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7.xml.rels" ContentType="application/vnd.openxmlformats-package.relationships+xml"/>
  <Override PartName="/ppt/notesSlides/_rels/notesSlide65.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64.xml.rels" ContentType="application/vnd.openxmlformats-package.relationships+xml"/>
  <Override PartName="/ppt/notesSlides/_rels/notesSlide4.xml.rels" ContentType="application/vnd.openxmlformats-package.relationships+xml"/>
  <Override PartName="/ppt/notesSlides/_rels/notesSlide6.xml.rels" ContentType="application/vnd.openxmlformats-package.relationships+xml"/>
  <Override PartName="/ppt/notesSlides/_rels/notesSlide63.xml.rels" ContentType="application/vnd.openxmlformats-package.relationships+xml"/>
  <Override PartName="/ppt/notesSlides/_rels/notesSlide3.xml.rels" ContentType="application/vnd.openxmlformats-package.relationships+xml"/>
  <Override PartName="/ppt/notesSlides/_rels/notesSlide62.xml.rels" ContentType="application/vnd.openxmlformats-package.relationships+xml"/>
  <Override PartName="/ppt/notesSlides/_rels/notesSlide2.xml.rels" ContentType="application/vnd.openxmlformats-package.relationships+xml"/>
  <Override PartName="/ppt/notesSlides/_rels/notesSlide61.xml.rels" ContentType="application/vnd.openxmlformats-package.relationships+xml"/>
  <Override PartName="/ppt/notesSlides/notesSlide67.xml" ContentType="application/vnd.openxmlformats-officedocument.presentationml.notesSlide+xml"/>
  <Override PartName="/ppt/notesSlides/notesSlide65.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64.xml" ContentType="application/vnd.openxmlformats-officedocument.presentationml.notesSlide+xml"/>
  <Override PartName="/ppt/notesSlides/notesSlide6.xml" ContentType="application/vnd.openxmlformats-officedocument.presentationml.notesSlide+xml"/>
  <Override PartName="/ppt/notesSlides/notesSlide63.xml" ContentType="application/vnd.openxmlformats-officedocument.presentationml.notesSlide+xml"/>
  <Override PartName="/ppt/notesSlides/notesSlide5.xml" ContentType="application/vnd.openxmlformats-officedocument.presentationml.notesSlide+xml"/>
  <Override PartName="/ppt/notesSlides/notesSlide62.xml" ContentType="application/vnd.openxmlformats-officedocument.presentationml.notesSlide+xml"/>
  <Override PartName="/ppt/notesSlides/notesSlide4.xml" ContentType="application/vnd.openxmlformats-officedocument.presentationml.notesSlide+xml"/>
  <Override PartName="/ppt/notesSlides/notesSlide6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slides/_rels/slide13.xml.rels" ContentType="application/vnd.openxmlformats-package.relationships+xml"/>
  <Override PartName="/ppt/slides/_rels/slide56.xml.rels" ContentType="application/vnd.openxmlformats-package.relationships+xml"/>
  <Override PartName="/ppt/slides/_rels/slide21.xml.rels" ContentType="application/vnd.openxmlformats-package.relationships+xml"/>
  <Override PartName="/ppt/slides/_rels/slide64.xml.rels" ContentType="application/vnd.openxmlformats-package.relationships+xml"/>
  <Override PartName="/ppt/slides/_rels/slide73.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12.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63.xml.rels" ContentType="application/vnd.openxmlformats-package.relationships+xml"/>
  <Override PartName="/ppt/slides/_rels/slide3.xml.rels" ContentType="application/vnd.openxmlformats-package.relationships+xml"/>
  <Override PartName="/ppt/slides/_rels/slide46.xml.rels" ContentType="application/vnd.openxmlformats-package.relationships+xml"/>
  <Override PartName="/ppt/slides/_rels/slide11.xml.rels" ContentType="application/vnd.openxmlformats-package.relationships+xml"/>
  <Override PartName="/ppt/slides/_rels/slide54.xml.rels" ContentType="application/vnd.openxmlformats-package.relationships+xml"/>
  <Override PartName="/ppt/slides/_rels/slide1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74.xml.rels" ContentType="application/vnd.openxmlformats-package.relationships+xml"/>
  <Override PartName="/ppt/slides/_rels/slide7.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57.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60.xml.rels" ContentType="application/vnd.openxmlformats-package.relationships+xml"/>
  <Override PartName="/ppt/slides/_rels/slide43.xml.rels" ContentType="application/vnd.openxmlformats-package.relationships+xml"/>
  <Override PartName="/ppt/slides/_rels/slide52.xml.rels" ContentType="application/vnd.openxmlformats-package.relationships+xml"/>
  <Override PartName="/ppt/slides/_rels/slide78.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69.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68.xml.rels" ContentType="application/vnd.openxmlformats-package.relationships+xml"/>
  <Override PartName="/ppt/slides/_rels/slide25.xml.rels" ContentType="application/vnd.openxmlformats-package.relationships+xml"/>
  <Override PartName="/ppt/slides/_rels/slide42.xml.rels" ContentType="application/vnd.openxmlformats-package.relationships+xml"/>
  <Override PartName="/ppt/slides/_rels/slide17.xml.rels" ContentType="application/vnd.openxmlformats-package.relationships+xml"/>
  <Override PartName="/ppt/slides/_rels/slide51.xml.rels" ContentType="application/vnd.openxmlformats-package.relationships+xml"/>
  <Override PartName="/ppt/slides/_rels/slide41.xml.rels" ContentType="application/vnd.openxmlformats-package.relationships+xml"/>
  <Override PartName="/ppt/slides/_rels/slide67.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58.xml.rels" ContentType="application/vnd.openxmlformats-package.relationships+xml"/>
  <Override PartName="/ppt/slides/_rels/slide32.xml.rels" ContentType="application/vnd.openxmlformats-package.relationships+xml"/>
  <Override PartName="/ppt/slides/_rels/slide75.xml.rels" ContentType="application/vnd.openxmlformats-package.relationships+xml"/>
  <Override PartName="/ppt/slides/_rels/slide59.xml.rels" ContentType="application/vnd.openxmlformats-package.relationships+xml"/>
  <Override PartName="/ppt/slides/_rels/slide16.xml.rels" ContentType="application/vnd.openxmlformats-package.relationships+xml"/>
  <Override PartName="/ppt/slides/_rels/slide76.xml.rels" ContentType="application/vnd.openxmlformats-package.relationships+xml"/>
  <Override PartName="/ppt/slides/_rels/slide33.xml.rels" ContentType="application/vnd.openxmlformats-package.relationships+xml"/>
  <Override PartName="/ppt/slides/_rels/slide50.xml.rels" ContentType="application/vnd.openxmlformats-package.relationships+xml"/>
  <Override PartName="/ppt/slides/_rels/slide40.xml.rels" ContentType="application/vnd.openxmlformats-package.relationships+xml"/>
  <Override PartName="/ppt/slides/_rels/slide66.xml.rels" ContentType="application/vnd.openxmlformats-package.relationships+xml"/>
  <Override PartName="/ppt/slides/_rels/slide23.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38.xml.rels" ContentType="application/vnd.openxmlformats-package.relationships+xml"/>
  <Override PartName="/ppt/slides/_rels/slide71.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70.xml.rels" ContentType="application/vnd.openxmlformats-package.relationships+xml"/>
  <Override PartName="/ppt/slides/_rels/slide19.xml.rels" ContentType="application/vnd.openxmlformats-package.relationships+xml"/>
  <Override PartName="/ppt/slides/_rels/slide1.xml.rels" ContentType="application/vnd.openxmlformats-package.relationships+xml"/>
  <Override PartName="/ppt/slides/_rels/slide44.xml.rels" ContentType="application/vnd.openxmlformats-package.relationships+xml"/>
  <Override PartName="/ppt/slides/_rels/slide61.xml.rels" ContentType="application/vnd.openxmlformats-package.relationships+xml"/>
  <Override PartName="/ppt/slides/_rels/slide27.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47.xml.rels" ContentType="application/vnd.openxmlformats-package.relationships+xml"/>
  <Override PartName="/ppt/slides/_rels/slide65.xml.rels" ContentType="application/vnd.openxmlformats-package.relationships+xml"/>
  <Override PartName="/ppt/slides/_rels/slide22.xml.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42.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4.xml" ContentType="application/vnd.openxmlformats-officedocument.presentationml.slide+xml"/>
  <Override PartName="/ppt/slides/slide67.xml" ContentType="application/vnd.openxmlformats-officedocument.presentationml.slide+xml"/>
  <Override PartName="/ppt/slides/slide17.xml" ContentType="application/vnd.openxmlformats-officedocument.presentationml.slide+xml"/>
  <Override PartName="/ppt/slides/slide51.xml" ContentType="application/vnd.openxmlformats-officedocument.presentationml.slide+xml"/>
  <Override PartName="/ppt/slides/slide25.xml" ContentType="application/vnd.openxmlformats-officedocument.presentationml.slide+xml"/>
  <Override PartName="/ppt/slides/slide68.xml" ContentType="application/vnd.openxmlformats-officedocument.presentationml.slide+xml"/>
  <Override PartName="/ppt/slides/slide18.xml" ContentType="application/vnd.openxmlformats-officedocument.presentationml.slide+xml"/>
  <Override PartName="/ppt/slides/slide52.xml" ContentType="application/vnd.openxmlformats-officedocument.presentationml.slide+xml"/>
  <Override PartName="/ppt/slides/slide78.xml" ContentType="application/vnd.openxmlformats-officedocument.presentationml.slide+xml"/>
  <Override PartName="/ppt/slides/slide35.xml" ContentType="application/vnd.openxmlformats-officedocument.presentationml.slide+xml"/>
  <Override PartName="/ppt/slides/slide60.xml" ContentType="application/vnd.openxmlformats-officedocument.presentationml.slide+xml"/>
  <Override PartName="/ppt/slides/slide34.xml" ContentType="application/vnd.openxmlformats-officedocument.presentationml.slide+xml"/>
  <Override PartName="/ppt/slides/slide77.xml" ContentType="application/vnd.openxmlformats-officedocument.presentationml.slide+xml"/>
  <Override PartName="/ppt/slides/slide26.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70.xml" ContentType="application/vnd.openxmlformats-officedocument.presentationml.slide+xml"/>
  <Override PartName="/ppt/slides/slide19.xml" ContentType="application/vnd.openxmlformats-officedocument.presentationml.slide+xml"/>
  <Override PartName="/ppt/slides/slide71.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6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66.xml" ContentType="application/vnd.openxmlformats-officedocument.presentationml.slide+xml"/>
  <Override PartName="/ppt/slides/slide23.xml" ContentType="application/vnd.openxmlformats-officedocument.presentationml.slide+xml"/>
  <Override PartName="/ppt/slides/slide75.xml" ContentType="application/vnd.openxmlformats-officedocument.presentationml.slide+xml"/>
  <Override PartName="/ppt/slides/slide32.xml" ContentType="application/vnd.openxmlformats-officedocument.presentationml.slide+xml"/>
  <Override PartName="/ppt/slides/slide65.xml" ContentType="application/vnd.openxmlformats-officedocument.presentationml.slide+xml"/>
  <Override PartName="/ppt/slides/slide22.xml" ContentType="application/vnd.openxmlformats-officedocument.presentationml.slide+xml"/>
  <Override PartName="/ppt/slides/slide74.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10.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63.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30.xml" ContentType="application/vnd.openxmlformats-officedocument.presentationml.slide+xml"/>
  <Override PartName="/ppt/slides/slide73.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orbel"/>
              </a:rPr>
              <a:t>Click to move the slide</a:t>
            </a:r>
            <a:endParaRPr b="0" lang="en-US" sz="1800" spc="-1" strike="noStrike">
              <a:solidFill>
                <a:srgbClr val="000000"/>
              </a:solidFill>
              <a:latin typeface="Corbel"/>
            </a:endParaRPr>
          </a:p>
        </p:txBody>
      </p:sp>
      <p:sp>
        <p:nvSpPr>
          <p:cNvPr id="20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0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02"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03"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4"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B8C567D-1FD3-4B80-9279-5C4598A1848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6040" cy="3085920"/>
          </a:xfrm>
          <a:prstGeom prst="rect">
            <a:avLst/>
          </a:prstGeom>
          <a:ln w="0">
            <a:noFill/>
          </a:ln>
        </p:spPr>
      </p:sp>
      <p:sp>
        <p:nvSpPr>
          <p:cNvPr id="43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ru-RU" sz="2000" spc="-1" strike="noStrike">
                <a:solidFill>
                  <a:srgbClr val="000000"/>
                </a:solidFill>
                <a:latin typeface="Arial"/>
              </a:rPr>
              <a:t>Порядок  перечисления столбцов важен</a:t>
            </a:r>
            <a:endParaRPr b="0" lang="en-US" sz="2000" spc="-1" strike="noStrike">
              <a:solidFill>
                <a:srgbClr val="000000"/>
              </a:solidFill>
              <a:latin typeface="Arial"/>
            </a:endParaRPr>
          </a:p>
        </p:txBody>
      </p:sp>
      <p:sp>
        <p:nvSpPr>
          <p:cNvPr id="436"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45B5ABD6-8848-47B6-A01F-F989D23CC418}"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685800" y="1143000"/>
            <a:ext cx="5486040" cy="3085920"/>
          </a:xfrm>
          <a:prstGeom prst="rect">
            <a:avLst/>
          </a:prstGeom>
          <a:ln w="0">
            <a:noFill/>
          </a:ln>
        </p:spPr>
      </p:sp>
      <p:sp>
        <p:nvSpPr>
          <p:cNvPr id="42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ru-RU" sz="1200" spc="-1" strike="noStrike">
                <a:solidFill>
                  <a:srgbClr val="000000"/>
                </a:solidFill>
                <a:latin typeface="+mn-lt"/>
                <a:ea typeface="+mn-ea"/>
              </a:rPr>
              <a:t>Теперь поговорим про язык, на который мы будем описывать объекты в нашей базе данных.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Язык SQL поддерживается практически любой реляционной СУБД. Это широко распространенный и стандартизованный язык, первые разработки, которого появились в конце 70-х годов. В 1983 году был создан первый стандарт этого языка.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И в дальнейшем стандарты выходили в 86-м, 89-м и 92-м, 99-м году. </a:t>
            </a:r>
            <a:endParaRPr b="0" lang="en-US" sz="1200" spc="-1" strike="noStrike">
              <a:solidFill>
                <a:srgbClr val="000000"/>
              </a:solidFill>
              <a:latin typeface="Arial"/>
            </a:endParaRPr>
          </a:p>
        </p:txBody>
      </p:sp>
      <p:sp>
        <p:nvSpPr>
          <p:cNvPr id="421"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82835828-ABD8-451D-8798-F6B02F0E9080}"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685800" y="1143000"/>
            <a:ext cx="5486040" cy="3085920"/>
          </a:xfrm>
          <a:prstGeom prst="rect">
            <a:avLst/>
          </a:prstGeom>
          <a:ln w="0">
            <a:noFill/>
          </a:ln>
        </p:spPr>
      </p:sp>
      <p:sp>
        <p:nvSpPr>
          <p:cNvPr id="43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39"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505DC9CC-A93C-48E1-A5BD-764B6881E293}"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685800" y="1143000"/>
            <a:ext cx="5486040" cy="3085920"/>
          </a:xfrm>
          <a:prstGeom prst="rect">
            <a:avLst/>
          </a:prstGeom>
          <a:ln w="0">
            <a:noFill/>
          </a:ln>
        </p:spPr>
      </p:sp>
      <p:sp>
        <p:nvSpPr>
          <p:cNvPr id="423" name="PlaceHolder 2"/>
          <p:cNvSpPr>
            <a:spLocks noGrp="1"/>
          </p:cNvSpPr>
          <p:nvPr>
            <p:ph type="body"/>
          </p:nvPr>
        </p:nvSpPr>
        <p:spPr>
          <a:xfrm>
            <a:off x="685800" y="4400640"/>
            <a:ext cx="5486040" cy="3600000"/>
          </a:xfrm>
          <a:prstGeom prst="rect">
            <a:avLst/>
          </a:prstGeom>
          <a:noFill/>
          <a:ln w="0">
            <a:noFill/>
          </a:ln>
        </p:spPr>
        <p:txBody>
          <a:bodyPr anchor="t">
            <a:noAutofit/>
          </a:bodyPr>
          <a:p>
            <a:pPr indent="0">
              <a:lnSpc>
                <a:spcPct val="100000"/>
              </a:lnSpc>
              <a:buNone/>
              <a:tabLst>
                <a:tab algn="l" pos="0"/>
              </a:tabLst>
            </a:pPr>
            <a:r>
              <a:rPr b="0" lang="ru-RU" sz="1200" spc="-1" strike="noStrike">
                <a:solidFill>
                  <a:srgbClr val="000000"/>
                </a:solidFill>
                <a:latin typeface="+mn-lt"/>
                <a:ea typeface="+mn-ea"/>
              </a:rPr>
              <a:t>Все операторы языка SQL можно разделить на три большие группы. </a:t>
            </a:r>
            <a:endParaRPr b="0" lang="en-US" sz="1200" spc="-1" strike="noStrike">
              <a:solidFill>
                <a:srgbClr val="000000"/>
              </a:solidFill>
              <a:latin typeface="Arial"/>
            </a:endParaRPr>
          </a:p>
          <a:p>
            <a:pPr indent="0">
              <a:lnSpc>
                <a:spcPct val="100000"/>
              </a:lnSpc>
              <a:buNone/>
              <a:tabLst>
                <a:tab algn="l" pos="0"/>
              </a:tabLst>
            </a:pPr>
            <a:r>
              <a:rPr b="0" lang="ru-RU" sz="1200" spc="-1" strike="noStrike">
                <a:solidFill>
                  <a:srgbClr val="000000"/>
                </a:solidFill>
                <a:latin typeface="+mn-lt"/>
                <a:ea typeface="+mn-ea"/>
              </a:rPr>
              <a:t>Первая группа</a:t>
            </a:r>
            <a:r>
              <a:rPr b="0" lang="en-US" sz="1200" spc="-1" strike="noStrike">
                <a:solidFill>
                  <a:srgbClr val="000000"/>
                </a:solidFill>
                <a:latin typeface="+mn-lt"/>
                <a:ea typeface="+mn-ea"/>
              </a:rPr>
              <a:t> — </a:t>
            </a:r>
            <a:r>
              <a:rPr b="0" lang="ru-RU" sz="1200" spc="-1" strike="noStrike">
                <a:solidFill>
                  <a:srgbClr val="000000"/>
                </a:solidFill>
                <a:latin typeface="+mn-lt"/>
                <a:ea typeface="+mn-ea"/>
              </a:rPr>
              <a:t>это</a:t>
            </a:r>
            <a:r>
              <a:rPr b="0" lang="en-US" sz="1200" spc="-1" strike="noStrike">
                <a:solidFill>
                  <a:srgbClr val="000000"/>
                </a:solidFill>
                <a:latin typeface="+mn-lt"/>
                <a:ea typeface="+mn-ea"/>
              </a:rPr>
              <a:t> DDL (Data Definition Language), </a:t>
            </a:r>
            <a:r>
              <a:rPr b="0" lang="ru-RU" sz="1200" spc="-1" strike="noStrike">
                <a:solidFill>
                  <a:srgbClr val="000000"/>
                </a:solidFill>
                <a:latin typeface="+mn-lt"/>
                <a:ea typeface="+mn-ea"/>
              </a:rPr>
              <a:t>это те операторы, которые позволяют нам создавать объекты базы данных. </a:t>
            </a:r>
            <a:endParaRPr b="0" lang="en-US" sz="1200" spc="-1" strike="noStrike">
              <a:solidFill>
                <a:srgbClr val="000000"/>
              </a:solidFill>
              <a:latin typeface="Arial"/>
            </a:endParaRPr>
          </a:p>
          <a:p>
            <a:pPr indent="0">
              <a:lnSpc>
                <a:spcPct val="100000"/>
              </a:lnSpc>
              <a:buNone/>
              <a:tabLst>
                <a:tab algn="l" pos="0"/>
              </a:tabLst>
            </a:pPr>
            <a:r>
              <a:rPr b="0" lang="ru-RU" sz="1200" spc="-1" strike="noStrike">
                <a:solidFill>
                  <a:srgbClr val="000000"/>
                </a:solidFill>
                <a:latin typeface="+mn-lt"/>
                <a:ea typeface="+mn-ea"/>
              </a:rPr>
              <a:t>Следующая группа операторов — DML (Data Manipulation Languge). Он включает в себя операторы, которые позволяют нам манипулировать данными, производить с ними определенные действия. </a:t>
            </a:r>
            <a:endParaRPr b="0" lang="en-US" sz="1200" spc="-1" strike="noStrike">
              <a:solidFill>
                <a:srgbClr val="000000"/>
              </a:solidFill>
              <a:latin typeface="Arial"/>
            </a:endParaRPr>
          </a:p>
          <a:p>
            <a:pPr indent="0">
              <a:lnSpc>
                <a:spcPct val="100000"/>
              </a:lnSpc>
              <a:buNone/>
              <a:tabLst>
                <a:tab algn="l" pos="0"/>
              </a:tabLst>
            </a:pPr>
            <a:r>
              <a:rPr b="0" lang="ru-RU" sz="1200" spc="-1" strike="noStrike">
                <a:solidFill>
                  <a:srgbClr val="000000"/>
                </a:solidFill>
                <a:latin typeface="+mn-lt"/>
                <a:ea typeface="+mn-ea"/>
              </a:rPr>
              <a:t>И последняя группа, очень малочисленная, включает в себя операторы, которые позволяют контролировать данные — это </a:t>
            </a:r>
            <a:endParaRPr b="0" lang="en-US" sz="1200" spc="-1" strike="noStrike">
              <a:solidFill>
                <a:srgbClr val="000000"/>
              </a:solidFill>
              <a:latin typeface="Arial"/>
            </a:endParaRPr>
          </a:p>
          <a:p>
            <a:pPr indent="0">
              <a:lnSpc>
                <a:spcPct val="100000"/>
              </a:lnSpc>
              <a:buNone/>
              <a:tabLst>
                <a:tab algn="l" pos="0"/>
              </a:tabLst>
            </a:pPr>
            <a:r>
              <a:rPr b="0" lang="ru-RU" sz="1200" spc="-1" strike="noStrike">
                <a:solidFill>
                  <a:srgbClr val="000000"/>
                </a:solidFill>
                <a:latin typeface="+mn-lt"/>
                <a:ea typeface="+mn-ea"/>
              </a:rPr>
              <a:t>Data Control Language («язык управления данными»). </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p:txBody>
      </p:sp>
      <p:sp>
        <p:nvSpPr>
          <p:cNvPr id="424"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B2C596C7-4E11-4141-925D-3367BE895C8F}"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685800" y="1143000"/>
            <a:ext cx="5486040" cy="3085920"/>
          </a:xfrm>
          <a:prstGeom prst="rect">
            <a:avLst/>
          </a:prstGeom>
          <a:ln w="0">
            <a:noFill/>
          </a:ln>
        </p:spPr>
      </p:sp>
      <p:sp>
        <p:nvSpPr>
          <p:cNvPr id="42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ru-RU" sz="1200" spc="-1" strike="noStrike">
                <a:solidFill>
                  <a:srgbClr val="000000"/>
                </a:solidFill>
                <a:latin typeface="+mn-lt"/>
                <a:ea typeface="+mn-ea"/>
              </a:rPr>
              <a:t>Какие операторы мы будем с вами изучать?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Операторы, которые позволяют нам определять данные — это оператор CREATE, после него указывается тип объекта, который будет создаваться.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Оператор ALTER, который позволяет нам изменить уже созданный объект. И оператор DROP, который позволяет нам удалить объект, если он стал нам не нужен. Конечно, кроме названия объекта, мы можем указывать некие опции,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которые существенным образом определяются контекстом выбранной СУБД. </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p:txBody>
      </p:sp>
      <p:sp>
        <p:nvSpPr>
          <p:cNvPr id="427"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593F989A-EA87-4F80-9630-3C4A25219AB7}"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6040" cy="3085920"/>
          </a:xfrm>
          <a:prstGeom prst="rect">
            <a:avLst/>
          </a:prstGeom>
          <a:ln w="0">
            <a:noFill/>
          </a:ln>
        </p:spPr>
      </p:sp>
      <p:sp>
        <p:nvSpPr>
          <p:cNvPr id="42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ru-RU" sz="1200" spc="-1" strike="noStrike">
                <a:solidFill>
                  <a:srgbClr val="000000"/>
                </a:solidFill>
                <a:latin typeface="+mn-lt"/>
                <a:ea typeface="+mn-ea"/>
              </a:rPr>
              <a:t>Язык манипулирования данными.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Он включается в себя операторы выборки, операторы,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которые позволяют вставлять данные в наши таблицы,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оператор UPDATE для изменения данных в таблице, оператор DELETE и TRUCATE,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которые позволяют удалить данные, и операторы COMMIT и ROLLBACK,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который связаны с выполнением транзакций и позволяют либо зафиксировать транзакцию,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либо вернуть базу данных в исходное состояние. </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p:txBody>
      </p:sp>
      <p:sp>
        <p:nvSpPr>
          <p:cNvPr id="430"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5256174D-A9FB-4B3E-B7D5-81E8EB498FA2}"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6040" cy="3085920"/>
          </a:xfrm>
          <a:prstGeom prst="rect">
            <a:avLst/>
          </a:prstGeom>
          <a:ln w="0">
            <a:noFill/>
          </a:ln>
        </p:spPr>
      </p:sp>
      <p:sp>
        <p:nvSpPr>
          <p:cNvPr id="43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ru-RU" sz="1200" spc="-1" strike="noStrike">
                <a:solidFill>
                  <a:srgbClr val="000000"/>
                </a:solidFill>
                <a:latin typeface="+mn-lt"/>
                <a:ea typeface="+mn-ea"/>
              </a:rPr>
              <a:t>Язык управления данными состоит из операторов,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которые управляют правами пользователя в базе данных, например разрешить пользователю прочитать данные из таблицы или изменять их. </a:t>
            </a:r>
            <a:endParaRPr b="0" lang="en-US" sz="1200" spc="-1" strike="noStrike">
              <a:solidFill>
                <a:srgbClr val="000000"/>
              </a:solidFill>
              <a:latin typeface="Arial"/>
            </a:endParaRPr>
          </a:p>
          <a:p>
            <a:pPr marL="216000" indent="0">
              <a:lnSpc>
                <a:spcPct val="100000"/>
              </a:lnSpc>
              <a:buNone/>
            </a:pPr>
            <a:r>
              <a:rPr b="0" lang="ru-RU" sz="1200" spc="-1" strike="noStrike">
                <a:solidFill>
                  <a:srgbClr val="000000"/>
                </a:solidFill>
                <a:latin typeface="+mn-lt"/>
                <a:ea typeface="+mn-ea"/>
              </a:rPr>
              <a:t>Эти операторы GRAND и REVOKE.</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p:txBody>
      </p:sp>
      <p:sp>
        <p:nvSpPr>
          <p:cNvPr id="433"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ru-RU" sz="1200" spc="-1" strike="noStrike">
                <a:solidFill>
                  <a:srgbClr val="000000"/>
                </a:solidFill>
                <a:latin typeface="+mn-lt"/>
                <a:ea typeface="+mn-ea"/>
              </a:defRPr>
            </a:lvl1pPr>
          </a:lstStyle>
          <a:p>
            <a:pPr indent="0" algn="r">
              <a:lnSpc>
                <a:spcPct val="100000"/>
              </a:lnSpc>
              <a:buNone/>
            </a:pPr>
            <a:fld id="{78F99FB4-C2E0-409D-9D20-C35497CF171D}" type="slidenum">
              <a:rPr b="0" lang="ru-RU"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685800" y="4400640"/>
            <a:ext cx="5485680" cy="3599640"/>
          </a:xfrm>
          <a:prstGeom prst="rect">
            <a:avLst/>
          </a:prstGeom>
          <a:noFill/>
          <a:ln w="0">
            <a:noFill/>
          </a:ln>
        </p:spPr>
        <p:txBody>
          <a:bodyPr anchor="t">
            <a:noAutofit/>
          </a:bodyPr>
          <a:p>
            <a:pPr marL="216000" indent="0">
              <a:lnSpc>
                <a:spcPct val="100000"/>
              </a:lnSpc>
              <a:buNone/>
            </a:pPr>
            <a:r>
              <a:rPr b="0" lang="en-US" sz="1050" spc="-1" strike="noStrike">
                <a:solidFill>
                  <a:srgbClr val="000000"/>
                </a:solidFill>
                <a:latin typeface="Arial"/>
                <a:ea typeface="Arial"/>
              </a:rPr>
              <a:t>Мы можем обращаться к представлениям так же, как мы бы обращались к таблицам, когда мы пишем запросы. Что же касается изменения, можем ли мы изменять представление? На первый взгляд, казалось бы, что нет. Ведь представления не хранят непосредственных данных, они лишь хранят поименованный запрос. Но на самом деле это не так. Представления в некотором случае могут быть модифицируемыми, то есть мы можем применять к представлениям операции вставки, изменения и удаления. В каких случаях это возможно? </a:t>
            </a:r>
            <a:endParaRPr b="0" lang="en-US" sz="1050" spc="-1" strike="noStrike">
              <a:solidFill>
                <a:srgbClr val="000000"/>
              </a:solidFill>
              <a:latin typeface="Arial"/>
            </a:endParaRPr>
          </a:p>
        </p:txBody>
      </p:sp>
      <p:sp>
        <p:nvSpPr>
          <p:cNvPr id="441" name="PlaceHolder 2"/>
          <p:cNvSpPr>
            <a:spLocks noGrp="1"/>
          </p:cNvSpPr>
          <p:nvPr>
            <p:ph type="sldImg"/>
          </p:nvPr>
        </p:nvSpPr>
        <p:spPr>
          <a:xfrm>
            <a:off x="685800" y="1143000"/>
            <a:ext cx="5486040" cy="3085920"/>
          </a:xfrm>
          <a:prstGeom prst="rect">
            <a:avLst/>
          </a:prstGeom>
          <a:ln w="0">
            <a:noFill/>
          </a:ln>
        </p:spPr>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body"/>
          </p:nvPr>
        </p:nvSpPr>
        <p:spPr>
          <a:xfrm>
            <a:off x="685800" y="4400640"/>
            <a:ext cx="5485680" cy="35996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Это возможно лишь, если наше представление, во-первых, построено только на одной таблице. Кроме того, у нас есть однозначное соответствие между строками таблицы, на которой представление построено, и строками представления. И все поля представления являются простым перечислением полей таблицы, </a:t>
            </a:r>
            <a:r>
              <a:rPr b="0" lang="en-US" sz="1050" spc="-1" strike="noStrike">
                <a:solidFill>
                  <a:srgbClr val="000000"/>
                </a:solidFill>
                <a:latin typeface="Arial"/>
                <a:ea typeface="Arial"/>
              </a:rPr>
              <a:t>а не являются выражениями, которые построены на основе табличных полей. </a:t>
            </a:r>
            <a:endParaRPr b="0" lang="en-US" sz="1050" spc="-1" strike="noStrike">
              <a:solidFill>
                <a:srgbClr val="000000"/>
              </a:solidFill>
              <a:latin typeface="Arial"/>
            </a:endParaRPr>
          </a:p>
          <a:p>
            <a:pPr marL="216000" indent="0">
              <a:lnSpc>
                <a:spcPct val="100000"/>
              </a:lnSpc>
              <a:buNone/>
            </a:pPr>
            <a:endParaRPr b="0" lang="en-US" sz="1050" spc="-1" strike="noStrike">
              <a:solidFill>
                <a:srgbClr val="000000"/>
              </a:solidFill>
              <a:latin typeface="Arial"/>
            </a:endParaRPr>
          </a:p>
          <a:p>
            <a:pPr marL="216000" indent="0">
              <a:lnSpc>
                <a:spcPct val="100000"/>
              </a:lnSpc>
              <a:buNone/>
            </a:pPr>
            <a:r>
              <a:rPr b="0" lang="en-US" sz="1200" spc="-1" strike="noStrike">
                <a:solidFill>
                  <a:srgbClr val="000000"/>
                </a:solidFill>
                <a:latin typeface="+mn-lt"/>
                <a:ea typeface="+mn-ea"/>
              </a:rPr>
              <a:t>Автоматически обновляемое представление может содержать как изменяемые, так и не изменяемые столбцы. Столбец будет изменяемым, если это простая ссылка на изменяемый столбец нижележащего базового отношения; в противном случае этот столбец будет доступен только для чтения, и если команда </a:t>
            </a:r>
            <a:r>
              <a:rPr b="0" lang="en-US" sz="2000" spc="-1" strike="noStrike">
                <a:solidFill>
                  <a:srgbClr val="000000"/>
                </a:solidFill>
                <a:latin typeface="+mn-lt"/>
                <a:ea typeface="+mn-ea"/>
              </a:rPr>
              <a:t>INSERT</a:t>
            </a:r>
            <a:r>
              <a:rPr b="0" lang="en-US" sz="1200" spc="-1" strike="noStrike">
                <a:solidFill>
                  <a:srgbClr val="000000"/>
                </a:solidFill>
                <a:latin typeface="+mn-lt"/>
                <a:ea typeface="+mn-ea"/>
              </a:rPr>
              <a:t> или </a:t>
            </a:r>
            <a:r>
              <a:rPr b="0" lang="en-US" sz="2000" spc="-1" strike="noStrike">
                <a:solidFill>
                  <a:srgbClr val="000000"/>
                </a:solidFill>
                <a:latin typeface="+mn-lt"/>
                <a:ea typeface="+mn-ea"/>
              </a:rPr>
              <a:t>UPDATE</a:t>
            </a:r>
            <a:r>
              <a:rPr b="0" lang="en-US" sz="1200" spc="-1" strike="noStrike">
                <a:solidFill>
                  <a:srgbClr val="000000"/>
                </a:solidFill>
                <a:latin typeface="+mn-lt"/>
                <a:ea typeface="+mn-ea"/>
              </a:rPr>
              <a:t> попытается записать значение в него, возникнет ошибка.</a:t>
            </a:r>
            <a:endParaRPr b="0" lang="en-US" sz="1200" spc="-1" strike="noStrike">
              <a:solidFill>
                <a:srgbClr val="000000"/>
              </a:solidFill>
              <a:latin typeface="Arial"/>
            </a:endParaRPr>
          </a:p>
        </p:txBody>
      </p:sp>
      <p:sp>
        <p:nvSpPr>
          <p:cNvPr id="443" name="PlaceHolder 2"/>
          <p:cNvSpPr>
            <a:spLocks noGrp="1"/>
          </p:cNvSpPr>
          <p:nvPr>
            <p:ph type="sldImg"/>
          </p:nvPr>
        </p:nvSpPr>
        <p:spPr>
          <a:xfrm>
            <a:off x="685800" y="1143000"/>
            <a:ext cx="5486040" cy="3085920"/>
          </a:xfrm>
          <a:prstGeom prst="rect">
            <a:avLst/>
          </a:prstGeom>
          <a:ln w="0">
            <a:noFill/>
          </a:ln>
        </p:spPr>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body"/>
          </p:nvPr>
        </p:nvSpPr>
        <p:spPr>
          <a:xfrm>
            <a:off x="685800" y="4400640"/>
            <a:ext cx="5485680" cy="35996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Следующая опция, которая может быть использована при создании представлений, называется CHECK OPTION, проверка. Эта опция может потребоваться только для изменяемых представлений, и она гарантирует нам, что изменение строк таблицы через представление будет происходить только тогда, когда изменяемая строка соответствует критериям, по которым представление было построено. Когда мы меняем представление, то на самом деле у нас меняются строки таблицы, на которых представление основано. Аналогично со вставкой. Если мы выбираем представление с проверкой условий, указывая CHECK OPTION, то вставка в таблицу будет происходить только тогда, когда вставляемая строка соответствует критерию построения представления.</a:t>
            </a:r>
            <a:endParaRPr b="0" lang="en-US" sz="2000" spc="-1" strike="noStrike">
              <a:solidFill>
                <a:srgbClr val="000000"/>
              </a:solidFill>
              <a:latin typeface="Arial"/>
            </a:endParaRPr>
          </a:p>
        </p:txBody>
      </p:sp>
      <p:sp>
        <p:nvSpPr>
          <p:cNvPr id="445" name="PlaceHolder 2"/>
          <p:cNvSpPr>
            <a:spLocks noGrp="1"/>
          </p:cNvSpPr>
          <p:nvPr>
            <p:ph type="sldImg"/>
          </p:nvPr>
        </p:nvSpPr>
        <p:spPr>
          <a:xfrm>
            <a:off x="685800" y="1143000"/>
            <a:ext cx="5486040" cy="3085920"/>
          </a:xfrm>
          <a:prstGeom prst="rect">
            <a:avLst/>
          </a:prstGeom>
          <a:ln w="0">
            <a:noFill/>
          </a:ln>
        </p:spPr>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685800" y="4400640"/>
            <a:ext cx="5485680" cy="35996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Для опции проверки есть две возможности: каскадная и локальная. Если мы выбираем локальную проверку, то будет проверяться условие where только в собственном определении представления. А если мы выберем каскадную опцию, то тогда проверка будет происходить во всех вложенных представлениях, если таковые были определены в нашем представлении. </a:t>
            </a:r>
            <a:endParaRPr b="0" lang="en-US" sz="2000" spc="-1" strike="noStrike">
              <a:solidFill>
                <a:srgbClr val="000000"/>
              </a:solidFill>
              <a:latin typeface="Arial"/>
            </a:endParaRPr>
          </a:p>
        </p:txBody>
      </p:sp>
      <p:sp>
        <p:nvSpPr>
          <p:cNvPr id="447" name="PlaceHolder 2"/>
          <p:cNvSpPr>
            <a:spLocks noGrp="1"/>
          </p:cNvSpPr>
          <p:nvPr>
            <p:ph type="sldImg"/>
          </p:nvPr>
        </p:nvSpPr>
        <p:spPr>
          <a:xfrm>
            <a:off x="685800" y="1143000"/>
            <a:ext cx="5486040" cy="3085920"/>
          </a:xfrm>
          <a:prstGeom prst="rect">
            <a:avLst/>
          </a:prstGeom>
          <a:ln w="0">
            <a:noFill/>
          </a:ln>
        </p:spPr>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body"/>
          </p:nvPr>
        </p:nvSpPr>
        <p:spPr>
          <a:xfrm>
            <a:off x="685800" y="4400640"/>
            <a:ext cx="5485680" cy="35996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Рассмотрим пример. Создадим обновляемое представление с условием проверки. Сделаем выборку домашних телефонов из таблицы телефонов. Рассмотрим вставку в представление. Наше представление является обновляемым, так как оно построено только на одной таблице телефонов, и вставлять мы можем только домашний телефон. Если мы попробуем вставить телефон с каким-нибудь другим типом, то добавление в таблицу не будет произведено. </a:t>
            </a:r>
            <a:endParaRPr b="0" lang="en-US" sz="2000" spc="-1" strike="noStrike">
              <a:solidFill>
                <a:srgbClr val="000000"/>
              </a:solidFill>
              <a:latin typeface="Arial"/>
            </a:endParaRPr>
          </a:p>
        </p:txBody>
      </p:sp>
      <p:sp>
        <p:nvSpPr>
          <p:cNvPr id="449" name="PlaceHolder 2"/>
          <p:cNvSpPr>
            <a:spLocks noGrp="1"/>
          </p:cNvSpPr>
          <p:nvPr>
            <p:ph type="sldImg"/>
          </p:nvPr>
        </p:nvSpPr>
        <p:spPr>
          <a:xfrm>
            <a:off x="685800" y="1143000"/>
            <a:ext cx="5486040" cy="3085920"/>
          </a:xfrm>
          <a:prstGeom prst="rect">
            <a:avLst/>
          </a:prstGeom>
          <a:ln w="0">
            <a:noFill/>
          </a:ln>
        </p:spPr>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685800" y="1143000"/>
            <a:ext cx="5486040" cy="3085920"/>
          </a:xfrm>
          <a:prstGeom prst="rect">
            <a:avLst/>
          </a:prstGeom>
          <a:ln w="0">
            <a:noFill/>
          </a:ln>
        </p:spPr>
      </p:sp>
      <p:sp>
        <p:nvSpPr>
          <p:cNvPr id="451" name="PlaceHolder 2"/>
          <p:cNvSpPr>
            <a:spLocks noGrp="1"/>
          </p:cNvSpPr>
          <p:nvPr>
            <p:ph type="body"/>
          </p:nvPr>
        </p:nvSpPr>
        <p:spPr>
          <a:xfrm>
            <a:off x="685800" y="4400640"/>
            <a:ext cx="5485680" cy="3599640"/>
          </a:xfrm>
          <a:prstGeom prst="rect">
            <a:avLst/>
          </a:prstGeom>
          <a:noFill/>
          <a:ln w="0">
            <a:noFill/>
          </a:ln>
        </p:spPr>
        <p:txBody>
          <a:bodyPr anchor="t">
            <a:noAutofit/>
          </a:bodyPr>
          <a:p>
            <a:pPr marL="216000" indent="0">
              <a:lnSpc>
                <a:spcPct val="100000"/>
              </a:lnSpc>
              <a:buNone/>
              <a:tabLst>
                <a:tab algn="l" pos="0"/>
              </a:tabLst>
            </a:pPr>
            <a:r>
              <a:rPr b="0" lang="en-US" sz="1200" spc="-1" strike="noStrike">
                <a:solidFill>
                  <a:srgbClr val="000000"/>
                </a:solidFill>
                <a:latin typeface="+mn-lt"/>
                <a:ea typeface="+mn-ea"/>
              </a:rPr>
              <a:t>Это представление будет поддерживать операции </a:t>
            </a:r>
            <a:r>
              <a:rPr b="0" lang="en-US" sz="2000" spc="-1" strike="noStrike">
                <a:solidFill>
                  <a:srgbClr val="000000"/>
                </a:solidFill>
                <a:latin typeface="+mn-lt"/>
                <a:ea typeface="+mn-ea"/>
              </a:rPr>
              <a:t>INSERT</a:t>
            </a:r>
            <a:r>
              <a:rPr b="0" lang="en-US" sz="1200" spc="-1" strike="noStrike">
                <a:solidFill>
                  <a:srgbClr val="000000"/>
                </a:solidFill>
                <a:latin typeface="+mn-lt"/>
                <a:ea typeface="+mn-ea"/>
              </a:rPr>
              <a:t>, </a:t>
            </a:r>
            <a:r>
              <a:rPr b="0" lang="en-US" sz="2000" spc="-1" strike="noStrike">
                <a:solidFill>
                  <a:srgbClr val="000000"/>
                </a:solidFill>
                <a:latin typeface="+mn-lt"/>
                <a:ea typeface="+mn-ea"/>
              </a:rPr>
              <a:t>UPDATE</a:t>
            </a:r>
            <a:r>
              <a:rPr b="0" lang="en-US" sz="1200" spc="-1" strike="noStrike">
                <a:solidFill>
                  <a:srgbClr val="000000"/>
                </a:solidFill>
                <a:latin typeface="+mn-lt"/>
                <a:ea typeface="+mn-ea"/>
              </a:rPr>
              <a:t> и </a:t>
            </a:r>
            <a:r>
              <a:rPr b="0" lang="en-US" sz="2000" spc="-1" strike="noStrike">
                <a:solidFill>
                  <a:srgbClr val="000000"/>
                </a:solidFill>
                <a:latin typeface="+mn-lt"/>
                <a:ea typeface="+mn-ea"/>
              </a:rPr>
              <a:t>DELETE</a:t>
            </a:r>
            <a:r>
              <a:rPr b="0" lang="en-US" sz="1200" spc="-1" strike="noStrike">
                <a:solidFill>
                  <a:srgbClr val="000000"/>
                </a:solidFill>
                <a:latin typeface="+mn-lt"/>
                <a:ea typeface="+mn-ea"/>
              </a:rPr>
              <a:t>. Изменяемыми будут все столбцы из таблицы </a:t>
            </a:r>
            <a:r>
              <a:rPr b="0" lang="en-US" sz="2000" spc="-1" strike="noStrike">
                <a:solidFill>
                  <a:srgbClr val="000000"/>
                </a:solidFill>
                <a:latin typeface="+mn-lt"/>
                <a:ea typeface="+mn-ea"/>
              </a:rPr>
              <a:t>films</a:t>
            </a:r>
            <a:r>
              <a:rPr b="0" lang="en-US" sz="1200" spc="-1" strike="noStrike">
                <a:solidFill>
                  <a:srgbClr val="000000"/>
                </a:solidFill>
                <a:latin typeface="+mn-lt"/>
                <a:ea typeface="+mn-ea"/>
              </a:rPr>
              <a:t>, тогда как вычисляемые столбцы </a:t>
            </a:r>
            <a:r>
              <a:rPr b="0" lang="en-US" sz="2000" spc="-1" strike="noStrike">
                <a:solidFill>
                  <a:srgbClr val="000000"/>
                </a:solidFill>
                <a:latin typeface="+mn-lt"/>
                <a:ea typeface="+mn-ea"/>
              </a:rPr>
              <a:t>country</a:t>
            </a:r>
            <a:r>
              <a:rPr b="0" lang="en-US" sz="1200" spc="-1" strike="noStrike">
                <a:solidFill>
                  <a:srgbClr val="000000"/>
                </a:solidFill>
                <a:latin typeface="+mn-lt"/>
                <a:ea typeface="+mn-ea"/>
              </a:rPr>
              <a:t> и </a:t>
            </a:r>
            <a:r>
              <a:rPr b="0" lang="en-US" sz="2000" spc="-1" strike="noStrike">
                <a:solidFill>
                  <a:srgbClr val="000000"/>
                </a:solidFill>
                <a:latin typeface="+mn-lt"/>
                <a:ea typeface="+mn-ea"/>
              </a:rPr>
              <a:t>avg_rating</a:t>
            </a:r>
            <a:r>
              <a:rPr b="0" lang="en-US" sz="1200" spc="-1" strike="noStrike">
                <a:solidFill>
                  <a:srgbClr val="000000"/>
                </a:solidFill>
                <a:latin typeface="+mn-lt"/>
                <a:ea typeface="+mn-ea"/>
              </a:rPr>
              <a:t> будут доступны только для чтения.</a:t>
            </a:r>
            <a:r>
              <a:rPr b="0" lang="en-US" sz="1200" spc="-1" strike="noStrike">
                <a:solidFill>
                  <a:srgbClr val="000000"/>
                </a:solidFill>
                <a:latin typeface="+mn-lt"/>
                <a:ea typeface="+mn-ea"/>
              </a:rPr>
              <a:t>	</a:t>
            </a:r>
            <a:endParaRPr b="0" lang="en-US" sz="1200" spc="-1" strike="noStrike">
              <a:solidFill>
                <a:srgbClr val="000000"/>
              </a:solidFill>
              <a:latin typeface="Arial"/>
            </a:endParaRPr>
          </a:p>
        </p:txBody>
      </p:sp>
      <p:sp>
        <p:nvSpPr>
          <p:cNvPr id="452" name="TextShape 3"/>
          <p:cNvSpPr/>
          <p:nvPr/>
        </p:nvSpPr>
        <p:spPr>
          <a:xfrm>
            <a:off x="3884760" y="8685360"/>
            <a:ext cx="2971080" cy="45792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68E735B9-0B60-481E-A326-2B8CCA2F3736}" type="slidenum">
              <a:rPr b="0" lang="en-US" sz="1200" spc="-1" strike="noStrike">
                <a:solidFill>
                  <a:srgbClr val="000000"/>
                </a:solidFill>
                <a:latin typeface="+mn-lt"/>
                <a:ea typeface="+mn-ea"/>
              </a:rPr>
              <a:t>&lt;number&gt;</a:t>
            </a:fld>
            <a:endParaRPr b="0" lang="en-U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E20124A-8FBA-48B3-8769-EC5B5A01D88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41" name="PlaceHolder 2"/>
          <p:cNvSpPr>
            <a:spLocks noGrp="1"/>
          </p:cNvSpPr>
          <p:nvPr>
            <p:ph/>
          </p:nvPr>
        </p:nvSpPr>
        <p:spPr>
          <a:xfrm>
            <a:off x="1484280" y="266688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2" name="PlaceHolder 3"/>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59E7552-2D26-4562-9F30-9ED622C6CD4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44"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5"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6"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7" name="PlaceHolder 5"/>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C8ABF33-2F06-4B1F-8AC4-FDE9706566E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49" name="PlaceHolder 2"/>
          <p:cNvSpPr>
            <a:spLocks noGrp="1"/>
          </p:cNvSpPr>
          <p:nvPr>
            <p:ph/>
          </p:nvPr>
        </p:nvSpPr>
        <p:spPr>
          <a:xfrm>
            <a:off x="148428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0" name="PlaceHolder 3"/>
          <p:cNvSpPr>
            <a:spLocks noGrp="1"/>
          </p:cNvSpPr>
          <p:nvPr>
            <p:ph/>
          </p:nvPr>
        </p:nvSpPr>
        <p:spPr>
          <a:xfrm>
            <a:off x="487152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1" name="PlaceHolder 4"/>
          <p:cNvSpPr>
            <a:spLocks noGrp="1"/>
          </p:cNvSpPr>
          <p:nvPr>
            <p:ph/>
          </p:nvPr>
        </p:nvSpPr>
        <p:spPr>
          <a:xfrm>
            <a:off x="825876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2" name="PlaceHolder 5"/>
          <p:cNvSpPr>
            <a:spLocks noGrp="1"/>
          </p:cNvSpPr>
          <p:nvPr>
            <p:ph/>
          </p:nvPr>
        </p:nvSpPr>
        <p:spPr>
          <a:xfrm>
            <a:off x="148428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3" name="PlaceHolder 6"/>
          <p:cNvSpPr>
            <a:spLocks noGrp="1"/>
          </p:cNvSpPr>
          <p:nvPr>
            <p:ph/>
          </p:nvPr>
        </p:nvSpPr>
        <p:spPr>
          <a:xfrm>
            <a:off x="487152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4" name="PlaceHolder 7"/>
          <p:cNvSpPr>
            <a:spLocks noGrp="1"/>
          </p:cNvSpPr>
          <p:nvPr>
            <p:ph/>
          </p:nvPr>
        </p:nvSpPr>
        <p:spPr>
          <a:xfrm>
            <a:off x="825876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ED76779-8F2B-4972-81A1-247AFDFB24A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07F8073-12AF-4BA8-AD37-4B91002D5C7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68" name="PlaceHolder 2"/>
          <p:cNvSpPr>
            <a:spLocks noGrp="1"/>
          </p:cNvSpPr>
          <p:nvPr>
            <p:ph type="subTitle"/>
          </p:nvPr>
        </p:nvSpPr>
        <p:spPr>
          <a:xfrm>
            <a:off x="1484280" y="2666880"/>
            <a:ext cx="10018440" cy="31237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7C9047C-FFA1-43A4-9F65-F7A7212E7C6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70" name="PlaceHolder 2"/>
          <p:cNvSpPr>
            <a:spLocks noGrp="1"/>
          </p:cNvSpPr>
          <p:nvPr>
            <p:ph/>
          </p:nvPr>
        </p:nvSpPr>
        <p:spPr>
          <a:xfrm>
            <a:off x="1484280" y="2666880"/>
            <a:ext cx="1001844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767E7EC-F987-4A48-9E45-05CF01429DF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72"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3"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775FEF8-699C-4074-B756-A7A1DFE3D1B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A3E1A55-2574-40F7-B701-B7AE1477FC7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484280" y="685800"/>
            <a:ext cx="10018440" cy="81230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5F20D50-4B66-4123-A9BB-51EE86CDFB2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77"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8"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9"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79215FA-6B90-4F33-803B-6D225D42EAA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20" name="PlaceHolder 2"/>
          <p:cNvSpPr>
            <a:spLocks noGrp="1"/>
          </p:cNvSpPr>
          <p:nvPr>
            <p:ph type="subTitle"/>
          </p:nvPr>
        </p:nvSpPr>
        <p:spPr>
          <a:xfrm>
            <a:off x="1484280" y="2666880"/>
            <a:ext cx="10018440" cy="31237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81F9AF9-27E9-45A6-8692-9B9A53369F4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81"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82"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83" name="PlaceHolder 4"/>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6E3833C-6771-46E5-870F-E8A857FAEE9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85"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86"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87" name="PlaceHolder 4"/>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7D3D4CA-D7F5-420C-AF51-85D0E77070E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89" name="PlaceHolder 2"/>
          <p:cNvSpPr>
            <a:spLocks noGrp="1"/>
          </p:cNvSpPr>
          <p:nvPr>
            <p:ph/>
          </p:nvPr>
        </p:nvSpPr>
        <p:spPr>
          <a:xfrm>
            <a:off x="1484280" y="266688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0" name="PlaceHolder 3"/>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19F6B21-B507-41E5-A319-254D60461DD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92"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3"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4"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5" name="PlaceHolder 5"/>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6AAC0FC-DC8C-4D15-930E-211EE6535030}"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97" name="PlaceHolder 2"/>
          <p:cNvSpPr>
            <a:spLocks noGrp="1"/>
          </p:cNvSpPr>
          <p:nvPr>
            <p:ph/>
          </p:nvPr>
        </p:nvSpPr>
        <p:spPr>
          <a:xfrm>
            <a:off x="148428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8" name="PlaceHolder 3"/>
          <p:cNvSpPr>
            <a:spLocks noGrp="1"/>
          </p:cNvSpPr>
          <p:nvPr>
            <p:ph/>
          </p:nvPr>
        </p:nvSpPr>
        <p:spPr>
          <a:xfrm>
            <a:off x="487152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9" name="PlaceHolder 4"/>
          <p:cNvSpPr>
            <a:spLocks noGrp="1"/>
          </p:cNvSpPr>
          <p:nvPr>
            <p:ph/>
          </p:nvPr>
        </p:nvSpPr>
        <p:spPr>
          <a:xfrm>
            <a:off x="825876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00" name="PlaceHolder 5"/>
          <p:cNvSpPr>
            <a:spLocks noGrp="1"/>
          </p:cNvSpPr>
          <p:nvPr>
            <p:ph/>
          </p:nvPr>
        </p:nvSpPr>
        <p:spPr>
          <a:xfrm>
            <a:off x="148428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01" name="PlaceHolder 6"/>
          <p:cNvSpPr>
            <a:spLocks noGrp="1"/>
          </p:cNvSpPr>
          <p:nvPr>
            <p:ph/>
          </p:nvPr>
        </p:nvSpPr>
        <p:spPr>
          <a:xfrm>
            <a:off x="487152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02" name="PlaceHolder 7"/>
          <p:cNvSpPr>
            <a:spLocks noGrp="1"/>
          </p:cNvSpPr>
          <p:nvPr>
            <p:ph/>
          </p:nvPr>
        </p:nvSpPr>
        <p:spPr>
          <a:xfrm>
            <a:off x="825876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66AC5CB-6AE2-4817-B35C-CCC8B15C73F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8495340-EAD0-4373-826E-8C1943DD64F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16" name="PlaceHolder 2"/>
          <p:cNvSpPr>
            <a:spLocks noGrp="1"/>
          </p:cNvSpPr>
          <p:nvPr>
            <p:ph type="subTitle"/>
          </p:nvPr>
        </p:nvSpPr>
        <p:spPr>
          <a:xfrm>
            <a:off x="1484280" y="2666880"/>
            <a:ext cx="10018440" cy="31237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3E923BE-C412-4373-B269-B13E2669EC7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18" name="PlaceHolder 2"/>
          <p:cNvSpPr>
            <a:spLocks noGrp="1"/>
          </p:cNvSpPr>
          <p:nvPr>
            <p:ph/>
          </p:nvPr>
        </p:nvSpPr>
        <p:spPr>
          <a:xfrm>
            <a:off x="1484280" y="2666880"/>
            <a:ext cx="1001844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765C23D-3588-4471-9BEB-B65A2A7DD4C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20"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21"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779BDBE-CE38-4F67-B6AD-D81F1FBDA250}"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CDF2DF3-A9F6-4302-8E58-712401568F9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22" name="PlaceHolder 2"/>
          <p:cNvSpPr>
            <a:spLocks noGrp="1"/>
          </p:cNvSpPr>
          <p:nvPr>
            <p:ph/>
          </p:nvPr>
        </p:nvSpPr>
        <p:spPr>
          <a:xfrm>
            <a:off x="1484280" y="2666880"/>
            <a:ext cx="1001844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94DE6E1-06D9-47F3-B298-753E560E3E1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484280" y="685800"/>
            <a:ext cx="10018440" cy="81230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405E11C5-7299-4DE3-ADFD-1EEB8B9C187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25"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26"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27"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55CC92F-96CA-48AA-9135-2A27F781553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29"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30"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31" name="PlaceHolder 4"/>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F224875-7F0E-4D68-9E59-454E72A797C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33"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34"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35" name="PlaceHolder 4"/>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2FC4D06-A0A7-4A20-8672-DD8E0E49387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37" name="PlaceHolder 2"/>
          <p:cNvSpPr>
            <a:spLocks noGrp="1"/>
          </p:cNvSpPr>
          <p:nvPr>
            <p:ph/>
          </p:nvPr>
        </p:nvSpPr>
        <p:spPr>
          <a:xfrm>
            <a:off x="1484280" y="266688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38" name="PlaceHolder 3"/>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C72D193-539A-4323-9A4A-5137DA008E0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40"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1"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2"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3" name="PlaceHolder 5"/>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5EF8BCC4-C634-4B97-A198-3F3E053A708E}"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45" name="PlaceHolder 2"/>
          <p:cNvSpPr>
            <a:spLocks noGrp="1"/>
          </p:cNvSpPr>
          <p:nvPr>
            <p:ph/>
          </p:nvPr>
        </p:nvSpPr>
        <p:spPr>
          <a:xfrm>
            <a:off x="148428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6" name="PlaceHolder 3"/>
          <p:cNvSpPr>
            <a:spLocks noGrp="1"/>
          </p:cNvSpPr>
          <p:nvPr>
            <p:ph/>
          </p:nvPr>
        </p:nvSpPr>
        <p:spPr>
          <a:xfrm>
            <a:off x="487152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7" name="PlaceHolder 4"/>
          <p:cNvSpPr>
            <a:spLocks noGrp="1"/>
          </p:cNvSpPr>
          <p:nvPr>
            <p:ph/>
          </p:nvPr>
        </p:nvSpPr>
        <p:spPr>
          <a:xfrm>
            <a:off x="825876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8" name="PlaceHolder 5"/>
          <p:cNvSpPr>
            <a:spLocks noGrp="1"/>
          </p:cNvSpPr>
          <p:nvPr>
            <p:ph/>
          </p:nvPr>
        </p:nvSpPr>
        <p:spPr>
          <a:xfrm>
            <a:off x="148428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49" name="PlaceHolder 6"/>
          <p:cNvSpPr>
            <a:spLocks noGrp="1"/>
          </p:cNvSpPr>
          <p:nvPr>
            <p:ph/>
          </p:nvPr>
        </p:nvSpPr>
        <p:spPr>
          <a:xfrm>
            <a:off x="487152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50" name="PlaceHolder 7"/>
          <p:cNvSpPr>
            <a:spLocks noGrp="1"/>
          </p:cNvSpPr>
          <p:nvPr>
            <p:ph/>
          </p:nvPr>
        </p:nvSpPr>
        <p:spPr>
          <a:xfrm>
            <a:off x="825876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904A833-5DFC-4948-A6AB-361261C342A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14304B53-3669-4A98-B304-D2B269557603}"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64" name="PlaceHolder 2"/>
          <p:cNvSpPr>
            <a:spLocks noGrp="1"/>
          </p:cNvSpPr>
          <p:nvPr>
            <p:ph type="subTitle"/>
          </p:nvPr>
        </p:nvSpPr>
        <p:spPr>
          <a:xfrm>
            <a:off x="1484280" y="2666880"/>
            <a:ext cx="10018440" cy="31237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986B1B2-3C0E-45F1-B307-D88FC82E63BF}"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66" name="PlaceHolder 2"/>
          <p:cNvSpPr>
            <a:spLocks noGrp="1"/>
          </p:cNvSpPr>
          <p:nvPr>
            <p:ph/>
          </p:nvPr>
        </p:nvSpPr>
        <p:spPr>
          <a:xfrm>
            <a:off x="1484280" y="2666880"/>
            <a:ext cx="1001844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4DCDD5C-D3FC-439E-9305-0E94FFBEF107}"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24"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25"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43395FA-5766-41E4-85E3-8AB6978E57C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68"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69"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E643223-5495-4526-B9C6-C773487E5F21}"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37DA2EA-5C23-4BF0-875F-05004F3406F7}"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1484280" y="685800"/>
            <a:ext cx="10018440" cy="81230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6633453-08CC-4E39-879F-1DEA5E51047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73"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74"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75"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CCC90EF-05C2-4DF9-B5CE-AD8BD5EFD81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77"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78"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79" name="PlaceHolder 4"/>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D042334-C189-4910-86F5-14E46120C1B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81"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82"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83" name="PlaceHolder 4"/>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3C33E1E-D4E3-418F-8C68-5EFB9343BE9B}"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85" name="PlaceHolder 2"/>
          <p:cNvSpPr>
            <a:spLocks noGrp="1"/>
          </p:cNvSpPr>
          <p:nvPr>
            <p:ph/>
          </p:nvPr>
        </p:nvSpPr>
        <p:spPr>
          <a:xfrm>
            <a:off x="1484280" y="266688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86" name="PlaceHolder 3"/>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FDE9091-C576-4C6F-831A-D008C294B591}"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88"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89"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0"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1" name="PlaceHolder 5"/>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6D7AEC7A-F0DD-40E7-9A94-6448A39E112D}"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193" name="PlaceHolder 2"/>
          <p:cNvSpPr>
            <a:spLocks noGrp="1"/>
          </p:cNvSpPr>
          <p:nvPr>
            <p:ph/>
          </p:nvPr>
        </p:nvSpPr>
        <p:spPr>
          <a:xfrm>
            <a:off x="148428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4" name="PlaceHolder 3"/>
          <p:cNvSpPr>
            <a:spLocks noGrp="1"/>
          </p:cNvSpPr>
          <p:nvPr>
            <p:ph/>
          </p:nvPr>
        </p:nvSpPr>
        <p:spPr>
          <a:xfrm>
            <a:off x="487152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5" name="PlaceHolder 4"/>
          <p:cNvSpPr>
            <a:spLocks noGrp="1"/>
          </p:cNvSpPr>
          <p:nvPr>
            <p:ph/>
          </p:nvPr>
        </p:nvSpPr>
        <p:spPr>
          <a:xfrm>
            <a:off x="8258760" y="266688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6" name="PlaceHolder 5"/>
          <p:cNvSpPr>
            <a:spLocks noGrp="1"/>
          </p:cNvSpPr>
          <p:nvPr>
            <p:ph/>
          </p:nvPr>
        </p:nvSpPr>
        <p:spPr>
          <a:xfrm>
            <a:off x="148428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7" name="PlaceHolder 6"/>
          <p:cNvSpPr>
            <a:spLocks noGrp="1"/>
          </p:cNvSpPr>
          <p:nvPr>
            <p:ph/>
          </p:nvPr>
        </p:nvSpPr>
        <p:spPr>
          <a:xfrm>
            <a:off x="487152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198" name="PlaceHolder 7"/>
          <p:cNvSpPr>
            <a:spLocks noGrp="1"/>
          </p:cNvSpPr>
          <p:nvPr>
            <p:ph/>
          </p:nvPr>
        </p:nvSpPr>
        <p:spPr>
          <a:xfrm>
            <a:off x="8258760" y="4298400"/>
            <a:ext cx="32256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82ABB360-AC36-4139-B15D-7C024D95EFD6}"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D4E4A9F-4DF5-4387-BDAB-DF3557E01F8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484280" y="685800"/>
            <a:ext cx="10018440" cy="81230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E35DC37-F53F-4AC3-BCF0-30B0D39B98B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29"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30" name="PlaceHolder 3"/>
          <p:cNvSpPr>
            <a:spLocks noGrp="1"/>
          </p:cNvSpPr>
          <p:nvPr>
            <p:ph/>
          </p:nvPr>
        </p:nvSpPr>
        <p:spPr>
          <a:xfrm>
            <a:off x="66178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31" name="PlaceHolder 4"/>
          <p:cNvSpPr>
            <a:spLocks noGrp="1"/>
          </p:cNvSpPr>
          <p:nvPr>
            <p:ph/>
          </p:nvPr>
        </p:nvSpPr>
        <p:spPr>
          <a:xfrm>
            <a:off x="14842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EBC01B-B87B-4C3C-A7D4-A170E726195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3" name="PlaceHolder 2"/>
          <p:cNvSpPr>
            <a:spLocks noGrp="1"/>
          </p:cNvSpPr>
          <p:nvPr>
            <p:ph/>
          </p:nvPr>
        </p:nvSpPr>
        <p:spPr>
          <a:xfrm>
            <a:off x="1484280" y="2666880"/>
            <a:ext cx="4888800" cy="312372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34"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35" name="PlaceHolder 4"/>
          <p:cNvSpPr>
            <a:spLocks noGrp="1"/>
          </p:cNvSpPr>
          <p:nvPr>
            <p:ph/>
          </p:nvPr>
        </p:nvSpPr>
        <p:spPr>
          <a:xfrm>
            <a:off x="6617880" y="429840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2985BC-2367-461E-AC1F-67EF4B075DB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84280" y="685800"/>
            <a:ext cx="10018440" cy="17521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orbel"/>
            </a:endParaRPr>
          </a:p>
        </p:txBody>
      </p:sp>
      <p:sp>
        <p:nvSpPr>
          <p:cNvPr id="37" name="PlaceHolder 2"/>
          <p:cNvSpPr>
            <a:spLocks noGrp="1"/>
          </p:cNvSpPr>
          <p:nvPr>
            <p:ph/>
          </p:nvPr>
        </p:nvSpPr>
        <p:spPr>
          <a:xfrm>
            <a:off x="14842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38" name="PlaceHolder 3"/>
          <p:cNvSpPr>
            <a:spLocks noGrp="1"/>
          </p:cNvSpPr>
          <p:nvPr>
            <p:ph/>
          </p:nvPr>
        </p:nvSpPr>
        <p:spPr>
          <a:xfrm>
            <a:off x="6617880" y="2666880"/>
            <a:ext cx="488880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39" name="PlaceHolder 4"/>
          <p:cNvSpPr>
            <a:spLocks noGrp="1"/>
          </p:cNvSpPr>
          <p:nvPr>
            <p:ph/>
          </p:nvPr>
        </p:nvSpPr>
        <p:spPr>
          <a:xfrm>
            <a:off x="1484280" y="4298400"/>
            <a:ext cx="10018440" cy="148968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000000"/>
              </a:solidFill>
              <a:latin typeface="Corbe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77708E-58A5-40F3-99B6-3AF0C43E635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0" name="Group 6"/>
          <p:cNvGrpSpPr/>
          <p:nvPr/>
        </p:nvGrpSpPr>
        <p:grpSpPr>
          <a:xfrm>
            <a:off x="150840" y="0"/>
            <a:ext cx="2436480" cy="6857640"/>
            <a:chOff x="150840" y="0"/>
            <a:chExt cx="2436480" cy="6857640"/>
          </a:xfrm>
        </p:grpSpPr>
        <p:sp>
          <p:nvSpPr>
            <p:cNvPr id="1" name="Freeform 6"/>
            <p:cNvSpPr/>
            <p:nvPr/>
          </p:nvSpPr>
          <p:spPr>
            <a:xfrm>
              <a:off x="457200" y="0"/>
              <a:ext cx="1122120" cy="5328720"/>
            </a:xfrm>
            <a:custGeom>
              <a:avLst/>
              <a:gdLst>
                <a:gd name="textAreaLeft" fmla="*/ 0 w 1122120"/>
                <a:gd name="textAreaRight" fmla="*/ 1122480 w 1122120"/>
                <a:gd name="textAreaTop" fmla="*/ 0 h 5328720"/>
                <a:gd name="textAreaBottom" fmla="*/ 5329080 h 532872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2" name="Freeform 7"/>
            <p:cNvSpPr/>
            <p:nvPr/>
          </p:nvSpPr>
          <p:spPr>
            <a:xfrm>
              <a:off x="150840" y="0"/>
              <a:ext cx="1117080" cy="5276520"/>
            </a:xfrm>
            <a:custGeom>
              <a:avLst/>
              <a:gdLst>
                <a:gd name="textAreaLeft" fmla="*/ 0 w 1117080"/>
                <a:gd name="textAreaRight" fmla="*/ 1117440 w 1117080"/>
                <a:gd name="textAreaTop" fmla="*/ 0 h 5276520"/>
                <a:gd name="textAreaBottom" fmla="*/ 5276880 h 527652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3" name="Freeform 8"/>
            <p:cNvSpPr/>
            <p:nvPr/>
          </p:nvSpPr>
          <p:spPr>
            <a:xfrm>
              <a:off x="150840" y="5238720"/>
              <a:ext cx="1228320" cy="1618920"/>
            </a:xfrm>
            <a:custGeom>
              <a:avLst/>
              <a:gdLst>
                <a:gd name="textAreaLeft" fmla="*/ 0 w 1228320"/>
                <a:gd name="textAreaRight" fmla="*/ 1228680 w 1228320"/>
                <a:gd name="textAreaTop" fmla="*/ 0 h 1618920"/>
                <a:gd name="textAreaBottom" fmla="*/ 1619280 h 161892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4" name="Freeform 9"/>
            <p:cNvSpPr/>
            <p:nvPr/>
          </p:nvSpPr>
          <p:spPr>
            <a:xfrm>
              <a:off x="457200" y="5291280"/>
              <a:ext cx="1495080" cy="1566360"/>
            </a:xfrm>
            <a:custGeom>
              <a:avLst/>
              <a:gdLst>
                <a:gd name="textAreaLeft" fmla="*/ 0 w 1495080"/>
                <a:gd name="textAreaRight" fmla="*/ 1495440 w 1495080"/>
                <a:gd name="textAreaTop" fmla="*/ 0 h 1566360"/>
                <a:gd name="textAreaBottom" fmla="*/ 1566720 h 156636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 name="Freeform 10"/>
            <p:cNvSpPr/>
            <p:nvPr/>
          </p:nvSpPr>
          <p:spPr>
            <a:xfrm>
              <a:off x="457200" y="5286240"/>
              <a:ext cx="2130120" cy="1571400"/>
            </a:xfrm>
            <a:custGeom>
              <a:avLst/>
              <a:gdLst>
                <a:gd name="textAreaLeft" fmla="*/ 0 w 2130120"/>
                <a:gd name="textAreaRight" fmla="*/ 2130480 w 2130120"/>
                <a:gd name="textAreaTop" fmla="*/ 0 h 1571400"/>
                <a:gd name="textAreaBottom" fmla="*/ 1571760 h 157140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 name="Freeform 11"/>
            <p:cNvSpPr/>
            <p:nvPr/>
          </p:nvSpPr>
          <p:spPr>
            <a:xfrm>
              <a:off x="150840" y="5238720"/>
              <a:ext cx="1695240" cy="1618920"/>
            </a:xfrm>
            <a:custGeom>
              <a:avLst/>
              <a:gdLst>
                <a:gd name="textAreaLeft" fmla="*/ 0 w 1695240"/>
                <a:gd name="textAreaRight" fmla="*/ 1695600 w 1695240"/>
                <a:gd name="textAreaTop" fmla="*/ 0 h 1618920"/>
                <a:gd name="textAreaBottom" fmla="*/ 1619280 h 161892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grpSp>
        <p:nvGrpSpPr>
          <p:cNvPr id="7" name="Group 18"/>
          <p:cNvGrpSpPr/>
          <p:nvPr/>
        </p:nvGrpSpPr>
        <p:grpSpPr>
          <a:xfrm>
            <a:off x="546120" y="-4680"/>
            <a:ext cx="5014440" cy="6862320"/>
            <a:chOff x="546120" y="-4680"/>
            <a:chExt cx="5014440" cy="6862320"/>
          </a:xfrm>
        </p:grpSpPr>
        <p:sp>
          <p:nvSpPr>
            <p:cNvPr id="8" name="Freeform 6"/>
            <p:cNvSpPr/>
            <p:nvPr/>
          </p:nvSpPr>
          <p:spPr>
            <a:xfrm>
              <a:off x="984240" y="-4680"/>
              <a:ext cx="1063440" cy="2782440"/>
            </a:xfrm>
            <a:custGeom>
              <a:avLst/>
              <a:gdLst>
                <a:gd name="textAreaLeft" fmla="*/ 0 w 1063440"/>
                <a:gd name="textAreaRight" fmla="*/ 1063800 w 1063440"/>
                <a:gd name="textAreaTop" fmla="*/ 0 h 2782440"/>
                <a:gd name="textAreaBottom" fmla="*/ 2782800 h 2782440"/>
              </a:gdLst>
              <a:ahLst/>
              <a:rect l="textAreaLeft" t="textAreaTop" r="textAreaRight" b="textAreaBottom"/>
              <a:pathLst>
                <a:path w="670" h="1753">
                  <a:moveTo>
                    <a:pt x="0" y="1696"/>
                  </a:moveTo>
                  <a:lnTo>
                    <a:pt x="225" y="1753"/>
                  </a:lnTo>
                  <a:lnTo>
                    <a:pt x="670" y="0"/>
                  </a:lnTo>
                  <a:lnTo>
                    <a:pt x="430" y="0"/>
                  </a:lnTo>
                  <a:lnTo>
                    <a:pt x="0" y="1696"/>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9" name="Freeform 7"/>
            <p:cNvSpPr/>
            <p:nvPr/>
          </p:nvSpPr>
          <p:spPr>
            <a:xfrm>
              <a:off x="546120" y="-4680"/>
              <a:ext cx="1034640" cy="2673000"/>
            </a:xfrm>
            <a:custGeom>
              <a:avLst/>
              <a:gdLst>
                <a:gd name="textAreaLeft" fmla="*/ 0 w 1034640"/>
                <a:gd name="textAreaRight" fmla="*/ 1035000 w 1034640"/>
                <a:gd name="textAreaTop" fmla="*/ 0 h 2673000"/>
                <a:gd name="textAreaBottom" fmla="*/ 2673360 h 2673000"/>
              </a:gdLst>
              <a:ahLst/>
              <a:rect l="textAreaLeft" t="textAreaTop" r="textAreaRight" b="textAreaBottom"/>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 name="Freeform 9"/>
            <p:cNvSpPr/>
            <p:nvPr/>
          </p:nvSpPr>
          <p:spPr>
            <a:xfrm>
              <a:off x="546120" y="2583000"/>
              <a:ext cx="2693520" cy="4274640"/>
            </a:xfrm>
            <a:custGeom>
              <a:avLst/>
              <a:gdLst>
                <a:gd name="textAreaLeft" fmla="*/ 0 w 2693520"/>
                <a:gd name="textAreaRight" fmla="*/ 2693880 w 2693520"/>
                <a:gd name="textAreaTop" fmla="*/ 0 h 4274640"/>
                <a:gd name="textAreaBottom" fmla="*/ 4275000 h 4274640"/>
              </a:gdLst>
              <a:ahLst/>
              <a:rect l="textAreaLeft" t="textAreaTop" r="textAreaRight" b="textAreaBottom"/>
              <a:pathLst>
                <a:path w="1697" h="2693">
                  <a:moveTo>
                    <a:pt x="0" y="0"/>
                  </a:moveTo>
                  <a:lnTo>
                    <a:pt x="1622" y="2693"/>
                  </a:lnTo>
                  <a:lnTo>
                    <a:pt x="1697" y="2693"/>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1" name="Freeform 10"/>
            <p:cNvSpPr/>
            <p:nvPr/>
          </p:nvSpPr>
          <p:spPr>
            <a:xfrm>
              <a:off x="988920" y="2692440"/>
              <a:ext cx="3331800" cy="4165200"/>
            </a:xfrm>
            <a:custGeom>
              <a:avLst/>
              <a:gdLst>
                <a:gd name="textAreaLeft" fmla="*/ 0 w 3331800"/>
                <a:gd name="textAreaRight" fmla="*/ 3332160 w 3331800"/>
                <a:gd name="textAreaTop" fmla="*/ 0 h 4165200"/>
                <a:gd name="textAreaBottom" fmla="*/ 4165560 h 4165200"/>
              </a:gdLst>
              <a:ahLst/>
              <a:rect l="textAreaLeft" t="textAreaTop" r="textAreaRight" b="textAreaBottom"/>
              <a:pathLst>
                <a:path w="2099" h="2624">
                  <a:moveTo>
                    <a:pt x="2099" y="2624"/>
                  </a:moveTo>
                  <a:lnTo>
                    <a:pt x="0" y="0"/>
                  </a:lnTo>
                  <a:lnTo>
                    <a:pt x="2021" y="2624"/>
                  </a:lnTo>
                  <a:lnTo>
                    <a:pt x="2099" y="2624"/>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2" name="Freeform 11"/>
            <p:cNvSpPr/>
            <p:nvPr/>
          </p:nvSpPr>
          <p:spPr>
            <a:xfrm>
              <a:off x="984240" y="2687760"/>
              <a:ext cx="4576320" cy="4169880"/>
            </a:xfrm>
            <a:custGeom>
              <a:avLst/>
              <a:gdLst>
                <a:gd name="textAreaLeft" fmla="*/ 0 w 4576320"/>
                <a:gd name="textAreaRight" fmla="*/ 4576680 w 4576320"/>
                <a:gd name="textAreaTop" fmla="*/ 0 h 4169880"/>
                <a:gd name="textAreaBottom" fmla="*/ 4170240 h 4169880"/>
              </a:gdLst>
              <a:ahLst/>
              <a:rect l="textAreaLeft" t="textAreaTop" r="textAreaRight" b="textAreaBottom"/>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3" name="Freeform 12"/>
            <p:cNvSpPr/>
            <p:nvPr/>
          </p:nvSpPr>
          <p:spPr>
            <a:xfrm>
              <a:off x="546120" y="2577960"/>
              <a:ext cx="3584160" cy="4279680"/>
            </a:xfrm>
            <a:custGeom>
              <a:avLst/>
              <a:gdLst>
                <a:gd name="textAreaLeft" fmla="*/ 0 w 3584160"/>
                <a:gd name="textAreaRight" fmla="*/ 3584520 w 3584160"/>
                <a:gd name="textAreaTop" fmla="*/ 0 h 4279680"/>
                <a:gd name="textAreaBottom" fmla="*/ 4280040 h 4279680"/>
              </a:gdLst>
              <a:ahLst/>
              <a:rect l="textAreaLeft" t="textAreaTop" r="textAreaRight" b="textAreaBottom"/>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4" name="PlaceHolder 1"/>
          <p:cNvSpPr>
            <a:spLocks noGrp="1"/>
          </p:cNvSpPr>
          <p:nvPr>
            <p:ph type="title"/>
          </p:nvPr>
        </p:nvSpPr>
        <p:spPr>
          <a:xfrm>
            <a:off x="2928240" y="1380240"/>
            <a:ext cx="8574120" cy="2615760"/>
          </a:xfrm>
          <a:prstGeom prst="rect">
            <a:avLst/>
          </a:prstGeom>
          <a:noFill/>
          <a:ln w="0">
            <a:noFill/>
          </a:ln>
        </p:spPr>
        <p:txBody>
          <a:bodyPr anchor="b">
            <a:normAutofit/>
          </a:bodyPr>
          <a:p>
            <a:pPr indent="0" algn="r">
              <a:lnSpc>
                <a:spcPct val="100000"/>
              </a:lnSpc>
              <a:buNone/>
            </a:pPr>
            <a:r>
              <a:rPr b="0" lang="ru-RU" sz="6000" spc="-1" strike="noStrike">
                <a:solidFill>
                  <a:srgbClr val="000000"/>
                </a:solidFill>
                <a:latin typeface="Corbel"/>
              </a:rPr>
              <a:t>Обр</a:t>
            </a:r>
            <a:r>
              <a:rPr b="0" lang="ru-RU" sz="6000" spc="-1" strike="noStrike">
                <a:solidFill>
                  <a:srgbClr val="000000"/>
                </a:solidFill>
                <a:latin typeface="Corbel"/>
              </a:rPr>
              <a:t>азе</a:t>
            </a:r>
            <a:r>
              <a:rPr b="0" lang="ru-RU" sz="6000" spc="-1" strike="noStrike">
                <a:solidFill>
                  <a:srgbClr val="000000"/>
                </a:solidFill>
                <a:latin typeface="Corbel"/>
              </a:rPr>
              <a:t>ц </a:t>
            </a:r>
            <a:r>
              <a:rPr b="0" lang="ru-RU" sz="6000" spc="-1" strike="noStrike">
                <a:solidFill>
                  <a:srgbClr val="000000"/>
                </a:solidFill>
                <a:latin typeface="Corbel"/>
              </a:rPr>
              <a:t>заг</a:t>
            </a:r>
            <a:r>
              <a:rPr b="0" lang="ru-RU" sz="6000" spc="-1" strike="noStrike">
                <a:solidFill>
                  <a:srgbClr val="000000"/>
                </a:solidFill>
                <a:latin typeface="Corbel"/>
              </a:rPr>
              <a:t>оло</a:t>
            </a:r>
            <a:r>
              <a:rPr b="0" lang="ru-RU" sz="6000" spc="-1" strike="noStrike">
                <a:solidFill>
                  <a:srgbClr val="000000"/>
                </a:solidFill>
                <a:latin typeface="Corbel"/>
              </a:rPr>
              <a:t>вка</a:t>
            </a:r>
            <a:endParaRPr b="0" lang="en-US" sz="6000" spc="-1" strike="noStrike">
              <a:solidFill>
                <a:srgbClr val="000000"/>
              </a:solidFill>
              <a:latin typeface="Corbel"/>
            </a:endParaRPr>
          </a:p>
        </p:txBody>
      </p:sp>
      <p:sp>
        <p:nvSpPr>
          <p:cNvPr id="15" name="PlaceHolder 2"/>
          <p:cNvSpPr>
            <a:spLocks noGrp="1"/>
          </p:cNvSpPr>
          <p:nvPr>
            <p:ph type="dt" idx="1"/>
          </p:nvPr>
        </p:nvSpPr>
        <p:spPr>
          <a:xfrm>
            <a:off x="9732600" y="5883120"/>
            <a:ext cx="114264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r>
              <a:rPr b="0" lang="ru-RU" sz="1000" spc="-1" strike="noStrike">
                <a:solidFill>
                  <a:srgbClr val="000000"/>
                </a:solidFill>
                <a:latin typeface="Corbel"/>
              </a:rPr>
              <a:t>&lt;date/time&gt;</a:t>
            </a:r>
            <a:endParaRPr b="0" lang="en-US" sz="1000" spc="-1" strike="noStrike">
              <a:solidFill>
                <a:srgbClr val="000000"/>
              </a:solidFill>
              <a:latin typeface="Times New Roman"/>
            </a:endParaRPr>
          </a:p>
        </p:txBody>
      </p:sp>
      <p:sp>
        <p:nvSpPr>
          <p:cNvPr id="16" name="PlaceHolder 3"/>
          <p:cNvSpPr>
            <a:spLocks noGrp="1"/>
          </p:cNvSpPr>
          <p:nvPr>
            <p:ph type="ftr" idx="2"/>
          </p:nvPr>
        </p:nvSpPr>
        <p:spPr>
          <a:xfrm>
            <a:off x="5332320" y="5883120"/>
            <a:ext cx="432360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 name="PlaceHolder 4"/>
          <p:cNvSpPr>
            <a:spLocks noGrp="1"/>
          </p:cNvSpPr>
          <p:nvPr>
            <p:ph type="sldNum" idx="3"/>
          </p:nvPr>
        </p:nvSpPr>
        <p:spPr>
          <a:xfrm>
            <a:off x="10951920" y="5883120"/>
            <a:ext cx="55080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fld id="{BCD98525-41CA-43D7-B062-0CB2ED7C6C03}" type="slidenum">
              <a:rPr b="0" lang="ru-RU" sz="1000" spc="-1" strike="noStrike">
                <a:solidFill>
                  <a:srgbClr val="000000"/>
                </a:solidFill>
                <a:latin typeface="Corbel"/>
              </a:rPr>
              <a:t>&lt;number&gt;</a:t>
            </a:fld>
            <a:endParaRPr b="0" lang="en-US" sz="1000" spc="-1" strike="noStrike">
              <a:solidFill>
                <a:srgbClr val="000000"/>
              </a:solidFill>
              <a:latin typeface="Times New Roman"/>
            </a:endParaRPr>
          </a:p>
        </p:txBody>
      </p:sp>
      <p:sp>
        <p:nvSpPr>
          <p:cNvPr id="1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55" name="Group 6"/>
          <p:cNvGrpSpPr/>
          <p:nvPr/>
        </p:nvGrpSpPr>
        <p:grpSpPr>
          <a:xfrm>
            <a:off x="150840" y="0"/>
            <a:ext cx="2436480" cy="6857640"/>
            <a:chOff x="150840" y="0"/>
            <a:chExt cx="2436480" cy="6857640"/>
          </a:xfrm>
        </p:grpSpPr>
        <p:sp>
          <p:nvSpPr>
            <p:cNvPr id="56" name="Freeform 6"/>
            <p:cNvSpPr/>
            <p:nvPr/>
          </p:nvSpPr>
          <p:spPr>
            <a:xfrm>
              <a:off x="457200" y="0"/>
              <a:ext cx="1122120" cy="5328720"/>
            </a:xfrm>
            <a:custGeom>
              <a:avLst/>
              <a:gdLst>
                <a:gd name="textAreaLeft" fmla="*/ 0 w 1122120"/>
                <a:gd name="textAreaRight" fmla="*/ 1122480 w 1122120"/>
                <a:gd name="textAreaTop" fmla="*/ 0 h 5328720"/>
                <a:gd name="textAreaBottom" fmla="*/ 5329080 h 532872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7" name="Freeform 7"/>
            <p:cNvSpPr/>
            <p:nvPr/>
          </p:nvSpPr>
          <p:spPr>
            <a:xfrm>
              <a:off x="150840" y="0"/>
              <a:ext cx="1117080" cy="5276520"/>
            </a:xfrm>
            <a:custGeom>
              <a:avLst/>
              <a:gdLst>
                <a:gd name="textAreaLeft" fmla="*/ 0 w 1117080"/>
                <a:gd name="textAreaRight" fmla="*/ 1117440 w 1117080"/>
                <a:gd name="textAreaTop" fmla="*/ 0 h 5276520"/>
                <a:gd name="textAreaBottom" fmla="*/ 5276880 h 527652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58" name="Freeform 8"/>
            <p:cNvSpPr/>
            <p:nvPr/>
          </p:nvSpPr>
          <p:spPr>
            <a:xfrm>
              <a:off x="150840" y="5238720"/>
              <a:ext cx="1228320" cy="1618920"/>
            </a:xfrm>
            <a:custGeom>
              <a:avLst/>
              <a:gdLst>
                <a:gd name="textAreaLeft" fmla="*/ 0 w 1228320"/>
                <a:gd name="textAreaRight" fmla="*/ 1228680 w 1228320"/>
                <a:gd name="textAreaTop" fmla="*/ 0 h 1618920"/>
                <a:gd name="textAreaBottom" fmla="*/ 1619280 h 161892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59" name="Freeform 9"/>
            <p:cNvSpPr/>
            <p:nvPr/>
          </p:nvSpPr>
          <p:spPr>
            <a:xfrm>
              <a:off x="457200" y="5291280"/>
              <a:ext cx="1495080" cy="1566360"/>
            </a:xfrm>
            <a:custGeom>
              <a:avLst/>
              <a:gdLst>
                <a:gd name="textAreaLeft" fmla="*/ 0 w 1495080"/>
                <a:gd name="textAreaRight" fmla="*/ 1495440 w 1495080"/>
                <a:gd name="textAreaTop" fmla="*/ 0 h 1566360"/>
                <a:gd name="textAreaBottom" fmla="*/ 1566720 h 156636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0" name="Freeform 10"/>
            <p:cNvSpPr/>
            <p:nvPr/>
          </p:nvSpPr>
          <p:spPr>
            <a:xfrm>
              <a:off x="457200" y="5286240"/>
              <a:ext cx="2130120" cy="1571400"/>
            </a:xfrm>
            <a:custGeom>
              <a:avLst/>
              <a:gdLst>
                <a:gd name="textAreaLeft" fmla="*/ 0 w 2130120"/>
                <a:gd name="textAreaRight" fmla="*/ 2130480 w 2130120"/>
                <a:gd name="textAreaTop" fmla="*/ 0 h 1571400"/>
                <a:gd name="textAreaBottom" fmla="*/ 1571760 h 157140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61" name="Freeform 11"/>
            <p:cNvSpPr/>
            <p:nvPr/>
          </p:nvSpPr>
          <p:spPr>
            <a:xfrm>
              <a:off x="150840" y="5238720"/>
              <a:ext cx="1695240" cy="1618920"/>
            </a:xfrm>
            <a:custGeom>
              <a:avLst/>
              <a:gdLst>
                <a:gd name="textAreaLeft" fmla="*/ 0 w 1695240"/>
                <a:gd name="textAreaRight" fmla="*/ 1695600 w 1695240"/>
                <a:gd name="textAreaTop" fmla="*/ 0 h 1618920"/>
                <a:gd name="textAreaBottom" fmla="*/ 1619280 h 161892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62" name="PlaceHolder 1"/>
          <p:cNvSpPr>
            <a:spLocks noGrp="1"/>
          </p:cNvSpPr>
          <p:nvPr>
            <p:ph type="title"/>
          </p:nvPr>
        </p:nvSpPr>
        <p:spPr>
          <a:xfrm>
            <a:off x="1484280" y="685800"/>
            <a:ext cx="10018440" cy="1752120"/>
          </a:xfrm>
          <a:prstGeom prst="rect">
            <a:avLst/>
          </a:prstGeom>
          <a:noFill/>
          <a:ln w="0">
            <a:noFill/>
          </a:ln>
        </p:spPr>
        <p:txBody>
          <a:bodyPr anchor="ctr">
            <a:noAutofit/>
          </a:bodyPr>
          <a:p>
            <a:pPr indent="0" algn="ctr">
              <a:lnSpc>
                <a:spcPct val="100000"/>
              </a:lnSpc>
              <a:buNone/>
            </a:pPr>
            <a:r>
              <a:rPr b="0" lang="ru-RU" sz="4000" spc="-1" strike="noStrike">
                <a:solidFill>
                  <a:srgbClr val="000000"/>
                </a:solidFill>
                <a:latin typeface="Corbel"/>
              </a:rPr>
              <a:t>Образец заголовка</a:t>
            </a:r>
            <a:endParaRPr b="0" lang="en-US" sz="4000" spc="-1" strike="noStrike">
              <a:solidFill>
                <a:srgbClr val="000000"/>
              </a:solidFill>
              <a:latin typeface="Corbel"/>
            </a:endParaRPr>
          </a:p>
        </p:txBody>
      </p:sp>
      <p:sp>
        <p:nvSpPr>
          <p:cNvPr id="63" name="PlaceHolder 2"/>
          <p:cNvSpPr>
            <a:spLocks noGrp="1"/>
          </p:cNvSpPr>
          <p:nvPr>
            <p:ph type="body"/>
          </p:nvPr>
        </p:nvSpPr>
        <p:spPr>
          <a:xfrm>
            <a:off x="1484280" y="2666880"/>
            <a:ext cx="10018440" cy="3123720"/>
          </a:xfrm>
          <a:prstGeom prst="rect">
            <a:avLst/>
          </a:prstGeom>
          <a:noFill/>
          <a:ln w="0">
            <a:noFill/>
          </a:ln>
        </p:spPr>
        <p:txBody>
          <a:bodyPr anchor="ctr">
            <a:noAutofit/>
          </a:bodyPr>
          <a:p>
            <a:pPr marL="285840" indent="-285840">
              <a:lnSpc>
                <a:spcPct val="100000"/>
              </a:lnSpc>
              <a:spcBef>
                <a:spcPts val="479"/>
              </a:spcBef>
              <a:spcAft>
                <a:spcPts val="601"/>
              </a:spcAft>
              <a:buClr>
                <a:srgbClr val="1287c3"/>
              </a:buClr>
              <a:buSzPct val="145000"/>
              <a:buFont typeface="Arial"/>
              <a:buChar char="•"/>
            </a:pPr>
            <a:r>
              <a:rPr b="0" lang="ru-RU" sz="2400" spc="-1" strike="noStrike">
                <a:solidFill>
                  <a:srgbClr val="000000"/>
                </a:solidFill>
                <a:latin typeface="Corbel"/>
              </a:rPr>
              <a:t>Образец текста</a:t>
            </a:r>
            <a:endParaRPr b="0" lang="en-US" sz="2400" spc="-1" strike="noStrike">
              <a:solidFill>
                <a:srgbClr val="000000"/>
              </a:solidFill>
              <a:latin typeface="Corbel"/>
            </a:endParaRPr>
          </a:p>
          <a:p>
            <a:pPr lvl="1" marL="743040" indent="-285840">
              <a:lnSpc>
                <a:spcPct val="100000"/>
              </a:lnSpc>
              <a:spcBef>
                <a:spcPts val="400"/>
              </a:spcBef>
              <a:spcAft>
                <a:spcPts val="601"/>
              </a:spcAft>
              <a:buClr>
                <a:srgbClr val="1287c3"/>
              </a:buClr>
              <a:buSzPct val="145000"/>
              <a:buFont typeface="Arial"/>
              <a:buChar char="•"/>
            </a:pPr>
            <a:r>
              <a:rPr b="0" lang="ru-RU" sz="2000" spc="-1" strike="noStrike">
                <a:solidFill>
                  <a:srgbClr val="000000"/>
                </a:solidFill>
                <a:latin typeface="Corbel"/>
              </a:rPr>
              <a:t>Второй уровень</a:t>
            </a:r>
            <a:endParaRPr b="0" lang="en-US" sz="2000" spc="-1" strike="noStrike">
              <a:solidFill>
                <a:srgbClr val="000000"/>
              </a:solidFill>
              <a:latin typeface="Corbel"/>
            </a:endParaRPr>
          </a:p>
          <a:p>
            <a:pPr lvl="2" marL="1200240" indent="-285840">
              <a:lnSpc>
                <a:spcPct val="100000"/>
              </a:lnSpc>
              <a:spcBef>
                <a:spcPts val="360"/>
              </a:spcBef>
              <a:spcAft>
                <a:spcPts val="601"/>
              </a:spcAft>
              <a:buClr>
                <a:srgbClr val="1287c3"/>
              </a:buClr>
              <a:buSzPct val="145000"/>
              <a:buFont typeface="Arial"/>
              <a:buChar char="•"/>
            </a:pPr>
            <a:r>
              <a:rPr b="0" lang="ru-RU" sz="1800" spc="-1" strike="noStrike">
                <a:solidFill>
                  <a:srgbClr val="000000"/>
                </a:solidFill>
                <a:latin typeface="Corbel"/>
              </a:rPr>
              <a:t>Третий уровень</a:t>
            </a:r>
            <a:endParaRPr b="0" lang="en-US" sz="1800" spc="-1" strike="noStrike">
              <a:solidFill>
                <a:srgbClr val="000000"/>
              </a:solidFill>
              <a:latin typeface="Corbel"/>
            </a:endParaRPr>
          </a:p>
          <a:p>
            <a:pPr lvl="3" marL="1542960" indent="-171360">
              <a:lnSpc>
                <a:spcPct val="100000"/>
              </a:lnSpc>
              <a:spcBef>
                <a:spcPts val="320"/>
              </a:spcBef>
              <a:spcAft>
                <a:spcPts val="601"/>
              </a:spcAft>
              <a:buClr>
                <a:srgbClr val="1287c3"/>
              </a:buClr>
              <a:buSzPct val="145000"/>
              <a:buFont typeface="Arial"/>
              <a:buChar char="•"/>
            </a:pPr>
            <a:r>
              <a:rPr b="0" lang="ru-RU" sz="1600" spc="-1" strike="noStrike">
                <a:solidFill>
                  <a:srgbClr val="000000"/>
                </a:solidFill>
                <a:latin typeface="Corbel"/>
              </a:rPr>
              <a:t>Четвертый уровень</a:t>
            </a:r>
            <a:endParaRPr b="0" lang="en-US" sz="1600" spc="-1" strike="noStrike">
              <a:solidFill>
                <a:srgbClr val="000000"/>
              </a:solidFill>
              <a:latin typeface="Corbel"/>
            </a:endParaRPr>
          </a:p>
          <a:p>
            <a:pPr lvl="4" marL="2000160" indent="-171360">
              <a:lnSpc>
                <a:spcPct val="100000"/>
              </a:lnSpc>
              <a:spcBef>
                <a:spcPts val="281"/>
              </a:spcBef>
              <a:spcAft>
                <a:spcPts val="601"/>
              </a:spcAft>
              <a:buClr>
                <a:srgbClr val="1287c3"/>
              </a:buClr>
              <a:buSzPct val="145000"/>
              <a:buFont typeface="Arial"/>
              <a:buChar char="•"/>
            </a:pPr>
            <a:r>
              <a:rPr b="0" lang="ru-RU" sz="1400" spc="-1" strike="noStrike">
                <a:solidFill>
                  <a:srgbClr val="000000"/>
                </a:solidFill>
                <a:latin typeface="Corbel"/>
              </a:rPr>
              <a:t>Пятый уровень</a:t>
            </a:r>
            <a:endParaRPr b="0" lang="en-US" sz="1400" spc="-1" strike="noStrike">
              <a:solidFill>
                <a:srgbClr val="000000"/>
              </a:solidFill>
              <a:latin typeface="Corbel"/>
            </a:endParaRPr>
          </a:p>
        </p:txBody>
      </p:sp>
      <p:sp>
        <p:nvSpPr>
          <p:cNvPr id="64" name="PlaceHolder 3"/>
          <p:cNvSpPr>
            <a:spLocks noGrp="1"/>
          </p:cNvSpPr>
          <p:nvPr>
            <p:ph type="dt" idx="4"/>
          </p:nvPr>
        </p:nvSpPr>
        <p:spPr>
          <a:xfrm>
            <a:off x="9732600" y="5883120"/>
            <a:ext cx="114264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r>
              <a:rPr b="0" lang="ru-RU" sz="1000" spc="-1" strike="noStrike">
                <a:solidFill>
                  <a:srgbClr val="000000"/>
                </a:solidFill>
                <a:latin typeface="Corbel"/>
              </a:rPr>
              <a:t>&lt;date/time&gt;</a:t>
            </a:r>
            <a:endParaRPr b="0" lang="en-US" sz="1000" spc="-1" strike="noStrike">
              <a:solidFill>
                <a:srgbClr val="000000"/>
              </a:solidFill>
              <a:latin typeface="Times New Roman"/>
            </a:endParaRPr>
          </a:p>
        </p:txBody>
      </p:sp>
      <p:sp>
        <p:nvSpPr>
          <p:cNvPr id="65" name="PlaceHolder 4"/>
          <p:cNvSpPr>
            <a:spLocks noGrp="1"/>
          </p:cNvSpPr>
          <p:nvPr>
            <p:ph type="ftr" idx="5"/>
          </p:nvPr>
        </p:nvSpPr>
        <p:spPr>
          <a:xfrm>
            <a:off x="2572200" y="5883120"/>
            <a:ext cx="70837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5"/>
          <p:cNvSpPr>
            <a:spLocks noGrp="1"/>
          </p:cNvSpPr>
          <p:nvPr>
            <p:ph type="sldNum" idx="6"/>
          </p:nvPr>
        </p:nvSpPr>
        <p:spPr>
          <a:xfrm>
            <a:off x="10951920" y="5867280"/>
            <a:ext cx="55080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fld id="{C9726EA0-5223-465F-AD2B-E93DADE6A04D}" type="slidenum">
              <a:rPr b="0" lang="ru-RU" sz="1000" spc="-1" strike="noStrike">
                <a:solidFill>
                  <a:srgbClr val="000000"/>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03" name="Group 6"/>
          <p:cNvGrpSpPr/>
          <p:nvPr/>
        </p:nvGrpSpPr>
        <p:grpSpPr>
          <a:xfrm>
            <a:off x="150840" y="0"/>
            <a:ext cx="2436480" cy="6857640"/>
            <a:chOff x="150840" y="0"/>
            <a:chExt cx="2436480" cy="6857640"/>
          </a:xfrm>
        </p:grpSpPr>
        <p:sp>
          <p:nvSpPr>
            <p:cNvPr id="104" name="Freeform 6"/>
            <p:cNvSpPr/>
            <p:nvPr/>
          </p:nvSpPr>
          <p:spPr>
            <a:xfrm>
              <a:off x="457200" y="0"/>
              <a:ext cx="1122120" cy="5328720"/>
            </a:xfrm>
            <a:custGeom>
              <a:avLst/>
              <a:gdLst>
                <a:gd name="textAreaLeft" fmla="*/ 0 w 1122120"/>
                <a:gd name="textAreaRight" fmla="*/ 1122480 w 1122120"/>
                <a:gd name="textAreaTop" fmla="*/ 0 h 5328720"/>
                <a:gd name="textAreaBottom" fmla="*/ 5329080 h 532872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5" name="Freeform 7"/>
            <p:cNvSpPr/>
            <p:nvPr/>
          </p:nvSpPr>
          <p:spPr>
            <a:xfrm>
              <a:off x="150840" y="0"/>
              <a:ext cx="1117080" cy="5276520"/>
            </a:xfrm>
            <a:custGeom>
              <a:avLst/>
              <a:gdLst>
                <a:gd name="textAreaLeft" fmla="*/ 0 w 1117080"/>
                <a:gd name="textAreaRight" fmla="*/ 1117440 w 1117080"/>
                <a:gd name="textAreaTop" fmla="*/ 0 h 5276520"/>
                <a:gd name="textAreaBottom" fmla="*/ 5276880 h 527652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6" name="Freeform 8"/>
            <p:cNvSpPr/>
            <p:nvPr/>
          </p:nvSpPr>
          <p:spPr>
            <a:xfrm>
              <a:off x="150840" y="5238720"/>
              <a:ext cx="1228320" cy="1618920"/>
            </a:xfrm>
            <a:custGeom>
              <a:avLst/>
              <a:gdLst>
                <a:gd name="textAreaLeft" fmla="*/ 0 w 1228320"/>
                <a:gd name="textAreaRight" fmla="*/ 1228680 w 1228320"/>
                <a:gd name="textAreaTop" fmla="*/ 0 h 1618920"/>
                <a:gd name="textAreaBottom" fmla="*/ 1619280 h 161892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Freeform 9"/>
            <p:cNvSpPr/>
            <p:nvPr/>
          </p:nvSpPr>
          <p:spPr>
            <a:xfrm>
              <a:off x="457200" y="5291280"/>
              <a:ext cx="1495080" cy="1566360"/>
            </a:xfrm>
            <a:custGeom>
              <a:avLst/>
              <a:gdLst>
                <a:gd name="textAreaLeft" fmla="*/ 0 w 1495080"/>
                <a:gd name="textAreaRight" fmla="*/ 1495440 w 1495080"/>
                <a:gd name="textAreaTop" fmla="*/ 0 h 1566360"/>
                <a:gd name="textAreaBottom" fmla="*/ 1566720 h 156636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8" name="Freeform 10"/>
            <p:cNvSpPr/>
            <p:nvPr/>
          </p:nvSpPr>
          <p:spPr>
            <a:xfrm>
              <a:off x="457200" y="5286240"/>
              <a:ext cx="2130120" cy="1571400"/>
            </a:xfrm>
            <a:custGeom>
              <a:avLst/>
              <a:gdLst>
                <a:gd name="textAreaLeft" fmla="*/ 0 w 2130120"/>
                <a:gd name="textAreaRight" fmla="*/ 2130480 w 2130120"/>
                <a:gd name="textAreaTop" fmla="*/ 0 h 1571400"/>
                <a:gd name="textAreaBottom" fmla="*/ 1571760 h 157140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09" name="Freeform 11"/>
            <p:cNvSpPr/>
            <p:nvPr/>
          </p:nvSpPr>
          <p:spPr>
            <a:xfrm>
              <a:off x="150840" y="5238720"/>
              <a:ext cx="1695240" cy="1618920"/>
            </a:xfrm>
            <a:custGeom>
              <a:avLst/>
              <a:gdLst>
                <a:gd name="textAreaLeft" fmla="*/ 0 w 1695240"/>
                <a:gd name="textAreaRight" fmla="*/ 1695600 w 1695240"/>
                <a:gd name="textAreaTop" fmla="*/ 0 h 1618920"/>
                <a:gd name="textAreaBottom" fmla="*/ 1619280 h 161892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10" name="PlaceHolder 1"/>
          <p:cNvSpPr>
            <a:spLocks noGrp="1"/>
          </p:cNvSpPr>
          <p:nvPr>
            <p:ph type="title"/>
          </p:nvPr>
        </p:nvSpPr>
        <p:spPr>
          <a:xfrm>
            <a:off x="2572200" y="2666880"/>
            <a:ext cx="8930520" cy="2109960"/>
          </a:xfrm>
          <a:prstGeom prst="rect">
            <a:avLst/>
          </a:prstGeom>
          <a:noFill/>
          <a:ln w="0">
            <a:noFill/>
          </a:ln>
        </p:spPr>
        <p:txBody>
          <a:bodyPr anchor="b">
            <a:noAutofit/>
          </a:bodyPr>
          <a:p>
            <a:pPr indent="0" algn="r">
              <a:lnSpc>
                <a:spcPct val="100000"/>
              </a:lnSpc>
              <a:buNone/>
            </a:pPr>
            <a:r>
              <a:rPr b="0" lang="ru-RU" sz="4000" spc="-1" strike="noStrike">
                <a:solidFill>
                  <a:srgbClr val="000000"/>
                </a:solidFill>
                <a:latin typeface="Corbel"/>
              </a:rPr>
              <a:t>Образец заголовка</a:t>
            </a:r>
            <a:endParaRPr b="0" lang="en-US" sz="4000" spc="-1" strike="noStrike">
              <a:solidFill>
                <a:srgbClr val="000000"/>
              </a:solidFill>
              <a:latin typeface="Corbel"/>
            </a:endParaRPr>
          </a:p>
        </p:txBody>
      </p:sp>
      <p:sp>
        <p:nvSpPr>
          <p:cNvPr id="111" name="PlaceHolder 2"/>
          <p:cNvSpPr>
            <a:spLocks noGrp="1"/>
          </p:cNvSpPr>
          <p:nvPr>
            <p:ph type="body"/>
          </p:nvPr>
        </p:nvSpPr>
        <p:spPr>
          <a:xfrm>
            <a:off x="2572200" y="4777560"/>
            <a:ext cx="8930520" cy="860040"/>
          </a:xfrm>
          <a:prstGeom prst="rect">
            <a:avLst/>
          </a:prstGeom>
          <a:noFill/>
          <a:ln w="0">
            <a:noFill/>
          </a:ln>
        </p:spPr>
        <p:txBody>
          <a:bodyPr anchor="t">
            <a:normAutofit/>
          </a:bodyPr>
          <a:p>
            <a:pPr indent="0" algn="r">
              <a:lnSpc>
                <a:spcPct val="100000"/>
              </a:lnSpc>
              <a:spcBef>
                <a:spcPts val="400"/>
              </a:spcBef>
              <a:spcAft>
                <a:spcPts val="601"/>
              </a:spcAft>
              <a:buNone/>
              <a:tabLst>
                <a:tab algn="l" pos="0"/>
              </a:tabLst>
            </a:pPr>
            <a:r>
              <a:rPr b="0" lang="ru-RU" sz="2000" spc="-1" strike="noStrike">
                <a:solidFill>
                  <a:srgbClr val="000000"/>
                </a:solidFill>
                <a:latin typeface="Corbel"/>
              </a:rPr>
              <a:t>Образец текста</a:t>
            </a:r>
            <a:endParaRPr b="0" lang="en-US" sz="2000" spc="-1" strike="noStrike">
              <a:solidFill>
                <a:srgbClr val="000000"/>
              </a:solidFill>
              <a:latin typeface="Corbel"/>
            </a:endParaRPr>
          </a:p>
        </p:txBody>
      </p:sp>
      <p:sp>
        <p:nvSpPr>
          <p:cNvPr id="112" name="PlaceHolder 3"/>
          <p:cNvSpPr>
            <a:spLocks noGrp="1"/>
          </p:cNvSpPr>
          <p:nvPr>
            <p:ph type="dt" idx="7"/>
          </p:nvPr>
        </p:nvSpPr>
        <p:spPr>
          <a:xfrm>
            <a:off x="9732600" y="5883120"/>
            <a:ext cx="114264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r>
              <a:rPr b="0" lang="ru-RU" sz="1000" spc="-1" strike="noStrike">
                <a:solidFill>
                  <a:srgbClr val="000000"/>
                </a:solidFill>
                <a:latin typeface="Corbel"/>
              </a:rPr>
              <a:t>&lt;date/time&gt;</a:t>
            </a:r>
            <a:endParaRPr b="0" lang="en-US" sz="1000" spc="-1" strike="noStrike">
              <a:solidFill>
                <a:srgbClr val="000000"/>
              </a:solidFill>
              <a:latin typeface="Times New Roman"/>
            </a:endParaRPr>
          </a:p>
        </p:txBody>
      </p:sp>
      <p:sp>
        <p:nvSpPr>
          <p:cNvPr id="113" name="PlaceHolder 4"/>
          <p:cNvSpPr>
            <a:spLocks noGrp="1"/>
          </p:cNvSpPr>
          <p:nvPr>
            <p:ph type="ftr" idx="8"/>
          </p:nvPr>
        </p:nvSpPr>
        <p:spPr>
          <a:xfrm>
            <a:off x="2572200" y="5883120"/>
            <a:ext cx="70837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4" name="PlaceHolder 5"/>
          <p:cNvSpPr>
            <a:spLocks noGrp="1"/>
          </p:cNvSpPr>
          <p:nvPr>
            <p:ph type="sldNum" idx="9"/>
          </p:nvPr>
        </p:nvSpPr>
        <p:spPr>
          <a:xfrm>
            <a:off x="10951920" y="5883120"/>
            <a:ext cx="55080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fld id="{2FA86415-64F1-4D72-A491-A7FF6EB39F14}" type="slidenum">
              <a:rPr b="0" lang="ru-RU" sz="1000" spc="-1" strike="noStrike">
                <a:solidFill>
                  <a:srgbClr val="000000"/>
                </a:solidFill>
                <a:latin typeface="Corbe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grpSp>
        <p:nvGrpSpPr>
          <p:cNvPr id="151" name="Group 6"/>
          <p:cNvGrpSpPr/>
          <p:nvPr/>
        </p:nvGrpSpPr>
        <p:grpSpPr>
          <a:xfrm>
            <a:off x="150840" y="0"/>
            <a:ext cx="2436480" cy="6857640"/>
            <a:chOff x="150840" y="0"/>
            <a:chExt cx="2436480" cy="6857640"/>
          </a:xfrm>
        </p:grpSpPr>
        <p:sp>
          <p:nvSpPr>
            <p:cNvPr id="152" name="Freeform 6"/>
            <p:cNvSpPr/>
            <p:nvPr/>
          </p:nvSpPr>
          <p:spPr>
            <a:xfrm>
              <a:off x="457200" y="0"/>
              <a:ext cx="1122120" cy="5328720"/>
            </a:xfrm>
            <a:custGeom>
              <a:avLst/>
              <a:gdLst>
                <a:gd name="textAreaLeft" fmla="*/ 0 w 1122120"/>
                <a:gd name="textAreaRight" fmla="*/ 1122480 w 1122120"/>
                <a:gd name="textAreaTop" fmla="*/ 0 h 5328720"/>
                <a:gd name="textAreaBottom" fmla="*/ 5329080 h 5328720"/>
              </a:gdLst>
              <a:ahLst/>
              <a:rect l="textAreaLeft" t="textAreaTop" r="textAreaRight" b="textAreaBottom"/>
              <a:pathLst>
                <a:path w="707" h="3357">
                  <a:moveTo>
                    <a:pt x="0" y="3330"/>
                  </a:moveTo>
                  <a:lnTo>
                    <a:pt x="156" y="3357"/>
                  </a:lnTo>
                  <a:lnTo>
                    <a:pt x="707" y="0"/>
                  </a:lnTo>
                  <a:lnTo>
                    <a:pt x="547" y="0"/>
                  </a:lnTo>
                  <a:lnTo>
                    <a:pt x="0" y="3330"/>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3" name="Freeform 7"/>
            <p:cNvSpPr/>
            <p:nvPr/>
          </p:nvSpPr>
          <p:spPr>
            <a:xfrm>
              <a:off x="150840" y="0"/>
              <a:ext cx="1117080" cy="5276520"/>
            </a:xfrm>
            <a:custGeom>
              <a:avLst/>
              <a:gdLst>
                <a:gd name="textAreaLeft" fmla="*/ 0 w 1117080"/>
                <a:gd name="textAreaRight" fmla="*/ 1117440 w 1117080"/>
                <a:gd name="textAreaTop" fmla="*/ 0 h 5276520"/>
                <a:gd name="textAreaBottom" fmla="*/ 5276880 h 5276520"/>
              </a:gdLst>
              <a:ahLst/>
              <a:rect l="textAreaLeft" t="textAreaTop" r="textAreaRight" b="textAreaBottom"/>
              <a:pathLst>
                <a:path w="704" h="3324">
                  <a:moveTo>
                    <a:pt x="704" y="0"/>
                  </a:moveTo>
                  <a:lnTo>
                    <a:pt x="545" y="0"/>
                  </a:lnTo>
                  <a:lnTo>
                    <a:pt x="0" y="3300"/>
                  </a:lnTo>
                  <a:lnTo>
                    <a:pt x="157" y="3324"/>
                  </a:lnTo>
                  <a:lnTo>
                    <a:pt x="704" y="0"/>
                  </a:lnTo>
                  <a:close/>
                </a:path>
              </a:pathLst>
            </a:custGeom>
            <a:solidFill>
              <a:schemeClr val="tx1">
                <a:lumMod val="65000"/>
                <a:lumOff val="3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4" name="Freeform 8"/>
            <p:cNvSpPr/>
            <p:nvPr/>
          </p:nvSpPr>
          <p:spPr>
            <a:xfrm>
              <a:off x="150840" y="5238720"/>
              <a:ext cx="1228320" cy="1618920"/>
            </a:xfrm>
            <a:custGeom>
              <a:avLst/>
              <a:gdLst>
                <a:gd name="textAreaLeft" fmla="*/ 0 w 1228320"/>
                <a:gd name="textAreaRight" fmla="*/ 1228680 w 1228320"/>
                <a:gd name="textAreaTop" fmla="*/ 0 h 1618920"/>
                <a:gd name="textAreaBottom" fmla="*/ 1619280 h 1618920"/>
              </a:gdLst>
              <a:ahLst/>
              <a:rect l="textAreaLeft" t="textAreaTop" r="textAreaRight" b="textAreaBottom"/>
              <a:pathLst>
                <a:path w="774" h="1020">
                  <a:moveTo>
                    <a:pt x="0" y="0"/>
                  </a:moveTo>
                  <a:lnTo>
                    <a:pt x="740" y="1020"/>
                  </a:lnTo>
                  <a:lnTo>
                    <a:pt x="774" y="1020"/>
                  </a:lnTo>
                  <a:lnTo>
                    <a:pt x="0" y="0"/>
                  </a:lnTo>
                  <a:close/>
                </a:path>
              </a:pathLst>
            </a:custGeom>
            <a:solidFill>
              <a:schemeClr val="tx1">
                <a:lumMod val="85000"/>
                <a:lumOff val="1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155" name="Freeform 9"/>
            <p:cNvSpPr/>
            <p:nvPr/>
          </p:nvSpPr>
          <p:spPr>
            <a:xfrm>
              <a:off x="457200" y="5291280"/>
              <a:ext cx="1495080" cy="1566360"/>
            </a:xfrm>
            <a:custGeom>
              <a:avLst/>
              <a:gdLst>
                <a:gd name="textAreaLeft" fmla="*/ 0 w 1495080"/>
                <a:gd name="textAreaRight" fmla="*/ 1495440 w 1495080"/>
                <a:gd name="textAreaTop" fmla="*/ 0 h 1566360"/>
                <a:gd name="textAreaBottom" fmla="*/ 1566720 h 1566360"/>
              </a:gdLst>
              <a:ahLst/>
              <a:rect l="textAreaLeft" t="textAreaTop" r="textAreaRight" b="textAreaBottom"/>
              <a:pathLst>
                <a:path w="942" h="987">
                  <a:moveTo>
                    <a:pt x="0" y="0"/>
                  </a:moveTo>
                  <a:lnTo>
                    <a:pt x="909" y="987"/>
                  </a:lnTo>
                  <a:lnTo>
                    <a:pt x="942" y="987"/>
                  </a:lnTo>
                  <a:lnTo>
                    <a:pt x="0" y="0"/>
                  </a:lnTo>
                  <a:close/>
                </a:path>
              </a:pathLst>
            </a:custGeom>
            <a:solidFill>
              <a:schemeClr val="accent1">
                <a:lumMod val="50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6" name="Freeform 10"/>
            <p:cNvSpPr/>
            <p:nvPr/>
          </p:nvSpPr>
          <p:spPr>
            <a:xfrm>
              <a:off x="457200" y="5286240"/>
              <a:ext cx="2130120" cy="1571400"/>
            </a:xfrm>
            <a:custGeom>
              <a:avLst/>
              <a:gdLst>
                <a:gd name="textAreaLeft" fmla="*/ 0 w 2130120"/>
                <a:gd name="textAreaRight" fmla="*/ 2130480 w 2130120"/>
                <a:gd name="textAreaTop" fmla="*/ 0 h 1571400"/>
                <a:gd name="textAreaBottom" fmla="*/ 1571760 h 1571400"/>
              </a:gdLst>
              <a:ahLst/>
              <a:rect l="textAreaLeft" t="textAreaTop" r="textAreaRight" b="textAreaBottom"/>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
          <p:nvSpPr>
            <p:cNvPr id="157" name="Freeform 11"/>
            <p:cNvSpPr/>
            <p:nvPr/>
          </p:nvSpPr>
          <p:spPr>
            <a:xfrm>
              <a:off x="150840" y="5238720"/>
              <a:ext cx="1695240" cy="1618920"/>
            </a:xfrm>
            <a:custGeom>
              <a:avLst/>
              <a:gdLst>
                <a:gd name="textAreaLeft" fmla="*/ 0 w 1695240"/>
                <a:gd name="textAreaRight" fmla="*/ 1695600 w 1695240"/>
                <a:gd name="textAreaTop" fmla="*/ 0 h 1618920"/>
                <a:gd name="textAreaBottom" fmla="*/ 1619280 h 1618920"/>
              </a:gdLst>
              <a:ahLst/>
              <a:rect l="textAreaLeft" t="textAreaTop" r="textAreaRight" b="textAreaBottom"/>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grpSp>
      <p:sp>
        <p:nvSpPr>
          <p:cNvPr id="158" name="PlaceHolder 1"/>
          <p:cNvSpPr>
            <a:spLocks noGrp="1"/>
          </p:cNvSpPr>
          <p:nvPr>
            <p:ph type="dt" idx="10"/>
          </p:nvPr>
        </p:nvSpPr>
        <p:spPr>
          <a:xfrm>
            <a:off x="9732600" y="5883120"/>
            <a:ext cx="114264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r>
              <a:rPr b="0" lang="ru-RU" sz="1000" spc="-1" strike="noStrike">
                <a:solidFill>
                  <a:srgbClr val="000000"/>
                </a:solidFill>
                <a:latin typeface="Corbel"/>
              </a:rPr>
              <a:t>&lt;date/time&gt;</a:t>
            </a:r>
            <a:endParaRPr b="0" lang="en-US" sz="1000" spc="-1" strike="noStrike">
              <a:solidFill>
                <a:srgbClr val="000000"/>
              </a:solidFill>
              <a:latin typeface="Times New Roman"/>
            </a:endParaRPr>
          </a:p>
        </p:txBody>
      </p:sp>
      <p:sp>
        <p:nvSpPr>
          <p:cNvPr id="159" name="PlaceHolder 2"/>
          <p:cNvSpPr>
            <a:spLocks noGrp="1"/>
          </p:cNvSpPr>
          <p:nvPr>
            <p:ph type="ftr" idx="11"/>
          </p:nvPr>
        </p:nvSpPr>
        <p:spPr>
          <a:xfrm>
            <a:off x="2572200" y="5883120"/>
            <a:ext cx="708372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0" name="PlaceHolder 3"/>
          <p:cNvSpPr>
            <a:spLocks noGrp="1"/>
          </p:cNvSpPr>
          <p:nvPr>
            <p:ph type="sldNum" idx="12"/>
          </p:nvPr>
        </p:nvSpPr>
        <p:spPr>
          <a:xfrm>
            <a:off x="10951920" y="5883120"/>
            <a:ext cx="550800" cy="364680"/>
          </a:xfrm>
          <a:prstGeom prst="rect">
            <a:avLst/>
          </a:prstGeom>
          <a:noFill/>
          <a:ln w="0">
            <a:noFill/>
          </a:ln>
        </p:spPr>
        <p:txBody>
          <a:bodyPr anchor="ctr">
            <a:noAutofit/>
          </a:bodyPr>
          <a:lstStyle>
            <a:lvl1pPr indent="0" algn="r">
              <a:lnSpc>
                <a:spcPct val="100000"/>
              </a:lnSpc>
              <a:buNone/>
              <a:defRPr b="0" lang="ru-RU" sz="1000" spc="-1" strike="noStrike">
                <a:solidFill>
                  <a:srgbClr val="000000"/>
                </a:solidFill>
                <a:latin typeface="Corbel"/>
              </a:defRPr>
            </a:lvl1pPr>
          </a:lstStyle>
          <a:p>
            <a:pPr indent="0" algn="r">
              <a:lnSpc>
                <a:spcPct val="100000"/>
              </a:lnSpc>
              <a:buNone/>
            </a:pPr>
            <a:fld id="{6D1FBF80-4D76-4425-9087-758D47256969}" type="slidenum">
              <a:rPr b="0" lang="ru-RU" sz="1000" spc="-1" strike="noStrike">
                <a:solidFill>
                  <a:srgbClr val="000000"/>
                </a:solidFill>
                <a:latin typeface="Corbel"/>
              </a:rPr>
              <a:t>&lt;number&gt;</a:t>
            </a:fld>
            <a:endParaRPr b="0" lang="en-US" sz="1000" spc="-1" strike="noStrike">
              <a:solidFill>
                <a:srgbClr val="000000"/>
              </a:solidFill>
              <a:latin typeface="Times New Roman"/>
            </a:endParaRPr>
          </a:p>
        </p:txBody>
      </p:sp>
      <p:sp>
        <p:nvSpPr>
          <p:cNvPr id="16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orbel"/>
              </a:rPr>
              <a:t>Click to edit the title text format</a:t>
            </a:r>
            <a:endParaRPr b="0" lang="en-US" sz="1800" spc="-1" strike="noStrike">
              <a:solidFill>
                <a:srgbClr val="000000"/>
              </a:solidFill>
              <a:latin typeface="Corbel"/>
            </a:endParaRPr>
          </a:p>
        </p:txBody>
      </p:sp>
      <p:sp>
        <p:nvSpPr>
          <p:cNvPr id="16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Corbel"/>
              </a:rPr>
              <a:t>Click to edit the outline text format</a:t>
            </a:r>
            <a:endParaRPr b="0" lang="en-US" sz="2400" spc="-1" strike="noStrike">
              <a:solidFill>
                <a:srgbClr val="000000"/>
              </a:solidFill>
              <a:latin typeface="Corbe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Corbel"/>
              </a:rPr>
              <a:t>Second Outline Level</a:t>
            </a:r>
            <a:endParaRPr b="0" lang="en-US" sz="1800" spc="-1" strike="noStrike">
              <a:solidFill>
                <a:srgbClr val="000000"/>
              </a:solidFill>
              <a:latin typeface="Corbe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Corbel"/>
              </a:rPr>
              <a:t>Third Outline Level</a:t>
            </a:r>
            <a:endParaRPr b="0" lang="en-US" sz="1600" spc="-1" strike="noStrike">
              <a:solidFill>
                <a:srgbClr val="000000"/>
              </a:solidFill>
              <a:latin typeface="Corbe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Corbel"/>
              </a:rPr>
              <a:t>Fourth Outline Level</a:t>
            </a:r>
            <a:endParaRPr b="0" lang="en-US" sz="1400" spc="-1" strike="noStrike">
              <a:solidFill>
                <a:srgbClr val="000000"/>
              </a:solidFill>
              <a:latin typeface="Corbe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rbel"/>
              </a:rPr>
              <a:t>Fifth Outline Level</a:t>
            </a:r>
            <a:endParaRPr b="0" lang="en-US" sz="2000" spc="-1" strike="noStrike">
              <a:solidFill>
                <a:srgbClr val="000000"/>
              </a:solidFill>
              <a:latin typeface="Corbe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rbel"/>
              </a:rPr>
              <a:t>Sixth Outline Level</a:t>
            </a:r>
            <a:endParaRPr b="0" lang="en-US" sz="2000" spc="-1" strike="noStrike">
              <a:solidFill>
                <a:srgbClr val="000000"/>
              </a:solidFill>
              <a:latin typeface="Corbe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rbel"/>
              </a:rPr>
              <a:t>Seventh Outline Level</a:t>
            </a:r>
            <a:endParaRPr b="0" lang="en-US" sz="2000" spc="-1" strike="noStrike">
              <a:solidFill>
                <a:srgbClr val="000000"/>
              </a:solidFill>
              <a:latin typeface="Corbe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549960" y="1484640"/>
            <a:ext cx="8498160" cy="3855960"/>
          </a:xfrm>
          <a:prstGeom prst="rect">
            <a:avLst/>
          </a:prstGeom>
          <a:noFill/>
          <a:ln w="0">
            <a:noFill/>
          </a:ln>
        </p:spPr>
        <p:txBody>
          <a:bodyPr anchor="b">
            <a:normAutofit fontScale="96000"/>
          </a:bodyPr>
          <a:p>
            <a:pPr indent="0" algn="r">
              <a:lnSpc>
                <a:spcPct val="100000"/>
              </a:lnSpc>
              <a:buNone/>
            </a:pPr>
            <a:r>
              <a:rPr b="0" lang="ru-RU" sz="6000" spc="-1" strike="noStrike">
                <a:solidFill>
                  <a:srgbClr val="000000"/>
                </a:solidFill>
                <a:latin typeface="Corbel"/>
              </a:rPr>
              <a:t>Язык </a:t>
            </a:r>
            <a:r>
              <a:rPr b="0" lang="en-US" sz="6000" spc="-1" strike="noStrike">
                <a:solidFill>
                  <a:srgbClr val="000000"/>
                </a:solidFill>
                <a:latin typeface="Corbel"/>
              </a:rPr>
              <a:t>SQL. </a:t>
            </a:r>
            <a:br>
              <a:rPr sz="6000"/>
            </a:br>
            <a:r>
              <a:rPr b="0" lang="ru-RU" sz="6000" spc="-1" strike="noStrike">
                <a:solidFill>
                  <a:srgbClr val="000000"/>
                </a:solidFill>
                <a:latin typeface="Corbel"/>
              </a:rPr>
              <a:t>Основы языка определения данных</a:t>
            </a:r>
            <a:br>
              <a:rPr sz="6000"/>
            </a:br>
            <a:endParaRPr b="0" lang="en-US" sz="6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372200" y="-155880"/>
            <a:ext cx="37821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2800" spc="-41" strike="noStrike">
                <a:solidFill>
                  <a:srgbClr val="000000"/>
                </a:solidFill>
                <a:latin typeface="Corbel"/>
              </a:rPr>
              <a:t>Таблица</a:t>
            </a:r>
            <a:r>
              <a:rPr b="0" lang="en-US" sz="2800" spc="-86" strike="noStrike">
                <a:solidFill>
                  <a:srgbClr val="000000"/>
                </a:solidFill>
                <a:latin typeface="Corbel"/>
              </a:rPr>
              <a:t> </a:t>
            </a:r>
            <a:r>
              <a:rPr b="0" lang="en-US" sz="2800" spc="-15" strike="noStrike">
                <a:solidFill>
                  <a:srgbClr val="000000"/>
                </a:solidFill>
                <a:latin typeface="Corbel"/>
              </a:rPr>
              <a:t>«Успеваемость»</a:t>
            </a:r>
            <a:endParaRPr b="0" lang="en-US" sz="2800" spc="-1" strike="noStrike">
              <a:solidFill>
                <a:srgbClr val="000000"/>
              </a:solidFill>
              <a:latin typeface="Corbel"/>
            </a:endParaRPr>
          </a:p>
        </p:txBody>
      </p:sp>
      <p:graphicFrame>
        <p:nvGraphicFramePr>
          <p:cNvPr id="223" name="object 3"/>
          <p:cNvGraphicFramePr/>
          <p:nvPr/>
        </p:nvGraphicFramePr>
        <p:xfrm>
          <a:off x="2129040" y="974520"/>
          <a:ext cx="7993800" cy="5000040"/>
        </p:xfrm>
        <a:graphic>
          <a:graphicData uri="http://schemas.openxmlformats.org/drawingml/2006/table">
            <a:tbl>
              <a:tblPr/>
              <a:tblGrid>
                <a:gridCol w="1656000"/>
                <a:gridCol w="1540800"/>
                <a:gridCol w="1598760"/>
                <a:gridCol w="1598760"/>
                <a:gridCol w="1598760"/>
              </a:tblGrid>
              <a:tr h="639720">
                <a:tc>
                  <a:txBody>
                    <a:bodyPr lIns="0" rIns="0" tIns="30960" bIns="0" anchor="t">
                      <a:noAutofit/>
                    </a:bodyPr>
                    <a:p>
                      <a:pPr marL="336600">
                        <a:lnSpc>
                          <a:spcPct val="100000"/>
                        </a:lnSpc>
                        <a:spcBef>
                          <a:spcPts val="244"/>
                        </a:spcBef>
                      </a:pPr>
                      <a:r>
                        <a:rPr b="1" lang="en-US" sz="1800" spc="-7" strike="noStrike">
                          <a:solidFill>
                            <a:srgbClr val="ffffff"/>
                          </a:solidFill>
                          <a:latin typeface="Calibri"/>
                        </a:rPr>
                        <a:t>Описание</a:t>
                      </a:r>
                      <a:endParaRPr b="0" lang="en-US" sz="1800" spc="-1" strike="noStrike">
                        <a:solidFill>
                          <a:srgbClr val="000000"/>
                        </a:solidFill>
                        <a:latin typeface="Arial"/>
                      </a:endParaRPr>
                    </a:p>
                    <a:p>
                      <a:pPr marL="386640">
                        <a:lnSpc>
                          <a:spcPct val="100000"/>
                        </a:lnSpc>
                      </a:pPr>
                      <a:r>
                        <a:rPr b="1" lang="en-US" sz="1800" spc="-12" strike="noStrike">
                          <a:solidFill>
                            <a:srgbClr val="ffffff"/>
                          </a:solidFill>
                          <a:latin typeface="Calibri"/>
                        </a:rPr>
                        <a:t>атрибута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algn="ctr">
                        <a:lnSpc>
                          <a:spcPct val="100000"/>
                        </a:lnSpc>
                        <a:spcBef>
                          <a:spcPts val="244"/>
                        </a:spcBef>
                      </a:pPr>
                      <a:r>
                        <a:rPr b="1" lang="en-US" sz="1800" spc="-1" strike="noStrike">
                          <a:solidFill>
                            <a:srgbClr val="ffffff"/>
                          </a:solidFill>
                          <a:latin typeface="Calibri"/>
                        </a:rPr>
                        <a:t>Имя</a:t>
                      </a:r>
                      <a:endParaRPr b="0" lang="en-US" sz="1800" spc="-1" strike="noStrike">
                        <a:solidFill>
                          <a:srgbClr val="000000"/>
                        </a:solidFill>
                        <a:latin typeface="Arial"/>
                      </a:endParaRPr>
                    </a:p>
                    <a:p>
                      <a:pPr algn="ctr">
                        <a:lnSpc>
                          <a:spcPct val="100000"/>
                        </a:lnSpc>
                      </a:pPr>
                      <a:r>
                        <a:rPr b="1" lang="en-US" sz="1800" spc="-12" strike="noStrike">
                          <a:solidFill>
                            <a:srgbClr val="ffffff"/>
                          </a:solidFill>
                          <a:latin typeface="Calibri"/>
                        </a:rPr>
                        <a:t>атрибута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marL="216000">
                        <a:lnSpc>
                          <a:spcPct val="100000"/>
                        </a:lnSpc>
                        <a:spcBef>
                          <a:spcPts val="244"/>
                        </a:spcBef>
                      </a:pPr>
                      <a:r>
                        <a:rPr b="1" lang="en-US" sz="1800" spc="-35" strike="noStrike">
                          <a:solidFill>
                            <a:srgbClr val="ffffff"/>
                          </a:solidFill>
                          <a:latin typeface="Calibri"/>
                        </a:rPr>
                        <a:t>Тип</a:t>
                      </a:r>
                      <a:r>
                        <a:rPr b="1" lang="en-US" sz="1800" spc="-21" strike="noStrike">
                          <a:solidFill>
                            <a:srgbClr val="ffffff"/>
                          </a:solidFill>
                          <a:latin typeface="Calibri"/>
                        </a:rPr>
                        <a:t> </a:t>
                      </a:r>
                      <a:r>
                        <a:rPr b="1" lang="en-US" sz="1800" spc="-7" strike="noStrike">
                          <a:solidFill>
                            <a:srgbClr val="ffffff"/>
                          </a:solidFill>
                          <a:latin typeface="Calibri"/>
                        </a:rPr>
                        <a:t>данных</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marL="1440" algn="ctr">
                        <a:lnSpc>
                          <a:spcPct val="100000"/>
                        </a:lnSpc>
                        <a:spcBef>
                          <a:spcPts val="244"/>
                        </a:spcBef>
                      </a:pPr>
                      <a:r>
                        <a:rPr b="1" lang="en-US" sz="1800" spc="-35" strike="noStrike">
                          <a:solidFill>
                            <a:srgbClr val="ffffff"/>
                          </a:solidFill>
                          <a:latin typeface="Calibri"/>
                        </a:rPr>
                        <a:t>Тип</a:t>
                      </a:r>
                      <a:endParaRPr b="0" lang="en-US" sz="1800" spc="-1" strike="noStrike">
                        <a:solidFill>
                          <a:srgbClr val="000000"/>
                        </a:solidFill>
                        <a:latin typeface="Arial"/>
                      </a:endParaRPr>
                    </a:p>
                    <a:p>
                      <a:pPr marL="1800" algn="ctr">
                        <a:lnSpc>
                          <a:spcPct val="100000"/>
                        </a:lnSpc>
                      </a:pPr>
                      <a:r>
                        <a:rPr b="1" lang="en-US" sz="1800" spc="-12" strike="noStrike">
                          <a:solidFill>
                            <a:srgbClr val="ffffff"/>
                          </a:solidFill>
                          <a:latin typeface="Calibri"/>
                        </a:rPr>
                        <a:t>PostgreSQL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marL="139680">
                        <a:lnSpc>
                          <a:spcPct val="100000"/>
                        </a:lnSpc>
                        <a:spcBef>
                          <a:spcPts val="244"/>
                        </a:spcBef>
                      </a:pPr>
                      <a:r>
                        <a:rPr b="1" lang="en-US" sz="1800" spc="-1" strike="noStrike">
                          <a:solidFill>
                            <a:srgbClr val="ffffff"/>
                          </a:solidFill>
                          <a:latin typeface="Calibri"/>
                        </a:rPr>
                        <a:t>Ограничения</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r>
              <a:tr h="639720">
                <a:tc>
                  <a:txBody>
                    <a:bodyPr lIns="0" rIns="0" tIns="30240" bIns="0" anchor="t">
                      <a:noAutofit/>
                    </a:bodyPr>
                    <a:p>
                      <a:pPr marL="91440">
                        <a:lnSpc>
                          <a:spcPct val="100000"/>
                        </a:lnSpc>
                        <a:spcBef>
                          <a:spcPts val="241"/>
                        </a:spcBef>
                      </a:pPr>
                      <a:r>
                        <a:rPr b="0" lang="en-US" sz="1800" spc="-1" strike="noStrike">
                          <a:solidFill>
                            <a:srgbClr val="000000"/>
                          </a:solidFill>
                          <a:latin typeface="Calibri"/>
                        </a:rPr>
                        <a:t>No</a:t>
                      </a:r>
                      <a:r>
                        <a:rPr b="0" lang="en-US" sz="1800" spc="-60" strike="noStrike">
                          <a:solidFill>
                            <a:srgbClr val="000000"/>
                          </a:solidFill>
                          <a:latin typeface="Calibri"/>
                        </a:rPr>
                        <a:t> </a:t>
                      </a:r>
                      <a:r>
                        <a:rPr b="0" lang="en-US" sz="1800" spc="-12" strike="noStrike">
                          <a:solidFill>
                            <a:srgbClr val="000000"/>
                          </a:solidFill>
                          <a:latin typeface="Calibri"/>
                        </a:rPr>
                        <a:t>зачетной  </a:t>
                      </a:r>
                      <a:r>
                        <a:rPr b="0" lang="en-US" sz="1800" spc="-1" strike="noStrike">
                          <a:solidFill>
                            <a:srgbClr val="000000"/>
                          </a:solidFill>
                          <a:latin typeface="Calibri"/>
                        </a:rPr>
                        <a:t>книжки</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1440">
                        <a:lnSpc>
                          <a:spcPct val="100000"/>
                        </a:lnSpc>
                        <a:spcBef>
                          <a:spcPts val="241"/>
                        </a:spcBef>
                      </a:pPr>
                      <a:r>
                        <a:rPr b="0" lang="en-US" sz="1800" spc="-12" strike="noStrike">
                          <a:solidFill>
                            <a:srgbClr val="000000"/>
                          </a:solidFill>
                          <a:latin typeface="Calibri"/>
                        </a:rPr>
                        <a:t>record_book</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2160">
                        <a:lnSpc>
                          <a:spcPct val="100000"/>
                        </a:lnSpc>
                        <a:spcBef>
                          <a:spcPts val="241"/>
                        </a:spcBef>
                      </a:pPr>
                      <a:r>
                        <a:rPr b="0" lang="en-US" sz="1800" spc="-7" strike="noStrike">
                          <a:solidFill>
                            <a:srgbClr val="000000"/>
                          </a:solidFill>
                          <a:latin typeface="Calibri"/>
                        </a:rPr>
                        <a:t>Числовой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2160">
                        <a:lnSpc>
                          <a:spcPct val="100000"/>
                        </a:lnSpc>
                        <a:spcBef>
                          <a:spcPts val="241"/>
                        </a:spcBef>
                      </a:pPr>
                      <a:r>
                        <a:rPr b="0" lang="en-US" sz="1800" spc="-7" strike="noStrike">
                          <a:solidFill>
                            <a:srgbClr val="000000"/>
                          </a:solidFill>
                          <a:latin typeface="Calibri"/>
                        </a:rPr>
                        <a:t>numeric( </a:t>
                      </a:r>
                      <a:r>
                        <a:rPr b="0" lang="en-US" sz="1800" spc="-1" strike="noStrike">
                          <a:solidFill>
                            <a:srgbClr val="000000"/>
                          </a:solidFill>
                          <a:latin typeface="Calibri"/>
                        </a:rPr>
                        <a:t>5</a:t>
                      </a:r>
                      <a:r>
                        <a:rPr b="0" lang="en-US" sz="1800" spc="18"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2880">
                        <a:lnSpc>
                          <a:spcPct val="100000"/>
                        </a:lnSpc>
                        <a:spcBef>
                          <a:spcPts val="241"/>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1" strike="noStrike">
                          <a:solidFill>
                            <a:srgbClr val="000000"/>
                          </a:solidFill>
                          <a:latin typeface="Calibri"/>
                        </a:rPr>
                        <a:t>NULL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r>
              <a:tr h="640080">
                <a:tc>
                  <a:txBody>
                    <a:bodyPr lIns="0" rIns="0" tIns="30240" bIns="0" anchor="t">
                      <a:noAutofit/>
                    </a:bodyPr>
                    <a:p>
                      <a:pPr marL="91440">
                        <a:lnSpc>
                          <a:spcPct val="100000"/>
                        </a:lnSpc>
                        <a:spcBef>
                          <a:spcPts val="241"/>
                        </a:spcBef>
                      </a:pPr>
                      <a:r>
                        <a:rPr b="0" lang="en-US" sz="1800" spc="-12" strike="noStrike">
                          <a:solidFill>
                            <a:srgbClr val="000000"/>
                          </a:solidFill>
                          <a:latin typeface="Calibri"/>
                        </a:rPr>
                        <a:t>Учебная  </a:t>
                      </a:r>
                      <a:r>
                        <a:rPr b="0" lang="en-US" sz="1800" spc="-7" strike="noStrike">
                          <a:solidFill>
                            <a:srgbClr val="000000"/>
                          </a:solidFill>
                          <a:latin typeface="Calibri"/>
                        </a:rPr>
                        <a:t>дис</a:t>
                      </a:r>
                      <a:r>
                        <a:rPr b="0" lang="en-US" sz="1800" spc="-12" strike="noStrike">
                          <a:solidFill>
                            <a:srgbClr val="000000"/>
                          </a:solidFill>
                          <a:latin typeface="Calibri"/>
                        </a:rPr>
                        <a:t>ц</a:t>
                      </a:r>
                      <a:r>
                        <a:rPr b="0" lang="en-US" sz="1800" spc="-1" strike="noStrike">
                          <a:solidFill>
                            <a:srgbClr val="000000"/>
                          </a:solidFill>
                          <a:latin typeface="Calibri"/>
                        </a:rPr>
                        <a:t>иплина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1440">
                        <a:lnSpc>
                          <a:spcPct val="100000"/>
                        </a:lnSpc>
                        <a:spcBef>
                          <a:spcPts val="241"/>
                        </a:spcBef>
                      </a:pPr>
                      <a:r>
                        <a:rPr b="0" lang="en-US" sz="1800" spc="-7" strike="noStrike">
                          <a:solidFill>
                            <a:srgbClr val="000000"/>
                          </a:solidFill>
                          <a:latin typeface="Calibri"/>
                        </a:rPr>
                        <a:t>subject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2160">
                        <a:lnSpc>
                          <a:spcPct val="100000"/>
                        </a:lnSpc>
                        <a:spcBef>
                          <a:spcPts val="241"/>
                        </a:spcBef>
                      </a:pPr>
                      <a:r>
                        <a:rPr b="0" lang="en-US" sz="1800" spc="-12" strike="noStrike">
                          <a:solidFill>
                            <a:srgbClr val="000000"/>
                          </a:solidFill>
                          <a:latin typeface="Calibri"/>
                        </a:rPr>
                        <a:t>Символьный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2160">
                        <a:lnSpc>
                          <a:spcPct val="100000"/>
                        </a:lnSpc>
                        <a:spcBef>
                          <a:spcPts val="241"/>
                        </a:spcBef>
                      </a:pPr>
                      <a:r>
                        <a:rPr b="0" lang="en-US" sz="1800" spc="-15" strike="noStrike">
                          <a:solidFill>
                            <a:srgbClr val="000000"/>
                          </a:solidFill>
                          <a:latin typeface="Calibri"/>
                        </a:rPr>
                        <a:t>text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2880">
                        <a:lnSpc>
                          <a:spcPct val="100000"/>
                        </a:lnSpc>
                        <a:spcBef>
                          <a:spcPts val="241"/>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1" strike="noStrike">
                          <a:solidFill>
                            <a:srgbClr val="000000"/>
                          </a:solidFill>
                          <a:latin typeface="Calibri"/>
                        </a:rPr>
                        <a:t>NULL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396000">
                <a:tc>
                  <a:txBody>
                    <a:bodyPr lIns="0" rIns="0" tIns="30960" bIns="0" anchor="t">
                      <a:noAutofit/>
                    </a:bodyPr>
                    <a:p>
                      <a:pPr marL="91440">
                        <a:lnSpc>
                          <a:spcPct val="100000"/>
                        </a:lnSpc>
                        <a:spcBef>
                          <a:spcPts val="244"/>
                        </a:spcBef>
                      </a:pPr>
                      <a:r>
                        <a:rPr b="0" lang="en-US" sz="1800" spc="-12" strike="noStrike">
                          <a:solidFill>
                            <a:srgbClr val="000000"/>
                          </a:solidFill>
                          <a:latin typeface="Calibri"/>
                        </a:rPr>
                        <a:t>Учебный</a:t>
                      </a:r>
                      <a:r>
                        <a:rPr b="0" lang="en-US" sz="1800" spc="9" strike="noStrike">
                          <a:solidFill>
                            <a:srgbClr val="000000"/>
                          </a:solidFill>
                          <a:latin typeface="Calibri"/>
                        </a:rPr>
                        <a:t> </a:t>
                      </a:r>
                      <a:r>
                        <a:rPr b="0" lang="en-US" sz="1800" spc="-26" strike="noStrike">
                          <a:solidFill>
                            <a:srgbClr val="000000"/>
                          </a:solidFill>
                          <a:latin typeface="Calibri"/>
                        </a:rPr>
                        <a:t>год</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1440">
                        <a:lnSpc>
                          <a:spcPct val="100000"/>
                        </a:lnSpc>
                        <a:spcBef>
                          <a:spcPts val="244"/>
                        </a:spcBef>
                      </a:pPr>
                      <a:r>
                        <a:rPr b="0" lang="en-US" sz="1800" spc="-7" strike="noStrike">
                          <a:solidFill>
                            <a:srgbClr val="000000"/>
                          </a:solidFill>
                          <a:latin typeface="Calibri"/>
                        </a:rPr>
                        <a:t>acad_year</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160">
                        <a:lnSpc>
                          <a:spcPct val="100000"/>
                        </a:lnSpc>
                        <a:spcBef>
                          <a:spcPts val="244"/>
                        </a:spcBef>
                      </a:pPr>
                      <a:r>
                        <a:rPr b="0" lang="en-US" sz="1800" spc="-12" strike="noStrike">
                          <a:solidFill>
                            <a:srgbClr val="000000"/>
                          </a:solidFill>
                          <a:latin typeface="Calibri"/>
                        </a:rPr>
                        <a:t>Символьный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160">
                        <a:lnSpc>
                          <a:spcPct val="100000"/>
                        </a:lnSpc>
                        <a:spcBef>
                          <a:spcPts val="244"/>
                        </a:spcBef>
                      </a:pPr>
                      <a:r>
                        <a:rPr b="0" lang="en-US" sz="1800" spc="-15" strike="noStrike">
                          <a:solidFill>
                            <a:srgbClr val="000000"/>
                          </a:solidFill>
                          <a:latin typeface="Calibri"/>
                        </a:rPr>
                        <a:t>text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880">
                        <a:lnSpc>
                          <a:spcPct val="100000"/>
                        </a:lnSpc>
                        <a:spcBef>
                          <a:spcPts val="244"/>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1" strike="noStrike">
                          <a:solidFill>
                            <a:srgbClr val="000000"/>
                          </a:solidFill>
                          <a:latin typeface="Calibri"/>
                        </a:rPr>
                        <a:t>NULL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r h="914400">
                <a:tc>
                  <a:txBody>
                    <a:bodyPr lIns="0" rIns="0" tIns="30960" bIns="0" anchor="t">
                      <a:noAutofit/>
                    </a:bodyPr>
                    <a:p>
                      <a:pPr marL="91440">
                        <a:lnSpc>
                          <a:spcPct val="100000"/>
                        </a:lnSpc>
                        <a:spcBef>
                          <a:spcPts val="244"/>
                        </a:spcBef>
                      </a:pPr>
                      <a:r>
                        <a:rPr b="0" lang="en-US" sz="1800" spc="-7" strike="noStrike">
                          <a:solidFill>
                            <a:srgbClr val="000000"/>
                          </a:solidFill>
                          <a:latin typeface="Calibri"/>
                        </a:rPr>
                        <a:t>Семестр</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1440">
                        <a:lnSpc>
                          <a:spcPct val="100000"/>
                        </a:lnSpc>
                        <a:spcBef>
                          <a:spcPts val="244"/>
                        </a:spcBef>
                      </a:pPr>
                      <a:r>
                        <a:rPr b="0" lang="en-US" sz="1800" spc="-12" strike="noStrike">
                          <a:solidFill>
                            <a:srgbClr val="000000"/>
                          </a:solidFill>
                          <a:latin typeface="Calibri"/>
                        </a:rPr>
                        <a:t>term</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Числовой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numeric( </a:t>
                      </a:r>
                      <a:r>
                        <a:rPr b="0" lang="en-US" sz="1800" spc="-1" strike="noStrike">
                          <a:solidFill>
                            <a:srgbClr val="000000"/>
                          </a:solidFill>
                          <a:latin typeface="Calibri"/>
                        </a:rPr>
                        <a:t>1</a:t>
                      </a:r>
                      <a:r>
                        <a:rPr b="0" lang="en-US" sz="1800" spc="18"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2880">
                        <a:lnSpc>
                          <a:spcPct val="100000"/>
                        </a:lnSpc>
                        <a:spcBef>
                          <a:spcPts val="244"/>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7" strike="noStrike">
                          <a:solidFill>
                            <a:srgbClr val="000000"/>
                          </a:solidFill>
                          <a:latin typeface="Calibri"/>
                        </a:rPr>
                        <a:t>NULL</a:t>
                      </a:r>
                      <a:endParaRPr b="0" lang="en-US" sz="1800" spc="-1" strike="noStrike">
                        <a:solidFill>
                          <a:srgbClr val="000000"/>
                        </a:solidFill>
                        <a:latin typeface="Arial"/>
                      </a:endParaRPr>
                    </a:p>
                    <a:p>
                      <a:pPr marL="92880">
                        <a:lnSpc>
                          <a:spcPct val="100000"/>
                        </a:lnSpc>
                      </a:pPr>
                      <a:r>
                        <a:rPr b="0" lang="en-US" sz="1800" spc="-12" strike="noStrike">
                          <a:solidFill>
                            <a:srgbClr val="000000"/>
                          </a:solidFill>
                          <a:latin typeface="Calibri"/>
                        </a:rPr>
                        <a:t>term </a:t>
                      </a:r>
                      <a:r>
                        <a:rPr b="0" lang="en-US" sz="1800" spc="-1" strike="noStrike">
                          <a:solidFill>
                            <a:srgbClr val="000000"/>
                          </a:solidFill>
                          <a:latin typeface="Calibri"/>
                        </a:rPr>
                        <a:t>= 1</a:t>
                      </a:r>
                      <a:r>
                        <a:rPr b="0" lang="en-US" sz="1800" spc="-75" strike="noStrike">
                          <a:solidFill>
                            <a:srgbClr val="000000"/>
                          </a:solidFill>
                          <a:latin typeface="Calibri"/>
                        </a:rPr>
                        <a:t> </a:t>
                      </a:r>
                      <a:r>
                        <a:rPr b="0" lang="en-US" sz="1800" spc="-7" strike="noStrike">
                          <a:solidFill>
                            <a:srgbClr val="000000"/>
                          </a:solidFill>
                          <a:latin typeface="Calibri"/>
                        </a:rPr>
                        <a:t>OR  </a:t>
                      </a:r>
                      <a:r>
                        <a:rPr b="0" lang="en-US" sz="1800" spc="-12" strike="noStrike">
                          <a:solidFill>
                            <a:srgbClr val="000000"/>
                          </a:solidFill>
                          <a:latin typeface="Calibri"/>
                        </a:rPr>
                        <a:t>term </a:t>
                      </a:r>
                      <a:r>
                        <a:rPr b="0" lang="en-US" sz="1800" spc="-1" strike="noStrike">
                          <a:solidFill>
                            <a:srgbClr val="000000"/>
                          </a:solidFill>
                          <a:latin typeface="Calibri"/>
                        </a:rPr>
                        <a:t>=</a:t>
                      </a:r>
                      <a:r>
                        <a:rPr b="0" lang="en-US" sz="1800" spc="-12" strike="noStrike">
                          <a:solidFill>
                            <a:srgbClr val="000000"/>
                          </a:solidFill>
                          <a:latin typeface="Calibri"/>
                        </a:rPr>
                        <a:t> </a:t>
                      </a:r>
                      <a:r>
                        <a:rPr b="0" lang="en-US" sz="1800" spc="-1" strike="noStrike">
                          <a:solidFill>
                            <a:srgbClr val="000000"/>
                          </a:solidFill>
                          <a:latin typeface="Calibri"/>
                        </a:rPr>
                        <a:t>2</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914400">
                <a:tc>
                  <a:txBody>
                    <a:bodyPr lIns="0" rIns="0" tIns="30960" bIns="0" anchor="t">
                      <a:noAutofit/>
                    </a:bodyPr>
                    <a:p>
                      <a:pPr marL="91440">
                        <a:lnSpc>
                          <a:spcPct val="100000"/>
                        </a:lnSpc>
                        <a:spcBef>
                          <a:spcPts val="244"/>
                        </a:spcBef>
                      </a:pPr>
                      <a:r>
                        <a:rPr b="0" lang="en-US" sz="1800" spc="-12" strike="noStrike">
                          <a:solidFill>
                            <a:srgbClr val="000000"/>
                          </a:solidFill>
                          <a:latin typeface="Calibri"/>
                        </a:rPr>
                        <a:t>Оценка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1440">
                        <a:lnSpc>
                          <a:spcPct val="100000"/>
                        </a:lnSpc>
                        <a:spcBef>
                          <a:spcPts val="244"/>
                        </a:spcBef>
                      </a:pPr>
                      <a:r>
                        <a:rPr b="0" lang="en-US" sz="1800" spc="-1" strike="noStrike">
                          <a:solidFill>
                            <a:srgbClr val="000000"/>
                          </a:solidFill>
                          <a:latin typeface="Calibri"/>
                        </a:rPr>
                        <a:t>mark</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Числовой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numeric( </a:t>
                      </a:r>
                      <a:r>
                        <a:rPr b="0" lang="en-US" sz="1800" spc="-1" strike="noStrike">
                          <a:solidFill>
                            <a:srgbClr val="000000"/>
                          </a:solidFill>
                          <a:latin typeface="Calibri"/>
                        </a:rPr>
                        <a:t>1</a:t>
                      </a:r>
                      <a:r>
                        <a:rPr b="0" lang="en-US" sz="1800" spc="18"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880">
                        <a:lnSpc>
                          <a:spcPct val="100000"/>
                        </a:lnSpc>
                        <a:spcBef>
                          <a:spcPts val="244"/>
                        </a:spcBef>
                      </a:pPr>
                      <a:r>
                        <a:rPr b="0" lang="en-US" sz="1800" spc="-41" strike="noStrike">
                          <a:solidFill>
                            <a:srgbClr val="000000"/>
                          </a:solidFill>
                          <a:latin typeface="Calibri"/>
                        </a:rPr>
                        <a:t>DEFAULT</a:t>
                      </a:r>
                      <a:r>
                        <a:rPr b="0" lang="en-US" sz="1800" spc="-15" strike="noStrike">
                          <a:solidFill>
                            <a:srgbClr val="000000"/>
                          </a:solidFill>
                          <a:latin typeface="Calibri"/>
                        </a:rPr>
                        <a:t> </a:t>
                      </a:r>
                      <a:r>
                        <a:rPr b="0" lang="en-US" sz="1800" spc="-1" strike="noStrike">
                          <a:solidFill>
                            <a:srgbClr val="000000"/>
                          </a:solidFill>
                          <a:latin typeface="Calibri"/>
                        </a:rPr>
                        <a:t>5</a:t>
                      </a:r>
                      <a:endParaRPr b="0" lang="en-US" sz="1800" spc="-1" strike="noStrike">
                        <a:solidFill>
                          <a:srgbClr val="000000"/>
                        </a:solidFill>
                        <a:latin typeface="Arial"/>
                      </a:endParaRPr>
                    </a:p>
                    <a:p>
                      <a:pPr marL="92880">
                        <a:lnSpc>
                          <a:spcPct val="100000"/>
                        </a:lnSpc>
                      </a:pPr>
                      <a:r>
                        <a:rPr b="0" lang="en-US" sz="1800" spc="-1" strike="noStrike">
                          <a:solidFill>
                            <a:srgbClr val="000000"/>
                          </a:solidFill>
                          <a:latin typeface="Calibri"/>
                        </a:rPr>
                        <a:t>mark </a:t>
                      </a:r>
                      <a:r>
                        <a:rPr b="0" lang="en-US" sz="1800" spc="-7" strike="noStrike">
                          <a:solidFill>
                            <a:srgbClr val="000000"/>
                          </a:solidFill>
                          <a:latin typeface="Calibri"/>
                        </a:rPr>
                        <a:t>&gt;= </a:t>
                      </a:r>
                      <a:r>
                        <a:rPr b="0" lang="en-US" sz="1800" spc="-1" strike="noStrike">
                          <a:solidFill>
                            <a:srgbClr val="000000"/>
                          </a:solidFill>
                          <a:latin typeface="Calibri"/>
                        </a:rPr>
                        <a:t>3</a:t>
                      </a:r>
                      <a:r>
                        <a:rPr b="0" lang="en-US" sz="1800" spc="-80" strike="noStrike">
                          <a:solidFill>
                            <a:srgbClr val="000000"/>
                          </a:solidFill>
                          <a:latin typeface="Calibri"/>
                        </a:rPr>
                        <a:t> </a:t>
                      </a:r>
                      <a:r>
                        <a:rPr b="0" lang="en-US" sz="1800" spc="-1" strike="noStrike">
                          <a:solidFill>
                            <a:srgbClr val="000000"/>
                          </a:solidFill>
                          <a:latin typeface="Calibri"/>
                        </a:rPr>
                        <a:t>AND  mark </a:t>
                      </a:r>
                      <a:r>
                        <a:rPr b="0" lang="en-US" sz="1800" spc="-7" strike="noStrike">
                          <a:solidFill>
                            <a:srgbClr val="000000"/>
                          </a:solidFill>
                          <a:latin typeface="Calibri"/>
                        </a:rPr>
                        <a:t>&lt;=</a:t>
                      </a:r>
                      <a:r>
                        <a:rPr b="0" lang="en-US" sz="1800" spc="-21" strike="noStrike">
                          <a:solidFill>
                            <a:srgbClr val="000000"/>
                          </a:solidFill>
                          <a:latin typeface="Calibri"/>
                        </a:rPr>
                        <a:t> </a:t>
                      </a:r>
                      <a:r>
                        <a:rPr b="0" lang="en-US" sz="1800" spc="-1" strike="noStrike">
                          <a:solidFill>
                            <a:srgbClr val="000000"/>
                          </a:solidFill>
                          <a:latin typeface="Calibri"/>
                        </a:rPr>
                        <a:t>5</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2457360" y="-37080"/>
            <a:ext cx="77407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Значения по</a:t>
            </a:r>
            <a:r>
              <a:rPr b="0" lang="en-US" sz="3600" spc="-41" strike="noStrike">
                <a:solidFill>
                  <a:srgbClr val="000000"/>
                </a:solidFill>
                <a:latin typeface="Arial Black"/>
              </a:rPr>
              <a:t> </a:t>
            </a:r>
            <a:r>
              <a:rPr b="0" lang="en-US" sz="3600" spc="-15" strike="noStrike">
                <a:solidFill>
                  <a:srgbClr val="000000"/>
                </a:solidFill>
                <a:latin typeface="Arial Black"/>
              </a:rPr>
              <a:t>умолчанию</a:t>
            </a:r>
            <a:endParaRPr b="0" lang="en-US" sz="3600" spc="-1" strike="noStrike">
              <a:solidFill>
                <a:srgbClr val="000000"/>
              </a:solidFill>
              <a:latin typeface="Corbel"/>
            </a:endParaRPr>
          </a:p>
        </p:txBody>
      </p:sp>
      <p:sp>
        <p:nvSpPr>
          <p:cNvPr id="225" name="object 3"/>
          <p:cNvSpPr/>
          <p:nvPr/>
        </p:nvSpPr>
        <p:spPr>
          <a:xfrm>
            <a:off x="2035080" y="1285560"/>
            <a:ext cx="8991360" cy="557964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400" spc="-1" strike="noStrike">
                <a:solidFill>
                  <a:srgbClr val="000000"/>
                </a:solidFill>
                <a:latin typeface="Calibri"/>
              </a:rPr>
              <a:t>При </a:t>
            </a:r>
            <a:r>
              <a:rPr b="0" lang="en-US" sz="2400" spc="-7" strike="noStrike">
                <a:solidFill>
                  <a:srgbClr val="000000"/>
                </a:solidFill>
                <a:latin typeface="Calibri"/>
              </a:rPr>
              <a:t>работе </a:t>
            </a:r>
            <a:r>
              <a:rPr b="0" lang="en-US" sz="2400" spc="-1" strike="noStrike">
                <a:solidFill>
                  <a:srgbClr val="000000"/>
                </a:solidFill>
                <a:latin typeface="Calibri"/>
              </a:rPr>
              <a:t>с базами </a:t>
            </a:r>
            <a:r>
              <a:rPr b="0" lang="en-US" sz="2400" spc="-7" strike="noStrike">
                <a:solidFill>
                  <a:srgbClr val="000000"/>
                </a:solidFill>
                <a:latin typeface="Calibri"/>
              </a:rPr>
              <a:t>данных </a:t>
            </a:r>
            <a:r>
              <a:rPr b="0" lang="en-US" sz="2400" spc="-12" strike="noStrike">
                <a:solidFill>
                  <a:srgbClr val="000000"/>
                </a:solidFill>
                <a:latin typeface="Calibri"/>
              </a:rPr>
              <a:t>нередко </a:t>
            </a:r>
            <a:r>
              <a:rPr b="0" lang="en-US" sz="2400" spc="-7" strike="noStrike">
                <a:solidFill>
                  <a:srgbClr val="000000"/>
                </a:solidFill>
                <a:latin typeface="Calibri"/>
              </a:rPr>
              <a:t>возникают </a:t>
            </a:r>
            <a:r>
              <a:rPr b="0" lang="en-US" sz="2400" spc="-1" strike="noStrike">
                <a:solidFill>
                  <a:srgbClr val="000000"/>
                </a:solidFill>
                <a:latin typeface="Calibri"/>
              </a:rPr>
              <a:t>ситуации, </a:t>
            </a:r>
            <a:r>
              <a:rPr b="0" lang="en-US" sz="2400" spc="-32" strike="noStrike">
                <a:solidFill>
                  <a:srgbClr val="000000"/>
                </a:solidFill>
                <a:latin typeface="Calibri"/>
              </a:rPr>
              <a:t>когда </a:t>
            </a:r>
            <a:r>
              <a:rPr b="0" lang="en-US" sz="2400" spc="-15" strike="noStrike">
                <a:solidFill>
                  <a:srgbClr val="000000"/>
                </a:solidFill>
                <a:latin typeface="Calibri"/>
              </a:rPr>
              <a:t>то  </a:t>
            </a:r>
            <a:r>
              <a:rPr b="0" lang="en-US" sz="2400" spc="-7" strike="noStrike">
                <a:solidFill>
                  <a:srgbClr val="000000"/>
                </a:solidFill>
                <a:latin typeface="Calibri"/>
              </a:rPr>
              <a:t>или иное </a:t>
            </a:r>
            <a:r>
              <a:rPr b="0" lang="en-US" sz="2400" spc="-1" strike="noStrike">
                <a:solidFill>
                  <a:srgbClr val="000000"/>
                </a:solidFill>
                <a:latin typeface="Calibri"/>
              </a:rPr>
              <a:t>значение </a:t>
            </a:r>
            <a:r>
              <a:rPr b="0" lang="en-US" sz="2400" spc="-12" strike="noStrike">
                <a:solidFill>
                  <a:srgbClr val="000000"/>
                </a:solidFill>
                <a:latin typeface="Calibri"/>
              </a:rPr>
              <a:t>является </a:t>
            </a:r>
            <a:r>
              <a:rPr b="0" i="1" lang="en-US" sz="2400" spc="-1" strike="noStrike">
                <a:solidFill>
                  <a:srgbClr val="000000"/>
                </a:solidFill>
                <a:latin typeface="Calibri"/>
              </a:rPr>
              <a:t>типичным </a:t>
            </a:r>
            <a:r>
              <a:rPr b="0" lang="en-US" sz="2400" spc="-7" strike="noStrike">
                <a:solidFill>
                  <a:srgbClr val="000000"/>
                </a:solidFill>
                <a:latin typeface="Calibri"/>
              </a:rPr>
              <a:t>для </a:t>
            </a:r>
            <a:r>
              <a:rPr b="0" lang="en-US" sz="2400" spc="-15" strike="noStrike">
                <a:solidFill>
                  <a:srgbClr val="000000"/>
                </a:solidFill>
                <a:latin typeface="Calibri"/>
              </a:rPr>
              <a:t>какого-то </a:t>
            </a:r>
            <a:r>
              <a:rPr b="0" lang="en-US" sz="2400" spc="-12" strike="noStrike">
                <a:solidFill>
                  <a:srgbClr val="000000"/>
                </a:solidFill>
                <a:latin typeface="Calibri"/>
              </a:rPr>
              <a:t>конкретного  столбца.</a:t>
            </a:r>
            <a:endParaRPr b="0" lang="en-US" sz="24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400" spc="-7" strike="noStrike">
                <a:solidFill>
                  <a:srgbClr val="000000"/>
                </a:solidFill>
                <a:latin typeface="Calibri"/>
              </a:rPr>
              <a:t>Например, </a:t>
            </a:r>
            <a:r>
              <a:rPr b="0" lang="en-US" sz="2400" spc="-1" strike="noStrike">
                <a:solidFill>
                  <a:srgbClr val="000000"/>
                </a:solidFill>
                <a:latin typeface="Calibri"/>
              </a:rPr>
              <a:t>если мы при проектировании </a:t>
            </a:r>
            <a:r>
              <a:rPr b="0" lang="en-US" sz="2400" spc="-12" strike="noStrike">
                <a:solidFill>
                  <a:srgbClr val="000000"/>
                </a:solidFill>
                <a:latin typeface="Calibri"/>
              </a:rPr>
              <a:t>таблицы «Успеваемость»  (progress) </a:t>
            </a:r>
            <a:r>
              <a:rPr b="0" lang="en-US" sz="2400" spc="-7" strike="noStrike">
                <a:solidFill>
                  <a:srgbClr val="000000"/>
                </a:solidFill>
                <a:latin typeface="Calibri"/>
              </a:rPr>
              <a:t>знаем, </a:t>
            </a:r>
            <a:r>
              <a:rPr b="0" lang="en-US" sz="2400" spc="-12" strike="noStrike">
                <a:solidFill>
                  <a:srgbClr val="000000"/>
                </a:solidFill>
                <a:latin typeface="Calibri"/>
              </a:rPr>
              <a:t>что </a:t>
            </a:r>
            <a:r>
              <a:rPr b="0" lang="en-US" sz="2400" spc="-7" strike="noStrike">
                <a:solidFill>
                  <a:srgbClr val="000000"/>
                </a:solidFill>
                <a:latin typeface="Calibri"/>
              </a:rPr>
              <a:t>успехи </a:t>
            </a:r>
            <a:r>
              <a:rPr b="0" lang="en-US" sz="2400" spc="-15" strike="noStrike">
                <a:solidFill>
                  <a:srgbClr val="000000"/>
                </a:solidFill>
                <a:latin typeface="Calibri"/>
              </a:rPr>
              <a:t>студентов, </a:t>
            </a:r>
            <a:r>
              <a:rPr b="0" lang="en-US" sz="2400" spc="-12" strike="noStrike">
                <a:solidFill>
                  <a:srgbClr val="000000"/>
                </a:solidFill>
                <a:latin typeface="Calibri"/>
              </a:rPr>
              <a:t>как </a:t>
            </a:r>
            <a:r>
              <a:rPr b="0" lang="en-US" sz="2400" spc="-1" strike="noStrike">
                <a:solidFill>
                  <a:srgbClr val="000000"/>
                </a:solidFill>
                <a:latin typeface="Calibri"/>
              </a:rPr>
              <a:t>правило, </a:t>
            </a:r>
            <a:r>
              <a:rPr b="0" lang="en-US" sz="2400" spc="-7" strike="noStrike">
                <a:solidFill>
                  <a:srgbClr val="000000"/>
                </a:solidFill>
                <a:latin typeface="Calibri"/>
              </a:rPr>
              <a:t>заслуживают  </a:t>
            </a:r>
            <a:r>
              <a:rPr b="0" lang="en-US" sz="2400" spc="-12" strike="noStrike">
                <a:solidFill>
                  <a:srgbClr val="000000"/>
                </a:solidFill>
                <a:latin typeface="Calibri"/>
              </a:rPr>
              <a:t>оценки </a:t>
            </a:r>
            <a:r>
              <a:rPr b="0" lang="en-US" sz="2400" spc="-15" strike="noStrike">
                <a:solidFill>
                  <a:srgbClr val="000000"/>
                </a:solidFill>
                <a:latin typeface="Calibri"/>
              </a:rPr>
              <a:t>«отлично», то </a:t>
            </a:r>
            <a:r>
              <a:rPr b="0" lang="en-US" sz="2400" spc="-1" strike="noStrike">
                <a:solidFill>
                  <a:srgbClr val="000000"/>
                </a:solidFill>
                <a:latin typeface="Calibri"/>
              </a:rPr>
              <a:t>в </a:t>
            </a:r>
            <a:r>
              <a:rPr b="0" lang="en-US" sz="2400" spc="-12" strike="noStrike">
                <a:solidFill>
                  <a:srgbClr val="000000"/>
                </a:solidFill>
                <a:latin typeface="Calibri"/>
              </a:rPr>
              <a:t>команде </a:t>
            </a:r>
            <a:r>
              <a:rPr b="0" lang="en-US" sz="2400" spc="-32" strike="noStrike">
                <a:solidFill>
                  <a:srgbClr val="000000"/>
                </a:solidFill>
                <a:latin typeface="Calibri"/>
              </a:rPr>
              <a:t>CREATE </a:t>
            </a:r>
            <a:r>
              <a:rPr b="0" lang="en-US" sz="2400" spc="-35" strike="noStrike">
                <a:solidFill>
                  <a:srgbClr val="000000"/>
                </a:solidFill>
                <a:latin typeface="Calibri"/>
              </a:rPr>
              <a:t>TABLE </a:t>
            </a:r>
            <a:r>
              <a:rPr b="0" lang="en-US" sz="2400" spc="-1" strike="noStrike">
                <a:solidFill>
                  <a:srgbClr val="000000"/>
                </a:solidFill>
                <a:latin typeface="Calibri"/>
              </a:rPr>
              <a:t>мы </a:t>
            </a:r>
            <a:r>
              <a:rPr b="0" lang="en-US" sz="2400" spc="-15" strike="noStrike">
                <a:solidFill>
                  <a:srgbClr val="000000"/>
                </a:solidFill>
                <a:latin typeface="Calibri"/>
              </a:rPr>
              <a:t>можем </a:t>
            </a:r>
            <a:r>
              <a:rPr b="0" lang="en-US" sz="2400" spc="-1" strike="noStrike">
                <a:solidFill>
                  <a:srgbClr val="000000"/>
                </a:solidFill>
                <a:latin typeface="Calibri"/>
              </a:rPr>
              <a:t>отразить  </a:t>
            </a:r>
            <a:r>
              <a:rPr b="0" lang="en-US" sz="2400" spc="-15" strike="noStrike">
                <a:solidFill>
                  <a:srgbClr val="000000"/>
                </a:solidFill>
                <a:latin typeface="Calibri"/>
              </a:rPr>
              <a:t>этот </a:t>
            </a:r>
            <a:r>
              <a:rPr b="0" lang="en-US" sz="2400" spc="-7" strike="noStrike">
                <a:solidFill>
                  <a:srgbClr val="000000"/>
                </a:solidFill>
                <a:latin typeface="Calibri"/>
              </a:rPr>
              <a:t>факт </a:t>
            </a:r>
            <a:r>
              <a:rPr b="0" lang="en-US" sz="2400" spc="-1" strike="noStrike">
                <a:solidFill>
                  <a:srgbClr val="000000"/>
                </a:solidFill>
                <a:latin typeface="Calibri"/>
              </a:rPr>
              <a:t>с помощью </a:t>
            </a:r>
            <a:r>
              <a:rPr b="0" lang="en-US" sz="2400" spc="-7" strike="noStrike">
                <a:solidFill>
                  <a:srgbClr val="000000"/>
                </a:solidFill>
                <a:latin typeface="Calibri"/>
              </a:rPr>
              <a:t>ключевого </a:t>
            </a:r>
            <a:r>
              <a:rPr b="0" lang="en-US" sz="2400" spc="-1" strike="noStrike">
                <a:solidFill>
                  <a:srgbClr val="000000"/>
                </a:solidFill>
                <a:latin typeface="Calibri"/>
              </a:rPr>
              <a:t>слова</a:t>
            </a:r>
            <a:r>
              <a:rPr b="0" lang="en-US" sz="2400" spc="-66" strike="noStrike">
                <a:solidFill>
                  <a:srgbClr val="000000"/>
                </a:solidFill>
                <a:latin typeface="Calibri"/>
              </a:rPr>
              <a:t> </a:t>
            </a:r>
            <a:r>
              <a:rPr b="0" lang="en-US" sz="2400" spc="-55" strike="noStrike">
                <a:solidFill>
                  <a:srgbClr val="000000"/>
                </a:solidFill>
                <a:latin typeface="Calibri"/>
              </a:rPr>
              <a:t>DEFAULT:</a:t>
            </a:r>
            <a:endParaRPr b="0" lang="en-US" sz="2400" spc="-1" strike="noStrike">
              <a:solidFill>
                <a:srgbClr val="000000"/>
              </a:solidFill>
              <a:latin typeface="Arial"/>
            </a:endParaRPr>
          </a:p>
          <a:p>
            <a:pPr marL="12600">
              <a:lnSpc>
                <a:spcPct val="100000"/>
              </a:lnSpc>
              <a:spcBef>
                <a:spcPts val="476"/>
              </a:spcBef>
              <a:tabLst>
                <a:tab algn="l" pos="354960"/>
                <a:tab algn="l" pos="355680"/>
              </a:tabLst>
            </a:pPr>
            <a:endParaRPr b="0" lang="en-US" sz="2400" spc="-1" strike="noStrike">
              <a:solidFill>
                <a:srgbClr val="000000"/>
              </a:solidFill>
              <a:latin typeface="Arial"/>
            </a:endParaRPr>
          </a:p>
          <a:p>
            <a:pPr marL="12600">
              <a:lnSpc>
                <a:spcPct val="100000"/>
              </a:lnSpc>
              <a:spcBef>
                <a:spcPts val="349"/>
              </a:spcBef>
              <a:tabLst>
                <a:tab algn="l" pos="354960"/>
                <a:tab algn="l" pos="355680"/>
              </a:tabLst>
            </a:pPr>
            <a:r>
              <a:rPr b="1" lang="en-US" sz="2000" spc="-12" strike="noStrike">
                <a:solidFill>
                  <a:srgbClr val="000000"/>
                </a:solidFill>
                <a:latin typeface="Courier New"/>
              </a:rPr>
              <a:t>CREATE TABLE</a:t>
            </a:r>
            <a:r>
              <a:rPr b="1" lang="en-US" sz="2000" spc="4" strike="noStrike">
                <a:solidFill>
                  <a:srgbClr val="000000"/>
                </a:solidFill>
                <a:latin typeface="Courier New"/>
              </a:rPr>
              <a:t> </a:t>
            </a:r>
            <a:r>
              <a:rPr b="1" lang="en-US" sz="2000" spc="-12" strike="noStrike">
                <a:solidFill>
                  <a:srgbClr val="000000"/>
                </a:solidFill>
                <a:latin typeface="Courier New"/>
              </a:rPr>
              <a:t>progress</a:t>
            </a:r>
            <a:r>
              <a:rPr b="1" lang="ru-RU" sz="2000" spc="-12" strike="noStrike">
                <a:solidFill>
                  <a:srgbClr val="000000"/>
                </a:solidFill>
                <a:latin typeface="Courier New"/>
              </a:rPr>
              <a:t>(</a:t>
            </a:r>
            <a:endParaRPr b="0" lang="en-US" sz="2000" spc="-1" strike="noStrike">
              <a:solidFill>
                <a:srgbClr val="000000"/>
              </a:solidFill>
              <a:latin typeface="Arial"/>
            </a:endParaRPr>
          </a:p>
          <a:p>
            <a:pPr marL="12600">
              <a:lnSpc>
                <a:spcPct val="100000"/>
              </a:lnSpc>
              <a:spcBef>
                <a:spcPts val="431"/>
              </a:spcBef>
              <a:tabLst>
                <a:tab algn="l" pos="354960"/>
                <a:tab algn="l" pos="355680"/>
              </a:tabLst>
            </a:pPr>
            <a:r>
              <a:rPr b="1" lang="en-US" sz="2000" spc="-7" strike="noStrike">
                <a:solidFill>
                  <a:srgbClr val="000000"/>
                </a:solidFill>
                <a:latin typeface="Courier New"/>
              </a:rPr>
              <a:t>...</a:t>
            </a:r>
            <a:endParaRPr b="0" lang="en-US" sz="2000" spc="-1" strike="noStrike">
              <a:solidFill>
                <a:srgbClr val="000000"/>
              </a:solidFill>
              <a:latin typeface="Arial"/>
            </a:endParaRPr>
          </a:p>
          <a:p>
            <a:pPr marL="286920">
              <a:lnSpc>
                <a:spcPct val="100000"/>
              </a:lnSpc>
              <a:spcBef>
                <a:spcPts val="434"/>
              </a:spcBef>
              <a:tabLst>
                <a:tab algn="l" pos="354960"/>
                <a:tab algn="l" pos="355680"/>
              </a:tabLst>
            </a:pPr>
            <a:r>
              <a:rPr b="1" lang="en-US" sz="2000" spc="-12" strike="noStrike">
                <a:solidFill>
                  <a:srgbClr val="000000"/>
                </a:solidFill>
                <a:latin typeface="Courier New"/>
              </a:rPr>
              <a:t>mark numeric( </a:t>
            </a:r>
            <a:r>
              <a:rPr b="1" lang="en-US" sz="2000" spc="-1" strike="noStrike">
                <a:solidFill>
                  <a:srgbClr val="000000"/>
                </a:solidFill>
                <a:latin typeface="Courier New"/>
              </a:rPr>
              <a:t>1 ) </a:t>
            </a:r>
            <a:r>
              <a:rPr b="1" lang="en-US" sz="2000" spc="-12" strike="noStrike">
                <a:solidFill>
                  <a:srgbClr val="ff0000"/>
                </a:solidFill>
                <a:latin typeface="Courier New"/>
              </a:rPr>
              <a:t>DEFAULT</a:t>
            </a:r>
            <a:r>
              <a:rPr b="1" lang="en-US" sz="2000" spc="-41" strike="noStrike">
                <a:solidFill>
                  <a:srgbClr val="ff0000"/>
                </a:solidFill>
                <a:latin typeface="Courier New"/>
              </a:rPr>
              <a:t> </a:t>
            </a:r>
            <a:r>
              <a:rPr b="1" lang="en-US" sz="2000" spc="-7" strike="noStrike">
                <a:solidFill>
                  <a:srgbClr val="000000"/>
                </a:solidFill>
                <a:latin typeface="Courier New"/>
              </a:rPr>
              <a:t>5,</a:t>
            </a:r>
            <a:endParaRPr b="0" lang="en-US" sz="2000" spc="-1" strike="noStrike">
              <a:solidFill>
                <a:srgbClr val="000000"/>
              </a:solidFill>
              <a:latin typeface="Arial"/>
            </a:endParaRPr>
          </a:p>
          <a:p>
            <a:pPr marL="12600">
              <a:lnSpc>
                <a:spcPct val="100000"/>
              </a:lnSpc>
              <a:spcBef>
                <a:spcPts val="431"/>
              </a:spcBef>
              <a:tabLst>
                <a:tab algn="l" pos="354960"/>
                <a:tab algn="l" pos="355680"/>
              </a:tabLst>
            </a:pPr>
            <a:r>
              <a:rPr b="1" lang="en-US" sz="2000" spc="-7" strike="noStrike">
                <a:solidFill>
                  <a:srgbClr val="000000"/>
                </a:solidFill>
                <a:latin typeface="Courier New"/>
              </a:rPr>
              <a:t>...</a:t>
            </a:r>
            <a:endParaRPr b="0" lang="en-US" sz="2000" spc="-1" strike="noStrike">
              <a:solidFill>
                <a:srgbClr val="000000"/>
              </a:solidFill>
              <a:latin typeface="Arial"/>
            </a:endParaRPr>
          </a:p>
          <a:p>
            <a:pPr marL="12600">
              <a:lnSpc>
                <a:spcPct val="100000"/>
              </a:lnSpc>
              <a:spcBef>
                <a:spcPts val="431"/>
              </a:spcBef>
              <a:tabLst>
                <a:tab algn="l" pos="354960"/>
                <a:tab algn="l" pos="355680"/>
              </a:tabLst>
            </a:pPr>
            <a:r>
              <a:rPr b="1" lang="ru-RU" sz="2000" spc="-7" strike="noStrike">
                <a:solidFill>
                  <a:srgbClr val="000000"/>
                </a:solidFill>
                <a:latin typeface="Courier New"/>
              </a:rPr>
              <a:t>)</a:t>
            </a:r>
            <a:r>
              <a:rPr b="1" lang="en-US" sz="2000" spc="-7" strike="noStrike">
                <a:solidFill>
                  <a:srgbClr val="000000"/>
                </a:solidFill>
                <a:latin typeface="Courier New"/>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2613240" y="-26640"/>
            <a:ext cx="713808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Ограничение </a:t>
            </a:r>
            <a:r>
              <a:rPr b="0" lang="en-US" sz="3600" spc="-15" strike="noStrike">
                <a:solidFill>
                  <a:srgbClr val="000000"/>
                </a:solidFill>
                <a:latin typeface="Arial Black"/>
              </a:rPr>
              <a:t>CHECK</a:t>
            </a:r>
            <a:endParaRPr b="0" lang="en-US" sz="3600" spc="-1" strike="noStrike">
              <a:solidFill>
                <a:srgbClr val="000000"/>
              </a:solidFill>
              <a:latin typeface="Corbel"/>
            </a:endParaRPr>
          </a:p>
        </p:txBody>
      </p:sp>
      <p:sp>
        <p:nvSpPr>
          <p:cNvPr id="227" name="object 3"/>
          <p:cNvSpPr/>
          <p:nvPr/>
        </p:nvSpPr>
        <p:spPr>
          <a:xfrm>
            <a:off x="1841400" y="1373040"/>
            <a:ext cx="9217080" cy="451512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12" strike="noStrike">
                <a:solidFill>
                  <a:srgbClr val="000000"/>
                </a:solidFill>
                <a:latin typeface="Calibri"/>
              </a:rPr>
              <a:t>Это </a:t>
            </a:r>
            <a:r>
              <a:rPr b="0" lang="en-US" sz="2000" spc="-7" strike="noStrike">
                <a:solidFill>
                  <a:srgbClr val="000000"/>
                </a:solidFill>
                <a:latin typeface="Calibri"/>
              </a:rPr>
              <a:t>ограничение бывает двух </a:t>
            </a:r>
            <a:r>
              <a:rPr b="0" lang="en-US" sz="2000" spc="-12" strike="noStrike">
                <a:solidFill>
                  <a:srgbClr val="000000"/>
                </a:solidFill>
                <a:latin typeface="Calibri"/>
              </a:rPr>
              <a:t>видов: </a:t>
            </a:r>
            <a:r>
              <a:rPr b="0" lang="en-US" sz="2000" spc="-7" strike="noStrike">
                <a:solidFill>
                  <a:srgbClr val="000000"/>
                </a:solidFill>
                <a:latin typeface="Calibri"/>
              </a:rPr>
              <a:t>ограничение </a:t>
            </a:r>
            <a:r>
              <a:rPr b="0" lang="en-US" sz="2000" spc="-1" strike="noStrike">
                <a:solidFill>
                  <a:srgbClr val="000000"/>
                </a:solidFill>
                <a:latin typeface="Calibri"/>
              </a:rPr>
              <a:t>уровня </a:t>
            </a:r>
            <a:r>
              <a:rPr b="0" i="1" lang="en-US" sz="2000" spc="-7" strike="noStrike">
                <a:solidFill>
                  <a:srgbClr val="000000"/>
                </a:solidFill>
                <a:latin typeface="Calibri"/>
              </a:rPr>
              <a:t>атрибута </a:t>
            </a:r>
            <a:r>
              <a:rPr b="0" lang="en-US" sz="2000" spc="-1" strike="noStrike">
                <a:solidFill>
                  <a:srgbClr val="000000"/>
                </a:solidFill>
                <a:latin typeface="Calibri"/>
              </a:rPr>
              <a:t>и  уровня</a:t>
            </a:r>
            <a:r>
              <a:rPr b="0" lang="en-US" sz="2000" spc="-32" strike="noStrike">
                <a:solidFill>
                  <a:srgbClr val="000000"/>
                </a:solidFill>
                <a:latin typeface="Calibri"/>
              </a:rPr>
              <a:t> </a:t>
            </a:r>
            <a:r>
              <a:rPr b="0" i="1" lang="en-US" sz="2000" spc="-7" strike="noStrike">
                <a:solidFill>
                  <a:srgbClr val="000000"/>
                </a:solidFill>
                <a:latin typeface="Calibri"/>
              </a:rPr>
              <a:t>таблицы</a:t>
            </a:r>
            <a:r>
              <a:rPr b="0" lang="en-US" sz="2000" spc="-7" strike="noStrike">
                <a:solidFill>
                  <a:srgbClr val="000000"/>
                </a:solidFill>
                <a:latin typeface="Calibri"/>
              </a:rPr>
              <a:t>.</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12" strike="noStrike">
                <a:solidFill>
                  <a:srgbClr val="000000"/>
                </a:solidFill>
                <a:latin typeface="Calibri"/>
              </a:rPr>
              <a:t>Различие между </a:t>
            </a:r>
            <a:r>
              <a:rPr b="0" lang="en-US" sz="2000" spc="-7" strike="noStrike">
                <a:solidFill>
                  <a:srgbClr val="000000"/>
                </a:solidFill>
                <a:latin typeface="Calibri"/>
              </a:rPr>
              <a:t>ними </a:t>
            </a:r>
            <a:r>
              <a:rPr b="0" lang="en-US" sz="2000" spc="-21" strike="noStrike">
                <a:solidFill>
                  <a:srgbClr val="000000"/>
                </a:solidFill>
                <a:latin typeface="Calibri"/>
              </a:rPr>
              <a:t>только </a:t>
            </a:r>
            <a:r>
              <a:rPr b="0" lang="en-US" sz="2000" spc="-1" strike="noStrike">
                <a:solidFill>
                  <a:srgbClr val="000000"/>
                </a:solidFill>
                <a:latin typeface="Calibri"/>
              </a:rPr>
              <a:t>в </a:t>
            </a:r>
            <a:r>
              <a:rPr b="0" lang="en-US" sz="2000" spc="-7" strike="noStrike">
                <a:solidFill>
                  <a:srgbClr val="000000"/>
                </a:solidFill>
                <a:latin typeface="Calibri"/>
              </a:rPr>
              <a:t>синтаксическом оформлении: </a:t>
            </a:r>
            <a:r>
              <a:rPr b="0" lang="en-US" sz="2000" spc="-1" strike="noStrike">
                <a:solidFill>
                  <a:srgbClr val="000000"/>
                </a:solidFill>
                <a:latin typeface="Calibri"/>
              </a:rPr>
              <a:t>в </a:t>
            </a:r>
            <a:r>
              <a:rPr b="0" lang="en-US" sz="2000" spc="-7" strike="noStrike">
                <a:solidFill>
                  <a:srgbClr val="000000"/>
                </a:solidFill>
                <a:latin typeface="Calibri"/>
              </a:rPr>
              <a:t>обоих  </a:t>
            </a:r>
            <a:r>
              <a:rPr b="0" lang="en-US" sz="2000" spc="-1" strike="noStrike">
                <a:solidFill>
                  <a:srgbClr val="000000"/>
                </a:solidFill>
                <a:latin typeface="Calibri"/>
              </a:rPr>
              <a:t>случаях в </a:t>
            </a:r>
            <a:r>
              <a:rPr b="0" lang="en-US" sz="2000" spc="-7" strike="noStrike">
                <a:solidFill>
                  <a:srgbClr val="000000"/>
                </a:solidFill>
                <a:latin typeface="Calibri"/>
              </a:rPr>
              <a:t>выражении могут </a:t>
            </a:r>
            <a:r>
              <a:rPr b="0" lang="en-US" sz="2000" spc="-12" strike="noStrike">
                <a:solidFill>
                  <a:srgbClr val="000000"/>
                </a:solidFill>
                <a:latin typeface="Calibri"/>
              </a:rPr>
              <a:t>содержаться </a:t>
            </a:r>
            <a:r>
              <a:rPr b="0" lang="en-US" sz="2000" spc="-7" strike="noStrike">
                <a:solidFill>
                  <a:srgbClr val="000000"/>
                </a:solidFill>
                <a:latin typeface="Calibri"/>
              </a:rPr>
              <a:t>обращения </a:t>
            </a:r>
            <a:r>
              <a:rPr b="0" lang="en-US" sz="2000" spc="-1" strike="noStrike">
                <a:solidFill>
                  <a:srgbClr val="000000"/>
                </a:solidFill>
                <a:latin typeface="Calibri"/>
              </a:rPr>
              <a:t>не </a:t>
            </a:r>
            <a:r>
              <a:rPr b="0" lang="en-US" sz="2000" spc="-21" strike="noStrike">
                <a:solidFill>
                  <a:srgbClr val="000000"/>
                </a:solidFill>
                <a:latin typeface="Calibri"/>
              </a:rPr>
              <a:t>только </a:t>
            </a:r>
            <a:r>
              <a:rPr b="0" lang="en-US" sz="2000" spc="-1" strike="noStrike">
                <a:solidFill>
                  <a:srgbClr val="000000"/>
                </a:solidFill>
                <a:latin typeface="Calibri"/>
              </a:rPr>
              <a:t>к  </a:t>
            </a:r>
            <a:r>
              <a:rPr b="0" lang="en-US" sz="2000" spc="-21" strike="noStrike">
                <a:solidFill>
                  <a:srgbClr val="000000"/>
                </a:solidFill>
                <a:latin typeface="Calibri"/>
              </a:rPr>
              <a:t>одному, </a:t>
            </a:r>
            <a:r>
              <a:rPr b="0" lang="en-US" sz="2000" spc="-1" strike="noStrike">
                <a:solidFill>
                  <a:srgbClr val="000000"/>
                </a:solidFill>
                <a:latin typeface="Calibri"/>
              </a:rPr>
              <a:t>но </a:t>
            </a:r>
            <a:r>
              <a:rPr b="0" lang="en-US" sz="2000" spc="-12" strike="noStrike">
                <a:solidFill>
                  <a:srgbClr val="000000"/>
                </a:solidFill>
                <a:latin typeface="Calibri"/>
              </a:rPr>
              <a:t>также </a:t>
            </a:r>
            <a:r>
              <a:rPr b="0" lang="en-US" sz="2000" spc="-1" strike="noStrike">
                <a:solidFill>
                  <a:srgbClr val="000000"/>
                </a:solidFill>
                <a:latin typeface="Calibri"/>
              </a:rPr>
              <a:t>и к </a:t>
            </a:r>
            <a:r>
              <a:rPr b="0" lang="en-US" sz="2000" spc="-12" strike="noStrike">
                <a:solidFill>
                  <a:srgbClr val="000000"/>
                </a:solidFill>
                <a:latin typeface="Calibri"/>
              </a:rPr>
              <a:t>нескольким </a:t>
            </a:r>
            <a:r>
              <a:rPr b="0" lang="en-US" sz="2000" spc="-1" strike="noStrike">
                <a:solidFill>
                  <a:srgbClr val="000000"/>
                </a:solidFill>
                <a:latin typeface="Calibri"/>
              </a:rPr>
              <a:t>атрибутам</a:t>
            </a:r>
            <a:r>
              <a:rPr b="0" lang="en-US" sz="2000" spc="-80"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355680" indent="-343080" algn="just">
              <a:lnSpc>
                <a:spcPct val="100000"/>
              </a:lnSpc>
              <a:spcBef>
                <a:spcPts val="485"/>
              </a:spcBef>
              <a:buClr>
                <a:srgbClr val="000000"/>
              </a:buClr>
              <a:buFont typeface="Arial"/>
              <a:buChar char="•"/>
              <a:tabLst>
                <a:tab algn="l" pos="355680"/>
              </a:tabLst>
            </a:pPr>
            <a:r>
              <a:rPr b="0" lang="en-US" sz="2000" spc="-1" strike="noStrike">
                <a:solidFill>
                  <a:srgbClr val="000000"/>
                </a:solidFill>
                <a:latin typeface="Calibri"/>
              </a:rPr>
              <a:t>В первом случае </a:t>
            </a:r>
            <a:r>
              <a:rPr b="0" lang="en-US" sz="2000" spc="-7" strike="noStrike">
                <a:solidFill>
                  <a:srgbClr val="000000"/>
                </a:solidFill>
                <a:latin typeface="Calibri"/>
              </a:rPr>
              <a:t>ограничение CHECK </a:t>
            </a:r>
            <a:r>
              <a:rPr b="0" lang="en-US" sz="2000" spc="-12" strike="noStrike">
                <a:solidFill>
                  <a:srgbClr val="000000"/>
                </a:solidFill>
                <a:latin typeface="Calibri"/>
              </a:rPr>
              <a:t>является </a:t>
            </a:r>
            <a:r>
              <a:rPr b="0" lang="en-US" sz="2000" spc="-1" strike="noStrike">
                <a:solidFill>
                  <a:srgbClr val="000000"/>
                </a:solidFill>
                <a:latin typeface="Calibri"/>
              </a:rPr>
              <a:t>частью </a:t>
            </a:r>
            <a:r>
              <a:rPr b="0" lang="en-US" sz="2000" spc="-12" strike="noStrike">
                <a:solidFill>
                  <a:srgbClr val="000000"/>
                </a:solidFill>
                <a:latin typeface="Calibri"/>
              </a:rPr>
              <a:t>определения  </a:t>
            </a:r>
            <a:r>
              <a:rPr b="0" lang="en-US" sz="2000" spc="-21" strike="noStrike">
                <a:solidFill>
                  <a:srgbClr val="000000"/>
                </a:solidFill>
                <a:latin typeface="Calibri"/>
              </a:rPr>
              <a:t>одного </a:t>
            </a:r>
            <a:r>
              <a:rPr b="0" lang="en-US" sz="2000" spc="-12" strike="noStrike">
                <a:solidFill>
                  <a:srgbClr val="000000"/>
                </a:solidFill>
                <a:latin typeface="Calibri"/>
              </a:rPr>
              <a:t>конкретного </a:t>
            </a:r>
            <a:r>
              <a:rPr b="0" lang="en-US" sz="2000" spc="-1" strike="noStrike">
                <a:solidFill>
                  <a:srgbClr val="000000"/>
                </a:solidFill>
                <a:latin typeface="Calibri"/>
              </a:rPr>
              <a:t>атрибута, а во </a:t>
            </a:r>
            <a:r>
              <a:rPr b="0" lang="en-US" sz="2000" spc="-12" strike="noStrike">
                <a:solidFill>
                  <a:srgbClr val="000000"/>
                </a:solidFill>
                <a:latin typeface="Calibri"/>
              </a:rPr>
              <a:t>втором </a:t>
            </a:r>
            <a:r>
              <a:rPr b="0" lang="en-US" sz="2000" spc="-1" strike="noStrike">
                <a:solidFill>
                  <a:srgbClr val="000000"/>
                </a:solidFill>
                <a:latin typeface="Calibri"/>
              </a:rPr>
              <a:t>случае </a:t>
            </a:r>
            <a:r>
              <a:rPr b="0" lang="en-US" sz="2000" spc="-7" strike="noStrike">
                <a:solidFill>
                  <a:srgbClr val="000000"/>
                </a:solidFill>
                <a:latin typeface="Calibri"/>
              </a:rPr>
              <a:t>оно записывается  </a:t>
            </a:r>
            <a:r>
              <a:rPr b="0" lang="en-US" sz="2000" spc="-12" strike="noStrike">
                <a:solidFill>
                  <a:srgbClr val="000000"/>
                </a:solidFill>
                <a:latin typeface="Calibri"/>
              </a:rPr>
              <a:t>как самостоятельный элемент определения</a:t>
            </a:r>
            <a:r>
              <a:rPr b="0" lang="en-US" sz="2000" spc="9"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12600">
              <a:lnSpc>
                <a:spcPts val="2591"/>
              </a:lnSpc>
              <a:spcBef>
                <a:spcPts val="74"/>
              </a:spcBef>
              <a:tabLst>
                <a:tab algn="l" pos="355680"/>
              </a:tabLst>
            </a:pPr>
            <a:r>
              <a:rPr b="1" lang="en-US" sz="1800" spc="-12" strike="noStrike">
                <a:solidFill>
                  <a:srgbClr val="000000"/>
                </a:solidFill>
                <a:latin typeface="Courier New"/>
              </a:rPr>
              <a:t>CREATE TABLE progress  </a:t>
            </a:r>
            <a:r>
              <a:rPr b="1" lang="en-US" sz="1800" spc="-1" strike="noStrike">
                <a:solidFill>
                  <a:srgbClr val="000000"/>
                </a:solidFill>
                <a:latin typeface="Courier New"/>
              </a:rPr>
              <a:t>(</a:t>
            </a:r>
            <a:r>
              <a:rPr b="1" lang="en-US" sz="1800" spc="-15" strike="noStrike">
                <a:solidFill>
                  <a:srgbClr val="000000"/>
                </a:solidFill>
                <a:latin typeface="Courier New"/>
              </a:rPr>
              <a:t> </a:t>
            </a: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ts val="2591"/>
              </a:lnSpc>
              <a:tabLst>
                <a:tab algn="l" pos="355680"/>
              </a:tabLst>
            </a:pPr>
            <a:r>
              <a:rPr b="1" lang="en-US" sz="1800" spc="-12" strike="noStrike">
                <a:solidFill>
                  <a:srgbClr val="000000"/>
                </a:solidFill>
                <a:latin typeface="Courier New"/>
              </a:rPr>
              <a:t>term numeric( </a:t>
            </a:r>
            <a:r>
              <a:rPr b="1" lang="en-US" sz="1800" spc="-1" strike="noStrike">
                <a:solidFill>
                  <a:srgbClr val="000000"/>
                </a:solidFill>
                <a:latin typeface="Courier New"/>
              </a:rPr>
              <a:t>1 ) </a:t>
            </a:r>
            <a:r>
              <a:rPr b="1" lang="en-US" sz="1800" spc="-12" strike="noStrike">
                <a:solidFill>
                  <a:srgbClr val="ff0000"/>
                </a:solidFill>
                <a:latin typeface="Courier New"/>
              </a:rPr>
              <a:t>CHECK </a:t>
            </a:r>
            <a:r>
              <a:rPr b="1" lang="en-US" sz="1800" spc="-1" strike="noStrike">
                <a:solidFill>
                  <a:srgbClr val="000000"/>
                </a:solidFill>
                <a:latin typeface="Courier New"/>
              </a:rPr>
              <a:t>( </a:t>
            </a:r>
            <a:r>
              <a:rPr b="1" lang="en-US" sz="1800" spc="-12" strike="noStrike">
                <a:solidFill>
                  <a:srgbClr val="000000"/>
                </a:solidFill>
                <a:latin typeface="Courier New"/>
              </a:rPr>
              <a:t>term </a:t>
            </a:r>
            <a:r>
              <a:rPr b="1" lang="en-US" sz="1800" spc="-1" strike="noStrike">
                <a:solidFill>
                  <a:srgbClr val="000000"/>
                </a:solidFill>
                <a:latin typeface="Courier New"/>
              </a:rPr>
              <a:t>= 1 </a:t>
            </a:r>
            <a:r>
              <a:rPr b="1" lang="en-US" sz="1800" spc="-12" strike="noStrike">
                <a:solidFill>
                  <a:srgbClr val="000000"/>
                </a:solidFill>
                <a:latin typeface="Courier New"/>
              </a:rPr>
              <a:t>OR term </a:t>
            </a:r>
            <a:r>
              <a:rPr b="1" lang="en-US" sz="1800" spc="-1" strike="noStrike">
                <a:solidFill>
                  <a:srgbClr val="000000"/>
                </a:solidFill>
                <a:latin typeface="Courier New"/>
              </a:rPr>
              <a:t>= 2 </a:t>
            </a:r>
            <a:r>
              <a:rPr b="1" lang="en-US" sz="1800" spc="-7" strike="noStrike">
                <a:solidFill>
                  <a:srgbClr val="000000"/>
                </a:solidFill>
                <a:latin typeface="Courier New"/>
              </a:rPr>
              <a:t>),  </a:t>
            </a:r>
            <a:r>
              <a:rPr b="1" lang="en-US" sz="1800" spc="-12" strike="noStrike">
                <a:solidFill>
                  <a:srgbClr val="000000"/>
                </a:solidFill>
                <a:latin typeface="Courier New"/>
              </a:rPr>
              <a:t>mark numeric( </a:t>
            </a:r>
            <a:r>
              <a:rPr b="1" lang="en-US" sz="1800" spc="-1" strike="noStrike">
                <a:solidFill>
                  <a:srgbClr val="000000"/>
                </a:solidFill>
                <a:latin typeface="Courier New"/>
              </a:rPr>
              <a:t>1 ) </a:t>
            </a:r>
            <a:r>
              <a:rPr b="1" lang="en-US" sz="1800" spc="-12" strike="noStrike">
                <a:solidFill>
                  <a:srgbClr val="ff0000"/>
                </a:solidFill>
                <a:latin typeface="Courier New"/>
              </a:rPr>
              <a:t>CHECK </a:t>
            </a:r>
            <a:r>
              <a:rPr b="1" lang="en-US" sz="1800" spc="-1" strike="noStrike">
                <a:solidFill>
                  <a:srgbClr val="000000"/>
                </a:solidFill>
                <a:latin typeface="Courier New"/>
              </a:rPr>
              <a:t>( </a:t>
            </a:r>
            <a:r>
              <a:rPr b="1" lang="en-US" sz="1800" spc="-12" strike="noStrike">
                <a:solidFill>
                  <a:srgbClr val="000000"/>
                </a:solidFill>
                <a:latin typeface="Courier New"/>
              </a:rPr>
              <a:t>mark </a:t>
            </a:r>
            <a:r>
              <a:rPr b="1" lang="en-US" sz="1800" spc="-7" strike="noStrike">
                <a:solidFill>
                  <a:srgbClr val="000000"/>
                </a:solidFill>
                <a:latin typeface="Courier New"/>
              </a:rPr>
              <a:t>&gt;= </a:t>
            </a:r>
            <a:r>
              <a:rPr b="1" lang="en-US" sz="1800" spc="-1" strike="noStrike">
                <a:solidFill>
                  <a:srgbClr val="000000"/>
                </a:solidFill>
                <a:latin typeface="Courier New"/>
              </a:rPr>
              <a:t>3 </a:t>
            </a:r>
            <a:r>
              <a:rPr b="1" lang="en-US" sz="1800" spc="-7" strike="noStrike">
                <a:solidFill>
                  <a:srgbClr val="000000"/>
                </a:solidFill>
                <a:latin typeface="Courier New"/>
              </a:rPr>
              <a:t>AND </a:t>
            </a:r>
            <a:r>
              <a:rPr b="1" lang="en-US" sz="1800" spc="-12" strike="noStrike">
                <a:solidFill>
                  <a:srgbClr val="000000"/>
                </a:solidFill>
                <a:latin typeface="Courier New"/>
              </a:rPr>
              <a:t>mark </a:t>
            </a:r>
            <a:r>
              <a:rPr b="1" lang="en-US" sz="1800" spc="-7" strike="noStrike">
                <a:solidFill>
                  <a:srgbClr val="000000"/>
                </a:solidFill>
                <a:latin typeface="Courier New"/>
              </a:rPr>
              <a:t>&lt;= </a:t>
            </a:r>
            <a:r>
              <a:rPr b="1" lang="en-US" sz="1800" spc="-1" strike="noStrike">
                <a:solidFill>
                  <a:srgbClr val="000000"/>
                </a:solidFill>
                <a:latin typeface="Courier New"/>
              </a:rPr>
              <a:t>5</a:t>
            </a:r>
            <a:r>
              <a:rPr b="1" lang="en-US" sz="1800" spc="-157"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281"/>
              </a:spcBef>
              <a:tabLst>
                <a:tab algn="l" pos="35568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434"/>
              </a:spcBef>
              <a:tabLst>
                <a:tab algn="l" pos="35568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983960" y="-45360"/>
            <a:ext cx="82353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Ограничение </a:t>
            </a:r>
            <a:r>
              <a:rPr b="0" lang="en-US" sz="3600" spc="-15" strike="noStrike">
                <a:solidFill>
                  <a:srgbClr val="000000"/>
                </a:solidFill>
                <a:latin typeface="Arial Black"/>
              </a:rPr>
              <a:t>CHECK</a:t>
            </a:r>
            <a:endParaRPr b="0" lang="en-US" sz="3600" spc="-1" strike="noStrike">
              <a:solidFill>
                <a:srgbClr val="000000"/>
              </a:solidFill>
              <a:latin typeface="Corbel"/>
            </a:endParaRPr>
          </a:p>
        </p:txBody>
      </p:sp>
      <p:sp>
        <p:nvSpPr>
          <p:cNvPr id="229" name="object 3"/>
          <p:cNvSpPr/>
          <p:nvPr/>
        </p:nvSpPr>
        <p:spPr>
          <a:xfrm>
            <a:off x="2529720" y="1253160"/>
            <a:ext cx="7905240" cy="2574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2" strike="noStrike">
                <a:solidFill>
                  <a:srgbClr val="000000"/>
                </a:solidFill>
                <a:latin typeface="Calibri"/>
              </a:rPr>
              <a:t>Каждое </a:t>
            </a:r>
            <a:r>
              <a:rPr b="0" lang="en-US" sz="2000" spc="-7" strike="noStrike">
                <a:solidFill>
                  <a:srgbClr val="000000"/>
                </a:solidFill>
                <a:latin typeface="Calibri"/>
              </a:rPr>
              <a:t>ограничение имеет имя. </a:t>
            </a:r>
            <a:r>
              <a:rPr b="0" lang="en-US" sz="2000" spc="-1" strike="noStrike">
                <a:solidFill>
                  <a:srgbClr val="000000"/>
                </a:solidFill>
                <a:latin typeface="Calibri"/>
              </a:rPr>
              <a:t>Мы </a:t>
            </a:r>
            <a:r>
              <a:rPr b="0" lang="en-US" sz="2000" spc="-15" strike="noStrike">
                <a:solidFill>
                  <a:srgbClr val="000000"/>
                </a:solidFill>
                <a:latin typeface="Calibri"/>
              </a:rPr>
              <a:t>можем </a:t>
            </a:r>
            <a:r>
              <a:rPr b="0" lang="en-US" sz="2000" spc="-1" strike="noStrike">
                <a:solidFill>
                  <a:srgbClr val="000000"/>
                </a:solidFill>
                <a:latin typeface="Calibri"/>
              </a:rPr>
              <a:t>задать </a:t>
            </a:r>
            <a:r>
              <a:rPr b="0" lang="en-US" sz="2000" spc="-12" strike="noStrike">
                <a:solidFill>
                  <a:srgbClr val="000000"/>
                </a:solidFill>
                <a:latin typeface="Calibri"/>
              </a:rPr>
              <a:t>его </a:t>
            </a:r>
            <a:r>
              <a:rPr b="0" lang="en-US" sz="2000" spc="-1" strike="noStrike">
                <a:solidFill>
                  <a:srgbClr val="000000"/>
                </a:solidFill>
                <a:latin typeface="Calibri"/>
              </a:rPr>
              <a:t>сами с помощью  </a:t>
            </a:r>
            <a:r>
              <a:rPr b="0" lang="en-US" sz="2000" spc="-7" strike="noStrike">
                <a:solidFill>
                  <a:srgbClr val="000000"/>
                </a:solidFill>
                <a:latin typeface="Calibri"/>
              </a:rPr>
              <a:t>ключевого </a:t>
            </a:r>
            <a:r>
              <a:rPr b="0" lang="en-US" sz="2000" spc="-1" strike="noStrike">
                <a:solidFill>
                  <a:srgbClr val="000000"/>
                </a:solidFill>
                <a:latin typeface="Calibri"/>
              </a:rPr>
              <a:t>слова </a:t>
            </a:r>
            <a:r>
              <a:rPr b="0" lang="en-US" sz="2000" spc="-26" strike="noStrike">
                <a:solidFill>
                  <a:srgbClr val="000000"/>
                </a:solidFill>
                <a:latin typeface="Calibri"/>
              </a:rPr>
              <a:t>CONSTRAINT. </a:t>
            </a:r>
            <a:r>
              <a:rPr b="0" lang="en-US" sz="2000" spc="-12" strike="noStrike">
                <a:solidFill>
                  <a:srgbClr val="000000"/>
                </a:solidFill>
                <a:latin typeface="Calibri"/>
              </a:rPr>
              <a:t>Если </a:t>
            </a:r>
            <a:r>
              <a:rPr b="0" lang="en-US" sz="2000" spc="-15" strike="noStrike">
                <a:solidFill>
                  <a:srgbClr val="000000"/>
                </a:solidFill>
                <a:latin typeface="Calibri"/>
              </a:rPr>
              <a:t>же </a:t>
            </a:r>
            <a:r>
              <a:rPr b="0" lang="en-US" sz="2000" spc="-1" strike="noStrike">
                <a:solidFill>
                  <a:srgbClr val="000000"/>
                </a:solidFill>
                <a:latin typeface="Calibri"/>
              </a:rPr>
              <a:t>мы </a:t>
            </a:r>
            <a:r>
              <a:rPr b="0" lang="en-US" sz="2000" spc="-15" strike="noStrike">
                <a:solidFill>
                  <a:srgbClr val="000000"/>
                </a:solidFill>
                <a:latin typeface="Calibri"/>
              </a:rPr>
              <a:t>этого </a:t>
            </a:r>
            <a:r>
              <a:rPr b="0" lang="en-US" sz="2000" spc="-1" strike="noStrike">
                <a:solidFill>
                  <a:srgbClr val="000000"/>
                </a:solidFill>
                <a:latin typeface="Calibri"/>
              </a:rPr>
              <a:t>не </a:t>
            </a:r>
            <a:r>
              <a:rPr b="0" lang="en-US" sz="2000" spc="-15" strike="noStrike">
                <a:solidFill>
                  <a:srgbClr val="000000"/>
                </a:solidFill>
                <a:latin typeface="Calibri"/>
              </a:rPr>
              <a:t>сделаем, </a:t>
            </a:r>
            <a:r>
              <a:rPr b="0" lang="en-US" sz="2000" spc="-26" strike="noStrike">
                <a:solidFill>
                  <a:srgbClr val="000000"/>
                </a:solidFill>
                <a:latin typeface="Calibri"/>
              </a:rPr>
              <a:t>тогда </a:t>
            </a:r>
            <a:r>
              <a:rPr b="0" lang="en-US" sz="2000" spc="-7" strike="noStrike">
                <a:solidFill>
                  <a:srgbClr val="000000"/>
                </a:solidFill>
                <a:latin typeface="Calibri"/>
              </a:rPr>
              <a:t>СУБД  сформирует </a:t>
            </a:r>
            <a:r>
              <a:rPr b="0" lang="en-US" sz="2000" spc="-1" strike="noStrike">
                <a:solidFill>
                  <a:srgbClr val="000000"/>
                </a:solidFill>
                <a:latin typeface="Calibri"/>
              </a:rPr>
              <a:t>имя</a:t>
            </a:r>
            <a:r>
              <a:rPr b="0" lang="en-US" sz="2000" spc="-60" strike="noStrike">
                <a:solidFill>
                  <a:srgbClr val="000000"/>
                </a:solidFill>
                <a:latin typeface="Calibri"/>
              </a:rPr>
              <a:t> </a:t>
            </a:r>
            <a:r>
              <a:rPr b="0" lang="en-US" sz="2000" spc="-7" strike="noStrike">
                <a:solidFill>
                  <a:srgbClr val="000000"/>
                </a:solidFill>
                <a:latin typeface="Calibri"/>
              </a:rPr>
              <a:t>автоматически.</a:t>
            </a:r>
            <a:endParaRPr b="0" lang="en-US" sz="2000" spc="-1" strike="noStrike">
              <a:solidFill>
                <a:srgbClr val="000000"/>
              </a:solidFill>
              <a:latin typeface="Arial"/>
            </a:endParaRPr>
          </a:p>
          <a:p>
            <a:pPr marL="12600">
              <a:lnSpc>
                <a:spcPct val="100000"/>
              </a:lnSpc>
              <a:spcBef>
                <a:spcPts val="476"/>
              </a:spcBef>
            </a:pPr>
            <a:r>
              <a:rPr b="0" lang="en-US" sz="2000" spc="-1" strike="noStrike">
                <a:solidFill>
                  <a:srgbClr val="000000"/>
                </a:solidFill>
                <a:latin typeface="Calibri"/>
              </a:rPr>
              <a:t>А </a:t>
            </a:r>
            <a:r>
              <a:rPr b="0" lang="en-US" sz="2000" spc="-7" strike="noStrike">
                <a:solidFill>
                  <a:srgbClr val="000000"/>
                </a:solidFill>
                <a:latin typeface="Calibri"/>
              </a:rPr>
              <a:t>вот ограничение </a:t>
            </a:r>
            <a:r>
              <a:rPr b="0" lang="en-US" sz="2000" spc="-1" strike="noStrike">
                <a:solidFill>
                  <a:srgbClr val="000000"/>
                </a:solidFill>
                <a:latin typeface="Calibri"/>
              </a:rPr>
              <a:t>уровня</a:t>
            </a:r>
            <a:r>
              <a:rPr b="0" lang="en-US" sz="2000" spc="-26"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12600">
              <a:lnSpc>
                <a:spcPts val="2591"/>
              </a:lnSpc>
              <a:spcBef>
                <a:spcPts val="74"/>
              </a:spcBef>
            </a:pPr>
            <a:r>
              <a:rPr b="1" lang="en-US" sz="1800" spc="-12" strike="noStrike">
                <a:solidFill>
                  <a:srgbClr val="000000"/>
                </a:solidFill>
                <a:latin typeface="Courier New"/>
              </a:rPr>
              <a:t>CREATE TABLE progress  </a:t>
            </a:r>
            <a:r>
              <a:rPr b="1" lang="en-US" sz="1800" spc="-1" strike="noStrike">
                <a:solidFill>
                  <a:srgbClr val="000000"/>
                </a:solidFill>
                <a:latin typeface="Courier New"/>
              </a:rPr>
              <a:t>(</a:t>
            </a:r>
            <a:r>
              <a:rPr b="1" lang="en-US" sz="1800" spc="-15" strike="noStrike">
                <a:solidFill>
                  <a:srgbClr val="000000"/>
                </a:solidFill>
                <a:latin typeface="Courier New"/>
              </a:rPr>
              <a:t> </a:t>
            </a: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275"/>
              </a:spcBef>
            </a:pPr>
            <a:r>
              <a:rPr b="1" lang="en-US" sz="1800" spc="-12" strike="noStrike">
                <a:solidFill>
                  <a:srgbClr val="000000"/>
                </a:solidFill>
                <a:latin typeface="Courier New"/>
              </a:rPr>
              <a:t>mark numeric( </a:t>
            </a:r>
            <a:r>
              <a:rPr b="1" lang="en-US" sz="1800" spc="-1" strike="noStrike">
                <a:solidFill>
                  <a:srgbClr val="000000"/>
                </a:solidFill>
                <a:latin typeface="Courier New"/>
              </a:rPr>
              <a:t>1</a:t>
            </a:r>
            <a:r>
              <a:rPr b="1" lang="en-US" sz="1800" spc="-12" strike="noStrike">
                <a:solidFill>
                  <a:srgbClr val="000000"/>
                </a:solidFill>
                <a:latin typeface="Courier New"/>
              </a:rPr>
              <a:t> ),</a:t>
            </a:r>
            <a:endParaRPr b="0" lang="en-US" sz="1800" spc="-1" strike="noStrike">
              <a:solidFill>
                <a:srgbClr val="000000"/>
              </a:solidFill>
              <a:latin typeface="Arial"/>
            </a:endParaRPr>
          </a:p>
        </p:txBody>
      </p:sp>
      <p:sp>
        <p:nvSpPr>
          <p:cNvPr id="230" name="object 4"/>
          <p:cNvSpPr/>
          <p:nvPr/>
        </p:nvSpPr>
        <p:spPr>
          <a:xfrm>
            <a:off x="2743200" y="3886200"/>
            <a:ext cx="8915400" cy="1001160"/>
          </a:xfrm>
          <a:prstGeom prst="rect">
            <a:avLst/>
          </a:prstGeom>
          <a:noFill/>
          <a:ln w="0">
            <a:noFill/>
          </a:ln>
        </p:spPr>
        <p:style>
          <a:lnRef idx="0"/>
          <a:fillRef idx="0"/>
          <a:effectRef idx="0"/>
          <a:fontRef idx="minor"/>
        </p:style>
        <p:txBody>
          <a:bodyPr lIns="0" rIns="0" tIns="68040" bIns="0" anchor="t">
            <a:spAutoFit/>
          </a:bodyPr>
          <a:p>
            <a:pPr marL="12600">
              <a:lnSpc>
                <a:spcPct val="100000"/>
              </a:lnSpc>
              <a:spcBef>
                <a:spcPts val="99"/>
              </a:spcBef>
            </a:pPr>
            <a:r>
              <a:rPr b="1" lang="en-US" sz="1800" spc="-12" strike="noStrike">
                <a:solidFill>
                  <a:srgbClr val="ff0000"/>
                </a:solidFill>
                <a:latin typeface="Courier New"/>
                <a:ea typeface="Noto Sans CJK SC"/>
              </a:rPr>
              <a:t>CONSTRAINT </a:t>
            </a:r>
            <a:r>
              <a:rPr b="1" lang="en-US" sz="1800" spc="-12" strike="noStrike">
                <a:solidFill>
                  <a:srgbClr val="000000"/>
                </a:solidFill>
                <a:latin typeface="Courier New"/>
                <a:ea typeface="Noto Sans CJK SC"/>
              </a:rPr>
              <a:t>valid_mark CHECK </a:t>
            </a:r>
            <a:r>
              <a:rPr b="1" lang="en-US" sz="1800" spc="-1" strike="noStrike">
                <a:solidFill>
                  <a:srgbClr val="000000"/>
                </a:solidFill>
                <a:latin typeface="Courier New"/>
                <a:ea typeface="Noto Sans CJK SC"/>
              </a:rPr>
              <a:t>(</a:t>
            </a:r>
            <a:r>
              <a:rPr b="1" lang="en-US" sz="1800" spc="-66" strike="noStrike">
                <a:solidFill>
                  <a:srgbClr val="000000"/>
                </a:solidFill>
                <a:latin typeface="Courier New"/>
                <a:ea typeface="Noto Sans CJK SC"/>
              </a:rPr>
              <a:t> </a:t>
            </a:r>
            <a:r>
              <a:rPr b="1" lang="en-US" sz="1800" spc="-12" strike="noStrike">
                <a:solidFill>
                  <a:srgbClr val="000000"/>
                </a:solidFill>
                <a:latin typeface="Courier New"/>
                <a:ea typeface="Noto Sans CJK SC"/>
              </a:rPr>
              <a:t>mark </a:t>
            </a:r>
            <a:r>
              <a:rPr b="1" lang="en-US" sz="1800" spc="-12" strike="noStrike">
                <a:solidFill>
                  <a:srgbClr val="000000"/>
                </a:solidFill>
                <a:latin typeface="Courier New"/>
              </a:rPr>
              <a:t>&gt;= </a:t>
            </a:r>
            <a:r>
              <a:rPr b="1" lang="en-US" sz="1800" spc="-1" strike="noStrike">
                <a:solidFill>
                  <a:srgbClr val="000000"/>
                </a:solidFill>
                <a:latin typeface="Courier New"/>
              </a:rPr>
              <a:t>3 </a:t>
            </a:r>
            <a:r>
              <a:rPr b="1" lang="en-US" sz="1800" spc="-12" strike="noStrike">
                <a:solidFill>
                  <a:srgbClr val="000000"/>
                </a:solidFill>
                <a:latin typeface="Courier New"/>
              </a:rPr>
              <a:t>AND mark &lt;= </a:t>
            </a:r>
            <a:r>
              <a:rPr b="1" lang="en-US" sz="1800" spc="-1" strike="noStrike">
                <a:solidFill>
                  <a:srgbClr val="000000"/>
                </a:solidFill>
                <a:latin typeface="Courier New"/>
              </a:rPr>
              <a:t>5</a:t>
            </a:r>
            <a:r>
              <a:rPr b="1" lang="en-US" sz="1800" spc="-106"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1"/>
              </a:spcBef>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434"/>
              </a:spcBef>
            </a:pP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231" name="object 5"/>
          <p:cNvSpPr/>
          <p:nvPr/>
        </p:nvSpPr>
        <p:spPr>
          <a:xfrm>
            <a:off x="7543440" y="3828240"/>
            <a:ext cx="289152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endParaRPr b="0" lang="en-US" sz="1800" spc="-1" strike="noStrike">
              <a:solidFill>
                <a:srgbClr val="000000"/>
              </a:solidFill>
              <a:latin typeface="Arial"/>
            </a:endParaRPr>
          </a:p>
        </p:txBody>
      </p:sp>
      <p:sp>
        <p:nvSpPr>
          <p:cNvPr id="232" name="object 6"/>
          <p:cNvSpPr/>
          <p:nvPr/>
        </p:nvSpPr>
        <p:spPr>
          <a:xfrm>
            <a:off x="6400800" y="5363640"/>
            <a:ext cx="2376360" cy="579960"/>
          </a:xfrm>
          <a:prstGeom prst="rect">
            <a:avLst/>
          </a:prstGeom>
          <a:noFill/>
          <a:ln w="9525">
            <a:solidFill>
              <a:srgbClr val="4f81bc"/>
            </a:solidFill>
            <a:round/>
          </a:ln>
        </p:spPr>
        <p:style>
          <a:lnRef idx="0"/>
          <a:fillRef idx="0"/>
          <a:effectRef idx="0"/>
          <a:fontRef idx="minor"/>
        </p:style>
        <p:txBody>
          <a:bodyPr lIns="0" rIns="0" tIns="31680" bIns="0" anchor="t">
            <a:spAutoFit/>
          </a:bodyPr>
          <a:p>
            <a:pPr marL="344880">
              <a:lnSpc>
                <a:spcPct val="100000"/>
              </a:lnSpc>
              <a:spcBef>
                <a:spcPts val="249"/>
              </a:spcBef>
            </a:pPr>
            <a:r>
              <a:rPr b="0" lang="en-US" sz="1800" spc="-7" strike="noStrike">
                <a:solidFill>
                  <a:srgbClr val="000000"/>
                </a:solidFill>
                <a:latin typeface="Calibri"/>
              </a:rPr>
              <a:t>имя</a:t>
            </a:r>
            <a:r>
              <a:rPr b="0" lang="en-US" sz="1800" spc="-12" strike="noStrike">
                <a:solidFill>
                  <a:srgbClr val="000000"/>
                </a:solidFill>
                <a:latin typeface="Calibri"/>
              </a:rPr>
              <a:t> </a:t>
            </a:r>
            <a:r>
              <a:rPr b="0" lang="en-US" sz="1800" spc="-7" strike="noStrike">
                <a:solidFill>
                  <a:srgbClr val="000000"/>
                </a:solidFill>
                <a:latin typeface="Calibri"/>
              </a:rPr>
              <a:t>ограничения</a:t>
            </a:r>
            <a:endParaRPr b="0" lang="en-US" sz="1800" spc="-1" strike="noStrike">
              <a:solidFill>
                <a:srgbClr val="000000"/>
              </a:solidFill>
              <a:latin typeface="Arial"/>
            </a:endParaRPr>
          </a:p>
        </p:txBody>
      </p:sp>
      <p:sp>
        <p:nvSpPr>
          <p:cNvPr id="233" name="object 7"/>
          <p:cNvSpPr/>
          <p:nvPr/>
        </p:nvSpPr>
        <p:spPr>
          <a:xfrm>
            <a:off x="5029200" y="4343400"/>
            <a:ext cx="1371600" cy="1315800"/>
          </a:xfrm>
          <a:custGeom>
            <a:avLst/>
            <a:gdLst>
              <a:gd name="textAreaLeft" fmla="*/ 0 w 1371600"/>
              <a:gd name="textAreaRight" fmla="*/ 1371960 w 1371600"/>
              <a:gd name="textAreaTop" fmla="*/ 0 h 1315800"/>
              <a:gd name="textAreaBottom" fmla="*/ 1316160 h 1315800"/>
            </a:gdLst>
            <a:ahLst/>
            <a:rect l="textAreaLeft" t="textAreaTop" r="textAreaRight" b="textAreaBottom"/>
            <a:pathLst>
              <a:path w="1303020" h="772160">
                <a:moveTo>
                  <a:pt x="43419" y="25462"/>
                </a:moveTo>
                <a:lnTo>
                  <a:pt x="55720" y="47381"/>
                </a:lnTo>
                <a:lnTo>
                  <a:pt x="1289684" y="771651"/>
                </a:lnTo>
                <a:lnTo>
                  <a:pt x="1302639" y="749807"/>
                </a:lnTo>
                <a:lnTo>
                  <a:pt x="68546" y="25534"/>
                </a:lnTo>
                <a:lnTo>
                  <a:pt x="43419" y="25462"/>
                </a:lnTo>
                <a:close/>
              </a:path>
              <a:path w="1303020" h="772160">
                <a:moveTo>
                  <a:pt x="0" y="0"/>
                </a:moveTo>
                <a:lnTo>
                  <a:pt x="57277" y="101980"/>
                </a:lnTo>
                <a:lnTo>
                  <a:pt x="65024" y="104139"/>
                </a:lnTo>
                <a:lnTo>
                  <a:pt x="77216" y="97281"/>
                </a:lnTo>
                <a:lnTo>
                  <a:pt x="79375" y="89534"/>
                </a:lnTo>
                <a:lnTo>
                  <a:pt x="55720" y="47381"/>
                </a:lnTo>
                <a:lnTo>
                  <a:pt x="15240" y="23621"/>
                </a:lnTo>
                <a:lnTo>
                  <a:pt x="28067" y="1777"/>
                </a:lnTo>
                <a:lnTo>
                  <a:pt x="118491" y="1777"/>
                </a:lnTo>
                <a:lnTo>
                  <a:pt x="116967" y="253"/>
                </a:lnTo>
                <a:lnTo>
                  <a:pt x="109981" y="253"/>
                </a:lnTo>
                <a:lnTo>
                  <a:pt x="0" y="0"/>
                </a:lnTo>
                <a:close/>
              </a:path>
              <a:path w="1303020" h="772160">
                <a:moveTo>
                  <a:pt x="28067" y="1777"/>
                </a:moveTo>
                <a:lnTo>
                  <a:pt x="15240" y="23621"/>
                </a:lnTo>
                <a:lnTo>
                  <a:pt x="55720" y="47381"/>
                </a:lnTo>
                <a:lnTo>
                  <a:pt x="43419" y="25462"/>
                </a:lnTo>
                <a:lnTo>
                  <a:pt x="21717" y="25400"/>
                </a:lnTo>
                <a:lnTo>
                  <a:pt x="32766" y="6476"/>
                </a:lnTo>
                <a:lnTo>
                  <a:pt x="36073" y="6476"/>
                </a:lnTo>
                <a:lnTo>
                  <a:pt x="28067" y="1777"/>
                </a:lnTo>
                <a:close/>
              </a:path>
              <a:path w="1303020" h="772160">
                <a:moveTo>
                  <a:pt x="118491" y="1777"/>
                </a:moveTo>
                <a:lnTo>
                  <a:pt x="28067" y="1777"/>
                </a:lnTo>
                <a:lnTo>
                  <a:pt x="68546" y="25534"/>
                </a:lnTo>
                <a:lnTo>
                  <a:pt x="109855" y="25653"/>
                </a:lnTo>
                <a:lnTo>
                  <a:pt x="116840" y="25653"/>
                </a:lnTo>
                <a:lnTo>
                  <a:pt x="122555" y="20065"/>
                </a:lnTo>
                <a:lnTo>
                  <a:pt x="122681" y="5968"/>
                </a:lnTo>
                <a:lnTo>
                  <a:pt x="118491" y="1777"/>
                </a:lnTo>
                <a:close/>
              </a:path>
              <a:path w="1303020" h="772160">
                <a:moveTo>
                  <a:pt x="36073" y="6476"/>
                </a:moveTo>
                <a:lnTo>
                  <a:pt x="32766" y="6476"/>
                </a:lnTo>
                <a:lnTo>
                  <a:pt x="43419" y="25462"/>
                </a:lnTo>
                <a:lnTo>
                  <a:pt x="68546" y="25534"/>
                </a:lnTo>
                <a:lnTo>
                  <a:pt x="36073" y="6476"/>
                </a:lnTo>
                <a:close/>
              </a:path>
              <a:path w="1303020" h="772160">
                <a:moveTo>
                  <a:pt x="32766" y="6476"/>
                </a:moveTo>
                <a:lnTo>
                  <a:pt x="21717" y="25400"/>
                </a:lnTo>
                <a:lnTo>
                  <a:pt x="43419" y="25462"/>
                </a:lnTo>
                <a:lnTo>
                  <a:pt x="32766" y="6476"/>
                </a:lnTo>
                <a:close/>
              </a:path>
            </a:pathLst>
          </a:custGeom>
          <a:solidFill>
            <a:srgbClr val="4f81bc"/>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945440" y="-4680"/>
            <a:ext cx="89132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Ограничение </a:t>
            </a:r>
            <a:r>
              <a:rPr b="0" lang="en-US" sz="3600" spc="-32" strike="noStrike">
                <a:solidFill>
                  <a:srgbClr val="000000"/>
                </a:solidFill>
                <a:latin typeface="Arial Black"/>
              </a:rPr>
              <a:t>NOT</a:t>
            </a:r>
            <a:r>
              <a:rPr b="0" lang="en-US" sz="3600" spc="-12" strike="noStrike">
                <a:solidFill>
                  <a:srgbClr val="000000"/>
                </a:solidFill>
                <a:latin typeface="Arial Black"/>
              </a:rPr>
              <a:t> </a:t>
            </a:r>
            <a:r>
              <a:rPr b="0" lang="en-US" sz="3600" spc="-7" strike="noStrike">
                <a:solidFill>
                  <a:srgbClr val="000000"/>
                </a:solidFill>
                <a:latin typeface="Arial Black"/>
              </a:rPr>
              <a:t>NULL</a:t>
            </a:r>
            <a:endParaRPr b="0" lang="en-US" sz="3600" spc="-1" strike="noStrike">
              <a:solidFill>
                <a:srgbClr val="000000"/>
              </a:solidFill>
              <a:latin typeface="Corbel"/>
            </a:endParaRPr>
          </a:p>
        </p:txBody>
      </p:sp>
      <p:sp>
        <p:nvSpPr>
          <p:cNvPr id="235" name="object 3"/>
          <p:cNvSpPr/>
          <p:nvPr/>
        </p:nvSpPr>
        <p:spPr>
          <a:xfrm>
            <a:off x="1581480" y="1068480"/>
            <a:ext cx="10488240" cy="226944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7" strike="noStrike">
                <a:solidFill>
                  <a:srgbClr val="000000"/>
                </a:solidFill>
                <a:latin typeface="Calibri"/>
              </a:rPr>
              <a:t>Оно </a:t>
            </a:r>
            <a:r>
              <a:rPr b="0" lang="en-US" sz="2000" spc="-15" strike="noStrike">
                <a:solidFill>
                  <a:srgbClr val="000000"/>
                </a:solidFill>
                <a:latin typeface="Calibri"/>
              </a:rPr>
              <a:t>означает, </a:t>
            </a:r>
            <a:r>
              <a:rPr b="0" lang="en-US" sz="2000" spc="-12" strike="noStrike">
                <a:solidFill>
                  <a:srgbClr val="000000"/>
                </a:solidFill>
                <a:latin typeface="Calibri"/>
              </a:rPr>
              <a:t>что </a:t>
            </a:r>
            <a:r>
              <a:rPr b="0" lang="en-US" sz="2000" spc="-1" strike="noStrike">
                <a:solidFill>
                  <a:srgbClr val="000000"/>
                </a:solidFill>
                <a:latin typeface="Calibri"/>
              </a:rPr>
              <a:t>в </a:t>
            </a:r>
            <a:r>
              <a:rPr b="0" lang="en-US" sz="2000" spc="-15" strike="noStrike">
                <a:solidFill>
                  <a:srgbClr val="000000"/>
                </a:solidFill>
                <a:latin typeface="Calibri"/>
              </a:rPr>
              <a:t>столбце </a:t>
            </a:r>
            <a:r>
              <a:rPr b="0" lang="en-US" sz="2000" spc="-12" strike="noStrike">
                <a:solidFill>
                  <a:srgbClr val="000000"/>
                </a:solidFill>
                <a:latin typeface="Calibri"/>
              </a:rPr>
              <a:t>таблицы, </a:t>
            </a:r>
            <a:r>
              <a:rPr b="0" lang="en-US" sz="2000" spc="-1" strike="noStrike">
                <a:solidFill>
                  <a:srgbClr val="000000"/>
                </a:solidFill>
                <a:latin typeface="Calibri"/>
              </a:rPr>
              <a:t>на </a:t>
            </a:r>
            <a:r>
              <a:rPr b="0" lang="en-US" sz="2000" spc="-15" strike="noStrike">
                <a:solidFill>
                  <a:srgbClr val="000000"/>
                </a:solidFill>
                <a:latin typeface="Calibri"/>
              </a:rPr>
              <a:t>который </a:t>
            </a:r>
            <a:r>
              <a:rPr b="0" lang="en-US" sz="2000" spc="-12" strike="noStrike">
                <a:solidFill>
                  <a:srgbClr val="000000"/>
                </a:solidFill>
                <a:latin typeface="Calibri"/>
              </a:rPr>
              <a:t>наложено </a:t>
            </a:r>
            <a:r>
              <a:rPr b="0" lang="en-US" sz="2000" spc="-15" strike="noStrike">
                <a:solidFill>
                  <a:srgbClr val="000000"/>
                </a:solidFill>
                <a:latin typeface="Calibri"/>
              </a:rPr>
              <a:t>это  </a:t>
            </a:r>
            <a:r>
              <a:rPr b="0" lang="en-US" sz="2000" spc="-7" strike="noStrike">
                <a:solidFill>
                  <a:srgbClr val="000000"/>
                </a:solidFill>
                <a:latin typeface="Calibri"/>
              </a:rPr>
              <a:t>ограничение, </a:t>
            </a:r>
            <a:r>
              <a:rPr b="0" lang="en-US" sz="2000" spc="-15" strike="noStrike">
                <a:solidFill>
                  <a:srgbClr val="000000"/>
                </a:solidFill>
                <a:latin typeface="Calibri"/>
              </a:rPr>
              <a:t>должны </a:t>
            </a:r>
            <a:r>
              <a:rPr b="0" lang="en-US" sz="2000" spc="-12" strike="noStrike">
                <a:solidFill>
                  <a:srgbClr val="000000"/>
                </a:solidFill>
                <a:latin typeface="Calibri"/>
              </a:rPr>
              <a:t>обязательно </a:t>
            </a:r>
            <a:r>
              <a:rPr b="0" lang="en-US" sz="2000" spc="-1" strike="noStrike">
                <a:solidFill>
                  <a:srgbClr val="000000"/>
                </a:solidFill>
                <a:latin typeface="Calibri"/>
              </a:rPr>
              <a:t>присутствовать </a:t>
            </a:r>
            <a:r>
              <a:rPr b="0" lang="en-US" sz="2000" spc="-7" strike="noStrike">
                <a:solidFill>
                  <a:srgbClr val="000000"/>
                </a:solidFill>
                <a:latin typeface="Calibri"/>
              </a:rPr>
              <a:t>какие-либо  </a:t>
            </a:r>
            <a:r>
              <a:rPr b="0" i="1" lang="en-US" sz="2000" spc="-7" strike="noStrike">
                <a:solidFill>
                  <a:srgbClr val="000000"/>
                </a:solidFill>
                <a:latin typeface="Calibri"/>
              </a:rPr>
              <a:t>определенные</a:t>
            </a:r>
            <a:r>
              <a:rPr b="0" i="1" lang="en-US" sz="2000" spc="-41" strike="noStrike">
                <a:solidFill>
                  <a:srgbClr val="000000"/>
                </a:solidFill>
                <a:latin typeface="Calibri"/>
              </a:rPr>
              <a:t> </a:t>
            </a:r>
            <a:r>
              <a:rPr b="0" lang="en-US" sz="2000" spc="-1" strike="noStrike">
                <a:solidFill>
                  <a:srgbClr val="000000"/>
                </a:solidFill>
                <a:latin typeface="Calibri"/>
              </a:rPr>
              <a:t>значения.</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1" strike="noStrike">
                <a:solidFill>
                  <a:srgbClr val="000000"/>
                </a:solidFill>
                <a:latin typeface="Calibri"/>
              </a:rPr>
              <a:t>При </a:t>
            </a:r>
            <a:r>
              <a:rPr b="0" lang="en-US" sz="2000" spc="-7" strike="noStrike">
                <a:solidFill>
                  <a:srgbClr val="000000"/>
                </a:solidFill>
                <a:latin typeface="Calibri"/>
              </a:rPr>
              <a:t>разработке </a:t>
            </a:r>
            <a:r>
              <a:rPr b="0" lang="en-US" sz="2000" spc="-1" strike="noStrike">
                <a:solidFill>
                  <a:srgbClr val="000000"/>
                </a:solidFill>
                <a:latin typeface="Calibri"/>
              </a:rPr>
              <a:t>баз </a:t>
            </a:r>
            <a:r>
              <a:rPr b="0" lang="en-US" sz="2000" spc="-7" strike="noStrike">
                <a:solidFill>
                  <a:srgbClr val="000000"/>
                </a:solidFill>
                <a:latin typeface="Calibri"/>
              </a:rPr>
              <a:t>данных, </a:t>
            </a:r>
            <a:r>
              <a:rPr b="0" lang="en-US" sz="2000" spc="-21" strike="noStrike">
                <a:solidFill>
                  <a:srgbClr val="000000"/>
                </a:solidFill>
                <a:latin typeface="Calibri"/>
              </a:rPr>
              <a:t>исходя </a:t>
            </a:r>
            <a:r>
              <a:rPr b="0" lang="en-US" sz="2000" spc="-1" strike="noStrike">
                <a:solidFill>
                  <a:srgbClr val="000000"/>
                </a:solidFill>
                <a:latin typeface="Calibri"/>
              </a:rPr>
              <a:t>из </a:t>
            </a:r>
            <a:r>
              <a:rPr b="0" lang="en-US" sz="2000" spc="-7" strike="noStrike">
                <a:solidFill>
                  <a:srgbClr val="000000"/>
                </a:solidFill>
                <a:latin typeface="Calibri"/>
              </a:rPr>
              <a:t>логики </a:t>
            </a:r>
            <a:r>
              <a:rPr b="0" lang="en-US" sz="2000" spc="-12" strike="noStrike">
                <a:solidFill>
                  <a:srgbClr val="000000"/>
                </a:solidFill>
                <a:latin typeface="Calibri"/>
              </a:rPr>
              <a:t>конкретной </a:t>
            </a:r>
            <a:r>
              <a:rPr b="0" lang="en-US" sz="2000" spc="-7" strike="noStrike">
                <a:solidFill>
                  <a:srgbClr val="000000"/>
                </a:solidFill>
                <a:latin typeface="Calibri"/>
              </a:rPr>
              <a:t>предметной  </a:t>
            </a:r>
            <a:r>
              <a:rPr b="0" lang="en-US" sz="2000" spc="-12" strike="noStrike">
                <a:solidFill>
                  <a:srgbClr val="000000"/>
                </a:solidFill>
                <a:latin typeface="Calibri"/>
              </a:rPr>
              <a:t>области, </a:t>
            </a:r>
            <a:r>
              <a:rPr b="0" lang="en-US" sz="2000" spc="-1" strike="noStrike">
                <a:solidFill>
                  <a:srgbClr val="000000"/>
                </a:solidFill>
                <a:latin typeface="Calibri"/>
              </a:rPr>
              <a:t>зачастую </a:t>
            </a:r>
            <a:r>
              <a:rPr b="0" lang="en-US" sz="2000" spc="-12" strike="noStrike">
                <a:solidFill>
                  <a:srgbClr val="000000"/>
                </a:solidFill>
                <a:latin typeface="Calibri"/>
              </a:rPr>
              <a:t>требуется </a:t>
            </a:r>
            <a:r>
              <a:rPr b="0" lang="en-US" sz="2000" spc="-7" strike="noStrike">
                <a:solidFill>
                  <a:srgbClr val="000000"/>
                </a:solidFill>
                <a:latin typeface="Calibri"/>
              </a:rPr>
              <a:t>использовать </a:t>
            </a:r>
            <a:r>
              <a:rPr b="0" lang="en-US" sz="2000" spc="-15" strike="noStrike">
                <a:solidFill>
                  <a:srgbClr val="000000"/>
                </a:solidFill>
                <a:latin typeface="Calibri"/>
              </a:rPr>
              <a:t>это</a:t>
            </a:r>
            <a:r>
              <a:rPr b="0" lang="en-US" sz="2000" spc="-66" strike="noStrike">
                <a:solidFill>
                  <a:srgbClr val="000000"/>
                </a:solidFill>
                <a:latin typeface="Calibri"/>
              </a:rPr>
              <a:t> </a:t>
            </a:r>
            <a:r>
              <a:rPr b="0" lang="en-US" sz="2000" spc="-7" strike="noStrike">
                <a:solidFill>
                  <a:srgbClr val="000000"/>
                </a:solidFill>
                <a:latin typeface="Calibri"/>
              </a:rPr>
              <a:t>ограничение.</a:t>
            </a:r>
            <a:endParaRPr b="0" lang="en-US" sz="2000" spc="-1" strike="noStrike">
              <a:solidFill>
                <a:srgbClr val="000000"/>
              </a:solidFill>
              <a:latin typeface="Arial"/>
            </a:endParaRPr>
          </a:p>
          <a:p>
            <a:pPr marL="355680" indent="-343080">
              <a:lnSpc>
                <a:spcPct val="100000"/>
              </a:lnSpc>
              <a:spcBef>
                <a:spcPts val="485"/>
              </a:spcBef>
              <a:buClr>
                <a:srgbClr val="000000"/>
              </a:buClr>
              <a:buFont typeface="Arial"/>
              <a:buChar char="•"/>
              <a:tabLst>
                <a:tab algn="l" pos="354960"/>
                <a:tab algn="l" pos="355680"/>
              </a:tabLst>
            </a:pPr>
            <a:r>
              <a:rPr b="0" lang="en-US" sz="2000" spc="-7" strike="noStrike">
                <a:solidFill>
                  <a:srgbClr val="000000"/>
                </a:solidFill>
                <a:latin typeface="Calibri"/>
              </a:rPr>
              <a:t>Как сказано </a:t>
            </a:r>
            <a:r>
              <a:rPr b="0" lang="en-US" sz="2000" spc="-1" strike="noStrike">
                <a:solidFill>
                  <a:srgbClr val="000000"/>
                </a:solidFill>
                <a:latin typeface="Calibri"/>
              </a:rPr>
              <a:t>в </a:t>
            </a:r>
            <a:r>
              <a:rPr b="0" lang="en-US" sz="2000" spc="-12" strike="noStrike">
                <a:solidFill>
                  <a:srgbClr val="000000"/>
                </a:solidFill>
                <a:latin typeface="Calibri"/>
              </a:rPr>
              <a:t>документации, </a:t>
            </a:r>
            <a:r>
              <a:rPr b="0" lang="en-US" sz="2000" spc="-7" strike="noStrike">
                <a:solidFill>
                  <a:srgbClr val="000000"/>
                </a:solidFill>
                <a:latin typeface="Calibri"/>
              </a:rPr>
              <a:t>оно функционально эквивалентно  ограничению CHECK </a:t>
            </a:r>
            <a:r>
              <a:rPr b="0" lang="en-US" sz="2000" spc="-1" strike="noStrike">
                <a:solidFill>
                  <a:srgbClr val="000000"/>
                </a:solidFill>
                <a:latin typeface="Calibri"/>
              </a:rPr>
              <a:t>( </a:t>
            </a:r>
            <a:r>
              <a:rPr b="0" lang="en-US" sz="2000" spc="-7" strike="noStrike">
                <a:solidFill>
                  <a:srgbClr val="000000"/>
                </a:solidFill>
                <a:latin typeface="Calibri"/>
              </a:rPr>
              <a:t>column_name </a:t>
            </a:r>
            <a:r>
              <a:rPr b="0" lang="en-US" sz="2000" spc="-1" strike="noStrike">
                <a:solidFill>
                  <a:srgbClr val="000000"/>
                </a:solidFill>
                <a:latin typeface="Calibri"/>
              </a:rPr>
              <a:t>IS </a:t>
            </a:r>
            <a:r>
              <a:rPr b="0" lang="en-US" sz="2000" spc="-15" strike="noStrike">
                <a:solidFill>
                  <a:srgbClr val="ff0000"/>
                </a:solidFill>
                <a:latin typeface="Calibri"/>
              </a:rPr>
              <a:t>NOT </a:t>
            </a:r>
            <a:r>
              <a:rPr b="0" lang="en-US" sz="2000" spc="-1" strike="noStrike">
                <a:solidFill>
                  <a:srgbClr val="ff0000"/>
                </a:solidFill>
                <a:latin typeface="Calibri"/>
              </a:rPr>
              <a:t>NULL </a:t>
            </a:r>
            <a:r>
              <a:rPr b="0" lang="en-US" sz="2000" spc="-7" strike="noStrike">
                <a:solidFill>
                  <a:srgbClr val="000000"/>
                </a:solidFill>
                <a:latin typeface="Calibri"/>
              </a:rPr>
              <a:t>)</a:t>
            </a:r>
            <a:endParaRPr b="0" lang="en-US" sz="2000" spc="-1" strike="noStrike">
              <a:solidFill>
                <a:srgbClr val="000000"/>
              </a:solidFill>
              <a:latin typeface="Arial"/>
            </a:endParaRPr>
          </a:p>
        </p:txBody>
      </p:sp>
      <p:sp>
        <p:nvSpPr>
          <p:cNvPr id="236" name="object 4"/>
          <p:cNvSpPr/>
          <p:nvPr/>
        </p:nvSpPr>
        <p:spPr>
          <a:xfrm>
            <a:off x="3053880" y="4520880"/>
            <a:ext cx="3816720" cy="579240"/>
          </a:xfrm>
          <a:prstGeom prst="rect">
            <a:avLst/>
          </a:prstGeom>
          <a:noFill/>
          <a:ln w="9525">
            <a:solidFill>
              <a:srgbClr val="4f81bc"/>
            </a:solidFill>
            <a:round/>
          </a:ln>
        </p:spPr>
        <p:style>
          <a:lnRef idx="0"/>
          <a:fillRef idx="0"/>
          <a:effectRef idx="0"/>
          <a:fontRef idx="minor"/>
        </p:style>
        <p:txBody>
          <a:bodyPr lIns="0" rIns="0" tIns="30960" bIns="0" anchor="t">
            <a:spAutoFit/>
          </a:bodyPr>
          <a:p>
            <a:pPr marL="180360">
              <a:lnSpc>
                <a:spcPct val="100000"/>
              </a:lnSpc>
              <a:spcBef>
                <a:spcPts val="244"/>
              </a:spcBef>
            </a:pPr>
            <a:r>
              <a:rPr b="0" lang="en-US" sz="1800" spc="-12" strike="noStrike">
                <a:solidFill>
                  <a:srgbClr val="000000"/>
                </a:solidFill>
                <a:latin typeface="Calibri"/>
              </a:rPr>
              <a:t>CHECK </a:t>
            </a:r>
            <a:r>
              <a:rPr b="0" lang="en-US" sz="1800" spc="-1" strike="noStrike">
                <a:solidFill>
                  <a:srgbClr val="000000"/>
                </a:solidFill>
                <a:latin typeface="Calibri"/>
              </a:rPr>
              <a:t>( </a:t>
            </a:r>
            <a:r>
              <a:rPr b="0" lang="en-US" sz="1800" spc="-7" strike="noStrike">
                <a:solidFill>
                  <a:srgbClr val="000000"/>
                </a:solidFill>
                <a:latin typeface="Calibri"/>
              </a:rPr>
              <a:t>column_name </a:t>
            </a:r>
            <a:r>
              <a:rPr b="0" lang="en-US" sz="1800" spc="-1" strike="noStrike">
                <a:solidFill>
                  <a:srgbClr val="000000"/>
                </a:solidFill>
                <a:latin typeface="Calibri"/>
              </a:rPr>
              <a:t>IS </a:t>
            </a:r>
            <a:r>
              <a:rPr b="0" lang="en-US" sz="1800" spc="-21" strike="noStrike">
                <a:solidFill>
                  <a:srgbClr val="000000"/>
                </a:solidFill>
                <a:latin typeface="Calibri"/>
              </a:rPr>
              <a:t>NOT </a:t>
            </a:r>
            <a:r>
              <a:rPr b="0" lang="en-US" sz="1800" spc="-1" strike="noStrike">
                <a:solidFill>
                  <a:srgbClr val="000000"/>
                </a:solidFill>
                <a:latin typeface="Calibri"/>
              </a:rPr>
              <a:t>NULL</a:t>
            </a:r>
            <a:r>
              <a:rPr b="0" lang="en-US" sz="1800" spc="43"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p:txBody>
      </p:sp>
      <p:sp>
        <p:nvSpPr>
          <p:cNvPr id="237" name="object 5"/>
          <p:cNvSpPr/>
          <p:nvPr/>
        </p:nvSpPr>
        <p:spPr>
          <a:xfrm>
            <a:off x="7086240" y="4520880"/>
            <a:ext cx="1907640" cy="304920"/>
          </a:xfrm>
          <a:prstGeom prst="rect">
            <a:avLst/>
          </a:prstGeom>
          <a:noFill/>
          <a:ln w="9525">
            <a:solidFill>
              <a:srgbClr val="4f81bc"/>
            </a:solidFill>
            <a:round/>
          </a:ln>
        </p:spPr>
        <p:style>
          <a:lnRef idx="0"/>
          <a:fillRef idx="0"/>
          <a:effectRef idx="0"/>
          <a:fontRef idx="minor"/>
        </p:style>
        <p:txBody>
          <a:bodyPr lIns="0" rIns="0" tIns="30960" bIns="0" anchor="t">
            <a:spAutoFit/>
          </a:bodyPr>
          <a:p>
            <a:pPr marL="483120">
              <a:lnSpc>
                <a:spcPct val="100000"/>
              </a:lnSpc>
              <a:spcBef>
                <a:spcPts val="244"/>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1" strike="noStrike">
                <a:solidFill>
                  <a:srgbClr val="000000"/>
                </a:solidFill>
                <a:latin typeface="Calibri"/>
              </a:rPr>
              <a:t>NULL</a:t>
            </a:r>
            <a:endParaRPr b="0" lang="en-US" sz="1800" spc="-1" strike="noStrike">
              <a:solidFill>
                <a:srgbClr val="000000"/>
              </a:solidFill>
              <a:latin typeface="Arial"/>
            </a:endParaRPr>
          </a:p>
        </p:txBody>
      </p:sp>
      <p:sp>
        <p:nvSpPr>
          <p:cNvPr id="238" name="object 6"/>
          <p:cNvSpPr/>
          <p:nvPr/>
        </p:nvSpPr>
        <p:spPr>
          <a:xfrm>
            <a:off x="5754600" y="5859720"/>
            <a:ext cx="29948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800" spc="-7" strike="noStrike">
                <a:solidFill>
                  <a:srgbClr val="000000"/>
                </a:solidFill>
                <a:latin typeface="Calibri"/>
              </a:rPr>
              <a:t>функционально</a:t>
            </a:r>
            <a:r>
              <a:rPr b="0" lang="en-US" sz="1800" spc="-32" strike="noStrike">
                <a:solidFill>
                  <a:srgbClr val="000000"/>
                </a:solidFill>
                <a:latin typeface="Calibri"/>
              </a:rPr>
              <a:t> </a:t>
            </a:r>
            <a:r>
              <a:rPr b="0" lang="en-US" sz="1800" spc="-1" strike="noStrike">
                <a:solidFill>
                  <a:srgbClr val="000000"/>
                </a:solidFill>
                <a:latin typeface="Calibri"/>
              </a:rPr>
              <a:t>эквивалентны</a:t>
            </a:r>
            <a:endParaRPr b="0" lang="en-US" sz="1800" spc="-1" strike="noStrike">
              <a:solidFill>
                <a:srgbClr val="000000"/>
              </a:solidFill>
              <a:latin typeface="Arial"/>
            </a:endParaRPr>
          </a:p>
        </p:txBody>
      </p:sp>
      <p:sp>
        <p:nvSpPr>
          <p:cNvPr id="239" name="object 7"/>
          <p:cNvSpPr/>
          <p:nvPr/>
        </p:nvSpPr>
        <p:spPr>
          <a:xfrm>
            <a:off x="5442840" y="5213520"/>
            <a:ext cx="311400" cy="644040"/>
          </a:xfrm>
          <a:custGeom>
            <a:avLst/>
            <a:gdLst>
              <a:gd name="textAreaLeft" fmla="*/ 0 w 311400"/>
              <a:gd name="textAreaRight" fmla="*/ 311760 w 311400"/>
              <a:gd name="textAreaTop" fmla="*/ 0 h 644040"/>
              <a:gd name="textAreaBottom" fmla="*/ 644400 h 644040"/>
            </a:gdLst>
            <a:ahLst/>
            <a:rect l="textAreaLeft" t="textAreaTop" r="textAreaRight" b="textAreaBottom"/>
            <a:pathLst>
              <a:path w="311785" h="644525">
                <a:moveTo>
                  <a:pt x="32918" y="45950"/>
                </a:moveTo>
                <a:lnTo>
                  <a:pt x="30293" y="71143"/>
                </a:lnTo>
                <a:lnTo>
                  <a:pt x="288671" y="644004"/>
                </a:lnTo>
                <a:lnTo>
                  <a:pt x="311785" y="633552"/>
                </a:lnTo>
                <a:lnTo>
                  <a:pt x="53534" y="60627"/>
                </a:lnTo>
                <a:lnTo>
                  <a:pt x="32918" y="45950"/>
                </a:lnTo>
                <a:close/>
              </a:path>
              <a:path w="311785" h="644525">
                <a:moveTo>
                  <a:pt x="12191" y="0"/>
                </a:moveTo>
                <a:lnTo>
                  <a:pt x="762" y="109347"/>
                </a:lnTo>
                <a:lnTo>
                  <a:pt x="0" y="116332"/>
                </a:lnTo>
                <a:lnTo>
                  <a:pt x="5079" y="122555"/>
                </a:lnTo>
                <a:lnTo>
                  <a:pt x="19050" y="124079"/>
                </a:lnTo>
                <a:lnTo>
                  <a:pt x="25273" y="118999"/>
                </a:lnTo>
                <a:lnTo>
                  <a:pt x="26035" y="112014"/>
                </a:lnTo>
                <a:lnTo>
                  <a:pt x="30293" y="71143"/>
                </a:lnTo>
                <a:lnTo>
                  <a:pt x="10922" y="28194"/>
                </a:lnTo>
                <a:lnTo>
                  <a:pt x="34162" y="17653"/>
                </a:lnTo>
                <a:lnTo>
                  <a:pt x="36985" y="17653"/>
                </a:lnTo>
                <a:lnTo>
                  <a:pt x="12191" y="0"/>
                </a:lnTo>
                <a:close/>
              </a:path>
              <a:path w="311785" h="644525">
                <a:moveTo>
                  <a:pt x="36985" y="17653"/>
                </a:moveTo>
                <a:lnTo>
                  <a:pt x="34162" y="17653"/>
                </a:lnTo>
                <a:lnTo>
                  <a:pt x="53534" y="60627"/>
                </a:lnTo>
                <a:lnTo>
                  <a:pt x="92710" y="88519"/>
                </a:lnTo>
                <a:lnTo>
                  <a:pt x="100711" y="87249"/>
                </a:lnTo>
                <a:lnTo>
                  <a:pt x="108838" y="75819"/>
                </a:lnTo>
                <a:lnTo>
                  <a:pt x="107441" y="67818"/>
                </a:lnTo>
                <a:lnTo>
                  <a:pt x="36985" y="17653"/>
                </a:lnTo>
                <a:close/>
              </a:path>
              <a:path w="311785" h="644525">
                <a:moveTo>
                  <a:pt x="34162" y="17653"/>
                </a:moveTo>
                <a:lnTo>
                  <a:pt x="10922" y="28194"/>
                </a:lnTo>
                <a:lnTo>
                  <a:pt x="30293" y="71143"/>
                </a:lnTo>
                <a:lnTo>
                  <a:pt x="32918" y="45950"/>
                </a:lnTo>
                <a:lnTo>
                  <a:pt x="15112" y="33274"/>
                </a:lnTo>
                <a:lnTo>
                  <a:pt x="35178" y="24257"/>
                </a:lnTo>
                <a:lnTo>
                  <a:pt x="37139" y="24257"/>
                </a:lnTo>
                <a:lnTo>
                  <a:pt x="34162" y="17653"/>
                </a:lnTo>
                <a:close/>
              </a:path>
              <a:path w="311785" h="644525">
                <a:moveTo>
                  <a:pt x="37139" y="24257"/>
                </a:moveTo>
                <a:lnTo>
                  <a:pt x="35178" y="24257"/>
                </a:lnTo>
                <a:lnTo>
                  <a:pt x="32918" y="45950"/>
                </a:lnTo>
                <a:lnTo>
                  <a:pt x="53534" y="60627"/>
                </a:lnTo>
                <a:lnTo>
                  <a:pt x="37139" y="24257"/>
                </a:lnTo>
                <a:close/>
              </a:path>
              <a:path w="311785" h="644525">
                <a:moveTo>
                  <a:pt x="35178" y="24257"/>
                </a:moveTo>
                <a:lnTo>
                  <a:pt x="15112" y="33274"/>
                </a:lnTo>
                <a:lnTo>
                  <a:pt x="32918" y="45950"/>
                </a:lnTo>
                <a:lnTo>
                  <a:pt x="35178" y="24257"/>
                </a:lnTo>
                <a:close/>
              </a:path>
            </a:pathLst>
          </a:custGeom>
          <a:solidFill>
            <a:srgbClr val="4f81bc"/>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240" name="object 8"/>
          <p:cNvSpPr/>
          <p:nvPr/>
        </p:nvSpPr>
        <p:spPr>
          <a:xfrm>
            <a:off x="7282800" y="4890240"/>
            <a:ext cx="559440" cy="967680"/>
          </a:xfrm>
          <a:custGeom>
            <a:avLst/>
            <a:gdLst>
              <a:gd name="textAreaLeft" fmla="*/ 0 w 559440"/>
              <a:gd name="textAreaRight" fmla="*/ 559800 w 559440"/>
              <a:gd name="textAreaTop" fmla="*/ 0 h 967680"/>
              <a:gd name="textAreaBottom" fmla="*/ 968040 h 967680"/>
            </a:gdLst>
            <a:ahLst/>
            <a:rect l="textAreaLeft" t="textAreaTop" r="textAreaRight" b="textAreaBottom"/>
            <a:pathLst>
              <a:path w="514350" h="647064">
                <a:moveTo>
                  <a:pt x="482857" y="39500"/>
                </a:moveTo>
                <a:lnTo>
                  <a:pt x="459435" y="48728"/>
                </a:lnTo>
                <a:lnTo>
                  <a:pt x="0" y="630910"/>
                </a:lnTo>
                <a:lnTo>
                  <a:pt x="19938" y="646645"/>
                </a:lnTo>
                <a:lnTo>
                  <a:pt x="479328" y="64534"/>
                </a:lnTo>
                <a:lnTo>
                  <a:pt x="482857" y="39500"/>
                </a:lnTo>
                <a:close/>
              </a:path>
              <a:path w="514350" h="647064">
                <a:moveTo>
                  <a:pt x="512428" y="11811"/>
                </a:moveTo>
                <a:lnTo>
                  <a:pt x="488569" y="11811"/>
                </a:lnTo>
                <a:lnTo>
                  <a:pt x="508508" y="27559"/>
                </a:lnTo>
                <a:lnTo>
                  <a:pt x="479328" y="64534"/>
                </a:lnTo>
                <a:lnTo>
                  <a:pt x="473583" y="105283"/>
                </a:lnTo>
                <a:lnTo>
                  <a:pt x="472567" y="112268"/>
                </a:lnTo>
                <a:lnTo>
                  <a:pt x="477520" y="118745"/>
                </a:lnTo>
                <a:lnTo>
                  <a:pt x="484378" y="119634"/>
                </a:lnTo>
                <a:lnTo>
                  <a:pt x="491363" y="120650"/>
                </a:lnTo>
                <a:lnTo>
                  <a:pt x="497840" y="115824"/>
                </a:lnTo>
                <a:lnTo>
                  <a:pt x="498729" y="108839"/>
                </a:lnTo>
                <a:lnTo>
                  <a:pt x="512428" y="11811"/>
                </a:lnTo>
                <a:close/>
              </a:path>
              <a:path w="514350" h="647064">
                <a:moveTo>
                  <a:pt x="514096" y="0"/>
                </a:moveTo>
                <a:lnTo>
                  <a:pt x="405257" y="42799"/>
                </a:lnTo>
                <a:lnTo>
                  <a:pt x="401955" y="50165"/>
                </a:lnTo>
                <a:lnTo>
                  <a:pt x="404622" y="56642"/>
                </a:lnTo>
                <a:lnTo>
                  <a:pt x="407162" y="63246"/>
                </a:lnTo>
                <a:lnTo>
                  <a:pt x="414528" y="66421"/>
                </a:lnTo>
                <a:lnTo>
                  <a:pt x="459435" y="48728"/>
                </a:lnTo>
                <a:lnTo>
                  <a:pt x="488569" y="11811"/>
                </a:lnTo>
                <a:lnTo>
                  <a:pt x="512428" y="11811"/>
                </a:lnTo>
                <a:lnTo>
                  <a:pt x="514096" y="0"/>
                </a:lnTo>
                <a:close/>
              </a:path>
              <a:path w="514350" h="647064">
                <a:moveTo>
                  <a:pt x="496287" y="17907"/>
                </a:moveTo>
                <a:lnTo>
                  <a:pt x="485901" y="17907"/>
                </a:lnTo>
                <a:lnTo>
                  <a:pt x="503174" y="31496"/>
                </a:lnTo>
                <a:lnTo>
                  <a:pt x="482857" y="39500"/>
                </a:lnTo>
                <a:lnTo>
                  <a:pt x="479328" y="64534"/>
                </a:lnTo>
                <a:lnTo>
                  <a:pt x="508508" y="27559"/>
                </a:lnTo>
                <a:lnTo>
                  <a:pt x="496287" y="17907"/>
                </a:lnTo>
                <a:close/>
              </a:path>
              <a:path w="514350" h="647064">
                <a:moveTo>
                  <a:pt x="488569" y="11811"/>
                </a:moveTo>
                <a:lnTo>
                  <a:pt x="459435" y="48728"/>
                </a:lnTo>
                <a:lnTo>
                  <a:pt x="482857" y="39500"/>
                </a:lnTo>
                <a:lnTo>
                  <a:pt x="485901" y="17907"/>
                </a:lnTo>
                <a:lnTo>
                  <a:pt x="496287" y="17907"/>
                </a:lnTo>
                <a:lnTo>
                  <a:pt x="488569" y="11811"/>
                </a:lnTo>
                <a:close/>
              </a:path>
              <a:path w="514350" h="647064">
                <a:moveTo>
                  <a:pt x="485901" y="17907"/>
                </a:moveTo>
                <a:lnTo>
                  <a:pt x="482857" y="39500"/>
                </a:lnTo>
                <a:lnTo>
                  <a:pt x="503174" y="31496"/>
                </a:lnTo>
                <a:lnTo>
                  <a:pt x="485901" y="17907"/>
                </a:lnTo>
                <a:close/>
              </a:path>
            </a:pathLst>
          </a:custGeom>
          <a:solidFill>
            <a:srgbClr val="4f81bc"/>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854720" y="91800"/>
            <a:ext cx="98492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Ограничение уникальности </a:t>
            </a:r>
            <a:r>
              <a:rPr b="0" lang="en-US" sz="3600" spc="-7" strike="noStrike">
                <a:solidFill>
                  <a:srgbClr val="000000"/>
                </a:solidFill>
                <a:latin typeface="Arial Black"/>
              </a:rPr>
              <a:t>UNIQUE</a:t>
            </a:r>
            <a:endParaRPr b="0" lang="en-US" sz="3600" spc="-1" strike="noStrike">
              <a:solidFill>
                <a:srgbClr val="000000"/>
              </a:solidFill>
              <a:latin typeface="Corbel"/>
            </a:endParaRPr>
          </a:p>
        </p:txBody>
      </p:sp>
      <p:sp>
        <p:nvSpPr>
          <p:cNvPr id="242" name="object 3"/>
          <p:cNvSpPr/>
          <p:nvPr/>
        </p:nvSpPr>
        <p:spPr>
          <a:xfrm>
            <a:off x="1604520" y="1425240"/>
            <a:ext cx="10099440" cy="452412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400" spc="-41" strike="noStrike">
                <a:solidFill>
                  <a:srgbClr val="000000"/>
                </a:solidFill>
                <a:latin typeface="Corbel"/>
              </a:rPr>
              <a:t>Такое </a:t>
            </a:r>
            <a:r>
              <a:rPr b="0" lang="en-US" sz="2400" spc="-7" strike="noStrike">
                <a:solidFill>
                  <a:srgbClr val="000000"/>
                </a:solidFill>
                <a:latin typeface="Corbel"/>
              </a:rPr>
              <a:t>ограничение, наложенное </a:t>
            </a:r>
            <a:r>
              <a:rPr b="0" lang="en-US" sz="2400" spc="-1" strike="noStrike">
                <a:solidFill>
                  <a:srgbClr val="000000"/>
                </a:solidFill>
                <a:latin typeface="Corbel"/>
              </a:rPr>
              <a:t>на </a:t>
            </a:r>
            <a:r>
              <a:rPr b="0" lang="en-US" sz="2400" spc="-12" strike="noStrike">
                <a:solidFill>
                  <a:srgbClr val="000000"/>
                </a:solidFill>
                <a:latin typeface="Corbel"/>
              </a:rPr>
              <a:t>конкретный </a:t>
            </a:r>
            <a:r>
              <a:rPr b="0" lang="en-US" sz="2400" spc="-1" strike="noStrike">
                <a:solidFill>
                  <a:srgbClr val="000000"/>
                </a:solidFill>
                <a:latin typeface="Corbel"/>
              </a:rPr>
              <a:t>столбец, </a:t>
            </a:r>
            <a:r>
              <a:rPr b="0" lang="en-US" sz="2400" spc="-15" strike="noStrike">
                <a:solidFill>
                  <a:srgbClr val="000000"/>
                </a:solidFill>
                <a:latin typeface="Corbel"/>
              </a:rPr>
              <a:t>означает, </a:t>
            </a:r>
            <a:r>
              <a:rPr b="0" lang="en-US" sz="2400" spc="-12" strike="noStrike">
                <a:solidFill>
                  <a:srgbClr val="000000"/>
                </a:solidFill>
                <a:latin typeface="Corbel"/>
              </a:rPr>
              <a:t>что  </a:t>
            </a:r>
            <a:r>
              <a:rPr b="0" lang="en-US" sz="2400" spc="-1" strike="noStrike">
                <a:solidFill>
                  <a:srgbClr val="000000"/>
                </a:solidFill>
                <a:latin typeface="Corbel"/>
              </a:rPr>
              <a:t>все </a:t>
            </a:r>
            <a:r>
              <a:rPr b="0" lang="en-US" sz="2400" spc="-7" strike="noStrike">
                <a:solidFill>
                  <a:srgbClr val="000000"/>
                </a:solidFill>
                <a:latin typeface="Corbel"/>
              </a:rPr>
              <a:t>значения, </a:t>
            </a:r>
            <a:r>
              <a:rPr b="0" lang="en-US" sz="2400" spc="-12" strike="noStrike">
                <a:solidFill>
                  <a:srgbClr val="000000"/>
                </a:solidFill>
                <a:latin typeface="Corbel"/>
              </a:rPr>
              <a:t>содержащиеся </a:t>
            </a:r>
            <a:r>
              <a:rPr b="0" lang="en-US" sz="2400" spc="-1" strike="noStrike">
                <a:solidFill>
                  <a:srgbClr val="000000"/>
                </a:solidFill>
                <a:latin typeface="Corbel"/>
              </a:rPr>
              <a:t>в </a:t>
            </a:r>
            <a:r>
              <a:rPr b="0" lang="en-US" sz="2400" spc="-12" strike="noStrike">
                <a:solidFill>
                  <a:srgbClr val="000000"/>
                </a:solidFill>
                <a:latin typeface="Corbel"/>
              </a:rPr>
              <a:t>этом </a:t>
            </a:r>
            <a:r>
              <a:rPr b="0" lang="en-US" sz="2400" spc="-15" strike="noStrike">
                <a:solidFill>
                  <a:srgbClr val="000000"/>
                </a:solidFill>
                <a:latin typeface="Corbel"/>
              </a:rPr>
              <a:t>столбце </a:t>
            </a:r>
            <a:r>
              <a:rPr b="0" lang="en-US" sz="2400" spc="-1" strike="noStrike">
                <a:solidFill>
                  <a:srgbClr val="000000"/>
                </a:solidFill>
                <a:latin typeface="Corbel"/>
              </a:rPr>
              <a:t>в </a:t>
            </a:r>
            <a:r>
              <a:rPr b="0" lang="en-US" sz="2400" spc="-12" strike="noStrike">
                <a:solidFill>
                  <a:srgbClr val="000000"/>
                </a:solidFill>
                <a:latin typeface="Corbel"/>
              </a:rPr>
              <a:t>различных строках  таблицы, </a:t>
            </a:r>
            <a:r>
              <a:rPr b="0" lang="en-US" sz="2400" spc="-15" strike="noStrike">
                <a:solidFill>
                  <a:srgbClr val="000000"/>
                </a:solidFill>
                <a:latin typeface="Corbel"/>
              </a:rPr>
              <a:t>должны </a:t>
            </a:r>
            <a:r>
              <a:rPr b="0" lang="en-US" sz="2400" spc="-1" strike="noStrike">
                <a:solidFill>
                  <a:srgbClr val="000000"/>
                </a:solidFill>
                <a:latin typeface="Corbel"/>
              </a:rPr>
              <a:t>быть </a:t>
            </a:r>
            <a:r>
              <a:rPr b="0" i="1" lang="en-US" sz="2400" spc="-7" strike="noStrike">
                <a:solidFill>
                  <a:srgbClr val="000000"/>
                </a:solidFill>
                <a:latin typeface="Corbel"/>
              </a:rPr>
              <a:t>уникальными</a:t>
            </a:r>
            <a:r>
              <a:rPr b="0" lang="en-US" sz="2400" spc="-7" strike="noStrike">
                <a:solidFill>
                  <a:srgbClr val="000000"/>
                </a:solidFill>
                <a:latin typeface="Corbel"/>
              </a:rPr>
              <a:t>, </a:t>
            </a:r>
            <a:r>
              <a:rPr b="0" lang="en-US" sz="2400" spc="-46" strike="noStrike">
                <a:solidFill>
                  <a:srgbClr val="000000"/>
                </a:solidFill>
                <a:latin typeface="Corbel"/>
              </a:rPr>
              <a:t>т. </a:t>
            </a:r>
            <a:r>
              <a:rPr b="0" lang="en-US" sz="2400" spc="-1" strike="noStrike">
                <a:solidFill>
                  <a:srgbClr val="000000"/>
                </a:solidFill>
                <a:latin typeface="Corbel"/>
              </a:rPr>
              <a:t>е. не </a:t>
            </a:r>
            <a:r>
              <a:rPr b="0" lang="en-US" sz="2400" spc="-15" strike="noStrike">
                <a:solidFill>
                  <a:srgbClr val="000000"/>
                </a:solidFill>
                <a:latin typeface="Corbel"/>
              </a:rPr>
              <a:t>должны</a:t>
            </a:r>
            <a:r>
              <a:rPr b="0" lang="en-US" sz="2400" spc="24" strike="noStrike">
                <a:solidFill>
                  <a:srgbClr val="000000"/>
                </a:solidFill>
                <a:latin typeface="Corbel"/>
              </a:rPr>
              <a:t> </a:t>
            </a:r>
            <a:r>
              <a:rPr b="0" lang="en-US" sz="2400" spc="-7" strike="noStrike">
                <a:solidFill>
                  <a:srgbClr val="000000"/>
                </a:solidFill>
                <a:latin typeface="Corbel"/>
              </a:rPr>
              <a:t>повторяться.</a:t>
            </a:r>
            <a:endParaRPr b="0" lang="en-US" sz="24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400" spc="-7" strike="noStrike">
                <a:solidFill>
                  <a:srgbClr val="000000"/>
                </a:solidFill>
                <a:latin typeface="Corbel"/>
              </a:rPr>
              <a:t>Ограничение уникальности </a:t>
            </a:r>
            <a:r>
              <a:rPr b="0" lang="en-US" sz="2400" spc="-15" strike="noStrike">
                <a:solidFill>
                  <a:srgbClr val="000000"/>
                </a:solidFill>
                <a:latin typeface="Corbel"/>
              </a:rPr>
              <a:t>может </a:t>
            </a:r>
            <a:r>
              <a:rPr b="0" lang="en-US" sz="2400" spc="-7" strike="noStrike">
                <a:solidFill>
                  <a:srgbClr val="000000"/>
                </a:solidFill>
                <a:latin typeface="Corbel"/>
              </a:rPr>
              <a:t>включать </a:t>
            </a:r>
            <a:r>
              <a:rPr b="0" lang="en-US" sz="2400" spc="-1" strike="noStrike">
                <a:solidFill>
                  <a:srgbClr val="000000"/>
                </a:solidFill>
                <a:latin typeface="Corbel"/>
              </a:rPr>
              <a:t>в себя и</a:t>
            </a:r>
            <a:r>
              <a:rPr b="0" lang="en-US" sz="2400" spc="-12" strike="noStrike">
                <a:solidFill>
                  <a:srgbClr val="000000"/>
                </a:solidFill>
                <a:latin typeface="Corbel"/>
              </a:rPr>
              <a:t> </a:t>
            </a:r>
            <a:r>
              <a:rPr b="0" i="1" lang="en-US" sz="2400" spc="-12" strike="noStrike">
                <a:solidFill>
                  <a:srgbClr val="000000"/>
                </a:solidFill>
                <a:latin typeface="Corbel"/>
              </a:rPr>
              <a:t>несколько</a:t>
            </a:r>
            <a:endParaRPr b="0" lang="en-US" sz="2400" spc="-1" strike="noStrike">
              <a:solidFill>
                <a:srgbClr val="000000"/>
              </a:solidFill>
              <a:latin typeface="Arial"/>
            </a:endParaRPr>
          </a:p>
          <a:p>
            <a:pPr marL="355680">
              <a:lnSpc>
                <a:spcPct val="100000"/>
              </a:lnSpc>
              <a:spcBef>
                <a:spcPts val="6"/>
              </a:spcBef>
              <a:tabLst>
                <a:tab algn="l" pos="354960"/>
                <a:tab algn="l" pos="355680"/>
              </a:tabLst>
            </a:pPr>
            <a:r>
              <a:rPr b="0" lang="en-US" sz="2400" spc="-15" strike="noStrike">
                <a:solidFill>
                  <a:srgbClr val="000000"/>
                </a:solidFill>
                <a:latin typeface="Corbel"/>
              </a:rPr>
              <a:t>столбцов. </a:t>
            </a:r>
            <a:r>
              <a:rPr b="0" lang="en-US" sz="2400" spc="-1" strike="noStrike">
                <a:solidFill>
                  <a:srgbClr val="000000"/>
                </a:solidFill>
                <a:latin typeface="Corbel"/>
              </a:rPr>
              <a:t>В </a:t>
            </a:r>
            <a:r>
              <a:rPr b="0" lang="en-US" sz="2400" spc="-12" strike="noStrike">
                <a:solidFill>
                  <a:srgbClr val="000000"/>
                </a:solidFill>
                <a:latin typeface="Corbel"/>
              </a:rPr>
              <a:t>этом </a:t>
            </a:r>
            <a:r>
              <a:rPr b="0" lang="en-US" sz="2400" spc="-1" strike="noStrike">
                <a:solidFill>
                  <a:srgbClr val="000000"/>
                </a:solidFill>
                <a:latin typeface="Corbel"/>
              </a:rPr>
              <a:t>случае </a:t>
            </a:r>
            <a:r>
              <a:rPr b="0" lang="en-US" sz="2400" spc="-7" strike="noStrike">
                <a:solidFill>
                  <a:srgbClr val="000000"/>
                </a:solidFill>
                <a:latin typeface="Corbel"/>
              </a:rPr>
              <a:t>уникальной </a:t>
            </a:r>
            <a:r>
              <a:rPr b="0" lang="en-US" sz="2400" spc="-15" strike="noStrike">
                <a:solidFill>
                  <a:srgbClr val="000000"/>
                </a:solidFill>
                <a:latin typeface="Corbel"/>
              </a:rPr>
              <a:t>должна </a:t>
            </a:r>
            <a:r>
              <a:rPr b="0" lang="en-US" sz="2400" spc="-1" strike="noStrike">
                <a:solidFill>
                  <a:srgbClr val="000000"/>
                </a:solidFill>
                <a:latin typeface="Corbel"/>
              </a:rPr>
              <a:t>быть </a:t>
            </a:r>
            <a:r>
              <a:rPr b="0" lang="en-US" sz="2400" spc="-7" strike="noStrike">
                <a:solidFill>
                  <a:srgbClr val="000000"/>
                </a:solidFill>
                <a:latin typeface="Corbel"/>
              </a:rPr>
              <a:t>уже </a:t>
            </a:r>
            <a:r>
              <a:rPr b="0" i="1" lang="en-US" sz="2400" spc="-7" strike="noStrike">
                <a:solidFill>
                  <a:srgbClr val="000000"/>
                </a:solidFill>
                <a:latin typeface="Corbel"/>
              </a:rPr>
              <a:t>комбинация их  </a:t>
            </a:r>
            <a:r>
              <a:rPr b="0" i="1" lang="en-US" sz="2400" spc="-1" strike="noStrike">
                <a:solidFill>
                  <a:srgbClr val="000000"/>
                </a:solidFill>
                <a:latin typeface="Corbel"/>
              </a:rPr>
              <a:t>значений</a:t>
            </a:r>
            <a:r>
              <a:rPr b="0" lang="en-US" sz="2400" spc="-1" strike="noStrike">
                <a:solidFill>
                  <a:srgbClr val="000000"/>
                </a:solidFill>
                <a:latin typeface="Corbel"/>
              </a:rPr>
              <a:t>.</a:t>
            </a:r>
            <a:endParaRPr b="0" lang="en-US" sz="24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400" spc="-26" strike="noStrike">
                <a:solidFill>
                  <a:srgbClr val="000000"/>
                </a:solidFill>
                <a:latin typeface="Corbel"/>
              </a:rPr>
              <a:t>Когда </a:t>
            </a:r>
            <a:r>
              <a:rPr b="0" lang="en-US" sz="2400" spc="-1" strike="noStrike">
                <a:solidFill>
                  <a:srgbClr val="000000"/>
                </a:solidFill>
                <a:latin typeface="Corbel"/>
              </a:rPr>
              <a:t>в </a:t>
            </a:r>
            <a:r>
              <a:rPr b="0" lang="en-US" sz="2400" spc="-7" strike="noStrike">
                <a:solidFill>
                  <a:srgbClr val="000000"/>
                </a:solidFill>
                <a:latin typeface="Corbel"/>
              </a:rPr>
              <a:t>ограничение уникальности включается </a:t>
            </a:r>
            <a:r>
              <a:rPr b="0" lang="en-US" sz="2400" spc="-15" strike="noStrike">
                <a:solidFill>
                  <a:srgbClr val="000000"/>
                </a:solidFill>
                <a:latin typeface="Corbel"/>
              </a:rPr>
              <a:t>только </a:t>
            </a:r>
            <a:r>
              <a:rPr b="0" lang="en-US" sz="2400" spc="-21" strike="noStrike">
                <a:solidFill>
                  <a:srgbClr val="000000"/>
                </a:solidFill>
                <a:latin typeface="Corbel"/>
              </a:rPr>
              <a:t>один </a:t>
            </a:r>
            <a:r>
              <a:rPr b="0" lang="en-US" sz="2400" spc="-1" strike="noStrike">
                <a:solidFill>
                  <a:srgbClr val="000000"/>
                </a:solidFill>
                <a:latin typeface="Corbel"/>
              </a:rPr>
              <a:t>столбец,  </a:t>
            </a:r>
            <a:r>
              <a:rPr b="0" lang="en-US" sz="2400" spc="-15" strike="noStrike">
                <a:solidFill>
                  <a:srgbClr val="000000"/>
                </a:solidFill>
                <a:latin typeface="Corbel"/>
              </a:rPr>
              <a:t>то </a:t>
            </a:r>
            <a:r>
              <a:rPr b="0" lang="en-US" sz="2400" spc="-7" strike="noStrike">
                <a:solidFill>
                  <a:srgbClr val="000000"/>
                </a:solidFill>
                <a:latin typeface="Corbel"/>
              </a:rPr>
              <a:t>можно </a:t>
            </a:r>
            <a:r>
              <a:rPr b="0" lang="en-US" sz="2400" spc="-1" strike="noStrike">
                <a:solidFill>
                  <a:srgbClr val="000000"/>
                </a:solidFill>
                <a:latin typeface="Corbel"/>
              </a:rPr>
              <a:t>задать </a:t>
            </a:r>
            <a:r>
              <a:rPr b="0" lang="en-US" sz="2400" spc="-7" strike="noStrike">
                <a:solidFill>
                  <a:srgbClr val="000000"/>
                </a:solidFill>
                <a:latin typeface="Corbel"/>
              </a:rPr>
              <a:t>ограничение непосредственно </a:t>
            </a:r>
            <a:r>
              <a:rPr b="0" lang="en-US" sz="2400" spc="-1" strike="noStrike">
                <a:solidFill>
                  <a:srgbClr val="000000"/>
                </a:solidFill>
                <a:latin typeface="Corbel"/>
              </a:rPr>
              <a:t>в</a:t>
            </a:r>
            <a:r>
              <a:rPr b="0" lang="en-US" sz="2400" spc="-35" strike="noStrike">
                <a:solidFill>
                  <a:srgbClr val="000000"/>
                </a:solidFill>
                <a:latin typeface="Corbel"/>
              </a:rPr>
              <a:t> </a:t>
            </a:r>
            <a:r>
              <a:rPr b="0" lang="en-US" sz="2400" spc="-12" strike="noStrike">
                <a:solidFill>
                  <a:srgbClr val="000000"/>
                </a:solidFill>
                <a:latin typeface="Corbel"/>
              </a:rPr>
              <a:t>определении</a:t>
            </a:r>
            <a:endParaRPr b="0" lang="en-US" sz="2400" spc="-1" strike="noStrike">
              <a:solidFill>
                <a:srgbClr val="000000"/>
              </a:solidFill>
              <a:latin typeface="Arial"/>
            </a:endParaRPr>
          </a:p>
          <a:p>
            <a:pPr marL="355680">
              <a:lnSpc>
                <a:spcPct val="100000"/>
              </a:lnSpc>
              <a:tabLst>
                <a:tab algn="l" pos="354960"/>
                <a:tab algn="l" pos="355680"/>
              </a:tabLst>
            </a:pPr>
            <a:r>
              <a:rPr b="0" lang="en-US" sz="2400" spc="-12" strike="noStrike">
                <a:solidFill>
                  <a:srgbClr val="000000"/>
                </a:solidFill>
                <a:latin typeface="Corbel"/>
              </a:rPr>
              <a:t>столбца.</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945080" y="-43200"/>
            <a:ext cx="97416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Ограничение уникальности </a:t>
            </a:r>
            <a:r>
              <a:rPr b="0" lang="en-US" sz="3600" spc="-7" strike="noStrike">
                <a:solidFill>
                  <a:srgbClr val="000000"/>
                </a:solidFill>
                <a:latin typeface="Arial Black"/>
              </a:rPr>
              <a:t>UNIQUE</a:t>
            </a:r>
            <a:endParaRPr b="0" lang="en-US" sz="3600" spc="-1" strike="noStrike">
              <a:solidFill>
                <a:srgbClr val="000000"/>
              </a:solidFill>
              <a:latin typeface="Corbel"/>
            </a:endParaRPr>
          </a:p>
        </p:txBody>
      </p:sp>
      <p:sp>
        <p:nvSpPr>
          <p:cNvPr id="244" name="object 3"/>
          <p:cNvSpPr/>
          <p:nvPr/>
        </p:nvSpPr>
        <p:spPr>
          <a:xfrm>
            <a:off x="2035080" y="1220040"/>
            <a:ext cx="7741080" cy="4523400"/>
          </a:xfrm>
          <a:prstGeom prst="rect">
            <a:avLst/>
          </a:prstGeom>
          <a:noFill/>
          <a:ln w="0">
            <a:noFill/>
          </a:ln>
        </p:spPr>
        <p:style>
          <a:lnRef idx="0"/>
          <a:fillRef idx="0"/>
          <a:effectRef idx="0"/>
          <a:fontRef idx="minor"/>
        </p:style>
        <p:txBody>
          <a:bodyPr lIns="0" rIns="0" tIns="67320" bIns="0" anchor="t">
            <a:spAutoFit/>
          </a:bodyPr>
          <a:p>
            <a:pPr marL="12600">
              <a:lnSpc>
                <a:spcPct val="100000"/>
              </a:lnSpc>
              <a:spcBef>
                <a:spcPts val="530"/>
              </a:spcBef>
            </a:pPr>
            <a:r>
              <a:rPr b="1" lang="en-US" sz="1800" spc="-12" strike="noStrike">
                <a:solidFill>
                  <a:srgbClr val="000000"/>
                </a:solidFill>
                <a:latin typeface="Courier New"/>
              </a:rPr>
              <a:t>CREATE TABLE</a:t>
            </a:r>
            <a:r>
              <a:rPr b="1" lang="en-US" sz="1800" spc="-1" strike="noStrike">
                <a:solidFill>
                  <a:srgbClr val="000000"/>
                </a:solidFill>
                <a:latin typeface="Courier New"/>
              </a:rPr>
              <a:t> </a:t>
            </a:r>
            <a:r>
              <a:rPr b="1" lang="en-US" sz="1800" spc="-12" strike="noStrike">
                <a:solidFill>
                  <a:srgbClr val="000000"/>
                </a:solidFill>
                <a:latin typeface="Courier New"/>
              </a:rPr>
              <a:t>students</a:t>
            </a:r>
            <a:endParaRPr b="0" lang="en-US" sz="1800" spc="-1" strike="noStrike">
              <a:solidFill>
                <a:srgbClr val="000000"/>
              </a:solidFill>
              <a:latin typeface="Arial"/>
            </a:endParaRPr>
          </a:p>
          <a:p>
            <a:pPr marL="12600">
              <a:lnSpc>
                <a:spcPct val="100000"/>
              </a:lnSpc>
              <a:spcBef>
                <a:spcPts val="431"/>
              </a:spcBef>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5 )</a:t>
            </a:r>
            <a:r>
              <a:rPr b="1" lang="en-US" sz="1800" spc="-52" strike="noStrike">
                <a:solidFill>
                  <a:srgbClr val="000000"/>
                </a:solidFill>
                <a:latin typeface="Courier New"/>
              </a:rPr>
              <a:t> </a:t>
            </a:r>
            <a:r>
              <a:rPr b="1" lang="en-US" sz="1800" spc="-12" strike="noStrike">
                <a:solidFill>
                  <a:srgbClr val="ff0000"/>
                </a:solidFill>
                <a:latin typeface="Courier New"/>
              </a:rPr>
              <a:t>UNIQUE</a:t>
            </a: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4"/>
              </a:spcBef>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564"/>
              </a:spcBef>
            </a:pPr>
            <a:r>
              <a:rPr b="0" lang="en-US" sz="2000" spc="-12" strike="noStrike">
                <a:solidFill>
                  <a:srgbClr val="000000"/>
                </a:solidFill>
                <a:latin typeface="Calibri"/>
              </a:rPr>
              <a:t>Это </a:t>
            </a:r>
            <a:r>
              <a:rPr b="0" lang="en-US" sz="2000" spc="-7" strike="noStrike">
                <a:solidFill>
                  <a:srgbClr val="000000"/>
                </a:solidFill>
                <a:latin typeface="Calibri"/>
              </a:rPr>
              <a:t>ограничение можно </a:t>
            </a:r>
            <a:r>
              <a:rPr b="0" lang="en-US" sz="2000" spc="-1" strike="noStrike">
                <a:solidFill>
                  <a:srgbClr val="000000"/>
                </a:solidFill>
                <a:latin typeface="Calibri"/>
              </a:rPr>
              <a:t>было бы записать и </a:t>
            </a:r>
            <a:r>
              <a:rPr b="0" lang="en-US" sz="2000" spc="-7" strike="noStrike">
                <a:solidFill>
                  <a:srgbClr val="000000"/>
                </a:solidFill>
                <a:latin typeface="Calibri"/>
              </a:rPr>
              <a:t>так, дав </a:t>
            </a:r>
            <a:r>
              <a:rPr b="0" lang="en-US" sz="2000" spc="-12" strike="noStrike">
                <a:solidFill>
                  <a:srgbClr val="000000"/>
                </a:solidFill>
                <a:latin typeface="Calibri"/>
              </a:rPr>
              <a:t>ему </a:t>
            </a:r>
            <a:r>
              <a:rPr b="0" lang="en-US" sz="2000" spc="-7" strike="noStrike">
                <a:solidFill>
                  <a:srgbClr val="000000"/>
                </a:solidFill>
                <a:latin typeface="Calibri"/>
              </a:rPr>
              <a:t>осмысленное  имя:</a:t>
            </a:r>
            <a:endParaRPr b="0" lang="en-US" sz="2000" spc="-1" strike="noStrike">
              <a:solidFill>
                <a:srgbClr val="000000"/>
              </a:solidFill>
              <a:latin typeface="Arial"/>
            </a:endParaRPr>
          </a:p>
          <a:p>
            <a:pPr marL="12600">
              <a:lnSpc>
                <a:spcPct val="100000"/>
              </a:lnSpc>
              <a:spcBef>
                <a:spcPts val="349"/>
              </a:spcBef>
            </a:pPr>
            <a:r>
              <a:rPr b="1" lang="en-US" sz="1800" spc="-12" strike="noStrike">
                <a:solidFill>
                  <a:srgbClr val="000000"/>
                </a:solidFill>
                <a:latin typeface="Courier New"/>
              </a:rPr>
              <a:t>CREATE TABLE</a:t>
            </a:r>
            <a:r>
              <a:rPr b="1" lang="en-US" sz="1800" spc="-75" strike="noStrike">
                <a:solidFill>
                  <a:srgbClr val="000000"/>
                </a:solidFill>
                <a:latin typeface="Courier New"/>
              </a:rPr>
              <a:t> </a:t>
            </a:r>
            <a:r>
              <a:rPr b="1" lang="en-US" sz="1800" spc="-12" strike="noStrike">
                <a:solidFill>
                  <a:srgbClr val="000000"/>
                </a:solidFill>
                <a:latin typeface="Courier New"/>
              </a:rPr>
              <a:t>students</a:t>
            </a:r>
            <a:endParaRPr b="0" lang="en-US" sz="1800" spc="-1" strike="noStrike">
              <a:solidFill>
                <a:srgbClr val="000000"/>
              </a:solidFill>
              <a:latin typeface="Arial"/>
            </a:endParaRPr>
          </a:p>
          <a:p>
            <a:pPr marL="286920" indent="-274320">
              <a:lnSpc>
                <a:spcPct val="120000"/>
              </a:lnSpc>
              <a:tabLst>
                <a:tab algn="l" pos="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a:t>
            </a:r>
            <a:r>
              <a:rPr b="1" lang="en-US" sz="1800" spc="-100" strike="noStrike">
                <a:solidFill>
                  <a:srgbClr val="000000"/>
                </a:solidFill>
                <a:latin typeface="Courier New"/>
              </a:rPr>
              <a:t> </a:t>
            </a:r>
            <a:r>
              <a:rPr b="1" lang="en-US" sz="1800" spc="-7" strike="noStrike">
                <a:solidFill>
                  <a:srgbClr val="000000"/>
                </a:solidFill>
                <a:latin typeface="Courier New"/>
              </a:rPr>
              <a:t>),  </a:t>
            </a:r>
            <a:r>
              <a:rPr b="1" lang="en-US" sz="1800" spc="-12" strike="noStrike">
                <a:solidFill>
                  <a:srgbClr val="000000"/>
                </a:solidFill>
                <a:latin typeface="Courier New"/>
              </a:rPr>
              <a:t>name text NOT</a:t>
            </a:r>
            <a:r>
              <a:rPr b="1" lang="en-US" sz="1800" spc="-35"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a:p>
            <a:pPr marL="286920" indent="-274320">
              <a:lnSpc>
                <a:spcPct val="100000"/>
              </a:lnSpc>
              <a:spcBef>
                <a:spcPts val="431"/>
              </a:spcBef>
              <a:tabLst>
                <a:tab algn="l" pos="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286920" indent="-274320">
              <a:lnSpc>
                <a:spcPct val="100000"/>
              </a:lnSpc>
              <a:spcBef>
                <a:spcPts val="434"/>
              </a:spcBef>
              <a:tabLst>
                <a:tab algn="l" pos="0"/>
              </a:tabLst>
            </a:pPr>
            <a:r>
              <a:rPr b="1" lang="en-US" sz="1800" spc="-12" strike="noStrike">
                <a:solidFill>
                  <a:srgbClr val="000000"/>
                </a:solidFill>
                <a:latin typeface="Courier New"/>
              </a:rPr>
              <a:t>CONSTRAINT unique_record_book </a:t>
            </a:r>
            <a:r>
              <a:rPr b="1" lang="en-US" sz="1800" spc="-12" strike="noStrike">
                <a:solidFill>
                  <a:srgbClr val="ff0000"/>
                </a:solidFill>
                <a:latin typeface="Courier New"/>
              </a:rPr>
              <a:t>UNIQUE </a:t>
            </a:r>
            <a:r>
              <a:rPr b="1" lang="en-US" sz="1800" spc="-1" strike="noStrike">
                <a:solidFill>
                  <a:srgbClr val="000000"/>
                </a:solidFill>
                <a:latin typeface="Courier New"/>
              </a:rPr>
              <a:t>( </a:t>
            </a:r>
            <a:r>
              <a:rPr b="1" lang="en-US" sz="1800" spc="-12" strike="noStrike">
                <a:solidFill>
                  <a:srgbClr val="000000"/>
                </a:solidFill>
                <a:latin typeface="Courier New"/>
              </a:rPr>
              <a:t>record_book</a:t>
            </a:r>
            <a:r>
              <a:rPr b="1" lang="en-US" sz="1800" spc="-52" strike="noStrike">
                <a:solidFill>
                  <a:srgbClr val="000000"/>
                </a:solidFill>
                <a:latin typeface="Courier New"/>
              </a:rPr>
              <a:t> </a:t>
            </a:r>
            <a:r>
              <a:rPr b="1" lang="en-US" sz="1800" spc="-15" strike="noStrike">
                <a:solidFill>
                  <a:srgbClr val="000000"/>
                </a:solidFill>
                <a:latin typeface="Courier New"/>
              </a:rPr>
              <a:t>),</a:t>
            </a:r>
            <a:endParaRPr b="0" lang="en-US" sz="1800" spc="-1" strike="noStrike">
              <a:solidFill>
                <a:srgbClr val="000000"/>
              </a:solidFill>
              <a:latin typeface="Arial"/>
            </a:endParaRPr>
          </a:p>
          <a:p>
            <a:pPr marL="286920" indent="-274320">
              <a:lnSpc>
                <a:spcPct val="100000"/>
              </a:lnSpc>
              <a:spcBef>
                <a:spcPts val="431"/>
              </a:spcBef>
              <a:tabLst>
                <a:tab algn="l" pos="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indent="-274320">
              <a:lnSpc>
                <a:spcPct val="100000"/>
              </a:lnSpc>
              <a:spcBef>
                <a:spcPts val="434"/>
              </a:spcBef>
              <a:tabLst>
                <a:tab algn="l" pos="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245" name="object 4"/>
          <p:cNvSpPr/>
          <p:nvPr/>
        </p:nvSpPr>
        <p:spPr>
          <a:xfrm>
            <a:off x="2351520" y="5445360"/>
            <a:ext cx="2736360" cy="1128600"/>
          </a:xfrm>
          <a:prstGeom prst="rect">
            <a:avLst/>
          </a:prstGeom>
          <a:noFill/>
          <a:ln w="9525">
            <a:solidFill>
              <a:srgbClr val="4f81bc"/>
            </a:solidFill>
            <a:round/>
          </a:ln>
        </p:spPr>
        <p:style>
          <a:lnRef idx="0"/>
          <a:fillRef idx="0"/>
          <a:effectRef idx="0"/>
          <a:fontRef idx="minor"/>
        </p:style>
        <p:txBody>
          <a:bodyPr lIns="0" rIns="0" tIns="31680" bIns="0" anchor="t">
            <a:spAutoFit/>
          </a:bodyPr>
          <a:p>
            <a:pPr marL="742320" indent="-259200">
              <a:lnSpc>
                <a:spcPct val="100000"/>
              </a:lnSpc>
              <a:spcBef>
                <a:spcPts val="249"/>
              </a:spcBef>
              <a:tabLst>
                <a:tab algn="l" pos="0"/>
              </a:tabLst>
            </a:pPr>
            <a:r>
              <a:rPr b="0" lang="en-US" sz="1800" spc="-7" strike="noStrike">
                <a:solidFill>
                  <a:srgbClr val="000000"/>
                </a:solidFill>
                <a:latin typeface="Calibri"/>
              </a:rPr>
              <a:t>осмысленное</a:t>
            </a:r>
            <a:r>
              <a:rPr b="0" lang="en-US" sz="1800" spc="-60" strike="noStrike">
                <a:solidFill>
                  <a:srgbClr val="000000"/>
                </a:solidFill>
                <a:latin typeface="Calibri"/>
              </a:rPr>
              <a:t> </a:t>
            </a:r>
            <a:r>
              <a:rPr b="0" lang="en-US" sz="1800" spc="-7" strike="noStrike">
                <a:solidFill>
                  <a:srgbClr val="000000"/>
                </a:solidFill>
                <a:latin typeface="Calibri"/>
              </a:rPr>
              <a:t>имя  ограничения</a:t>
            </a:r>
            <a:endParaRPr b="0" lang="en-US" sz="1800" spc="-1" strike="noStrike">
              <a:solidFill>
                <a:srgbClr val="000000"/>
              </a:solidFill>
              <a:latin typeface="Arial"/>
            </a:endParaRPr>
          </a:p>
        </p:txBody>
      </p:sp>
      <p:sp>
        <p:nvSpPr>
          <p:cNvPr id="246" name="object 5"/>
          <p:cNvSpPr/>
          <p:nvPr/>
        </p:nvSpPr>
        <p:spPr>
          <a:xfrm>
            <a:off x="6816240" y="5445360"/>
            <a:ext cx="2736360" cy="854280"/>
          </a:xfrm>
          <a:prstGeom prst="rect">
            <a:avLst/>
          </a:prstGeom>
          <a:noFill/>
          <a:ln w="9525">
            <a:solidFill>
              <a:srgbClr val="4f81bc"/>
            </a:solidFill>
            <a:round/>
          </a:ln>
        </p:spPr>
        <p:style>
          <a:lnRef idx="0"/>
          <a:fillRef idx="0"/>
          <a:effectRef idx="0"/>
          <a:fontRef idx="minor"/>
        </p:style>
        <p:txBody>
          <a:bodyPr lIns="0" rIns="0" tIns="31680" bIns="0" anchor="t">
            <a:spAutoFit/>
          </a:bodyPr>
          <a:p>
            <a:pPr marL="856080" indent="-730080">
              <a:lnSpc>
                <a:spcPct val="100000"/>
              </a:lnSpc>
              <a:spcBef>
                <a:spcPts val="249"/>
              </a:spcBef>
              <a:tabLst>
                <a:tab algn="l" pos="0"/>
              </a:tabLst>
            </a:pPr>
            <a:r>
              <a:rPr b="0" lang="en-US" sz="1800" spc="-7" strike="noStrike">
                <a:solidFill>
                  <a:srgbClr val="000000"/>
                </a:solidFill>
                <a:latin typeface="Calibri"/>
              </a:rPr>
              <a:t>имя уникального</a:t>
            </a:r>
            <a:r>
              <a:rPr b="0" lang="en-US" sz="1800" spc="-66" strike="noStrike">
                <a:solidFill>
                  <a:srgbClr val="000000"/>
                </a:solidFill>
                <a:latin typeface="Calibri"/>
              </a:rPr>
              <a:t> </a:t>
            </a:r>
            <a:r>
              <a:rPr b="0" lang="en-US" sz="1800" spc="-15" strike="noStrike">
                <a:solidFill>
                  <a:srgbClr val="000000"/>
                </a:solidFill>
                <a:latin typeface="Calibri"/>
              </a:rPr>
              <a:t>столбца  (столбцов)</a:t>
            </a:r>
            <a:endParaRPr b="0" lang="en-US" sz="1800" spc="-1" strike="noStrike">
              <a:solidFill>
                <a:srgbClr val="000000"/>
              </a:solidFill>
              <a:latin typeface="Arial"/>
            </a:endParaRPr>
          </a:p>
        </p:txBody>
      </p:sp>
      <p:sp>
        <p:nvSpPr>
          <p:cNvPr id="247" name="object 6"/>
          <p:cNvSpPr/>
          <p:nvPr/>
        </p:nvSpPr>
        <p:spPr>
          <a:xfrm>
            <a:off x="3712680" y="4653000"/>
            <a:ext cx="1230840" cy="802800"/>
          </a:xfrm>
          <a:custGeom>
            <a:avLst/>
            <a:gdLst>
              <a:gd name="textAreaLeft" fmla="*/ 0 w 1230840"/>
              <a:gd name="textAreaRight" fmla="*/ 1231200 w 1230840"/>
              <a:gd name="textAreaTop" fmla="*/ 0 h 802800"/>
              <a:gd name="textAreaBottom" fmla="*/ 803160 h 802800"/>
            </a:gdLst>
            <a:ahLst/>
            <a:rect l="textAreaLeft" t="textAreaTop" r="textAreaRight" b="textAreaBottom"/>
            <a:pathLst>
              <a:path w="1231264" h="803275">
                <a:moveTo>
                  <a:pt x="1188791" y="27292"/>
                </a:moveTo>
                <a:lnTo>
                  <a:pt x="1163613" y="28453"/>
                </a:lnTo>
                <a:lnTo>
                  <a:pt x="0" y="781431"/>
                </a:lnTo>
                <a:lnTo>
                  <a:pt x="13843" y="802767"/>
                </a:lnTo>
                <a:lnTo>
                  <a:pt x="1177428" y="49728"/>
                </a:lnTo>
                <a:lnTo>
                  <a:pt x="1188791" y="27292"/>
                </a:lnTo>
                <a:close/>
              </a:path>
              <a:path w="1231264" h="803275">
                <a:moveTo>
                  <a:pt x="1229658" y="2921"/>
                </a:moveTo>
                <a:lnTo>
                  <a:pt x="1203070" y="2921"/>
                </a:lnTo>
                <a:lnTo>
                  <a:pt x="1216787" y="24257"/>
                </a:lnTo>
                <a:lnTo>
                  <a:pt x="1177428" y="49728"/>
                </a:lnTo>
                <a:lnTo>
                  <a:pt x="1158747" y="86614"/>
                </a:lnTo>
                <a:lnTo>
                  <a:pt x="1155572" y="92837"/>
                </a:lnTo>
                <a:lnTo>
                  <a:pt x="1158113" y="100584"/>
                </a:lnTo>
                <a:lnTo>
                  <a:pt x="1164335" y="103632"/>
                </a:lnTo>
                <a:lnTo>
                  <a:pt x="1170558" y="106807"/>
                </a:lnTo>
                <a:lnTo>
                  <a:pt x="1178306" y="104394"/>
                </a:lnTo>
                <a:lnTo>
                  <a:pt x="1181481" y="98044"/>
                </a:lnTo>
                <a:lnTo>
                  <a:pt x="1229658" y="2921"/>
                </a:lnTo>
                <a:close/>
              </a:path>
              <a:path w="1231264" h="803275">
                <a:moveTo>
                  <a:pt x="1206255" y="7874"/>
                </a:moveTo>
                <a:lnTo>
                  <a:pt x="1198626" y="7874"/>
                </a:lnTo>
                <a:lnTo>
                  <a:pt x="1210564" y="26289"/>
                </a:lnTo>
                <a:lnTo>
                  <a:pt x="1188791" y="27292"/>
                </a:lnTo>
                <a:lnTo>
                  <a:pt x="1177428" y="49728"/>
                </a:lnTo>
                <a:lnTo>
                  <a:pt x="1216787" y="24257"/>
                </a:lnTo>
                <a:lnTo>
                  <a:pt x="1206255" y="7874"/>
                </a:lnTo>
                <a:close/>
              </a:path>
              <a:path w="1231264" h="803275">
                <a:moveTo>
                  <a:pt x="1231138" y="0"/>
                </a:moveTo>
                <a:lnTo>
                  <a:pt x="1114170" y="5334"/>
                </a:lnTo>
                <a:lnTo>
                  <a:pt x="1108837" y="11303"/>
                </a:lnTo>
                <a:lnTo>
                  <a:pt x="1109091" y="18288"/>
                </a:lnTo>
                <a:lnTo>
                  <a:pt x="1109471" y="25273"/>
                </a:lnTo>
                <a:lnTo>
                  <a:pt x="1115314" y="30734"/>
                </a:lnTo>
                <a:lnTo>
                  <a:pt x="1163613" y="28453"/>
                </a:lnTo>
                <a:lnTo>
                  <a:pt x="1203070" y="2921"/>
                </a:lnTo>
                <a:lnTo>
                  <a:pt x="1229658" y="2921"/>
                </a:lnTo>
                <a:lnTo>
                  <a:pt x="1231138" y="0"/>
                </a:lnTo>
                <a:close/>
              </a:path>
              <a:path w="1231264" h="803275">
                <a:moveTo>
                  <a:pt x="1203070" y="2921"/>
                </a:moveTo>
                <a:lnTo>
                  <a:pt x="1163613" y="28453"/>
                </a:lnTo>
                <a:lnTo>
                  <a:pt x="1188791" y="27292"/>
                </a:lnTo>
                <a:lnTo>
                  <a:pt x="1198626" y="7874"/>
                </a:lnTo>
                <a:lnTo>
                  <a:pt x="1206255" y="7874"/>
                </a:lnTo>
                <a:lnTo>
                  <a:pt x="1203070" y="2921"/>
                </a:lnTo>
                <a:close/>
              </a:path>
              <a:path w="1231264" h="803275">
                <a:moveTo>
                  <a:pt x="1198626" y="7874"/>
                </a:moveTo>
                <a:lnTo>
                  <a:pt x="1188791" y="27292"/>
                </a:lnTo>
                <a:lnTo>
                  <a:pt x="1210564" y="26289"/>
                </a:lnTo>
                <a:lnTo>
                  <a:pt x="1198626" y="7874"/>
                </a:lnTo>
                <a:close/>
              </a:path>
            </a:pathLst>
          </a:custGeom>
          <a:solidFill>
            <a:srgbClr val="4f81bc"/>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248" name="object 7"/>
          <p:cNvSpPr/>
          <p:nvPr/>
        </p:nvSpPr>
        <p:spPr>
          <a:xfrm>
            <a:off x="8125200" y="4653000"/>
            <a:ext cx="117720" cy="792000"/>
          </a:xfrm>
          <a:custGeom>
            <a:avLst/>
            <a:gdLst>
              <a:gd name="textAreaLeft" fmla="*/ 0 w 117720"/>
              <a:gd name="textAreaRight" fmla="*/ 118080 w 117720"/>
              <a:gd name="textAreaTop" fmla="*/ 0 h 792000"/>
              <a:gd name="textAreaBottom" fmla="*/ 792360 h 792000"/>
            </a:gdLst>
            <a:ahLst/>
            <a:rect l="textAreaLeft" t="textAreaTop" r="textAreaRight" b="textAreaBottom"/>
            <a:pathLst>
              <a:path w="118109" h="792479">
                <a:moveTo>
                  <a:pt x="58864" y="50455"/>
                </a:moveTo>
                <a:lnTo>
                  <a:pt x="46227" y="72117"/>
                </a:lnTo>
                <a:lnTo>
                  <a:pt x="46227" y="792226"/>
                </a:lnTo>
                <a:lnTo>
                  <a:pt x="71627" y="792226"/>
                </a:lnTo>
                <a:lnTo>
                  <a:pt x="71500" y="72117"/>
                </a:lnTo>
                <a:lnTo>
                  <a:pt x="58864" y="50455"/>
                </a:lnTo>
                <a:close/>
              </a:path>
              <a:path w="118109" h="792479">
                <a:moveTo>
                  <a:pt x="58927" y="0"/>
                </a:moveTo>
                <a:lnTo>
                  <a:pt x="3428" y="94996"/>
                </a:lnTo>
                <a:lnTo>
                  <a:pt x="0" y="101092"/>
                </a:lnTo>
                <a:lnTo>
                  <a:pt x="2032" y="108838"/>
                </a:lnTo>
                <a:lnTo>
                  <a:pt x="8000" y="112394"/>
                </a:lnTo>
                <a:lnTo>
                  <a:pt x="14097" y="115950"/>
                </a:lnTo>
                <a:lnTo>
                  <a:pt x="21844" y="113918"/>
                </a:lnTo>
                <a:lnTo>
                  <a:pt x="46101" y="72335"/>
                </a:lnTo>
                <a:lnTo>
                  <a:pt x="46227" y="25273"/>
                </a:lnTo>
                <a:lnTo>
                  <a:pt x="73659" y="25273"/>
                </a:lnTo>
                <a:lnTo>
                  <a:pt x="58927" y="0"/>
                </a:lnTo>
                <a:close/>
              </a:path>
              <a:path w="118109" h="792479">
                <a:moveTo>
                  <a:pt x="73659" y="25273"/>
                </a:moveTo>
                <a:lnTo>
                  <a:pt x="71627" y="25273"/>
                </a:lnTo>
                <a:lnTo>
                  <a:pt x="71627" y="72335"/>
                </a:lnTo>
                <a:lnTo>
                  <a:pt x="95885" y="113918"/>
                </a:lnTo>
                <a:lnTo>
                  <a:pt x="103632" y="115950"/>
                </a:lnTo>
                <a:lnTo>
                  <a:pt x="115824" y="108838"/>
                </a:lnTo>
                <a:lnTo>
                  <a:pt x="117856" y="101092"/>
                </a:lnTo>
                <a:lnTo>
                  <a:pt x="73659" y="25273"/>
                </a:lnTo>
                <a:close/>
              </a:path>
              <a:path w="118109" h="792479">
                <a:moveTo>
                  <a:pt x="71627" y="31623"/>
                </a:moveTo>
                <a:lnTo>
                  <a:pt x="69850" y="31623"/>
                </a:lnTo>
                <a:lnTo>
                  <a:pt x="58864" y="50455"/>
                </a:lnTo>
                <a:lnTo>
                  <a:pt x="71627" y="72335"/>
                </a:lnTo>
                <a:lnTo>
                  <a:pt x="71627" y="31623"/>
                </a:lnTo>
                <a:close/>
              </a:path>
              <a:path w="118109" h="792479">
                <a:moveTo>
                  <a:pt x="71627" y="25273"/>
                </a:moveTo>
                <a:lnTo>
                  <a:pt x="46227" y="25273"/>
                </a:lnTo>
                <a:lnTo>
                  <a:pt x="46227" y="72117"/>
                </a:lnTo>
                <a:lnTo>
                  <a:pt x="58864" y="50455"/>
                </a:lnTo>
                <a:lnTo>
                  <a:pt x="47878" y="31623"/>
                </a:lnTo>
                <a:lnTo>
                  <a:pt x="71627" y="31623"/>
                </a:lnTo>
                <a:lnTo>
                  <a:pt x="71627" y="25273"/>
                </a:lnTo>
                <a:close/>
              </a:path>
              <a:path w="118109" h="792479">
                <a:moveTo>
                  <a:pt x="69850" y="31623"/>
                </a:moveTo>
                <a:lnTo>
                  <a:pt x="47878" y="31623"/>
                </a:lnTo>
                <a:lnTo>
                  <a:pt x="58864" y="50455"/>
                </a:lnTo>
                <a:lnTo>
                  <a:pt x="69850" y="31623"/>
                </a:lnTo>
                <a:close/>
              </a:path>
            </a:pathLst>
          </a:custGeom>
          <a:solidFill>
            <a:srgbClr val="4f81bc"/>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776600" y="59760"/>
            <a:ext cx="98089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Ограничение уникальности </a:t>
            </a:r>
            <a:r>
              <a:rPr b="0" lang="en-US" sz="3600" spc="-7" strike="noStrike">
                <a:solidFill>
                  <a:srgbClr val="000000"/>
                </a:solidFill>
                <a:latin typeface="Arial Black"/>
              </a:rPr>
              <a:t>UNIQUE</a:t>
            </a:r>
            <a:endParaRPr b="0" lang="en-US" sz="3600" spc="-1" strike="noStrike">
              <a:solidFill>
                <a:srgbClr val="000000"/>
              </a:solidFill>
              <a:latin typeface="Corbel"/>
            </a:endParaRPr>
          </a:p>
        </p:txBody>
      </p:sp>
      <p:sp>
        <p:nvSpPr>
          <p:cNvPr id="250" name="object 3"/>
          <p:cNvSpPr/>
          <p:nvPr/>
        </p:nvSpPr>
        <p:spPr>
          <a:xfrm>
            <a:off x="2368440" y="1242360"/>
            <a:ext cx="8474760" cy="66103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 strike="noStrike">
                <a:solidFill>
                  <a:srgbClr val="000000"/>
                </a:solidFill>
                <a:latin typeface="Calibri"/>
              </a:rPr>
              <a:t>Опять обратимся к </a:t>
            </a:r>
            <a:r>
              <a:rPr b="0" lang="en-US" sz="2000" spc="-15" strike="noStrike">
                <a:solidFill>
                  <a:srgbClr val="000000"/>
                </a:solidFill>
                <a:latin typeface="Calibri"/>
              </a:rPr>
              <a:t>таблице </a:t>
            </a:r>
            <a:r>
              <a:rPr b="0" lang="en-US" sz="2000" spc="-12" strike="noStrike">
                <a:solidFill>
                  <a:srgbClr val="000000"/>
                </a:solidFill>
                <a:latin typeface="Calibri"/>
              </a:rPr>
              <a:t>«Студенты» </a:t>
            </a:r>
            <a:r>
              <a:rPr b="0" lang="en-US" sz="2000" spc="-7" strike="noStrike">
                <a:solidFill>
                  <a:srgbClr val="000000"/>
                </a:solidFill>
                <a:latin typeface="Calibri"/>
              </a:rPr>
              <a:t>(students) </a:t>
            </a:r>
            <a:r>
              <a:rPr b="0" lang="en-US" sz="2000" spc="-1" strike="noStrike">
                <a:solidFill>
                  <a:srgbClr val="000000"/>
                </a:solidFill>
                <a:latin typeface="Calibri"/>
              </a:rPr>
              <a:t>и </a:t>
            </a:r>
            <a:r>
              <a:rPr b="0" lang="en-US" sz="2000" spc="-12" strike="noStrike">
                <a:solidFill>
                  <a:srgbClr val="000000"/>
                </a:solidFill>
                <a:latin typeface="Calibri"/>
              </a:rPr>
              <a:t>покажем, как </a:t>
            </a:r>
            <a:r>
              <a:rPr b="0" lang="en-US" sz="2000" spc="-7" strike="noStrike">
                <a:solidFill>
                  <a:srgbClr val="000000"/>
                </a:solidFill>
                <a:latin typeface="Calibri"/>
              </a:rPr>
              <a:t>можно  </a:t>
            </a:r>
            <a:r>
              <a:rPr b="0" lang="en-US" sz="2000" spc="-1" strike="noStrike">
                <a:solidFill>
                  <a:srgbClr val="000000"/>
                </a:solidFill>
                <a:latin typeface="Calibri"/>
              </a:rPr>
              <a:t>создать </a:t>
            </a:r>
            <a:r>
              <a:rPr b="0" lang="en-US" sz="2000" spc="-7" strike="noStrike">
                <a:solidFill>
                  <a:srgbClr val="000000"/>
                </a:solidFill>
                <a:latin typeface="Calibri"/>
              </a:rPr>
              <a:t>ограничение уникальности, включающее </a:t>
            </a:r>
            <a:r>
              <a:rPr b="0" lang="en-US" sz="2000" spc="-12" strike="noStrike">
                <a:solidFill>
                  <a:srgbClr val="000000"/>
                </a:solidFill>
                <a:latin typeface="Calibri"/>
              </a:rPr>
              <a:t>более </a:t>
            </a:r>
            <a:r>
              <a:rPr b="0" lang="en-US" sz="2000" spc="-21" strike="noStrike">
                <a:solidFill>
                  <a:srgbClr val="000000"/>
                </a:solidFill>
                <a:latin typeface="Calibri"/>
              </a:rPr>
              <a:t>одного</a:t>
            </a:r>
            <a:r>
              <a:rPr b="0" lang="en-US" sz="2000" spc="-7" strike="noStrike">
                <a:solidFill>
                  <a:srgbClr val="000000"/>
                </a:solidFill>
                <a:latin typeface="Calibri"/>
              </a:rPr>
              <a:t> </a:t>
            </a:r>
            <a:r>
              <a:rPr b="0" lang="en-US" sz="2000" spc="-12" strike="noStrike">
                <a:solidFill>
                  <a:srgbClr val="000000"/>
                </a:solidFill>
                <a:latin typeface="Calibri"/>
              </a:rPr>
              <a:t>столбца.</a:t>
            </a:r>
            <a:endParaRPr b="0" lang="en-US" sz="2000" spc="-1" strike="noStrike">
              <a:solidFill>
                <a:srgbClr val="000000"/>
              </a:solidFill>
              <a:latin typeface="Arial"/>
            </a:endParaRPr>
          </a:p>
          <a:p>
            <a:pPr marL="12600">
              <a:lnSpc>
                <a:spcPts val="2591"/>
              </a:lnSpc>
              <a:spcBef>
                <a:spcPts val="71"/>
              </a:spcBef>
            </a:pPr>
            <a:r>
              <a:rPr b="1" lang="en-US" sz="1800" spc="-12" strike="noStrike">
                <a:solidFill>
                  <a:srgbClr val="000000"/>
                </a:solidFill>
                <a:latin typeface="Courier New"/>
              </a:rPr>
              <a:t>CREATE TABLE students  </a:t>
            </a:r>
            <a:r>
              <a:rPr b="1" lang="en-US" sz="1800" spc="-1" strike="noStrike">
                <a:solidFill>
                  <a:srgbClr val="000000"/>
                </a:solidFill>
                <a:latin typeface="Courier New"/>
              </a:rPr>
              <a:t>(</a:t>
            </a:r>
            <a:r>
              <a:rPr b="1" lang="en-US" sz="1800" spc="-15" strike="noStrike">
                <a:solidFill>
                  <a:srgbClr val="000000"/>
                </a:solidFill>
                <a:latin typeface="Courier New"/>
              </a:rPr>
              <a:t> </a:t>
            </a: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ts val="2591"/>
              </a:lnSpc>
              <a:spcBef>
                <a:spcPts val="6"/>
              </a:spcBef>
            </a:pPr>
            <a:r>
              <a:rPr b="1" lang="en-US" sz="1800" spc="-12" strike="noStrike">
                <a:solidFill>
                  <a:srgbClr val="000000"/>
                </a:solidFill>
                <a:latin typeface="Courier New"/>
              </a:rPr>
              <a:t>doc_ser numeric( </a:t>
            </a:r>
            <a:r>
              <a:rPr b="1" lang="en-US" sz="1800" spc="-1" strike="noStrike">
                <a:solidFill>
                  <a:srgbClr val="000000"/>
                </a:solidFill>
                <a:latin typeface="Courier New"/>
              </a:rPr>
              <a:t>4</a:t>
            </a:r>
            <a:r>
              <a:rPr b="1" lang="en-US" sz="1800" spc="-97" strike="noStrike">
                <a:solidFill>
                  <a:srgbClr val="000000"/>
                </a:solidFill>
                <a:latin typeface="Courier New"/>
              </a:rPr>
              <a:t> </a:t>
            </a:r>
            <a:r>
              <a:rPr b="1" lang="en-US" sz="1800" spc="-12" strike="noStrike">
                <a:solidFill>
                  <a:srgbClr val="000000"/>
                </a:solidFill>
                <a:latin typeface="Courier New"/>
              </a:rPr>
              <a:t>),  doc_num numeric( </a:t>
            </a:r>
            <a:r>
              <a:rPr b="1" lang="en-US" sz="1800" spc="-1" strike="noStrike">
                <a:solidFill>
                  <a:srgbClr val="000000"/>
                </a:solidFill>
                <a:latin typeface="Courier New"/>
              </a:rPr>
              <a:t>6</a:t>
            </a:r>
            <a:r>
              <a:rPr b="1" lang="en-US" sz="1800" spc="-97" strike="noStrike">
                <a:solidFill>
                  <a:srgbClr val="000000"/>
                </a:solidFill>
                <a:latin typeface="Courier New"/>
              </a:rPr>
              <a:t> </a:t>
            </a: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275"/>
              </a:spcBef>
            </a:pP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4"/>
              </a:spcBef>
            </a:pPr>
            <a:r>
              <a:rPr b="1" lang="en-US" sz="1800" spc="-12" strike="noStrike">
                <a:solidFill>
                  <a:srgbClr val="000000"/>
                </a:solidFill>
                <a:latin typeface="Courier New"/>
              </a:rPr>
              <a:t>CONSTRAINT unique_passport UNIQUE </a:t>
            </a:r>
            <a:r>
              <a:rPr b="1" lang="en-US" sz="1800" spc="-1" strike="noStrike">
                <a:solidFill>
                  <a:srgbClr val="000000"/>
                </a:solidFill>
                <a:latin typeface="Courier New"/>
              </a:rPr>
              <a:t>( </a:t>
            </a:r>
            <a:r>
              <a:rPr b="1" lang="en-US" sz="1800" spc="-12" strike="noStrike">
                <a:solidFill>
                  <a:srgbClr val="ff0000"/>
                </a:solidFill>
                <a:latin typeface="Courier New"/>
              </a:rPr>
              <a:t>doc_ser</a:t>
            </a:r>
            <a:r>
              <a:rPr b="1" lang="en-US" sz="1800" spc="-12" strike="noStrike">
                <a:solidFill>
                  <a:srgbClr val="000000"/>
                </a:solidFill>
                <a:latin typeface="Courier New"/>
              </a:rPr>
              <a:t>, </a:t>
            </a:r>
            <a:r>
              <a:rPr b="1" lang="en-US" sz="1800" spc="-12" strike="noStrike">
                <a:solidFill>
                  <a:srgbClr val="ff0000"/>
                </a:solidFill>
                <a:latin typeface="Courier New"/>
              </a:rPr>
              <a:t>doc_num</a:t>
            </a:r>
            <a:r>
              <a:rPr b="1" lang="en-US" sz="1800" spc="-52" strike="noStrike">
                <a:solidFill>
                  <a:srgbClr val="ff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1"/>
              </a:spcBef>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434"/>
              </a:spcBef>
            </a:pPr>
            <a:r>
              <a:rPr b="1" lang="en-US" sz="1800" spc="-7"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564"/>
              </a:spcBef>
            </a:pPr>
            <a:r>
              <a:rPr b="0" lang="en-US" sz="2000" spc="-12" strike="noStrike">
                <a:solidFill>
                  <a:srgbClr val="ff0000"/>
                </a:solidFill>
                <a:latin typeface="Calibri"/>
              </a:rPr>
              <a:t>ВАЖНО! </a:t>
            </a:r>
            <a:r>
              <a:rPr b="0" lang="en-US" sz="2000" spc="-1" strike="noStrike">
                <a:solidFill>
                  <a:srgbClr val="000000"/>
                </a:solidFill>
                <a:latin typeface="Calibri"/>
              </a:rPr>
              <a:t>При </a:t>
            </a:r>
            <a:r>
              <a:rPr b="0" lang="en-US" sz="2000" spc="-12" strike="noStrike">
                <a:solidFill>
                  <a:srgbClr val="000000"/>
                </a:solidFill>
                <a:latin typeface="Calibri"/>
              </a:rPr>
              <a:t>добавлении </a:t>
            </a:r>
            <a:r>
              <a:rPr b="0" lang="en-US" sz="2000" spc="-7" strike="noStrike">
                <a:solidFill>
                  <a:srgbClr val="000000"/>
                </a:solidFill>
                <a:latin typeface="Calibri"/>
              </a:rPr>
              <a:t>ограничения уникальности</a:t>
            </a:r>
            <a:r>
              <a:rPr b="0" lang="en-US" sz="2000" spc="-46" strike="noStrike">
                <a:solidFill>
                  <a:srgbClr val="000000"/>
                </a:solidFill>
                <a:latin typeface="Calibri"/>
              </a:rPr>
              <a:t> </a:t>
            </a:r>
            <a:r>
              <a:rPr b="0" lang="en-US" sz="2000" spc="-7" strike="noStrike">
                <a:solidFill>
                  <a:srgbClr val="000000"/>
                </a:solidFill>
                <a:latin typeface="Calibri"/>
              </a:rPr>
              <a:t>автоматически</a:t>
            </a:r>
            <a:endParaRPr b="0" lang="en-US" sz="2000" spc="-1" strike="noStrike">
              <a:solidFill>
                <a:srgbClr val="000000"/>
              </a:solidFill>
              <a:latin typeface="Arial"/>
            </a:endParaRPr>
          </a:p>
          <a:p>
            <a:pPr marL="12600">
              <a:lnSpc>
                <a:spcPct val="100000"/>
              </a:lnSpc>
            </a:pPr>
            <a:r>
              <a:rPr b="0" lang="en-US" sz="2000" spc="-7" strike="noStrike">
                <a:solidFill>
                  <a:srgbClr val="000000"/>
                </a:solidFill>
                <a:latin typeface="Calibri"/>
              </a:rPr>
              <a:t>создается </a:t>
            </a:r>
            <a:r>
              <a:rPr b="0" lang="en-US" sz="2000" spc="-15" strike="noStrike">
                <a:solidFill>
                  <a:srgbClr val="000000"/>
                </a:solidFill>
                <a:latin typeface="Calibri"/>
              </a:rPr>
              <a:t>индекс </a:t>
            </a:r>
            <a:r>
              <a:rPr b="0" lang="en-US" sz="2000" spc="-1" strike="noStrike">
                <a:solidFill>
                  <a:srgbClr val="000000"/>
                </a:solidFill>
                <a:latin typeface="Calibri"/>
              </a:rPr>
              <a:t>на </a:t>
            </a:r>
            <a:r>
              <a:rPr b="0" lang="en-US" sz="2000" spc="-7" strike="noStrike">
                <a:solidFill>
                  <a:srgbClr val="000000"/>
                </a:solidFill>
                <a:latin typeface="Calibri"/>
              </a:rPr>
              <a:t>основе B-дерева для </a:t>
            </a:r>
            <a:r>
              <a:rPr b="0" lang="en-US" sz="2000" spc="-12" strike="noStrike">
                <a:solidFill>
                  <a:srgbClr val="000000"/>
                </a:solidFill>
                <a:latin typeface="Calibri"/>
              </a:rPr>
              <a:t>поддержки </a:t>
            </a:r>
            <a:r>
              <a:rPr b="0" lang="en-US" sz="2000" spc="-15" strike="noStrike">
                <a:solidFill>
                  <a:srgbClr val="000000"/>
                </a:solidFill>
                <a:latin typeface="Calibri"/>
              </a:rPr>
              <a:t>этого</a:t>
            </a:r>
            <a:r>
              <a:rPr b="0" lang="en-US" sz="2000" spc="72" strike="noStrike">
                <a:solidFill>
                  <a:srgbClr val="000000"/>
                </a:solidFill>
                <a:latin typeface="Calibri"/>
              </a:rPr>
              <a:t> </a:t>
            </a:r>
            <a:r>
              <a:rPr b="0" lang="en-US" sz="2000" spc="-7" strike="noStrike">
                <a:solidFill>
                  <a:srgbClr val="000000"/>
                </a:solidFill>
                <a:latin typeface="Calibri"/>
              </a:rPr>
              <a:t>ограничения.</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035080" y="-91080"/>
            <a:ext cx="86979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200" spc="-7" strike="noStrike">
                <a:solidFill>
                  <a:srgbClr val="000000"/>
                </a:solidFill>
                <a:latin typeface="Arial Black"/>
              </a:rPr>
              <a:t>Первичный ключ – </a:t>
            </a:r>
            <a:r>
              <a:rPr b="0" lang="en-US" sz="3200" spc="-12" strike="noStrike">
                <a:solidFill>
                  <a:srgbClr val="000000"/>
                </a:solidFill>
                <a:latin typeface="Arial Black"/>
              </a:rPr>
              <a:t>немного</a:t>
            </a:r>
            <a:r>
              <a:rPr b="0" lang="en-US" sz="3200" spc="-7" strike="noStrike">
                <a:solidFill>
                  <a:srgbClr val="000000"/>
                </a:solidFill>
                <a:latin typeface="Arial Black"/>
              </a:rPr>
              <a:t> </a:t>
            </a:r>
            <a:r>
              <a:rPr b="0" lang="en-US" sz="3200" spc="-12" strike="noStrike">
                <a:solidFill>
                  <a:srgbClr val="000000"/>
                </a:solidFill>
                <a:latin typeface="Arial Black"/>
              </a:rPr>
              <a:t>теории</a:t>
            </a:r>
            <a:endParaRPr b="0" lang="en-US" sz="3200" spc="-1" strike="noStrike">
              <a:solidFill>
                <a:srgbClr val="000000"/>
              </a:solidFill>
              <a:latin typeface="Corbel"/>
            </a:endParaRPr>
          </a:p>
        </p:txBody>
      </p:sp>
      <p:sp>
        <p:nvSpPr>
          <p:cNvPr id="252" name="object 3"/>
          <p:cNvSpPr/>
          <p:nvPr/>
        </p:nvSpPr>
        <p:spPr>
          <a:xfrm>
            <a:off x="1389600" y="987840"/>
            <a:ext cx="10705320" cy="6848640"/>
          </a:xfrm>
          <a:prstGeom prst="rect">
            <a:avLst/>
          </a:prstGeom>
          <a:noFill/>
          <a:ln w="0">
            <a:noFill/>
          </a:ln>
        </p:spPr>
        <p:style>
          <a:lnRef idx="0"/>
          <a:fillRef idx="0"/>
          <a:effectRef idx="0"/>
          <a:fontRef idx="minor"/>
        </p:style>
        <p:txBody>
          <a:bodyPr lIns="0" rIns="0" tIns="12240" bIns="0" anchor="t">
            <a:spAutoFit/>
          </a:bodyPr>
          <a:p>
            <a:pPr marL="355680" indent="-343080">
              <a:lnSpc>
                <a:spcPct val="100000"/>
              </a:lnSpc>
              <a:spcBef>
                <a:spcPts val="96"/>
              </a:spcBef>
              <a:buClr>
                <a:srgbClr val="000000"/>
              </a:buClr>
              <a:buFont typeface="Arial"/>
              <a:buChar char="•"/>
              <a:tabLst>
                <a:tab algn="l" pos="354960"/>
                <a:tab algn="l" pos="355680"/>
              </a:tabLst>
            </a:pPr>
            <a:r>
              <a:rPr b="0" lang="en-US" sz="2400" spc="-15" strike="noStrike">
                <a:solidFill>
                  <a:srgbClr val="000000"/>
                </a:solidFill>
                <a:latin typeface="Corbel"/>
              </a:rPr>
              <a:t>Этот </a:t>
            </a:r>
            <a:r>
              <a:rPr b="0" lang="en-US" sz="2400" spc="-7" strike="noStrike">
                <a:solidFill>
                  <a:srgbClr val="000000"/>
                </a:solidFill>
                <a:latin typeface="Corbel"/>
              </a:rPr>
              <a:t>ключ </a:t>
            </a:r>
            <a:r>
              <a:rPr b="0" lang="en-US" sz="2400" spc="-12" strike="noStrike">
                <a:solidFill>
                  <a:srgbClr val="000000"/>
                </a:solidFill>
                <a:latin typeface="Corbel"/>
              </a:rPr>
              <a:t>является уникальным идентификатором </a:t>
            </a:r>
            <a:r>
              <a:rPr b="0" lang="en-US" sz="2400" spc="-7" strike="noStrike">
                <a:solidFill>
                  <a:srgbClr val="000000"/>
                </a:solidFill>
                <a:latin typeface="Corbel"/>
              </a:rPr>
              <a:t>строк в</a:t>
            </a:r>
            <a:r>
              <a:rPr b="0" lang="en-US" sz="2400" spc="143" strike="noStrike">
                <a:solidFill>
                  <a:srgbClr val="000000"/>
                </a:solidFill>
                <a:latin typeface="Corbel"/>
              </a:rPr>
              <a:t> </a:t>
            </a:r>
            <a:r>
              <a:rPr b="0" lang="en-US" sz="2400" spc="-12" strike="noStrike">
                <a:solidFill>
                  <a:srgbClr val="000000"/>
                </a:solidFill>
                <a:latin typeface="Corbel"/>
              </a:rPr>
              <a:t>таблице.</a:t>
            </a:r>
            <a:endParaRPr b="0" lang="en-US" sz="2400" spc="-1" strike="noStrike">
              <a:solidFill>
                <a:srgbClr val="000000"/>
              </a:solidFill>
              <a:latin typeface="Arial"/>
            </a:endParaRPr>
          </a:p>
          <a:p>
            <a:pPr marL="355680" indent="-343080">
              <a:lnSpc>
                <a:spcPts val="1820"/>
              </a:lnSpc>
              <a:spcBef>
                <a:spcPts val="445"/>
              </a:spcBef>
              <a:buClr>
                <a:srgbClr val="000000"/>
              </a:buClr>
              <a:buFont typeface="Arial"/>
              <a:buChar char="•"/>
              <a:tabLst>
                <a:tab algn="l" pos="354960"/>
                <a:tab algn="l" pos="355680"/>
              </a:tabLst>
            </a:pPr>
            <a:r>
              <a:rPr b="0" lang="en-US" sz="2400" spc="-7" strike="noStrike">
                <a:solidFill>
                  <a:srgbClr val="000000"/>
                </a:solidFill>
                <a:latin typeface="Corbel"/>
              </a:rPr>
              <a:t>Ключ </a:t>
            </a:r>
            <a:r>
              <a:rPr b="0" lang="en-US" sz="2400" spc="-15" strike="noStrike">
                <a:solidFill>
                  <a:srgbClr val="000000"/>
                </a:solidFill>
                <a:latin typeface="Corbel"/>
              </a:rPr>
              <a:t>может </a:t>
            </a:r>
            <a:r>
              <a:rPr b="0" lang="en-US" sz="2400" spc="-7" strike="noStrike">
                <a:solidFill>
                  <a:srgbClr val="000000"/>
                </a:solidFill>
                <a:latin typeface="Corbel"/>
              </a:rPr>
              <a:t>быть </a:t>
            </a:r>
            <a:r>
              <a:rPr b="0" lang="en-US" sz="2400" spc="-15" strike="noStrike">
                <a:solidFill>
                  <a:srgbClr val="000000"/>
                </a:solidFill>
                <a:latin typeface="Corbel"/>
              </a:rPr>
              <a:t>как </a:t>
            </a:r>
            <a:r>
              <a:rPr b="0" lang="en-US" sz="2400" spc="-7" strike="noStrike">
                <a:solidFill>
                  <a:srgbClr val="000000"/>
                </a:solidFill>
                <a:latin typeface="Corbel"/>
              </a:rPr>
              <a:t>простым, </a:t>
            </a:r>
            <a:r>
              <a:rPr b="0" lang="en-US" sz="2400" spc="-52" strike="noStrike">
                <a:solidFill>
                  <a:srgbClr val="000000"/>
                </a:solidFill>
                <a:latin typeface="Corbel"/>
              </a:rPr>
              <a:t>т. </a:t>
            </a:r>
            <a:r>
              <a:rPr b="0" lang="en-US" sz="2400" spc="-1" strike="noStrike">
                <a:solidFill>
                  <a:srgbClr val="000000"/>
                </a:solidFill>
                <a:latin typeface="Corbel"/>
              </a:rPr>
              <a:t>е. </a:t>
            </a:r>
            <a:r>
              <a:rPr b="0" lang="en-US" sz="2400" spc="-7" strike="noStrike">
                <a:solidFill>
                  <a:srgbClr val="000000"/>
                </a:solidFill>
                <a:latin typeface="Corbel"/>
              </a:rPr>
              <a:t>включать </a:t>
            </a:r>
            <a:r>
              <a:rPr b="0" lang="en-US" sz="2400" spc="-26" strike="noStrike">
                <a:solidFill>
                  <a:srgbClr val="000000"/>
                </a:solidFill>
                <a:latin typeface="Corbel"/>
              </a:rPr>
              <a:t>только </a:t>
            </a:r>
            <a:r>
              <a:rPr b="0" lang="en-US" sz="2400" spc="-21" strike="noStrike">
                <a:solidFill>
                  <a:srgbClr val="000000"/>
                </a:solidFill>
                <a:latin typeface="Corbel"/>
              </a:rPr>
              <a:t>один атрибут, </a:t>
            </a:r>
            <a:r>
              <a:rPr b="0" lang="en-US" sz="2400" spc="-12" strike="noStrike">
                <a:solidFill>
                  <a:srgbClr val="000000"/>
                </a:solidFill>
                <a:latin typeface="Corbel"/>
              </a:rPr>
              <a:t>так </a:t>
            </a:r>
            <a:r>
              <a:rPr b="0" lang="en-US" sz="2400" spc="-7" strike="noStrike">
                <a:solidFill>
                  <a:srgbClr val="000000"/>
                </a:solidFill>
                <a:latin typeface="Corbel"/>
              </a:rPr>
              <a:t>и  составным, </a:t>
            </a:r>
            <a:r>
              <a:rPr b="0" lang="en-US" sz="2400" spc="-52" strike="noStrike">
                <a:solidFill>
                  <a:srgbClr val="000000"/>
                </a:solidFill>
                <a:latin typeface="Corbel"/>
              </a:rPr>
              <a:t>т. </a:t>
            </a:r>
            <a:r>
              <a:rPr b="0" lang="en-US" sz="2400" spc="-7" strike="noStrike">
                <a:solidFill>
                  <a:srgbClr val="000000"/>
                </a:solidFill>
                <a:latin typeface="Corbel"/>
              </a:rPr>
              <a:t>е. включать </a:t>
            </a:r>
            <a:r>
              <a:rPr b="0" lang="en-US" sz="2400" spc="-15" strike="noStrike">
                <a:solidFill>
                  <a:srgbClr val="000000"/>
                </a:solidFill>
                <a:latin typeface="Corbel"/>
              </a:rPr>
              <a:t>более </a:t>
            </a:r>
            <a:r>
              <a:rPr b="0" lang="en-US" sz="2400" spc="-21" strike="noStrike">
                <a:solidFill>
                  <a:srgbClr val="000000"/>
                </a:solidFill>
                <a:latin typeface="Corbel"/>
              </a:rPr>
              <a:t>одного</a:t>
            </a:r>
            <a:r>
              <a:rPr b="0" lang="en-US" sz="2400" spc="123" strike="noStrike">
                <a:solidFill>
                  <a:srgbClr val="000000"/>
                </a:solidFill>
                <a:latin typeface="Corbel"/>
              </a:rPr>
              <a:t> </a:t>
            </a:r>
            <a:r>
              <a:rPr b="0" lang="en-US" sz="2400" spc="-7" strike="noStrike">
                <a:solidFill>
                  <a:srgbClr val="000000"/>
                </a:solidFill>
                <a:latin typeface="Corbel"/>
              </a:rPr>
              <a:t>атрибута.</a:t>
            </a:r>
            <a:endParaRPr b="0" lang="en-US" sz="2400" spc="-1" strike="noStrike">
              <a:solidFill>
                <a:srgbClr val="000000"/>
              </a:solidFill>
              <a:latin typeface="Arial"/>
            </a:endParaRPr>
          </a:p>
          <a:p>
            <a:pPr marL="355680" indent="-343080">
              <a:lnSpc>
                <a:spcPct val="80000"/>
              </a:lnSpc>
              <a:spcBef>
                <a:spcPts val="476"/>
              </a:spcBef>
              <a:buClr>
                <a:srgbClr val="000000"/>
              </a:buClr>
              <a:buFont typeface="Arial"/>
              <a:buChar char="•"/>
              <a:tabLst>
                <a:tab algn="l" pos="354960"/>
                <a:tab algn="l" pos="355680"/>
              </a:tabLst>
            </a:pPr>
            <a:r>
              <a:rPr b="0" lang="en-US" sz="2400" spc="-7" strike="noStrike">
                <a:solidFill>
                  <a:srgbClr val="000000"/>
                </a:solidFill>
                <a:latin typeface="Corbel"/>
              </a:rPr>
              <a:t>При </a:t>
            </a:r>
            <a:r>
              <a:rPr b="0" lang="en-US" sz="2400" spc="-15" strike="noStrike">
                <a:solidFill>
                  <a:srgbClr val="000000"/>
                </a:solidFill>
                <a:latin typeface="Corbel"/>
              </a:rPr>
              <a:t>этом </a:t>
            </a:r>
            <a:r>
              <a:rPr b="0" lang="en-US" sz="2400" spc="-7" strike="noStrike">
                <a:solidFill>
                  <a:srgbClr val="000000"/>
                </a:solidFill>
                <a:latin typeface="Corbel"/>
              </a:rPr>
              <a:t>в </a:t>
            </a:r>
            <a:r>
              <a:rPr b="0" lang="en-US" sz="2400" spc="-21" strike="noStrike">
                <a:solidFill>
                  <a:srgbClr val="000000"/>
                </a:solidFill>
                <a:latin typeface="Corbel"/>
              </a:rPr>
              <a:t>отличие </a:t>
            </a:r>
            <a:r>
              <a:rPr b="0" lang="en-US" sz="2400" spc="-15" strike="noStrike">
                <a:solidFill>
                  <a:srgbClr val="000000"/>
                </a:solidFill>
                <a:latin typeface="Corbel"/>
              </a:rPr>
              <a:t>от </a:t>
            </a:r>
            <a:r>
              <a:rPr b="0" lang="en-US" sz="2400" spc="-12" strike="noStrike">
                <a:solidFill>
                  <a:srgbClr val="000000"/>
                </a:solidFill>
                <a:latin typeface="Corbel"/>
              </a:rPr>
              <a:t>уникального </a:t>
            </a:r>
            <a:r>
              <a:rPr b="0" lang="en-US" sz="2400" spc="-7" strike="noStrike">
                <a:solidFill>
                  <a:srgbClr val="000000"/>
                </a:solidFill>
                <a:latin typeface="Corbel"/>
              </a:rPr>
              <a:t>ключа, </a:t>
            </a:r>
            <a:r>
              <a:rPr b="0" lang="en-US" sz="2400" spc="-15" strike="noStrike">
                <a:solidFill>
                  <a:srgbClr val="000000"/>
                </a:solidFill>
                <a:latin typeface="Corbel"/>
              </a:rPr>
              <a:t>определяемого </a:t>
            </a:r>
            <a:r>
              <a:rPr b="0" lang="en-US" sz="2400" spc="-7" strike="noStrike">
                <a:solidFill>
                  <a:srgbClr val="000000"/>
                </a:solidFill>
                <a:latin typeface="Corbel"/>
              </a:rPr>
              <a:t>с </a:t>
            </a:r>
            <a:r>
              <a:rPr b="0" lang="en-US" sz="2400" spc="-12" strike="noStrike">
                <a:solidFill>
                  <a:srgbClr val="000000"/>
                </a:solidFill>
                <a:latin typeface="Corbel"/>
              </a:rPr>
              <a:t>помощью  ограничения UNIQUE, </a:t>
            </a:r>
            <a:r>
              <a:rPr b="0" i="1" lang="en-US" sz="2400" spc="-12" strike="noStrike">
                <a:solidFill>
                  <a:srgbClr val="000000"/>
                </a:solidFill>
                <a:latin typeface="Corbel"/>
              </a:rPr>
              <a:t>атрибуты, </a:t>
            </a:r>
            <a:r>
              <a:rPr b="0" i="1" lang="en-US" sz="2400" spc="-15" strike="noStrike">
                <a:solidFill>
                  <a:srgbClr val="000000"/>
                </a:solidFill>
                <a:latin typeface="Corbel"/>
              </a:rPr>
              <a:t>входящие </a:t>
            </a:r>
            <a:r>
              <a:rPr b="0" i="1" lang="en-US" sz="2400" spc="-7" strike="noStrike">
                <a:solidFill>
                  <a:srgbClr val="000000"/>
                </a:solidFill>
                <a:latin typeface="Corbel"/>
              </a:rPr>
              <a:t>в состав </a:t>
            </a:r>
            <a:r>
              <a:rPr b="0" i="1" lang="en-US" sz="2400" spc="-12" strike="noStrike">
                <a:solidFill>
                  <a:srgbClr val="000000"/>
                </a:solidFill>
                <a:latin typeface="Corbel"/>
              </a:rPr>
              <a:t>первичного </a:t>
            </a:r>
            <a:r>
              <a:rPr b="0" i="1" lang="en-US" sz="2400" spc="-7" strike="noStrike">
                <a:solidFill>
                  <a:srgbClr val="000000"/>
                </a:solidFill>
                <a:latin typeface="Corbel"/>
              </a:rPr>
              <a:t>ключа,  не могут </a:t>
            </a:r>
            <a:r>
              <a:rPr b="0" i="1" lang="en-US" sz="2400" spc="-12" strike="noStrike">
                <a:solidFill>
                  <a:srgbClr val="000000"/>
                </a:solidFill>
                <a:latin typeface="Corbel"/>
              </a:rPr>
              <a:t>иметь значений</a:t>
            </a:r>
            <a:r>
              <a:rPr b="0" i="1" lang="en-US" sz="2400" spc="49" strike="noStrike">
                <a:solidFill>
                  <a:srgbClr val="000000"/>
                </a:solidFill>
                <a:latin typeface="Corbel"/>
              </a:rPr>
              <a:t> </a:t>
            </a:r>
            <a:r>
              <a:rPr b="0" i="1" lang="en-US" sz="2400" spc="-12" strike="noStrike">
                <a:solidFill>
                  <a:srgbClr val="000000"/>
                </a:solidFill>
                <a:latin typeface="Corbel"/>
              </a:rPr>
              <a:t>NULL</a:t>
            </a:r>
            <a:r>
              <a:rPr b="0" lang="en-US" sz="2400" spc="-12" strike="noStrike">
                <a:solidFill>
                  <a:srgbClr val="000000"/>
                </a:solidFill>
                <a:latin typeface="Corbel"/>
              </a:rPr>
              <a:t>.</a:t>
            </a:r>
            <a:endParaRPr b="0" lang="en-US" sz="2400" spc="-1" strike="noStrike">
              <a:solidFill>
                <a:srgbClr val="000000"/>
              </a:solidFill>
              <a:latin typeface="Arial"/>
            </a:endParaRPr>
          </a:p>
          <a:p>
            <a:pPr marL="355680" indent="-343080">
              <a:lnSpc>
                <a:spcPts val="1820"/>
              </a:lnSpc>
              <a:spcBef>
                <a:spcPts val="445"/>
              </a:spcBef>
              <a:buClr>
                <a:srgbClr val="000000"/>
              </a:buClr>
              <a:buFont typeface="Arial"/>
              <a:buChar char="•"/>
              <a:tabLst>
                <a:tab algn="l" pos="354960"/>
                <a:tab algn="l" pos="355680"/>
              </a:tabLst>
            </a:pPr>
            <a:r>
              <a:rPr b="0" lang="en-US" sz="2400" spc="-32" strike="noStrike">
                <a:solidFill>
                  <a:srgbClr val="000000"/>
                </a:solidFill>
                <a:latin typeface="Corbel"/>
              </a:rPr>
              <a:t>Таким </a:t>
            </a:r>
            <a:r>
              <a:rPr b="0" lang="en-US" sz="2400" spc="-12" strike="noStrike">
                <a:solidFill>
                  <a:srgbClr val="000000"/>
                </a:solidFill>
                <a:latin typeface="Corbel"/>
              </a:rPr>
              <a:t>образом, </a:t>
            </a:r>
            <a:r>
              <a:rPr b="0" lang="en-US" sz="2400" spc="-15" strike="noStrike">
                <a:solidFill>
                  <a:srgbClr val="000000"/>
                </a:solidFill>
                <a:latin typeface="Corbel"/>
              </a:rPr>
              <a:t>определение </a:t>
            </a:r>
            <a:r>
              <a:rPr b="0" lang="en-US" sz="2400" spc="-12" strike="noStrike">
                <a:solidFill>
                  <a:srgbClr val="000000"/>
                </a:solidFill>
                <a:latin typeface="Corbel"/>
              </a:rPr>
              <a:t>первичного </a:t>
            </a:r>
            <a:r>
              <a:rPr b="0" lang="en-US" sz="2400" spc="-7" strike="noStrike">
                <a:solidFill>
                  <a:srgbClr val="000000"/>
                </a:solidFill>
                <a:latin typeface="Corbel"/>
              </a:rPr>
              <a:t>ключа эквивалентно  </a:t>
            </a:r>
            <a:r>
              <a:rPr b="0" lang="en-US" sz="2400" spc="-15" strike="noStrike">
                <a:solidFill>
                  <a:srgbClr val="000000"/>
                </a:solidFill>
                <a:latin typeface="Corbel"/>
              </a:rPr>
              <a:t>определению </a:t>
            </a:r>
            <a:r>
              <a:rPr b="0" lang="en-US" sz="2400" spc="-12" strike="noStrike">
                <a:solidFill>
                  <a:srgbClr val="000000"/>
                </a:solidFill>
                <a:latin typeface="Corbel"/>
              </a:rPr>
              <a:t>уникального </a:t>
            </a:r>
            <a:r>
              <a:rPr b="0" lang="en-US" sz="2400" spc="-7" strike="noStrike">
                <a:solidFill>
                  <a:srgbClr val="000000"/>
                </a:solidFill>
                <a:latin typeface="Corbel"/>
              </a:rPr>
              <a:t>ключа, </a:t>
            </a:r>
            <a:r>
              <a:rPr b="0" lang="en-US" sz="2400" spc="-15" strike="noStrike">
                <a:solidFill>
                  <a:srgbClr val="000000"/>
                </a:solidFill>
                <a:latin typeface="Corbel"/>
              </a:rPr>
              <a:t>дополненного </a:t>
            </a:r>
            <a:r>
              <a:rPr b="0" lang="en-US" sz="2400" spc="-12" strike="noStrike">
                <a:solidFill>
                  <a:srgbClr val="000000"/>
                </a:solidFill>
                <a:latin typeface="Corbel"/>
              </a:rPr>
              <a:t>ограничением </a:t>
            </a:r>
            <a:r>
              <a:rPr b="0" lang="en-US" sz="2400" spc="-21" strike="noStrike">
                <a:solidFill>
                  <a:srgbClr val="000000"/>
                </a:solidFill>
                <a:latin typeface="Corbel"/>
              </a:rPr>
              <a:t>NOT  </a:t>
            </a:r>
            <a:r>
              <a:rPr b="0" lang="en-US" sz="2400" spc="-12" strike="noStrike">
                <a:solidFill>
                  <a:srgbClr val="000000"/>
                </a:solidFill>
                <a:latin typeface="Corbel"/>
              </a:rPr>
              <a:t>NULL.</a:t>
            </a:r>
            <a:endParaRPr b="0" lang="en-US" sz="2400" spc="-1" strike="noStrike">
              <a:solidFill>
                <a:srgbClr val="000000"/>
              </a:solidFill>
              <a:latin typeface="Arial"/>
            </a:endParaRPr>
          </a:p>
          <a:p>
            <a:pPr marL="355680" indent="-343080">
              <a:lnSpc>
                <a:spcPts val="1831"/>
              </a:lnSpc>
              <a:spcBef>
                <a:spcPts val="459"/>
              </a:spcBef>
              <a:buClr>
                <a:srgbClr val="000000"/>
              </a:buClr>
              <a:buFont typeface="Arial"/>
              <a:buChar char="•"/>
              <a:tabLst>
                <a:tab algn="l" pos="354960"/>
                <a:tab algn="l" pos="355680"/>
              </a:tabLst>
            </a:pPr>
            <a:r>
              <a:rPr b="0" lang="en-US" sz="2400" spc="-21" strike="noStrike">
                <a:solidFill>
                  <a:srgbClr val="000000"/>
                </a:solidFill>
                <a:latin typeface="Corbel"/>
              </a:rPr>
              <a:t>Однако </a:t>
            </a:r>
            <a:r>
              <a:rPr b="0" lang="en-US" sz="2400" spc="-12" strike="noStrike">
                <a:solidFill>
                  <a:srgbClr val="000000"/>
                </a:solidFill>
                <a:latin typeface="Corbel"/>
              </a:rPr>
              <a:t>не </a:t>
            </a:r>
            <a:r>
              <a:rPr b="0" lang="en-US" sz="2400" spc="-15" strike="noStrike">
                <a:solidFill>
                  <a:srgbClr val="000000"/>
                </a:solidFill>
                <a:latin typeface="Corbel"/>
              </a:rPr>
              <a:t>стоит </a:t>
            </a:r>
            <a:r>
              <a:rPr b="0" lang="en-US" sz="2400" spc="-7" strike="noStrike">
                <a:solidFill>
                  <a:srgbClr val="000000"/>
                </a:solidFill>
                <a:latin typeface="Corbel"/>
              </a:rPr>
              <a:t>в </a:t>
            </a:r>
            <a:r>
              <a:rPr b="0" lang="en-US" sz="2400" spc="-12" strike="noStrike">
                <a:solidFill>
                  <a:srgbClr val="000000"/>
                </a:solidFill>
                <a:latin typeface="Corbel"/>
              </a:rPr>
              <a:t>реальной работе заменять </a:t>
            </a:r>
            <a:r>
              <a:rPr b="0" lang="en-US" sz="2400" spc="-7" strike="noStrike">
                <a:solidFill>
                  <a:srgbClr val="000000"/>
                </a:solidFill>
                <a:latin typeface="Corbel"/>
              </a:rPr>
              <a:t>первичный ключ  </a:t>
            </a:r>
            <a:r>
              <a:rPr b="0" lang="en-US" sz="2400" spc="-12" strike="noStrike">
                <a:solidFill>
                  <a:srgbClr val="000000"/>
                </a:solidFill>
                <a:latin typeface="Corbel"/>
              </a:rPr>
              <a:t>комбинацией ограничений </a:t>
            </a:r>
            <a:r>
              <a:rPr b="0" lang="en-US" sz="2400" spc="-7" strike="noStrike">
                <a:solidFill>
                  <a:srgbClr val="000000"/>
                </a:solidFill>
                <a:latin typeface="Corbel"/>
              </a:rPr>
              <a:t>UNIQUE и </a:t>
            </a:r>
            <a:r>
              <a:rPr b="0" lang="en-US" sz="2400" spc="-21" strike="noStrike">
                <a:solidFill>
                  <a:srgbClr val="000000"/>
                </a:solidFill>
                <a:latin typeface="Corbel"/>
              </a:rPr>
              <a:t>NOT </a:t>
            </a:r>
            <a:r>
              <a:rPr b="0" lang="en-US" sz="2400" spc="-7" strike="noStrike">
                <a:solidFill>
                  <a:srgbClr val="000000"/>
                </a:solidFill>
                <a:latin typeface="Corbel"/>
              </a:rPr>
              <a:t>NULL, </a:t>
            </a:r>
            <a:r>
              <a:rPr b="0" lang="en-US" sz="2400" spc="-15" strike="noStrike">
                <a:solidFill>
                  <a:srgbClr val="000000"/>
                </a:solidFill>
                <a:latin typeface="Corbel"/>
              </a:rPr>
              <a:t>поскольку </a:t>
            </a:r>
            <a:r>
              <a:rPr b="0" lang="en-US" sz="2400" spc="-7" strike="noStrike">
                <a:solidFill>
                  <a:srgbClr val="000000"/>
                </a:solidFill>
                <a:latin typeface="Corbel"/>
              </a:rPr>
              <a:t>теория баз  </a:t>
            </a:r>
            <a:r>
              <a:rPr b="0" lang="en-US" sz="2400" spc="-12" strike="noStrike">
                <a:solidFill>
                  <a:srgbClr val="000000"/>
                </a:solidFill>
                <a:latin typeface="Corbel"/>
              </a:rPr>
              <a:t>данных </a:t>
            </a:r>
            <a:r>
              <a:rPr b="0" lang="en-US" sz="2400" spc="-15" strike="noStrike">
                <a:solidFill>
                  <a:srgbClr val="000000"/>
                </a:solidFill>
                <a:latin typeface="Corbel"/>
              </a:rPr>
              <a:t>требует </a:t>
            </a:r>
            <a:r>
              <a:rPr b="0" lang="en-US" sz="2400" spc="-7" strike="noStrike">
                <a:solidFill>
                  <a:srgbClr val="000000"/>
                </a:solidFill>
                <a:latin typeface="Corbel"/>
              </a:rPr>
              <a:t>наличия в </a:t>
            </a:r>
            <a:r>
              <a:rPr b="0" lang="en-US" sz="2400" spc="-15" strike="noStrike">
                <a:solidFill>
                  <a:srgbClr val="000000"/>
                </a:solidFill>
                <a:latin typeface="Corbel"/>
              </a:rPr>
              <a:t>каждой таблице </a:t>
            </a:r>
            <a:r>
              <a:rPr b="0" lang="en-US" sz="2400" spc="-12" strike="noStrike">
                <a:solidFill>
                  <a:srgbClr val="000000"/>
                </a:solidFill>
                <a:latin typeface="Corbel"/>
              </a:rPr>
              <a:t>именно первичного</a:t>
            </a:r>
            <a:r>
              <a:rPr b="0" lang="en-US" sz="2400" spc="242" strike="noStrike">
                <a:solidFill>
                  <a:srgbClr val="000000"/>
                </a:solidFill>
                <a:latin typeface="Corbel"/>
              </a:rPr>
              <a:t> </a:t>
            </a:r>
            <a:r>
              <a:rPr b="0" lang="en-US" sz="2400" spc="-7" strike="noStrike">
                <a:solidFill>
                  <a:srgbClr val="000000"/>
                </a:solidFill>
                <a:latin typeface="Corbel"/>
              </a:rPr>
              <a:t>ключа.</a:t>
            </a:r>
            <a:endParaRPr b="0" lang="en-US" sz="2400" spc="-1" strike="noStrike">
              <a:solidFill>
                <a:srgbClr val="000000"/>
              </a:solidFill>
              <a:latin typeface="Arial"/>
            </a:endParaRPr>
          </a:p>
          <a:p>
            <a:pPr marL="355680" indent="-343080">
              <a:lnSpc>
                <a:spcPct val="80000"/>
              </a:lnSpc>
              <a:spcBef>
                <a:spcPts val="459"/>
              </a:spcBef>
              <a:buClr>
                <a:srgbClr val="000000"/>
              </a:buClr>
              <a:buFont typeface="Arial"/>
              <a:buChar char="•"/>
              <a:tabLst>
                <a:tab algn="l" pos="354960"/>
                <a:tab algn="l" pos="355680"/>
              </a:tabLst>
            </a:pPr>
            <a:r>
              <a:rPr b="0" lang="en-US" sz="2400" spc="-7" strike="noStrike">
                <a:solidFill>
                  <a:srgbClr val="000000"/>
                </a:solidFill>
                <a:latin typeface="Corbel"/>
              </a:rPr>
              <a:t>Первичный ключ </a:t>
            </a:r>
            <a:r>
              <a:rPr b="0" lang="en-US" sz="2400" spc="-12" strike="noStrike">
                <a:solidFill>
                  <a:srgbClr val="000000"/>
                </a:solidFill>
                <a:latin typeface="Corbel"/>
              </a:rPr>
              <a:t>является </a:t>
            </a:r>
            <a:r>
              <a:rPr b="0" lang="en-US" sz="2400" spc="-7" strike="noStrike">
                <a:solidFill>
                  <a:srgbClr val="000000"/>
                </a:solidFill>
                <a:latin typeface="Corbel"/>
              </a:rPr>
              <a:t>частью </a:t>
            </a:r>
            <a:r>
              <a:rPr b="0" lang="en-US" sz="2400" spc="-12" strike="noStrike">
                <a:solidFill>
                  <a:srgbClr val="000000"/>
                </a:solidFill>
                <a:latin typeface="Corbel"/>
              </a:rPr>
              <a:t>метаданных, его </a:t>
            </a:r>
            <a:r>
              <a:rPr b="0" lang="en-US" sz="2400" spc="-7" strike="noStrike">
                <a:solidFill>
                  <a:srgbClr val="000000"/>
                </a:solidFill>
                <a:latin typeface="Corbel"/>
              </a:rPr>
              <a:t>наличие </a:t>
            </a:r>
            <a:r>
              <a:rPr b="0" lang="en-US" sz="2400" spc="-12" strike="noStrike">
                <a:solidFill>
                  <a:srgbClr val="000000"/>
                </a:solidFill>
                <a:latin typeface="Corbel"/>
              </a:rPr>
              <a:t>позволяет  другим таблицам использовать его </a:t>
            </a:r>
            <a:r>
              <a:rPr b="0" lang="en-US" sz="2400" spc="-7" strike="noStrike">
                <a:solidFill>
                  <a:srgbClr val="000000"/>
                </a:solidFill>
                <a:latin typeface="Corbel"/>
              </a:rPr>
              <a:t>в </a:t>
            </a:r>
            <a:r>
              <a:rPr b="0" lang="en-US" sz="2400" spc="-12" strike="noStrike">
                <a:solidFill>
                  <a:srgbClr val="000000"/>
                </a:solidFill>
                <a:latin typeface="Corbel"/>
              </a:rPr>
              <a:t>качестве</a:t>
            </a:r>
            <a:r>
              <a:rPr b="0" lang="en-US" sz="2400" spc="52" strike="noStrike">
                <a:solidFill>
                  <a:srgbClr val="000000"/>
                </a:solidFill>
                <a:latin typeface="Corbel"/>
              </a:rPr>
              <a:t> </a:t>
            </a:r>
            <a:r>
              <a:rPr b="0" lang="en-US" sz="2400" spc="-12" strike="noStrike">
                <a:solidFill>
                  <a:srgbClr val="000000"/>
                </a:solidFill>
                <a:latin typeface="Corbel"/>
              </a:rPr>
              <a:t>уникального</a:t>
            </a:r>
            <a:endParaRPr b="0" lang="en-US" sz="2400" spc="-1" strike="noStrike">
              <a:solidFill>
                <a:srgbClr val="000000"/>
              </a:solidFill>
              <a:latin typeface="Arial"/>
            </a:endParaRPr>
          </a:p>
          <a:p>
            <a:pPr marL="355680">
              <a:lnSpc>
                <a:spcPts val="1826"/>
              </a:lnSpc>
              <a:tabLst>
                <a:tab algn="l" pos="354960"/>
                <a:tab algn="l" pos="355680"/>
              </a:tabLst>
            </a:pPr>
            <a:r>
              <a:rPr b="0" lang="en-US" sz="2400" spc="-12" strike="noStrike">
                <a:solidFill>
                  <a:srgbClr val="000000"/>
                </a:solidFill>
                <a:latin typeface="Corbel"/>
              </a:rPr>
              <a:t>идентификатора </a:t>
            </a:r>
            <a:r>
              <a:rPr b="0" lang="en-US" sz="2400" spc="-7" strike="noStrike">
                <a:solidFill>
                  <a:srgbClr val="000000"/>
                </a:solidFill>
                <a:latin typeface="Corbel"/>
              </a:rPr>
              <a:t>строк в </a:t>
            </a:r>
            <a:r>
              <a:rPr b="0" lang="en-US" sz="2400" spc="-12" strike="noStrike">
                <a:solidFill>
                  <a:srgbClr val="000000"/>
                </a:solidFill>
                <a:latin typeface="Corbel"/>
              </a:rPr>
              <a:t>данной</a:t>
            </a:r>
            <a:r>
              <a:rPr b="0" lang="en-US" sz="2400" spc="58" strike="noStrike">
                <a:solidFill>
                  <a:srgbClr val="000000"/>
                </a:solidFill>
                <a:latin typeface="Corbel"/>
              </a:rPr>
              <a:t> </a:t>
            </a:r>
            <a:r>
              <a:rPr b="0" lang="en-US" sz="2400" spc="-12" strike="noStrike">
                <a:solidFill>
                  <a:srgbClr val="000000"/>
                </a:solidFill>
                <a:latin typeface="Corbel"/>
              </a:rPr>
              <a:t>таблице.</a:t>
            </a:r>
            <a:endParaRPr b="0" lang="en-US" sz="2400" spc="-1" strike="noStrike">
              <a:solidFill>
                <a:srgbClr val="000000"/>
              </a:solidFill>
              <a:latin typeface="Arial"/>
            </a:endParaRPr>
          </a:p>
          <a:p>
            <a:pPr marL="355680" indent="-343080">
              <a:lnSpc>
                <a:spcPts val="2049"/>
              </a:lnSpc>
              <a:buClr>
                <a:srgbClr val="000000"/>
              </a:buClr>
              <a:buFont typeface="Arial"/>
              <a:buChar char="•"/>
              <a:tabLst>
                <a:tab algn="l" pos="354960"/>
                <a:tab algn="l" pos="355680"/>
              </a:tabLst>
            </a:pPr>
            <a:r>
              <a:rPr b="0" lang="en-US" sz="2400" spc="-12" strike="noStrike">
                <a:solidFill>
                  <a:srgbClr val="000000"/>
                </a:solidFill>
                <a:latin typeface="Corbel"/>
              </a:rPr>
              <a:t>Это </a:t>
            </a:r>
            <a:r>
              <a:rPr b="0" lang="en-US" sz="2400" spc="-21" strike="noStrike">
                <a:solidFill>
                  <a:srgbClr val="000000"/>
                </a:solidFill>
                <a:latin typeface="Corbel"/>
              </a:rPr>
              <a:t>удобно, </a:t>
            </a:r>
            <a:r>
              <a:rPr b="0" lang="en-US" sz="2400" spc="-7" strike="noStrike">
                <a:solidFill>
                  <a:srgbClr val="000000"/>
                </a:solidFill>
                <a:latin typeface="Corbel"/>
              </a:rPr>
              <a:t>например, при </a:t>
            </a:r>
            <a:r>
              <a:rPr b="0" lang="en-US" sz="2400" spc="-12" strike="noStrike">
                <a:solidFill>
                  <a:srgbClr val="000000"/>
                </a:solidFill>
                <a:latin typeface="Corbel"/>
              </a:rPr>
              <a:t>создании </a:t>
            </a:r>
            <a:r>
              <a:rPr b="0" lang="en-US" sz="2400" spc="-7" strike="noStrike">
                <a:solidFill>
                  <a:srgbClr val="000000"/>
                </a:solidFill>
                <a:latin typeface="Corbel"/>
              </a:rPr>
              <a:t>внешних ключей, речь о</a:t>
            </a:r>
            <a:r>
              <a:rPr b="0" lang="en-US" sz="2400" spc="128" strike="noStrike">
                <a:solidFill>
                  <a:srgbClr val="000000"/>
                </a:solidFill>
                <a:latin typeface="Corbel"/>
              </a:rPr>
              <a:t> </a:t>
            </a:r>
            <a:r>
              <a:rPr b="0" lang="en-US" sz="2400" spc="-21" strike="noStrike">
                <a:solidFill>
                  <a:srgbClr val="000000"/>
                </a:solidFill>
                <a:latin typeface="Corbel"/>
              </a:rPr>
              <a:t>которых</a:t>
            </a:r>
            <a:endParaRPr b="0" lang="en-US" sz="2400" spc="-1" strike="noStrike">
              <a:solidFill>
                <a:srgbClr val="000000"/>
              </a:solidFill>
              <a:latin typeface="Arial"/>
            </a:endParaRPr>
          </a:p>
          <a:p>
            <a:pPr marL="355680">
              <a:lnSpc>
                <a:spcPts val="2049"/>
              </a:lnSpc>
              <a:tabLst>
                <a:tab algn="l" pos="354960"/>
                <a:tab algn="l" pos="355680"/>
              </a:tabLst>
            </a:pPr>
            <a:r>
              <a:rPr b="0" lang="en-US" sz="2400" spc="-12" strike="noStrike">
                <a:solidFill>
                  <a:srgbClr val="000000"/>
                </a:solidFill>
                <a:latin typeface="Corbel"/>
              </a:rPr>
              <a:t>пойдет</a:t>
            </a:r>
            <a:r>
              <a:rPr b="0" lang="en-US" sz="2400" spc="12" strike="noStrike">
                <a:solidFill>
                  <a:srgbClr val="000000"/>
                </a:solidFill>
                <a:latin typeface="Corbel"/>
              </a:rPr>
              <a:t> </a:t>
            </a:r>
            <a:r>
              <a:rPr b="0" lang="en-US" sz="2400" spc="-12" strike="noStrike">
                <a:solidFill>
                  <a:srgbClr val="000000"/>
                </a:solidFill>
                <a:latin typeface="Corbel"/>
              </a:rPr>
              <a:t>ниже.</a:t>
            </a:r>
            <a:endParaRPr b="0" lang="en-US" sz="2400" spc="-1" strike="noStrike">
              <a:solidFill>
                <a:srgbClr val="000000"/>
              </a:solidFill>
              <a:latin typeface="Arial"/>
            </a:endParaRPr>
          </a:p>
          <a:p>
            <a:pPr marL="355680" indent="-343080">
              <a:lnSpc>
                <a:spcPct val="100000"/>
              </a:lnSpc>
              <a:buClr>
                <a:srgbClr val="000000"/>
              </a:buClr>
              <a:buFont typeface="Arial"/>
              <a:buChar char="•"/>
              <a:tabLst>
                <a:tab algn="l" pos="354960"/>
                <a:tab algn="l" pos="355680"/>
              </a:tabLst>
            </a:pPr>
            <a:r>
              <a:rPr b="0" lang="en-US" sz="2400" spc="-7" strike="noStrike">
                <a:solidFill>
                  <a:srgbClr val="000000"/>
                </a:solidFill>
                <a:latin typeface="Corbel"/>
              </a:rPr>
              <a:t>Перечисленными свойствами </a:t>
            </a:r>
            <a:r>
              <a:rPr b="0" lang="en-US" sz="2400" spc="-15" strike="noStrike">
                <a:solidFill>
                  <a:srgbClr val="000000"/>
                </a:solidFill>
                <a:latin typeface="Corbel"/>
              </a:rPr>
              <a:t>обладает </a:t>
            </a:r>
            <a:r>
              <a:rPr b="0" lang="en-US" sz="2400" spc="-12" strike="noStrike">
                <a:solidFill>
                  <a:srgbClr val="000000"/>
                </a:solidFill>
                <a:latin typeface="Corbel"/>
              </a:rPr>
              <a:t>также </a:t>
            </a:r>
            <a:r>
              <a:rPr b="0" lang="en-US" sz="2400" spc="-7" strike="noStrike">
                <a:solidFill>
                  <a:srgbClr val="000000"/>
                </a:solidFill>
                <a:latin typeface="Corbel"/>
              </a:rPr>
              <a:t>и </a:t>
            </a:r>
            <a:r>
              <a:rPr b="0" lang="en-US" sz="2400" spc="-12" strike="noStrike">
                <a:solidFill>
                  <a:srgbClr val="000000"/>
                </a:solidFill>
                <a:latin typeface="Corbel"/>
              </a:rPr>
              <a:t>уникальный</a:t>
            </a:r>
            <a:r>
              <a:rPr b="0" lang="en-US" sz="2400" spc="128" strike="noStrike">
                <a:solidFill>
                  <a:srgbClr val="000000"/>
                </a:solidFill>
                <a:latin typeface="Corbel"/>
              </a:rPr>
              <a:t> </a:t>
            </a:r>
            <a:r>
              <a:rPr b="0" lang="en-US" sz="2400" spc="-7" strike="noStrike">
                <a:solidFill>
                  <a:srgbClr val="000000"/>
                </a:solidFill>
                <a:latin typeface="Corbel"/>
              </a:rPr>
              <a:t>ключ.</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757880" y="37440"/>
            <a:ext cx="95587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Первичный ключ – примеры</a:t>
            </a:r>
            <a:endParaRPr b="0" lang="en-US" sz="3600" spc="-1" strike="noStrike">
              <a:solidFill>
                <a:srgbClr val="000000"/>
              </a:solidFill>
              <a:latin typeface="Corbel"/>
            </a:endParaRPr>
          </a:p>
        </p:txBody>
      </p:sp>
      <p:sp>
        <p:nvSpPr>
          <p:cNvPr id="254" name="object 3"/>
          <p:cNvSpPr/>
          <p:nvPr/>
        </p:nvSpPr>
        <p:spPr>
          <a:xfrm>
            <a:off x="2293200" y="1253160"/>
            <a:ext cx="7805520" cy="424476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2" strike="noStrike">
                <a:solidFill>
                  <a:srgbClr val="000000"/>
                </a:solidFill>
                <a:latin typeface="Calibri"/>
              </a:rPr>
              <a:t>Если </a:t>
            </a:r>
            <a:r>
              <a:rPr b="0" lang="en-US" sz="2000" spc="-1" strike="noStrike">
                <a:solidFill>
                  <a:srgbClr val="000000"/>
                </a:solidFill>
                <a:latin typeface="Calibri"/>
              </a:rPr>
              <a:t>первичный </a:t>
            </a:r>
            <a:r>
              <a:rPr b="0" lang="en-US" sz="2000" spc="-7" strike="noStrike">
                <a:solidFill>
                  <a:srgbClr val="000000"/>
                </a:solidFill>
                <a:latin typeface="Calibri"/>
              </a:rPr>
              <a:t>ключ состоит </a:t>
            </a:r>
            <a:r>
              <a:rPr b="0" lang="en-US" sz="2000" spc="-1" strike="noStrike">
                <a:solidFill>
                  <a:srgbClr val="000000"/>
                </a:solidFill>
                <a:latin typeface="Calibri"/>
              </a:rPr>
              <a:t>из </a:t>
            </a:r>
            <a:r>
              <a:rPr b="0" lang="en-US" sz="2000" spc="-21" strike="noStrike">
                <a:solidFill>
                  <a:srgbClr val="000000"/>
                </a:solidFill>
                <a:latin typeface="Calibri"/>
              </a:rPr>
              <a:t>одного </a:t>
            </a:r>
            <a:r>
              <a:rPr b="0" lang="en-US" sz="2000" spc="-1" strike="noStrike">
                <a:solidFill>
                  <a:srgbClr val="000000"/>
                </a:solidFill>
                <a:latin typeface="Calibri"/>
              </a:rPr>
              <a:t>атрибута, </a:t>
            </a:r>
            <a:r>
              <a:rPr b="0" lang="en-US" sz="2000" spc="-15" strike="noStrike">
                <a:solidFill>
                  <a:srgbClr val="000000"/>
                </a:solidFill>
                <a:latin typeface="Calibri"/>
              </a:rPr>
              <a:t>то </a:t>
            </a:r>
            <a:r>
              <a:rPr b="0" lang="en-US" sz="2000" spc="-7" strike="noStrike">
                <a:solidFill>
                  <a:srgbClr val="000000"/>
                </a:solidFill>
                <a:latin typeface="Calibri"/>
              </a:rPr>
              <a:t>можно указать</a:t>
            </a:r>
            <a:r>
              <a:rPr b="0" lang="en-US" sz="2000" spc="-137" strike="noStrike">
                <a:solidFill>
                  <a:srgbClr val="000000"/>
                </a:solidFill>
                <a:latin typeface="Calibri"/>
              </a:rPr>
              <a:t> </a:t>
            </a:r>
            <a:r>
              <a:rPr b="0" lang="en-US" sz="2000" spc="-12" strike="noStrike">
                <a:solidFill>
                  <a:srgbClr val="000000"/>
                </a:solidFill>
                <a:latin typeface="Calibri"/>
              </a:rPr>
              <a:t>его  </a:t>
            </a:r>
            <a:r>
              <a:rPr b="0" lang="en-US" sz="2000" spc="-7" strike="noStrike">
                <a:solidFill>
                  <a:srgbClr val="000000"/>
                </a:solidFill>
                <a:latin typeface="Calibri"/>
              </a:rPr>
              <a:t>непосредственно </a:t>
            </a:r>
            <a:r>
              <a:rPr b="0" lang="en-US" sz="2000" spc="-1" strike="noStrike">
                <a:solidFill>
                  <a:srgbClr val="000000"/>
                </a:solidFill>
                <a:latin typeface="Calibri"/>
              </a:rPr>
              <a:t>в </a:t>
            </a:r>
            <a:r>
              <a:rPr b="0" lang="en-US" sz="2000" spc="-12" strike="noStrike">
                <a:solidFill>
                  <a:srgbClr val="000000"/>
                </a:solidFill>
                <a:latin typeface="Calibri"/>
              </a:rPr>
              <a:t>определении </a:t>
            </a:r>
            <a:r>
              <a:rPr b="0" lang="en-US" sz="2000" spc="-15" strike="noStrike">
                <a:solidFill>
                  <a:srgbClr val="000000"/>
                </a:solidFill>
                <a:latin typeface="Calibri"/>
              </a:rPr>
              <a:t>этого</a:t>
            </a:r>
            <a:r>
              <a:rPr b="0" lang="en-US" sz="2000" spc="-41" strike="noStrike">
                <a:solidFill>
                  <a:srgbClr val="000000"/>
                </a:solidFill>
                <a:latin typeface="Calibri"/>
              </a:rPr>
              <a:t> </a:t>
            </a:r>
            <a:r>
              <a:rPr b="0" lang="en-US" sz="2000" spc="-1" strike="noStrike">
                <a:solidFill>
                  <a:srgbClr val="000000"/>
                </a:solidFill>
                <a:latin typeface="Calibri"/>
              </a:rPr>
              <a:t>атрибута:</a:t>
            </a:r>
            <a:endParaRPr b="0" lang="en-US" sz="2000" spc="-1" strike="noStrike">
              <a:solidFill>
                <a:srgbClr val="000000"/>
              </a:solidFill>
              <a:latin typeface="Arial"/>
            </a:endParaRPr>
          </a:p>
          <a:p>
            <a:pPr marL="12600">
              <a:lnSpc>
                <a:spcPct val="100000"/>
              </a:lnSpc>
              <a:spcBef>
                <a:spcPts val="340"/>
              </a:spcBef>
            </a:pPr>
            <a:r>
              <a:rPr b="1" lang="en-US" sz="1800" spc="-12" strike="noStrike">
                <a:solidFill>
                  <a:srgbClr val="000000"/>
                </a:solidFill>
                <a:latin typeface="Courier New"/>
              </a:rPr>
              <a:t>CREATE TABLE</a:t>
            </a:r>
            <a:r>
              <a:rPr b="1" lang="en-US" sz="1800" spc="4" strike="noStrike">
                <a:solidFill>
                  <a:srgbClr val="000000"/>
                </a:solidFill>
                <a:latin typeface="Courier New"/>
              </a:rPr>
              <a:t> </a:t>
            </a:r>
            <a:r>
              <a:rPr b="1" lang="en-US" sz="1800" spc="-12" strike="noStrike">
                <a:solidFill>
                  <a:srgbClr val="000000"/>
                </a:solidFill>
                <a:latin typeface="Courier New"/>
              </a:rPr>
              <a:t>students</a:t>
            </a:r>
            <a:endParaRPr b="0" lang="en-US" sz="1800" spc="-1" strike="noStrike">
              <a:solidFill>
                <a:srgbClr val="000000"/>
              </a:solidFill>
              <a:latin typeface="Arial"/>
            </a:endParaRPr>
          </a:p>
          <a:p>
            <a:pPr marL="12600">
              <a:lnSpc>
                <a:spcPct val="100000"/>
              </a:lnSpc>
              <a:spcBef>
                <a:spcPts val="434"/>
              </a:spcBef>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5 ) </a:t>
            </a:r>
            <a:r>
              <a:rPr b="1" lang="en-US" sz="1800" spc="-12" strike="noStrike">
                <a:solidFill>
                  <a:srgbClr val="ff0000"/>
                </a:solidFill>
                <a:latin typeface="Courier New"/>
              </a:rPr>
              <a:t>PRIMARY</a:t>
            </a:r>
            <a:r>
              <a:rPr b="1" lang="en-US" sz="1800" spc="-55" strike="noStrike">
                <a:solidFill>
                  <a:srgbClr val="ff0000"/>
                </a:solidFill>
                <a:latin typeface="Courier New"/>
              </a:rPr>
              <a:t> </a:t>
            </a:r>
            <a:r>
              <a:rPr b="1" lang="en-US" sz="1800" spc="-12" strike="noStrike">
                <a:solidFill>
                  <a:srgbClr val="ff0000"/>
                </a:solidFill>
                <a:latin typeface="Courier New"/>
              </a:rPr>
              <a:t>KEY</a:t>
            </a: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1"/>
              </a:spcBef>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434"/>
              </a:spcBef>
            </a:pPr>
            <a:r>
              <a:rPr b="1" lang="en-US" sz="1800" spc="-7"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564"/>
              </a:spcBef>
            </a:pPr>
            <a:r>
              <a:rPr b="0" lang="en-US" sz="2000" spc="-1" strike="noStrike">
                <a:solidFill>
                  <a:srgbClr val="000000"/>
                </a:solidFill>
                <a:latin typeface="Calibri"/>
              </a:rPr>
              <a:t>А </a:t>
            </a:r>
            <a:r>
              <a:rPr b="0" lang="en-US" sz="2000" spc="-7" strike="noStrike">
                <a:solidFill>
                  <a:srgbClr val="000000"/>
                </a:solidFill>
                <a:latin typeface="Calibri"/>
              </a:rPr>
              <a:t>можно </a:t>
            </a:r>
            <a:r>
              <a:rPr b="0" lang="en-US" sz="2000" spc="-12" strike="noStrike">
                <a:solidFill>
                  <a:srgbClr val="000000"/>
                </a:solidFill>
                <a:latin typeface="Calibri"/>
              </a:rPr>
              <a:t>сделать </a:t>
            </a:r>
            <a:r>
              <a:rPr b="0" lang="en-US" sz="2000" spc="-15" strike="noStrike">
                <a:solidFill>
                  <a:srgbClr val="000000"/>
                </a:solidFill>
                <a:latin typeface="Calibri"/>
              </a:rPr>
              <a:t>это </a:t>
            </a:r>
            <a:r>
              <a:rPr b="0" lang="en-US" sz="2000" spc="-1" strike="noStrike">
                <a:solidFill>
                  <a:srgbClr val="000000"/>
                </a:solidFill>
                <a:latin typeface="Calibri"/>
              </a:rPr>
              <a:t>и в </a:t>
            </a:r>
            <a:r>
              <a:rPr b="0" lang="en-US" sz="2000" spc="-12" strike="noStrike">
                <a:solidFill>
                  <a:srgbClr val="000000"/>
                </a:solidFill>
                <a:latin typeface="Calibri"/>
              </a:rPr>
              <a:t>виде </a:t>
            </a:r>
            <a:r>
              <a:rPr b="0" lang="en-US" sz="2000" spc="-26" strike="noStrike">
                <a:solidFill>
                  <a:srgbClr val="000000"/>
                </a:solidFill>
                <a:latin typeface="Calibri"/>
              </a:rPr>
              <a:t>отдельного </a:t>
            </a:r>
            <a:r>
              <a:rPr b="0" lang="en-US" sz="2000" spc="-7" strike="noStrike">
                <a:solidFill>
                  <a:srgbClr val="000000"/>
                </a:solidFill>
                <a:latin typeface="Calibri"/>
              </a:rPr>
              <a:t>ограничения:</a:t>
            </a:r>
            <a:endParaRPr b="0" lang="en-US" sz="2000" spc="-1" strike="noStrike">
              <a:solidFill>
                <a:srgbClr val="000000"/>
              </a:solidFill>
              <a:latin typeface="Arial"/>
            </a:endParaRPr>
          </a:p>
          <a:p>
            <a:pPr marL="12600">
              <a:lnSpc>
                <a:spcPct val="100000"/>
              </a:lnSpc>
              <a:spcBef>
                <a:spcPts val="346"/>
              </a:spcBef>
            </a:pPr>
            <a:r>
              <a:rPr b="1" lang="en-US" sz="1800" spc="-12" strike="noStrike">
                <a:solidFill>
                  <a:srgbClr val="000000"/>
                </a:solidFill>
                <a:latin typeface="Courier New"/>
              </a:rPr>
              <a:t>CREATE TABLE</a:t>
            </a:r>
            <a:r>
              <a:rPr b="1" lang="en-US" sz="1800" spc="4" strike="noStrike">
                <a:solidFill>
                  <a:srgbClr val="000000"/>
                </a:solidFill>
                <a:latin typeface="Courier New"/>
              </a:rPr>
              <a:t> </a:t>
            </a:r>
            <a:r>
              <a:rPr b="1" lang="en-US" sz="1800" spc="-12" strike="noStrike">
                <a:solidFill>
                  <a:srgbClr val="000000"/>
                </a:solidFill>
                <a:latin typeface="Courier New"/>
              </a:rPr>
              <a:t>students</a:t>
            </a:r>
            <a:endParaRPr b="0" lang="en-US" sz="1800" spc="-1" strike="noStrike">
              <a:solidFill>
                <a:srgbClr val="000000"/>
              </a:solidFill>
              <a:latin typeface="Arial"/>
            </a:endParaRPr>
          </a:p>
          <a:p>
            <a:pPr marL="12600">
              <a:lnSpc>
                <a:spcPct val="100000"/>
              </a:lnSpc>
              <a:spcBef>
                <a:spcPts val="434"/>
              </a:spcBef>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a:t>
            </a:r>
            <a:r>
              <a:rPr b="1" lang="en-US" sz="1800" spc="-35"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1"/>
              </a:spcBef>
            </a:pPr>
            <a:r>
              <a:rPr b="1" lang="en-US" sz="1800" spc="-12"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4"/>
              </a:spcBef>
            </a:pPr>
            <a:r>
              <a:rPr b="1" lang="en-US" sz="1800" spc="-12" strike="noStrike">
                <a:solidFill>
                  <a:srgbClr val="ff0000"/>
                </a:solidFill>
                <a:latin typeface="Courier New"/>
              </a:rPr>
              <a:t>PRIMARY KEY </a:t>
            </a:r>
            <a:r>
              <a:rPr b="1" lang="en-US" sz="1800" spc="-1" strike="noStrike">
                <a:solidFill>
                  <a:srgbClr val="000000"/>
                </a:solidFill>
                <a:latin typeface="Courier New"/>
              </a:rPr>
              <a:t>( </a:t>
            </a:r>
            <a:r>
              <a:rPr b="1" lang="en-US" sz="1800" spc="-12" strike="noStrike">
                <a:solidFill>
                  <a:srgbClr val="000000"/>
                </a:solidFill>
                <a:latin typeface="Courier New"/>
              </a:rPr>
              <a:t>record_book</a:t>
            </a:r>
            <a:r>
              <a:rPr b="1" lang="en-US" sz="1800" spc="-41"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431"/>
              </a:spcBef>
            </a:pP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255" name="object 4"/>
          <p:cNvSpPr/>
          <p:nvPr/>
        </p:nvSpPr>
        <p:spPr>
          <a:xfrm>
            <a:off x="4410000" y="5412960"/>
            <a:ext cx="3600000" cy="579960"/>
          </a:xfrm>
          <a:prstGeom prst="rect">
            <a:avLst/>
          </a:prstGeom>
          <a:noFill/>
          <a:ln w="9525">
            <a:solidFill>
              <a:srgbClr val="4f81bc"/>
            </a:solidFill>
            <a:round/>
          </a:ln>
        </p:spPr>
        <p:style>
          <a:lnRef idx="0"/>
          <a:fillRef idx="0"/>
          <a:effectRef idx="0"/>
          <a:fontRef idx="minor"/>
        </p:style>
        <p:txBody>
          <a:bodyPr lIns="0" rIns="0" tIns="31680" bIns="0" anchor="t">
            <a:spAutoFit/>
          </a:bodyPr>
          <a:p>
            <a:pPr marL="354240">
              <a:lnSpc>
                <a:spcPct val="100000"/>
              </a:lnSpc>
              <a:spcBef>
                <a:spcPts val="249"/>
              </a:spcBef>
            </a:pPr>
            <a:r>
              <a:rPr b="0" lang="en-US" sz="1800" spc="-7" strike="noStrike">
                <a:solidFill>
                  <a:srgbClr val="000000"/>
                </a:solidFill>
                <a:latin typeface="Calibri"/>
              </a:rPr>
              <a:t>атрибут(ы) первичного</a:t>
            </a:r>
            <a:r>
              <a:rPr b="0" lang="en-US" sz="1800" spc="38" strike="noStrike">
                <a:solidFill>
                  <a:srgbClr val="000000"/>
                </a:solidFill>
                <a:latin typeface="Calibri"/>
              </a:rPr>
              <a:t> </a:t>
            </a:r>
            <a:r>
              <a:rPr b="0" lang="en-US" sz="1800" spc="-7" strike="noStrike">
                <a:solidFill>
                  <a:srgbClr val="000000"/>
                </a:solidFill>
                <a:latin typeface="Calibri"/>
              </a:rPr>
              <a:t>ключа</a:t>
            </a:r>
            <a:endParaRPr b="0" lang="en-US" sz="1800" spc="-1" strike="noStrike">
              <a:solidFill>
                <a:srgbClr val="000000"/>
              </a:solidFill>
              <a:latin typeface="Arial"/>
            </a:endParaRPr>
          </a:p>
        </p:txBody>
      </p:sp>
      <p:sp>
        <p:nvSpPr>
          <p:cNvPr id="256" name="object 5"/>
          <p:cNvSpPr/>
          <p:nvPr/>
        </p:nvSpPr>
        <p:spPr>
          <a:xfrm>
            <a:off x="5202000" y="4901400"/>
            <a:ext cx="1013760" cy="522720"/>
          </a:xfrm>
          <a:custGeom>
            <a:avLst/>
            <a:gdLst>
              <a:gd name="textAreaLeft" fmla="*/ 0 w 1013760"/>
              <a:gd name="textAreaRight" fmla="*/ 1014120 w 1013760"/>
              <a:gd name="textAreaTop" fmla="*/ 0 h 522720"/>
              <a:gd name="textAreaBottom" fmla="*/ 523080 h 522720"/>
            </a:gdLst>
            <a:ahLst/>
            <a:rect l="textAreaLeft" t="textAreaTop" r="textAreaRight" b="textAreaBottom"/>
            <a:pathLst>
              <a:path w="1014095" h="523239">
                <a:moveTo>
                  <a:pt x="70132" y="28459"/>
                </a:moveTo>
                <a:lnTo>
                  <a:pt x="45016" y="30090"/>
                </a:lnTo>
                <a:lnTo>
                  <a:pt x="58870" y="51276"/>
                </a:lnTo>
                <a:lnTo>
                  <a:pt x="1002411" y="522985"/>
                </a:lnTo>
                <a:lnTo>
                  <a:pt x="1013841" y="500252"/>
                </a:lnTo>
                <a:lnTo>
                  <a:pt x="70132" y="28459"/>
                </a:lnTo>
                <a:close/>
              </a:path>
              <a:path w="1014095" h="523239">
                <a:moveTo>
                  <a:pt x="116713" y="0"/>
                </a:moveTo>
                <a:lnTo>
                  <a:pt x="0" y="7619"/>
                </a:lnTo>
                <a:lnTo>
                  <a:pt x="60198" y="99567"/>
                </a:lnTo>
                <a:lnTo>
                  <a:pt x="64008" y="105536"/>
                </a:lnTo>
                <a:lnTo>
                  <a:pt x="71882" y="107187"/>
                </a:lnTo>
                <a:lnTo>
                  <a:pt x="77724" y="103250"/>
                </a:lnTo>
                <a:lnTo>
                  <a:pt x="83566" y="99440"/>
                </a:lnTo>
                <a:lnTo>
                  <a:pt x="85217" y="91566"/>
                </a:lnTo>
                <a:lnTo>
                  <a:pt x="58870" y="51276"/>
                </a:lnTo>
                <a:lnTo>
                  <a:pt x="16764" y="30225"/>
                </a:lnTo>
                <a:lnTo>
                  <a:pt x="28194" y="7492"/>
                </a:lnTo>
                <a:lnTo>
                  <a:pt x="122926" y="7492"/>
                </a:lnTo>
                <a:lnTo>
                  <a:pt x="122809" y="5333"/>
                </a:lnTo>
                <a:lnTo>
                  <a:pt x="116713" y="0"/>
                </a:lnTo>
                <a:close/>
              </a:path>
              <a:path w="1014095" h="523239">
                <a:moveTo>
                  <a:pt x="28194" y="7492"/>
                </a:moveTo>
                <a:lnTo>
                  <a:pt x="16764" y="30225"/>
                </a:lnTo>
                <a:lnTo>
                  <a:pt x="58870" y="51276"/>
                </a:lnTo>
                <a:lnTo>
                  <a:pt x="45936" y="31495"/>
                </a:lnTo>
                <a:lnTo>
                  <a:pt x="23368" y="31495"/>
                </a:lnTo>
                <a:lnTo>
                  <a:pt x="33147" y="11937"/>
                </a:lnTo>
                <a:lnTo>
                  <a:pt x="37085" y="11937"/>
                </a:lnTo>
                <a:lnTo>
                  <a:pt x="28194" y="7492"/>
                </a:lnTo>
                <a:close/>
              </a:path>
              <a:path w="1014095" h="523239">
                <a:moveTo>
                  <a:pt x="33147" y="11937"/>
                </a:moveTo>
                <a:lnTo>
                  <a:pt x="23368" y="31495"/>
                </a:lnTo>
                <a:lnTo>
                  <a:pt x="45016" y="30090"/>
                </a:lnTo>
                <a:lnTo>
                  <a:pt x="33147" y="11937"/>
                </a:lnTo>
                <a:close/>
              </a:path>
              <a:path w="1014095" h="523239">
                <a:moveTo>
                  <a:pt x="45016" y="30090"/>
                </a:moveTo>
                <a:lnTo>
                  <a:pt x="23368" y="31495"/>
                </a:lnTo>
                <a:lnTo>
                  <a:pt x="45936" y="31495"/>
                </a:lnTo>
                <a:lnTo>
                  <a:pt x="45016" y="30090"/>
                </a:lnTo>
                <a:close/>
              </a:path>
              <a:path w="1014095" h="523239">
                <a:moveTo>
                  <a:pt x="37085" y="11937"/>
                </a:moveTo>
                <a:lnTo>
                  <a:pt x="33147" y="11937"/>
                </a:lnTo>
                <a:lnTo>
                  <a:pt x="45016" y="30090"/>
                </a:lnTo>
                <a:lnTo>
                  <a:pt x="70132" y="28459"/>
                </a:lnTo>
                <a:lnTo>
                  <a:pt x="37085" y="11937"/>
                </a:lnTo>
                <a:close/>
              </a:path>
              <a:path w="1014095" h="523239">
                <a:moveTo>
                  <a:pt x="122926" y="7492"/>
                </a:moveTo>
                <a:lnTo>
                  <a:pt x="28194" y="7492"/>
                </a:lnTo>
                <a:lnTo>
                  <a:pt x="70132" y="28459"/>
                </a:lnTo>
                <a:lnTo>
                  <a:pt x="111379" y="25780"/>
                </a:lnTo>
                <a:lnTo>
                  <a:pt x="118364" y="25399"/>
                </a:lnTo>
                <a:lnTo>
                  <a:pt x="123698" y="19303"/>
                </a:lnTo>
                <a:lnTo>
                  <a:pt x="123169" y="11937"/>
                </a:lnTo>
                <a:lnTo>
                  <a:pt x="122926" y="7492"/>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2163600" y="477000"/>
            <a:ext cx="8420760" cy="1154520"/>
          </a:xfrm>
          <a:prstGeom prst="rect">
            <a:avLst/>
          </a:prstGeom>
          <a:noFill/>
          <a:ln w="0">
            <a:noFill/>
          </a:ln>
        </p:spPr>
        <p:txBody>
          <a:bodyPr lIns="0" rIns="0" tIns="9360" bIns="0" anchor="ctr">
            <a:noAutofit/>
          </a:bodyPr>
          <a:p>
            <a:pPr marL="7560" indent="0" algn="ctr">
              <a:lnSpc>
                <a:spcPct val="100000"/>
              </a:lnSpc>
              <a:spcBef>
                <a:spcPts val="74"/>
              </a:spcBef>
              <a:buNone/>
            </a:pPr>
            <a:r>
              <a:rPr b="0" lang="en-US" sz="4000" spc="-287" strike="noStrike">
                <a:solidFill>
                  <a:srgbClr val="000000"/>
                </a:solidFill>
                <a:latin typeface="Corbel"/>
              </a:rPr>
              <a:t>SQL. </a:t>
            </a:r>
            <a:r>
              <a:rPr b="0" lang="en-US" sz="4000" spc="-188" strike="noStrike">
                <a:solidFill>
                  <a:srgbClr val="000000"/>
                </a:solidFill>
                <a:latin typeface="Corbel"/>
              </a:rPr>
              <a:t>Structured </a:t>
            </a:r>
            <a:r>
              <a:rPr b="0" lang="en-US" sz="4000" spc="-92" strike="noStrike">
                <a:solidFill>
                  <a:srgbClr val="000000"/>
                </a:solidFill>
                <a:latin typeface="Corbel"/>
              </a:rPr>
              <a:t>Query</a:t>
            </a:r>
            <a:r>
              <a:rPr b="0" lang="en-US" sz="4000" spc="140" strike="noStrike">
                <a:solidFill>
                  <a:srgbClr val="000000"/>
                </a:solidFill>
                <a:latin typeface="Corbel"/>
              </a:rPr>
              <a:t> </a:t>
            </a:r>
            <a:r>
              <a:rPr b="0" lang="en-US" sz="4000" spc="-143" strike="noStrike">
                <a:solidFill>
                  <a:srgbClr val="000000"/>
                </a:solidFill>
                <a:latin typeface="Corbel"/>
              </a:rPr>
              <a:t>Language</a:t>
            </a:r>
            <a:endParaRPr b="0" lang="en-US" sz="4000" spc="-1" strike="noStrike">
              <a:solidFill>
                <a:srgbClr val="000000"/>
              </a:solidFill>
              <a:latin typeface="Corbel"/>
            </a:endParaRPr>
          </a:p>
        </p:txBody>
      </p:sp>
      <p:sp>
        <p:nvSpPr>
          <p:cNvPr id="207" name="object 3"/>
          <p:cNvSpPr/>
          <p:nvPr/>
        </p:nvSpPr>
        <p:spPr>
          <a:xfrm>
            <a:off x="1409040" y="2110680"/>
            <a:ext cx="10971360" cy="2978280"/>
          </a:xfrm>
          <a:prstGeom prst="rect">
            <a:avLst/>
          </a:prstGeom>
          <a:noFill/>
          <a:ln w="0">
            <a:noFill/>
          </a:ln>
        </p:spPr>
        <p:style>
          <a:lnRef idx="0"/>
          <a:fillRef idx="0"/>
          <a:effectRef idx="0"/>
          <a:fontRef idx="minor"/>
        </p:style>
        <p:txBody>
          <a:bodyPr lIns="0" rIns="0" tIns="7200" bIns="0" anchor="t">
            <a:spAutoFit/>
          </a:bodyPr>
          <a:p>
            <a:pPr marL="464760" indent="-457200">
              <a:lnSpc>
                <a:spcPts val="3603"/>
              </a:lnSpc>
              <a:spcBef>
                <a:spcPts val="57"/>
              </a:spcBef>
              <a:buClr>
                <a:srgbClr val="231e20"/>
              </a:buClr>
              <a:buFont typeface="Arial"/>
              <a:buChar char="•"/>
              <a:tabLst>
                <a:tab algn="l" pos="452160"/>
                <a:tab algn="l" pos="452520"/>
              </a:tabLst>
            </a:pPr>
            <a:r>
              <a:rPr b="0" lang="en-US" sz="3000" spc="-231" strike="noStrike">
                <a:solidFill>
                  <a:srgbClr val="231e20"/>
                </a:solidFill>
                <a:latin typeface="Arial"/>
              </a:rPr>
              <a:t>SQL </a:t>
            </a:r>
            <a:r>
              <a:rPr b="0" lang="en-US" sz="3000" spc="582" strike="noStrike">
                <a:solidFill>
                  <a:srgbClr val="231e20"/>
                </a:solidFill>
                <a:latin typeface="Arial"/>
              </a:rPr>
              <a:t>– </a:t>
            </a:r>
            <a:r>
              <a:rPr b="0" lang="en-US" sz="3000" spc="-134" strike="noStrike">
                <a:solidFill>
                  <a:srgbClr val="231e20"/>
                </a:solidFill>
                <a:latin typeface="Arial"/>
              </a:rPr>
              <a:t>это </a:t>
            </a:r>
            <a:r>
              <a:rPr b="0" lang="en-US" sz="3000" spc="-4" strike="noStrike">
                <a:solidFill>
                  <a:srgbClr val="231e20"/>
                </a:solidFill>
                <a:latin typeface="Arial"/>
              </a:rPr>
              <a:t>широко</a:t>
            </a:r>
            <a:r>
              <a:rPr b="0" lang="en-US" sz="3000" spc="-154" strike="noStrike">
                <a:solidFill>
                  <a:srgbClr val="231e20"/>
                </a:solidFill>
                <a:latin typeface="Arial"/>
              </a:rPr>
              <a:t> </a:t>
            </a:r>
            <a:r>
              <a:rPr b="0" lang="en-US" sz="3000" spc="-35" strike="noStrike">
                <a:solidFill>
                  <a:srgbClr val="231e20"/>
                </a:solidFill>
                <a:latin typeface="Arial"/>
              </a:rPr>
              <a:t>распространенный </a:t>
            </a:r>
            <a:r>
              <a:rPr b="0" lang="en-US" sz="3000" spc="-58" strike="noStrike">
                <a:solidFill>
                  <a:srgbClr val="231e20"/>
                </a:solidFill>
                <a:latin typeface="Arial"/>
              </a:rPr>
              <a:t>и </a:t>
            </a:r>
            <a:r>
              <a:rPr b="0" lang="en-US" sz="3000" spc="-55" strike="noStrike">
                <a:solidFill>
                  <a:srgbClr val="231e20"/>
                </a:solidFill>
                <a:latin typeface="Arial"/>
              </a:rPr>
              <a:t>стандартизированный </a:t>
            </a:r>
            <a:r>
              <a:rPr b="0" lang="en-US" sz="3000" spc="-83" strike="noStrike">
                <a:solidFill>
                  <a:srgbClr val="231e20"/>
                </a:solidFill>
                <a:latin typeface="Arial"/>
              </a:rPr>
              <a:t>язык, </a:t>
            </a:r>
            <a:r>
              <a:rPr b="0" lang="en-US" sz="3000" spc="-66" strike="noStrike">
                <a:solidFill>
                  <a:srgbClr val="231e20"/>
                </a:solidFill>
                <a:latin typeface="Arial"/>
              </a:rPr>
              <a:t>который </a:t>
            </a:r>
            <a:r>
              <a:rPr b="0" lang="en-US" sz="3000" spc="-117" strike="noStrike">
                <a:solidFill>
                  <a:srgbClr val="231e20"/>
                </a:solidFill>
                <a:latin typeface="Arial"/>
              </a:rPr>
              <a:t>используется  </a:t>
            </a:r>
            <a:r>
              <a:rPr b="0" lang="en-US" sz="3000" spc="-165" strike="noStrike">
                <a:solidFill>
                  <a:srgbClr val="231e20"/>
                </a:solidFill>
                <a:latin typeface="Arial"/>
              </a:rPr>
              <a:t>для </a:t>
            </a:r>
            <a:r>
              <a:rPr b="0" lang="en-US" sz="3000" spc="-49" strike="noStrike">
                <a:solidFill>
                  <a:srgbClr val="231e20"/>
                </a:solidFill>
                <a:latin typeface="Arial"/>
              </a:rPr>
              <a:t>работы </a:t>
            </a:r>
            <a:r>
              <a:rPr b="0" lang="en-US" sz="3000" spc="-117" strike="noStrike">
                <a:solidFill>
                  <a:srgbClr val="231e20"/>
                </a:solidFill>
                <a:latin typeface="Arial"/>
              </a:rPr>
              <a:t>с </a:t>
            </a:r>
            <a:r>
              <a:rPr b="0" lang="en-US" sz="3000" spc="-80" strike="noStrike">
                <a:solidFill>
                  <a:srgbClr val="231e20"/>
                </a:solidFill>
                <a:latin typeface="Arial"/>
              </a:rPr>
              <a:t>реляционными </a:t>
            </a:r>
            <a:r>
              <a:rPr b="0" lang="en-US" sz="3000" spc="-12" strike="noStrike">
                <a:solidFill>
                  <a:srgbClr val="231e20"/>
                </a:solidFill>
                <a:latin typeface="Arial"/>
              </a:rPr>
              <a:t>базами</a:t>
            </a:r>
            <a:r>
              <a:rPr b="0" lang="en-US" sz="3000" spc="571" strike="noStrike">
                <a:solidFill>
                  <a:srgbClr val="231e20"/>
                </a:solidFill>
                <a:latin typeface="Arial"/>
              </a:rPr>
              <a:t> </a:t>
            </a:r>
            <a:r>
              <a:rPr b="0" lang="en-US" sz="3000" spc="-80" strike="noStrike">
                <a:solidFill>
                  <a:srgbClr val="231e20"/>
                </a:solidFill>
                <a:latin typeface="Arial"/>
              </a:rPr>
              <a:t>данных </a:t>
            </a:r>
            <a:r>
              <a:rPr b="0" lang="en-US" sz="3000" spc="-58" strike="noStrike">
                <a:solidFill>
                  <a:srgbClr val="231e20"/>
                </a:solidFill>
                <a:latin typeface="Arial"/>
              </a:rPr>
              <a:t>и </a:t>
            </a:r>
            <a:r>
              <a:rPr b="0" lang="en-US" sz="3000" spc="-94" strike="noStrike">
                <a:solidFill>
                  <a:srgbClr val="231e20"/>
                </a:solidFill>
                <a:latin typeface="Arial"/>
              </a:rPr>
              <a:t>поддерживается</a:t>
            </a:r>
            <a:r>
              <a:rPr b="0" lang="en-US" sz="3000" spc="120" strike="noStrike">
                <a:solidFill>
                  <a:srgbClr val="231e20"/>
                </a:solidFill>
                <a:latin typeface="Arial"/>
              </a:rPr>
              <a:t> </a:t>
            </a:r>
            <a:r>
              <a:rPr b="0" lang="en-US" sz="3000" spc="-75" strike="noStrike">
                <a:solidFill>
                  <a:srgbClr val="231e20"/>
                </a:solidFill>
                <a:latin typeface="Arial"/>
              </a:rPr>
              <a:t>большинством </a:t>
            </a:r>
            <a:r>
              <a:rPr b="0" lang="en-US" sz="3000" spc="-77" strike="noStrike">
                <a:solidFill>
                  <a:srgbClr val="231e20"/>
                </a:solidFill>
                <a:latin typeface="Arial"/>
              </a:rPr>
              <a:t>производителей</a:t>
            </a:r>
            <a:r>
              <a:rPr b="0" lang="en-US" sz="3000" spc="29" strike="noStrike">
                <a:solidFill>
                  <a:srgbClr val="231e20"/>
                </a:solidFill>
                <a:latin typeface="Arial"/>
              </a:rPr>
              <a:t> </a:t>
            </a:r>
            <a:r>
              <a:rPr b="0" lang="en-US" sz="3000" spc="-128" strike="noStrike">
                <a:solidFill>
                  <a:srgbClr val="231e20"/>
                </a:solidFill>
                <a:latin typeface="Arial"/>
              </a:rPr>
              <a:t>СУБД.</a:t>
            </a:r>
            <a:endParaRPr b="0" lang="en-US" sz="3000" spc="-1" strike="noStrike">
              <a:solidFill>
                <a:srgbClr val="000000"/>
              </a:solidFill>
              <a:latin typeface="Arial"/>
            </a:endParaRPr>
          </a:p>
          <a:p>
            <a:pPr marL="464760" indent="-457200">
              <a:lnSpc>
                <a:spcPct val="100000"/>
              </a:lnSpc>
              <a:spcBef>
                <a:spcPts val="896"/>
              </a:spcBef>
              <a:buClr>
                <a:srgbClr val="231e20"/>
              </a:buClr>
              <a:buFont typeface="Arial"/>
              <a:buChar char="•"/>
              <a:tabLst>
                <a:tab algn="l" pos="452160"/>
                <a:tab algn="l" pos="452520"/>
              </a:tabLst>
            </a:pPr>
            <a:r>
              <a:rPr b="0" lang="en-US" sz="3000" spc="-86" strike="noStrike">
                <a:solidFill>
                  <a:srgbClr val="231e20"/>
                </a:solidFill>
                <a:latin typeface="Arial"/>
              </a:rPr>
              <a:t>Structured </a:t>
            </a:r>
            <a:r>
              <a:rPr b="0" lang="en-US" sz="3000" spc="-117" strike="noStrike">
                <a:solidFill>
                  <a:srgbClr val="231e20"/>
                </a:solidFill>
                <a:latin typeface="Arial"/>
              </a:rPr>
              <a:t>English </a:t>
            </a:r>
            <a:r>
              <a:rPr b="0" lang="en-US" sz="3000" spc="-43" strike="noStrike">
                <a:solidFill>
                  <a:srgbClr val="231e20"/>
                </a:solidFill>
                <a:latin typeface="Arial"/>
              </a:rPr>
              <a:t>Query Language</a:t>
            </a:r>
            <a:r>
              <a:rPr b="0" lang="en-US" sz="3000" spc="307" strike="noStrike">
                <a:solidFill>
                  <a:srgbClr val="231e20"/>
                </a:solidFill>
                <a:latin typeface="Arial"/>
              </a:rPr>
              <a:t> </a:t>
            </a:r>
            <a:r>
              <a:rPr b="0" lang="en-US" sz="3000" spc="-214" strike="noStrike">
                <a:solidFill>
                  <a:srgbClr val="231e20"/>
                </a:solidFill>
                <a:latin typeface="Arial"/>
              </a:rPr>
              <a:t>(1983).</a:t>
            </a:r>
            <a:endParaRPr b="0" lang="en-US" sz="3000" spc="-1" strike="noStrike">
              <a:solidFill>
                <a:srgbClr val="000000"/>
              </a:solidFill>
              <a:latin typeface="Arial"/>
            </a:endParaRPr>
          </a:p>
          <a:p>
            <a:pPr marL="464760" indent="-457200">
              <a:lnSpc>
                <a:spcPct val="100000"/>
              </a:lnSpc>
              <a:spcBef>
                <a:spcPts val="896"/>
              </a:spcBef>
              <a:buClr>
                <a:srgbClr val="231e20"/>
              </a:buClr>
              <a:buFont typeface="Arial"/>
              <a:buChar char="•"/>
              <a:tabLst>
                <a:tab algn="l" pos="452160"/>
                <a:tab algn="l" pos="452520"/>
              </a:tabLst>
            </a:pPr>
            <a:r>
              <a:rPr b="0" lang="en-US" sz="3000" spc="-120" strike="noStrike">
                <a:solidFill>
                  <a:srgbClr val="231e20"/>
                </a:solidFill>
                <a:latin typeface="Arial"/>
              </a:rPr>
              <a:t>Стандарты: </a:t>
            </a:r>
            <a:r>
              <a:rPr b="0" lang="en-US" sz="3000" spc="-106" strike="noStrike">
                <a:solidFill>
                  <a:srgbClr val="231e20"/>
                </a:solidFill>
                <a:latin typeface="Arial"/>
              </a:rPr>
              <a:t>86, </a:t>
            </a:r>
            <a:r>
              <a:rPr b="0" lang="en-US" sz="3000" spc="-182" strike="noStrike">
                <a:solidFill>
                  <a:srgbClr val="231e20"/>
                </a:solidFill>
                <a:latin typeface="Arial"/>
              </a:rPr>
              <a:t>89, </a:t>
            </a:r>
            <a:r>
              <a:rPr b="0" lang="en-US" sz="3000" spc="-165" strike="noStrike">
                <a:solidFill>
                  <a:srgbClr val="231e20"/>
                </a:solidFill>
                <a:latin typeface="Arial"/>
              </a:rPr>
              <a:t>92,</a:t>
            </a:r>
            <a:r>
              <a:rPr b="0" lang="en-US" sz="3000" spc="-117" strike="noStrike">
                <a:solidFill>
                  <a:srgbClr val="231e20"/>
                </a:solidFill>
                <a:latin typeface="Arial"/>
              </a:rPr>
              <a:t> </a:t>
            </a:r>
            <a:r>
              <a:rPr b="0" lang="en-US" sz="3000" spc="-304" strike="noStrike">
                <a:solidFill>
                  <a:srgbClr val="231e20"/>
                </a:solidFill>
                <a:latin typeface="Arial"/>
              </a:rPr>
              <a:t>1999.</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2035080" y="-58680"/>
            <a:ext cx="85903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Первичный ключ – примеры</a:t>
            </a:r>
            <a:endParaRPr b="0" lang="en-US" sz="3600" spc="-1" strike="noStrike">
              <a:solidFill>
                <a:srgbClr val="000000"/>
              </a:solidFill>
              <a:latin typeface="Corbel"/>
            </a:endParaRPr>
          </a:p>
        </p:txBody>
      </p:sp>
      <p:sp>
        <p:nvSpPr>
          <p:cNvPr id="258" name="object 3"/>
          <p:cNvSpPr/>
          <p:nvPr/>
        </p:nvSpPr>
        <p:spPr>
          <a:xfrm>
            <a:off x="1626120" y="1307160"/>
            <a:ext cx="9927360" cy="4944960"/>
          </a:xfrm>
          <a:prstGeom prst="rect">
            <a:avLst/>
          </a:prstGeom>
          <a:noFill/>
          <a:ln w="0">
            <a:noFill/>
          </a:ln>
        </p:spPr>
        <p:style>
          <a:lnRef idx="0"/>
          <a:fillRef idx="0"/>
          <a:effectRef idx="0"/>
          <a:fontRef idx="minor"/>
        </p:style>
        <p:txBody>
          <a:bodyPr lIns="0" rIns="0" tIns="13320" bIns="0" anchor="t">
            <a:spAutoFit/>
          </a:bodyPr>
          <a:p>
            <a:pPr marL="355680" indent="-343080" algn="just">
              <a:lnSpc>
                <a:spcPct val="100000"/>
              </a:lnSpc>
              <a:spcBef>
                <a:spcPts val="105"/>
              </a:spcBef>
              <a:buClr>
                <a:srgbClr val="000000"/>
              </a:buClr>
              <a:buFont typeface="Arial"/>
              <a:buChar char="•"/>
              <a:tabLst>
                <a:tab algn="l" pos="355680"/>
              </a:tabLst>
            </a:pPr>
            <a:r>
              <a:rPr b="0" lang="en-US" sz="2400" spc="-1" strike="noStrike">
                <a:solidFill>
                  <a:srgbClr val="000000"/>
                </a:solidFill>
                <a:latin typeface="Corbel"/>
              </a:rPr>
              <a:t>В случае </a:t>
            </a:r>
            <a:r>
              <a:rPr b="0" lang="en-US" sz="2400" spc="-7" strike="noStrike">
                <a:solidFill>
                  <a:srgbClr val="000000"/>
                </a:solidFill>
                <a:latin typeface="Corbel"/>
              </a:rPr>
              <a:t>создания составного первичного </a:t>
            </a:r>
            <a:r>
              <a:rPr b="0" lang="en-US" sz="2400" spc="-1" strike="noStrike">
                <a:solidFill>
                  <a:srgbClr val="000000"/>
                </a:solidFill>
                <a:latin typeface="Corbel"/>
              </a:rPr>
              <a:t>ключа имена </a:t>
            </a:r>
            <a:r>
              <a:rPr b="0" lang="en-US" sz="2400" spc="-15" strike="noStrike">
                <a:solidFill>
                  <a:srgbClr val="000000"/>
                </a:solidFill>
                <a:latin typeface="Corbel"/>
              </a:rPr>
              <a:t>столбцов,  </a:t>
            </a:r>
            <a:r>
              <a:rPr b="0" lang="en-US" sz="2400" spc="-21" strike="noStrike">
                <a:solidFill>
                  <a:srgbClr val="000000"/>
                </a:solidFill>
                <a:latin typeface="Corbel"/>
              </a:rPr>
              <a:t>входящих </a:t>
            </a:r>
            <a:r>
              <a:rPr b="0" lang="en-US" sz="2400" spc="-1" strike="noStrike">
                <a:solidFill>
                  <a:srgbClr val="000000"/>
                </a:solidFill>
                <a:latin typeface="Corbel"/>
              </a:rPr>
              <a:t>в </a:t>
            </a:r>
            <a:r>
              <a:rPr b="0" lang="en-US" sz="2400" spc="-7" strike="noStrike">
                <a:solidFill>
                  <a:srgbClr val="000000"/>
                </a:solidFill>
                <a:latin typeface="Corbel"/>
              </a:rPr>
              <a:t>его </a:t>
            </a:r>
            <a:r>
              <a:rPr b="0" lang="en-US" sz="2400" spc="-1" strike="noStrike">
                <a:solidFill>
                  <a:srgbClr val="000000"/>
                </a:solidFill>
                <a:latin typeface="Corbel"/>
              </a:rPr>
              <a:t>состав, </a:t>
            </a:r>
            <a:r>
              <a:rPr b="0" lang="en-US" sz="2400" spc="-7" strike="noStrike">
                <a:solidFill>
                  <a:srgbClr val="000000"/>
                </a:solidFill>
                <a:latin typeface="Corbel"/>
              </a:rPr>
              <a:t>перечисляются </a:t>
            </a:r>
            <a:r>
              <a:rPr b="0" lang="en-US" sz="2400" spc="-1" strike="noStrike">
                <a:solidFill>
                  <a:srgbClr val="000000"/>
                </a:solidFill>
                <a:latin typeface="Corbel"/>
              </a:rPr>
              <a:t>в </a:t>
            </a:r>
            <a:r>
              <a:rPr b="0" lang="en-US" sz="2400" spc="-7" strike="noStrike">
                <a:solidFill>
                  <a:srgbClr val="000000"/>
                </a:solidFill>
                <a:latin typeface="Corbel"/>
              </a:rPr>
              <a:t>выражении PRIMARY </a:t>
            </a:r>
            <a:r>
              <a:rPr b="0" lang="en-US" sz="2400" spc="-1" strike="noStrike">
                <a:solidFill>
                  <a:srgbClr val="000000"/>
                </a:solidFill>
                <a:latin typeface="Corbel"/>
              </a:rPr>
              <a:t>KEY  через</a:t>
            </a:r>
            <a:r>
              <a:rPr b="0" lang="en-US" sz="2400" spc="-7" strike="noStrike">
                <a:solidFill>
                  <a:srgbClr val="000000"/>
                </a:solidFill>
                <a:latin typeface="Corbel"/>
              </a:rPr>
              <a:t> </a:t>
            </a:r>
            <a:r>
              <a:rPr b="0" lang="en-US" sz="2400" spc="-1" strike="noStrike">
                <a:solidFill>
                  <a:srgbClr val="000000"/>
                </a:solidFill>
                <a:latin typeface="Corbel"/>
              </a:rPr>
              <a:t>запятую:</a:t>
            </a:r>
            <a:endParaRPr b="0" lang="en-US" sz="2400" spc="-1" strike="noStrike">
              <a:solidFill>
                <a:srgbClr val="000000"/>
              </a:solidFill>
              <a:latin typeface="Arial"/>
            </a:endParaRPr>
          </a:p>
          <a:p>
            <a:pPr marL="12600">
              <a:lnSpc>
                <a:spcPct val="100000"/>
              </a:lnSpc>
              <a:spcBef>
                <a:spcPts val="340"/>
              </a:spcBef>
              <a:tabLst>
                <a:tab algn="l" pos="355680"/>
              </a:tabLst>
            </a:pPr>
            <a:r>
              <a:rPr b="1" lang="en-US" sz="2000" spc="-12" strike="noStrike">
                <a:solidFill>
                  <a:srgbClr val="000000"/>
                </a:solidFill>
                <a:latin typeface="Corbel"/>
              </a:rPr>
              <a:t>PRIMARY KEY </a:t>
            </a:r>
            <a:r>
              <a:rPr b="1" lang="en-US" sz="2000" spc="-1" strike="noStrike">
                <a:solidFill>
                  <a:srgbClr val="000000"/>
                </a:solidFill>
                <a:latin typeface="Corbel"/>
              </a:rPr>
              <a:t>( </a:t>
            </a:r>
            <a:r>
              <a:rPr b="1" lang="en-US" sz="2000" spc="-12" strike="noStrike">
                <a:solidFill>
                  <a:srgbClr val="000000"/>
                </a:solidFill>
                <a:latin typeface="Corbel"/>
              </a:rPr>
              <a:t>column1, column2,</a:t>
            </a:r>
            <a:r>
              <a:rPr b="1" lang="en-US" sz="2000" spc="-55" strike="noStrike">
                <a:solidFill>
                  <a:srgbClr val="000000"/>
                </a:solidFill>
                <a:latin typeface="Corbel"/>
              </a:rPr>
              <a:t> </a:t>
            </a:r>
            <a:r>
              <a:rPr b="1" lang="en-US" sz="2000" spc="-12" strike="noStrike">
                <a:solidFill>
                  <a:srgbClr val="000000"/>
                </a:solidFill>
                <a:latin typeface="Corbel"/>
              </a:rPr>
              <a:t>...)</a:t>
            </a:r>
            <a:endParaRPr b="0" lang="en-US" sz="2000" spc="-1" strike="noStrike">
              <a:solidFill>
                <a:srgbClr val="000000"/>
              </a:solidFill>
              <a:latin typeface="Arial"/>
            </a:endParaRPr>
          </a:p>
          <a:p>
            <a:pPr marL="355680" indent="-343080">
              <a:lnSpc>
                <a:spcPct val="100000"/>
              </a:lnSpc>
              <a:spcBef>
                <a:spcPts val="570"/>
              </a:spcBef>
              <a:buClr>
                <a:srgbClr val="000000"/>
              </a:buClr>
              <a:buFont typeface="Arial"/>
              <a:buChar char="•"/>
              <a:tabLst>
                <a:tab algn="l" pos="354960"/>
                <a:tab algn="l" pos="355680"/>
              </a:tabLst>
            </a:pPr>
            <a:r>
              <a:rPr b="0" lang="en-US" sz="2400" spc="-1" strike="noStrike">
                <a:solidFill>
                  <a:srgbClr val="000000"/>
                </a:solidFill>
                <a:latin typeface="Corbel"/>
              </a:rPr>
              <a:t>При </a:t>
            </a:r>
            <a:r>
              <a:rPr b="0" lang="en-US" sz="2400" spc="-12" strike="noStrike">
                <a:solidFill>
                  <a:srgbClr val="000000"/>
                </a:solidFill>
                <a:latin typeface="Corbel"/>
              </a:rPr>
              <a:t>добавлении </a:t>
            </a:r>
            <a:r>
              <a:rPr b="0" lang="en-US" sz="2400" spc="-7" strike="noStrike">
                <a:solidFill>
                  <a:srgbClr val="000000"/>
                </a:solidFill>
                <a:latin typeface="Corbel"/>
              </a:rPr>
              <a:t>первичного </a:t>
            </a:r>
            <a:r>
              <a:rPr b="0" lang="en-US" sz="2400" spc="-1" strike="noStrike">
                <a:solidFill>
                  <a:srgbClr val="000000"/>
                </a:solidFill>
                <a:latin typeface="Corbel"/>
              </a:rPr>
              <a:t>ключа </a:t>
            </a:r>
            <a:r>
              <a:rPr b="0" lang="en-US" sz="2400" spc="-7" strike="noStrike">
                <a:solidFill>
                  <a:srgbClr val="000000"/>
                </a:solidFill>
                <a:latin typeface="Corbel"/>
              </a:rPr>
              <a:t>автоматически создается</a:t>
            </a:r>
            <a:r>
              <a:rPr b="0" lang="en-US" sz="2400" spc="-52" strike="noStrike">
                <a:solidFill>
                  <a:srgbClr val="000000"/>
                </a:solidFill>
                <a:latin typeface="Corbel"/>
              </a:rPr>
              <a:t> </a:t>
            </a:r>
            <a:r>
              <a:rPr b="0" i="1" lang="en-US" sz="2400" spc="-12" strike="noStrike">
                <a:solidFill>
                  <a:srgbClr val="000000"/>
                </a:solidFill>
                <a:latin typeface="Corbel"/>
              </a:rPr>
              <a:t>индекс</a:t>
            </a:r>
            <a:endParaRPr b="0" lang="en-US" sz="2400" spc="-1" strike="noStrike">
              <a:solidFill>
                <a:srgbClr val="000000"/>
              </a:solidFill>
              <a:latin typeface="Arial"/>
            </a:endParaRPr>
          </a:p>
          <a:p>
            <a:pPr marL="355680">
              <a:lnSpc>
                <a:spcPct val="100000"/>
              </a:lnSpc>
              <a:tabLst>
                <a:tab algn="l" pos="354960"/>
                <a:tab algn="l" pos="355680"/>
              </a:tabLst>
            </a:pPr>
            <a:r>
              <a:rPr b="0" lang="en-US" sz="2400" spc="-1" strike="noStrike">
                <a:solidFill>
                  <a:srgbClr val="000000"/>
                </a:solidFill>
                <a:latin typeface="Corbel"/>
              </a:rPr>
              <a:t>на </a:t>
            </a:r>
            <a:r>
              <a:rPr b="0" lang="en-US" sz="2400" spc="-7" strike="noStrike">
                <a:solidFill>
                  <a:srgbClr val="000000"/>
                </a:solidFill>
                <a:latin typeface="Corbel"/>
              </a:rPr>
              <a:t>основе </a:t>
            </a:r>
            <a:r>
              <a:rPr b="0" i="1" lang="en-US" sz="2400" spc="-1" strike="noStrike">
                <a:solidFill>
                  <a:srgbClr val="000000"/>
                </a:solidFill>
                <a:latin typeface="Corbel"/>
              </a:rPr>
              <a:t>B-дерева </a:t>
            </a:r>
            <a:r>
              <a:rPr b="0" lang="en-US" sz="2400" spc="-7" strike="noStrike">
                <a:solidFill>
                  <a:srgbClr val="000000"/>
                </a:solidFill>
                <a:latin typeface="Corbel"/>
              </a:rPr>
              <a:t>для </a:t>
            </a:r>
            <a:r>
              <a:rPr b="0" lang="en-US" sz="2400" spc="-12" strike="noStrike">
                <a:solidFill>
                  <a:srgbClr val="000000"/>
                </a:solidFill>
                <a:latin typeface="Corbel"/>
              </a:rPr>
              <a:t>поддержки </a:t>
            </a:r>
            <a:r>
              <a:rPr b="0" lang="en-US" sz="2400" spc="-15" strike="noStrike">
                <a:solidFill>
                  <a:srgbClr val="000000"/>
                </a:solidFill>
                <a:latin typeface="Corbel"/>
              </a:rPr>
              <a:t>этого</a:t>
            </a:r>
            <a:r>
              <a:rPr b="0" lang="en-US" sz="2400" spc="-80" strike="noStrike">
                <a:solidFill>
                  <a:srgbClr val="000000"/>
                </a:solidFill>
                <a:latin typeface="Corbel"/>
              </a:rPr>
              <a:t> </a:t>
            </a:r>
            <a:r>
              <a:rPr b="0" lang="en-US" sz="2400" spc="-7" strike="noStrike">
                <a:solidFill>
                  <a:srgbClr val="000000"/>
                </a:solidFill>
                <a:latin typeface="Corbel"/>
              </a:rPr>
              <a:t>ограничения.</a:t>
            </a:r>
            <a:endParaRPr b="0" lang="en-US" sz="24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400" spc="-1" strike="noStrike">
                <a:solidFill>
                  <a:srgbClr val="000000"/>
                </a:solidFill>
                <a:latin typeface="Corbel"/>
              </a:rPr>
              <a:t>В </a:t>
            </a:r>
            <a:r>
              <a:rPr b="0" lang="en-US" sz="2400" spc="-15" strike="noStrike">
                <a:solidFill>
                  <a:srgbClr val="000000"/>
                </a:solidFill>
                <a:latin typeface="Corbel"/>
              </a:rPr>
              <a:t>таблице может </a:t>
            </a:r>
            <a:r>
              <a:rPr b="0" lang="en-US" sz="2400" spc="-7" strike="noStrike">
                <a:solidFill>
                  <a:srgbClr val="000000"/>
                </a:solidFill>
                <a:latin typeface="Corbel"/>
              </a:rPr>
              <a:t>быть любое </a:t>
            </a:r>
            <a:r>
              <a:rPr b="0" lang="en-US" sz="2400" spc="-1" strike="noStrike">
                <a:solidFill>
                  <a:srgbClr val="000000"/>
                </a:solidFill>
                <a:latin typeface="Corbel"/>
              </a:rPr>
              <a:t>число </a:t>
            </a:r>
            <a:r>
              <a:rPr b="0" lang="en-US" sz="2400" spc="-7" strike="noStrike">
                <a:solidFill>
                  <a:srgbClr val="000000"/>
                </a:solidFill>
                <a:latin typeface="Corbel"/>
              </a:rPr>
              <a:t>ограничений </a:t>
            </a:r>
            <a:r>
              <a:rPr b="0" lang="en-US" sz="2400" spc="-1" strike="noStrike">
                <a:solidFill>
                  <a:srgbClr val="000000"/>
                </a:solidFill>
                <a:latin typeface="Corbel"/>
              </a:rPr>
              <a:t>UNIQUE,  </a:t>
            </a:r>
            <a:r>
              <a:rPr b="0" lang="en-US" sz="2400" spc="-12" strike="noStrike">
                <a:solidFill>
                  <a:srgbClr val="000000"/>
                </a:solidFill>
                <a:latin typeface="Corbel"/>
              </a:rPr>
              <a:t>дополненных </a:t>
            </a:r>
            <a:r>
              <a:rPr b="0" lang="en-US" sz="2400" spc="-7" strike="noStrike">
                <a:solidFill>
                  <a:srgbClr val="000000"/>
                </a:solidFill>
                <a:latin typeface="Corbel"/>
              </a:rPr>
              <a:t>ограничением </a:t>
            </a:r>
            <a:r>
              <a:rPr b="0" lang="en-US" sz="2400" spc="-15" strike="noStrike">
                <a:solidFill>
                  <a:srgbClr val="000000"/>
                </a:solidFill>
                <a:latin typeface="Corbel"/>
              </a:rPr>
              <a:t>NOT </a:t>
            </a:r>
            <a:r>
              <a:rPr b="0" lang="en-US" sz="2400" spc="-1" strike="noStrike">
                <a:solidFill>
                  <a:srgbClr val="000000"/>
                </a:solidFill>
                <a:latin typeface="Corbel"/>
              </a:rPr>
              <a:t>NULL, </a:t>
            </a:r>
            <a:r>
              <a:rPr b="0" lang="en-US" sz="2400" spc="-7" strike="noStrike">
                <a:solidFill>
                  <a:srgbClr val="000000"/>
                </a:solidFill>
                <a:latin typeface="Corbel"/>
              </a:rPr>
              <a:t>но </a:t>
            </a:r>
            <a:r>
              <a:rPr b="0" lang="en-US" sz="2400" spc="-1" strike="noStrike">
                <a:solidFill>
                  <a:srgbClr val="000000"/>
                </a:solidFill>
                <a:latin typeface="Corbel"/>
              </a:rPr>
              <a:t>первичный </a:t>
            </a:r>
            <a:r>
              <a:rPr b="0" lang="en-US" sz="2400" spc="-7" strike="noStrike">
                <a:solidFill>
                  <a:srgbClr val="000000"/>
                </a:solidFill>
                <a:latin typeface="Corbel"/>
              </a:rPr>
              <a:t>ключ </a:t>
            </a:r>
            <a:r>
              <a:rPr b="0" lang="en-US" sz="2400" spc="-15" strike="noStrike">
                <a:solidFill>
                  <a:srgbClr val="000000"/>
                </a:solidFill>
                <a:latin typeface="Corbel"/>
              </a:rPr>
              <a:t>может  </a:t>
            </a:r>
            <a:r>
              <a:rPr b="0" lang="en-US" sz="2400" spc="-1" strike="noStrike">
                <a:solidFill>
                  <a:srgbClr val="000000"/>
                </a:solidFill>
                <a:latin typeface="Corbel"/>
              </a:rPr>
              <a:t>быть </a:t>
            </a:r>
            <a:r>
              <a:rPr b="0" lang="en-US" sz="2400" spc="-21" strike="noStrike">
                <a:solidFill>
                  <a:srgbClr val="000000"/>
                </a:solidFill>
                <a:latin typeface="Corbel"/>
              </a:rPr>
              <a:t>только</a:t>
            </a:r>
            <a:r>
              <a:rPr b="0" lang="en-US" sz="2400" spc="-32" strike="noStrike">
                <a:solidFill>
                  <a:srgbClr val="000000"/>
                </a:solidFill>
                <a:latin typeface="Corbel"/>
              </a:rPr>
              <a:t> </a:t>
            </a:r>
            <a:r>
              <a:rPr b="0" lang="en-US" sz="2400" spc="-15" strike="noStrike">
                <a:solidFill>
                  <a:srgbClr val="000000"/>
                </a:solidFill>
                <a:latin typeface="Corbel"/>
              </a:rPr>
              <a:t>один.</a:t>
            </a:r>
            <a:endParaRPr b="0" lang="en-US" sz="2400" spc="-1" strike="noStrike">
              <a:solidFill>
                <a:srgbClr val="000000"/>
              </a:solidFill>
              <a:latin typeface="Arial"/>
            </a:endParaRPr>
          </a:p>
          <a:p>
            <a:pPr marL="355680" indent="-343080">
              <a:lnSpc>
                <a:spcPct val="100000"/>
              </a:lnSpc>
              <a:spcBef>
                <a:spcPts val="485"/>
              </a:spcBef>
              <a:buClr>
                <a:srgbClr val="000000"/>
              </a:buClr>
              <a:buFont typeface="Arial"/>
              <a:buChar char="•"/>
              <a:tabLst>
                <a:tab algn="l" pos="354960"/>
                <a:tab algn="l" pos="355680"/>
              </a:tabLst>
            </a:pPr>
            <a:r>
              <a:rPr b="0" lang="en-US" sz="2400" spc="-12" strike="noStrike">
                <a:solidFill>
                  <a:srgbClr val="000000"/>
                </a:solidFill>
                <a:latin typeface="Corbel"/>
              </a:rPr>
              <a:t>PostgreSQL допускает </a:t>
            </a:r>
            <a:r>
              <a:rPr b="0" lang="en-US" sz="2400" spc="-1" strike="noStrike">
                <a:solidFill>
                  <a:srgbClr val="000000"/>
                </a:solidFill>
                <a:latin typeface="Corbel"/>
              </a:rPr>
              <a:t>и</a:t>
            </a:r>
            <a:r>
              <a:rPr b="0" lang="en-US" sz="2400" spc="-1" strike="noStrike" u="heavy">
                <a:solidFill>
                  <a:srgbClr val="000000"/>
                </a:solidFill>
                <a:uFill>
                  <a:solidFill>
                    <a:srgbClr val="000000"/>
                  </a:solidFill>
                </a:uFill>
                <a:latin typeface="Corbel"/>
              </a:rPr>
              <a:t> </a:t>
            </a:r>
            <a:r>
              <a:rPr b="0" lang="en-US" sz="2400" spc="-7" strike="noStrike" u="heavy">
                <a:solidFill>
                  <a:srgbClr val="000000"/>
                </a:solidFill>
                <a:uFill>
                  <a:solidFill>
                    <a:srgbClr val="000000"/>
                  </a:solidFill>
                </a:uFill>
                <a:latin typeface="Corbel"/>
              </a:rPr>
              <a:t>отсутствие первичного ключа</a:t>
            </a:r>
            <a:r>
              <a:rPr b="0" lang="en-US" sz="2400" spc="-7" strike="noStrike">
                <a:solidFill>
                  <a:srgbClr val="000000"/>
                </a:solidFill>
                <a:latin typeface="Corbel"/>
              </a:rPr>
              <a:t>, </a:t>
            </a:r>
            <a:r>
              <a:rPr b="0" lang="en-US" sz="2400" spc="-21" strike="noStrike">
                <a:solidFill>
                  <a:srgbClr val="000000"/>
                </a:solidFill>
                <a:latin typeface="Corbel"/>
              </a:rPr>
              <a:t>хотя </a:t>
            </a:r>
            <a:r>
              <a:rPr b="0" lang="en-US" sz="2400" spc="-7" strike="noStrike">
                <a:solidFill>
                  <a:srgbClr val="000000"/>
                </a:solidFill>
                <a:latin typeface="Corbel"/>
              </a:rPr>
              <a:t>строгая  </a:t>
            </a:r>
            <a:r>
              <a:rPr b="0" lang="en-US" sz="2400" spc="-1" strike="noStrike">
                <a:solidFill>
                  <a:srgbClr val="000000"/>
                </a:solidFill>
                <a:latin typeface="Corbel"/>
              </a:rPr>
              <a:t>теория </a:t>
            </a:r>
            <a:r>
              <a:rPr b="0" lang="en-US" sz="2400" spc="-12" strike="noStrike">
                <a:solidFill>
                  <a:srgbClr val="000000"/>
                </a:solidFill>
                <a:latin typeface="Corbel"/>
              </a:rPr>
              <a:t>реляционных </a:t>
            </a:r>
            <a:r>
              <a:rPr b="0" lang="en-US" sz="2400" spc="-1" strike="noStrike">
                <a:solidFill>
                  <a:srgbClr val="000000"/>
                </a:solidFill>
                <a:latin typeface="Corbel"/>
              </a:rPr>
              <a:t>баз </a:t>
            </a:r>
            <a:r>
              <a:rPr b="0" lang="en-US" sz="2400" spc="-7" strike="noStrike">
                <a:solidFill>
                  <a:srgbClr val="000000"/>
                </a:solidFill>
                <a:latin typeface="Corbel"/>
              </a:rPr>
              <a:t>данных </a:t>
            </a:r>
            <a:r>
              <a:rPr b="0" i="1" lang="en-US" sz="2400" spc="-1" strike="noStrike">
                <a:solidFill>
                  <a:srgbClr val="000000"/>
                </a:solidFill>
                <a:latin typeface="Corbel"/>
              </a:rPr>
              <a:t>не </a:t>
            </a:r>
            <a:r>
              <a:rPr b="0" i="1" lang="en-US" sz="2400" spc="-7" strike="noStrike">
                <a:solidFill>
                  <a:srgbClr val="000000"/>
                </a:solidFill>
                <a:latin typeface="Corbel"/>
              </a:rPr>
              <a:t>рекомендует так</a:t>
            </a:r>
            <a:r>
              <a:rPr b="0" i="1" lang="en-US" sz="2400" spc="-41" strike="noStrike">
                <a:solidFill>
                  <a:srgbClr val="000000"/>
                </a:solidFill>
                <a:latin typeface="Corbel"/>
              </a:rPr>
              <a:t> </a:t>
            </a:r>
            <a:r>
              <a:rPr b="0" i="1" lang="en-US" sz="2400" spc="-1" strike="noStrike">
                <a:solidFill>
                  <a:srgbClr val="000000"/>
                </a:solidFill>
                <a:latin typeface="Corbel"/>
              </a:rPr>
              <a:t>поступать</a:t>
            </a:r>
            <a:r>
              <a:rPr b="0" lang="en-US" sz="2400" spc="-1" strike="noStrike">
                <a:solidFill>
                  <a:srgbClr val="000000"/>
                </a:solidFill>
                <a:latin typeface="Corbel"/>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865520" y="-5040"/>
            <a:ext cx="95371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Внешний ключ – </a:t>
            </a:r>
            <a:r>
              <a:rPr b="0" lang="en-US" sz="3600" spc="-12" strike="noStrike">
                <a:solidFill>
                  <a:srgbClr val="000000"/>
                </a:solidFill>
                <a:latin typeface="Arial Black"/>
              </a:rPr>
              <a:t>немного теории</a:t>
            </a:r>
            <a:endParaRPr b="0" lang="en-US" sz="3600" spc="-1" strike="noStrike">
              <a:solidFill>
                <a:srgbClr val="000000"/>
              </a:solidFill>
              <a:latin typeface="Corbel"/>
            </a:endParaRPr>
          </a:p>
        </p:txBody>
      </p:sp>
      <p:sp>
        <p:nvSpPr>
          <p:cNvPr id="260" name="object 3"/>
          <p:cNvSpPr/>
          <p:nvPr/>
        </p:nvSpPr>
        <p:spPr>
          <a:xfrm>
            <a:off x="1473840" y="1307160"/>
            <a:ext cx="10821960" cy="598716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400" spc="-1" strike="noStrike">
                <a:solidFill>
                  <a:srgbClr val="000000"/>
                </a:solidFill>
                <a:latin typeface="Corbel"/>
              </a:rPr>
              <a:t>Внешние ключи </a:t>
            </a:r>
            <a:r>
              <a:rPr b="0" lang="en-US" sz="2400" spc="-12" strike="noStrike">
                <a:solidFill>
                  <a:srgbClr val="000000"/>
                </a:solidFill>
                <a:latin typeface="Corbel"/>
              </a:rPr>
              <a:t>являются </a:t>
            </a:r>
            <a:r>
              <a:rPr b="0" lang="en-US" sz="2400" spc="-7" strike="noStrike">
                <a:solidFill>
                  <a:srgbClr val="000000"/>
                </a:solidFill>
                <a:latin typeface="Corbel"/>
              </a:rPr>
              <a:t>средством </a:t>
            </a:r>
            <a:r>
              <a:rPr b="0" lang="en-US" sz="2400" spc="-12" strike="noStrike">
                <a:solidFill>
                  <a:srgbClr val="000000"/>
                </a:solidFill>
                <a:latin typeface="Corbel"/>
              </a:rPr>
              <a:t>поддержания </a:t>
            </a:r>
            <a:r>
              <a:rPr b="0" lang="en-US" sz="2400" spc="-7" strike="noStrike">
                <a:solidFill>
                  <a:srgbClr val="000000"/>
                </a:solidFill>
                <a:latin typeface="Corbel"/>
              </a:rPr>
              <a:t>так называемой  </a:t>
            </a:r>
            <a:r>
              <a:rPr b="1" lang="en-US" sz="2400" spc="-7" strike="noStrike">
                <a:solidFill>
                  <a:srgbClr val="000000"/>
                </a:solidFill>
                <a:latin typeface="Corbel"/>
              </a:rPr>
              <a:t>ссылочной целостности </a:t>
            </a:r>
            <a:r>
              <a:rPr b="0" lang="en-US" sz="2400" spc="-15" strike="noStrike">
                <a:solidFill>
                  <a:srgbClr val="000000"/>
                </a:solidFill>
                <a:latin typeface="Corbel"/>
              </a:rPr>
              <a:t>(referential </a:t>
            </a:r>
            <a:r>
              <a:rPr b="0" lang="en-US" sz="2400" spc="-7" strike="noStrike">
                <a:solidFill>
                  <a:srgbClr val="000000"/>
                </a:solidFill>
                <a:latin typeface="Corbel"/>
              </a:rPr>
              <a:t>integrity) </a:t>
            </a:r>
            <a:r>
              <a:rPr b="0" lang="en-US" sz="2400" spc="-12" strike="noStrike">
                <a:solidFill>
                  <a:srgbClr val="000000"/>
                </a:solidFill>
                <a:latin typeface="Corbel"/>
              </a:rPr>
              <a:t>между </a:t>
            </a:r>
            <a:r>
              <a:rPr b="0" lang="en-US" sz="2400" spc="-7" strike="noStrike">
                <a:solidFill>
                  <a:srgbClr val="000000"/>
                </a:solidFill>
                <a:latin typeface="Corbel"/>
              </a:rPr>
              <a:t>связанными  таблицами.</a:t>
            </a:r>
            <a:endParaRPr b="0" lang="en-US" sz="24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400" spc="-7" strike="noStrike">
                <a:solidFill>
                  <a:srgbClr val="000000"/>
                </a:solidFill>
                <a:latin typeface="Corbel"/>
              </a:rPr>
              <a:t>Напомним, </a:t>
            </a:r>
            <a:r>
              <a:rPr b="0" lang="en-US" sz="2400" spc="-12" strike="noStrike">
                <a:solidFill>
                  <a:srgbClr val="000000"/>
                </a:solidFill>
                <a:latin typeface="Corbel"/>
              </a:rPr>
              <a:t>что </a:t>
            </a:r>
            <a:r>
              <a:rPr b="0" lang="en-US" sz="2400" spc="-15" strike="noStrike">
                <a:solidFill>
                  <a:srgbClr val="000000"/>
                </a:solidFill>
                <a:latin typeface="Corbel"/>
              </a:rPr>
              <a:t>это означает, </a:t>
            </a:r>
            <a:r>
              <a:rPr b="0" lang="en-US" sz="2400" spc="-1" strike="noStrike">
                <a:solidFill>
                  <a:srgbClr val="000000"/>
                </a:solidFill>
                <a:latin typeface="Corbel"/>
              </a:rPr>
              <a:t>на примере </a:t>
            </a:r>
            <a:r>
              <a:rPr b="0" lang="en-US" sz="2400" spc="-12" strike="noStrike">
                <a:solidFill>
                  <a:srgbClr val="000000"/>
                </a:solidFill>
                <a:latin typeface="Corbel"/>
              </a:rPr>
              <a:t>таблиц «Студенты» </a:t>
            </a:r>
            <a:r>
              <a:rPr b="0" lang="en-US" sz="2400" spc="-7" strike="noStrike">
                <a:solidFill>
                  <a:srgbClr val="000000"/>
                </a:solidFill>
                <a:latin typeface="Corbel"/>
              </a:rPr>
              <a:t>(students)  </a:t>
            </a:r>
            <a:r>
              <a:rPr b="0" lang="en-US" sz="2400" spc="-1" strike="noStrike">
                <a:solidFill>
                  <a:srgbClr val="000000"/>
                </a:solidFill>
                <a:latin typeface="Corbel"/>
              </a:rPr>
              <a:t>и </a:t>
            </a:r>
            <a:r>
              <a:rPr b="0" lang="en-US" sz="2400" spc="-12" strike="noStrike">
                <a:solidFill>
                  <a:srgbClr val="000000"/>
                </a:solidFill>
                <a:latin typeface="Corbel"/>
              </a:rPr>
              <a:t>«Успеваемость» (progress). </a:t>
            </a:r>
            <a:r>
              <a:rPr b="0" lang="en-US" sz="2400" spc="-1" strike="noStrike">
                <a:solidFill>
                  <a:srgbClr val="000000"/>
                </a:solidFill>
                <a:latin typeface="Corbel"/>
              </a:rPr>
              <a:t>В первой из </a:t>
            </a:r>
            <a:r>
              <a:rPr b="0" lang="en-US" sz="2400" spc="-7" strike="noStrike">
                <a:solidFill>
                  <a:srgbClr val="000000"/>
                </a:solidFill>
                <a:latin typeface="Corbel"/>
              </a:rPr>
              <a:t>них </a:t>
            </a:r>
            <a:r>
              <a:rPr b="0" lang="en-US" sz="2400" spc="-15" strike="noStrike">
                <a:solidFill>
                  <a:srgbClr val="000000"/>
                </a:solidFill>
                <a:latin typeface="Corbel"/>
              </a:rPr>
              <a:t>содержатся </a:t>
            </a:r>
            <a:r>
              <a:rPr b="0" lang="en-US" sz="2400" spc="-7" strike="noStrike">
                <a:solidFill>
                  <a:srgbClr val="000000"/>
                </a:solidFill>
                <a:latin typeface="Corbel"/>
              </a:rPr>
              <a:t>данные</a:t>
            </a:r>
            <a:r>
              <a:rPr b="0" lang="en-US" sz="2400" spc="-35" strike="noStrike">
                <a:solidFill>
                  <a:srgbClr val="000000"/>
                </a:solidFill>
                <a:latin typeface="Corbel"/>
              </a:rPr>
              <a:t> </a:t>
            </a:r>
            <a:r>
              <a:rPr b="0" lang="en-US" sz="2400" spc="-1" strike="noStrike">
                <a:solidFill>
                  <a:srgbClr val="000000"/>
                </a:solidFill>
                <a:latin typeface="Corbel"/>
              </a:rPr>
              <a:t>о</a:t>
            </a:r>
            <a:endParaRPr b="0" lang="en-US" sz="2400" spc="-1" strike="noStrike">
              <a:solidFill>
                <a:srgbClr val="000000"/>
              </a:solidFill>
              <a:latin typeface="Arial"/>
            </a:endParaRPr>
          </a:p>
          <a:p>
            <a:pPr marL="355680">
              <a:lnSpc>
                <a:spcPct val="100000"/>
              </a:lnSpc>
              <a:spcBef>
                <a:spcPts val="6"/>
              </a:spcBef>
              <a:tabLst>
                <a:tab algn="l" pos="354960"/>
                <a:tab algn="l" pos="355680"/>
              </a:tabLst>
            </a:pPr>
            <a:r>
              <a:rPr b="0" lang="en-US" sz="2400" spc="-15" strike="noStrike">
                <a:solidFill>
                  <a:srgbClr val="000000"/>
                </a:solidFill>
                <a:latin typeface="Corbel"/>
              </a:rPr>
              <a:t>студентах, </a:t>
            </a:r>
            <a:r>
              <a:rPr b="0" lang="en-US" sz="2400" spc="-1" strike="noStrike">
                <a:solidFill>
                  <a:srgbClr val="000000"/>
                </a:solidFill>
                <a:latin typeface="Corbel"/>
              </a:rPr>
              <a:t>а во </a:t>
            </a:r>
            <a:r>
              <a:rPr b="0" lang="en-US" sz="2400" spc="-12" strike="noStrike">
                <a:solidFill>
                  <a:srgbClr val="000000"/>
                </a:solidFill>
                <a:latin typeface="Corbel"/>
              </a:rPr>
              <a:t>второй </a:t>
            </a:r>
            <a:r>
              <a:rPr b="0" lang="en-US" sz="2400" spc="-1" strike="noStrike">
                <a:solidFill>
                  <a:srgbClr val="000000"/>
                </a:solidFill>
                <a:latin typeface="Corbel"/>
              </a:rPr>
              <a:t>— </a:t>
            </a:r>
            <a:r>
              <a:rPr b="0" lang="en-US" sz="2400" spc="-12" strike="noStrike">
                <a:solidFill>
                  <a:srgbClr val="000000"/>
                </a:solidFill>
                <a:latin typeface="Corbel"/>
              </a:rPr>
              <a:t>сведения </a:t>
            </a:r>
            <a:r>
              <a:rPr b="0" lang="en-US" sz="2400" spc="-7" strike="noStrike">
                <a:solidFill>
                  <a:srgbClr val="000000"/>
                </a:solidFill>
                <a:latin typeface="Corbel"/>
              </a:rPr>
              <a:t>об </a:t>
            </a:r>
            <a:r>
              <a:rPr b="0" lang="en-US" sz="2400" spc="-1" strike="noStrike">
                <a:solidFill>
                  <a:srgbClr val="000000"/>
                </a:solidFill>
                <a:latin typeface="Corbel"/>
              </a:rPr>
              <a:t>их </a:t>
            </a:r>
            <a:r>
              <a:rPr b="0" lang="en-US" sz="2400" spc="-7" strike="noStrike">
                <a:solidFill>
                  <a:srgbClr val="000000"/>
                </a:solidFill>
                <a:latin typeface="Corbel"/>
              </a:rPr>
              <a:t>успеваемости. </a:t>
            </a:r>
            <a:r>
              <a:rPr b="0" lang="en-US" sz="2400" spc="-12" strike="noStrike">
                <a:solidFill>
                  <a:srgbClr val="000000"/>
                </a:solidFill>
                <a:latin typeface="Corbel"/>
              </a:rPr>
              <a:t>Поскольку</a:t>
            </a:r>
            <a:r>
              <a:rPr b="0" lang="en-US" sz="2400" spc="-55" strike="noStrike">
                <a:solidFill>
                  <a:srgbClr val="000000"/>
                </a:solidFill>
                <a:latin typeface="Corbel"/>
              </a:rPr>
              <a:t> </a:t>
            </a:r>
            <a:r>
              <a:rPr b="0" lang="en-US" sz="2400" spc="-1" strike="noStrike">
                <a:solidFill>
                  <a:srgbClr val="000000"/>
                </a:solidFill>
                <a:latin typeface="Corbel"/>
              </a:rPr>
              <a:t>в</a:t>
            </a:r>
            <a:endParaRPr b="0" lang="en-US" sz="2400" spc="-1" strike="noStrike">
              <a:solidFill>
                <a:srgbClr val="000000"/>
              </a:solidFill>
              <a:latin typeface="Arial"/>
            </a:endParaRPr>
          </a:p>
          <a:p>
            <a:pPr marL="355680">
              <a:lnSpc>
                <a:spcPct val="100000"/>
              </a:lnSpc>
              <a:tabLst>
                <a:tab algn="l" pos="354960"/>
                <a:tab algn="l" pos="355680"/>
              </a:tabLst>
            </a:pPr>
            <a:r>
              <a:rPr b="0" lang="en-US" sz="2400" spc="-7" strike="noStrike">
                <a:solidFill>
                  <a:srgbClr val="000000"/>
                </a:solidFill>
                <a:latin typeface="Corbel"/>
              </a:rPr>
              <a:t>процессе обучения </a:t>
            </a:r>
            <a:r>
              <a:rPr b="0" lang="en-US" sz="2400" spc="-15" strike="noStrike">
                <a:solidFill>
                  <a:srgbClr val="000000"/>
                </a:solidFill>
                <a:latin typeface="Corbel"/>
              </a:rPr>
              <a:t>студенты </a:t>
            </a:r>
            <a:r>
              <a:rPr b="0" lang="en-US" sz="2400" spc="-1" strike="noStrike">
                <a:solidFill>
                  <a:srgbClr val="000000"/>
                </a:solidFill>
                <a:latin typeface="Corbel"/>
              </a:rPr>
              <a:t>сдают </a:t>
            </a:r>
            <a:r>
              <a:rPr b="0" lang="en-US" sz="2400" spc="-15" strike="noStrike">
                <a:solidFill>
                  <a:srgbClr val="000000"/>
                </a:solidFill>
                <a:latin typeface="Corbel"/>
              </a:rPr>
              <a:t>целый </a:t>
            </a:r>
            <a:r>
              <a:rPr b="0" lang="en-US" sz="2400" spc="-7" strike="noStrike">
                <a:solidFill>
                  <a:srgbClr val="000000"/>
                </a:solidFill>
                <a:latin typeface="Corbel"/>
              </a:rPr>
              <a:t>ряд зачетов </a:t>
            </a:r>
            <a:r>
              <a:rPr b="0" lang="en-US" sz="2400" spc="-1" strike="noStrike">
                <a:solidFill>
                  <a:srgbClr val="000000"/>
                </a:solidFill>
                <a:latin typeface="Corbel"/>
              </a:rPr>
              <a:t>и </a:t>
            </a:r>
            <a:r>
              <a:rPr b="0" lang="en-US" sz="2400" spc="-7" strike="noStrike">
                <a:solidFill>
                  <a:srgbClr val="000000"/>
                </a:solidFill>
                <a:latin typeface="Corbel"/>
              </a:rPr>
              <a:t>экзаменов, </a:t>
            </a:r>
            <a:r>
              <a:rPr b="0" lang="en-US" sz="2400" spc="-15" strike="noStrike">
                <a:solidFill>
                  <a:srgbClr val="000000"/>
                </a:solidFill>
                <a:latin typeface="Corbel"/>
              </a:rPr>
              <a:t>то  </a:t>
            </a:r>
            <a:r>
              <a:rPr b="0" lang="en-US" sz="2400" spc="-1" strike="noStrike">
                <a:solidFill>
                  <a:srgbClr val="000000"/>
                </a:solidFill>
                <a:latin typeface="Corbel"/>
              </a:rPr>
              <a:t>в </a:t>
            </a:r>
            <a:r>
              <a:rPr b="0" lang="en-US" sz="2400" spc="-12" strike="noStrike">
                <a:solidFill>
                  <a:srgbClr val="000000"/>
                </a:solidFill>
                <a:latin typeface="Corbel"/>
              </a:rPr>
              <a:t>таблице «Успеваемость» </a:t>
            </a:r>
            <a:r>
              <a:rPr b="0" lang="en-US" sz="2400" spc="-7" strike="noStrike">
                <a:solidFill>
                  <a:srgbClr val="000000"/>
                </a:solidFill>
                <a:latin typeface="Corbel"/>
              </a:rPr>
              <a:t>для </a:t>
            </a:r>
            <a:r>
              <a:rPr b="0" lang="en-US" sz="2400" spc="-15" strike="noStrike">
                <a:solidFill>
                  <a:srgbClr val="000000"/>
                </a:solidFill>
                <a:latin typeface="Corbel"/>
              </a:rPr>
              <a:t>каждого студента</a:t>
            </a:r>
            <a:r>
              <a:rPr b="0" lang="en-US" sz="2400" spc="-55" strike="noStrike">
                <a:solidFill>
                  <a:srgbClr val="000000"/>
                </a:solidFill>
                <a:latin typeface="Corbel"/>
              </a:rPr>
              <a:t> </a:t>
            </a:r>
            <a:r>
              <a:rPr b="0" lang="en-US" sz="2400" spc="-15" strike="noStrike">
                <a:solidFill>
                  <a:srgbClr val="000000"/>
                </a:solidFill>
                <a:latin typeface="Corbel"/>
              </a:rPr>
              <a:t>может</a:t>
            </a:r>
            <a:r>
              <a:rPr b="0" lang="ru-RU" sz="2400" spc="-15" strike="noStrike">
                <a:solidFill>
                  <a:srgbClr val="000000"/>
                </a:solidFill>
                <a:latin typeface="Corbel"/>
              </a:rPr>
              <a:t> </a:t>
            </a:r>
            <a:r>
              <a:rPr b="0" lang="en-US" sz="2400" spc="-7" strike="noStrike">
                <a:solidFill>
                  <a:srgbClr val="000000"/>
                </a:solidFill>
                <a:latin typeface="Corbel"/>
              </a:rPr>
              <a:t>присутствовать </a:t>
            </a:r>
            <a:r>
              <a:rPr b="0" lang="en-US" sz="2400" spc="-15" strike="noStrike">
                <a:solidFill>
                  <a:srgbClr val="000000"/>
                </a:solidFill>
                <a:latin typeface="Corbel"/>
              </a:rPr>
              <a:t>несколько</a:t>
            </a:r>
            <a:r>
              <a:rPr b="0" lang="en-US" sz="2400" spc="-52" strike="noStrike">
                <a:solidFill>
                  <a:srgbClr val="000000"/>
                </a:solidFill>
                <a:latin typeface="Corbel"/>
              </a:rPr>
              <a:t> </a:t>
            </a:r>
            <a:r>
              <a:rPr b="0" lang="en-US" sz="2400" spc="-7" strike="noStrike">
                <a:solidFill>
                  <a:srgbClr val="000000"/>
                </a:solidFill>
                <a:latin typeface="Corbel"/>
              </a:rPr>
              <a:t>строк.</a:t>
            </a:r>
            <a:endParaRPr b="0" lang="en-US" sz="24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400" spc="-7" strike="noStrike">
                <a:solidFill>
                  <a:srgbClr val="000000"/>
                </a:solidFill>
                <a:latin typeface="Corbel"/>
              </a:rPr>
              <a:t>Для большинства из них </a:t>
            </a:r>
            <a:r>
              <a:rPr b="0" lang="en-US" sz="2400" spc="-12" strike="noStrike">
                <a:solidFill>
                  <a:srgbClr val="000000"/>
                </a:solidFill>
                <a:latin typeface="Corbel"/>
              </a:rPr>
              <a:t>это </a:t>
            </a:r>
            <a:r>
              <a:rPr b="0" lang="en-US" sz="2400" spc="-7" strike="noStrike">
                <a:solidFill>
                  <a:srgbClr val="000000"/>
                </a:solidFill>
                <a:latin typeface="Corbel"/>
              </a:rPr>
              <a:t>так </a:t>
            </a:r>
            <a:r>
              <a:rPr b="0" lang="en-US" sz="2400" spc="-1" strike="noStrike">
                <a:solidFill>
                  <a:srgbClr val="000000"/>
                </a:solidFill>
                <a:latin typeface="Corbel"/>
              </a:rPr>
              <a:t>и </a:t>
            </a:r>
            <a:r>
              <a:rPr b="0" lang="en-US" sz="2400" spc="-35" strike="noStrike">
                <a:solidFill>
                  <a:srgbClr val="000000"/>
                </a:solidFill>
                <a:latin typeface="Corbel"/>
              </a:rPr>
              <a:t>будет, </a:t>
            </a:r>
            <a:r>
              <a:rPr b="0" lang="en-US" sz="2400" spc="-15" strike="noStrike">
                <a:solidFill>
                  <a:srgbClr val="000000"/>
                </a:solidFill>
                <a:latin typeface="Corbel"/>
              </a:rPr>
              <a:t>хотя, </a:t>
            </a:r>
            <a:r>
              <a:rPr b="0" lang="en-US" sz="2400" spc="-1" strike="noStrike">
                <a:solidFill>
                  <a:srgbClr val="000000"/>
                </a:solidFill>
                <a:latin typeface="Corbel"/>
              </a:rPr>
              <a:t>в </a:t>
            </a:r>
            <a:r>
              <a:rPr b="0" lang="en-US" sz="2400" spc="-7" strike="noStrike">
                <a:solidFill>
                  <a:srgbClr val="000000"/>
                </a:solidFill>
                <a:latin typeface="Corbel"/>
              </a:rPr>
              <a:t>принципе, возможна  </a:t>
            </a:r>
            <a:r>
              <a:rPr b="0" lang="en-US" sz="2400" spc="-1" strike="noStrike">
                <a:solidFill>
                  <a:srgbClr val="000000"/>
                </a:solidFill>
                <a:latin typeface="Corbel"/>
              </a:rPr>
              <a:t>ситуация, </a:t>
            </a:r>
            <a:r>
              <a:rPr b="0" lang="en-US" sz="2400" spc="-32" strike="noStrike">
                <a:solidFill>
                  <a:srgbClr val="000000"/>
                </a:solidFill>
                <a:latin typeface="Corbel"/>
              </a:rPr>
              <a:t>когда </a:t>
            </a:r>
            <a:r>
              <a:rPr b="0" lang="en-US" sz="2400" spc="-7" strike="noStrike">
                <a:solidFill>
                  <a:srgbClr val="000000"/>
                </a:solidFill>
                <a:latin typeface="Corbel"/>
              </a:rPr>
              <a:t>для </a:t>
            </a:r>
            <a:r>
              <a:rPr b="0" lang="en-US" sz="2400" spc="-15" strike="noStrike">
                <a:solidFill>
                  <a:srgbClr val="000000"/>
                </a:solidFill>
                <a:latin typeface="Corbel"/>
              </a:rPr>
              <a:t>какого-то студента </a:t>
            </a:r>
            <a:r>
              <a:rPr b="0" lang="en-US" sz="2400" spc="-1" strike="noStrike">
                <a:solidFill>
                  <a:srgbClr val="000000"/>
                </a:solidFill>
                <a:latin typeface="Corbel"/>
              </a:rPr>
              <a:t>в </a:t>
            </a:r>
            <a:r>
              <a:rPr b="0" lang="en-US" sz="2400" spc="-15" strike="noStrike">
                <a:solidFill>
                  <a:srgbClr val="000000"/>
                </a:solidFill>
                <a:latin typeface="Corbel"/>
              </a:rPr>
              <a:t>таблице </a:t>
            </a:r>
            <a:r>
              <a:rPr b="0" lang="en-US" sz="2400" spc="-12" strike="noStrike">
                <a:solidFill>
                  <a:srgbClr val="000000"/>
                </a:solidFill>
                <a:latin typeface="Corbel"/>
              </a:rPr>
              <a:t>«Успеваемость» </a:t>
            </a:r>
            <a:r>
              <a:rPr b="0" lang="en-US" sz="2400" spc="-1" strike="noStrike">
                <a:solidFill>
                  <a:srgbClr val="000000"/>
                </a:solidFill>
                <a:latin typeface="Corbel"/>
              </a:rPr>
              <a:t>не  </a:t>
            </a:r>
            <a:r>
              <a:rPr b="0" lang="en-US" sz="2400" spc="-15" strike="noStrike">
                <a:solidFill>
                  <a:srgbClr val="000000"/>
                </a:solidFill>
                <a:latin typeface="Corbel"/>
              </a:rPr>
              <a:t>окажется </a:t>
            </a:r>
            <a:r>
              <a:rPr b="0" lang="en-US" sz="2400" spc="-1" strike="noStrike">
                <a:solidFill>
                  <a:srgbClr val="000000"/>
                </a:solidFill>
                <a:latin typeface="Corbel"/>
              </a:rPr>
              <a:t>ни </a:t>
            </a:r>
            <a:r>
              <a:rPr b="0" lang="en-US" sz="2400" spc="-15" strike="noStrike">
                <a:solidFill>
                  <a:srgbClr val="000000"/>
                </a:solidFill>
                <a:latin typeface="Corbel"/>
              </a:rPr>
              <a:t>одной </a:t>
            </a:r>
            <a:r>
              <a:rPr b="0" lang="en-US" sz="2400" spc="-1" strike="noStrike">
                <a:solidFill>
                  <a:srgbClr val="000000"/>
                </a:solidFill>
                <a:latin typeface="Corbel"/>
              </a:rPr>
              <a:t>строки </a:t>
            </a:r>
            <a:r>
              <a:rPr b="0" lang="en-US" sz="2400" spc="-7" strike="noStrike">
                <a:solidFill>
                  <a:srgbClr val="000000"/>
                </a:solidFill>
                <a:latin typeface="Corbel"/>
              </a:rPr>
              <a:t>(если, он, </a:t>
            </a:r>
            <a:r>
              <a:rPr b="0" lang="en-US" sz="2400" spc="-1" strike="noStrike">
                <a:solidFill>
                  <a:srgbClr val="000000"/>
                </a:solidFill>
                <a:latin typeface="Corbel"/>
              </a:rPr>
              <a:t>например, </a:t>
            </a:r>
            <a:r>
              <a:rPr b="0" lang="en-US" sz="2400" spc="-21" strike="noStrike">
                <a:solidFill>
                  <a:srgbClr val="000000"/>
                </a:solidFill>
                <a:latin typeface="Corbel"/>
              </a:rPr>
              <a:t>находится </a:t>
            </a:r>
            <a:r>
              <a:rPr b="0" lang="en-US" sz="2400" spc="-1" strike="noStrike">
                <a:solidFill>
                  <a:srgbClr val="000000"/>
                </a:solidFill>
                <a:latin typeface="Corbel"/>
              </a:rPr>
              <a:t>в  </a:t>
            </a:r>
            <a:r>
              <a:rPr b="0" lang="en-US" sz="2400" spc="-12" strike="noStrike">
                <a:solidFill>
                  <a:srgbClr val="000000"/>
                </a:solidFill>
                <a:latin typeface="Corbel"/>
              </a:rPr>
              <a:t>академическом отпуске </a:t>
            </a:r>
            <a:r>
              <a:rPr b="0" lang="en-US" sz="2400" spc="-1" strike="noStrike">
                <a:solidFill>
                  <a:srgbClr val="000000"/>
                </a:solidFill>
                <a:latin typeface="Corbel"/>
              </a:rPr>
              <a:t>или был </a:t>
            </a:r>
            <a:r>
              <a:rPr b="0" lang="en-US" sz="2400" spc="-7" strike="noStrike">
                <a:solidFill>
                  <a:srgbClr val="000000"/>
                </a:solidFill>
                <a:latin typeface="Corbel"/>
              </a:rPr>
              <a:t>отчислен, </a:t>
            </a:r>
            <a:r>
              <a:rPr b="0" lang="en-US" sz="2400" spc="-1" strike="noStrike">
                <a:solidFill>
                  <a:srgbClr val="000000"/>
                </a:solidFill>
                <a:latin typeface="Corbel"/>
              </a:rPr>
              <a:t>не сдав ни</a:t>
            </a:r>
            <a:r>
              <a:rPr b="0" lang="en-US" sz="2400" spc="-80" strike="noStrike">
                <a:solidFill>
                  <a:srgbClr val="000000"/>
                </a:solidFill>
                <a:latin typeface="Corbel"/>
              </a:rPr>
              <a:t> </a:t>
            </a:r>
            <a:r>
              <a:rPr b="0" lang="en-US" sz="2400" spc="-15" strike="noStrike">
                <a:solidFill>
                  <a:srgbClr val="000000"/>
                </a:solidFill>
                <a:latin typeface="Corbel"/>
              </a:rPr>
              <a:t>одного</a:t>
            </a:r>
            <a:r>
              <a:rPr b="0" lang="ru-RU" sz="2400" spc="-15" strike="noStrike">
                <a:solidFill>
                  <a:srgbClr val="000000"/>
                </a:solidFill>
                <a:latin typeface="Corbel"/>
              </a:rPr>
              <a:t> </a:t>
            </a:r>
            <a:r>
              <a:rPr b="0" lang="en-US" sz="2400" spc="-1" strike="noStrike">
                <a:solidFill>
                  <a:srgbClr val="000000"/>
                </a:solidFill>
                <a:latin typeface="Corbel"/>
              </a:rPr>
              <a:t>экзамена).</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1908720" y="-80280"/>
            <a:ext cx="96339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Внешний ключ – </a:t>
            </a:r>
            <a:r>
              <a:rPr b="0" lang="en-US" sz="3600" spc="-12" strike="noStrike">
                <a:solidFill>
                  <a:srgbClr val="000000"/>
                </a:solidFill>
                <a:latin typeface="Arial Black"/>
              </a:rPr>
              <a:t>немного теории</a:t>
            </a:r>
            <a:endParaRPr b="0" lang="en-US" sz="3600" spc="-1" strike="noStrike">
              <a:solidFill>
                <a:srgbClr val="000000"/>
              </a:solidFill>
              <a:latin typeface="Corbel"/>
            </a:endParaRPr>
          </a:p>
        </p:txBody>
      </p:sp>
      <p:sp>
        <p:nvSpPr>
          <p:cNvPr id="262" name="object 3"/>
          <p:cNvSpPr/>
          <p:nvPr/>
        </p:nvSpPr>
        <p:spPr>
          <a:xfrm>
            <a:off x="1497240" y="999720"/>
            <a:ext cx="10694520" cy="6806520"/>
          </a:xfrm>
          <a:prstGeom prst="rect">
            <a:avLst/>
          </a:prstGeom>
          <a:noFill/>
          <a:ln w="0">
            <a:noFill/>
          </a:ln>
        </p:spPr>
        <p:style>
          <a:lnRef idx="0"/>
          <a:fillRef idx="0"/>
          <a:effectRef idx="0"/>
          <a:fontRef idx="minor"/>
        </p:style>
        <p:txBody>
          <a:bodyPr lIns="0" rIns="0" tIns="45000" bIns="0" anchor="t">
            <a:spAutoFit/>
          </a:bodyPr>
          <a:p>
            <a:pPr marL="355680" indent="-343080">
              <a:lnSpc>
                <a:spcPts val="2049"/>
              </a:lnSpc>
              <a:spcBef>
                <a:spcPts val="354"/>
              </a:spcBef>
              <a:buClr>
                <a:srgbClr val="000000"/>
              </a:buClr>
              <a:buFont typeface="Arial"/>
              <a:buChar char="•"/>
              <a:tabLst>
                <a:tab algn="l" pos="354960"/>
                <a:tab algn="l" pos="355680"/>
              </a:tabLst>
            </a:pPr>
            <a:r>
              <a:rPr b="0" lang="en-US" sz="2400" spc="-12" strike="noStrike">
                <a:solidFill>
                  <a:srgbClr val="000000"/>
                </a:solidFill>
                <a:latin typeface="Corbel"/>
              </a:rPr>
              <a:t>Конечно, </a:t>
            </a:r>
            <a:r>
              <a:rPr b="0" lang="en-US" sz="2400" spc="-21" strike="noStrike">
                <a:solidFill>
                  <a:srgbClr val="000000"/>
                </a:solidFill>
                <a:latin typeface="Corbel"/>
              </a:rPr>
              <a:t>должна </a:t>
            </a:r>
            <a:r>
              <a:rPr b="0" lang="en-US" sz="2400" spc="-7" strike="noStrike">
                <a:solidFill>
                  <a:srgbClr val="000000"/>
                </a:solidFill>
                <a:latin typeface="Corbel"/>
              </a:rPr>
              <a:t>быть возможность </a:t>
            </a:r>
            <a:r>
              <a:rPr b="0" lang="en-US" sz="2400" spc="-15" strike="noStrike">
                <a:solidFill>
                  <a:srgbClr val="000000"/>
                </a:solidFill>
                <a:latin typeface="Corbel"/>
              </a:rPr>
              <a:t>определить, какому студенту  </a:t>
            </a:r>
            <a:r>
              <a:rPr b="0" lang="en-US" sz="2400" spc="-12" strike="noStrike">
                <a:solidFill>
                  <a:srgbClr val="000000"/>
                </a:solidFill>
                <a:latin typeface="Corbel"/>
              </a:rPr>
              <a:t>принадлежат те или иные оценки, </a:t>
            </a:r>
            <a:r>
              <a:rPr b="0" lang="en-US" sz="2400" spc="-52" strike="noStrike">
                <a:solidFill>
                  <a:srgbClr val="000000"/>
                </a:solidFill>
                <a:latin typeface="Corbel"/>
              </a:rPr>
              <a:t>т. </a:t>
            </a:r>
            <a:r>
              <a:rPr b="0" lang="en-US" sz="2400" spc="-7" strike="noStrike">
                <a:solidFill>
                  <a:srgbClr val="000000"/>
                </a:solidFill>
                <a:latin typeface="Corbel"/>
              </a:rPr>
              <a:t>е. </a:t>
            </a:r>
            <a:r>
              <a:rPr b="0" lang="en-US" sz="2400" spc="-12" strike="noStrike">
                <a:solidFill>
                  <a:srgbClr val="000000"/>
                </a:solidFill>
                <a:latin typeface="Corbel"/>
              </a:rPr>
              <a:t>какие </a:t>
            </a:r>
            <a:r>
              <a:rPr b="0" lang="en-US" sz="2400" spc="-7" strike="noStrike">
                <a:solidFill>
                  <a:srgbClr val="000000"/>
                </a:solidFill>
                <a:latin typeface="Corbel"/>
              </a:rPr>
              <a:t>строки в</a:t>
            </a:r>
            <a:r>
              <a:rPr b="0" lang="en-US" sz="2400" spc="208" strike="noStrike">
                <a:solidFill>
                  <a:srgbClr val="000000"/>
                </a:solidFill>
                <a:latin typeface="Corbel"/>
              </a:rPr>
              <a:t> </a:t>
            </a:r>
            <a:r>
              <a:rPr b="0" lang="en-US" sz="2400" spc="-15" strike="noStrike">
                <a:solidFill>
                  <a:srgbClr val="000000"/>
                </a:solidFill>
                <a:latin typeface="Corbel"/>
              </a:rPr>
              <a:t>таблице</a:t>
            </a:r>
            <a:endParaRPr b="0" lang="en-US" sz="2400" spc="-1" strike="noStrike">
              <a:solidFill>
                <a:srgbClr val="000000"/>
              </a:solidFill>
              <a:latin typeface="Arial"/>
            </a:endParaRPr>
          </a:p>
          <a:p>
            <a:pPr marL="355680">
              <a:lnSpc>
                <a:spcPts val="2024"/>
              </a:lnSpc>
              <a:tabLst>
                <a:tab algn="l" pos="354960"/>
                <a:tab algn="l" pos="355680"/>
              </a:tabLst>
            </a:pPr>
            <a:r>
              <a:rPr b="0" lang="en-US" sz="2400" spc="-15" strike="noStrike">
                <a:solidFill>
                  <a:srgbClr val="000000"/>
                </a:solidFill>
                <a:latin typeface="Corbel"/>
              </a:rPr>
              <a:t>«Успеваемость» </a:t>
            </a:r>
            <a:r>
              <a:rPr b="0" lang="en-US" sz="2400" spc="-7" strike="noStrike">
                <a:solidFill>
                  <a:srgbClr val="000000"/>
                </a:solidFill>
                <a:latin typeface="Corbel"/>
              </a:rPr>
              <a:t>с </a:t>
            </a:r>
            <a:r>
              <a:rPr b="0" lang="en-US" sz="2400" spc="-12" strike="noStrike">
                <a:solidFill>
                  <a:srgbClr val="000000"/>
                </a:solidFill>
                <a:latin typeface="Corbel"/>
              </a:rPr>
              <a:t>какими строками </a:t>
            </a:r>
            <a:r>
              <a:rPr b="0" lang="en-US" sz="2400" spc="-7" strike="noStrike">
                <a:solidFill>
                  <a:srgbClr val="000000"/>
                </a:solidFill>
                <a:latin typeface="Corbel"/>
              </a:rPr>
              <a:t>в </a:t>
            </a:r>
            <a:r>
              <a:rPr b="0" lang="en-US" sz="2400" spc="-15" strike="noStrike">
                <a:solidFill>
                  <a:srgbClr val="000000"/>
                </a:solidFill>
                <a:latin typeface="Corbel"/>
              </a:rPr>
              <a:t>таблице «Студенты»</a:t>
            </a:r>
            <a:r>
              <a:rPr b="0" lang="en-US" sz="2400" spc="157" strike="noStrike">
                <a:solidFill>
                  <a:srgbClr val="000000"/>
                </a:solidFill>
                <a:latin typeface="Corbel"/>
              </a:rPr>
              <a:t> </a:t>
            </a:r>
            <a:r>
              <a:rPr b="0" lang="en-US" sz="2400" spc="-12" strike="noStrike">
                <a:solidFill>
                  <a:srgbClr val="000000"/>
                </a:solidFill>
                <a:latin typeface="Corbel"/>
              </a:rPr>
              <a:t>связаны.</a:t>
            </a:r>
            <a:endParaRPr b="0" lang="en-US" sz="2400" spc="-1" strike="noStrike">
              <a:solidFill>
                <a:srgbClr val="000000"/>
              </a:solidFill>
              <a:latin typeface="Arial"/>
            </a:endParaRPr>
          </a:p>
          <a:p>
            <a:pPr marL="355680" indent="-343080">
              <a:lnSpc>
                <a:spcPts val="2166"/>
              </a:lnSpc>
              <a:spcBef>
                <a:spcPts val="230"/>
              </a:spcBef>
              <a:buClr>
                <a:srgbClr val="000000"/>
              </a:buClr>
              <a:buFont typeface="Arial"/>
              <a:buChar char="•"/>
              <a:tabLst>
                <a:tab algn="l" pos="354960"/>
                <a:tab algn="l" pos="355680"/>
              </a:tabLst>
            </a:pPr>
            <a:r>
              <a:rPr b="0" lang="en-US" sz="2400" spc="-7" strike="noStrike">
                <a:solidFill>
                  <a:srgbClr val="000000"/>
                </a:solidFill>
                <a:latin typeface="Corbel"/>
              </a:rPr>
              <a:t>Для </a:t>
            </a:r>
            <a:r>
              <a:rPr b="0" lang="en-US" sz="2400" spc="-12" strike="noStrike">
                <a:solidFill>
                  <a:srgbClr val="000000"/>
                </a:solidFill>
                <a:latin typeface="Corbel"/>
              </a:rPr>
              <a:t>решения </a:t>
            </a:r>
            <a:r>
              <a:rPr b="0" lang="en-US" sz="2400" spc="-15" strike="noStrike">
                <a:solidFill>
                  <a:srgbClr val="000000"/>
                </a:solidFill>
                <a:latin typeface="Corbel"/>
              </a:rPr>
              <a:t>этой </a:t>
            </a:r>
            <a:r>
              <a:rPr b="0" lang="en-US" sz="2400" spc="-7" strike="noStrike">
                <a:solidFill>
                  <a:srgbClr val="000000"/>
                </a:solidFill>
                <a:latin typeface="Corbel"/>
              </a:rPr>
              <a:t>задачи </a:t>
            </a:r>
            <a:r>
              <a:rPr b="0" lang="en-US" sz="2400" spc="-12" strike="noStrike">
                <a:solidFill>
                  <a:srgbClr val="000000"/>
                </a:solidFill>
                <a:latin typeface="Corbel"/>
              </a:rPr>
              <a:t>не </a:t>
            </a:r>
            <a:r>
              <a:rPr b="0" lang="en-US" sz="2400" spc="-15" strike="noStrike">
                <a:solidFill>
                  <a:srgbClr val="000000"/>
                </a:solidFill>
                <a:latin typeface="Corbel"/>
              </a:rPr>
              <a:t>требуется </a:t>
            </a:r>
            <a:r>
              <a:rPr b="0" lang="en-US" sz="2400" spc="-7" strike="noStrike">
                <a:solidFill>
                  <a:srgbClr val="000000"/>
                </a:solidFill>
                <a:latin typeface="Corbel"/>
              </a:rPr>
              <a:t>в </a:t>
            </a:r>
            <a:r>
              <a:rPr b="0" lang="en-US" sz="2400" spc="-15" strike="noStrike">
                <a:solidFill>
                  <a:srgbClr val="000000"/>
                </a:solidFill>
                <a:latin typeface="Corbel"/>
              </a:rPr>
              <a:t>каждой </a:t>
            </a:r>
            <a:r>
              <a:rPr b="0" lang="en-US" sz="2400" spc="-12" strike="noStrike">
                <a:solidFill>
                  <a:srgbClr val="000000"/>
                </a:solidFill>
                <a:latin typeface="Corbel"/>
              </a:rPr>
              <a:t>строке</a:t>
            </a:r>
            <a:r>
              <a:rPr b="0" lang="en-US" sz="2400" spc="182" strike="noStrike">
                <a:solidFill>
                  <a:srgbClr val="000000"/>
                </a:solidFill>
                <a:latin typeface="Corbel"/>
              </a:rPr>
              <a:t> </a:t>
            </a:r>
            <a:r>
              <a:rPr b="0" lang="en-US" sz="2400" spc="-15" strike="noStrike">
                <a:solidFill>
                  <a:srgbClr val="000000"/>
                </a:solidFill>
                <a:latin typeface="Corbel"/>
              </a:rPr>
              <a:t>таблицы</a:t>
            </a:r>
            <a:endParaRPr b="0" lang="en-US" sz="2400" spc="-1" strike="noStrike">
              <a:solidFill>
                <a:srgbClr val="000000"/>
              </a:solidFill>
              <a:latin typeface="Arial"/>
            </a:endParaRPr>
          </a:p>
          <a:p>
            <a:pPr marL="355680">
              <a:lnSpc>
                <a:spcPts val="2055"/>
              </a:lnSpc>
              <a:tabLst>
                <a:tab algn="l" pos="354960"/>
                <a:tab algn="l" pos="355680"/>
              </a:tabLst>
            </a:pPr>
            <a:r>
              <a:rPr b="0" lang="en-US" sz="2400" spc="-15" strike="noStrike">
                <a:solidFill>
                  <a:srgbClr val="000000"/>
                </a:solidFill>
                <a:latin typeface="Corbel"/>
              </a:rPr>
              <a:t>«Успеваемость» </a:t>
            </a:r>
            <a:r>
              <a:rPr b="0" lang="en-US" sz="2400" spc="-12" strike="noStrike">
                <a:solidFill>
                  <a:srgbClr val="000000"/>
                </a:solidFill>
                <a:latin typeface="Corbel"/>
              </a:rPr>
              <a:t>повторять </a:t>
            </a:r>
            <a:r>
              <a:rPr b="0" lang="en-US" sz="2400" spc="-7" strike="noStrike">
                <a:solidFill>
                  <a:srgbClr val="000000"/>
                </a:solidFill>
                <a:latin typeface="Corbel"/>
              </a:rPr>
              <a:t>все </a:t>
            </a:r>
            <a:r>
              <a:rPr b="0" lang="en-US" sz="2400" spc="-12" strike="noStrike">
                <a:solidFill>
                  <a:srgbClr val="000000"/>
                </a:solidFill>
                <a:latin typeface="Corbel"/>
              </a:rPr>
              <a:t>сведения </a:t>
            </a:r>
            <a:r>
              <a:rPr b="0" lang="en-US" sz="2400" spc="-7" strike="noStrike">
                <a:solidFill>
                  <a:srgbClr val="000000"/>
                </a:solidFill>
                <a:latin typeface="Corbel"/>
              </a:rPr>
              <a:t>о </a:t>
            </a:r>
            <a:r>
              <a:rPr b="0" lang="en-US" sz="2400" spc="-15" strike="noStrike">
                <a:solidFill>
                  <a:srgbClr val="000000"/>
                </a:solidFill>
                <a:latin typeface="Corbel"/>
              </a:rPr>
              <a:t>студенте: </a:t>
            </a:r>
            <a:r>
              <a:rPr b="0" lang="en-US" sz="2400" spc="-12" strike="noStrike">
                <a:solidFill>
                  <a:srgbClr val="000000"/>
                </a:solidFill>
                <a:latin typeface="Corbel"/>
              </a:rPr>
              <a:t>номер</a:t>
            </a:r>
            <a:r>
              <a:rPr b="0" lang="en-US" sz="2400" spc="123" strike="noStrike">
                <a:solidFill>
                  <a:srgbClr val="000000"/>
                </a:solidFill>
                <a:latin typeface="Corbel"/>
              </a:rPr>
              <a:t> </a:t>
            </a:r>
            <a:r>
              <a:rPr b="0" lang="en-US" sz="2400" spc="-12" strike="noStrike">
                <a:solidFill>
                  <a:srgbClr val="000000"/>
                </a:solidFill>
                <a:latin typeface="Corbel"/>
              </a:rPr>
              <a:t>зачетной</a:t>
            </a:r>
            <a:endParaRPr b="0" lang="en-US" sz="2400" spc="-1" strike="noStrike">
              <a:solidFill>
                <a:srgbClr val="000000"/>
              </a:solidFill>
              <a:latin typeface="Arial"/>
            </a:endParaRPr>
          </a:p>
          <a:p>
            <a:pPr marL="355680">
              <a:lnSpc>
                <a:spcPts val="2049"/>
              </a:lnSpc>
              <a:spcBef>
                <a:spcPts val="145"/>
              </a:spcBef>
              <a:tabLst>
                <a:tab algn="l" pos="354960"/>
                <a:tab algn="l" pos="355680"/>
              </a:tabLst>
            </a:pPr>
            <a:r>
              <a:rPr b="0" lang="en-US" sz="2400" spc="-12" strike="noStrike">
                <a:solidFill>
                  <a:srgbClr val="000000"/>
                </a:solidFill>
                <a:latin typeface="Corbel"/>
              </a:rPr>
              <a:t>книжки, </a:t>
            </a:r>
            <a:r>
              <a:rPr b="0" lang="en-US" sz="2400" spc="-7" strike="noStrike">
                <a:solidFill>
                  <a:srgbClr val="000000"/>
                </a:solidFill>
                <a:latin typeface="Corbel"/>
              </a:rPr>
              <a:t>фамилию, </a:t>
            </a:r>
            <a:r>
              <a:rPr b="0" lang="en-US" sz="2400" spc="-12" strike="noStrike">
                <a:solidFill>
                  <a:srgbClr val="000000"/>
                </a:solidFill>
                <a:latin typeface="Corbel"/>
              </a:rPr>
              <a:t>имя </a:t>
            </a:r>
            <a:r>
              <a:rPr b="0" lang="en-US" sz="2400" spc="-7" strike="noStrike">
                <a:solidFill>
                  <a:srgbClr val="000000"/>
                </a:solidFill>
                <a:latin typeface="Corbel"/>
              </a:rPr>
              <a:t>и </a:t>
            </a:r>
            <a:r>
              <a:rPr b="0" lang="en-US" sz="2400" spc="-12" strike="noStrike">
                <a:solidFill>
                  <a:srgbClr val="000000"/>
                </a:solidFill>
                <a:latin typeface="Corbel"/>
              </a:rPr>
              <a:t>отчество, данные документа, </a:t>
            </a:r>
            <a:r>
              <a:rPr b="0" lang="en-US" sz="2400" spc="-21" strike="noStrike">
                <a:solidFill>
                  <a:srgbClr val="000000"/>
                </a:solidFill>
                <a:latin typeface="Corbel"/>
              </a:rPr>
              <a:t>удостоверяющего  </a:t>
            </a:r>
            <a:r>
              <a:rPr b="0" lang="en-US" sz="2400" spc="-12" strike="noStrike">
                <a:solidFill>
                  <a:srgbClr val="000000"/>
                </a:solidFill>
                <a:latin typeface="Corbel"/>
              </a:rPr>
              <a:t>личность.</a:t>
            </a:r>
            <a:endParaRPr b="0" lang="en-US" sz="2400" spc="-1" strike="noStrike">
              <a:solidFill>
                <a:srgbClr val="000000"/>
              </a:solidFill>
              <a:latin typeface="Arial"/>
            </a:endParaRPr>
          </a:p>
          <a:p>
            <a:pPr marL="355680" indent="-343080">
              <a:lnSpc>
                <a:spcPct val="90000"/>
              </a:lnSpc>
              <a:spcBef>
                <a:spcPts val="425"/>
              </a:spcBef>
              <a:buClr>
                <a:srgbClr val="000000"/>
              </a:buClr>
              <a:buFont typeface="Arial"/>
              <a:buChar char="•"/>
              <a:tabLst>
                <a:tab algn="l" pos="354960"/>
                <a:tab algn="l" pos="355680"/>
              </a:tabLst>
            </a:pPr>
            <a:r>
              <a:rPr b="0" lang="en-US" sz="2400" spc="-15" strike="noStrike">
                <a:solidFill>
                  <a:srgbClr val="000000"/>
                </a:solidFill>
                <a:latin typeface="Corbel"/>
              </a:rPr>
              <a:t>Достаточно </a:t>
            </a:r>
            <a:r>
              <a:rPr b="0" lang="en-US" sz="2400" spc="-7" strike="noStrike">
                <a:solidFill>
                  <a:srgbClr val="000000"/>
                </a:solidFill>
                <a:latin typeface="Corbel"/>
              </a:rPr>
              <a:t>включить в состав </a:t>
            </a:r>
            <a:r>
              <a:rPr b="0" lang="en-US" sz="2400" spc="-15" strike="noStrike">
                <a:solidFill>
                  <a:srgbClr val="000000"/>
                </a:solidFill>
                <a:latin typeface="Corbel"/>
              </a:rPr>
              <a:t>каждой </a:t>
            </a:r>
            <a:r>
              <a:rPr b="0" lang="en-US" sz="2400" spc="-7" strike="noStrike">
                <a:solidFill>
                  <a:srgbClr val="000000"/>
                </a:solidFill>
                <a:latin typeface="Corbel"/>
              </a:rPr>
              <a:t>строки </a:t>
            </a:r>
            <a:r>
              <a:rPr b="0" lang="en-US" sz="2400" spc="-15" strike="noStrike">
                <a:solidFill>
                  <a:srgbClr val="000000"/>
                </a:solidFill>
                <a:latin typeface="Corbel"/>
              </a:rPr>
              <a:t>таблицы «Успеваемость»  </a:t>
            </a:r>
            <a:r>
              <a:rPr b="0" lang="en-US" sz="2400" spc="-12" strike="noStrike">
                <a:solidFill>
                  <a:srgbClr val="000000"/>
                </a:solidFill>
                <a:latin typeface="Corbel"/>
              </a:rPr>
              <a:t>лишь уникальный идентификатор </a:t>
            </a:r>
            <a:r>
              <a:rPr b="0" lang="en-US" sz="2400" spc="-7" strike="noStrike">
                <a:solidFill>
                  <a:srgbClr val="000000"/>
                </a:solidFill>
                <a:latin typeface="Corbel"/>
              </a:rPr>
              <a:t>строки из </a:t>
            </a:r>
            <a:r>
              <a:rPr b="0" lang="en-US" sz="2400" spc="-12" strike="noStrike">
                <a:solidFill>
                  <a:srgbClr val="000000"/>
                </a:solidFill>
                <a:latin typeface="Corbel"/>
              </a:rPr>
              <a:t>таблицы </a:t>
            </a:r>
            <a:r>
              <a:rPr b="0" lang="en-US" sz="2400" spc="-15" strike="noStrike">
                <a:solidFill>
                  <a:srgbClr val="000000"/>
                </a:solidFill>
                <a:latin typeface="Corbel"/>
              </a:rPr>
              <a:t>«Студенты». </a:t>
            </a:r>
            <a:r>
              <a:rPr b="0" lang="en-US" sz="2400" spc="-7" strike="noStrike">
                <a:solidFill>
                  <a:srgbClr val="000000"/>
                </a:solidFill>
                <a:latin typeface="Corbel"/>
              </a:rPr>
              <a:t>В  </a:t>
            </a:r>
            <a:r>
              <a:rPr b="0" lang="en-US" sz="2400" spc="-12" strike="noStrike">
                <a:solidFill>
                  <a:srgbClr val="000000"/>
                </a:solidFill>
                <a:latin typeface="Corbel"/>
              </a:rPr>
              <a:t>нашем </a:t>
            </a:r>
            <a:r>
              <a:rPr b="0" lang="en-US" sz="2400" spc="-1" strike="noStrike">
                <a:solidFill>
                  <a:srgbClr val="000000"/>
                </a:solidFill>
                <a:latin typeface="Corbel"/>
              </a:rPr>
              <a:t>случае </a:t>
            </a:r>
            <a:r>
              <a:rPr b="0" lang="en-US" sz="2400" spc="-21" strike="noStrike">
                <a:solidFill>
                  <a:srgbClr val="000000"/>
                </a:solidFill>
                <a:latin typeface="Corbel"/>
              </a:rPr>
              <a:t>это </a:t>
            </a:r>
            <a:r>
              <a:rPr b="0" lang="en-US" sz="2400" spc="-26" strike="noStrike">
                <a:solidFill>
                  <a:srgbClr val="000000"/>
                </a:solidFill>
                <a:latin typeface="Corbel"/>
              </a:rPr>
              <a:t>будет </a:t>
            </a:r>
            <a:r>
              <a:rPr b="0" lang="en-US" sz="2400" spc="-12" strike="noStrike">
                <a:solidFill>
                  <a:srgbClr val="000000"/>
                </a:solidFill>
                <a:latin typeface="Corbel"/>
              </a:rPr>
              <a:t>номер </a:t>
            </a:r>
            <a:r>
              <a:rPr b="0" lang="en-US" sz="2400" spc="-7" strike="noStrike">
                <a:solidFill>
                  <a:srgbClr val="000000"/>
                </a:solidFill>
                <a:latin typeface="Corbel"/>
              </a:rPr>
              <a:t>зачетной книжки — </a:t>
            </a:r>
            <a:r>
              <a:rPr b="0" lang="en-US" sz="2400" spc="-12" strike="noStrike">
                <a:solidFill>
                  <a:srgbClr val="000000"/>
                </a:solidFill>
                <a:latin typeface="Corbel"/>
              </a:rPr>
              <a:t>record_book. Данный  </a:t>
            </a:r>
            <a:r>
              <a:rPr b="0" lang="en-US" sz="2400" spc="-7" strike="noStrike">
                <a:solidFill>
                  <a:srgbClr val="000000"/>
                </a:solidFill>
                <a:latin typeface="Corbel"/>
              </a:rPr>
              <a:t>атрибут и </a:t>
            </a:r>
            <a:r>
              <a:rPr b="0" lang="en-US" sz="2400" spc="-26" strike="noStrike">
                <a:solidFill>
                  <a:srgbClr val="000000"/>
                </a:solidFill>
                <a:latin typeface="Corbel"/>
              </a:rPr>
              <a:t>будет </a:t>
            </a:r>
            <a:r>
              <a:rPr b="0" lang="en-US" sz="2400" spc="-12" strike="noStrike">
                <a:solidFill>
                  <a:srgbClr val="000000"/>
                </a:solidFill>
                <a:latin typeface="Corbel"/>
              </a:rPr>
              <a:t>являться </a:t>
            </a:r>
            <a:r>
              <a:rPr b="0" i="1" lang="en-US" sz="2400" spc="-7" strike="noStrike">
                <a:solidFill>
                  <a:srgbClr val="000000"/>
                </a:solidFill>
                <a:latin typeface="Corbel"/>
              </a:rPr>
              <a:t>внешним ключом </a:t>
            </a:r>
            <a:r>
              <a:rPr b="0" lang="en-US" sz="2400" spc="-15" strike="noStrike">
                <a:solidFill>
                  <a:srgbClr val="000000"/>
                </a:solidFill>
                <a:latin typeface="Corbel"/>
              </a:rPr>
              <a:t>таблицы</a:t>
            </a:r>
            <a:r>
              <a:rPr b="0" lang="en-US" sz="2400" spc="137" strike="noStrike">
                <a:solidFill>
                  <a:srgbClr val="000000"/>
                </a:solidFill>
                <a:latin typeface="Corbel"/>
              </a:rPr>
              <a:t> </a:t>
            </a:r>
            <a:r>
              <a:rPr b="0" lang="en-US" sz="2400" spc="-15" strike="noStrike">
                <a:solidFill>
                  <a:srgbClr val="000000"/>
                </a:solidFill>
                <a:latin typeface="Corbel"/>
              </a:rPr>
              <a:t>«Успеваемость».</a:t>
            </a:r>
            <a:endParaRPr b="0" lang="en-US" sz="2400" spc="-1" strike="noStrike">
              <a:solidFill>
                <a:srgbClr val="000000"/>
              </a:solidFill>
              <a:latin typeface="Arial"/>
            </a:endParaRPr>
          </a:p>
          <a:p>
            <a:pPr marL="355680" indent="-343080">
              <a:lnSpc>
                <a:spcPts val="2049"/>
              </a:lnSpc>
              <a:spcBef>
                <a:spcPts val="490"/>
              </a:spcBef>
              <a:buClr>
                <a:srgbClr val="000000"/>
              </a:buClr>
              <a:buFont typeface="Arial"/>
              <a:buChar char="•"/>
              <a:tabLst>
                <a:tab algn="l" pos="354960"/>
                <a:tab algn="l" pos="355680"/>
              </a:tabLst>
            </a:pPr>
            <a:r>
              <a:rPr b="0" lang="en-US" sz="2400" spc="-32" strike="noStrike">
                <a:solidFill>
                  <a:srgbClr val="000000"/>
                </a:solidFill>
                <a:latin typeface="Corbel"/>
              </a:rPr>
              <a:t>Таким </a:t>
            </a:r>
            <a:r>
              <a:rPr b="0" lang="en-US" sz="2400" spc="-12" strike="noStrike">
                <a:solidFill>
                  <a:srgbClr val="000000"/>
                </a:solidFill>
                <a:latin typeface="Corbel"/>
              </a:rPr>
              <a:t>образом, получив </a:t>
            </a:r>
            <a:r>
              <a:rPr b="0" lang="en-US" sz="2400" spc="-7" strike="noStrike">
                <a:solidFill>
                  <a:srgbClr val="000000"/>
                </a:solidFill>
                <a:latin typeface="Corbel"/>
              </a:rPr>
              <a:t>строку из </a:t>
            </a:r>
            <a:r>
              <a:rPr b="0" lang="en-US" sz="2400" spc="-15" strike="noStrike">
                <a:solidFill>
                  <a:srgbClr val="000000"/>
                </a:solidFill>
                <a:latin typeface="Corbel"/>
              </a:rPr>
              <a:t>таблицы «Студенты», </a:t>
            </a:r>
            <a:r>
              <a:rPr b="0" lang="en-US" sz="2400" spc="-12" strike="noStrike">
                <a:solidFill>
                  <a:srgbClr val="000000"/>
                </a:solidFill>
                <a:latin typeface="Corbel"/>
              </a:rPr>
              <a:t>можно </a:t>
            </a:r>
            <a:r>
              <a:rPr b="0" lang="en-US" sz="2400" spc="-26" strike="noStrike">
                <a:solidFill>
                  <a:srgbClr val="000000"/>
                </a:solidFill>
                <a:latin typeface="Corbel"/>
              </a:rPr>
              <a:t>будет  </a:t>
            </a:r>
            <a:r>
              <a:rPr b="0" lang="en-US" sz="2400" spc="-7" strike="noStrike">
                <a:solidFill>
                  <a:srgbClr val="000000"/>
                </a:solidFill>
                <a:latin typeface="Corbel"/>
              </a:rPr>
              <a:t>найти все </a:t>
            </a:r>
            <a:r>
              <a:rPr b="0" lang="en-US" sz="2400" spc="-12" strike="noStrike">
                <a:solidFill>
                  <a:srgbClr val="000000"/>
                </a:solidFill>
                <a:latin typeface="Corbel"/>
              </a:rPr>
              <a:t>соответствующие </a:t>
            </a:r>
            <a:r>
              <a:rPr b="0" lang="en-US" sz="2400" spc="-7" strike="noStrike">
                <a:solidFill>
                  <a:srgbClr val="000000"/>
                </a:solidFill>
                <a:latin typeface="Corbel"/>
              </a:rPr>
              <a:t>ей строки в </a:t>
            </a:r>
            <a:r>
              <a:rPr b="0" lang="en-US" sz="2400" spc="-15" strike="noStrike">
                <a:solidFill>
                  <a:srgbClr val="000000"/>
                </a:solidFill>
                <a:latin typeface="Corbel"/>
              </a:rPr>
              <a:t>таблице</a:t>
            </a:r>
            <a:r>
              <a:rPr b="0" lang="en-US" sz="2400" spc="111" strike="noStrike">
                <a:solidFill>
                  <a:srgbClr val="000000"/>
                </a:solidFill>
                <a:latin typeface="Corbel"/>
              </a:rPr>
              <a:t> </a:t>
            </a:r>
            <a:r>
              <a:rPr b="0" lang="en-US" sz="2400" spc="-15" strike="noStrike">
                <a:solidFill>
                  <a:srgbClr val="000000"/>
                </a:solidFill>
                <a:latin typeface="Corbel"/>
              </a:rPr>
              <a:t>«Успеваемость»,</a:t>
            </a:r>
            <a:endParaRPr b="0" lang="en-US" sz="2400" spc="-1" strike="noStrike">
              <a:solidFill>
                <a:srgbClr val="000000"/>
              </a:solidFill>
              <a:latin typeface="Arial"/>
            </a:endParaRPr>
          </a:p>
          <a:p>
            <a:pPr marL="355680">
              <a:lnSpc>
                <a:spcPts val="1911"/>
              </a:lnSpc>
              <a:tabLst>
                <a:tab algn="l" pos="354960"/>
                <a:tab algn="l" pos="355680"/>
              </a:tabLst>
            </a:pPr>
            <a:r>
              <a:rPr b="0" lang="en-US" sz="2400" spc="-7" strike="noStrike">
                <a:solidFill>
                  <a:srgbClr val="000000"/>
                </a:solidFill>
                <a:latin typeface="Corbel"/>
              </a:rPr>
              <a:t>сопоставив значения </a:t>
            </a:r>
            <a:r>
              <a:rPr b="0" lang="en-US" sz="2400" spc="-12" strike="noStrike">
                <a:solidFill>
                  <a:srgbClr val="000000"/>
                </a:solidFill>
                <a:latin typeface="Corbel"/>
              </a:rPr>
              <a:t>атрибутов </a:t>
            </a:r>
            <a:r>
              <a:rPr b="0" lang="en-US" sz="2400" spc="-15" strike="noStrike">
                <a:solidFill>
                  <a:srgbClr val="000000"/>
                </a:solidFill>
                <a:latin typeface="Corbel"/>
              </a:rPr>
              <a:t>record_book </a:t>
            </a:r>
            <a:r>
              <a:rPr b="0" lang="en-US" sz="2400" spc="-7" strike="noStrike">
                <a:solidFill>
                  <a:srgbClr val="000000"/>
                </a:solidFill>
                <a:latin typeface="Corbel"/>
              </a:rPr>
              <a:t>в </a:t>
            </a:r>
            <a:r>
              <a:rPr b="0" lang="en-US" sz="2400" spc="-12" strike="noStrike">
                <a:solidFill>
                  <a:srgbClr val="000000"/>
                </a:solidFill>
                <a:latin typeface="Corbel"/>
              </a:rPr>
              <a:t>строках </a:t>
            </a:r>
            <a:r>
              <a:rPr b="0" lang="en-US" sz="2400" spc="-7" strike="noStrike">
                <a:solidFill>
                  <a:srgbClr val="000000"/>
                </a:solidFill>
                <a:latin typeface="Corbel"/>
              </a:rPr>
              <a:t>обеих </a:t>
            </a:r>
            <a:r>
              <a:rPr b="0" lang="en-US" sz="2400" spc="-15" strike="noStrike">
                <a:solidFill>
                  <a:srgbClr val="000000"/>
                </a:solidFill>
                <a:latin typeface="Corbel"/>
              </a:rPr>
              <a:t>таблиц.</a:t>
            </a:r>
            <a:r>
              <a:rPr b="0" lang="en-US" sz="2400" spc="137" strike="noStrike">
                <a:solidFill>
                  <a:srgbClr val="000000"/>
                </a:solidFill>
                <a:latin typeface="Corbel"/>
              </a:rPr>
              <a:t> </a:t>
            </a:r>
            <a:r>
              <a:rPr b="0" lang="en-US" sz="2400" spc="-7" strike="noStrike">
                <a:solidFill>
                  <a:srgbClr val="000000"/>
                </a:solidFill>
                <a:latin typeface="Corbel"/>
              </a:rPr>
              <a:t>В</a:t>
            </a:r>
            <a:endParaRPr b="0" lang="en-US" sz="2400" spc="-1" strike="noStrike">
              <a:solidFill>
                <a:srgbClr val="000000"/>
              </a:solidFill>
              <a:latin typeface="Arial"/>
            </a:endParaRPr>
          </a:p>
          <a:p>
            <a:pPr marL="355680">
              <a:lnSpc>
                <a:spcPts val="2049"/>
              </a:lnSpc>
              <a:spcBef>
                <a:spcPts val="145"/>
              </a:spcBef>
              <a:tabLst>
                <a:tab algn="l" pos="354960"/>
                <a:tab algn="l" pos="355680"/>
              </a:tabLst>
            </a:pPr>
            <a:r>
              <a:rPr b="0" lang="en-US" sz="2400" spc="-21" strike="noStrike">
                <a:solidFill>
                  <a:srgbClr val="000000"/>
                </a:solidFill>
                <a:latin typeface="Corbel"/>
              </a:rPr>
              <a:t>результате </a:t>
            </a:r>
            <a:r>
              <a:rPr b="0" lang="en-US" sz="2400" spc="-7" strike="noStrike">
                <a:solidFill>
                  <a:srgbClr val="000000"/>
                </a:solidFill>
                <a:latin typeface="Corbel"/>
              </a:rPr>
              <a:t>мы </a:t>
            </a:r>
            <a:r>
              <a:rPr b="0" lang="en-US" sz="2400" spc="-12" strike="noStrike">
                <a:solidFill>
                  <a:srgbClr val="000000"/>
                </a:solidFill>
                <a:latin typeface="Corbel"/>
              </a:rPr>
              <a:t>сможем получить </a:t>
            </a:r>
            <a:r>
              <a:rPr b="0" lang="en-US" sz="2400" spc="-7" strike="noStrike">
                <a:solidFill>
                  <a:srgbClr val="000000"/>
                </a:solidFill>
                <a:latin typeface="Corbel"/>
              </a:rPr>
              <a:t>все строки </a:t>
            </a:r>
            <a:r>
              <a:rPr b="0" lang="en-US" sz="2400" spc="-15" strike="noStrike">
                <a:solidFill>
                  <a:srgbClr val="000000"/>
                </a:solidFill>
                <a:latin typeface="Corbel"/>
              </a:rPr>
              <a:t>таблицы «Успеваемость»,  </a:t>
            </a:r>
            <a:r>
              <a:rPr b="0" lang="en-US" sz="2400" spc="-12" strike="noStrike">
                <a:solidFill>
                  <a:srgbClr val="000000"/>
                </a:solidFill>
                <a:latin typeface="Corbel"/>
              </a:rPr>
              <a:t>связанные </a:t>
            </a:r>
            <a:r>
              <a:rPr b="0" lang="en-US" sz="2400" spc="-7" strike="noStrike">
                <a:solidFill>
                  <a:srgbClr val="000000"/>
                </a:solidFill>
                <a:latin typeface="Corbel"/>
              </a:rPr>
              <a:t>с </a:t>
            </a:r>
            <a:r>
              <a:rPr b="0" lang="en-US" sz="2400" spc="-15" strike="noStrike">
                <a:solidFill>
                  <a:srgbClr val="000000"/>
                </a:solidFill>
                <a:latin typeface="Corbel"/>
              </a:rPr>
              <a:t>конкретной </a:t>
            </a:r>
            <a:r>
              <a:rPr b="0" lang="en-US" sz="2400" spc="-12" strike="noStrike">
                <a:solidFill>
                  <a:srgbClr val="000000"/>
                </a:solidFill>
                <a:latin typeface="Corbel"/>
              </a:rPr>
              <a:t>строкой </a:t>
            </a:r>
            <a:r>
              <a:rPr b="0" lang="en-US" sz="2400" spc="-7" strike="noStrike">
                <a:solidFill>
                  <a:srgbClr val="000000"/>
                </a:solidFill>
                <a:latin typeface="Corbel"/>
              </a:rPr>
              <a:t>из </a:t>
            </a:r>
            <a:r>
              <a:rPr b="0" lang="en-US" sz="2400" spc="-15" strike="noStrike">
                <a:solidFill>
                  <a:srgbClr val="000000"/>
                </a:solidFill>
                <a:latin typeface="Corbel"/>
              </a:rPr>
              <a:t>таблицы «Студенты» </a:t>
            </a:r>
            <a:r>
              <a:rPr b="0" lang="en-US" sz="2400" spc="-7" strike="noStrike">
                <a:solidFill>
                  <a:srgbClr val="000000"/>
                </a:solidFill>
                <a:latin typeface="Corbel"/>
              </a:rPr>
              <a:t>по </a:t>
            </a:r>
            <a:r>
              <a:rPr b="0" lang="en-US" sz="2400" spc="-12" strike="noStrike">
                <a:solidFill>
                  <a:srgbClr val="000000"/>
                </a:solidFill>
                <a:latin typeface="Corbel"/>
              </a:rPr>
              <a:t>внешнему  ключу.</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644120" y="2160"/>
            <a:ext cx="96231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Внешний ключ – </a:t>
            </a:r>
            <a:r>
              <a:rPr b="0" lang="en-US" sz="3600" spc="-12" strike="noStrike">
                <a:solidFill>
                  <a:srgbClr val="000000"/>
                </a:solidFill>
                <a:latin typeface="Arial Black"/>
              </a:rPr>
              <a:t>немного теории</a:t>
            </a:r>
            <a:endParaRPr b="0" lang="en-US" sz="3600" spc="-1" strike="noStrike">
              <a:solidFill>
                <a:srgbClr val="000000"/>
              </a:solidFill>
              <a:latin typeface="Corbel"/>
            </a:endParaRPr>
          </a:p>
        </p:txBody>
      </p:sp>
      <p:sp>
        <p:nvSpPr>
          <p:cNvPr id="264" name="object 3"/>
          <p:cNvSpPr/>
          <p:nvPr/>
        </p:nvSpPr>
        <p:spPr>
          <a:xfrm>
            <a:off x="1733760" y="1143720"/>
            <a:ext cx="9873360" cy="4708800"/>
          </a:xfrm>
          <a:prstGeom prst="rect">
            <a:avLst/>
          </a:prstGeom>
          <a:noFill/>
          <a:ln w="0">
            <a:noFill/>
          </a:ln>
        </p:spPr>
        <p:style>
          <a:lnRef idx="0"/>
          <a:fillRef idx="0"/>
          <a:effectRef idx="0"/>
          <a:fontRef idx="minor"/>
        </p:style>
        <p:txBody>
          <a:bodyPr lIns="0" rIns="0" tIns="13320" bIns="0" anchor="t">
            <a:spAutoFit/>
          </a:bodyPr>
          <a:p>
            <a:pPr marL="355680" indent="-343080">
              <a:lnSpc>
                <a:spcPts val="2279"/>
              </a:lnSpc>
              <a:spcBef>
                <a:spcPts val="105"/>
              </a:spcBef>
              <a:buClr>
                <a:srgbClr val="000000"/>
              </a:buClr>
              <a:buFont typeface="Arial"/>
              <a:buChar char="•"/>
              <a:tabLst>
                <a:tab algn="l" pos="354960"/>
                <a:tab algn="l" pos="355680"/>
              </a:tabLst>
            </a:pPr>
            <a:r>
              <a:rPr b="0" lang="en-US" sz="2000" spc="-32" strike="noStrike">
                <a:solidFill>
                  <a:srgbClr val="000000"/>
                </a:solidFill>
                <a:latin typeface="Calibri"/>
              </a:rPr>
              <a:t>Таблица </a:t>
            </a:r>
            <a:r>
              <a:rPr b="0" lang="en-US" sz="2000" spc="-12" strike="noStrike">
                <a:solidFill>
                  <a:srgbClr val="000000"/>
                </a:solidFill>
                <a:latin typeface="Calibri"/>
              </a:rPr>
              <a:t>«Успеваемость» </a:t>
            </a:r>
            <a:r>
              <a:rPr b="0" lang="en-US" sz="2000" spc="-26" strike="noStrike">
                <a:solidFill>
                  <a:srgbClr val="000000"/>
                </a:solidFill>
                <a:latin typeface="Calibri"/>
              </a:rPr>
              <a:t>будет </a:t>
            </a:r>
            <a:r>
              <a:rPr b="1" lang="en-US" sz="2000" spc="-7" strike="noStrike">
                <a:solidFill>
                  <a:srgbClr val="000000"/>
                </a:solidFill>
                <a:latin typeface="Calibri"/>
              </a:rPr>
              <a:t>ссылающейся </a:t>
            </a:r>
            <a:r>
              <a:rPr b="0" lang="en-US" sz="2000" spc="-12" strike="noStrike">
                <a:solidFill>
                  <a:srgbClr val="000000"/>
                </a:solidFill>
                <a:latin typeface="Calibri"/>
              </a:rPr>
              <a:t>(referencing), </a:t>
            </a:r>
            <a:r>
              <a:rPr b="0" lang="en-US" sz="2000" spc="-1" strike="noStrike">
                <a:solidFill>
                  <a:srgbClr val="000000"/>
                </a:solidFill>
                <a:latin typeface="Calibri"/>
              </a:rPr>
              <a:t>а</a:t>
            </a:r>
            <a:r>
              <a:rPr b="0" lang="en-US" sz="2000" spc="24" strike="noStrike">
                <a:solidFill>
                  <a:srgbClr val="000000"/>
                </a:solidFill>
                <a:latin typeface="Calibri"/>
              </a:rPr>
              <a:t> </a:t>
            </a:r>
            <a:r>
              <a:rPr b="0" lang="en-US" sz="2000" spc="-12" strike="noStrike">
                <a:solidFill>
                  <a:srgbClr val="000000"/>
                </a:solidFill>
                <a:latin typeface="Calibri"/>
              </a:rPr>
              <a:t>таблица</a:t>
            </a:r>
            <a:endParaRPr b="0" lang="en-US" sz="2000" spc="-1" strike="noStrike">
              <a:solidFill>
                <a:srgbClr val="000000"/>
              </a:solidFill>
              <a:latin typeface="Arial"/>
            </a:endParaRPr>
          </a:p>
          <a:p>
            <a:pPr marL="355680">
              <a:lnSpc>
                <a:spcPts val="2279"/>
              </a:lnSpc>
              <a:tabLst>
                <a:tab algn="l" pos="354960"/>
                <a:tab algn="l" pos="355680"/>
              </a:tabLst>
            </a:pPr>
            <a:r>
              <a:rPr b="0" lang="en-US" sz="2000" spc="-15" strike="noStrike">
                <a:solidFill>
                  <a:srgbClr val="000000"/>
                </a:solidFill>
                <a:latin typeface="Calibri"/>
              </a:rPr>
              <a:t>«Студенты» </a:t>
            </a:r>
            <a:r>
              <a:rPr b="0" lang="en-US" sz="2000" spc="-1" strike="noStrike">
                <a:solidFill>
                  <a:srgbClr val="000000"/>
                </a:solidFill>
                <a:latin typeface="Calibri"/>
              </a:rPr>
              <a:t>— </a:t>
            </a:r>
            <a:r>
              <a:rPr b="1" lang="en-US" sz="2000" spc="-7" strike="noStrike">
                <a:solidFill>
                  <a:srgbClr val="000000"/>
                </a:solidFill>
                <a:latin typeface="Calibri"/>
              </a:rPr>
              <a:t>ссылочной</a:t>
            </a:r>
            <a:r>
              <a:rPr b="1" lang="en-US" sz="2000" spc="-41" strike="noStrike">
                <a:solidFill>
                  <a:srgbClr val="000000"/>
                </a:solidFill>
                <a:latin typeface="Calibri"/>
              </a:rPr>
              <a:t> </a:t>
            </a:r>
            <a:r>
              <a:rPr b="0" lang="en-US" sz="2000" spc="-12" strike="noStrike">
                <a:solidFill>
                  <a:srgbClr val="000000"/>
                </a:solidFill>
                <a:latin typeface="Calibri"/>
              </a:rPr>
              <a:t>(referenced).</a:t>
            </a:r>
            <a:endParaRPr b="0" lang="en-US" sz="2000" spc="-1" strike="noStrike">
              <a:solidFill>
                <a:srgbClr val="000000"/>
              </a:solidFill>
              <a:latin typeface="Arial"/>
            </a:endParaRPr>
          </a:p>
          <a:p>
            <a:pPr marL="355680" indent="-343080">
              <a:lnSpc>
                <a:spcPts val="2160"/>
              </a:lnSpc>
              <a:spcBef>
                <a:spcPts val="510"/>
              </a:spcBef>
              <a:buClr>
                <a:srgbClr val="000000"/>
              </a:buClr>
              <a:buFont typeface="Arial"/>
              <a:buChar char="•"/>
              <a:tabLst>
                <a:tab algn="l" pos="354960"/>
                <a:tab algn="l" pos="355680"/>
              </a:tabLst>
            </a:pPr>
            <a:r>
              <a:rPr b="0" lang="en-US" sz="2000" spc="-7" strike="noStrike">
                <a:solidFill>
                  <a:srgbClr val="000000"/>
                </a:solidFill>
                <a:latin typeface="Calibri"/>
              </a:rPr>
              <a:t>Обратите внимание, что </a:t>
            </a:r>
            <a:r>
              <a:rPr b="0" i="1" lang="en-US" sz="2000" spc="-1" strike="noStrike">
                <a:solidFill>
                  <a:srgbClr val="000000"/>
                </a:solidFill>
                <a:latin typeface="Calibri"/>
              </a:rPr>
              <a:t>внешний </a:t>
            </a:r>
            <a:r>
              <a:rPr b="0" i="1" lang="en-US" sz="2000" spc="-7" strike="noStrike">
                <a:solidFill>
                  <a:srgbClr val="000000"/>
                </a:solidFill>
                <a:latin typeface="Calibri"/>
              </a:rPr>
              <a:t>ключ </a:t>
            </a:r>
            <a:r>
              <a:rPr b="0" lang="en-US" sz="2000" spc="-7" strike="noStrike">
                <a:solidFill>
                  <a:srgbClr val="000000"/>
                </a:solidFill>
                <a:latin typeface="Calibri"/>
              </a:rPr>
              <a:t>ссылающейся </a:t>
            </a:r>
            <a:r>
              <a:rPr b="0" lang="en-US" sz="2000" spc="-12" strike="noStrike">
                <a:solidFill>
                  <a:srgbClr val="000000"/>
                </a:solidFill>
                <a:latin typeface="Calibri"/>
              </a:rPr>
              <a:t>таблицы  </a:t>
            </a:r>
            <a:r>
              <a:rPr b="0" lang="en-US" sz="2000" spc="-7" strike="noStrike">
                <a:solidFill>
                  <a:srgbClr val="000000"/>
                </a:solidFill>
                <a:latin typeface="Calibri"/>
              </a:rPr>
              <a:t>ссылается </a:t>
            </a:r>
            <a:r>
              <a:rPr b="0" lang="en-US" sz="2000" spc="-1" strike="noStrike">
                <a:solidFill>
                  <a:srgbClr val="000000"/>
                </a:solidFill>
                <a:latin typeface="Calibri"/>
              </a:rPr>
              <a:t>на </a:t>
            </a:r>
            <a:r>
              <a:rPr b="0" i="1" lang="en-US" sz="2000" spc="-1" strike="noStrike">
                <a:solidFill>
                  <a:srgbClr val="000000"/>
                </a:solidFill>
                <a:latin typeface="Calibri"/>
              </a:rPr>
              <a:t>первичный </a:t>
            </a:r>
            <a:r>
              <a:rPr b="0" i="1" lang="en-US" sz="2000" spc="-7" strike="noStrike">
                <a:solidFill>
                  <a:srgbClr val="000000"/>
                </a:solidFill>
                <a:latin typeface="Calibri"/>
              </a:rPr>
              <a:t>ключ </a:t>
            </a:r>
            <a:r>
              <a:rPr b="0" lang="en-US" sz="2000" spc="-7" strike="noStrike">
                <a:solidFill>
                  <a:srgbClr val="000000"/>
                </a:solidFill>
                <a:latin typeface="Calibri"/>
              </a:rPr>
              <a:t>ссылочной </a:t>
            </a:r>
            <a:r>
              <a:rPr b="0" lang="en-US" sz="2000" spc="-12" strike="noStrike">
                <a:solidFill>
                  <a:srgbClr val="000000"/>
                </a:solidFill>
                <a:latin typeface="Calibri"/>
              </a:rPr>
              <a:t>таблицы. Допускается  ссылка </a:t>
            </a:r>
            <a:r>
              <a:rPr b="0" lang="en-US" sz="2000" spc="-1" strike="noStrike">
                <a:solidFill>
                  <a:srgbClr val="000000"/>
                </a:solidFill>
                <a:latin typeface="Calibri"/>
              </a:rPr>
              <a:t>и на </a:t>
            </a:r>
            <a:r>
              <a:rPr b="0" lang="en-US" sz="2000" spc="-7" strike="noStrike">
                <a:solidFill>
                  <a:srgbClr val="000000"/>
                </a:solidFill>
                <a:latin typeface="Calibri"/>
              </a:rPr>
              <a:t>уникальный ключ, </a:t>
            </a:r>
            <a:r>
              <a:rPr b="0" lang="en-US" sz="2000" spc="-1" strike="noStrike">
                <a:solidFill>
                  <a:srgbClr val="000000"/>
                </a:solidFill>
                <a:latin typeface="Calibri"/>
              </a:rPr>
              <a:t>не </a:t>
            </a:r>
            <a:r>
              <a:rPr b="0" lang="en-US" sz="2000" spc="-7" strike="noStrike">
                <a:solidFill>
                  <a:srgbClr val="000000"/>
                </a:solidFill>
                <a:latin typeface="Calibri"/>
              </a:rPr>
              <a:t>являющийся</a:t>
            </a:r>
            <a:r>
              <a:rPr b="0" lang="en-US" sz="2000" spc="-41" strike="noStrike">
                <a:solidFill>
                  <a:srgbClr val="000000"/>
                </a:solidFill>
                <a:latin typeface="Calibri"/>
              </a:rPr>
              <a:t> </a:t>
            </a:r>
            <a:r>
              <a:rPr b="0" lang="en-US" sz="2000" spc="-1" strike="noStrike">
                <a:solidFill>
                  <a:srgbClr val="000000"/>
                </a:solidFill>
                <a:latin typeface="Calibri"/>
              </a:rPr>
              <a:t>первичным.</a:t>
            </a:r>
            <a:endParaRPr b="0" lang="en-US" sz="2000" spc="-1" strike="noStrike">
              <a:solidFill>
                <a:srgbClr val="000000"/>
              </a:solidFill>
              <a:latin typeface="Arial"/>
            </a:endParaRPr>
          </a:p>
          <a:p>
            <a:pPr marL="355680" indent="-343080">
              <a:lnSpc>
                <a:spcPts val="2160"/>
              </a:lnSpc>
              <a:spcBef>
                <a:spcPts val="479"/>
              </a:spcBef>
              <a:buClr>
                <a:srgbClr val="000000"/>
              </a:buClr>
              <a:buFont typeface="Arial"/>
              <a:buChar char="•"/>
              <a:tabLst>
                <a:tab algn="l" pos="354960"/>
                <a:tab algn="l" pos="355680"/>
              </a:tabLst>
            </a:pPr>
            <a:r>
              <a:rPr b="0" lang="en-US" sz="2000" spc="-1" strike="noStrike">
                <a:solidFill>
                  <a:srgbClr val="000000"/>
                </a:solidFill>
                <a:latin typeface="Calibri"/>
              </a:rPr>
              <a:t>В </a:t>
            </a:r>
            <a:r>
              <a:rPr b="0" lang="en-US" sz="2000" spc="-7" strike="noStrike">
                <a:solidFill>
                  <a:srgbClr val="000000"/>
                </a:solidFill>
                <a:latin typeface="Calibri"/>
              </a:rPr>
              <a:t>данном </a:t>
            </a:r>
            <a:r>
              <a:rPr b="0" lang="en-US" sz="2000" spc="-12" strike="noStrike">
                <a:solidFill>
                  <a:srgbClr val="000000"/>
                </a:solidFill>
                <a:latin typeface="Calibri"/>
              </a:rPr>
              <a:t>контексте </a:t>
            </a:r>
            <a:r>
              <a:rPr b="0" lang="en-US" sz="2000" spc="-7" strike="noStrike">
                <a:solidFill>
                  <a:srgbClr val="000000"/>
                </a:solidFill>
                <a:latin typeface="Calibri"/>
              </a:rPr>
              <a:t>для описания отношений </a:t>
            </a:r>
            <a:r>
              <a:rPr b="0" lang="en-US" sz="2000" spc="-12" strike="noStrike">
                <a:solidFill>
                  <a:srgbClr val="000000"/>
                </a:solidFill>
                <a:latin typeface="Calibri"/>
              </a:rPr>
              <a:t>между таблицами  </a:t>
            </a:r>
            <a:r>
              <a:rPr b="0" lang="en-US" sz="2000" spc="-7" strike="noStrike">
                <a:solidFill>
                  <a:srgbClr val="000000"/>
                </a:solidFill>
                <a:latin typeface="Calibri"/>
              </a:rPr>
              <a:t>можно сказать, </a:t>
            </a:r>
            <a:r>
              <a:rPr b="0" lang="en-US" sz="2000" spc="-12" strike="noStrike">
                <a:solidFill>
                  <a:srgbClr val="000000"/>
                </a:solidFill>
                <a:latin typeface="Calibri"/>
              </a:rPr>
              <a:t>что таблица </a:t>
            </a:r>
            <a:r>
              <a:rPr b="0" lang="en-US" sz="2000" spc="-7" strike="noStrike">
                <a:solidFill>
                  <a:srgbClr val="000000"/>
                </a:solidFill>
                <a:latin typeface="Calibri"/>
              </a:rPr>
              <a:t>students </a:t>
            </a:r>
            <a:r>
              <a:rPr b="0" lang="en-US" sz="2000" spc="-12" strike="noStrike">
                <a:solidFill>
                  <a:srgbClr val="000000"/>
                </a:solidFill>
                <a:latin typeface="Calibri"/>
              </a:rPr>
              <a:t>является </a:t>
            </a:r>
            <a:r>
              <a:rPr b="0" i="1" lang="en-US" sz="2000" spc="-1" strike="noStrike">
                <a:solidFill>
                  <a:srgbClr val="000000"/>
                </a:solidFill>
                <a:latin typeface="Calibri"/>
              </a:rPr>
              <a:t>главной</a:t>
            </a:r>
            <a:r>
              <a:rPr b="0" lang="en-US" sz="2000" spc="-1" strike="noStrike">
                <a:solidFill>
                  <a:srgbClr val="000000"/>
                </a:solidFill>
                <a:latin typeface="Calibri"/>
              </a:rPr>
              <a:t>, а </a:t>
            </a:r>
            <a:r>
              <a:rPr b="0" lang="en-US" sz="2000" spc="-12" strike="noStrike">
                <a:solidFill>
                  <a:srgbClr val="000000"/>
                </a:solidFill>
                <a:latin typeface="Calibri"/>
              </a:rPr>
              <a:t>таблица  progress </a:t>
            </a:r>
            <a:r>
              <a:rPr b="0" lang="en-US" sz="2000" spc="-1" strike="noStrike">
                <a:solidFill>
                  <a:srgbClr val="000000"/>
                </a:solidFill>
                <a:latin typeface="Calibri"/>
              </a:rPr>
              <a:t>— </a:t>
            </a:r>
            <a:r>
              <a:rPr b="0" i="1" lang="en-US" sz="2000" spc="-7" strike="noStrike">
                <a:solidFill>
                  <a:srgbClr val="000000"/>
                </a:solidFill>
                <a:latin typeface="Calibri"/>
              </a:rPr>
              <a:t>подчиненной</a:t>
            </a:r>
            <a:r>
              <a:rPr b="0" lang="en-US" sz="2000" spc="-7" strike="noStrike">
                <a:solidFill>
                  <a:srgbClr val="000000"/>
                </a:solidFill>
                <a:latin typeface="Calibri"/>
              </a:rPr>
              <a:t>.</a:t>
            </a:r>
            <a:endParaRPr b="0" lang="en-US" sz="2000" spc="-1" strike="noStrike">
              <a:solidFill>
                <a:srgbClr val="000000"/>
              </a:solidFill>
              <a:latin typeface="Arial"/>
            </a:endParaRPr>
          </a:p>
          <a:p>
            <a:pPr marL="355680" indent="-343080">
              <a:lnSpc>
                <a:spcPts val="2279"/>
              </a:lnSpc>
              <a:spcBef>
                <a:spcPts val="210"/>
              </a:spcBef>
              <a:buClr>
                <a:srgbClr val="000000"/>
              </a:buClr>
              <a:buFont typeface="Arial"/>
              <a:buChar char="•"/>
              <a:tabLst>
                <a:tab algn="l" pos="354960"/>
                <a:tab algn="l" pos="355680"/>
              </a:tabLst>
            </a:pPr>
            <a:r>
              <a:rPr b="0" lang="en-US" sz="2000" spc="-7" strike="noStrike">
                <a:solidFill>
                  <a:srgbClr val="000000"/>
                </a:solidFill>
                <a:latin typeface="Calibri"/>
              </a:rPr>
              <a:t>Создать </a:t>
            </a:r>
            <a:r>
              <a:rPr b="0" lang="en-US" sz="2000" spc="-1" strike="noStrike">
                <a:solidFill>
                  <a:srgbClr val="000000"/>
                </a:solidFill>
                <a:latin typeface="Calibri"/>
              </a:rPr>
              <a:t>внешний ключ </a:t>
            </a:r>
            <a:r>
              <a:rPr b="0" lang="en-US" sz="2000" spc="-12" strike="noStrike">
                <a:solidFill>
                  <a:srgbClr val="000000"/>
                </a:solidFill>
                <a:latin typeface="Calibri"/>
              </a:rPr>
              <a:t>можно </a:t>
            </a:r>
            <a:r>
              <a:rPr b="0" lang="en-US" sz="2000" spc="-1" strike="noStrike">
                <a:solidFill>
                  <a:srgbClr val="000000"/>
                </a:solidFill>
                <a:latin typeface="Calibri"/>
              </a:rPr>
              <a:t>в формате </a:t>
            </a:r>
            <a:r>
              <a:rPr b="0" lang="en-US" sz="2000" spc="-7" strike="noStrike">
                <a:solidFill>
                  <a:srgbClr val="000000"/>
                </a:solidFill>
                <a:latin typeface="Calibri"/>
              </a:rPr>
              <a:t>ограничения</a:t>
            </a:r>
            <a:r>
              <a:rPr b="0" lang="en-US" sz="2000" spc="-114" strike="noStrike">
                <a:solidFill>
                  <a:srgbClr val="000000"/>
                </a:solidFill>
                <a:latin typeface="Calibri"/>
              </a:rPr>
              <a:t> </a:t>
            </a:r>
            <a:r>
              <a:rPr b="0" lang="en-US" sz="2000" spc="-1" strike="noStrike">
                <a:solidFill>
                  <a:srgbClr val="000000"/>
                </a:solidFill>
                <a:latin typeface="Calibri"/>
              </a:rPr>
              <a:t>уровня</a:t>
            </a:r>
            <a:endParaRPr b="0" lang="en-US" sz="2000" spc="-1" strike="noStrike">
              <a:solidFill>
                <a:srgbClr val="000000"/>
              </a:solidFill>
              <a:latin typeface="Arial"/>
            </a:endParaRPr>
          </a:p>
          <a:p>
            <a:pPr marL="355680">
              <a:lnSpc>
                <a:spcPts val="2279"/>
              </a:lnSpc>
              <a:tabLst>
                <a:tab algn="l" pos="354960"/>
                <a:tab algn="l" pos="355680"/>
              </a:tabLst>
            </a:pPr>
            <a:r>
              <a:rPr b="0" lang="en-US" sz="2000" spc="-1" strike="noStrike">
                <a:solidFill>
                  <a:srgbClr val="000000"/>
                </a:solidFill>
                <a:latin typeface="Calibri"/>
              </a:rPr>
              <a:t>атрибута </a:t>
            </a:r>
            <a:r>
              <a:rPr b="0" lang="en-US" sz="2000" spc="-7" strike="noStrike">
                <a:solidFill>
                  <a:srgbClr val="000000"/>
                </a:solidFill>
                <a:latin typeface="Calibri"/>
              </a:rPr>
              <a:t>следующим</a:t>
            </a:r>
            <a:r>
              <a:rPr b="0" lang="en-US" sz="2000" spc="-97" strike="noStrike">
                <a:solidFill>
                  <a:srgbClr val="000000"/>
                </a:solidFill>
                <a:latin typeface="Calibri"/>
              </a:rPr>
              <a:t> </a:t>
            </a:r>
            <a:r>
              <a:rPr b="0" lang="en-US" sz="2000" spc="-1" strike="noStrike">
                <a:solidFill>
                  <a:srgbClr val="000000"/>
                </a:solidFill>
                <a:latin typeface="Calibri"/>
              </a:rPr>
              <a:t>образом:</a:t>
            </a:r>
            <a:endParaRPr b="0" lang="en-US" sz="2000" spc="-1" strike="noStrike">
              <a:solidFill>
                <a:srgbClr val="000000"/>
              </a:solidFill>
              <a:latin typeface="Arial"/>
            </a:endParaRPr>
          </a:p>
          <a:p>
            <a:pPr marL="12600">
              <a:lnSpc>
                <a:spcPct val="100000"/>
              </a:lnSpc>
              <a:spcBef>
                <a:spcPts val="190"/>
              </a:spcBef>
              <a:tabLst>
                <a:tab algn="l" pos="354960"/>
                <a:tab algn="l" pos="355680"/>
              </a:tabLst>
            </a:pPr>
            <a:r>
              <a:rPr b="1" lang="en-US" sz="1800" spc="-12" strike="noStrike">
                <a:solidFill>
                  <a:srgbClr val="000000"/>
                </a:solidFill>
                <a:latin typeface="Courier New"/>
              </a:rPr>
              <a:t>CREATE TABLE</a:t>
            </a:r>
            <a:r>
              <a:rPr b="1" lang="en-US" sz="1800" spc="4" strike="noStrike">
                <a:solidFill>
                  <a:srgbClr val="000000"/>
                </a:solidFill>
                <a:latin typeface="Courier New"/>
              </a:rPr>
              <a:t> </a:t>
            </a:r>
            <a:r>
              <a:rPr b="1" lang="en-US" sz="1800" spc="-12" strike="noStrike">
                <a:solidFill>
                  <a:srgbClr val="000000"/>
                </a:solidFill>
                <a:latin typeface="Courier New"/>
              </a:rPr>
              <a:t>progress</a:t>
            </a:r>
            <a:endParaRPr b="0" lang="en-US" sz="1800" spc="-1" strike="noStrike">
              <a:solidFill>
                <a:srgbClr val="000000"/>
              </a:solidFill>
              <a:latin typeface="Arial"/>
            </a:endParaRPr>
          </a:p>
          <a:p>
            <a:pPr marL="12600">
              <a:lnSpc>
                <a:spcPts val="2049"/>
              </a:lnSpc>
              <a:spcBef>
                <a:spcPts val="215"/>
              </a:spcBef>
              <a:tabLst>
                <a:tab algn="l" pos="354960"/>
                <a:tab algn="l" pos="35568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a:t>
            </a:r>
            <a:r>
              <a:rPr b="1" lang="en-US" sz="1800" spc="-35"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559440">
              <a:lnSpc>
                <a:spcPts val="2049"/>
              </a:lnSpc>
              <a:tabLst>
                <a:tab algn="l" pos="354960"/>
                <a:tab algn="l" pos="355680"/>
              </a:tabLst>
            </a:pPr>
            <a:r>
              <a:rPr b="1" lang="en-US" sz="1800" spc="-12" strike="noStrike">
                <a:solidFill>
                  <a:srgbClr val="ff0000"/>
                </a:solidFill>
                <a:latin typeface="Courier New"/>
              </a:rPr>
              <a:t>REFERENCES </a:t>
            </a:r>
            <a:r>
              <a:rPr b="1" lang="en-US" sz="1800" spc="-12" strike="noStrike">
                <a:solidFill>
                  <a:srgbClr val="000000"/>
                </a:solidFill>
                <a:latin typeface="Courier New"/>
              </a:rPr>
              <a:t>students </a:t>
            </a:r>
            <a:r>
              <a:rPr b="1" lang="en-US" sz="1800" spc="-1" strike="noStrike">
                <a:solidFill>
                  <a:srgbClr val="000000"/>
                </a:solidFill>
                <a:latin typeface="Courier New"/>
              </a:rPr>
              <a:t>( </a:t>
            </a:r>
            <a:r>
              <a:rPr b="1" lang="en-US" sz="1800" spc="-12" strike="noStrike">
                <a:solidFill>
                  <a:srgbClr val="000000"/>
                </a:solidFill>
                <a:latin typeface="Courier New"/>
              </a:rPr>
              <a:t>record_book</a:t>
            </a:r>
            <a:r>
              <a:rPr b="1" lang="en-US" sz="1800" spc="-32"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221"/>
              </a:spcBef>
              <a:tabLst>
                <a:tab algn="l" pos="354960"/>
                <a:tab algn="l" pos="355680"/>
              </a:tabLst>
            </a:pPr>
            <a:r>
              <a:rPr b="1" lang="en-US" sz="1800" spc="-7"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215"/>
              </a:spcBef>
              <a:tabLst>
                <a:tab algn="l" pos="354960"/>
                <a:tab algn="l" pos="35568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265" name="object 4"/>
          <p:cNvSpPr/>
          <p:nvPr/>
        </p:nvSpPr>
        <p:spPr>
          <a:xfrm>
            <a:off x="3000600" y="5632920"/>
            <a:ext cx="2232360" cy="854280"/>
          </a:xfrm>
          <a:prstGeom prst="rect">
            <a:avLst/>
          </a:prstGeom>
          <a:noFill/>
          <a:ln w="9525">
            <a:solidFill>
              <a:srgbClr val="4f81bc"/>
            </a:solidFill>
            <a:round/>
          </a:ln>
        </p:spPr>
        <p:style>
          <a:lnRef idx="0"/>
          <a:fillRef idx="0"/>
          <a:effectRef idx="0"/>
          <a:fontRef idx="minor"/>
        </p:style>
        <p:txBody>
          <a:bodyPr lIns="0" rIns="0" tIns="31680" bIns="0" anchor="t">
            <a:spAutoFit/>
          </a:bodyPr>
          <a:p>
            <a:pPr marL="721440" indent="-588600">
              <a:lnSpc>
                <a:spcPct val="100000"/>
              </a:lnSpc>
              <a:spcBef>
                <a:spcPts val="249"/>
              </a:spcBef>
              <a:tabLst>
                <a:tab algn="l" pos="0"/>
              </a:tabLst>
            </a:pPr>
            <a:r>
              <a:rPr b="0" lang="en-US" sz="1800" spc="-7" strike="noStrike">
                <a:solidFill>
                  <a:srgbClr val="000000"/>
                </a:solidFill>
                <a:latin typeface="Calibri"/>
              </a:rPr>
              <a:t>ссылочная</a:t>
            </a:r>
            <a:r>
              <a:rPr b="0" lang="en-US" sz="1800" spc="-66" strike="noStrike">
                <a:solidFill>
                  <a:srgbClr val="000000"/>
                </a:solidFill>
                <a:latin typeface="Calibri"/>
              </a:rPr>
              <a:t> </a:t>
            </a:r>
            <a:r>
              <a:rPr b="0" lang="en-US" sz="1800" spc="-12" strike="noStrike">
                <a:solidFill>
                  <a:srgbClr val="000000"/>
                </a:solidFill>
                <a:latin typeface="Calibri"/>
              </a:rPr>
              <a:t>(главная)  таблица</a:t>
            </a:r>
            <a:endParaRPr b="0" lang="en-US" sz="1800" spc="-1" strike="noStrike">
              <a:solidFill>
                <a:srgbClr val="000000"/>
              </a:solidFill>
              <a:latin typeface="Arial"/>
            </a:endParaRPr>
          </a:p>
        </p:txBody>
      </p:sp>
      <p:sp>
        <p:nvSpPr>
          <p:cNvPr id="266" name="object 5"/>
          <p:cNvSpPr/>
          <p:nvPr/>
        </p:nvSpPr>
        <p:spPr>
          <a:xfrm>
            <a:off x="6914880" y="5604120"/>
            <a:ext cx="2232360" cy="1128600"/>
          </a:xfrm>
          <a:prstGeom prst="rect">
            <a:avLst/>
          </a:prstGeom>
          <a:noFill/>
          <a:ln w="9525">
            <a:solidFill>
              <a:srgbClr val="4f81bc"/>
            </a:solidFill>
            <a:round/>
          </a:ln>
        </p:spPr>
        <p:style>
          <a:lnRef idx="0"/>
          <a:fillRef idx="0"/>
          <a:effectRef idx="0"/>
          <a:fontRef idx="minor"/>
        </p:style>
        <p:txBody>
          <a:bodyPr lIns="0" rIns="0" tIns="31680" bIns="0" anchor="t">
            <a:spAutoFit/>
          </a:bodyPr>
          <a:p>
            <a:pPr marL="146160" indent="82080">
              <a:lnSpc>
                <a:spcPct val="100000"/>
              </a:lnSpc>
              <a:spcBef>
                <a:spcPts val="249"/>
              </a:spcBef>
              <a:tabLst>
                <a:tab algn="l" pos="0"/>
              </a:tabLst>
            </a:pPr>
            <a:r>
              <a:rPr b="0" lang="en-US" sz="1800" spc="-15" strike="noStrike">
                <a:solidFill>
                  <a:srgbClr val="000000"/>
                </a:solidFill>
                <a:latin typeface="Calibri"/>
              </a:rPr>
              <a:t>столбец </a:t>
            </a:r>
            <a:r>
              <a:rPr b="0" lang="en-US" sz="1800" spc="-12" strike="noStrike">
                <a:solidFill>
                  <a:srgbClr val="000000"/>
                </a:solidFill>
                <a:latin typeface="Calibri"/>
              </a:rPr>
              <a:t>(столбцы)  ссылочной</a:t>
            </a:r>
            <a:r>
              <a:rPr b="0" lang="en-US" sz="1800" spc="-15" strike="noStrike">
                <a:solidFill>
                  <a:srgbClr val="000000"/>
                </a:solidFill>
                <a:latin typeface="Calibri"/>
              </a:rPr>
              <a:t> </a:t>
            </a:r>
            <a:r>
              <a:rPr b="0" lang="en-US" sz="1800" spc="-12" strike="noStrike">
                <a:solidFill>
                  <a:srgbClr val="000000"/>
                </a:solidFill>
                <a:latin typeface="Calibri"/>
              </a:rPr>
              <a:t>таблицы</a:t>
            </a:r>
            <a:endParaRPr b="0" lang="en-US" sz="1800" spc="-1" strike="noStrike">
              <a:solidFill>
                <a:srgbClr val="000000"/>
              </a:solidFill>
              <a:latin typeface="Arial"/>
            </a:endParaRPr>
          </a:p>
        </p:txBody>
      </p:sp>
      <p:sp>
        <p:nvSpPr>
          <p:cNvPr id="267" name="object 6"/>
          <p:cNvSpPr/>
          <p:nvPr/>
        </p:nvSpPr>
        <p:spPr>
          <a:xfrm>
            <a:off x="4106160" y="5127120"/>
            <a:ext cx="334440" cy="512640"/>
          </a:xfrm>
          <a:custGeom>
            <a:avLst/>
            <a:gdLst>
              <a:gd name="textAreaLeft" fmla="*/ 0 w 334440"/>
              <a:gd name="textAreaRight" fmla="*/ 334800 w 334440"/>
              <a:gd name="textAreaTop" fmla="*/ 0 h 512640"/>
              <a:gd name="textAreaBottom" fmla="*/ 513000 h 512640"/>
            </a:gdLst>
            <a:ahLst/>
            <a:rect l="textAreaLeft" t="textAreaTop" r="textAreaRight" b="textAreaBottom"/>
            <a:pathLst>
              <a:path w="334644" h="513079">
                <a:moveTo>
                  <a:pt x="307441" y="42587"/>
                </a:moveTo>
                <a:lnTo>
                  <a:pt x="285048" y="54038"/>
                </a:lnTo>
                <a:lnTo>
                  <a:pt x="0" y="499046"/>
                </a:lnTo>
                <a:lnTo>
                  <a:pt x="21335" y="512749"/>
                </a:lnTo>
                <a:lnTo>
                  <a:pt x="306387" y="67813"/>
                </a:lnTo>
                <a:lnTo>
                  <a:pt x="307441" y="42587"/>
                </a:lnTo>
                <a:close/>
              </a:path>
              <a:path w="334644" h="513079">
                <a:moveTo>
                  <a:pt x="334043" y="14478"/>
                </a:moveTo>
                <a:lnTo>
                  <a:pt x="310388" y="14478"/>
                </a:lnTo>
                <a:lnTo>
                  <a:pt x="331850" y="28067"/>
                </a:lnTo>
                <a:lnTo>
                  <a:pt x="306387" y="67813"/>
                </a:lnTo>
                <a:lnTo>
                  <a:pt x="304632" y="109982"/>
                </a:lnTo>
                <a:lnTo>
                  <a:pt x="304419" y="115951"/>
                </a:lnTo>
                <a:lnTo>
                  <a:pt x="309879" y="121793"/>
                </a:lnTo>
                <a:lnTo>
                  <a:pt x="316864" y="122047"/>
                </a:lnTo>
                <a:lnTo>
                  <a:pt x="323850" y="122428"/>
                </a:lnTo>
                <a:lnTo>
                  <a:pt x="329819" y="116967"/>
                </a:lnTo>
                <a:lnTo>
                  <a:pt x="330120" y="108839"/>
                </a:lnTo>
                <a:lnTo>
                  <a:pt x="334043" y="14478"/>
                </a:lnTo>
                <a:close/>
              </a:path>
              <a:path w="334644" h="513079">
                <a:moveTo>
                  <a:pt x="334644" y="0"/>
                </a:moveTo>
                <a:lnTo>
                  <a:pt x="230504" y="53340"/>
                </a:lnTo>
                <a:lnTo>
                  <a:pt x="228091" y="60960"/>
                </a:lnTo>
                <a:lnTo>
                  <a:pt x="231266" y="67183"/>
                </a:lnTo>
                <a:lnTo>
                  <a:pt x="234441" y="73533"/>
                </a:lnTo>
                <a:lnTo>
                  <a:pt x="242062" y="75946"/>
                </a:lnTo>
                <a:lnTo>
                  <a:pt x="248412" y="72771"/>
                </a:lnTo>
                <a:lnTo>
                  <a:pt x="285048" y="54038"/>
                </a:lnTo>
                <a:lnTo>
                  <a:pt x="310388" y="14478"/>
                </a:lnTo>
                <a:lnTo>
                  <a:pt x="334043" y="14478"/>
                </a:lnTo>
                <a:lnTo>
                  <a:pt x="334644" y="0"/>
                </a:lnTo>
                <a:close/>
              </a:path>
              <a:path w="334644" h="513079">
                <a:moveTo>
                  <a:pt x="320216" y="20700"/>
                </a:moveTo>
                <a:lnTo>
                  <a:pt x="308356" y="20700"/>
                </a:lnTo>
                <a:lnTo>
                  <a:pt x="326897" y="32638"/>
                </a:lnTo>
                <a:lnTo>
                  <a:pt x="307441" y="42587"/>
                </a:lnTo>
                <a:lnTo>
                  <a:pt x="306387" y="67813"/>
                </a:lnTo>
                <a:lnTo>
                  <a:pt x="331850" y="28067"/>
                </a:lnTo>
                <a:lnTo>
                  <a:pt x="320216" y="20700"/>
                </a:lnTo>
                <a:close/>
              </a:path>
              <a:path w="334644" h="513079">
                <a:moveTo>
                  <a:pt x="310388" y="14478"/>
                </a:moveTo>
                <a:lnTo>
                  <a:pt x="285048" y="54038"/>
                </a:lnTo>
                <a:lnTo>
                  <a:pt x="307441" y="42587"/>
                </a:lnTo>
                <a:lnTo>
                  <a:pt x="308356" y="20700"/>
                </a:lnTo>
                <a:lnTo>
                  <a:pt x="320216" y="20700"/>
                </a:lnTo>
                <a:lnTo>
                  <a:pt x="310388" y="14478"/>
                </a:lnTo>
                <a:close/>
              </a:path>
              <a:path w="334644" h="513079">
                <a:moveTo>
                  <a:pt x="308356" y="20700"/>
                </a:moveTo>
                <a:lnTo>
                  <a:pt x="307441" y="42587"/>
                </a:lnTo>
                <a:lnTo>
                  <a:pt x="326897" y="32638"/>
                </a:lnTo>
                <a:lnTo>
                  <a:pt x="308356" y="20700"/>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268" name="object 7"/>
          <p:cNvSpPr/>
          <p:nvPr/>
        </p:nvSpPr>
        <p:spPr>
          <a:xfrm>
            <a:off x="6338880" y="5070600"/>
            <a:ext cx="1695600" cy="545760"/>
          </a:xfrm>
          <a:custGeom>
            <a:avLst/>
            <a:gdLst>
              <a:gd name="textAreaLeft" fmla="*/ 0 w 1695600"/>
              <a:gd name="textAreaRight" fmla="*/ 1695960 w 1695600"/>
              <a:gd name="textAreaTop" fmla="*/ 0 h 545760"/>
              <a:gd name="textAreaBottom" fmla="*/ 546120 h 545760"/>
            </a:gdLst>
            <a:ahLst/>
            <a:rect l="textAreaLeft" t="textAreaTop" r="textAreaRight" b="textAreaBottom"/>
            <a:pathLst>
              <a:path w="1696084" h="546100">
                <a:moveTo>
                  <a:pt x="72638" y="36040"/>
                </a:moveTo>
                <a:lnTo>
                  <a:pt x="48287" y="41957"/>
                </a:lnTo>
                <a:lnTo>
                  <a:pt x="65449" y="60315"/>
                </a:lnTo>
                <a:lnTo>
                  <a:pt x="1688591" y="545503"/>
                </a:lnTo>
                <a:lnTo>
                  <a:pt x="1695830" y="521157"/>
                </a:lnTo>
                <a:lnTo>
                  <a:pt x="72638" y="36040"/>
                </a:lnTo>
                <a:close/>
              </a:path>
              <a:path w="1696084" h="546100">
                <a:moveTo>
                  <a:pt x="113664" y="0"/>
                </a:moveTo>
                <a:lnTo>
                  <a:pt x="0" y="27559"/>
                </a:lnTo>
                <a:lnTo>
                  <a:pt x="75056" y="107823"/>
                </a:lnTo>
                <a:lnTo>
                  <a:pt x="79882" y="112903"/>
                </a:lnTo>
                <a:lnTo>
                  <a:pt x="87883" y="113157"/>
                </a:lnTo>
                <a:lnTo>
                  <a:pt x="93090" y="108458"/>
                </a:lnTo>
                <a:lnTo>
                  <a:pt x="98170" y="103632"/>
                </a:lnTo>
                <a:lnTo>
                  <a:pt x="98425" y="95631"/>
                </a:lnTo>
                <a:lnTo>
                  <a:pt x="65449" y="60315"/>
                </a:lnTo>
                <a:lnTo>
                  <a:pt x="20446" y="46863"/>
                </a:lnTo>
                <a:lnTo>
                  <a:pt x="27685" y="22606"/>
                </a:lnTo>
                <a:lnTo>
                  <a:pt x="120875" y="22606"/>
                </a:lnTo>
                <a:lnTo>
                  <a:pt x="123825" y="17780"/>
                </a:lnTo>
                <a:lnTo>
                  <a:pt x="122174" y="10922"/>
                </a:lnTo>
                <a:lnTo>
                  <a:pt x="120522" y="4191"/>
                </a:lnTo>
                <a:lnTo>
                  <a:pt x="113664" y="0"/>
                </a:lnTo>
                <a:close/>
              </a:path>
              <a:path w="1696084" h="546100">
                <a:moveTo>
                  <a:pt x="27685" y="22606"/>
                </a:moveTo>
                <a:lnTo>
                  <a:pt x="20446" y="46863"/>
                </a:lnTo>
                <a:lnTo>
                  <a:pt x="65449" y="60315"/>
                </a:lnTo>
                <a:lnTo>
                  <a:pt x="53110" y="47117"/>
                </a:lnTo>
                <a:lnTo>
                  <a:pt x="27050" y="47117"/>
                </a:lnTo>
                <a:lnTo>
                  <a:pt x="33400" y="26035"/>
                </a:lnTo>
                <a:lnTo>
                  <a:pt x="39159" y="26035"/>
                </a:lnTo>
                <a:lnTo>
                  <a:pt x="27685" y="22606"/>
                </a:lnTo>
                <a:close/>
              </a:path>
              <a:path w="1696084" h="546100">
                <a:moveTo>
                  <a:pt x="33400" y="26035"/>
                </a:moveTo>
                <a:lnTo>
                  <a:pt x="27050" y="47117"/>
                </a:lnTo>
                <a:lnTo>
                  <a:pt x="48287" y="41957"/>
                </a:lnTo>
                <a:lnTo>
                  <a:pt x="33400" y="26035"/>
                </a:lnTo>
                <a:close/>
              </a:path>
              <a:path w="1696084" h="546100">
                <a:moveTo>
                  <a:pt x="48287" y="41957"/>
                </a:moveTo>
                <a:lnTo>
                  <a:pt x="27050" y="47117"/>
                </a:lnTo>
                <a:lnTo>
                  <a:pt x="53110" y="47117"/>
                </a:lnTo>
                <a:lnTo>
                  <a:pt x="48287" y="41957"/>
                </a:lnTo>
                <a:close/>
              </a:path>
              <a:path w="1696084" h="546100">
                <a:moveTo>
                  <a:pt x="39159" y="26035"/>
                </a:moveTo>
                <a:lnTo>
                  <a:pt x="33400" y="26035"/>
                </a:lnTo>
                <a:lnTo>
                  <a:pt x="48287" y="41957"/>
                </a:lnTo>
                <a:lnTo>
                  <a:pt x="72638" y="36040"/>
                </a:lnTo>
                <a:lnTo>
                  <a:pt x="39159" y="26035"/>
                </a:lnTo>
                <a:close/>
              </a:path>
              <a:path w="1696084" h="546100">
                <a:moveTo>
                  <a:pt x="120875" y="22606"/>
                </a:moveTo>
                <a:lnTo>
                  <a:pt x="27685" y="22606"/>
                </a:lnTo>
                <a:lnTo>
                  <a:pt x="72638" y="36040"/>
                </a:lnTo>
                <a:lnTo>
                  <a:pt x="119633" y="24638"/>
                </a:lnTo>
                <a:lnTo>
                  <a:pt x="120875" y="22606"/>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2035080" y="-80280"/>
            <a:ext cx="89132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Внешний ключ – </a:t>
            </a:r>
            <a:r>
              <a:rPr b="0" lang="en-US" sz="3600" spc="-12" strike="noStrike">
                <a:solidFill>
                  <a:srgbClr val="000000"/>
                </a:solidFill>
                <a:latin typeface="Arial Black"/>
              </a:rPr>
              <a:t>немного теори</a:t>
            </a:r>
            <a:r>
              <a:rPr b="0" lang="ru-RU" sz="3600" spc="-12" strike="noStrike">
                <a:solidFill>
                  <a:srgbClr val="000000"/>
                </a:solidFill>
                <a:latin typeface="Arial Black"/>
              </a:rPr>
              <a:t>и</a:t>
            </a:r>
            <a:endParaRPr b="0" lang="en-US" sz="3600" spc="-1" strike="noStrike">
              <a:solidFill>
                <a:srgbClr val="000000"/>
              </a:solidFill>
              <a:latin typeface="Corbel"/>
            </a:endParaRPr>
          </a:p>
        </p:txBody>
      </p:sp>
      <p:sp>
        <p:nvSpPr>
          <p:cNvPr id="270" name="object 3"/>
          <p:cNvSpPr/>
          <p:nvPr/>
        </p:nvSpPr>
        <p:spPr>
          <a:xfrm>
            <a:off x="1737720" y="970200"/>
            <a:ext cx="10156680" cy="4950000"/>
          </a:xfrm>
          <a:prstGeom prst="rect">
            <a:avLst/>
          </a:prstGeom>
          <a:noFill/>
          <a:ln w="0">
            <a:noFill/>
          </a:ln>
        </p:spPr>
        <p:style>
          <a:lnRef idx="0"/>
          <a:fillRef idx="0"/>
          <a:effectRef idx="0"/>
          <a:fontRef idx="minor"/>
        </p:style>
        <p:txBody>
          <a:bodyPr lIns="0" rIns="0" tIns="47520" bIns="0" anchor="t">
            <a:spAutoFit/>
          </a:bodyPr>
          <a:p>
            <a:pPr marL="355680" indent="-343080">
              <a:lnSpc>
                <a:spcPts val="2160"/>
              </a:lnSpc>
              <a:spcBef>
                <a:spcPts val="374"/>
              </a:spcBef>
              <a:buClr>
                <a:srgbClr val="000000"/>
              </a:buClr>
              <a:buFont typeface="Arial"/>
              <a:buChar char="•"/>
              <a:tabLst>
                <a:tab algn="l" pos="354960"/>
                <a:tab algn="l" pos="355680"/>
              </a:tabLst>
            </a:pPr>
            <a:r>
              <a:rPr b="0" lang="en-US" sz="2000" spc="-12" strike="noStrike">
                <a:solidFill>
                  <a:srgbClr val="000000"/>
                </a:solidFill>
                <a:latin typeface="Calibri"/>
              </a:rPr>
              <a:t>Предложение </a:t>
            </a:r>
            <a:r>
              <a:rPr b="0" lang="en-US" sz="2000" spc="-7" strike="noStrike">
                <a:solidFill>
                  <a:srgbClr val="000000"/>
                </a:solidFill>
                <a:latin typeface="Calibri"/>
              </a:rPr>
              <a:t>REFERENCES создает ограничение ссылочной  </a:t>
            </a:r>
            <a:r>
              <a:rPr b="0" lang="en-US" sz="2000" spc="-12" strike="noStrike">
                <a:solidFill>
                  <a:srgbClr val="000000"/>
                </a:solidFill>
                <a:latin typeface="Calibri"/>
              </a:rPr>
              <a:t>целостности </a:t>
            </a:r>
            <a:r>
              <a:rPr b="0" lang="en-US" sz="2000" spc="-1" strike="noStrike">
                <a:solidFill>
                  <a:srgbClr val="000000"/>
                </a:solidFill>
                <a:latin typeface="Calibri"/>
              </a:rPr>
              <a:t>и </a:t>
            </a:r>
            <a:r>
              <a:rPr b="0" lang="en-US" sz="2000" spc="-7" strike="noStrike">
                <a:solidFill>
                  <a:srgbClr val="000000"/>
                </a:solidFill>
                <a:latin typeface="Calibri"/>
              </a:rPr>
              <a:t>указывает </a:t>
            </a:r>
            <a:r>
              <a:rPr b="0" lang="en-US" sz="2000" spc="-1" strike="noStrike">
                <a:solidFill>
                  <a:srgbClr val="000000"/>
                </a:solidFill>
                <a:latin typeface="Calibri"/>
              </a:rPr>
              <a:t>в </a:t>
            </a:r>
            <a:r>
              <a:rPr b="0" lang="en-US" sz="2000" spc="-7" strike="noStrike">
                <a:solidFill>
                  <a:srgbClr val="000000"/>
                </a:solidFill>
                <a:latin typeface="Calibri"/>
              </a:rPr>
              <a:t>качестве ссылочного </a:t>
            </a:r>
            <a:r>
              <a:rPr b="0" lang="en-US" sz="2000" spc="-1" strike="noStrike">
                <a:solidFill>
                  <a:srgbClr val="000000"/>
                </a:solidFill>
                <a:latin typeface="Calibri"/>
              </a:rPr>
              <a:t>ключа </a:t>
            </a:r>
            <a:r>
              <a:rPr b="0" lang="en-US" sz="2000" spc="-7" strike="noStrike">
                <a:solidFill>
                  <a:srgbClr val="000000"/>
                </a:solidFill>
                <a:latin typeface="Calibri"/>
              </a:rPr>
              <a:t>атрибут  </a:t>
            </a:r>
            <a:r>
              <a:rPr b="0" lang="en-US" sz="2000" spc="-12" strike="noStrike">
                <a:solidFill>
                  <a:srgbClr val="000000"/>
                </a:solidFill>
                <a:latin typeface="Calibri"/>
              </a:rPr>
              <a:t>record_book.</a:t>
            </a:r>
            <a:endParaRPr b="0" lang="en-US" sz="2000" spc="-1" strike="noStrike">
              <a:solidFill>
                <a:srgbClr val="000000"/>
              </a:solidFill>
              <a:latin typeface="Arial"/>
            </a:endParaRPr>
          </a:p>
          <a:p>
            <a:pPr marL="355680" indent="-343080">
              <a:lnSpc>
                <a:spcPts val="2279"/>
              </a:lnSpc>
              <a:spcBef>
                <a:spcPts val="210"/>
              </a:spcBef>
              <a:buClr>
                <a:srgbClr val="000000"/>
              </a:buClr>
              <a:buFont typeface="Arial"/>
              <a:buChar char="•"/>
              <a:tabLst>
                <a:tab algn="l" pos="354960"/>
                <a:tab algn="l" pos="355680"/>
              </a:tabLst>
            </a:pPr>
            <a:r>
              <a:rPr b="0" lang="en-US" sz="2000" spc="-12" strike="noStrike">
                <a:solidFill>
                  <a:srgbClr val="000000"/>
                </a:solidFill>
                <a:latin typeface="Calibri"/>
              </a:rPr>
              <a:t>Это </a:t>
            </a:r>
            <a:r>
              <a:rPr b="0" lang="en-US" sz="2000" spc="-15" strike="noStrike">
                <a:solidFill>
                  <a:srgbClr val="000000"/>
                </a:solidFill>
                <a:latin typeface="Calibri"/>
              </a:rPr>
              <a:t>означает, </a:t>
            </a:r>
            <a:r>
              <a:rPr b="0" lang="en-US" sz="2000" spc="-12" strike="noStrike">
                <a:solidFill>
                  <a:srgbClr val="000000"/>
                </a:solidFill>
                <a:latin typeface="Calibri"/>
              </a:rPr>
              <a:t>что </a:t>
            </a:r>
            <a:r>
              <a:rPr b="0" lang="en-US" sz="2000" spc="-1" strike="noStrike">
                <a:solidFill>
                  <a:srgbClr val="000000"/>
                </a:solidFill>
                <a:latin typeface="Calibri"/>
              </a:rPr>
              <a:t>в </a:t>
            </a:r>
            <a:r>
              <a:rPr b="0" lang="en-US" sz="2000" spc="-12" strike="noStrike">
                <a:solidFill>
                  <a:srgbClr val="000000"/>
                </a:solidFill>
                <a:latin typeface="Calibri"/>
              </a:rPr>
              <a:t>таблицу «Успеваемость» (progress) нельзя</a:t>
            </a:r>
            <a:r>
              <a:rPr b="0" lang="en-US" sz="2000" spc="52" strike="noStrike">
                <a:solidFill>
                  <a:srgbClr val="000000"/>
                </a:solidFill>
                <a:latin typeface="Calibri"/>
              </a:rPr>
              <a:t> </a:t>
            </a:r>
            <a:r>
              <a:rPr b="0" lang="en-US" sz="2000" spc="-1" strike="noStrike">
                <a:solidFill>
                  <a:srgbClr val="000000"/>
                </a:solidFill>
                <a:latin typeface="Calibri"/>
              </a:rPr>
              <a:t>ввести</a:t>
            </a:r>
            <a:endParaRPr b="0" lang="en-US" sz="2000" spc="-1" strike="noStrike">
              <a:solidFill>
                <a:srgbClr val="000000"/>
              </a:solidFill>
              <a:latin typeface="Arial"/>
            </a:endParaRPr>
          </a:p>
          <a:p>
            <a:pPr marL="355680">
              <a:lnSpc>
                <a:spcPts val="2160"/>
              </a:lnSpc>
              <a:tabLst>
                <a:tab algn="l" pos="354960"/>
                <a:tab algn="l" pos="355680"/>
              </a:tabLst>
            </a:pPr>
            <a:r>
              <a:rPr b="0" lang="en-US" sz="2000" spc="-12" strike="noStrike">
                <a:solidFill>
                  <a:srgbClr val="000000"/>
                </a:solidFill>
                <a:latin typeface="Calibri"/>
              </a:rPr>
              <a:t>строку, </a:t>
            </a:r>
            <a:r>
              <a:rPr b="0" lang="en-US" sz="2000" spc="-1" strike="noStrike">
                <a:solidFill>
                  <a:srgbClr val="000000"/>
                </a:solidFill>
                <a:latin typeface="Calibri"/>
              </a:rPr>
              <a:t>значение атрибута </a:t>
            </a:r>
            <a:r>
              <a:rPr b="0" lang="en-US" sz="2000" spc="-12" strike="noStrike">
                <a:solidFill>
                  <a:srgbClr val="000000"/>
                </a:solidFill>
                <a:latin typeface="Calibri"/>
              </a:rPr>
              <a:t>record_book которой отсутствует </a:t>
            </a:r>
            <a:r>
              <a:rPr b="0" lang="en-US" sz="2000" spc="-1" strike="noStrike">
                <a:solidFill>
                  <a:srgbClr val="000000"/>
                </a:solidFill>
                <a:latin typeface="Calibri"/>
              </a:rPr>
              <a:t>в</a:t>
            </a:r>
            <a:r>
              <a:rPr b="0" lang="en-US" sz="2000" spc="-100" strike="noStrike">
                <a:solidFill>
                  <a:srgbClr val="000000"/>
                </a:solidFill>
                <a:latin typeface="Calibri"/>
              </a:rPr>
              <a:t> </a:t>
            </a:r>
            <a:r>
              <a:rPr b="0" lang="en-US" sz="2000" spc="-15" strike="noStrike">
                <a:solidFill>
                  <a:srgbClr val="000000"/>
                </a:solidFill>
                <a:latin typeface="Calibri"/>
              </a:rPr>
              <a:t>таблице</a:t>
            </a:r>
            <a:endParaRPr b="0" lang="en-US" sz="2000" spc="-1" strike="noStrike">
              <a:solidFill>
                <a:srgbClr val="000000"/>
              </a:solidFill>
              <a:latin typeface="Arial"/>
            </a:endParaRPr>
          </a:p>
          <a:p>
            <a:pPr marL="355680">
              <a:lnSpc>
                <a:spcPts val="2160"/>
              </a:lnSpc>
              <a:spcBef>
                <a:spcPts val="150"/>
              </a:spcBef>
              <a:tabLst>
                <a:tab algn="l" pos="354960"/>
                <a:tab algn="l" pos="355680"/>
              </a:tabLst>
            </a:pPr>
            <a:r>
              <a:rPr b="0" lang="en-US" sz="2000" spc="-15" strike="noStrike">
                <a:solidFill>
                  <a:srgbClr val="000000"/>
                </a:solidFill>
                <a:latin typeface="Calibri"/>
              </a:rPr>
              <a:t>«Студенты» </a:t>
            </a:r>
            <a:r>
              <a:rPr b="0" lang="en-US" sz="2000" spc="-7" strike="noStrike">
                <a:solidFill>
                  <a:srgbClr val="000000"/>
                </a:solidFill>
                <a:latin typeface="Calibri"/>
              </a:rPr>
              <a:t>(students). </a:t>
            </a:r>
            <a:r>
              <a:rPr b="0" lang="en-US" sz="2000" spc="-41" strike="noStrike">
                <a:solidFill>
                  <a:srgbClr val="000000"/>
                </a:solidFill>
                <a:latin typeface="Calibri"/>
              </a:rPr>
              <a:t>Говоря </a:t>
            </a:r>
            <a:r>
              <a:rPr b="0" lang="en-US" sz="2000" spc="-1" strike="noStrike">
                <a:solidFill>
                  <a:srgbClr val="000000"/>
                </a:solidFill>
                <a:latin typeface="Calibri"/>
              </a:rPr>
              <a:t>простым </a:t>
            </a:r>
            <a:r>
              <a:rPr b="0" lang="en-US" sz="2000" spc="-12" strike="noStrike">
                <a:solidFill>
                  <a:srgbClr val="000000"/>
                </a:solidFill>
                <a:latin typeface="Calibri"/>
              </a:rPr>
              <a:t>языком, нельзя </a:t>
            </a:r>
            <a:r>
              <a:rPr b="0" lang="en-US" sz="2000" spc="-1" strike="noStrike">
                <a:solidFill>
                  <a:srgbClr val="000000"/>
                </a:solidFill>
                <a:latin typeface="Calibri"/>
              </a:rPr>
              <a:t>ввести запись  </a:t>
            </a:r>
            <a:r>
              <a:rPr b="0" lang="en-US" sz="2000" spc="-7" strike="noStrike">
                <a:solidFill>
                  <a:srgbClr val="000000"/>
                </a:solidFill>
                <a:latin typeface="Calibri"/>
              </a:rPr>
              <a:t>об </a:t>
            </a:r>
            <a:r>
              <a:rPr b="0" lang="en-US" sz="2000" spc="-15" strike="noStrike">
                <a:solidFill>
                  <a:srgbClr val="000000"/>
                </a:solidFill>
                <a:latin typeface="Calibri"/>
              </a:rPr>
              <a:t>оценке того студента, </a:t>
            </a:r>
            <a:r>
              <a:rPr b="0" lang="en-US" sz="2000" spc="-1" strike="noStrike">
                <a:solidFill>
                  <a:srgbClr val="000000"/>
                </a:solidFill>
                <a:latin typeface="Calibri"/>
              </a:rPr>
              <a:t>информация о </a:t>
            </a:r>
            <a:r>
              <a:rPr b="0" lang="en-US" sz="2000" spc="-15" strike="noStrike">
                <a:solidFill>
                  <a:srgbClr val="000000"/>
                </a:solidFill>
                <a:latin typeface="Calibri"/>
              </a:rPr>
              <a:t>котором </a:t>
            </a:r>
            <a:r>
              <a:rPr b="0" lang="en-US" sz="2000" spc="-12" strike="noStrike">
                <a:solidFill>
                  <a:srgbClr val="000000"/>
                </a:solidFill>
                <a:latin typeface="Calibri"/>
              </a:rPr>
              <a:t>еще </a:t>
            </a:r>
            <a:r>
              <a:rPr b="0" lang="en-US" sz="2000" spc="-1" strike="noStrike">
                <a:solidFill>
                  <a:srgbClr val="000000"/>
                </a:solidFill>
                <a:latin typeface="Calibri"/>
              </a:rPr>
              <a:t>не </a:t>
            </a:r>
            <a:r>
              <a:rPr b="0" lang="en-US" sz="2000" spc="-12" strike="noStrike">
                <a:solidFill>
                  <a:srgbClr val="000000"/>
                </a:solidFill>
                <a:latin typeface="Calibri"/>
              </a:rPr>
              <a:t>введена </a:t>
            </a:r>
            <a:r>
              <a:rPr b="0" lang="en-US" sz="2000" spc="-1" strike="noStrike">
                <a:solidFill>
                  <a:srgbClr val="000000"/>
                </a:solidFill>
                <a:latin typeface="Calibri"/>
              </a:rPr>
              <a:t>в  </a:t>
            </a:r>
            <a:r>
              <a:rPr b="0" lang="en-US" sz="2000" spc="-12" strike="noStrike">
                <a:solidFill>
                  <a:srgbClr val="000000"/>
                </a:solidFill>
                <a:latin typeface="Calibri"/>
              </a:rPr>
              <a:t>таблицу</a:t>
            </a:r>
            <a:r>
              <a:rPr b="0" lang="en-US" sz="2000" spc="-21" strike="noStrike">
                <a:solidFill>
                  <a:srgbClr val="000000"/>
                </a:solidFill>
                <a:latin typeface="Calibri"/>
              </a:rPr>
              <a:t> </a:t>
            </a:r>
            <a:r>
              <a:rPr b="0" lang="en-US" sz="2000" spc="-12" strike="noStrike">
                <a:solidFill>
                  <a:srgbClr val="000000"/>
                </a:solidFill>
                <a:latin typeface="Calibri"/>
              </a:rPr>
              <a:t>«Студенты».</a:t>
            </a:r>
            <a:endParaRPr b="0" lang="en-US" sz="2000" spc="-1" strike="noStrike">
              <a:solidFill>
                <a:srgbClr val="000000"/>
              </a:solidFill>
              <a:latin typeface="Arial"/>
            </a:endParaRPr>
          </a:p>
          <a:p>
            <a:pPr marL="355680" indent="-343080">
              <a:lnSpc>
                <a:spcPts val="2160"/>
              </a:lnSpc>
              <a:spcBef>
                <a:spcPts val="479"/>
              </a:spcBef>
              <a:buClr>
                <a:srgbClr val="000000"/>
              </a:buClr>
              <a:buFont typeface="Arial"/>
              <a:buChar char="•"/>
              <a:tabLst>
                <a:tab algn="l" pos="354960"/>
                <a:tab algn="l" pos="355680"/>
              </a:tabLst>
            </a:pPr>
            <a:r>
              <a:rPr b="0" lang="en-US" sz="2000" spc="-12" strike="noStrike">
                <a:solidFill>
                  <a:srgbClr val="000000"/>
                </a:solidFill>
                <a:latin typeface="Calibri"/>
              </a:rPr>
              <a:t>Поскольку </a:t>
            </a:r>
            <a:r>
              <a:rPr b="0" lang="en-US" sz="2000" spc="-1" strike="noStrike">
                <a:solidFill>
                  <a:srgbClr val="000000"/>
                </a:solidFill>
                <a:latin typeface="Calibri"/>
              </a:rPr>
              <a:t>внешний ключ в </a:t>
            </a:r>
            <a:r>
              <a:rPr b="0" lang="en-US" sz="2000" spc="-7" strike="noStrike">
                <a:solidFill>
                  <a:srgbClr val="000000"/>
                </a:solidFill>
                <a:latin typeface="Calibri"/>
              </a:rPr>
              <a:t>нашем </a:t>
            </a:r>
            <a:r>
              <a:rPr b="0" lang="en-US" sz="2000" spc="-1" strike="noStrike">
                <a:solidFill>
                  <a:srgbClr val="000000"/>
                </a:solidFill>
                <a:latin typeface="Calibri"/>
              </a:rPr>
              <a:t>примере </a:t>
            </a:r>
            <a:r>
              <a:rPr b="0" lang="en-US" sz="2000" spc="-7" strike="noStrike">
                <a:solidFill>
                  <a:srgbClr val="000000"/>
                </a:solidFill>
                <a:latin typeface="Calibri"/>
              </a:rPr>
              <a:t>ссылается </a:t>
            </a:r>
            <a:r>
              <a:rPr b="0" lang="en-US" sz="2000" spc="-1" strike="noStrike">
                <a:solidFill>
                  <a:srgbClr val="000000"/>
                </a:solidFill>
                <a:latin typeface="Calibri"/>
              </a:rPr>
              <a:t>на первичный  </a:t>
            </a:r>
            <a:r>
              <a:rPr b="0" lang="en-US" sz="2000" spc="-7" strike="noStrike">
                <a:solidFill>
                  <a:srgbClr val="000000"/>
                </a:solidFill>
                <a:latin typeface="Calibri"/>
              </a:rPr>
              <a:t>ключ, можно использовать сокращенную форму </a:t>
            </a:r>
            <a:r>
              <a:rPr b="0" lang="en-US" sz="2000" spc="-1" strike="noStrike">
                <a:solidFill>
                  <a:srgbClr val="000000"/>
                </a:solidFill>
                <a:latin typeface="Calibri"/>
              </a:rPr>
              <a:t>записи </a:t>
            </a:r>
            <a:r>
              <a:rPr b="0" lang="en-US" sz="2000" spc="-15" strike="noStrike">
                <a:solidFill>
                  <a:srgbClr val="000000"/>
                </a:solidFill>
                <a:latin typeface="Calibri"/>
              </a:rPr>
              <a:t>этого  </a:t>
            </a:r>
            <a:r>
              <a:rPr b="0" lang="en-US" sz="2000" spc="-7" strike="noStrike">
                <a:solidFill>
                  <a:srgbClr val="000000"/>
                </a:solidFill>
                <a:latin typeface="Calibri"/>
              </a:rPr>
              <a:t>ограничения, не указывая </a:t>
            </a:r>
            <a:r>
              <a:rPr b="0" lang="en-US" sz="2000" spc="-1" strike="noStrike">
                <a:solidFill>
                  <a:srgbClr val="000000"/>
                </a:solidFill>
                <a:latin typeface="Calibri"/>
              </a:rPr>
              <a:t>список</a:t>
            </a:r>
            <a:r>
              <a:rPr b="0" lang="en-US" sz="2000" spc="-15" strike="noStrike">
                <a:solidFill>
                  <a:srgbClr val="000000"/>
                </a:solidFill>
                <a:latin typeface="Calibri"/>
              </a:rPr>
              <a:t> </a:t>
            </a:r>
            <a:r>
              <a:rPr b="0" lang="en-US" sz="2000" spc="-7" strike="noStrike">
                <a:solidFill>
                  <a:srgbClr val="000000"/>
                </a:solidFill>
                <a:latin typeface="Calibri"/>
              </a:rPr>
              <a:t>атрибутов:</a:t>
            </a:r>
            <a:endParaRPr b="0" lang="en-US" sz="2000" spc="-1" strike="noStrike">
              <a:solidFill>
                <a:srgbClr val="000000"/>
              </a:solidFill>
              <a:latin typeface="Arial"/>
            </a:endParaRPr>
          </a:p>
          <a:p>
            <a:pPr marL="12600">
              <a:lnSpc>
                <a:spcPct val="100000"/>
              </a:lnSpc>
              <a:spcBef>
                <a:spcPts val="159"/>
              </a:spcBef>
              <a:tabLst>
                <a:tab algn="l" pos="354960"/>
                <a:tab algn="l" pos="355680"/>
              </a:tabLst>
            </a:pPr>
            <a:r>
              <a:rPr b="1" lang="en-US" sz="1800" spc="-12" strike="noStrike">
                <a:solidFill>
                  <a:srgbClr val="000000"/>
                </a:solidFill>
                <a:latin typeface="Courier New"/>
              </a:rPr>
              <a:t>CREATE TABLE</a:t>
            </a:r>
            <a:r>
              <a:rPr b="1" lang="en-US" sz="1800" spc="4" strike="noStrike">
                <a:solidFill>
                  <a:srgbClr val="000000"/>
                </a:solidFill>
                <a:latin typeface="Courier New"/>
              </a:rPr>
              <a:t> </a:t>
            </a:r>
            <a:r>
              <a:rPr b="1" lang="en-US" sz="1800" spc="-12" strike="noStrike">
                <a:solidFill>
                  <a:srgbClr val="000000"/>
                </a:solidFill>
                <a:latin typeface="Courier New"/>
              </a:rPr>
              <a:t>progress</a:t>
            </a:r>
            <a:endParaRPr b="0" lang="en-US" sz="1800" spc="-1" strike="noStrike">
              <a:solidFill>
                <a:srgbClr val="000000"/>
              </a:solidFill>
              <a:latin typeface="Arial"/>
            </a:endParaRPr>
          </a:p>
          <a:p>
            <a:pPr marL="12600">
              <a:lnSpc>
                <a:spcPct val="100000"/>
              </a:lnSpc>
              <a:spcBef>
                <a:spcPts val="215"/>
              </a:spcBef>
              <a:tabLst>
                <a:tab algn="l" pos="354960"/>
                <a:tab algn="l" pos="35568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5 ) </a:t>
            </a:r>
            <a:r>
              <a:rPr b="1" lang="en-US" sz="1800" spc="-12" strike="noStrike">
                <a:solidFill>
                  <a:srgbClr val="000000"/>
                </a:solidFill>
                <a:latin typeface="Courier New"/>
              </a:rPr>
              <a:t>REFERENCES</a:t>
            </a:r>
            <a:r>
              <a:rPr b="1" lang="en-US" sz="1800" spc="-66" strike="noStrike">
                <a:solidFill>
                  <a:srgbClr val="000000"/>
                </a:solidFill>
                <a:latin typeface="Courier New"/>
              </a:rPr>
              <a:t> </a:t>
            </a:r>
            <a:r>
              <a:rPr b="1" lang="en-US" sz="1800" spc="-12" strike="noStrike">
                <a:solidFill>
                  <a:srgbClr val="000000"/>
                </a:solidFill>
                <a:latin typeface="Courier New"/>
              </a:rPr>
              <a:t>students,</a:t>
            </a:r>
            <a:endParaRPr b="0" lang="en-US" sz="1800" spc="-1" strike="noStrike">
              <a:solidFill>
                <a:srgbClr val="000000"/>
              </a:solidFill>
              <a:latin typeface="Arial"/>
            </a:endParaRPr>
          </a:p>
          <a:p>
            <a:pPr marL="286920">
              <a:lnSpc>
                <a:spcPct val="100000"/>
              </a:lnSpc>
              <a:spcBef>
                <a:spcPts val="218"/>
              </a:spcBef>
              <a:tabLst>
                <a:tab algn="l" pos="354960"/>
                <a:tab algn="l" pos="35568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215"/>
              </a:spcBef>
              <a:tabLst>
                <a:tab algn="l" pos="354960"/>
                <a:tab algn="l" pos="35568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271" name="object 4"/>
          <p:cNvSpPr/>
          <p:nvPr/>
        </p:nvSpPr>
        <p:spPr>
          <a:xfrm>
            <a:off x="5794200" y="4930560"/>
            <a:ext cx="3240000" cy="579960"/>
          </a:xfrm>
          <a:prstGeom prst="rect">
            <a:avLst/>
          </a:prstGeom>
          <a:noFill/>
          <a:ln w="9525">
            <a:solidFill>
              <a:srgbClr val="4f81bc"/>
            </a:solidFill>
            <a:round/>
          </a:ln>
        </p:spPr>
        <p:style>
          <a:lnRef idx="0"/>
          <a:fillRef idx="0"/>
          <a:effectRef idx="0"/>
          <a:fontRef idx="minor"/>
        </p:style>
        <p:txBody>
          <a:bodyPr lIns="0" rIns="0" tIns="31680" bIns="0" anchor="t">
            <a:spAutoFit/>
          </a:bodyPr>
          <a:p>
            <a:pPr marL="340920">
              <a:lnSpc>
                <a:spcPct val="100000"/>
              </a:lnSpc>
              <a:spcBef>
                <a:spcPts val="249"/>
              </a:spcBef>
            </a:pPr>
            <a:r>
              <a:rPr b="0" lang="en-US" sz="1800" spc="-12" strike="noStrike">
                <a:solidFill>
                  <a:srgbClr val="000000"/>
                </a:solidFill>
                <a:latin typeface="Calibri"/>
              </a:rPr>
              <a:t>здесь </a:t>
            </a:r>
            <a:r>
              <a:rPr b="0" lang="en-US" sz="1800" spc="-7" strike="noStrike">
                <a:solidFill>
                  <a:srgbClr val="000000"/>
                </a:solidFill>
                <a:latin typeface="Calibri"/>
              </a:rPr>
              <a:t>нет </a:t>
            </a:r>
            <a:r>
              <a:rPr b="0" lang="en-US" sz="1800" spc="-12" strike="noStrike">
                <a:solidFill>
                  <a:srgbClr val="000000"/>
                </a:solidFill>
                <a:latin typeface="Calibri"/>
              </a:rPr>
              <a:t>списка</a:t>
            </a:r>
            <a:r>
              <a:rPr b="0" lang="en-US" sz="1800" spc="29" strike="noStrike">
                <a:solidFill>
                  <a:srgbClr val="000000"/>
                </a:solidFill>
                <a:latin typeface="Calibri"/>
              </a:rPr>
              <a:t> </a:t>
            </a:r>
            <a:r>
              <a:rPr b="0" lang="en-US" sz="1800" spc="-15" strike="noStrike">
                <a:solidFill>
                  <a:srgbClr val="000000"/>
                </a:solidFill>
                <a:latin typeface="Calibri"/>
              </a:rPr>
              <a:t>столбцов</a:t>
            </a:r>
            <a:endParaRPr b="0" lang="en-US" sz="1800" spc="-1" strike="noStrike">
              <a:solidFill>
                <a:srgbClr val="000000"/>
              </a:solidFill>
              <a:latin typeface="Arial"/>
            </a:endParaRPr>
          </a:p>
        </p:txBody>
      </p:sp>
      <p:sp>
        <p:nvSpPr>
          <p:cNvPr id="272" name="object 5"/>
          <p:cNvSpPr/>
          <p:nvPr/>
        </p:nvSpPr>
        <p:spPr>
          <a:xfrm>
            <a:off x="7355160" y="4282200"/>
            <a:ext cx="117720" cy="648000"/>
          </a:xfrm>
          <a:custGeom>
            <a:avLst/>
            <a:gdLst>
              <a:gd name="textAreaLeft" fmla="*/ 0 w 117720"/>
              <a:gd name="textAreaRight" fmla="*/ 118080 w 117720"/>
              <a:gd name="textAreaTop" fmla="*/ 0 h 648000"/>
              <a:gd name="textAreaBottom" fmla="*/ 648360 h 648000"/>
            </a:gdLst>
            <a:ahLst/>
            <a:rect l="textAreaLeft" t="textAreaTop" r="textAreaRight" b="textAreaBottom"/>
            <a:pathLst>
              <a:path w="118109" h="648335">
                <a:moveTo>
                  <a:pt x="58991" y="50455"/>
                </a:moveTo>
                <a:lnTo>
                  <a:pt x="46227" y="72335"/>
                </a:lnTo>
                <a:lnTo>
                  <a:pt x="46227" y="648169"/>
                </a:lnTo>
                <a:lnTo>
                  <a:pt x="71627" y="648169"/>
                </a:lnTo>
                <a:lnTo>
                  <a:pt x="71627" y="72117"/>
                </a:lnTo>
                <a:lnTo>
                  <a:pt x="58991" y="50455"/>
                </a:lnTo>
                <a:close/>
              </a:path>
              <a:path w="118109" h="648335">
                <a:moveTo>
                  <a:pt x="58927" y="0"/>
                </a:moveTo>
                <a:lnTo>
                  <a:pt x="0" y="101092"/>
                </a:lnTo>
                <a:lnTo>
                  <a:pt x="2031" y="108839"/>
                </a:lnTo>
                <a:lnTo>
                  <a:pt x="14224" y="115951"/>
                </a:lnTo>
                <a:lnTo>
                  <a:pt x="21971" y="113919"/>
                </a:lnTo>
                <a:lnTo>
                  <a:pt x="46227" y="72335"/>
                </a:lnTo>
                <a:lnTo>
                  <a:pt x="46227" y="25273"/>
                </a:lnTo>
                <a:lnTo>
                  <a:pt x="73693" y="25273"/>
                </a:lnTo>
                <a:lnTo>
                  <a:pt x="58927" y="0"/>
                </a:lnTo>
                <a:close/>
              </a:path>
              <a:path w="118109" h="648335">
                <a:moveTo>
                  <a:pt x="73693" y="25273"/>
                </a:moveTo>
                <a:lnTo>
                  <a:pt x="71627" y="25273"/>
                </a:lnTo>
                <a:lnTo>
                  <a:pt x="71627" y="72117"/>
                </a:lnTo>
                <a:lnTo>
                  <a:pt x="96012" y="113919"/>
                </a:lnTo>
                <a:lnTo>
                  <a:pt x="103758" y="115951"/>
                </a:lnTo>
                <a:lnTo>
                  <a:pt x="109854" y="112395"/>
                </a:lnTo>
                <a:lnTo>
                  <a:pt x="115824" y="108839"/>
                </a:lnTo>
                <a:lnTo>
                  <a:pt x="117855" y="101092"/>
                </a:lnTo>
                <a:lnTo>
                  <a:pt x="114426" y="94996"/>
                </a:lnTo>
                <a:lnTo>
                  <a:pt x="73693" y="25273"/>
                </a:lnTo>
                <a:close/>
              </a:path>
              <a:path w="118109" h="648335">
                <a:moveTo>
                  <a:pt x="71627" y="25273"/>
                </a:moveTo>
                <a:lnTo>
                  <a:pt x="46227" y="25273"/>
                </a:lnTo>
                <a:lnTo>
                  <a:pt x="46227" y="72335"/>
                </a:lnTo>
                <a:lnTo>
                  <a:pt x="58991" y="50455"/>
                </a:lnTo>
                <a:lnTo>
                  <a:pt x="48005" y="31623"/>
                </a:lnTo>
                <a:lnTo>
                  <a:pt x="71627" y="31623"/>
                </a:lnTo>
                <a:lnTo>
                  <a:pt x="71627" y="25273"/>
                </a:lnTo>
                <a:close/>
              </a:path>
              <a:path w="118109" h="648335">
                <a:moveTo>
                  <a:pt x="71627" y="31623"/>
                </a:moveTo>
                <a:lnTo>
                  <a:pt x="69976" y="31623"/>
                </a:lnTo>
                <a:lnTo>
                  <a:pt x="58991" y="50455"/>
                </a:lnTo>
                <a:lnTo>
                  <a:pt x="71627" y="72117"/>
                </a:lnTo>
                <a:lnTo>
                  <a:pt x="71627" y="31623"/>
                </a:lnTo>
                <a:close/>
              </a:path>
              <a:path w="118109" h="648335">
                <a:moveTo>
                  <a:pt x="69976" y="31623"/>
                </a:moveTo>
                <a:lnTo>
                  <a:pt x="48005" y="31623"/>
                </a:lnTo>
                <a:lnTo>
                  <a:pt x="58991" y="50455"/>
                </a:lnTo>
                <a:lnTo>
                  <a:pt x="69976" y="31623"/>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2035080" y="-80280"/>
            <a:ext cx="87840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Внешний ключ – примеры</a:t>
            </a:r>
            <a:endParaRPr b="0" lang="en-US" sz="3600" spc="-1" strike="noStrike">
              <a:solidFill>
                <a:srgbClr val="000000"/>
              </a:solidFill>
              <a:latin typeface="Corbel"/>
            </a:endParaRPr>
          </a:p>
        </p:txBody>
      </p:sp>
      <p:sp>
        <p:nvSpPr>
          <p:cNvPr id="274" name="object 3"/>
          <p:cNvSpPr/>
          <p:nvPr/>
        </p:nvSpPr>
        <p:spPr>
          <a:xfrm>
            <a:off x="1516680" y="1221120"/>
            <a:ext cx="10674720" cy="424512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7" strike="noStrike">
                <a:solidFill>
                  <a:srgbClr val="000000"/>
                </a:solidFill>
                <a:latin typeface="Calibri"/>
              </a:rPr>
              <a:t>Можно </a:t>
            </a:r>
            <a:r>
              <a:rPr b="0" lang="en-US" sz="2000" spc="-15" strike="noStrike">
                <a:solidFill>
                  <a:srgbClr val="000000"/>
                </a:solidFill>
                <a:latin typeface="Calibri"/>
              </a:rPr>
              <a:t>определить </a:t>
            </a:r>
            <a:r>
              <a:rPr b="0" lang="en-US" sz="2000" spc="-1" strike="noStrike">
                <a:solidFill>
                  <a:srgbClr val="000000"/>
                </a:solidFill>
                <a:latin typeface="Calibri"/>
              </a:rPr>
              <a:t>внешний </a:t>
            </a:r>
            <a:r>
              <a:rPr b="0" lang="en-US" sz="2000" spc="-7" strike="noStrike">
                <a:solidFill>
                  <a:srgbClr val="000000"/>
                </a:solidFill>
                <a:latin typeface="Calibri"/>
              </a:rPr>
              <a:t>ключ </a:t>
            </a:r>
            <a:r>
              <a:rPr b="0" lang="en-US" sz="2000" spc="-1" strike="noStrike">
                <a:solidFill>
                  <a:srgbClr val="000000"/>
                </a:solidFill>
                <a:latin typeface="Calibri"/>
              </a:rPr>
              <a:t>и в </a:t>
            </a:r>
            <a:r>
              <a:rPr b="0" lang="en-US" sz="2000" spc="-7" strike="noStrike">
                <a:solidFill>
                  <a:srgbClr val="000000"/>
                </a:solidFill>
                <a:latin typeface="Calibri"/>
              </a:rPr>
              <a:t>форме ограничения уровня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12600">
              <a:lnSpc>
                <a:spcPct val="100000"/>
              </a:lnSpc>
              <a:spcBef>
                <a:spcPts val="340"/>
              </a:spcBef>
              <a:tabLst>
                <a:tab algn="l" pos="354960"/>
                <a:tab algn="l" pos="355680"/>
              </a:tabLst>
            </a:pPr>
            <a:r>
              <a:rPr b="1" lang="en-US" sz="1800" spc="-12" strike="noStrike">
                <a:solidFill>
                  <a:srgbClr val="000000"/>
                </a:solidFill>
                <a:latin typeface="Courier New"/>
              </a:rPr>
              <a:t>CREATE TABLE</a:t>
            </a:r>
            <a:r>
              <a:rPr b="1" lang="en-US" sz="1800" spc="4" strike="noStrike">
                <a:solidFill>
                  <a:srgbClr val="000000"/>
                </a:solidFill>
                <a:latin typeface="Courier New"/>
              </a:rPr>
              <a:t> </a:t>
            </a:r>
            <a:r>
              <a:rPr b="1" lang="en-US" sz="1800" spc="-12" strike="noStrike">
                <a:solidFill>
                  <a:srgbClr val="000000"/>
                </a:solidFill>
                <a:latin typeface="Courier New"/>
              </a:rPr>
              <a:t>progress</a:t>
            </a:r>
            <a:endParaRPr b="0" lang="en-US" sz="1800" spc="-1" strike="noStrike">
              <a:solidFill>
                <a:srgbClr val="000000"/>
              </a:solidFill>
              <a:latin typeface="Arial"/>
            </a:endParaRPr>
          </a:p>
          <a:p>
            <a:pPr marL="12600">
              <a:lnSpc>
                <a:spcPct val="100000"/>
              </a:lnSpc>
              <a:spcBef>
                <a:spcPts val="434"/>
              </a:spcBef>
              <a:tabLst>
                <a:tab algn="l" pos="354960"/>
                <a:tab algn="l" pos="35568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a:t>
            </a:r>
            <a:r>
              <a:rPr b="1" lang="en-US" sz="1800" spc="-35"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1"/>
              </a:spcBef>
              <a:tabLst>
                <a:tab algn="l" pos="354960"/>
                <a:tab algn="l" pos="35568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559440" indent="-272880">
              <a:lnSpc>
                <a:spcPct val="120000"/>
              </a:lnSpc>
              <a:spcBef>
                <a:spcPts val="6"/>
              </a:spcBef>
              <a:tabLst>
                <a:tab algn="l" pos="0"/>
              </a:tabLst>
            </a:pPr>
            <a:r>
              <a:rPr b="1" lang="en-US" sz="1800" spc="-12" strike="noStrike">
                <a:solidFill>
                  <a:srgbClr val="ff0000"/>
                </a:solidFill>
                <a:latin typeface="Courier New"/>
              </a:rPr>
              <a:t>FOREIGN KEY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endParaRPr b="0" lang="en-US" sz="1800" spc="-1" strike="noStrike">
              <a:solidFill>
                <a:srgbClr val="000000"/>
              </a:solidFill>
              <a:latin typeface="Arial"/>
            </a:endParaRPr>
          </a:p>
          <a:p>
            <a:pPr marL="559440" indent="-272880">
              <a:lnSpc>
                <a:spcPct val="120000"/>
              </a:lnSpc>
              <a:spcBef>
                <a:spcPts val="6"/>
              </a:spcBef>
              <a:tabLst>
                <a:tab algn="l" pos="0"/>
              </a:tabLst>
            </a:pPr>
            <a:r>
              <a:rPr b="1" lang="ru-RU" sz="1800" spc="-12" strike="noStrike">
                <a:solidFill>
                  <a:srgbClr val="000000"/>
                </a:solidFill>
                <a:latin typeface="Courier New"/>
              </a:rPr>
              <a:t>   </a:t>
            </a:r>
            <a:r>
              <a:rPr b="1" lang="en-US" sz="1800" spc="-12" strike="noStrike">
                <a:solidFill>
                  <a:srgbClr val="000000"/>
                </a:solidFill>
                <a:latin typeface="Courier New"/>
              </a:rPr>
              <a:t>REFERENCES students </a:t>
            </a:r>
            <a:r>
              <a:rPr b="1" lang="en-US" sz="1800" spc="-1" strike="noStrike">
                <a:solidFill>
                  <a:srgbClr val="000000"/>
                </a:solidFill>
                <a:latin typeface="Courier New"/>
              </a:rPr>
              <a:t>( </a:t>
            </a:r>
            <a:r>
              <a:rPr b="1" lang="en-US" sz="1800" spc="-12" strike="noStrike">
                <a:solidFill>
                  <a:srgbClr val="000000"/>
                </a:solidFill>
                <a:latin typeface="Courier New"/>
              </a:rPr>
              <a:t>record_book</a:t>
            </a:r>
            <a:r>
              <a:rPr b="1" lang="en-US" sz="1800" spc="-86"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12600" indent="-272880">
              <a:lnSpc>
                <a:spcPct val="100000"/>
              </a:lnSpc>
              <a:spcBef>
                <a:spcPts val="431"/>
              </a:spcBef>
              <a:tabLst>
                <a:tab algn="l" pos="0"/>
              </a:tabLst>
            </a:pPr>
            <a:r>
              <a:rPr b="1" lang="en-US" sz="1800" spc="-7" strike="noStrike">
                <a:solidFill>
                  <a:srgbClr val="000000"/>
                </a:solidFill>
                <a:latin typeface="Courier New"/>
              </a:rPr>
              <a:t>);</a:t>
            </a:r>
            <a:endParaRPr b="0" lang="en-US" sz="1800" spc="-1" strike="noStrike">
              <a:solidFill>
                <a:srgbClr val="000000"/>
              </a:solidFill>
              <a:latin typeface="Arial"/>
            </a:endParaRPr>
          </a:p>
          <a:p>
            <a:pPr marL="355680" indent="-343080">
              <a:lnSpc>
                <a:spcPct val="100000"/>
              </a:lnSpc>
              <a:spcBef>
                <a:spcPts val="570"/>
              </a:spcBef>
              <a:buClr>
                <a:srgbClr val="ff0000"/>
              </a:buClr>
              <a:buFont typeface="Arial"/>
              <a:buChar char="•"/>
              <a:tabLst>
                <a:tab algn="l" pos="354960"/>
                <a:tab algn="l" pos="355680"/>
              </a:tabLst>
            </a:pPr>
            <a:r>
              <a:rPr b="0" lang="en-US" sz="2000" spc="-12" strike="noStrike">
                <a:solidFill>
                  <a:srgbClr val="ff0000"/>
                </a:solidFill>
                <a:latin typeface="Calibri"/>
              </a:rPr>
              <a:t>ВАЖНО! </a:t>
            </a:r>
            <a:r>
              <a:rPr b="0" lang="en-US" sz="2000" spc="-1" strike="noStrike">
                <a:solidFill>
                  <a:srgbClr val="000000"/>
                </a:solidFill>
                <a:latin typeface="Calibri"/>
              </a:rPr>
              <a:t>Число </a:t>
            </a:r>
            <a:r>
              <a:rPr b="0" lang="en-US" sz="2000" spc="-7" strike="noStrike">
                <a:solidFill>
                  <a:srgbClr val="000000"/>
                </a:solidFill>
                <a:latin typeface="Calibri"/>
              </a:rPr>
              <a:t>атрибутов </a:t>
            </a:r>
            <a:r>
              <a:rPr b="0" lang="en-US" sz="2000" spc="-1" strike="noStrike">
                <a:solidFill>
                  <a:srgbClr val="000000"/>
                </a:solidFill>
                <a:latin typeface="Calibri"/>
              </a:rPr>
              <a:t>и их </a:t>
            </a:r>
            <a:r>
              <a:rPr b="0" lang="en-US" sz="2000" spc="-7" strike="noStrike">
                <a:solidFill>
                  <a:srgbClr val="000000"/>
                </a:solidFill>
                <a:latin typeface="Calibri"/>
              </a:rPr>
              <a:t>типы данных (и </a:t>
            </a:r>
            <a:r>
              <a:rPr b="0" i="1" lang="en-US" sz="2000" spc="-1" strike="noStrike">
                <a:solidFill>
                  <a:srgbClr val="000000"/>
                </a:solidFill>
                <a:latin typeface="Calibri"/>
              </a:rPr>
              <a:t>домены</a:t>
            </a:r>
            <a:r>
              <a:rPr b="0" lang="en-US" sz="2000" spc="-1" strike="noStrike">
                <a:solidFill>
                  <a:srgbClr val="000000"/>
                </a:solidFill>
                <a:latin typeface="Calibri"/>
              </a:rPr>
              <a:t>!) во </a:t>
            </a:r>
            <a:r>
              <a:rPr b="0" lang="en-US" sz="2000" spc="-7" strike="noStrike">
                <a:solidFill>
                  <a:srgbClr val="000000"/>
                </a:solidFill>
                <a:latin typeface="Calibri"/>
              </a:rPr>
              <a:t>внешнем  </a:t>
            </a:r>
            <a:r>
              <a:rPr b="0" lang="en-US" sz="2000" spc="-1" strike="noStrike">
                <a:solidFill>
                  <a:srgbClr val="000000"/>
                </a:solidFill>
                <a:latin typeface="Calibri"/>
              </a:rPr>
              <a:t>ключе </a:t>
            </a:r>
            <a:r>
              <a:rPr b="0" lang="en-US" sz="2000" spc="-7" strike="noStrike">
                <a:solidFill>
                  <a:srgbClr val="000000"/>
                </a:solidFill>
                <a:latin typeface="Calibri"/>
              </a:rPr>
              <a:t>ссылающейся </a:t>
            </a:r>
            <a:r>
              <a:rPr b="0" lang="en-US" sz="2000" spc="-12" strike="noStrike">
                <a:solidFill>
                  <a:srgbClr val="000000"/>
                </a:solidFill>
                <a:latin typeface="Calibri"/>
              </a:rPr>
              <a:t>таблицы </a:t>
            </a:r>
            <a:r>
              <a:rPr b="0" lang="en-US" sz="2000" spc="-1" strike="noStrike">
                <a:solidFill>
                  <a:srgbClr val="000000"/>
                </a:solidFill>
                <a:latin typeface="Calibri"/>
              </a:rPr>
              <a:t>и в первичном ключе </a:t>
            </a:r>
            <a:r>
              <a:rPr b="0" lang="en-US" sz="2000" spc="-7" strike="noStrike">
                <a:solidFill>
                  <a:srgbClr val="000000"/>
                </a:solidFill>
                <a:latin typeface="Calibri"/>
              </a:rPr>
              <a:t>ссылочной  </a:t>
            </a:r>
            <a:r>
              <a:rPr b="0" lang="en-US" sz="2000" spc="-12" strike="noStrike">
                <a:solidFill>
                  <a:srgbClr val="000000"/>
                </a:solidFill>
                <a:latin typeface="Calibri"/>
              </a:rPr>
              <a:t>таблицы </a:t>
            </a:r>
            <a:r>
              <a:rPr b="0" lang="en-US" sz="2000" spc="-15" strike="noStrike">
                <a:solidFill>
                  <a:srgbClr val="000000"/>
                </a:solidFill>
                <a:latin typeface="Calibri"/>
              </a:rPr>
              <a:t>должны </a:t>
            </a:r>
            <a:r>
              <a:rPr b="0" lang="en-US" sz="2000" spc="-1" strike="noStrike">
                <a:solidFill>
                  <a:srgbClr val="000000"/>
                </a:solidFill>
                <a:latin typeface="Calibri"/>
              </a:rPr>
              <a:t>быть</a:t>
            </a:r>
            <a:r>
              <a:rPr b="0" lang="en-US" sz="2000" spc="4" strike="noStrike">
                <a:solidFill>
                  <a:srgbClr val="000000"/>
                </a:solidFill>
                <a:latin typeface="Calibri"/>
              </a:rPr>
              <a:t> </a:t>
            </a:r>
            <a:r>
              <a:rPr b="0" lang="en-US" sz="2000" spc="-12" strike="noStrike">
                <a:solidFill>
                  <a:srgbClr val="000000"/>
                </a:solidFill>
                <a:latin typeface="Calibri"/>
              </a:rPr>
              <a:t>согласованы.</a:t>
            </a:r>
            <a:endParaRPr b="0" lang="en-US" sz="20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000" spc="-7" strike="noStrike">
                <a:solidFill>
                  <a:srgbClr val="000000"/>
                </a:solidFill>
                <a:latin typeface="Calibri"/>
              </a:rPr>
              <a:t>Ограничению внешнего </a:t>
            </a:r>
            <a:r>
              <a:rPr b="0" lang="en-US" sz="2000" spc="-1" strike="noStrike">
                <a:solidFill>
                  <a:srgbClr val="000000"/>
                </a:solidFill>
                <a:latin typeface="Calibri"/>
              </a:rPr>
              <a:t>ключа </a:t>
            </a:r>
            <a:r>
              <a:rPr b="0" lang="en-US" sz="2000" spc="-7" strike="noStrike">
                <a:solidFill>
                  <a:srgbClr val="000000"/>
                </a:solidFill>
                <a:latin typeface="Calibri"/>
              </a:rPr>
              <a:t>можно </a:t>
            </a:r>
            <a:r>
              <a:rPr b="0" lang="en-US" sz="2000" spc="-1" strike="noStrike">
                <a:solidFill>
                  <a:srgbClr val="000000"/>
                </a:solidFill>
                <a:latin typeface="Calibri"/>
              </a:rPr>
              <a:t>присвоить </a:t>
            </a:r>
            <a:r>
              <a:rPr b="0" lang="en-US" sz="2000" spc="-7" strike="noStrike">
                <a:solidFill>
                  <a:srgbClr val="000000"/>
                </a:solidFill>
                <a:latin typeface="Calibri"/>
              </a:rPr>
              <a:t>наименование, </a:t>
            </a:r>
            <a:r>
              <a:rPr b="0" lang="en-US" sz="2000" spc="-12" strike="noStrike">
                <a:solidFill>
                  <a:srgbClr val="000000"/>
                </a:solidFill>
                <a:latin typeface="Calibri"/>
              </a:rPr>
              <a:t>как </a:t>
            </a:r>
            <a:r>
              <a:rPr b="0" lang="en-US" sz="2000" spc="-1" strike="noStrike">
                <a:solidFill>
                  <a:srgbClr val="000000"/>
                </a:solidFill>
                <a:latin typeface="Calibri"/>
              </a:rPr>
              <a:t>и  </a:t>
            </a:r>
            <a:r>
              <a:rPr b="0" lang="en-US" sz="2000" spc="-7" strike="noStrike">
                <a:solidFill>
                  <a:srgbClr val="000000"/>
                </a:solidFill>
                <a:latin typeface="Calibri"/>
              </a:rPr>
              <a:t>любому </a:t>
            </a:r>
            <a:r>
              <a:rPr b="0" lang="en-US" sz="2000" spc="-12" strike="noStrike">
                <a:solidFill>
                  <a:srgbClr val="000000"/>
                </a:solidFill>
                <a:latin typeface="Calibri"/>
              </a:rPr>
              <a:t>другому </a:t>
            </a:r>
            <a:r>
              <a:rPr b="0" lang="en-US" sz="2000" spc="-7" strike="noStrike">
                <a:solidFill>
                  <a:srgbClr val="000000"/>
                </a:solidFill>
                <a:latin typeface="Calibri"/>
              </a:rPr>
              <a:t>ограничению, </a:t>
            </a:r>
            <a:r>
              <a:rPr b="0" lang="en-US" sz="2000" spc="-1" strike="noStrike">
                <a:solidFill>
                  <a:srgbClr val="000000"/>
                </a:solidFill>
                <a:latin typeface="Calibri"/>
              </a:rPr>
              <a:t>с помощью </a:t>
            </a:r>
            <a:r>
              <a:rPr b="0" lang="en-US" sz="2000" spc="-7" strike="noStrike">
                <a:solidFill>
                  <a:srgbClr val="000000"/>
                </a:solidFill>
                <a:latin typeface="Calibri"/>
              </a:rPr>
              <a:t>ключевого </a:t>
            </a:r>
            <a:r>
              <a:rPr b="0" lang="en-US" sz="2000" spc="-1" strike="noStrike">
                <a:solidFill>
                  <a:srgbClr val="000000"/>
                </a:solidFill>
                <a:latin typeface="Calibri"/>
              </a:rPr>
              <a:t>слова  </a:t>
            </a:r>
            <a:r>
              <a:rPr b="0" lang="en-US" sz="2000" spc="-26" strike="noStrike">
                <a:solidFill>
                  <a:srgbClr val="000000"/>
                </a:solidFill>
                <a:latin typeface="Calibri"/>
              </a:rPr>
              <a:t>CONSTRAINT.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1618200" y="145800"/>
            <a:ext cx="102614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Обеспечение </a:t>
            </a:r>
            <a:r>
              <a:rPr b="0" lang="en-US" sz="3600" spc="-7" strike="noStrike">
                <a:solidFill>
                  <a:srgbClr val="000000"/>
                </a:solidFill>
                <a:latin typeface="Arial Black"/>
              </a:rPr>
              <a:t>ссылочной </a:t>
            </a:r>
            <a:r>
              <a:rPr b="0" lang="en-US" sz="3600" spc="-15" strike="noStrike">
                <a:solidFill>
                  <a:srgbClr val="000000"/>
                </a:solidFill>
                <a:latin typeface="Arial Black"/>
              </a:rPr>
              <a:t>целостности</a:t>
            </a:r>
            <a:endParaRPr b="0" lang="en-US" sz="3600" spc="-1" strike="noStrike">
              <a:solidFill>
                <a:srgbClr val="000000"/>
              </a:solidFill>
              <a:latin typeface="Corbel"/>
            </a:endParaRPr>
          </a:p>
        </p:txBody>
      </p:sp>
      <p:sp>
        <p:nvSpPr>
          <p:cNvPr id="276" name="object 3"/>
          <p:cNvSpPr/>
          <p:nvPr/>
        </p:nvSpPr>
        <p:spPr>
          <a:xfrm>
            <a:off x="1324800" y="1629720"/>
            <a:ext cx="10325160" cy="531612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400" spc="-1" strike="noStrike">
                <a:solidFill>
                  <a:srgbClr val="000000"/>
                </a:solidFill>
                <a:latin typeface="Corbel"/>
              </a:rPr>
              <a:t>При </a:t>
            </a:r>
            <a:r>
              <a:rPr b="0" lang="en-US" sz="2400" spc="-7" strike="noStrike">
                <a:solidFill>
                  <a:srgbClr val="000000"/>
                </a:solidFill>
                <a:latin typeface="Corbel"/>
              </a:rPr>
              <a:t>наличии связей </a:t>
            </a:r>
            <a:r>
              <a:rPr b="0" lang="en-US" sz="2400" spc="-12" strike="noStrike">
                <a:solidFill>
                  <a:srgbClr val="000000"/>
                </a:solidFill>
                <a:latin typeface="Corbel"/>
              </a:rPr>
              <a:t>между </a:t>
            </a:r>
            <a:r>
              <a:rPr b="0" lang="en-US" sz="2400" spc="-7" strike="noStrike">
                <a:solidFill>
                  <a:srgbClr val="000000"/>
                </a:solidFill>
                <a:latin typeface="Corbel"/>
              </a:rPr>
              <a:t>таблицами, организованных </a:t>
            </a:r>
            <a:r>
              <a:rPr b="0" lang="en-US" sz="2400" spc="-1" strike="noStrike">
                <a:solidFill>
                  <a:srgbClr val="000000"/>
                </a:solidFill>
                <a:latin typeface="Corbel"/>
              </a:rPr>
              <a:t>с помощью  внешних </a:t>
            </a:r>
            <a:r>
              <a:rPr b="0" lang="en-US" sz="2400" spc="-7" strike="noStrike">
                <a:solidFill>
                  <a:srgbClr val="000000"/>
                </a:solidFill>
                <a:latin typeface="Corbel"/>
              </a:rPr>
              <a:t>ключей, </a:t>
            </a:r>
            <a:r>
              <a:rPr b="0" lang="en-US" sz="2400" spc="-15" strike="noStrike">
                <a:solidFill>
                  <a:srgbClr val="000000"/>
                </a:solidFill>
                <a:latin typeface="Corbel"/>
              </a:rPr>
              <a:t>необходимо </a:t>
            </a:r>
            <a:r>
              <a:rPr b="0" lang="en-US" sz="2400" spc="-7" strike="noStrike">
                <a:solidFill>
                  <a:srgbClr val="000000"/>
                </a:solidFill>
                <a:latin typeface="Corbel"/>
              </a:rPr>
              <a:t>придерживаться</a:t>
            </a:r>
            <a:r>
              <a:rPr b="0" lang="en-US" sz="2400" spc="-41" strike="noStrike">
                <a:solidFill>
                  <a:srgbClr val="000000"/>
                </a:solidFill>
                <a:latin typeface="Corbel"/>
              </a:rPr>
              <a:t> </a:t>
            </a:r>
            <a:r>
              <a:rPr b="0" i="1" lang="en-US" sz="2400" spc="-12" strike="noStrike">
                <a:solidFill>
                  <a:srgbClr val="000000"/>
                </a:solidFill>
                <a:latin typeface="Corbel"/>
              </a:rPr>
              <a:t>определенной</a:t>
            </a:r>
            <a:endParaRPr b="0" lang="en-US" sz="2400" spc="-1" strike="noStrike">
              <a:solidFill>
                <a:srgbClr val="000000"/>
              </a:solidFill>
              <a:latin typeface="Arial"/>
            </a:endParaRPr>
          </a:p>
          <a:p>
            <a:pPr marL="355680">
              <a:lnSpc>
                <a:spcPct val="100000"/>
              </a:lnSpc>
              <a:tabLst>
                <a:tab algn="l" pos="354960"/>
                <a:tab algn="l" pos="355680"/>
              </a:tabLst>
            </a:pPr>
            <a:r>
              <a:rPr b="0" i="1" lang="en-US" sz="2400" spc="-7" strike="noStrike">
                <a:solidFill>
                  <a:srgbClr val="000000"/>
                </a:solidFill>
                <a:latin typeface="Corbel"/>
              </a:rPr>
              <a:t>политики </a:t>
            </a:r>
            <a:r>
              <a:rPr b="0" lang="en-US" sz="2400" spc="-1" strike="noStrike">
                <a:solidFill>
                  <a:srgbClr val="000000"/>
                </a:solidFill>
                <a:latin typeface="Corbel"/>
              </a:rPr>
              <a:t>при </a:t>
            </a:r>
            <a:r>
              <a:rPr b="0" lang="en-US" sz="2400" spc="-7" strike="noStrike">
                <a:solidFill>
                  <a:srgbClr val="000000"/>
                </a:solidFill>
                <a:latin typeface="Corbel"/>
              </a:rPr>
              <a:t>выполнении операций </a:t>
            </a:r>
            <a:r>
              <a:rPr b="0" lang="en-US" sz="2400" spc="-15" strike="noStrike">
                <a:solidFill>
                  <a:srgbClr val="000000"/>
                </a:solidFill>
                <a:latin typeface="Corbel"/>
              </a:rPr>
              <a:t>удаления </a:t>
            </a:r>
            <a:r>
              <a:rPr b="0" lang="en-US" sz="2400" spc="-1" strike="noStrike">
                <a:solidFill>
                  <a:srgbClr val="000000"/>
                </a:solidFill>
                <a:latin typeface="Corbel"/>
              </a:rPr>
              <a:t>и </a:t>
            </a:r>
            <a:r>
              <a:rPr b="0" lang="en-US" sz="2400" spc="-7" strike="noStrike">
                <a:solidFill>
                  <a:srgbClr val="000000"/>
                </a:solidFill>
                <a:latin typeface="Corbel"/>
              </a:rPr>
              <a:t>обновления </a:t>
            </a:r>
            <a:r>
              <a:rPr b="0" lang="en-US" sz="2400" spc="-1" strike="noStrike">
                <a:solidFill>
                  <a:srgbClr val="000000"/>
                </a:solidFill>
                <a:latin typeface="Corbel"/>
              </a:rPr>
              <a:t>строк в  </a:t>
            </a:r>
            <a:r>
              <a:rPr b="0" lang="en-US" sz="2400" spc="-7" strike="noStrike">
                <a:solidFill>
                  <a:srgbClr val="000000"/>
                </a:solidFill>
                <a:latin typeface="Corbel"/>
              </a:rPr>
              <a:t>ссылочных </a:t>
            </a:r>
            <a:r>
              <a:rPr b="0" lang="en-US" sz="2400" spc="-12" strike="noStrike">
                <a:solidFill>
                  <a:srgbClr val="000000"/>
                </a:solidFill>
                <a:latin typeface="Corbel"/>
              </a:rPr>
              <a:t>таблицах, </a:t>
            </a:r>
            <a:r>
              <a:rPr b="0" lang="en-US" sz="2400" spc="-46" strike="noStrike">
                <a:solidFill>
                  <a:srgbClr val="000000"/>
                </a:solidFill>
                <a:latin typeface="Corbel"/>
              </a:rPr>
              <a:t>т. </a:t>
            </a:r>
            <a:r>
              <a:rPr b="0" lang="en-US" sz="2400" spc="-1" strike="noStrike">
                <a:solidFill>
                  <a:srgbClr val="000000"/>
                </a:solidFill>
                <a:latin typeface="Corbel"/>
              </a:rPr>
              <a:t>е. в </a:t>
            </a:r>
            <a:r>
              <a:rPr b="0" lang="en-US" sz="2400" spc="-12" strike="noStrike">
                <a:solidFill>
                  <a:srgbClr val="000000"/>
                </a:solidFill>
                <a:latin typeface="Corbel"/>
              </a:rPr>
              <a:t>тех, </a:t>
            </a:r>
            <a:r>
              <a:rPr b="0" i="1" lang="en-US" sz="2400" spc="-1" strike="noStrike">
                <a:solidFill>
                  <a:srgbClr val="000000"/>
                </a:solidFill>
                <a:latin typeface="Corbel"/>
              </a:rPr>
              <a:t>на </a:t>
            </a:r>
            <a:r>
              <a:rPr b="0" i="1" lang="en-US" sz="2400" spc="-7" strike="noStrike">
                <a:solidFill>
                  <a:srgbClr val="000000"/>
                </a:solidFill>
                <a:latin typeface="Corbel"/>
              </a:rPr>
              <a:t>которые </a:t>
            </a:r>
            <a:r>
              <a:rPr b="0" lang="en-US" sz="2400" spc="-7" strike="noStrike">
                <a:solidFill>
                  <a:srgbClr val="000000"/>
                </a:solidFill>
                <a:latin typeface="Corbel"/>
              </a:rPr>
              <a:t>ссылаются другие  </a:t>
            </a:r>
            <a:r>
              <a:rPr b="0" lang="en-US" sz="2400" spc="-12" strike="noStrike">
                <a:solidFill>
                  <a:srgbClr val="000000"/>
                </a:solidFill>
                <a:latin typeface="Corbel"/>
              </a:rPr>
              <a:t>таблицы.</a:t>
            </a:r>
            <a:endParaRPr b="0" lang="en-US" sz="24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400" spc="-1" strike="noStrike">
                <a:solidFill>
                  <a:srgbClr val="000000"/>
                </a:solidFill>
                <a:latin typeface="Corbel"/>
              </a:rPr>
              <a:t>В </a:t>
            </a:r>
            <a:r>
              <a:rPr b="0" lang="en-US" sz="2400" spc="-7" strike="noStrike">
                <a:solidFill>
                  <a:srgbClr val="000000"/>
                </a:solidFill>
                <a:latin typeface="Corbel"/>
              </a:rPr>
              <a:t>нашем </a:t>
            </a:r>
            <a:r>
              <a:rPr b="0" lang="en-US" sz="2400" spc="-1" strike="noStrike">
                <a:solidFill>
                  <a:srgbClr val="000000"/>
                </a:solidFill>
                <a:latin typeface="Corbel"/>
              </a:rPr>
              <a:t>примере ситуация принятия </a:t>
            </a:r>
            <a:r>
              <a:rPr b="0" lang="en-US" sz="2400" spc="-12" strike="noStrike">
                <a:solidFill>
                  <a:srgbClr val="000000"/>
                </a:solidFill>
                <a:latin typeface="Corbel"/>
              </a:rPr>
              <a:t>«политического» </a:t>
            </a:r>
            <a:r>
              <a:rPr b="0" lang="en-US" sz="2400" spc="-7" strike="noStrike">
                <a:solidFill>
                  <a:srgbClr val="000000"/>
                </a:solidFill>
                <a:latin typeface="Corbel"/>
              </a:rPr>
              <a:t>решения  возникает </a:t>
            </a:r>
            <a:r>
              <a:rPr b="0" lang="en-US" sz="2400" spc="-1" strike="noStrike">
                <a:solidFill>
                  <a:srgbClr val="000000"/>
                </a:solidFill>
                <a:latin typeface="Corbel"/>
              </a:rPr>
              <a:t>при </a:t>
            </a:r>
            <a:r>
              <a:rPr b="0" lang="en-US" sz="2400" spc="-15" strike="noStrike">
                <a:solidFill>
                  <a:srgbClr val="000000"/>
                </a:solidFill>
                <a:latin typeface="Corbel"/>
              </a:rPr>
              <a:t>удалении </a:t>
            </a:r>
            <a:r>
              <a:rPr b="0" lang="en-US" sz="2400" spc="-1" strike="noStrike">
                <a:solidFill>
                  <a:srgbClr val="000000"/>
                </a:solidFill>
                <a:latin typeface="Corbel"/>
              </a:rPr>
              <a:t>строк из </a:t>
            </a:r>
            <a:r>
              <a:rPr b="0" lang="en-US" sz="2400" spc="-12" strike="noStrike">
                <a:solidFill>
                  <a:srgbClr val="000000"/>
                </a:solidFill>
                <a:latin typeface="Corbel"/>
              </a:rPr>
              <a:t>таблицы </a:t>
            </a:r>
            <a:r>
              <a:rPr b="0" lang="en-US" sz="2400" spc="-15" strike="noStrike">
                <a:solidFill>
                  <a:srgbClr val="000000"/>
                </a:solidFill>
                <a:latin typeface="Corbel"/>
              </a:rPr>
              <a:t>«Студенты»</a:t>
            </a:r>
            <a:r>
              <a:rPr b="0" lang="en-US" sz="2400" spc="-35" strike="noStrike">
                <a:solidFill>
                  <a:srgbClr val="000000"/>
                </a:solidFill>
                <a:latin typeface="Corbel"/>
              </a:rPr>
              <a:t> </a:t>
            </a:r>
            <a:r>
              <a:rPr b="0" lang="en-US" sz="2400" spc="-7" strike="noStrike">
                <a:solidFill>
                  <a:srgbClr val="000000"/>
                </a:solidFill>
                <a:latin typeface="Corbel"/>
              </a:rPr>
              <a:t>(students).</a:t>
            </a:r>
            <a:endParaRPr b="0" lang="en-US" sz="24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400" spc="-60" strike="noStrike">
                <a:solidFill>
                  <a:srgbClr val="000000"/>
                </a:solidFill>
                <a:latin typeface="Corbel"/>
              </a:rPr>
              <a:t>Тогда </a:t>
            </a:r>
            <a:r>
              <a:rPr b="0" lang="en-US" sz="2400" spc="-7" strike="noStrike">
                <a:solidFill>
                  <a:srgbClr val="000000"/>
                </a:solidFill>
                <a:latin typeface="Corbel"/>
              </a:rPr>
              <a:t>возникает закономерный </a:t>
            </a:r>
            <a:r>
              <a:rPr b="0" lang="en-US" sz="2400" spc="-1" strike="noStrike">
                <a:solidFill>
                  <a:srgbClr val="000000"/>
                </a:solidFill>
                <a:latin typeface="Corbel"/>
              </a:rPr>
              <a:t>вопрос: </a:t>
            </a:r>
            <a:r>
              <a:rPr b="0" lang="en-US" sz="2400" spc="-12" strike="noStrike">
                <a:solidFill>
                  <a:srgbClr val="000000"/>
                </a:solidFill>
                <a:latin typeface="Corbel"/>
              </a:rPr>
              <a:t>что </a:t>
            </a:r>
            <a:r>
              <a:rPr b="0" lang="en-US" sz="2400" spc="-15" strike="noStrike">
                <a:solidFill>
                  <a:srgbClr val="000000"/>
                </a:solidFill>
                <a:latin typeface="Corbel"/>
              </a:rPr>
              <a:t>делать </a:t>
            </a:r>
            <a:r>
              <a:rPr b="0" lang="en-US" sz="2400" spc="-1" strike="noStrike">
                <a:solidFill>
                  <a:srgbClr val="000000"/>
                </a:solidFill>
                <a:latin typeface="Corbel"/>
              </a:rPr>
              <a:t>со </a:t>
            </a:r>
            <a:r>
              <a:rPr b="0" lang="en-US" sz="2400" spc="-7" strike="noStrike">
                <a:solidFill>
                  <a:srgbClr val="000000"/>
                </a:solidFill>
                <a:latin typeface="Corbel"/>
              </a:rPr>
              <a:t>строками </a:t>
            </a:r>
            <a:r>
              <a:rPr b="0" lang="en-US" sz="2400" spc="-1" strike="noStrike">
                <a:solidFill>
                  <a:srgbClr val="000000"/>
                </a:solidFill>
                <a:latin typeface="Corbel"/>
              </a:rPr>
              <a:t>в  </a:t>
            </a:r>
            <a:r>
              <a:rPr b="0" lang="en-US" sz="2400" spc="-15" strike="noStrike">
                <a:solidFill>
                  <a:srgbClr val="000000"/>
                </a:solidFill>
                <a:latin typeface="Corbel"/>
              </a:rPr>
              <a:t>таблице </a:t>
            </a:r>
            <a:r>
              <a:rPr b="0" lang="en-US" sz="2400" spc="-12" strike="noStrike">
                <a:solidFill>
                  <a:srgbClr val="000000"/>
                </a:solidFill>
                <a:latin typeface="Corbel"/>
              </a:rPr>
              <a:t>«Успеваемость» (progress), </a:t>
            </a:r>
            <a:r>
              <a:rPr b="0" lang="en-US" sz="2400" spc="-15" strike="noStrike">
                <a:solidFill>
                  <a:srgbClr val="000000"/>
                </a:solidFill>
                <a:latin typeface="Corbel"/>
              </a:rPr>
              <a:t>которые </a:t>
            </a:r>
            <a:r>
              <a:rPr b="0" lang="en-US" sz="2400" spc="-7" strike="noStrike">
                <a:solidFill>
                  <a:srgbClr val="000000"/>
                </a:solidFill>
                <a:latin typeface="Corbel"/>
              </a:rPr>
              <a:t>ссылаются </a:t>
            </a:r>
            <a:r>
              <a:rPr b="0" lang="en-US" sz="2400" spc="-1" strike="noStrike">
                <a:solidFill>
                  <a:srgbClr val="000000"/>
                </a:solidFill>
                <a:latin typeface="Corbel"/>
              </a:rPr>
              <a:t>на </a:t>
            </a:r>
            <a:r>
              <a:rPr b="0" lang="en-US" sz="2400" spc="-15" strike="noStrike">
                <a:solidFill>
                  <a:srgbClr val="000000"/>
                </a:solidFill>
                <a:latin typeface="Corbel"/>
              </a:rPr>
              <a:t>удаляемую  </a:t>
            </a:r>
            <a:r>
              <a:rPr b="0" lang="en-US" sz="2400" spc="-1" strike="noStrike">
                <a:solidFill>
                  <a:srgbClr val="000000"/>
                </a:solidFill>
                <a:latin typeface="Corbel"/>
              </a:rPr>
              <a:t>строку в </a:t>
            </a:r>
            <a:r>
              <a:rPr b="0" lang="en-US" sz="2400" spc="-12" strike="noStrike">
                <a:solidFill>
                  <a:srgbClr val="000000"/>
                </a:solidFill>
                <a:latin typeface="Corbel"/>
              </a:rPr>
              <a:t>таблице «Студенты»</a:t>
            </a:r>
            <a:r>
              <a:rPr b="0" lang="en-US" sz="2400" spc="-60" strike="noStrike">
                <a:solidFill>
                  <a:srgbClr val="000000"/>
                </a:solidFill>
                <a:latin typeface="Corbel"/>
              </a:rPr>
              <a:t> </a:t>
            </a:r>
            <a:r>
              <a:rPr b="0" lang="en-US" sz="2400" spc="-7" strike="noStrike">
                <a:solidFill>
                  <a:srgbClr val="000000"/>
                </a:solidFill>
                <a:latin typeface="Corbel"/>
              </a:rPr>
              <a:t>(students)?</a:t>
            </a:r>
            <a:endParaRPr b="0" lang="en-US" sz="24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400" spc="-7" strike="noStrike">
                <a:solidFill>
                  <a:srgbClr val="000000"/>
                </a:solidFill>
                <a:latin typeface="Corbel"/>
              </a:rPr>
              <a:t>Возможны </a:t>
            </a:r>
            <a:r>
              <a:rPr b="0" lang="en-US" sz="2400" spc="-15" strike="noStrike">
                <a:solidFill>
                  <a:srgbClr val="000000"/>
                </a:solidFill>
                <a:latin typeface="Corbel"/>
              </a:rPr>
              <a:t>несколько</a:t>
            </a:r>
            <a:r>
              <a:rPr b="0" lang="en-US" sz="2400" spc="-26" strike="noStrike">
                <a:solidFill>
                  <a:srgbClr val="000000"/>
                </a:solidFill>
                <a:latin typeface="Corbel"/>
              </a:rPr>
              <a:t> </a:t>
            </a:r>
            <a:r>
              <a:rPr b="0" lang="en-US" sz="2400" spc="-7" strike="noStrike">
                <a:solidFill>
                  <a:srgbClr val="000000"/>
                </a:solidFill>
                <a:latin typeface="Corbel"/>
              </a:rPr>
              <a:t>вариантов.</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757880" y="177840"/>
            <a:ext cx="96984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Обеспечение </a:t>
            </a:r>
            <a:r>
              <a:rPr b="0" lang="en-US" sz="3600" spc="-7" strike="noStrike">
                <a:solidFill>
                  <a:srgbClr val="000000"/>
                </a:solidFill>
                <a:latin typeface="Arial Black"/>
              </a:rPr>
              <a:t>ссылочной </a:t>
            </a:r>
            <a:r>
              <a:rPr b="0" lang="en-US" sz="3600" spc="-15" strike="noStrike">
                <a:solidFill>
                  <a:srgbClr val="000000"/>
                </a:solidFill>
                <a:latin typeface="Arial Black"/>
              </a:rPr>
              <a:t>целостности</a:t>
            </a:r>
            <a:endParaRPr b="0" lang="en-US" sz="3600" spc="-1" strike="noStrike">
              <a:solidFill>
                <a:srgbClr val="000000"/>
              </a:solidFill>
              <a:latin typeface="Corbel"/>
            </a:endParaRPr>
          </a:p>
        </p:txBody>
      </p:sp>
      <p:sp>
        <p:nvSpPr>
          <p:cNvPr id="278" name="object 3"/>
          <p:cNvSpPr/>
          <p:nvPr/>
        </p:nvSpPr>
        <p:spPr>
          <a:xfrm>
            <a:off x="1432440" y="1601640"/>
            <a:ext cx="10156680" cy="3915000"/>
          </a:xfrm>
          <a:prstGeom prst="rect">
            <a:avLst/>
          </a:prstGeom>
          <a:noFill/>
          <a:ln w="0">
            <a:noFill/>
          </a:ln>
        </p:spPr>
        <p:style>
          <a:lnRef idx="0"/>
          <a:fillRef idx="0"/>
          <a:effectRef idx="0"/>
          <a:fontRef idx="minor"/>
        </p:style>
        <p:txBody>
          <a:bodyPr lIns="0" rIns="0" tIns="73800" bIns="0" anchor="t">
            <a:spAutoFit/>
          </a:bodyPr>
          <a:p>
            <a:pPr marL="469800" indent="-457200">
              <a:lnSpc>
                <a:spcPct val="100000"/>
              </a:lnSpc>
              <a:spcBef>
                <a:spcPts val="581"/>
              </a:spcBef>
              <a:buClr>
                <a:srgbClr val="000000"/>
              </a:buClr>
              <a:buFont typeface="OpenSymbol"/>
              <a:buAutoNum type="arabicPeriod"/>
              <a:tabLst>
                <a:tab algn="l" pos="469440"/>
                <a:tab algn="l" pos="469800"/>
              </a:tabLst>
            </a:pPr>
            <a:r>
              <a:rPr b="0" i="1" lang="en-US" sz="2000" spc="-15" strike="noStrike">
                <a:solidFill>
                  <a:srgbClr val="000000"/>
                </a:solidFill>
                <a:latin typeface="Calibri"/>
              </a:rPr>
              <a:t>Удаление </a:t>
            </a:r>
            <a:r>
              <a:rPr b="0" i="1" lang="en-US" sz="2000" spc="-1" strike="noStrike">
                <a:solidFill>
                  <a:srgbClr val="000000"/>
                </a:solidFill>
                <a:latin typeface="Calibri"/>
              </a:rPr>
              <a:t>связанных </a:t>
            </a:r>
            <a:r>
              <a:rPr b="0" i="1" lang="en-US" sz="2000" spc="-7" strike="noStrike">
                <a:solidFill>
                  <a:srgbClr val="000000"/>
                </a:solidFill>
                <a:latin typeface="Calibri"/>
              </a:rPr>
              <a:t>строк </a:t>
            </a:r>
            <a:r>
              <a:rPr b="0" lang="en-US" sz="2000" spc="-1" strike="noStrike">
                <a:solidFill>
                  <a:srgbClr val="000000"/>
                </a:solidFill>
                <a:latin typeface="Calibri"/>
              </a:rPr>
              <a:t>из </a:t>
            </a:r>
            <a:r>
              <a:rPr b="0" lang="en-US" sz="2000" spc="-12" strike="noStrike">
                <a:solidFill>
                  <a:srgbClr val="000000"/>
                </a:solidFill>
                <a:latin typeface="Calibri"/>
              </a:rPr>
              <a:t>таблицы «Успеваемость»</a:t>
            </a:r>
            <a:r>
              <a:rPr b="0" lang="en-US" sz="2000" spc="-60" strike="noStrike">
                <a:solidFill>
                  <a:srgbClr val="000000"/>
                </a:solidFill>
                <a:latin typeface="Calibri"/>
              </a:rPr>
              <a:t> </a:t>
            </a:r>
            <a:r>
              <a:rPr b="0" lang="en-US" sz="2000" spc="-12" strike="noStrike">
                <a:solidFill>
                  <a:srgbClr val="000000"/>
                </a:solidFill>
                <a:latin typeface="Calibri"/>
              </a:rPr>
              <a:t>(progress).</a:t>
            </a:r>
            <a:endParaRPr b="0" lang="en-US" sz="2000" spc="-1" strike="noStrike">
              <a:solidFill>
                <a:srgbClr val="000000"/>
              </a:solidFill>
              <a:latin typeface="Arial"/>
            </a:endParaRPr>
          </a:p>
          <a:p>
            <a:pPr marL="469800" indent="-457200">
              <a:lnSpc>
                <a:spcPct val="100000"/>
              </a:lnSpc>
              <a:spcBef>
                <a:spcPts val="479"/>
              </a:spcBef>
              <a:buClr>
                <a:srgbClr val="000000"/>
              </a:buClr>
              <a:buFont typeface="OpenSymbol"/>
              <a:buAutoNum type="arabicPeriod"/>
              <a:tabLst>
                <a:tab algn="l" pos="469440"/>
                <a:tab algn="l" pos="469800"/>
              </a:tabLst>
            </a:pPr>
            <a:r>
              <a:rPr b="0" i="1" lang="en-US" sz="2000" spc="-1" strike="noStrike">
                <a:solidFill>
                  <a:srgbClr val="000000"/>
                </a:solidFill>
                <a:latin typeface="Calibri"/>
              </a:rPr>
              <a:t>Запрет </a:t>
            </a:r>
            <a:r>
              <a:rPr b="0" i="1" lang="en-US" sz="2000" spc="-7" strike="noStrike">
                <a:solidFill>
                  <a:srgbClr val="000000"/>
                </a:solidFill>
                <a:latin typeface="Calibri"/>
              </a:rPr>
              <a:t>удаления строки </a:t>
            </a:r>
            <a:r>
              <a:rPr b="0" lang="en-US" sz="2000" spc="-1" strike="noStrike">
                <a:solidFill>
                  <a:srgbClr val="000000"/>
                </a:solidFill>
                <a:latin typeface="Calibri"/>
              </a:rPr>
              <a:t>из </a:t>
            </a:r>
            <a:r>
              <a:rPr b="0" lang="en-US" sz="2000" spc="-12" strike="noStrike">
                <a:solidFill>
                  <a:srgbClr val="000000"/>
                </a:solidFill>
                <a:latin typeface="Calibri"/>
              </a:rPr>
              <a:t>таблицы </a:t>
            </a:r>
            <a:r>
              <a:rPr b="0" lang="en-US" sz="2000" spc="-15" strike="noStrike">
                <a:solidFill>
                  <a:srgbClr val="000000"/>
                </a:solidFill>
                <a:latin typeface="Calibri"/>
              </a:rPr>
              <a:t>«Студенты» </a:t>
            </a:r>
            <a:r>
              <a:rPr b="0" lang="en-US" sz="2000" spc="-7" strike="noStrike">
                <a:solidFill>
                  <a:srgbClr val="000000"/>
                </a:solidFill>
                <a:latin typeface="Calibri"/>
              </a:rPr>
              <a:t>(students), </a:t>
            </a:r>
            <a:r>
              <a:rPr b="0" lang="en-US" sz="2000" spc="-1" strike="noStrike">
                <a:solidFill>
                  <a:srgbClr val="000000"/>
                </a:solidFill>
                <a:latin typeface="Calibri"/>
              </a:rPr>
              <a:t>если в  </a:t>
            </a:r>
            <a:r>
              <a:rPr b="0" lang="en-US" sz="2000" spc="-15" strike="noStrike">
                <a:solidFill>
                  <a:srgbClr val="000000"/>
                </a:solidFill>
                <a:latin typeface="Calibri"/>
              </a:rPr>
              <a:t>таблице </a:t>
            </a:r>
            <a:r>
              <a:rPr b="0" lang="en-US" sz="2000" spc="-12" strike="noStrike">
                <a:solidFill>
                  <a:srgbClr val="000000"/>
                </a:solidFill>
                <a:latin typeface="Calibri"/>
              </a:rPr>
              <a:t>«Успеваемость» (progress) </a:t>
            </a:r>
            <a:r>
              <a:rPr b="0" lang="en-US" sz="2000" spc="-1" strike="noStrike">
                <a:solidFill>
                  <a:srgbClr val="000000"/>
                </a:solidFill>
                <a:latin typeface="Calibri"/>
              </a:rPr>
              <a:t>есть </a:t>
            </a:r>
            <a:r>
              <a:rPr b="0" lang="en-US" sz="2000" spc="-15" strike="noStrike">
                <a:solidFill>
                  <a:srgbClr val="000000"/>
                </a:solidFill>
                <a:latin typeface="Calibri"/>
              </a:rPr>
              <a:t>хотя </a:t>
            </a:r>
            <a:r>
              <a:rPr b="0" lang="en-US" sz="2000" spc="-1" strike="noStrike">
                <a:solidFill>
                  <a:srgbClr val="000000"/>
                </a:solidFill>
                <a:latin typeface="Calibri"/>
              </a:rPr>
              <a:t>бы </a:t>
            </a:r>
            <a:r>
              <a:rPr b="0" lang="en-US" sz="2000" spc="-21" strike="noStrike">
                <a:solidFill>
                  <a:srgbClr val="000000"/>
                </a:solidFill>
                <a:latin typeface="Calibri"/>
              </a:rPr>
              <a:t>одна</a:t>
            </a:r>
            <a:r>
              <a:rPr b="0" lang="en-US" sz="2000" spc="-7" strike="noStrike">
                <a:solidFill>
                  <a:srgbClr val="000000"/>
                </a:solidFill>
                <a:latin typeface="Calibri"/>
              </a:rPr>
              <a:t> строка,</a:t>
            </a:r>
            <a:endParaRPr b="0" lang="en-US" sz="2000" spc="-1" strike="noStrike">
              <a:solidFill>
                <a:srgbClr val="000000"/>
              </a:solidFill>
              <a:latin typeface="Arial"/>
            </a:endParaRPr>
          </a:p>
          <a:p>
            <a:pPr marL="469800">
              <a:lnSpc>
                <a:spcPct val="100000"/>
              </a:lnSpc>
              <a:tabLst>
                <a:tab algn="l" pos="469440"/>
                <a:tab algn="l" pos="469800"/>
              </a:tabLst>
            </a:pPr>
            <a:r>
              <a:rPr b="0" lang="en-US" sz="2000" spc="-1" strike="noStrike">
                <a:solidFill>
                  <a:srgbClr val="000000"/>
                </a:solidFill>
                <a:latin typeface="Calibri"/>
              </a:rPr>
              <a:t>ссылающаяся на </a:t>
            </a:r>
            <a:r>
              <a:rPr b="0" lang="en-US" sz="2000" spc="-15" strike="noStrike">
                <a:solidFill>
                  <a:srgbClr val="000000"/>
                </a:solidFill>
                <a:latin typeface="Calibri"/>
              </a:rPr>
              <a:t>удаляемую </a:t>
            </a:r>
            <a:r>
              <a:rPr b="0" lang="en-US" sz="2000" spc="-1" strike="noStrike">
                <a:solidFill>
                  <a:srgbClr val="000000"/>
                </a:solidFill>
                <a:latin typeface="Calibri"/>
              </a:rPr>
              <a:t>строку в </a:t>
            </a:r>
            <a:r>
              <a:rPr b="0" lang="en-US" sz="2000" spc="-15" strike="noStrike">
                <a:solidFill>
                  <a:srgbClr val="000000"/>
                </a:solidFill>
                <a:latin typeface="Calibri"/>
              </a:rPr>
              <a:t>таблице</a:t>
            </a:r>
            <a:r>
              <a:rPr b="0" lang="en-US" sz="2000" spc="-55" strike="noStrike">
                <a:solidFill>
                  <a:srgbClr val="000000"/>
                </a:solidFill>
                <a:latin typeface="Calibri"/>
              </a:rPr>
              <a:t> </a:t>
            </a:r>
            <a:r>
              <a:rPr b="0" lang="en-US" sz="2000" spc="-12" strike="noStrike">
                <a:solidFill>
                  <a:srgbClr val="000000"/>
                </a:solidFill>
                <a:latin typeface="Calibri"/>
              </a:rPr>
              <a:t>«Студенты»</a:t>
            </a:r>
            <a:endParaRPr b="0" lang="en-US" sz="2000" spc="-1" strike="noStrike">
              <a:solidFill>
                <a:srgbClr val="000000"/>
              </a:solidFill>
              <a:latin typeface="Arial"/>
            </a:endParaRPr>
          </a:p>
          <a:p>
            <a:pPr marL="469800" indent="-457200">
              <a:lnSpc>
                <a:spcPct val="100000"/>
              </a:lnSpc>
              <a:spcBef>
                <a:spcPts val="479"/>
              </a:spcBef>
              <a:buClr>
                <a:srgbClr val="000000"/>
              </a:buClr>
              <a:buFont typeface="OpenSymbol"/>
              <a:buAutoNum type="arabicPeriod" startAt="3"/>
              <a:tabLst>
                <a:tab algn="l" pos="469440"/>
                <a:tab algn="l" pos="469800"/>
              </a:tabLst>
            </a:pPr>
            <a:r>
              <a:rPr b="0" i="1" lang="en-US" sz="2000" spc="-1" strike="noStrike">
                <a:solidFill>
                  <a:srgbClr val="000000"/>
                </a:solidFill>
                <a:latin typeface="Calibri"/>
              </a:rPr>
              <a:t>Присваивание </a:t>
            </a:r>
            <a:r>
              <a:rPr b="0" lang="en-US" sz="2000" spc="-1" strike="noStrike">
                <a:solidFill>
                  <a:srgbClr val="000000"/>
                </a:solidFill>
                <a:latin typeface="Calibri"/>
              </a:rPr>
              <a:t>атрибутам </a:t>
            </a:r>
            <a:r>
              <a:rPr b="0" lang="en-US" sz="2000" spc="-7" strike="noStrike">
                <a:solidFill>
                  <a:srgbClr val="000000"/>
                </a:solidFill>
                <a:latin typeface="Calibri"/>
              </a:rPr>
              <a:t>внешнего </a:t>
            </a:r>
            <a:r>
              <a:rPr b="0" lang="en-US" sz="2000" spc="-1" strike="noStrike">
                <a:solidFill>
                  <a:srgbClr val="000000"/>
                </a:solidFill>
                <a:latin typeface="Calibri"/>
              </a:rPr>
              <a:t>ключа в </a:t>
            </a:r>
            <a:r>
              <a:rPr b="0" lang="en-US" sz="2000" spc="-12" strike="noStrike">
                <a:solidFill>
                  <a:srgbClr val="000000"/>
                </a:solidFill>
                <a:latin typeface="Calibri"/>
              </a:rPr>
              <a:t>строках</a:t>
            </a:r>
            <a:r>
              <a:rPr b="0" lang="en-US" sz="2000" spc="-131"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469800">
              <a:lnSpc>
                <a:spcPct val="100000"/>
              </a:lnSpc>
              <a:tabLst>
                <a:tab algn="l" pos="469440"/>
                <a:tab algn="l" pos="469800"/>
              </a:tabLst>
            </a:pPr>
            <a:r>
              <a:rPr b="0" lang="en-US" sz="2000" spc="-12" strike="noStrike">
                <a:solidFill>
                  <a:srgbClr val="000000"/>
                </a:solidFill>
                <a:latin typeface="Calibri"/>
              </a:rPr>
              <a:t>«Успеваемость» </a:t>
            </a:r>
            <a:r>
              <a:rPr b="0" i="1" lang="en-US" sz="2000" spc="-1" strike="noStrike">
                <a:solidFill>
                  <a:srgbClr val="000000"/>
                </a:solidFill>
                <a:latin typeface="Calibri"/>
              </a:rPr>
              <a:t>значения NULL</a:t>
            </a:r>
            <a:r>
              <a:rPr b="0" lang="en-US" sz="2000" spc="-1" strike="noStrike">
                <a:solidFill>
                  <a:srgbClr val="000000"/>
                </a:solidFill>
                <a:latin typeface="Calibri"/>
              </a:rPr>
              <a:t>. </a:t>
            </a:r>
            <a:r>
              <a:rPr b="0" lang="en-US" sz="2000" spc="-12" strike="noStrike">
                <a:solidFill>
                  <a:srgbClr val="000000"/>
                </a:solidFill>
                <a:latin typeface="Calibri"/>
              </a:rPr>
              <a:t>(Если </a:t>
            </a:r>
            <a:r>
              <a:rPr b="0" lang="en-US" sz="2000" spc="-7" strike="noStrike">
                <a:solidFill>
                  <a:srgbClr val="000000"/>
                </a:solidFill>
                <a:latin typeface="Calibri"/>
              </a:rPr>
              <a:t>нет ограничения </a:t>
            </a:r>
            <a:r>
              <a:rPr b="0" lang="en-US" sz="2000" spc="-15" strike="noStrike">
                <a:solidFill>
                  <a:srgbClr val="000000"/>
                </a:solidFill>
                <a:latin typeface="Calibri"/>
              </a:rPr>
              <a:t>NOT</a:t>
            </a:r>
            <a:r>
              <a:rPr b="0" lang="en-US" sz="2000" spc="-75" strike="noStrike">
                <a:solidFill>
                  <a:srgbClr val="000000"/>
                </a:solidFill>
                <a:latin typeface="Calibri"/>
              </a:rPr>
              <a:t> </a:t>
            </a:r>
            <a:r>
              <a:rPr b="0" lang="en-US" sz="2000" spc="-7" strike="noStrike">
                <a:solidFill>
                  <a:srgbClr val="000000"/>
                </a:solidFill>
                <a:latin typeface="Calibri"/>
              </a:rPr>
              <a:t>NULL.)</a:t>
            </a:r>
            <a:endParaRPr b="0" lang="en-US" sz="2000" spc="-1" strike="noStrike">
              <a:solidFill>
                <a:srgbClr val="000000"/>
              </a:solidFill>
              <a:latin typeface="Arial"/>
            </a:endParaRPr>
          </a:p>
          <a:p>
            <a:pPr marL="469800" indent="-457200">
              <a:lnSpc>
                <a:spcPct val="100000"/>
              </a:lnSpc>
              <a:spcBef>
                <a:spcPts val="479"/>
              </a:spcBef>
              <a:buClr>
                <a:srgbClr val="000000"/>
              </a:buClr>
              <a:buFont typeface="OpenSymbol"/>
              <a:buAutoNum type="arabicPeriod" startAt="4"/>
              <a:tabLst>
                <a:tab algn="l" pos="469440"/>
                <a:tab algn="l" pos="469800"/>
              </a:tabLst>
            </a:pPr>
            <a:r>
              <a:rPr b="0" i="1" lang="en-US" sz="2000" spc="-1" strike="noStrike">
                <a:solidFill>
                  <a:srgbClr val="000000"/>
                </a:solidFill>
                <a:latin typeface="Calibri"/>
              </a:rPr>
              <a:t>Присваивание </a:t>
            </a:r>
            <a:r>
              <a:rPr b="0" lang="en-US" sz="2000" spc="-1" strike="noStrike">
                <a:solidFill>
                  <a:srgbClr val="000000"/>
                </a:solidFill>
                <a:latin typeface="Calibri"/>
              </a:rPr>
              <a:t>атрибутам </a:t>
            </a:r>
            <a:r>
              <a:rPr b="0" lang="en-US" sz="2000" spc="-7" strike="noStrike">
                <a:solidFill>
                  <a:srgbClr val="000000"/>
                </a:solidFill>
                <a:latin typeface="Calibri"/>
              </a:rPr>
              <a:t>внешнего </a:t>
            </a:r>
            <a:r>
              <a:rPr b="0" lang="en-US" sz="2000" spc="-1" strike="noStrike">
                <a:solidFill>
                  <a:srgbClr val="000000"/>
                </a:solidFill>
                <a:latin typeface="Calibri"/>
              </a:rPr>
              <a:t>ключа в </a:t>
            </a:r>
            <a:r>
              <a:rPr b="0" lang="en-US" sz="2000" spc="-12" strike="noStrike">
                <a:solidFill>
                  <a:srgbClr val="000000"/>
                </a:solidFill>
                <a:latin typeface="Calibri"/>
              </a:rPr>
              <a:t>строках</a:t>
            </a:r>
            <a:r>
              <a:rPr b="0" lang="en-US" sz="2000" spc="-131"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469800">
              <a:lnSpc>
                <a:spcPct val="100000"/>
              </a:lnSpc>
              <a:tabLst>
                <a:tab algn="l" pos="469440"/>
                <a:tab algn="l" pos="469800"/>
              </a:tabLst>
            </a:pPr>
            <a:r>
              <a:rPr b="0" lang="en-US" sz="2000" spc="-12" strike="noStrike">
                <a:solidFill>
                  <a:srgbClr val="000000"/>
                </a:solidFill>
                <a:latin typeface="Calibri"/>
              </a:rPr>
              <a:t>«Успеваемость» (progress) </a:t>
            </a:r>
            <a:r>
              <a:rPr b="0" i="1" lang="en-US" sz="2000" spc="-1" strike="noStrike">
                <a:solidFill>
                  <a:srgbClr val="000000"/>
                </a:solidFill>
                <a:latin typeface="Calibri"/>
              </a:rPr>
              <a:t>значения </a:t>
            </a:r>
            <a:r>
              <a:rPr b="0" i="1" lang="en-US" sz="2000" spc="-41" strike="noStrike">
                <a:solidFill>
                  <a:srgbClr val="000000"/>
                </a:solidFill>
                <a:latin typeface="Calibri"/>
              </a:rPr>
              <a:t>DEFAULT</a:t>
            </a:r>
            <a:r>
              <a:rPr b="0" lang="en-US" sz="2000" spc="-41" strike="noStrike">
                <a:solidFill>
                  <a:srgbClr val="000000"/>
                </a:solidFill>
                <a:latin typeface="Calibri"/>
              </a:rPr>
              <a:t>, </a:t>
            </a:r>
            <a:r>
              <a:rPr b="0" lang="en-US" sz="2000" spc="-1" strike="noStrike">
                <a:solidFill>
                  <a:srgbClr val="000000"/>
                </a:solidFill>
                <a:latin typeface="Calibri"/>
              </a:rPr>
              <a:t>если </a:t>
            </a:r>
            <a:r>
              <a:rPr b="0" lang="en-US" sz="2000" spc="-7" strike="noStrike">
                <a:solidFill>
                  <a:srgbClr val="000000"/>
                </a:solidFill>
                <a:latin typeface="Calibri"/>
              </a:rPr>
              <a:t>оно,</a:t>
            </a:r>
            <a:r>
              <a:rPr b="0" lang="en-US" sz="2000" spc="-32" strike="noStrike">
                <a:solidFill>
                  <a:srgbClr val="000000"/>
                </a:solidFill>
                <a:latin typeface="Calibri"/>
              </a:rPr>
              <a:t> </a:t>
            </a:r>
            <a:r>
              <a:rPr b="0" lang="en-US" sz="2000" spc="-12" strike="noStrike">
                <a:solidFill>
                  <a:srgbClr val="000000"/>
                </a:solidFill>
                <a:latin typeface="Calibri"/>
              </a:rPr>
              <a:t>конечно,</a:t>
            </a:r>
            <a:endParaRPr b="0" lang="en-US" sz="2000" spc="-1" strike="noStrike">
              <a:solidFill>
                <a:srgbClr val="000000"/>
              </a:solidFill>
              <a:latin typeface="Arial"/>
            </a:endParaRPr>
          </a:p>
          <a:p>
            <a:pPr marL="469800">
              <a:lnSpc>
                <a:spcPct val="100000"/>
              </a:lnSpc>
              <a:tabLst>
                <a:tab algn="l" pos="469440"/>
                <a:tab algn="l" pos="469800"/>
              </a:tabLst>
            </a:pPr>
            <a:r>
              <a:rPr b="0" lang="en-US" sz="2000" spc="-1" strike="noStrike">
                <a:solidFill>
                  <a:srgbClr val="000000"/>
                </a:solidFill>
                <a:latin typeface="Calibri"/>
              </a:rPr>
              <a:t>было </a:t>
            </a:r>
            <a:r>
              <a:rPr b="0" lang="en-US" sz="2000" spc="-7" strike="noStrike">
                <a:solidFill>
                  <a:srgbClr val="000000"/>
                </a:solidFill>
                <a:latin typeface="Calibri"/>
              </a:rPr>
              <a:t>предписано </a:t>
            </a:r>
            <a:r>
              <a:rPr b="0" lang="en-US" sz="2000" spc="-1" strike="noStrike">
                <a:solidFill>
                  <a:srgbClr val="000000"/>
                </a:solidFill>
                <a:latin typeface="Calibri"/>
              </a:rPr>
              <a:t>при создании</a:t>
            </a:r>
            <a:r>
              <a:rPr b="0" lang="en-US" sz="2000" spc="-97"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469800" indent="-720">
              <a:lnSpc>
                <a:spcPct val="100000"/>
              </a:lnSpc>
              <a:tabLst>
                <a:tab algn="l" pos="0"/>
              </a:tabLst>
            </a:pPr>
            <a:r>
              <a:rPr b="0" lang="en-US" sz="2000" spc="-500" strike="noStrike" u="heavy">
                <a:solidFill>
                  <a:srgbClr val="000000"/>
                </a:solidFill>
                <a:uFill>
                  <a:solidFill>
                    <a:srgbClr val="000000"/>
                  </a:solidFill>
                </a:uFill>
                <a:latin typeface="Times New Roman"/>
              </a:rPr>
              <a:t> </a:t>
            </a:r>
            <a:r>
              <a:rPr b="0" lang="en-US" sz="2000" spc="-1" strike="noStrike" u="heavy">
                <a:solidFill>
                  <a:srgbClr val="000000"/>
                </a:solidFill>
                <a:uFill>
                  <a:solidFill>
                    <a:srgbClr val="000000"/>
                  </a:solidFill>
                </a:uFill>
                <a:latin typeface="Calibri"/>
              </a:rPr>
              <a:t>Пример.</a:t>
            </a:r>
            <a:r>
              <a:rPr b="0" lang="en-US" sz="2000" spc="-1" strike="noStrike">
                <a:solidFill>
                  <a:srgbClr val="000000"/>
                </a:solidFill>
                <a:latin typeface="Calibri"/>
              </a:rPr>
              <a:t> При </a:t>
            </a:r>
            <a:r>
              <a:rPr b="0" lang="en-US" sz="2000" spc="-15" strike="noStrike">
                <a:solidFill>
                  <a:srgbClr val="000000"/>
                </a:solidFill>
                <a:latin typeface="Calibri"/>
              </a:rPr>
              <a:t>удалении какого-то </a:t>
            </a:r>
            <a:r>
              <a:rPr b="0" lang="en-US" sz="2000" spc="-32" strike="noStrike">
                <a:solidFill>
                  <a:srgbClr val="000000"/>
                </a:solidFill>
                <a:latin typeface="Calibri"/>
              </a:rPr>
              <a:t>отдела </a:t>
            </a:r>
            <a:r>
              <a:rPr b="0" lang="en-US" sz="2000" spc="-1" strike="noStrike">
                <a:solidFill>
                  <a:srgbClr val="000000"/>
                </a:solidFill>
                <a:latin typeface="Calibri"/>
              </a:rPr>
              <a:t>в </a:t>
            </a:r>
            <a:r>
              <a:rPr b="0" lang="en-US" sz="2000" spc="-12" strike="noStrike">
                <a:solidFill>
                  <a:srgbClr val="000000"/>
                </a:solidFill>
                <a:latin typeface="Calibri"/>
              </a:rPr>
              <a:t>большой </a:t>
            </a:r>
            <a:r>
              <a:rPr b="0" lang="en-US" sz="2000" spc="-7" strike="noStrike">
                <a:solidFill>
                  <a:srgbClr val="000000"/>
                </a:solidFill>
                <a:latin typeface="Calibri"/>
              </a:rPr>
              <a:t>организации </a:t>
            </a:r>
            <a:r>
              <a:rPr b="0" lang="en-US" sz="2000" spc="-12" strike="noStrike">
                <a:solidFill>
                  <a:srgbClr val="000000"/>
                </a:solidFill>
                <a:latin typeface="Calibri"/>
              </a:rPr>
              <a:t>его  сотрудники </a:t>
            </a:r>
            <a:r>
              <a:rPr b="0" lang="en-US" sz="2000" spc="-7" strike="noStrike">
                <a:solidFill>
                  <a:srgbClr val="000000"/>
                </a:solidFill>
                <a:latin typeface="Calibri"/>
              </a:rPr>
              <a:t>временно </a:t>
            </a:r>
            <a:r>
              <a:rPr b="0" lang="en-US" sz="2000" spc="-12" strike="noStrike">
                <a:solidFill>
                  <a:srgbClr val="000000"/>
                </a:solidFill>
                <a:latin typeface="Calibri"/>
              </a:rPr>
              <a:t>переподчиняются другому </a:t>
            </a:r>
            <a:r>
              <a:rPr b="0" lang="en-US" sz="2000" spc="-35" strike="noStrike">
                <a:solidFill>
                  <a:srgbClr val="000000"/>
                </a:solidFill>
                <a:latin typeface="Calibri"/>
              </a:rPr>
              <a:t>отделу, </a:t>
            </a:r>
            <a:r>
              <a:rPr b="0" lang="en-US" sz="2000" spc="-32" strike="noStrike">
                <a:solidFill>
                  <a:srgbClr val="000000"/>
                </a:solidFill>
                <a:latin typeface="Calibri"/>
              </a:rPr>
              <a:t>код  </a:t>
            </a:r>
            <a:r>
              <a:rPr b="0" lang="en-US" sz="2000" spc="-15" strike="noStrike">
                <a:solidFill>
                  <a:srgbClr val="000000"/>
                </a:solidFill>
                <a:latin typeface="Calibri"/>
              </a:rPr>
              <a:t>которого </a:t>
            </a:r>
            <a:r>
              <a:rPr b="0" lang="en-US" sz="2000" spc="-12" strike="noStrike">
                <a:solidFill>
                  <a:srgbClr val="000000"/>
                </a:solidFill>
                <a:latin typeface="Calibri"/>
              </a:rPr>
              <a:t>как </a:t>
            </a:r>
            <a:r>
              <a:rPr b="0" lang="en-US" sz="2000" spc="-7" strike="noStrike">
                <a:solidFill>
                  <a:srgbClr val="000000"/>
                </a:solidFill>
                <a:latin typeface="Calibri"/>
              </a:rPr>
              <a:t>раз </a:t>
            </a:r>
            <a:r>
              <a:rPr b="0" lang="en-US" sz="2000" spc="-1" strike="noStrike">
                <a:solidFill>
                  <a:srgbClr val="000000"/>
                </a:solidFill>
                <a:latin typeface="Calibri"/>
              </a:rPr>
              <a:t>и </a:t>
            </a:r>
            <a:r>
              <a:rPr b="0" lang="en-US" sz="2000" spc="-7" strike="noStrike">
                <a:solidFill>
                  <a:srgbClr val="000000"/>
                </a:solidFill>
                <a:latin typeface="Calibri"/>
              </a:rPr>
              <a:t>указывается </a:t>
            </a:r>
            <a:r>
              <a:rPr b="0" lang="en-US" sz="2000" spc="-1" strike="noStrike">
                <a:solidFill>
                  <a:srgbClr val="000000"/>
                </a:solidFill>
                <a:latin typeface="Calibri"/>
              </a:rPr>
              <a:t>в </a:t>
            </a:r>
            <a:r>
              <a:rPr b="0" lang="en-US" sz="2000" spc="-12" strike="noStrike">
                <a:solidFill>
                  <a:srgbClr val="000000"/>
                </a:solidFill>
                <a:latin typeface="Calibri"/>
              </a:rPr>
              <a:t>предложении</a:t>
            </a:r>
            <a:r>
              <a:rPr b="0" lang="en-US" sz="2000" spc="-66" strike="noStrike">
                <a:solidFill>
                  <a:srgbClr val="000000"/>
                </a:solidFill>
                <a:latin typeface="Calibri"/>
              </a:rPr>
              <a:t> </a:t>
            </a:r>
            <a:r>
              <a:rPr b="0" lang="en-US" sz="2000" spc="-60" strike="noStrike">
                <a:solidFill>
                  <a:srgbClr val="000000"/>
                </a:solidFill>
                <a:latin typeface="Calibri"/>
              </a:rPr>
              <a:t>DEFAULT.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2035080" y="48960"/>
            <a:ext cx="86119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41" strike="noStrike">
                <a:solidFill>
                  <a:srgbClr val="000000"/>
                </a:solidFill>
                <a:latin typeface="Arial Black"/>
              </a:rPr>
              <a:t>Удаление </a:t>
            </a:r>
            <a:r>
              <a:rPr b="0" lang="en-US" sz="3600" spc="-7" strike="noStrike">
                <a:solidFill>
                  <a:srgbClr val="000000"/>
                </a:solidFill>
                <a:latin typeface="Arial Black"/>
              </a:rPr>
              <a:t>связанных</a:t>
            </a:r>
            <a:r>
              <a:rPr b="0" lang="en-US" sz="3600" spc="-32" strike="noStrike">
                <a:solidFill>
                  <a:srgbClr val="000000"/>
                </a:solidFill>
                <a:latin typeface="Arial Black"/>
              </a:rPr>
              <a:t> </a:t>
            </a:r>
            <a:r>
              <a:rPr b="0" lang="en-US" sz="3600" spc="-7" strike="noStrike">
                <a:solidFill>
                  <a:srgbClr val="000000"/>
                </a:solidFill>
                <a:latin typeface="Arial Black"/>
              </a:rPr>
              <a:t>строк</a:t>
            </a:r>
            <a:endParaRPr b="0" lang="en-US" sz="3600" spc="-1" strike="noStrike">
              <a:solidFill>
                <a:srgbClr val="000000"/>
              </a:solidFill>
              <a:latin typeface="Corbel"/>
            </a:endParaRPr>
          </a:p>
        </p:txBody>
      </p:sp>
      <p:sp>
        <p:nvSpPr>
          <p:cNvPr id="280" name="object 3"/>
          <p:cNvSpPr/>
          <p:nvPr/>
        </p:nvSpPr>
        <p:spPr>
          <a:xfrm>
            <a:off x="1473840" y="1414440"/>
            <a:ext cx="10628280" cy="445068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32" strike="noStrike">
                <a:solidFill>
                  <a:srgbClr val="000000"/>
                </a:solidFill>
                <a:latin typeface="Calibri"/>
              </a:rPr>
              <a:t>Удаление </a:t>
            </a:r>
            <a:r>
              <a:rPr b="0" lang="en-US" sz="2000" spc="-7" strike="noStrike">
                <a:solidFill>
                  <a:srgbClr val="000000"/>
                </a:solidFill>
                <a:latin typeface="Calibri"/>
              </a:rPr>
              <a:t>связанных </a:t>
            </a:r>
            <a:r>
              <a:rPr b="0" lang="en-US" sz="2000" spc="-1" strike="noStrike">
                <a:solidFill>
                  <a:srgbClr val="000000"/>
                </a:solidFill>
                <a:latin typeface="Calibri"/>
              </a:rPr>
              <a:t>строк из </a:t>
            </a:r>
            <a:r>
              <a:rPr b="0" lang="en-US" sz="2000" spc="-12" strike="noStrike">
                <a:solidFill>
                  <a:srgbClr val="000000"/>
                </a:solidFill>
                <a:latin typeface="Calibri"/>
              </a:rPr>
              <a:t>таблицы «Успеваемость» </a:t>
            </a:r>
            <a:r>
              <a:rPr b="0" lang="en-US" sz="2000" spc="-7" strike="noStrike">
                <a:solidFill>
                  <a:srgbClr val="000000"/>
                </a:solidFill>
                <a:latin typeface="Calibri"/>
              </a:rPr>
              <a:t>(progress), что  </a:t>
            </a:r>
            <a:r>
              <a:rPr b="0" lang="en-US" sz="2000" spc="-15" strike="noStrike">
                <a:solidFill>
                  <a:srgbClr val="000000"/>
                </a:solidFill>
                <a:latin typeface="Calibri"/>
              </a:rPr>
              <a:t>означает, </a:t>
            </a:r>
            <a:r>
              <a:rPr b="0" lang="en-US" sz="2000" spc="-12" strike="noStrike">
                <a:solidFill>
                  <a:srgbClr val="000000"/>
                </a:solidFill>
                <a:latin typeface="Calibri"/>
              </a:rPr>
              <a:t>что </a:t>
            </a:r>
            <a:r>
              <a:rPr b="0" lang="en-US" sz="2000" spc="-1" strike="noStrike">
                <a:solidFill>
                  <a:srgbClr val="000000"/>
                </a:solidFill>
                <a:latin typeface="Calibri"/>
              </a:rPr>
              <a:t>при </a:t>
            </a:r>
            <a:r>
              <a:rPr b="0" lang="en-US" sz="2000" spc="-7" strike="noStrike">
                <a:solidFill>
                  <a:srgbClr val="000000"/>
                </a:solidFill>
                <a:latin typeface="Calibri"/>
              </a:rPr>
              <a:t>отчислении </a:t>
            </a:r>
            <a:r>
              <a:rPr b="0" lang="en-US" sz="2000" spc="-15" strike="noStrike">
                <a:solidFill>
                  <a:srgbClr val="000000"/>
                </a:solidFill>
                <a:latin typeface="Calibri"/>
              </a:rPr>
              <a:t>студента </a:t>
            </a:r>
            <a:r>
              <a:rPr b="0" lang="en-US" sz="2000" spc="-32" strike="noStrike">
                <a:solidFill>
                  <a:srgbClr val="000000"/>
                </a:solidFill>
                <a:latin typeface="Calibri"/>
              </a:rPr>
              <a:t>будет </a:t>
            </a:r>
            <a:r>
              <a:rPr b="0" lang="en-US" sz="2000" spc="-15" strike="noStrike">
                <a:solidFill>
                  <a:srgbClr val="000000"/>
                </a:solidFill>
                <a:latin typeface="Calibri"/>
              </a:rPr>
              <a:t>удаляться </a:t>
            </a:r>
            <a:r>
              <a:rPr b="0" lang="en-US" sz="2000" spc="-1" strike="noStrike">
                <a:solidFill>
                  <a:srgbClr val="000000"/>
                </a:solidFill>
                <a:latin typeface="Calibri"/>
              </a:rPr>
              <a:t>вся </a:t>
            </a:r>
            <a:r>
              <a:rPr b="0" lang="en-US" sz="2000" spc="-7" strike="noStrike">
                <a:solidFill>
                  <a:srgbClr val="000000"/>
                </a:solidFill>
                <a:latin typeface="Calibri"/>
              </a:rPr>
              <a:t>история </a:t>
            </a:r>
            <a:r>
              <a:rPr b="0" lang="en-US" sz="2000" spc="-15" strike="noStrike">
                <a:solidFill>
                  <a:srgbClr val="000000"/>
                </a:solidFill>
                <a:latin typeface="Calibri"/>
              </a:rPr>
              <a:t>его  </a:t>
            </a:r>
            <a:r>
              <a:rPr b="0" lang="en-US" sz="2000" spc="-12" strike="noStrike">
                <a:solidFill>
                  <a:srgbClr val="000000"/>
                </a:solidFill>
                <a:latin typeface="Calibri"/>
              </a:rPr>
              <a:t>успехов </a:t>
            </a:r>
            <a:r>
              <a:rPr b="0" lang="en-US" sz="2000" spc="-1" strike="noStrike">
                <a:solidFill>
                  <a:srgbClr val="000000"/>
                </a:solidFill>
                <a:latin typeface="Calibri"/>
              </a:rPr>
              <a:t>в</a:t>
            </a:r>
            <a:r>
              <a:rPr b="0" lang="en-US" sz="2000" spc="-15" strike="noStrike">
                <a:solidFill>
                  <a:srgbClr val="000000"/>
                </a:solidFill>
                <a:latin typeface="Calibri"/>
              </a:rPr>
              <a:t> </a:t>
            </a:r>
            <a:r>
              <a:rPr b="0" lang="en-US" sz="2000" spc="-1" strike="noStrike">
                <a:solidFill>
                  <a:srgbClr val="000000"/>
                </a:solidFill>
                <a:latin typeface="Calibri"/>
              </a:rPr>
              <a:t>учебе.</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7" strike="noStrike">
                <a:solidFill>
                  <a:srgbClr val="000000"/>
                </a:solidFill>
                <a:latin typeface="Calibri"/>
              </a:rPr>
              <a:t>Эта операция называется </a:t>
            </a:r>
            <a:r>
              <a:rPr b="1" lang="en-US" sz="2000" spc="-7" strike="noStrike">
                <a:solidFill>
                  <a:srgbClr val="000000"/>
                </a:solidFill>
                <a:latin typeface="Calibri"/>
              </a:rPr>
              <a:t>каскадным </a:t>
            </a:r>
            <a:r>
              <a:rPr b="1" lang="en-US" sz="2000" spc="-12" strike="noStrike">
                <a:solidFill>
                  <a:srgbClr val="000000"/>
                </a:solidFill>
                <a:latin typeface="Calibri"/>
              </a:rPr>
              <a:t>удалением </a:t>
            </a:r>
            <a:r>
              <a:rPr b="0" lang="en-US" sz="2000" spc="-1" strike="noStrike">
                <a:solidFill>
                  <a:srgbClr val="000000"/>
                </a:solidFill>
                <a:latin typeface="Calibri"/>
              </a:rPr>
              <a:t>и </a:t>
            </a:r>
            <a:r>
              <a:rPr b="0" lang="en-US" sz="2000" spc="-7" strike="noStrike">
                <a:solidFill>
                  <a:srgbClr val="000000"/>
                </a:solidFill>
                <a:latin typeface="Calibri"/>
              </a:rPr>
              <a:t>для </a:t>
            </a:r>
            <a:r>
              <a:rPr b="0" lang="en-US" sz="2000" spc="-1" strike="noStrike">
                <a:solidFill>
                  <a:srgbClr val="000000"/>
                </a:solidFill>
                <a:latin typeface="Calibri"/>
              </a:rPr>
              <a:t>ее реализации  в </a:t>
            </a:r>
            <a:r>
              <a:rPr b="0" lang="en-US" sz="2000" spc="-12" strike="noStrike">
                <a:solidFill>
                  <a:srgbClr val="000000"/>
                </a:solidFill>
                <a:latin typeface="Calibri"/>
              </a:rPr>
              <a:t>определение </a:t>
            </a:r>
            <a:r>
              <a:rPr b="0" lang="en-US" sz="2000" spc="-7" strike="noStrike">
                <a:solidFill>
                  <a:srgbClr val="000000"/>
                </a:solidFill>
                <a:latin typeface="Calibri"/>
              </a:rPr>
              <a:t>внешнего </a:t>
            </a:r>
            <a:r>
              <a:rPr b="0" lang="en-US" sz="2000" spc="-1" strike="noStrike">
                <a:solidFill>
                  <a:srgbClr val="000000"/>
                </a:solidFill>
                <a:latin typeface="Calibri"/>
              </a:rPr>
              <a:t>ключа </a:t>
            </a:r>
            <a:r>
              <a:rPr b="0" lang="en-US" sz="2000" spc="-12" strike="noStrike">
                <a:solidFill>
                  <a:srgbClr val="000000"/>
                </a:solidFill>
                <a:latin typeface="Calibri"/>
              </a:rPr>
              <a:t>добавляются </a:t>
            </a:r>
            <a:r>
              <a:rPr b="0" lang="en-US" sz="2000" spc="-1" strike="noStrike">
                <a:solidFill>
                  <a:srgbClr val="000000"/>
                </a:solidFill>
                <a:latin typeface="Calibri"/>
              </a:rPr>
              <a:t>ключевые слова </a:t>
            </a:r>
            <a:r>
              <a:rPr b="0" lang="en-US" sz="2000" spc="4" strike="noStrike">
                <a:solidFill>
                  <a:srgbClr val="000000"/>
                </a:solidFill>
                <a:latin typeface="Calibri"/>
              </a:rPr>
              <a:t>ON  </a:t>
            </a:r>
            <a:r>
              <a:rPr b="0" lang="en-US" sz="2000" spc="-7" strike="noStrike">
                <a:solidFill>
                  <a:srgbClr val="000000"/>
                </a:solidFill>
                <a:latin typeface="Calibri"/>
              </a:rPr>
              <a:t>DELETE </a:t>
            </a:r>
            <a:r>
              <a:rPr b="0" lang="en-US" sz="2000" spc="-1" strike="noStrike">
                <a:solidFill>
                  <a:srgbClr val="000000"/>
                </a:solidFill>
                <a:latin typeface="Calibri"/>
              </a:rPr>
              <a:t>CASCADE.</a:t>
            </a:r>
            <a:r>
              <a:rPr b="0" lang="en-US" sz="2000" spc="-72" strike="noStrike">
                <a:solidFill>
                  <a:srgbClr val="000000"/>
                </a:solidFill>
                <a:latin typeface="Calibri"/>
              </a:rPr>
              <a:t> </a:t>
            </a:r>
            <a:r>
              <a:rPr b="0" lang="en-US" sz="2000" spc="-7" strike="noStrike">
                <a:solidFill>
                  <a:srgbClr val="000000"/>
                </a:solidFill>
                <a:latin typeface="Calibri"/>
              </a:rPr>
              <a:t>Например:</a:t>
            </a:r>
            <a:endParaRPr b="0" lang="en-US" sz="2000" spc="-1" strike="noStrike">
              <a:solidFill>
                <a:srgbClr val="000000"/>
              </a:solidFill>
              <a:latin typeface="Arial"/>
            </a:endParaRPr>
          </a:p>
          <a:p>
            <a:pPr marL="12600">
              <a:lnSpc>
                <a:spcPct val="100000"/>
              </a:lnSpc>
              <a:spcBef>
                <a:spcPts val="374"/>
              </a:spcBef>
              <a:tabLst>
                <a:tab algn="l" pos="354960"/>
                <a:tab algn="l" pos="355680"/>
              </a:tabLst>
            </a:pPr>
            <a:r>
              <a:rPr b="1" lang="en-US" sz="2000" spc="-7" strike="noStrike">
                <a:solidFill>
                  <a:srgbClr val="000000"/>
                </a:solidFill>
                <a:latin typeface="Courier New"/>
              </a:rPr>
              <a:t>CREATE TABLE progress</a:t>
            </a:r>
            <a:endParaRPr b="0" lang="en-US" sz="2000" spc="-1" strike="noStrike">
              <a:solidFill>
                <a:srgbClr val="000000"/>
              </a:solidFill>
              <a:latin typeface="Arial"/>
            </a:endParaRPr>
          </a:p>
          <a:p>
            <a:pPr marL="12600">
              <a:lnSpc>
                <a:spcPct val="100000"/>
              </a:lnSpc>
              <a:spcBef>
                <a:spcPts val="479"/>
              </a:spcBef>
              <a:tabLst>
                <a:tab algn="l" pos="2146320"/>
              </a:tabLst>
            </a:pPr>
            <a:r>
              <a:rPr b="1" lang="en-US" sz="2000" spc="-1" strike="noStrike">
                <a:solidFill>
                  <a:srgbClr val="000000"/>
                </a:solidFill>
                <a:latin typeface="Courier New"/>
              </a:rPr>
              <a:t>(</a:t>
            </a:r>
            <a:r>
              <a:rPr b="1" lang="en-US" sz="2000" spc="9" strike="noStrike">
                <a:solidFill>
                  <a:srgbClr val="000000"/>
                </a:solidFill>
                <a:latin typeface="Courier New"/>
              </a:rPr>
              <a:t> </a:t>
            </a:r>
            <a:r>
              <a:rPr b="1" lang="en-US" sz="2000" spc="-7" strike="noStrike">
                <a:solidFill>
                  <a:srgbClr val="000000"/>
                </a:solidFill>
                <a:latin typeface="Courier New"/>
              </a:rPr>
              <a:t>record_book</a:t>
            </a:r>
            <a:r>
              <a:rPr b="1" lang="en-US" sz="2000" spc="-7" strike="noStrike">
                <a:solidFill>
                  <a:srgbClr val="000000"/>
                </a:solidFill>
                <a:latin typeface="Courier New"/>
              </a:rPr>
              <a:t>	</a:t>
            </a:r>
            <a:r>
              <a:rPr b="1" lang="en-US" sz="2000" spc="-7" strike="noStrike">
                <a:solidFill>
                  <a:srgbClr val="000000"/>
                </a:solidFill>
                <a:latin typeface="Courier New"/>
              </a:rPr>
              <a:t>numeric( </a:t>
            </a:r>
            <a:r>
              <a:rPr b="1" lang="en-US" sz="2000" spc="-1" strike="noStrike">
                <a:solidFill>
                  <a:srgbClr val="000000"/>
                </a:solidFill>
                <a:latin typeface="Courier New"/>
              </a:rPr>
              <a:t>5</a:t>
            </a:r>
            <a:r>
              <a:rPr b="1" lang="en-US" sz="2000" spc="-12" strike="noStrike">
                <a:solidFill>
                  <a:srgbClr val="000000"/>
                </a:solidFill>
                <a:latin typeface="Courier New"/>
              </a:rPr>
              <a:t> </a:t>
            </a:r>
            <a:r>
              <a:rPr b="1" lang="en-US" sz="2000" spc="-7" strike="noStrike">
                <a:solidFill>
                  <a:srgbClr val="000000"/>
                </a:solidFill>
                <a:latin typeface="Courier New"/>
              </a:rPr>
              <a:t>),</a:t>
            </a:r>
            <a:endParaRPr b="0" lang="en-US" sz="2000" spc="-1" strike="noStrike">
              <a:solidFill>
                <a:srgbClr val="000000"/>
              </a:solidFill>
              <a:latin typeface="Arial"/>
            </a:endParaRPr>
          </a:p>
          <a:p>
            <a:pPr marL="317520">
              <a:lnSpc>
                <a:spcPct val="100000"/>
              </a:lnSpc>
              <a:spcBef>
                <a:spcPts val="485"/>
              </a:spcBef>
              <a:tabLst>
                <a:tab algn="l" pos="2146320"/>
              </a:tabLst>
            </a:pPr>
            <a:r>
              <a:rPr b="1" lang="en-US" sz="2000" spc="-7" strike="noStrike">
                <a:solidFill>
                  <a:srgbClr val="000000"/>
                </a:solidFill>
                <a:latin typeface="Courier New"/>
              </a:rPr>
              <a:t>...</a:t>
            </a:r>
            <a:endParaRPr b="0" lang="en-US" sz="2000" spc="-1" strike="noStrike">
              <a:solidFill>
                <a:srgbClr val="000000"/>
              </a:solidFill>
              <a:latin typeface="Arial"/>
            </a:endParaRPr>
          </a:p>
          <a:p>
            <a:pPr marL="622440" indent="-304920">
              <a:lnSpc>
                <a:spcPct val="120000"/>
              </a:lnSpc>
              <a:tabLst>
                <a:tab algn="l" pos="0"/>
              </a:tabLst>
            </a:pPr>
            <a:r>
              <a:rPr b="1" lang="en-US" sz="2000" spc="-7" strike="noStrike">
                <a:solidFill>
                  <a:srgbClr val="000000"/>
                </a:solidFill>
                <a:latin typeface="Courier New"/>
              </a:rPr>
              <a:t>FOREIGN KEY </a:t>
            </a:r>
            <a:r>
              <a:rPr b="1" lang="en-US" sz="2000" spc="-1" strike="noStrike">
                <a:solidFill>
                  <a:srgbClr val="000000"/>
                </a:solidFill>
                <a:latin typeface="Courier New"/>
              </a:rPr>
              <a:t>( </a:t>
            </a:r>
            <a:r>
              <a:rPr b="1" lang="en-US" sz="2000" spc="-7" strike="noStrike">
                <a:solidFill>
                  <a:srgbClr val="000000"/>
                </a:solidFill>
                <a:latin typeface="Courier New"/>
              </a:rPr>
              <a:t>record_book </a:t>
            </a:r>
            <a:r>
              <a:rPr b="1" lang="en-US" sz="2000" spc="-1" strike="noStrike">
                <a:solidFill>
                  <a:srgbClr val="000000"/>
                </a:solidFill>
                <a:latin typeface="Courier New"/>
              </a:rPr>
              <a:t>)  </a:t>
            </a:r>
            <a:r>
              <a:rPr b="1" lang="en-US" sz="2000" spc="-7" strike="noStrike">
                <a:solidFill>
                  <a:srgbClr val="000000"/>
                </a:solidFill>
                <a:latin typeface="Courier New"/>
              </a:rPr>
              <a:t>REFERENCES students </a:t>
            </a:r>
            <a:r>
              <a:rPr b="1" lang="en-US" sz="2000" spc="-1" strike="noStrike">
                <a:solidFill>
                  <a:srgbClr val="000000"/>
                </a:solidFill>
                <a:latin typeface="Courier New"/>
              </a:rPr>
              <a:t>( </a:t>
            </a:r>
            <a:r>
              <a:rPr b="1" lang="en-US" sz="2000" spc="-7" strike="noStrike">
                <a:solidFill>
                  <a:srgbClr val="000000"/>
                </a:solidFill>
                <a:latin typeface="Courier New"/>
              </a:rPr>
              <a:t>record_book</a:t>
            </a:r>
            <a:r>
              <a:rPr b="1" lang="en-US" sz="2000" spc="-21" strike="noStrike">
                <a:solidFill>
                  <a:srgbClr val="000000"/>
                </a:solidFill>
                <a:latin typeface="Courier New"/>
              </a:rPr>
              <a:t> </a:t>
            </a:r>
            <a:r>
              <a:rPr b="1" lang="en-US" sz="2000" spc="-1" strike="noStrike">
                <a:solidFill>
                  <a:srgbClr val="000000"/>
                </a:solidFill>
                <a:latin typeface="Courier New"/>
              </a:rPr>
              <a:t>)</a:t>
            </a:r>
            <a:endParaRPr b="0" lang="en-US" sz="2000" spc="-1" strike="noStrike">
              <a:solidFill>
                <a:srgbClr val="000000"/>
              </a:solidFill>
              <a:latin typeface="Arial"/>
            </a:endParaRPr>
          </a:p>
          <a:p>
            <a:pPr marL="622440" indent="-304920">
              <a:lnSpc>
                <a:spcPct val="100000"/>
              </a:lnSpc>
              <a:spcBef>
                <a:spcPts val="479"/>
              </a:spcBef>
              <a:tabLst>
                <a:tab algn="l" pos="0"/>
              </a:tabLst>
            </a:pPr>
            <a:r>
              <a:rPr b="1" lang="en-US" sz="2000" spc="-1" strike="noStrike">
                <a:solidFill>
                  <a:srgbClr val="ff0000"/>
                </a:solidFill>
                <a:latin typeface="Courier New"/>
              </a:rPr>
              <a:t>ON </a:t>
            </a:r>
            <a:r>
              <a:rPr b="1" lang="en-US" sz="2000" spc="-7" strike="noStrike">
                <a:solidFill>
                  <a:srgbClr val="ff0000"/>
                </a:solidFill>
                <a:latin typeface="Courier New"/>
              </a:rPr>
              <a:t>DELETE</a:t>
            </a:r>
            <a:r>
              <a:rPr b="1" lang="en-US" sz="2000" spc="-15" strike="noStrike">
                <a:solidFill>
                  <a:srgbClr val="ff0000"/>
                </a:solidFill>
                <a:latin typeface="Courier New"/>
              </a:rPr>
              <a:t> </a:t>
            </a:r>
            <a:r>
              <a:rPr b="1" lang="en-US" sz="2000" spc="-7" strike="noStrike">
                <a:solidFill>
                  <a:srgbClr val="ff0000"/>
                </a:solidFill>
                <a:latin typeface="Courier New"/>
              </a:rPr>
              <a:t>CASCADE</a:t>
            </a:r>
            <a:endParaRPr b="0" lang="en-US" sz="2000" spc="-1" strike="noStrike">
              <a:solidFill>
                <a:srgbClr val="000000"/>
              </a:solidFill>
              <a:latin typeface="Arial"/>
            </a:endParaRPr>
          </a:p>
          <a:p>
            <a:pPr marL="12600" indent="-304920">
              <a:lnSpc>
                <a:spcPct val="100000"/>
              </a:lnSpc>
              <a:spcBef>
                <a:spcPts val="479"/>
              </a:spcBef>
              <a:tabLst>
                <a:tab algn="l" pos="0"/>
              </a:tabLst>
            </a:pPr>
            <a:r>
              <a:rPr b="1" lang="en-US" sz="2000" spc="-7" strike="noStrike">
                <a:solidFill>
                  <a:srgbClr val="000000"/>
                </a:solidFill>
                <a:latin typeface="Courier New"/>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747080" y="146520"/>
            <a:ext cx="91821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Запрет </a:t>
            </a:r>
            <a:r>
              <a:rPr b="0" lang="en-US" sz="3600" spc="-21" strike="noStrike">
                <a:solidFill>
                  <a:srgbClr val="000000"/>
                </a:solidFill>
                <a:latin typeface="Arial Black"/>
              </a:rPr>
              <a:t>удаления </a:t>
            </a:r>
            <a:r>
              <a:rPr b="0" lang="en-US" sz="3600" spc="-7" strike="noStrike">
                <a:solidFill>
                  <a:srgbClr val="000000"/>
                </a:solidFill>
                <a:latin typeface="Arial Black"/>
              </a:rPr>
              <a:t>строки  из </a:t>
            </a:r>
            <a:r>
              <a:rPr b="0" lang="en-US" sz="3600" spc="-21" strike="noStrike">
                <a:solidFill>
                  <a:srgbClr val="000000"/>
                </a:solidFill>
                <a:latin typeface="Arial Black"/>
              </a:rPr>
              <a:t>главной </a:t>
            </a:r>
            <a:r>
              <a:rPr b="0" lang="en-US" sz="3600" spc="-15" strike="noStrike">
                <a:solidFill>
                  <a:srgbClr val="000000"/>
                </a:solidFill>
                <a:latin typeface="Arial Black"/>
              </a:rPr>
              <a:t>таблицы</a:t>
            </a:r>
            <a:endParaRPr b="0" lang="en-US" sz="3600" spc="-1" strike="noStrike">
              <a:solidFill>
                <a:srgbClr val="000000"/>
              </a:solidFill>
              <a:latin typeface="Corbel"/>
            </a:endParaRPr>
          </a:p>
        </p:txBody>
      </p:sp>
      <p:sp>
        <p:nvSpPr>
          <p:cNvPr id="282" name="object 4"/>
          <p:cNvSpPr/>
          <p:nvPr/>
        </p:nvSpPr>
        <p:spPr>
          <a:xfrm>
            <a:off x="1186920" y="1436040"/>
            <a:ext cx="11004840" cy="477036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7" strike="noStrike">
                <a:solidFill>
                  <a:srgbClr val="000000"/>
                </a:solidFill>
                <a:latin typeface="Calibri"/>
              </a:rPr>
              <a:t>Запрет </a:t>
            </a:r>
            <a:r>
              <a:rPr b="0" lang="en-US" sz="2000" spc="-15" strike="noStrike">
                <a:solidFill>
                  <a:srgbClr val="000000"/>
                </a:solidFill>
                <a:latin typeface="Calibri"/>
              </a:rPr>
              <a:t>удаления </a:t>
            </a:r>
            <a:r>
              <a:rPr b="0" lang="en-US" sz="2000" spc="-1" strike="noStrike">
                <a:solidFill>
                  <a:srgbClr val="000000"/>
                </a:solidFill>
                <a:latin typeface="Calibri"/>
              </a:rPr>
              <a:t>строки из </a:t>
            </a:r>
            <a:r>
              <a:rPr b="0" lang="en-US" sz="2000" spc="-12" strike="noStrike">
                <a:solidFill>
                  <a:srgbClr val="000000"/>
                </a:solidFill>
                <a:latin typeface="Calibri"/>
              </a:rPr>
              <a:t>таблицы </a:t>
            </a:r>
            <a:r>
              <a:rPr b="0" lang="en-US" sz="2000" spc="-15" strike="noStrike">
                <a:solidFill>
                  <a:srgbClr val="000000"/>
                </a:solidFill>
                <a:latin typeface="Calibri"/>
              </a:rPr>
              <a:t>«Студенты» </a:t>
            </a:r>
            <a:r>
              <a:rPr b="0" lang="en-US" sz="2000" spc="-7" strike="noStrike">
                <a:solidFill>
                  <a:srgbClr val="000000"/>
                </a:solidFill>
                <a:latin typeface="Calibri"/>
              </a:rPr>
              <a:t>(students), </a:t>
            </a:r>
            <a:r>
              <a:rPr b="0" lang="en-US" sz="2000" spc="-1" strike="noStrike">
                <a:solidFill>
                  <a:srgbClr val="000000"/>
                </a:solidFill>
                <a:latin typeface="Calibri"/>
              </a:rPr>
              <a:t>если в  </a:t>
            </a:r>
            <a:r>
              <a:rPr b="0" lang="en-US" sz="2000" spc="-15" strike="noStrike">
                <a:solidFill>
                  <a:srgbClr val="000000"/>
                </a:solidFill>
                <a:latin typeface="Calibri"/>
              </a:rPr>
              <a:t>таблице </a:t>
            </a:r>
            <a:r>
              <a:rPr b="0" lang="en-US" sz="2000" spc="-12" strike="noStrike">
                <a:solidFill>
                  <a:srgbClr val="000000"/>
                </a:solidFill>
                <a:latin typeface="Calibri"/>
              </a:rPr>
              <a:t>«Успеваемость» (progress) </a:t>
            </a:r>
            <a:r>
              <a:rPr b="0" lang="en-US" sz="2000" spc="-1" strike="noStrike">
                <a:solidFill>
                  <a:srgbClr val="000000"/>
                </a:solidFill>
                <a:latin typeface="Calibri"/>
              </a:rPr>
              <a:t>есть </a:t>
            </a:r>
            <a:r>
              <a:rPr b="0" lang="en-US" sz="2000" spc="-15" strike="noStrike">
                <a:solidFill>
                  <a:srgbClr val="000000"/>
                </a:solidFill>
                <a:latin typeface="Calibri"/>
              </a:rPr>
              <a:t>хотя </a:t>
            </a:r>
            <a:r>
              <a:rPr b="0" lang="en-US" sz="2000" spc="-1" strike="noStrike">
                <a:solidFill>
                  <a:srgbClr val="000000"/>
                </a:solidFill>
                <a:latin typeface="Calibri"/>
              </a:rPr>
              <a:t>бы </a:t>
            </a:r>
            <a:r>
              <a:rPr b="0" lang="en-US" sz="2000" spc="-21" strike="noStrike">
                <a:solidFill>
                  <a:srgbClr val="000000"/>
                </a:solidFill>
                <a:latin typeface="Calibri"/>
              </a:rPr>
              <a:t>одна</a:t>
            </a:r>
            <a:r>
              <a:rPr b="0" lang="en-US" sz="2000" spc="-7" strike="noStrike">
                <a:solidFill>
                  <a:srgbClr val="000000"/>
                </a:solidFill>
                <a:latin typeface="Calibri"/>
              </a:rPr>
              <a:t> строка,</a:t>
            </a:r>
            <a:endParaRPr b="0" lang="en-US" sz="2000" spc="-1" strike="noStrike">
              <a:solidFill>
                <a:srgbClr val="000000"/>
              </a:solidFill>
              <a:latin typeface="Arial"/>
            </a:endParaRPr>
          </a:p>
          <a:p>
            <a:pPr marL="355680">
              <a:lnSpc>
                <a:spcPct val="100000"/>
              </a:lnSpc>
              <a:tabLst>
                <a:tab algn="l" pos="354960"/>
                <a:tab algn="l" pos="355680"/>
              </a:tabLst>
            </a:pPr>
            <a:r>
              <a:rPr b="0" lang="en-US" sz="2000" spc="-1" strike="noStrike">
                <a:solidFill>
                  <a:srgbClr val="000000"/>
                </a:solidFill>
                <a:latin typeface="Calibri"/>
              </a:rPr>
              <a:t>ссылающаяся на </a:t>
            </a:r>
            <a:r>
              <a:rPr b="0" lang="en-US" sz="2000" spc="-15" strike="noStrike">
                <a:solidFill>
                  <a:srgbClr val="000000"/>
                </a:solidFill>
                <a:latin typeface="Calibri"/>
              </a:rPr>
              <a:t>удаляемую </a:t>
            </a:r>
            <a:r>
              <a:rPr b="0" lang="en-US" sz="2000" spc="-1" strike="noStrike">
                <a:solidFill>
                  <a:srgbClr val="000000"/>
                </a:solidFill>
                <a:latin typeface="Calibri"/>
              </a:rPr>
              <a:t>строку в </a:t>
            </a:r>
            <a:r>
              <a:rPr b="0" lang="en-US" sz="2000" spc="-12" strike="noStrike">
                <a:solidFill>
                  <a:srgbClr val="000000"/>
                </a:solidFill>
                <a:latin typeface="Calibri"/>
              </a:rPr>
              <a:t>таблице</a:t>
            </a:r>
            <a:r>
              <a:rPr b="0" lang="en-US" sz="2000" spc="-52" strike="noStrike">
                <a:solidFill>
                  <a:srgbClr val="000000"/>
                </a:solidFill>
                <a:latin typeface="Calibri"/>
              </a:rPr>
              <a:t> </a:t>
            </a:r>
            <a:r>
              <a:rPr b="0" lang="en-US" sz="2000" spc="-12" strike="noStrike">
                <a:solidFill>
                  <a:srgbClr val="000000"/>
                </a:solidFill>
                <a:latin typeface="Calibri"/>
              </a:rPr>
              <a:t>«Студенты».</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7" strike="noStrike">
                <a:solidFill>
                  <a:srgbClr val="000000"/>
                </a:solidFill>
                <a:latin typeface="Calibri"/>
              </a:rPr>
              <a:t>Для реализации </a:t>
            </a:r>
            <a:r>
              <a:rPr b="0" lang="en-US" sz="2000" spc="-12" strike="noStrike">
                <a:solidFill>
                  <a:srgbClr val="000000"/>
                </a:solidFill>
                <a:latin typeface="Calibri"/>
              </a:rPr>
              <a:t>такой политики </a:t>
            </a:r>
            <a:r>
              <a:rPr b="0" lang="en-US" sz="2000" spc="-1" strike="noStrike">
                <a:solidFill>
                  <a:srgbClr val="000000"/>
                </a:solidFill>
                <a:latin typeface="Calibri"/>
              </a:rPr>
              <a:t>в </a:t>
            </a:r>
            <a:r>
              <a:rPr b="0" lang="en-US" sz="2000" spc="-12" strike="noStrike">
                <a:solidFill>
                  <a:srgbClr val="000000"/>
                </a:solidFill>
                <a:latin typeface="Calibri"/>
              </a:rPr>
              <a:t>определение </a:t>
            </a:r>
            <a:r>
              <a:rPr b="0" lang="en-US" sz="2000" spc="-7" strike="noStrike">
                <a:solidFill>
                  <a:srgbClr val="000000"/>
                </a:solidFill>
                <a:latin typeface="Calibri"/>
              </a:rPr>
              <a:t>внешнего </a:t>
            </a:r>
            <a:r>
              <a:rPr b="0" lang="en-US" sz="2000" spc="-1" strike="noStrike">
                <a:solidFill>
                  <a:srgbClr val="000000"/>
                </a:solidFill>
                <a:latin typeface="Calibri"/>
              </a:rPr>
              <a:t>ключа  </a:t>
            </a:r>
            <a:r>
              <a:rPr b="0" lang="en-US" sz="2000" spc="-12" strike="noStrike">
                <a:solidFill>
                  <a:srgbClr val="000000"/>
                </a:solidFill>
                <a:latin typeface="Calibri"/>
              </a:rPr>
              <a:t>добавляются </a:t>
            </a:r>
            <a:r>
              <a:rPr b="0" lang="en-US" sz="2000" spc="-1" strike="noStrike">
                <a:solidFill>
                  <a:srgbClr val="000000"/>
                </a:solidFill>
                <a:latin typeface="Calibri"/>
              </a:rPr>
              <a:t>ключевые слова </a:t>
            </a:r>
            <a:r>
              <a:rPr b="0" lang="en-US" sz="2000" spc="4" strike="noStrike">
                <a:solidFill>
                  <a:srgbClr val="000000"/>
                </a:solidFill>
                <a:latin typeface="Calibri"/>
              </a:rPr>
              <a:t>ON </a:t>
            </a:r>
            <a:r>
              <a:rPr b="0" lang="en-US" sz="2000" spc="-7" strike="noStrike">
                <a:solidFill>
                  <a:srgbClr val="000000"/>
                </a:solidFill>
                <a:latin typeface="Calibri"/>
              </a:rPr>
              <a:t>DELETE RESTRICT или </a:t>
            </a:r>
            <a:r>
              <a:rPr b="0" lang="en-US" sz="2000" spc="-1" strike="noStrike">
                <a:solidFill>
                  <a:srgbClr val="000000"/>
                </a:solidFill>
                <a:latin typeface="Calibri"/>
              </a:rPr>
              <a:t>ON </a:t>
            </a:r>
            <a:r>
              <a:rPr b="0" lang="en-US" sz="2000" spc="-7" strike="noStrike">
                <a:solidFill>
                  <a:srgbClr val="000000"/>
                </a:solidFill>
                <a:latin typeface="Calibri"/>
              </a:rPr>
              <a:t>DELETE </a:t>
            </a:r>
            <a:r>
              <a:rPr b="0" lang="en-US" sz="2000" spc="-1" strike="noStrike">
                <a:solidFill>
                  <a:srgbClr val="000000"/>
                </a:solidFill>
                <a:latin typeface="Calibri"/>
              </a:rPr>
              <a:t>NO  </a:t>
            </a:r>
            <a:r>
              <a:rPr b="0" lang="en-US" sz="2000" spc="-7" strike="noStrike">
                <a:solidFill>
                  <a:srgbClr val="000000"/>
                </a:solidFill>
                <a:latin typeface="Calibri"/>
              </a:rPr>
              <a:t>ACTION. </a:t>
            </a:r>
            <a:r>
              <a:rPr b="0" lang="en-US" sz="2000" spc="-12" strike="noStrike">
                <a:solidFill>
                  <a:srgbClr val="000000"/>
                </a:solidFill>
                <a:latin typeface="Calibri"/>
              </a:rPr>
              <a:t>Если </a:t>
            </a:r>
            <a:r>
              <a:rPr b="0" lang="en-US" sz="2000" spc="-1" strike="noStrike">
                <a:solidFill>
                  <a:srgbClr val="000000"/>
                </a:solidFill>
                <a:latin typeface="Calibri"/>
              </a:rPr>
              <a:t>в </a:t>
            </a:r>
            <a:r>
              <a:rPr b="0" lang="en-US" sz="2000" spc="-12" strike="noStrike">
                <a:solidFill>
                  <a:srgbClr val="000000"/>
                </a:solidFill>
                <a:latin typeface="Calibri"/>
              </a:rPr>
              <a:t>определении </a:t>
            </a:r>
            <a:r>
              <a:rPr b="0" lang="en-US" sz="2000" spc="-7" strike="noStrike">
                <a:solidFill>
                  <a:srgbClr val="000000"/>
                </a:solidFill>
                <a:latin typeface="Calibri"/>
              </a:rPr>
              <a:t>внешнего </a:t>
            </a:r>
            <a:r>
              <a:rPr b="0" lang="en-US" sz="2000" spc="-1" strike="noStrike">
                <a:solidFill>
                  <a:srgbClr val="000000"/>
                </a:solidFill>
                <a:latin typeface="Calibri"/>
              </a:rPr>
              <a:t>ключа не </a:t>
            </a:r>
            <a:r>
              <a:rPr b="0" lang="en-US" sz="2000" spc="-7" strike="noStrike">
                <a:solidFill>
                  <a:srgbClr val="000000"/>
                </a:solidFill>
                <a:latin typeface="Calibri"/>
              </a:rPr>
              <a:t>предписано  </a:t>
            </a:r>
            <a:r>
              <a:rPr b="0" lang="en-US" sz="2000" spc="-12" strike="noStrike">
                <a:solidFill>
                  <a:srgbClr val="000000"/>
                </a:solidFill>
                <a:latin typeface="Calibri"/>
              </a:rPr>
              <a:t>конкретное </a:t>
            </a:r>
            <a:r>
              <a:rPr b="0" lang="en-US" sz="2000" spc="-7" strike="noStrike">
                <a:solidFill>
                  <a:srgbClr val="000000"/>
                </a:solidFill>
                <a:latin typeface="Calibri"/>
              </a:rPr>
              <a:t>действие, </a:t>
            </a:r>
            <a:r>
              <a:rPr b="0" lang="en-US" sz="2000" spc="-15" strike="noStrike">
                <a:solidFill>
                  <a:srgbClr val="000000"/>
                </a:solidFill>
                <a:latin typeface="Calibri"/>
              </a:rPr>
              <a:t>то </a:t>
            </a:r>
            <a:r>
              <a:rPr b="0" lang="en-US" sz="2000" spc="-1" strike="noStrike">
                <a:solidFill>
                  <a:srgbClr val="000000"/>
                </a:solidFill>
                <a:latin typeface="Calibri"/>
              </a:rPr>
              <a:t>по </a:t>
            </a:r>
            <a:r>
              <a:rPr b="0" lang="en-US" sz="2000" spc="-12" strike="noStrike">
                <a:solidFill>
                  <a:srgbClr val="000000"/>
                </a:solidFill>
                <a:latin typeface="Calibri"/>
              </a:rPr>
              <a:t>умолчанию используется </a:t>
            </a:r>
            <a:r>
              <a:rPr b="0" lang="en-US" sz="2000" spc="-1" strike="noStrike">
                <a:solidFill>
                  <a:srgbClr val="000000"/>
                </a:solidFill>
                <a:latin typeface="Calibri"/>
              </a:rPr>
              <a:t>NO</a:t>
            </a:r>
            <a:r>
              <a:rPr b="0" lang="en-US" sz="2000" spc="-41" strike="noStrike">
                <a:solidFill>
                  <a:srgbClr val="000000"/>
                </a:solidFill>
                <a:latin typeface="Calibri"/>
              </a:rPr>
              <a:t> </a:t>
            </a:r>
            <a:r>
              <a:rPr b="0" lang="en-US" sz="2000" spc="-7" strike="noStrike">
                <a:solidFill>
                  <a:srgbClr val="000000"/>
                </a:solidFill>
                <a:latin typeface="Calibri"/>
              </a:rPr>
              <a:t>ACTION.</a:t>
            </a:r>
            <a:endParaRPr b="0" lang="en-US" sz="2000" spc="-1" strike="noStrike">
              <a:solidFill>
                <a:srgbClr val="000000"/>
              </a:solidFill>
              <a:latin typeface="Arial"/>
            </a:endParaRPr>
          </a:p>
          <a:p>
            <a:pPr marL="355680" indent="-343080">
              <a:lnSpc>
                <a:spcPct val="100000"/>
              </a:lnSpc>
              <a:spcBef>
                <a:spcPts val="485"/>
              </a:spcBef>
              <a:buClr>
                <a:srgbClr val="000000"/>
              </a:buClr>
              <a:buFont typeface="Arial"/>
              <a:buChar char="•"/>
              <a:tabLst>
                <a:tab algn="l" pos="354960"/>
                <a:tab algn="l" pos="355680"/>
              </a:tabLst>
            </a:pPr>
            <a:r>
              <a:rPr b="0" lang="en-US" sz="2000" spc="-7" strike="noStrike">
                <a:solidFill>
                  <a:srgbClr val="000000"/>
                </a:solidFill>
                <a:latin typeface="Calibri"/>
              </a:rPr>
              <a:t>Оба эти </a:t>
            </a:r>
            <a:r>
              <a:rPr b="0" lang="en-US" sz="2000" spc="-1" strike="noStrike">
                <a:solidFill>
                  <a:srgbClr val="000000"/>
                </a:solidFill>
                <a:latin typeface="Calibri"/>
              </a:rPr>
              <a:t>варианта </a:t>
            </a:r>
            <a:r>
              <a:rPr b="0" lang="en-US" sz="2000" spc="-15" strike="noStrike">
                <a:solidFill>
                  <a:srgbClr val="000000"/>
                </a:solidFill>
                <a:latin typeface="Calibri"/>
              </a:rPr>
              <a:t>означают, </a:t>
            </a:r>
            <a:r>
              <a:rPr b="0" lang="en-US" sz="2000" spc="-12" strike="noStrike">
                <a:solidFill>
                  <a:srgbClr val="000000"/>
                </a:solidFill>
                <a:latin typeface="Calibri"/>
              </a:rPr>
              <a:t>что </a:t>
            </a:r>
            <a:r>
              <a:rPr b="0" lang="en-US" sz="2000" spc="-1" strike="noStrike">
                <a:solidFill>
                  <a:srgbClr val="000000"/>
                </a:solidFill>
                <a:latin typeface="Calibri"/>
              </a:rPr>
              <a:t>если в </a:t>
            </a:r>
            <a:r>
              <a:rPr b="0" lang="en-US" sz="2000" spc="-7" strike="noStrike">
                <a:solidFill>
                  <a:srgbClr val="000000"/>
                </a:solidFill>
                <a:latin typeface="Calibri"/>
              </a:rPr>
              <a:t>ссылающейся </a:t>
            </a:r>
            <a:r>
              <a:rPr b="0" lang="en-US" sz="2000" spc="-12" strike="noStrike">
                <a:solidFill>
                  <a:srgbClr val="000000"/>
                </a:solidFill>
                <a:latin typeface="Calibri"/>
              </a:rPr>
              <a:t>таблице, </a:t>
            </a:r>
            <a:r>
              <a:rPr b="0" lang="en-US" sz="2000" spc="-41" strike="noStrike">
                <a:solidFill>
                  <a:srgbClr val="000000"/>
                </a:solidFill>
                <a:latin typeface="Calibri"/>
              </a:rPr>
              <a:t>т.</a:t>
            </a:r>
            <a:r>
              <a:rPr b="0" lang="en-US" sz="2000" spc="-26" strike="noStrike">
                <a:solidFill>
                  <a:srgbClr val="000000"/>
                </a:solidFill>
                <a:latin typeface="Calibri"/>
              </a:rPr>
              <a:t> </a:t>
            </a:r>
            <a:r>
              <a:rPr b="0" lang="en-US" sz="2000" spc="-1" strike="noStrike">
                <a:solidFill>
                  <a:srgbClr val="000000"/>
                </a:solidFill>
                <a:latin typeface="Calibri"/>
              </a:rPr>
              <a:t>е.</a:t>
            </a:r>
            <a:endParaRPr b="0" lang="en-US" sz="2000" spc="-1" strike="noStrike">
              <a:solidFill>
                <a:srgbClr val="000000"/>
              </a:solidFill>
              <a:latin typeface="Arial"/>
            </a:endParaRPr>
          </a:p>
          <a:p>
            <a:pPr marL="355680">
              <a:lnSpc>
                <a:spcPct val="100000"/>
              </a:lnSpc>
              <a:tabLst>
                <a:tab algn="l" pos="354960"/>
                <a:tab algn="l" pos="355680"/>
              </a:tabLst>
            </a:pPr>
            <a:r>
              <a:rPr b="0" lang="en-US" sz="2000" spc="-12" strike="noStrike">
                <a:solidFill>
                  <a:srgbClr val="000000"/>
                </a:solidFill>
                <a:latin typeface="Calibri"/>
              </a:rPr>
              <a:t>«Успеваемость», </a:t>
            </a:r>
            <a:r>
              <a:rPr b="0" lang="en-US" sz="2000" spc="-1" strike="noStrike">
                <a:solidFill>
                  <a:srgbClr val="000000"/>
                </a:solidFill>
                <a:latin typeface="Calibri"/>
              </a:rPr>
              <a:t>есть </a:t>
            </a:r>
            <a:r>
              <a:rPr b="0" lang="en-US" sz="2000" spc="-7" strike="noStrike">
                <a:solidFill>
                  <a:srgbClr val="000000"/>
                </a:solidFill>
                <a:latin typeface="Calibri"/>
              </a:rPr>
              <a:t>строки, </a:t>
            </a:r>
            <a:r>
              <a:rPr b="0" lang="en-US" sz="2000" spc="-1" strike="noStrike">
                <a:solidFill>
                  <a:srgbClr val="000000"/>
                </a:solidFill>
                <a:latin typeface="Calibri"/>
              </a:rPr>
              <a:t>ссылающиеся на </a:t>
            </a:r>
            <a:r>
              <a:rPr b="0" lang="en-US" sz="2000" spc="-15" strike="noStrike">
                <a:solidFill>
                  <a:srgbClr val="000000"/>
                </a:solidFill>
                <a:latin typeface="Calibri"/>
              </a:rPr>
              <a:t>удаляемую </a:t>
            </a:r>
            <a:r>
              <a:rPr b="0" lang="en-US" sz="2000" spc="-1" strike="noStrike">
                <a:solidFill>
                  <a:srgbClr val="000000"/>
                </a:solidFill>
                <a:latin typeface="Calibri"/>
              </a:rPr>
              <a:t>строку в  </a:t>
            </a:r>
            <a:r>
              <a:rPr b="0" lang="en-US" sz="2000" spc="-15" strike="noStrike">
                <a:solidFill>
                  <a:srgbClr val="000000"/>
                </a:solidFill>
                <a:latin typeface="Calibri"/>
              </a:rPr>
              <a:t>таблице </a:t>
            </a:r>
            <a:r>
              <a:rPr b="0" lang="en-US" sz="2000" spc="-12" strike="noStrike">
                <a:solidFill>
                  <a:srgbClr val="000000"/>
                </a:solidFill>
                <a:latin typeface="Calibri"/>
              </a:rPr>
              <a:t>«Студенты», </a:t>
            </a:r>
            <a:r>
              <a:rPr b="0" lang="en-US" sz="2000" spc="-15" strike="noStrike">
                <a:solidFill>
                  <a:srgbClr val="000000"/>
                </a:solidFill>
                <a:latin typeface="Calibri"/>
              </a:rPr>
              <a:t>то </a:t>
            </a:r>
            <a:r>
              <a:rPr b="0" lang="en-US" sz="2000" spc="-7" strike="noStrike">
                <a:solidFill>
                  <a:srgbClr val="000000"/>
                </a:solidFill>
                <a:latin typeface="Calibri"/>
              </a:rPr>
              <a:t>операция </a:t>
            </a:r>
            <a:r>
              <a:rPr b="0" lang="en-US" sz="2000" spc="-15" strike="noStrike">
                <a:solidFill>
                  <a:srgbClr val="000000"/>
                </a:solidFill>
                <a:latin typeface="Calibri"/>
              </a:rPr>
              <a:t>удаления </a:t>
            </a:r>
            <a:r>
              <a:rPr b="0" lang="en-US" sz="2000" spc="-26" strike="noStrike">
                <a:solidFill>
                  <a:srgbClr val="000000"/>
                </a:solidFill>
                <a:latin typeface="Calibri"/>
              </a:rPr>
              <a:t>будет </a:t>
            </a:r>
            <a:r>
              <a:rPr b="0" lang="en-US" sz="2000" spc="-7" strike="noStrike">
                <a:solidFill>
                  <a:srgbClr val="000000"/>
                </a:solidFill>
                <a:latin typeface="Calibri"/>
              </a:rPr>
              <a:t>отменена, </a:t>
            </a:r>
            <a:r>
              <a:rPr b="0" lang="en-US" sz="2000" spc="-1" strike="noStrike">
                <a:solidFill>
                  <a:srgbClr val="000000"/>
                </a:solidFill>
                <a:latin typeface="Calibri"/>
              </a:rPr>
              <a:t>и </a:t>
            </a:r>
            <a:r>
              <a:rPr b="0" lang="en-US" sz="2000" spc="-26" strike="noStrike">
                <a:solidFill>
                  <a:srgbClr val="000000"/>
                </a:solidFill>
                <a:latin typeface="Calibri"/>
              </a:rPr>
              <a:t>будет  </a:t>
            </a:r>
            <a:r>
              <a:rPr b="0" lang="en-US" sz="2000" spc="-12" strike="noStrike">
                <a:solidFill>
                  <a:srgbClr val="000000"/>
                </a:solidFill>
                <a:latin typeface="Calibri"/>
              </a:rPr>
              <a:t>выведено </a:t>
            </a:r>
            <a:r>
              <a:rPr b="0" lang="en-US" sz="2000" spc="-7" strike="noStrike">
                <a:solidFill>
                  <a:srgbClr val="000000"/>
                </a:solidFill>
                <a:latin typeface="Calibri"/>
              </a:rPr>
              <a:t>сообщение об</a:t>
            </a:r>
            <a:r>
              <a:rPr b="0" lang="en-US" sz="2000" spc="-12" strike="noStrike">
                <a:solidFill>
                  <a:srgbClr val="000000"/>
                </a:solidFill>
                <a:latin typeface="Calibri"/>
              </a:rPr>
              <a:t> </a:t>
            </a:r>
            <a:r>
              <a:rPr b="0" lang="en-US" sz="2000" spc="-7" strike="noStrike">
                <a:solidFill>
                  <a:srgbClr val="000000"/>
                </a:solidFill>
                <a:latin typeface="Calibri"/>
              </a:rPr>
              <a:t>ошибке.</a:t>
            </a:r>
            <a:endParaRPr b="0" lang="en-US" sz="2000" spc="-1" strike="noStrike">
              <a:solidFill>
                <a:srgbClr val="000000"/>
              </a:solidFill>
              <a:latin typeface="Arial"/>
            </a:endParaRPr>
          </a:p>
          <a:p>
            <a:pPr marL="355680" indent="-343080">
              <a:lnSpc>
                <a:spcPct val="100000"/>
              </a:lnSpc>
              <a:spcBef>
                <a:spcPts val="479"/>
              </a:spcBef>
              <a:buClr>
                <a:srgbClr val="000000"/>
              </a:buClr>
              <a:buFont typeface="Arial"/>
              <a:buChar char="•"/>
              <a:tabLst>
                <a:tab algn="l" pos="354960"/>
                <a:tab algn="l" pos="355680"/>
              </a:tabLst>
            </a:pPr>
            <a:r>
              <a:rPr b="0" lang="en-US" sz="2000" spc="-15" strike="noStrike">
                <a:solidFill>
                  <a:srgbClr val="000000"/>
                </a:solidFill>
                <a:latin typeface="Calibri"/>
              </a:rPr>
              <a:t>Отличие </a:t>
            </a:r>
            <a:r>
              <a:rPr b="0" lang="en-US" sz="2000" spc="-12" strike="noStrike">
                <a:solidFill>
                  <a:srgbClr val="000000"/>
                </a:solidFill>
                <a:latin typeface="Calibri"/>
              </a:rPr>
              <a:t>между </a:t>
            </a:r>
            <a:r>
              <a:rPr b="0" lang="en-US" sz="2000" spc="-7" strike="noStrike">
                <a:solidFill>
                  <a:srgbClr val="000000"/>
                </a:solidFill>
                <a:latin typeface="Calibri"/>
              </a:rPr>
              <a:t>этими двумя </a:t>
            </a:r>
            <a:r>
              <a:rPr b="0" lang="en-US" sz="2000" spc="-1" strike="noStrike">
                <a:solidFill>
                  <a:srgbClr val="000000"/>
                </a:solidFill>
                <a:latin typeface="Calibri"/>
              </a:rPr>
              <a:t>вариантами </a:t>
            </a:r>
            <a:r>
              <a:rPr b="0" lang="en-US" sz="2000" spc="-7" strike="noStrike">
                <a:solidFill>
                  <a:srgbClr val="000000"/>
                </a:solidFill>
                <a:latin typeface="Calibri"/>
              </a:rPr>
              <a:t>лишь </a:t>
            </a:r>
            <a:r>
              <a:rPr b="0" lang="en-US" sz="2000" spc="-1" strike="noStrike">
                <a:solidFill>
                  <a:srgbClr val="000000"/>
                </a:solidFill>
                <a:latin typeface="Calibri"/>
              </a:rPr>
              <a:t>в </a:t>
            </a:r>
            <a:r>
              <a:rPr b="0" lang="en-US" sz="2000" spc="-12" strike="noStrike">
                <a:solidFill>
                  <a:srgbClr val="000000"/>
                </a:solidFill>
                <a:latin typeface="Calibri"/>
              </a:rPr>
              <a:t>том, что</a:t>
            </a:r>
            <a:r>
              <a:rPr b="0" lang="en-US" sz="2000" spc="-92" strike="noStrike">
                <a:solidFill>
                  <a:srgbClr val="000000"/>
                </a:solidFill>
                <a:latin typeface="Calibri"/>
              </a:rPr>
              <a:t> </a:t>
            </a:r>
            <a:r>
              <a:rPr b="0" lang="en-US" sz="2000" spc="-1" strike="noStrike">
                <a:solidFill>
                  <a:srgbClr val="000000"/>
                </a:solidFill>
                <a:latin typeface="Calibri"/>
              </a:rPr>
              <a:t>при</a:t>
            </a:r>
            <a:endParaRPr b="0" lang="en-US" sz="2000" spc="-1" strike="noStrike">
              <a:solidFill>
                <a:srgbClr val="000000"/>
              </a:solidFill>
              <a:latin typeface="Arial"/>
            </a:endParaRPr>
          </a:p>
          <a:p>
            <a:pPr marL="355680">
              <a:lnSpc>
                <a:spcPct val="100000"/>
              </a:lnSpc>
              <a:spcBef>
                <a:spcPts val="6"/>
              </a:spcBef>
              <a:tabLst>
                <a:tab algn="l" pos="354960"/>
                <a:tab algn="l" pos="355680"/>
              </a:tabLst>
            </a:pPr>
            <a:r>
              <a:rPr b="0" lang="en-US" sz="2000" spc="-7" strike="noStrike">
                <a:solidFill>
                  <a:srgbClr val="000000"/>
                </a:solidFill>
                <a:latin typeface="Calibri"/>
              </a:rPr>
              <a:t>использовании </a:t>
            </a:r>
            <a:r>
              <a:rPr b="0" lang="en-US" sz="2000" spc="-1" strike="noStrike">
                <a:solidFill>
                  <a:srgbClr val="000000"/>
                </a:solidFill>
                <a:latin typeface="Calibri"/>
              </a:rPr>
              <a:t>NO </a:t>
            </a:r>
            <a:r>
              <a:rPr b="0" lang="en-US" sz="2000" spc="-7" strike="noStrike">
                <a:solidFill>
                  <a:srgbClr val="000000"/>
                </a:solidFill>
                <a:latin typeface="Calibri"/>
              </a:rPr>
              <a:t>ACTION </a:t>
            </a:r>
            <a:r>
              <a:rPr b="0" i="1" lang="en-US" sz="2000" spc="-7" strike="noStrike">
                <a:solidFill>
                  <a:srgbClr val="000000"/>
                </a:solidFill>
                <a:latin typeface="Calibri"/>
              </a:rPr>
              <a:t>можно отложить </a:t>
            </a:r>
            <a:r>
              <a:rPr b="0" i="1" lang="en-US" sz="2000" spc="-1" strike="noStrike">
                <a:solidFill>
                  <a:srgbClr val="000000"/>
                </a:solidFill>
                <a:latin typeface="Calibri"/>
              </a:rPr>
              <a:t>проверку </a:t>
            </a:r>
            <a:r>
              <a:rPr b="0" lang="en-US" sz="2000" spc="-7" strike="noStrike">
                <a:solidFill>
                  <a:srgbClr val="000000"/>
                </a:solidFill>
                <a:latin typeface="Calibri"/>
              </a:rPr>
              <a:t>выполнения  ограничения </a:t>
            </a:r>
            <a:r>
              <a:rPr b="0" lang="en-US" sz="2000" spc="-1" strike="noStrike">
                <a:solidFill>
                  <a:srgbClr val="000000"/>
                </a:solidFill>
                <a:latin typeface="Calibri"/>
              </a:rPr>
              <a:t>на </a:t>
            </a:r>
            <a:r>
              <a:rPr b="0" lang="en-US" sz="2000" spc="-12" strike="noStrike">
                <a:solidFill>
                  <a:srgbClr val="000000"/>
                </a:solidFill>
                <a:latin typeface="Calibri"/>
              </a:rPr>
              <a:t>более </a:t>
            </a:r>
            <a:r>
              <a:rPr b="0" lang="en-US" sz="2000" spc="-7" strike="noStrike">
                <a:solidFill>
                  <a:srgbClr val="000000"/>
                </a:solidFill>
                <a:latin typeface="Calibri"/>
              </a:rPr>
              <a:t>поздний </a:t>
            </a:r>
            <a:r>
              <a:rPr b="0" lang="en-US" sz="2000" spc="-1" strike="noStrike">
                <a:solidFill>
                  <a:srgbClr val="000000"/>
                </a:solidFill>
                <a:latin typeface="Calibri"/>
              </a:rPr>
              <a:t>строк в </a:t>
            </a:r>
            <a:r>
              <a:rPr b="0" lang="en-US" sz="2000" spc="-12" strike="noStrike">
                <a:solidFill>
                  <a:srgbClr val="000000"/>
                </a:solidFill>
                <a:latin typeface="Calibri"/>
              </a:rPr>
              <a:t>рамках </a:t>
            </a:r>
            <a:r>
              <a:rPr b="0" lang="en-US" sz="2000" spc="-1" strike="noStrike">
                <a:solidFill>
                  <a:srgbClr val="000000"/>
                </a:solidFill>
                <a:latin typeface="Calibri"/>
              </a:rPr>
              <a:t>транзакции, а в </a:t>
            </a:r>
            <a:r>
              <a:rPr b="0" lang="en-US" sz="2000" spc="-7" strike="noStrike">
                <a:solidFill>
                  <a:srgbClr val="000000"/>
                </a:solidFill>
                <a:latin typeface="Calibri"/>
              </a:rPr>
              <a:t>случае  RESTRICT проверка </a:t>
            </a:r>
            <a:r>
              <a:rPr b="0" lang="en-US" sz="2000" spc="-12" strike="noStrike">
                <a:solidFill>
                  <a:srgbClr val="000000"/>
                </a:solidFill>
                <a:latin typeface="Calibri"/>
              </a:rPr>
              <a:t>выполняется</a:t>
            </a:r>
            <a:r>
              <a:rPr b="0" lang="en-US" sz="2000" spc="-21" strike="noStrike">
                <a:solidFill>
                  <a:srgbClr val="000000"/>
                </a:solidFill>
                <a:latin typeface="Calibri"/>
              </a:rPr>
              <a:t> </a:t>
            </a:r>
            <a:r>
              <a:rPr b="0" lang="en-US" sz="2000" spc="-12" strike="noStrike">
                <a:solidFill>
                  <a:srgbClr val="000000"/>
                </a:solidFill>
                <a:latin typeface="Calibri"/>
              </a:rPr>
              <a:t>немедленно.</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887840" y="709200"/>
            <a:ext cx="8277840" cy="1154520"/>
          </a:xfrm>
          <a:prstGeom prst="rect">
            <a:avLst/>
          </a:prstGeom>
          <a:noFill/>
          <a:ln w="0">
            <a:noFill/>
          </a:ln>
        </p:spPr>
        <p:txBody>
          <a:bodyPr lIns="0" rIns="0" tIns="9360" bIns="0" anchor="ctr">
            <a:noAutofit/>
          </a:bodyPr>
          <a:p>
            <a:pPr marL="7560" indent="0" algn="ctr">
              <a:lnSpc>
                <a:spcPct val="100000"/>
              </a:lnSpc>
              <a:spcBef>
                <a:spcPts val="74"/>
              </a:spcBef>
              <a:buNone/>
            </a:pPr>
            <a:r>
              <a:rPr b="0" lang="en-US" sz="4000" spc="-364" strike="noStrike">
                <a:solidFill>
                  <a:srgbClr val="000000"/>
                </a:solidFill>
                <a:latin typeface="Corbel"/>
              </a:rPr>
              <a:t>Группы </a:t>
            </a:r>
            <a:r>
              <a:rPr b="0" lang="en-US" sz="4000" spc="-168" strike="noStrike">
                <a:solidFill>
                  <a:srgbClr val="000000"/>
                </a:solidFill>
                <a:latin typeface="Corbel"/>
              </a:rPr>
              <a:t>операторов </a:t>
            </a:r>
            <a:r>
              <a:rPr b="0" lang="en-US" sz="4000" spc="-171" strike="noStrike">
                <a:solidFill>
                  <a:srgbClr val="000000"/>
                </a:solidFill>
                <a:latin typeface="Corbel"/>
              </a:rPr>
              <a:t>языка</a:t>
            </a:r>
            <a:r>
              <a:rPr b="0" lang="en-US" sz="4000" spc="-557" strike="noStrike">
                <a:solidFill>
                  <a:srgbClr val="000000"/>
                </a:solidFill>
                <a:latin typeface="Corbel"/>
              </a:rPr>
              <a:t> </a:t>
            </a:r>
            <a:r>
              <a:rPr b="0" lang="en-US" sz="4000" spc="-347" strike="noStrike">
                <a:solidFill>
                  <a:srgbClr val="000000"/>
                </a:solidFill>
                <a:latin typeface="Corbel"/>
              </a:rPr>
              <a:t>SQL:</a:t>
            </a:r>
            <a:endParaRPr b="0" lang="en-US" sz="4000" spc="-1" strike="noStrike">
              <a:solidFill>
                <a:srgbClr val="000000"/>
              </a:solidFill>
              <a:latin typeface="Corbel"/>
            </a:endParaRPr>
          </a:p>
        </p:txBody>
      </p:sp>
      <p:sp>
        <p:nvSpPr>
          <p:cNvPr id="209" name="object 3"/>
          <p:cNvSpPr/>
          <p:nvPr/>
        </p:nvSpPr>
        <p:spPr>
          <a:xfrm>
            <a:off x="2055960" y="2620800"/>
            <a:ext cx="7442280" cy="2176200"/>
          </a:xfrm>
          <a:prstGeom prst="rect">
            <a:avLst/>
          </a:prstGeom>
          <a:noFill/>
          <a:ln w="0">
            <a:noFill/>
          </a:ln>
        </p:spPr>
        <p:style>
          <a:lnRef idx="0"/>
          <a:fillRef idx="0"/>
          <a:effectRef idx="0"/>
          <a:fontRef idx="minor"/>
        </p:style>
        <p:txBody>
          <a:bodyPr lIns="0" rIns="0" tIns="121680" bIns="0" anchor="t">
            <a:spAutoFit/>
          </a:bodyPr>
          <a:p>
            <a:pPr marL="452160" indent="-444240">
              <a:lnSpc>
                <a:spcPct val="100000"/>
              </a:lnSpc>
              <a:spcBef>
                <a:spcPts val="958"/>
              </a:spcBef>
              <a:buClr>
                <a:srgbClr val="231e20"/>
              </a:buClr>
              <a:buFont typeface="Symbol" charset="2"/>
              <a:buChar char=""/>
              <a:tabLst>
                <a:tab algn="l" pos="452160"/>
                <a:tab algn="l" pos="452520"/>
              </a:tabLst>
            </a:pPr>
            <a:r>
              <a:rPr b="0" lang="en-US" sz="3000" spc="-154" strike="noStrike">
                <a:solidFill>
                  <a:srgbClr val="231e20"/>
                </a:solidFill>
                <a:latin typeface="Arial"/>
              </a:rPr>
              <a:t>DDL </a:t>
            </a:r>
            <a:r>
              <a:rPr b="0" lang="en-US" sz="3000" spc="-120" strike="noStrike">
                <a:solidFill>
                  <a:srgbClr val="231e20"/>
                </a:solidFill>
                <a:latin typeface="Arial"/>
              </a:rPr>
              <a:t>(Язык </a:t>
            </a:r>
            <a:r>
              <a:rPr b="0" lang="en-US" sz="3000" spc="-92" strike="noStrike">
                <a:solidFill>
                  <a:srgbClr val="231e20"/>
                </a:solidFill>
                <a:latin typeface="Arial"/>
              </a:rPr>
              <a:t>Определения</a:t>
            </a:r>
            <a:r>
              <a:rPr b="0" lang="en-US" sz="3000" spc="310" strike="noStrike">
                <a:solidFill>
                  <a:srgbClr val="231e20"/>
                </a:solidFill>
                <a:latin typeface="Arial"/>
              </a:rPr>
              <a:t> </a:t>
            </a:r>
            <a:r>
              <a:rPr b="0" lang="en-US" sz="3000" spc="-63" strike="noStrike">
                <a:solidFill>
                  <a:srgbClr val="231e20"/>
                </a:solidFill>
                <a:latin typeface="Arial"/>
              </a:rPr>
              <a:t>Данных)</a:t>
            </a:r>
            <a:r>
              <a:rPr b="0" lang="en-US" sz="2000" spc="-63" strike="noStrike">
                <a:solidFill>
                  <a:srgbClr val="231e20"/>
                </a:solidFill>
                <a:latin typeface="Arial"/>
              </a:rPr>
              <a:t>;</a:t>
            </a:r>
            <a:endParaRPr b="0" lang="en-US" sz="20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3000" spc="-103" strike="noStrike">
                <a:solidFill>
                  <a:srgbClr val="231e20"/>
                </a:solidFill>
                <a:latin typeface="Arial"/>
              </a:rPr>
              <a:t>DML </a:t>
            </a:r>
            <a:r>
              <a:rPr b="0" lang="en-US" sz="3000" spc="-120" strike="noStrike">
                <a:solidFill>
                  <a:srgbClr val="231e20"/>
                </a:solidFill>
                <a:latin typeface="Arial"/>
              </a:rPr>
              <a:t>(Язык </a:t>
            </a:r>
            <a:r>
              <a:rPr b="0" lang="en-US" sz="3000" spc="-38" strike="noStrike">
                <a:solidFill>
                  <a:srgbClr val="231e20"/>
                </a:solidFill>
                <a:latin typeface="Arial"/>
              </a:rPr>
              <a:t>Манипулирования</a:t>
            </a:r>
            <a:r>
              <a:rPr b="0" lang="en-US" sz="3000" spc="228" strike="noStrike">
                <a:solidFill>
                  <a:srgbClr val="231e20"/>
                </a:solidFill>
                <a:latin typeface="Arial"/>
              </a:rPr>
              <a:t> </a:t>
            </a:r>
            <a:r>
              <a:rPr b="0" lang="en-US" sz="3000" spc="-69" strike="noStrike">
                <a:solidFill>
                  <a:srgbClr val="231e20"/>
                </a:solidFill>
                <a:latin typeface="Arial"/>
              </a:rPr>
              <a:t>Данными)</a:t>
            </a:r>
            <a:r>
              <a:rPr b="0" lang="en-US" sz="2000" spc="-69" strike="noStrike">
                <a:solidFill>
                  <a:srgbClr val="231e20"/>
                </a:solidFill>
                <a:latin typeface="Arial"/>
              </a:rPr>
              <a:t>;</a:t>
            </a:r>
            <a:endParaRPr b="0" lang="en-US" sz="20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3000" spc="-154" strike="noStrike">
                <a:solidFill>
                  <a:srgbClr val="231e20"/>
                </a:solidFill>
                <a:latin typeface="Arial"/>
              </a:rPr>
              <a:t>DCL </a:t>
            </a:r>
            <a:r>
              <a:rPr b="0" lang="en-US" sz="3000" spc="-120" strike="noStrike">
                <a:solidFill>
                  <a:srgbClr val="231e20"/>
                </a:solidFill>
                <a:latin typeface="Arial"/>
              </a:rPr>
              <a:t>(Язык </a:t>
            </a:r>
            <a:r>
              <a:rPr b="0" lang="en-US" sz="3000" spc="-94" strike="noStrike">
                <a:solidFill>
                  <a:srgbClr val="231e20"/>
                </a:solidFill>
                <a:latin typeface="Arial"/>
              </a:rPr>
              <a:t>Управления</a:t>
            </a:r>
            <a:r>
              <a:rPr b="0" lang="en-US" sz="3000" spc="219" strike="noStrike">
                <a:solidFill>
                  <a:srgbClr val="231e20"/>
                </a:solidFill>
                <a:latin typeface="Arial"/>
              </a:rPr>
              <a:t> </a:t>
            </a:r>
            <a:r>
              <a:rPr b="0" lang="en-US" sz="3000" spc="-69" strike="noStrike">
                <a:solidFill>
                  <a:srgbClr val="231e20"/>
                </a:solidFill>
                <a:latin typeface="Arial"/>
              </a:rPr>
              <a:t>Данными).</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2274480" y="91800"/>
            <a:ext cx="8386200" cy="1157400"/>
          </a:xfrm>
          <a:prstGeom prst="rect">
            <a:avLst/>
          </a:prstGeom>
          <a:noFill/>
          <a:ln w="0">
            <a:noFill/>
          </a:ln>
        </p:spPr>
        <p:txBody>
          <a:bodyPr lIns="0" rIns="0" tIns="12240" bIns="0" anchor="ctr">
            <a:noAutofit/>
          </a:bodyPr>
          <a:p>
            <a:pPr marL="93240" indent="0" algn="ctr">
              <a:lnSpc>
                <a:spcPct val="100000"/>
              </a:lnSpc>
              <a:spcBef>
                <a:spcPts val="96"/>
              </a:spcBef>
              <a:buNone/>
              <a:tabLst>
                <a:tab algn="l" pos="0"/>
              </a:tabLst>
            </a:pPr>
            <a:r>
              <a:rPr b="0" lang="en-US" sz="3600" spc="-12" strike="noStrike">
                <a:solidFill>
                  <a:srgbClr val="000000"/>
                </a:solidFill>
                <a:latin typeface="Arial Black"/>
              </a:rPr>
              <a:t>Запрет </a:t>
            </a:r>
            <a:r>
              <a:rPr b="0" lang="en-US" sz="3600" spc="-21" strike="noStrike">
                <a:solidFill>
                  <a:srgbClr val="000000"/>
                </a:solidFill>
                <a:latin typeface="Arial Black"/>
              </a:rPr>
              <a:t>удаления </a:t>
            </a:r>
            <a:r>
              <a:rPr b="0" lang="en-US" sz="3600" spc="-7" strike="noStrike">
                <a:solidFill>
                  <a:srgbClr val="000000"/>
                </a:solidFill>
                <a:latin typeface="Arial Black"/>
              </a:rPr>
              <a:t>строки  из </a:t>
            </a:r>
            <a:r>
              <a:rPr b="0" lang="en-US" sz="3600" spc="-21" strike="noStrike">
                <a:solidFill>
                  <a:srgbClr val="000000"/>
                </a:solidFill>
                <a:latin typeface="Arial Black"/>
              </a:rPr>
              <a:t>главной </a:t>
            </a:r>
            <a:r>
              <a:rPr b="0" lang="en-US" sz="3600" spc="-15" strike="noStrike">
                <a:solidFill>
                  <a:srgbClr val="000000"/>
                </a:solidFill>
                <a:latin typeface="Arial Black"/>
              </a:rPr>
              <a:t>таблицы</a:t>
            </a:r>
            <a:endParaRPr b="0" lang="en-US" sz="3600" spc="-1" strike="noStrike">
              <a:solidFill>
                <a:srgbClr val="000000"/>
              </a:solidFill>
              <a:latin typeface="Corbel"/>
            </a:endParaRPr>
          </a:p>
        </p:txBody>
      </p:sp>
      <p:sp>
        <p:nvSpPr>
          <p:cNvPr id="284" name="object 4"/>
          <p:cNvSpPr/>
          <p:nvPr/>
        </p:nvSpPr>
        <p:spPr>
          <a:xfrm>
            <a:off x="1583280" y="1338120"/>
            <a:ext cx="10156680" cy="1870200"/>
          </a:xfrm>
          <a:prstGeom prst="rect">
            <a:avLst/>
          </a:prstGeom>
          <a:noFill/>
          <a:ln w="0">
            <a:noFill/>
          </a:ln>
        </p:spPr>
        <p:style>
          <a:lnRef idx="0"/>
          <a:fillRef idx="0"/>
          <a:effectRef idx="0"/>
          <a:fontRef idx="minor"/>
        </p:style>
        <p:txBody>
          <a:bodyPr lIns="0" rIns="0" tIns="13320" bIns="0" anchor="t">
            <a:spAutoFit/>
          </a:bodyPr>
          <a:p>
            <a:pPr marL="12600">
              <a:lnSpc>
                <a:spcPts val="2390"/>
              </a:lnSpc>
              <a:spcBef>
                <a:spcPts val="105"/>
              </a:spcBef>
            </a:pPr>
            <a:r>
              <a:rPr b="0" lang="en-US" sz="2000" spc="-12" strike="noStrike">
                <a:solidFill>
                  <a:srgbClr val="000000"/>
                </a:solidFill>
                <a:latin typeface="Calibri"/>
              </a:rPr>
              <a:t>Поэтому </a:t>
            </a:r>
            <a:r>
              <a:rPr b="0" lang="en-US" sz="2000" spc="-1" strike="noStrike">
                <a:solidFill>
                  <a:srgbClr val="000000"/>
                </a:solidFill>
                <a:latin typeface="Calibri"/>
              </a:rPr>
              <a:t>если бы внешний ключ </a:t>
            </a:r>
            <a:r>
              <a:rPr b="0" lang="en-US" sz="2000" spc="-15" strike="noStrike">
                <a:solidFill>
                  <a:srgbClr val="000000"/>
                </a:solidFill>
                <a:latin typeface="Calibri"/>
              </a:rPr>
              <a:t>определили </a:t>
            </a:r>
            <a:r>
              <a:rPr b="0" lang="en-US" sz="2000" spc="-7" strike="noStrike">
                <a:solidFill>
                  <a:srgbClr val="000000"/>
                </a:solidFill>
                <a:latin typeface="Calibri"/>
              </a:rPr>
              <a:t>таким</a:t>
            </a:r>
            <a:r>
              <a:rPr b="0" lang="en-US" sz="2000" spc="-97" strike="noStrike">
                <a:solidFill>
                  <a:srgbClr val="000000"/>
                </a:solidFill>
                <a:latin typeface="Calibri"/>
              </a:rPr>
              <a:t> </a:t>
            </a:r>
            <a:r>
              <a:rPr b="0" lang="en-US" sz="2000" spc="-7" strike="noStrike">
                <a:solidFill>
                  <a:srgbClr val="000000"/>
                </a:solidFill>
                <a:latin typeface="Calibri"/>
              </a:rPr>
              <a:t>образом:</a:t>
            </a:r>
            <a:endParaRPr b="0" lang="en-US" sz="2000" spc="-1" strike="noStrike">
              <a:solidFill>
                <a:srgbClr val="000000"/>
              </a:solidFill>
              <a:latin typeface="Arial"/>
            </a:endParaRPr>
          </a:p>
          <a:p>
            <a:pPr marL="12600">
              <a:lnSpc>
                <a:spcPts val="2030"/>
              </a:lnSpc>
            </a:pPr>
            <a:r>
              <a:rPr b="1" lang="en-US" sz="1700" spc="-7" strike="noStrike">
                <a:solidFill>
                  <a:srgbClr val="000000"/>
                </a:solidFill>
                <a:latin typeface="Courier New"/>
              </a:rPr>
              <a:t>CREATE </a:t>
            </a:r>
            <a:r>
              <a:rPr b="1" lang="en-US" sz="1700" spc="-1" strike="noStrike">
                <a:solidFill>
                  <a:srgbClr val="000000"/>
                </a:solidFill>
                <a:latin typeface="Courier New"/>
              </a:rPr>
              <a:t>TABLE</a:t>
            </a:r>
            <a:r>
              <a:rPr b="1" lang="en-US" sz="1700" spc="12" strike="noStrike">
                <a:solidFill>
                  <a:srgbClr val="000000"/>
                </a:solidFill>
                <a:latin typeface="Courier New"/>
              </a:rPr>
              <a:t> </a:t>
            </a:r>
            <a:r>
              <a:rPr b="1" lang="en-US" sz="1700" spc="-1" strike="noStrike">
                <a:solidFill>
                  <a:srgbClr val="000000"/>
                </a:solidFill>
                <a:latin typeface="Courier New"/>
              </a:rPr>
              <a:t>progress</a:t>
            </a:r>
            <a:endParaRPr b="0" lang="en-US" sz="1700" spc="-1" strike="noStrike">
              <a:solidFill>
                <a:srgbClr val="000000"/>
              </a:solidFill>
              <a:latin typeface="Arial"/>
            </a:endParaRPr>
          </a:p>
          <a:p>
            <a:pPr marL="12600">
              <a:lnSpc>
                <a:spcPct val="100000"/>
              </a:lnSpc>
            </a:pPr>
            <a:r>
              <a:rPr b="1" lang="en-US" sz="1700" spc="-1" strike="noStrike">
                <a:solidFill>
                  <a:srgbClr val="000000"/>
                </a:solidFill>
                <a:latin typeface="Courier New"/>
              </a:rPr>
              <a:t>( record_book numeric( 5</a:t>
            </a:r>
            <a:r>
              <a:rPr b="1" lang="en-US" sz="1700" spc="9" strike="noStrike">
                <a:solidFill>
                  <a:srgbClr val="000000"/>
                </a:solidFill>
                <a:latin typeface="Courier New"/>
              </a:rPr>
              <a:t> </a:t>
            </a:r>
            <a:r>
              <a:rPr b="1" lang="en-US" sz="1700" spc="-7" strike="noStrike">
                <a:solidFill>
                  <a:srgbClr val="000000"/>
                </a:solidFill>
                <a:latin typeface="Courier New"/>
              </a:rPr>
              <a:t>),</a:t>
            </a:r>
            <a:endParaRPr b="0" lang="en-US" sz="1700" spc="-1" strike="noStrike">
              <a:solidFill>
                <a:srgbClr val="000000"/>
              </a:solidFill>
              <a:latin typeface="Arial"/>
            </a:endParaRPr>
          </a:p>
          <a:p>
            <a:pPr marL="271800">
              <a:lnSpc>
                <a:spcPct val="100000"/>
              </a:lnSpc>
            </a:pPr>
            <a:r>
              <a:rPr b="1" lang="en-US" sz="1700" spc="-1" strike="noStrike">
                <a:solidFill>
                  <a:srgbClr val="000000"/>
                </a:solidFill>
                <a:latin typeface="Courier New"/>
              </a:rPr>
              <a:t>...</a:t>
            </a:r>
            <a:endParaRPr b="0" lang="en-US" sz="1700" spc="-1" strike="noStrike">
              <a:solidFill>
                <a:srgbClr val="000000"/>
              </a:solidFill>
              <a:latin typeface="Arial"/>
            </a:endParaRPr>
          </a:p>
          <a:p>
            <a:pPr marL="271800">
              <a:lnSpc>
                <a:spcPct val="100000"/>
              </a:lnSpc>
            </a:pPr>
            <a:r>
              <a:rPr b="1" lang="en-US" sz="1700" spc="-1" strike="noStrike">
                <a:solidFill>
                  <a:srgbClr val="000000"/>
                </a:solidFill>
                <a:latin typeface="Courier New"/>
              </a:rPr>
              <a:t>FOREIGN KEY ( record_book</a:t>
            </a:r>
            <a:r>
              <a:rPr b="1" lang="en-US" sz="1700" spc="24" strike="noStrike">
                <a:solidFill>
                  <a:srgbClr val="000000"/>
                </a:solidFill>
                <a:latin typeface="Courier New"/>
              </a:rPr>
              <a:t> </a:t>
            </a:r>
            <a:r>
              <a:rPr b="1" lang="en-US" sz="1700" spc="-1" strike="noStrike">
                <a:solidFill>
                  <a:srgbClr val="000000"/>
                </a:solidFill>
                <a:latin typeface="Courier New"/>
              </a:rPr>
              <a:t>)</a:t>
            </a:r>
            <a:endParaRPr b="0" lang="en-US" sz="1700" spc="-1" strike="noStrike">
              <a:solidFill>
                <a:srgbClr val="000000"/>
              </a:solidFill>
              <a:latin typeface="Arial"/>
            </a:endParaRPr>
          </a:p>
          <a:p>
            <a:pPr marL="532080">
              <a:lnSpc>
                <a:spcPct val="100000"/>
              </a:lnSpc>
            </a:pPr>
            <a:r>
              <a:rPr b="1" lang="en-US" sz="1700" spc="-1" strike="noStrike">
                <a:solidFill>
                  <a:srgbClr val="000000"/>
                </a:solidFill>
                <a:latin typeface="Courier New"/>
              </a:rPr>
              <a:t>REFERENCES students ( record_book ) </a:t>
            </a:r>
            <a:r>
              <a:rPr b="1" lang="en-US" sz="1700" spc="-1" strike="noStrike">
                <a:solidFill>
                  <a:srgbClr val="ff0000"/>
                </a:solidFill>
                <a:latin typeface="Courier New"/>
              </a:rPr>
              <a:t>ON </a:t>
            </a:r>
            <a:r>
              <a:rPr b="1" lang="en-US" sz="1700" spc="-7" strike="noStrike">
                <a:solidFill>
                  <a:srgbClr val="ff0000"/>
                </a:solidFill>
                <a:latin typeface="Courier New"/>
              </a:rPr>
              <a:t>DELETE</a:t>
            </a:r>
            <a:r>
              <a:rPr b="1" lang="en-US" sz="1700" spc="49" strike="noStrike">
                <a:solidFill>
                  <a:srgbClr val="ff0000"/>
                </a:solidFill>
                <a:latin typeface="Courier New"/>
              </a:rPr>
              <a:t> </a:t>
            </a:r>
            <a:r>
              <a:rPr b="1" lang="en-US" sz="1700" spc="-7" strike="noStrike">
                <a:solidFill>
                  <a:srgbClr val="ff0000"/>
                </a:solidFill>
                <a:latin typeface="Courier New"/>
              </a:rPr>
              <a:t>RESTRICT</a:t>
            </a:r>
            <a:endParaRPr b="0" lang="en-US" sz="1700" spc="-1" strike="noStrike">
              <a:solidFill>
                <a:srgbClr val="000000"/>
              </a:solidFill>
              <a:latin typeface="Arial"/>
            </a:endParaRPr>
          </a:p>
          <a:p>
            <a:pPr marL="12600">
              <a:lnSpc>
                <a:spcPct val="100000"/>
              </a:lnSpc>
            </a:pPr>
            <a:r>
              <a:rPr b="1" lang="en-US" sz="1700" spc="-7" strike="noStrike">
                <a:solidFill>
                  <a:srgbClr val="000000"/>
                </a:solidFill>
                <a:latin typeface="Courier New"/>
              </a:rPr>
              <a:t>);</a:t>
            </a:r>
            <a:endParaRPr b="0" lang="en-US" sz="1700" spc="-1" strike="noStrike">
              <a:solidFill>
                <a:srgbClr val="000000"/>
              </a:solidFill>
              <a:latin typeface="Arial"/>
            </a:endParaRPr>
          </a:p>
        </p:txBody>
      </p:sp>
      <p:sp>
        <p:nvSpPr>
          <p:cNvPr id="285" name="object 5"/>
          <p:cNvSpPr/>
          <p:nvPr/>
        </p:nvSpPr>
        <p:spPr>
          <a:xfrm>
            <a:off x="1583280" y="3197880"/>
            <a:ext cx="7883280" cy="1611000"/>
          </a:xfrm>
          <a:prstGeom prst="rect">
            <a:avLst/>
          </a:prstGeom>
          <a:noFill/>
          <a:ln w="0">
            <a:noFill/>
          </a:ln>
        </p:spPr>
        <p:style>
          <a:lnRef idx="0"/>
          <a:fillRef idx="0"/>
          <a:effectRef idx="0"/>
          <a:fontRef idx="minor"/>
        </p:style>
        <p:txBody>
          <a:bodyPr lIns="0" rIns="0" tIns="13320" bIns="0" anchor="t">
            <a:spAutoFit/>
          </a:bodyPr>
          <a:p>
            <a:pPr marL="12600">
              <a:lnSpc>
                <a:spcPts val="2390"/>
              </a:lnSpc>
              <a:spcBef>
                <a:spcPts val="105"/>
              </a:spcBef>
            </a:pPr>
            <a:r>
              <a:rPr b="0" lang="en-US" sz="2000" spc="-7" strike="noStrike">
                <a:solidFill>
                  <a:srgbClr val="000000"/>
                </a:solidFill>
                <a:latin typeface="Calibri"/>
              </a:rPr>
              <a:t>или</a:t>
            </a:r>
            <a:r>
              <a:rPr b="0" lang="en-US" sz="2000" spc="-21" strike="noStrike">
                <a:solidFill>
                  <a:srgbClr val="000000"/>
                </a:solidFill>
                <a:latin typeface="Calibri"/>
              </a:rPr>
              <a:t> </a:t>
            </a:r>
            <a:r>
              <a:rPr b="0" lang="en-US" sz="2000" spc="-7" strike="noStrike">
                <a:solidFill>
                  <a:srgbClr val="000000"/>
                </a:solidFill>
                <a:latin typeface="Calibri"/>
              </a:rPr>
              <a:t>таким:</a:t>
            </a:r>
            <a:endParaRPr b="0" lang="en-US" sz="2000" spc="-1" strike="noStrike">
              <a:solidFill>
                <a:srgbClr val="000000"/>
              </a:solidFill>
              <a:latin typeface="Arial"/>
            </a:endParaRPr>
          </a:p>
          <a:p>
            <a:pPr marL="12600">
              <a:lnSpc>
                <a:spcPts val="2030"/>
              </a:lnSpc>
            </a:pPr>
            <a:r>
              <a:rPr b="1" lang="en-US" sz="1700" spc="-7" strike="noStrike">
                <a:solidFill>
                  <a:srgbClr val="000000"/>
                </a:solidFill>
                <a:latin typeface="Courier New"/>
              </a:rPr>
              <a:t>CREATE </a:t>
            </a:r>
            <a:r>
              <a:rPr b="1" lang="en-US" sz="1700" spc="-1" strike="noStrike">
                <a:solidFill>
                  <a:srgbClr val="000000"/>
                </a:solidFill>
                <a:latin typeface="Courier New"/>
              </a:rPr>
              <a:t>TABLE</a:t>
            </a:r>
            <a:r>
              <a:rPr b="1" lang="en-US" sz="1700" spc="4" strike="noStrike">
                <a:solidFill>
                  <a:srgbClr val="000000"/>
                </a:solidFill>
                <a:latin typeface="Courier New"/>
              </a:rPr>
              <a:t> </a:t>
            </a:r>
            <a:r>
              <a:rPr b="1" lang="en-US" sz="1700" spc="-1" strike="noStrike">
                <a:solidFill>
                  <a:srgbClr val="000000"/>
                </a:solidFill>
                <a:latin typeface="Courier New"/>
              </a:rPr>
              <a:t>progress</a:t>
            </a:r>
            <a:endParaRPr b="0" lang="en-US" sz="1700" spc="-1" strike="noStrike">
              <a:solidFill>
                <a:srgbClr val="000000"/>
              </a:solidFill>
              <a:latin typeface="Arial"/>
            </a:endParaRPr>
          </a:p>
          <a:p>
            <a:pPr marL="12600">
              <a:lnSpc>
                <a:spcPct val="100000"/>
              </a:lnSpc>
            </a:pPr>
            <a:r>
              <a:rPr b="1" lang="en-US" sz="1700" spc="-1" strike="noStrike">
                <a:solidFill>
                  <a:srgbClr val="000000"/>
                </a:solidFill>
                <a:latin typeface="Courier New"/>
              </a:rPr>
              <a:t>( record_book numeric( 5</a:t>
            </a:r>
            <a:r>
              <a:rPr b="1" lang="en-US" sz="1700" spc="-26" strike="noStrike">
                <a:solidFill>
                  <a:srgbClr val="000000"/>
                </a:solidFill>
                <a:latin typeface="Courier New"/>
              </a:rPr>
              <a:t> </a:t>
            </a:r>
            <a:r>
              <a:rPr b="1" lang="en-US" sz="1700" spc="-7" strike="noStrike">
                <a:solidFill>
                  <a:srgbClr val="000000"/>
                </a:solidFill>
                <a:latin typeface="Courier New"/>
              </a:rPr>
              <a:t>),</a:t>
            </a:r>
            <a:endParaRPr b="0" lang="en-US" sz="1700" spc="-1" strike="noStrike">
              <a:solidFill>
                <a:srgbClr val="000000"/>
              </a:solidFill>
              <a:latin typeface="Arial"/>
            </a:endParaRPr>
          </a:p>
          <a:p>
            <a:pPr marL="271800">
              <a:lnSpc>
                <a:spcPct val="100000"/>
              </a:lnSpc>
            </a:pPr>
            <a:r>
              <a:rPr b="1" lang="en-US" sz="1700" spc="-1" strike="noStrike">
                <a:solidFill>
                  <a:srgbClr val="000000"/>
                </a:solidFill>
                <a:latin typeface="Courier New"/>
              </a:rPr>
              <a:t>...</a:t>
            </a:r>
            <a:endParaRPr b="0" lang="en-US" sz="1700" spc="-1" strike="noStrike">
              <a:solidFill>
                <a:srgbClr val="000000"/>
              </a:solidFill>
              <a:latin typeface="Arial"/>
            </a:endParaRPr>
          </a:p>
          <a:p>
            <a:pPr marL="271800">
              <a:lnSpc>
                <a:spcPct val="100000"/>
              </a:lnSpc>
            </a:pPr>
            <a:r>
              <a:rPr b="1" lang="en-US" sz="1700" spc="-1" strike="noStrike">
                <a:solidFill>
                  <a:srgbClr val="000000"/>
                </a:solidFill>
                <a:latin typeface="Courier New"/>
              </a:rPr>
              <a:t>-- по </a:t>
            </a:r>
            <a:r>
              <a:rPr b="1" lang="en-US" sz="1700" spc="-7" strike="noStrike">
                <a:solidFill>
                  <a:srgbClr val="000000"/>
                </a:solidFill>
                <a:latin typeface="Courier New"/>
              </a:rPr>
              <a:t>умолчанию </a:t>
            </a:r>
            <a:r>
              <a:rPr b="1" lang="en-US" sz="1700" spc="-1" strike="noStrike">
                <a:solidFill>
                  <a:srgbClr val="ff0000"/>
                </a:solidFill>
                <a:latin typeface="Courier New"/>
              </a:rPr>
              <a:t>NO </a:t>
            </a:r>
            <a:r>
              <a:rPr b="1" lang="en-US" sz="1700" spc="-7" strike="noStrike">
                <a:solidFill>
                  <a:srgbClr val="ff0000"/>
                </a:solidFill>
                <a:latin typeface="Courier New"/>
              </a:rPr>
              <a:t>ACTION  </a:t>
            </a:r>
            <a:endParaRPr b="0" lang="en-US" sz="1700" spc="-1" strike="noStrike">
              <a:solidFill>
                <a:srgbClr val="000000"/>
              </a:solidFill>
              <a:latin typeface="Arial"/>
            </a:endParaRPr>
          </a:p>
          <a:p>
            <a:pPr marL="271800">
              <a:lnSpc>
                <a:spcPct val="100000"/>
              </a:lnSpc>
            </a:pPr>
            <a:r>
              <a:rPr b="1" lang="en-US" sz="1700" spc="-1" strike="noStrike">
                <a:solidFill>
                  <a:srgbClr val="000000"/>
                </a:solidFill>
                <a:latin typeface="Courier New"/>
              </a:rPr>
              <a:t>FOREIGN KEY ( record_book</a:t>
            </a:r>
            <a:r>
              <a:rPr b="1" lang="en-US" sz="1700" spc="-35" strike="noStrike">
                <a:solidFill>
                  <a:srgbClr val="000000"/>
                </a:solidFill>
                <a:latin typeface="Courier New"/>
              </a:rPr>
              <a:t> </a:t>
            </a:r>
            <a:r>
              <a:rPr b="1" lang="en-US" sz="1700" spc="-1" strike="noStrike">
                <a:solidFill>
                  <a:srgbClr val="000000"/>
                </a:solidFill>
                <a:latin typeface="Courier New"/>
              </a:rPr>
              <a:t>)</a:t>
            </a:r>
            <a:endParaRPr b="0" lang="en-US" sz="1700" spc="-1" strike="noStrike">
              <a:solidFill>
                <a:srgbClr val="000000"/>
              </a:solidFill>
              <a:latin typeface="Arial"/>
            </a:endParaRPr>
          </a:p>
        </p:txBody>
      </p:sp>
      <p:sp>
        <p:nvSpPr>
          <p:cNvPr id="286" name="object 6"/>
          <p:cNvSpPr/>
          <p:nvPr/>
        </p:nvSpPr>
        <p:spPr>
          <a:xfrm>
            <a:off x="1583280" y="4795200"/>
            <a:ext cx="10046160" cy="1326600"/>
          </a:xfrm>
          <a:prstGeom prst="rect">
            <a:avLst/>
          </a:prstGeom>
          <a:noFill/>
          <a:ln w="0">
            <a:noFill/>
          </a:ln>
        </p:spPr>
        <p:style>
          <a:lnRef idx="0"/>
          <a:fillRef idx="0"/>
          <a:effectRef idx="0"/>
          <a:fontRef idx="minor"/>
        </p:style>
        <p:txBody>
          <a:bodyPr lIns="0" rIns="0" tIns="12600" bIns="0" anchor="t">
            <a:spAutoFit/>
          </a:bodyPr>
          <a:p>
            <a:pPr marL="532080">
              <a:lnSpc>
                <a:spcPct val="100000"/>
              </a:lnSpc>
              <a:spcBef>
                <a:spcPts val="99"/>
              </a:spcBef>
            </a:pPr>
            <a:r>
              <a:rPr b="1" lang="en-US" sz="1700" spc="-1" strike="noStrike">
                <a:solidFill>
                  <a:srgbClr val="000000"/>
                </a:solidFill>
                <a:latin typeface="Courier New"/>
              </a:rPr>
              <a:t>REFERENCES students ( record_book</a:t>
            </a:r>
            <a:r>
              <a:rPr b="1" lang="en-US" sz="1700" spc="9" strike="noStrike">
                <a:solidFill>
                  <a:srgbClr val="000000"/>
                </a:solidFill>
                <a:latin typeface="Courier New"/>
              </a:rPr>
              <a:t> </a:t>
            </a:r>
            <a:r>
              <a:rPr b="1" lang="en-US" sz="1700" spc="-1" strike="noStrike">
                <a:solidFill>
                  <a:srgbClr val="000000"/>
                </a:solidFill>
                <a:latin typeface="Courier New"/>
              </a:rPr>
              <a:t>)</a:t>
            </a:r>
            <a:endParaRPr b="0" lang="en-US" sz="1700" spc="-1" strike="noStrike">
              <a:solidFill>
                <a:srgbClr val="000000"/>
              </a:solidFill>
              <a:latin typeface="Arial"/>
            </a:endParaRPr>
          </a:p>
          <a:p>
            <a:pPr marL="12600">
              <a:lnSpc>
                <a:spcPct val="100000"/>
              </a:lnSpc>
            </a:pPr>
            <a:r>
              <a:rPr b="1" lang="en-US" sz="1700" spc="-7" strike="noStrike">
                <a:solidFill>
                  <a:srgbClr val="000000"/>
                </a:solidFill>
                <a:latin typeface="Courier New"/>
              </a:rPr>
              <a:t>);</a:t>
            </a:r>
            <a:endParaRPr b="0" lang="en-US" sz="1700" spc="-1" strike="noStrike">
              <a:solidFill>
                <a:srgbClr val="000000"/>
              </a:solidFill>
              <a:latin typeface="Arial"/>
            </a:endParaRPr>
          </a:p>
          <a:p>
            <a:pPr marL="12600" algn="just">
              <a:lnSpc>
                <a:spcPct val="80000"/>
              </a:lnSpc>
              <a:spcBef>
                <a:spcPts val="510"/>
              </a:spcBef>
            </a:pPr>
            <a:r>
              <a:rPr b="0" lang="en-US" sz="2000" spc="-15" strike="noStrike">
                <a:solidFill>
                  <a:srgbClr val="000000"/>
                </a:solidFill>
                <a:latin typeface="Calibri"/>
              </a:rPr>
              <a:t>то </a:t>
            </a:r>
            <a:r>
              <a:rPr b="0" lang="en-US" sz="2000" spc="-1" strike="noStrike">
                <a:solidFill>
                  <a:srgbClr val="000000"/>
                </a:solidFill>
                <a:latin typeface="Calibri"/>
              </a:rPr>
              <a:t>при </a:t>
            </a:r>
            <a:r>
              <a:rPr b="0" lang="en-US" sz="2000" spc="-7" strike="noStrike">
                <a:solidFill>
                  <a:srgbClr val="000000"/>
                </a:solidFill>
                <a:latin typeface="Calibri"/>
              </a:rPr>
              <a:t>попытке </a:t>
            </a:r>
            <a:r>
              <a:rPr b="0" lang="en-US" sz="2000" spc="-15" strike="noStrike">
                <a:solidFill>
                  <a:srgbClr val="000000"/>
                </a:solidFill>
                <a:latin typeface="Calibri"/>
              </a:rPr>
              <a:t>удаления </a:t>
            </a:r>
            <a:r>
              <a:rPr b="0" lang="en-US" sz="2000" spc="-1" strike="noStrike">
                <a:solidFill>
                  <a:srgbClr val="000000"/>
                </a:solidFill>
                <a:latin typeface="Calibri"/>
              </a:rPr>
              <a:t>строки из </a:t>
            </a:r>
            <a:r>
              <a:rPr b="0" lang="en-US" sz="2000" spc="-12" strike="noStrike">
                <a:solidFill>
                  <a:srgbClr val="000000"/>
                </a:solidFill>
                <a:latin typeface="Calibri"/>
              </a:rPr>
              <a:t>таблицы </a:t>
            </a:r>
            <a:r>
              <a:rPr b="0" lang="en-US" sz="2000" spc="-15" strike="noStrike">
                <a:solidFill>
                  <a:srgbClr val="000000"/>
                </a:solidFill>
                <a:latin typeface="Calibri"/>
              </a:rPr>
              <a:t>«Студенты» </a:t>
            </a:r>
            <a:r>
              <a:rPr b="0" lang="en-US" sz="2000" spc="-1" strike="noStrike">
                <a:solidFill>
                  <a:srgbClr val="000000"/>
                </a:solidFill>
                <a:latin typeface="Calibri"/>
              </a:rPr>
              <a:t>и </a:t>
            </a:r>
            <a:r>
              <a:rPr b="0" lang="en-US" sz="2000" spc="-7" strike="noStrike">
                <a:solidFill>
                  <a:srgbClr val="000000"/>
                </a:solidFill>
                <a:latin typeface="Calibri"/>
              </a:rPr>
              <a:t>наличии </a:t>
            </a:r>
            <a:r>
              <a:rPr b="0" lang="en-US" sz="2000" spc="-1" strike="noStrike">
                <a:solidFill>
                  <a:srgbClr val="000000"/>
                </a:solidFill>
                <a:latin typeface="Calibri"/>
              </a:rPr>
              <a:t>в  </a:t>
            </a:r>
            <a:r>
              <a:rPr b="0" lang="en-US" sz="2000" spc="-15" strike="noStrike">
                <a:solidFill>
                  <a:srgbClr val="000000"/>
                </a:solidFill>
                <a:latin typeface="Calibri"/>
              </a:rPr>
              <a:t>таблице </a:t>
            </a:r>
            <a:r>
              <a:rPr b="0" lang="en-US" sz="2000" spc="-12" strike="noStrike">
                <a:solidFill>
                  <a:srgbClr val="000000"/>
                </a:solidFill>
                <a:latin typeface="Calibri"/>
              </a:rPr>
              <a:t>«Успеваемость» </a:t>
            </a:r>
            <a:r>
              <a:rPr b="0" lang="en-US" sz="2000" spc="-1" strike="noStrike">
                <a:solidFill>
                  <a:srgbClr val="000000"/>
                </a:solidFill>
                <a:latin typeface="Calibri"/>
              </a:rPr>
              <a:t>строк, </a:t>
            </a:r>
            <a:r>
              <a:rPr b="0" lang="en-US" sz="2000" spc="-7" strike="noStrike">
                <a:solidFill>
                  <a:srgbClr val="000000"/>
                </a:solidFill>
                <a:latin typeface="Calibri"/>
              </a:rPr>
              <a:t>связанных </a:t>
            </a:r>
            <a:r>
              <a:rPr b="0" lang="en-US" sz="2000" spc="-1" strike="noStrike">
                <a:solidFill>
                  <a:srgbClr val="000000"/>
                </a:solidFill>
                <a:latin typeface="Calibri"/>
              </a:rPr>
              <a:t>с </a:t>
            </a:r>
            <a:r>
              <a:rPr b="0" lang="en-US" sz="2000" spc="-7" strike="noStrike">
                <a:solidFill>
                  <a:srgbClr val="000000"/>
                </a:solidFill>
                <a:latin typeface="Calibri"/>
              </a:rPr>
              <a:t>ней, операция </a:t>
            </a:r>
            <a:r>
              <a:rPr b="0" lang="en-US" sz="2000" spc="-15" strike="noStrike">
                <a:solidFill>
                  <a:srgbClr val="000000"/>
                </a:solidFill>
                <a:latin typeface="Calibri"/>
              </a:rPr>
              <a:t>удаления  </a:t>
            </a:r>
            <a:r>
              <a:rPr b="0" lang="en-US" sz="2000" spc="-1" strike="noStrike">
                <a:solidFill>
                  <a:srgbClr val="000000"/>
                </a:solidFill>
                <a:latin typeface="Calibri"/>
              </a:rPr>
              <a:t>была бы </a:t>
            </a:r>
            <a:r>
              <a:rPr b="0" lang="en-US" sz="2000" spc="-7" strike="noStrike">
                <a:solidFill>
                  <a:srgbClr val="000000"/>
                </a:solidFill>
                <a:latin typeface="Calibri"/>
              </a:rPr>
              <a:t>отменена </a:t>
            </a:r>
            <a:r>
              <a:rPr b="0" lang="en-US" sz="2000" spc="-1" strike="noStrike">
                <a:solidFill>
                  <a:srgbClr val="000000"/>
                </a:solidFill>
                <a:latin typeface="Calibri"/>
              </a:rPr>
              <a:t>с </a:t>
            </a:r>
            <a:r>
              <a:rPr b="0" lang="en-US" sz="2000" spc="-15" strike="noStrike">
                <a:solidFill>
                  <a:srgbClr val="000000"/>
                </a:solidFill>
                <a:latin typeface="Calibri"/>
              </a:rPr>
              <a:t>выводом </a:t>
            </a:r>
            <a:r>
              <a:rPr b="0" lang="en-US" sz="2000" spc="-7" strike="noStrike">
                <a:solidFill>
                  <a:srgbClr val="000000"/>
                </a:solidFill>
                <a:latin typeface="Calibri"/>
              </a:rPr>
              <a:t>сообщения об</a:t>
            </a:r>
            <a:r>
              <a:rPr b="0" lang="en-US" sz="2000" spc="-21" strike="noStrike">
                <a:solidFill>
                  <a:srgbClr val="000000"/>
                </a:solidFill>
                <a:latin typeface="Calibri"/>
              </a:rPr>
              <a:t> </a:t>
            </a:r>
            <a:r>
              <a:rPr b="0" lang="en-US" sz="2000" spc="-12" strike="noStrike">
                <a:solidFill>
                  <a:srgbClr val="000000"/>
                </a:solidFill>
                <a:latin typeface="Calibri"/>
              </a:rPr>
              <a:t>ошибке.</a:t>
            </a:r>
            <a:endParaRPr b="0" lang="en-US" sz="2000" spc="-1" strike="noStrike">
              <a:solidFill>
                <a:srgbClr val="000000"/>
              </a:solidFill>
              <a:latin typeface="Arial"/>
            </a:endParaRPr>
          </a:p>
        </p:txBody>
      </p:sp>
      <p:sp>
        <p:nvSpPr>
          <p:cNvPr id="287" name="object 7"/>
          <p:cNvSpPr/>
          <p:nvPr/>
        </p:nvSpPr>
        <p:spPr>
          <a:xfrm>
            <a:off x="8076960" y="3729600"/>
            <a:ext cx="2653200" cy="304920"/>
          </a:xfrm>
          <a:prstGeom prst="rect">
            <a:avLst/>
          </a:prstGeom>
          <a:noFill/>
          <a:ln w="9525">
            <a:solidFill>
              <a:srgbClr val="4f81bc"/>
            </a:solidFill>
            <a:round/>
          </a:ln>
        </p:spPr>
        <p:style>
          <a:lnRef idx="0"/>
          <a:fillRef idx="0"/>
          <a:effectRef idx="0"/>
          <a:fontRef idx="minor"/>
        </p:style>
        <p:txBody>
          <a:bodyPr lIns="0" rIns="0" tIns="30960" bIns="0" anchor="t">
            <a:spAutoFit/>
          </a:bodyPr>
          <a:p>
            <a:pPr marL="322560">
              <a:lnSpc>
                <a:spcPct val="100000"/>
              </a:lnSpc>
              <a:spcBef>
                <a:spcPts val="244"/>
              </a:spcBef>
            </a:pPr>
            <a:r>
              <a:rPr b="0" lang="en-US" sz="1800" spc="-7" strike="noStrike">
                <a:solidFill>
                  <a:srgbClr val="000000"/>
                </a:solidFill>
                <a:latin typeface="Calibri"/>
              </a:rPr>
              <a:t>комментарий</a:t>
            </a:r>
            <a:endParaRPr b="0" lang="en-US" sz="1800" spc="-1" strike="noStrike">
              <a:solidFill>
                <a:srgbClr val="000000"/>
              </a:solidFill>
              <a:latin typeface="Arial"/>
            </a:endParaRPr>
          </a:p>
        </p:txBody>
      </p:sp>
      <p:sp>
        <p:nvSpPr>
          <p:cNvPr id="288" name="object 8"/>
          <p:cNvSpPr/>
          <p:nvPr/>
        </p:nvSpPr>
        <p:spPr>
          <a:xfrm>
            <a:off x="2259720" y="3884040"/>
            <a:ext cx="5816880" cy="493200"/>
          </a:xfrm>
          <a:custGeom>
            <a:avLst/>
            <a:gdLst>
              <a:gd name="textAreaLeft" fmla="*/ 0 w 5816880"/>
              <a:gd name="textAreaRight" fmla="*/ 5817240 w 5816880"/>
              <a:gd name="textAreaTop" fmla="*/ 0 h 493200"/>
              <a:gd name="textAreaBottom" fmla="*/ 493560 h 493200"/>
            </a:gdLst>
            <a:ahLst/>
            <a:rect l="textAreaLeft" t="textAreaTop" r="textAreaRight" b="textAreaBottom"/>
            <a:pathLst>
              <a:path w="4340225" h="493395">
                <a:moveTo>
                  <a:pt x="94754" y="376046"/>
                </a:moveTo>
                <a:lnTo>
                  <a:pt x="0" y="444753"/>
                </a:lnTo>
                <a:lnTo>
                  <a:pt x="106438" y="493394"/>
                </a:lnTo>
                <a:lnTo>
                  <a:pt x="113931" y="490600"/>
                </a:lnTo>
                <a:lnTo>
                  <a:pt x="116852" y="484250"/>
                </a:lnTo>
                <a:lnTo>
                  <a:pt x="119773" y="477773"/>
                </a:lnTo>
                <a:lnTo>
                  <a:pt x="116979" y="470280"/>
                </a:lnTo>
                <a:lnTo>
                  <a:pt x="83412" y="454913"/>
                </a:lnTo>
                <a:lnTo>
                  <a:pt x="26263" y="454913"/>
                </a:lnTo>
                <a:lnTo>
                  <a:pt x="23749" y="429640"/>
                </a:lnTo>
                <a:lnTo>
                  <a:pt x="70530" y="424981"/>
                </a:lnTo>
                <a:lnTo>
                  <a:pt x="109613" y="396620"/>
                </a:lnTo>
                <a:lnTo>
                  <a:pt x="110883" y="388746"/>
                </a:lnTo>
                <a:lnTo>
                  <a:pt x="106819" y="383031"/>
                </a:lnTo>
                <a:lnTo>
                  <a:pt x="102628" y="377316"/>
                </a:lnTo>
                <a:lnTo>
                  <a:pt x="94754" y="376046"/>
                </a:lnTo>
                <a:close/>
              </a:path>
              <a:path w="4340225" h="493395">
                <a:moveTo>
                  <a:pt x="70530" y="424981"/>
                </a:moveTo>
                <a:lnTo>
                  <a:pt x="23749" y="429640"/>
                </a:lnTo>
                <a:lnTo>
                  <a:pt x="26263" y="454913"/>
                </a:lnTo>
                <a:lnTo>
                  <a:pt x="50490" y="452500"/>
                </a:lnTo>
                <a:lnTo>
                  <a:pt x="32537" y="452500"/>
                </a:lnTo>
                <a:lnTo>
                  <a:pt x="30365" y="430656"/>
                </a:lnTo>
                <a:lnTo>
                  <a:pt x="62695" y="430656"/>
                </a:lnTo>
                <a:lnTo>
                  <a:pt x="70530" y="424981"/>
                </a:lnTo>
                <a:close/>
              </a:path>
              <a:path w="4340225" h="493395">
                <a:moveTo>
                  <a:pt x="73191" y="450240"/>
                </a:moveTo>
                <a:lnTo>
                  <a:pt x="26263" y="454913"/>
                </a:lnTo>
                <a:lnTo>
                  <a:pt x="83412" y="454913"/>
                </a:lnTo>
                <a:lnTo>
                  <a:pt x="73191" y="450240"/>
                </a:lnTo>
                <a:close/>
              </a:path>
              <a:path w="4340225" h="493395">
                <a:moveTo>
                  <a:pt x="30365" y="430656"/>
                </a:moveTo>
                <a:lnTo>
                  <a:pt x="32537" y="452500"/>
                </a:lnTo>
                <a:lnTo>
                  <a:pt x="50183" y="439719"/>
                </a:lnTo>
                <a:lnTo>
                  <a:pt x="30365" y="430656"/>
                </a:lnTo>
                <a:close/>
              </a:path>
              <a:path w="4340225" h="493395">
                <a:moveTo>
                  <a:pt x="50183" y="439719"/>
                </a:moveTo>
                <a:lnTo>
                  <a:pt x="32537" y="452500"/>
                </a:lnTo>
                <a:lnTo>
                  <a:pt x="50490" y="452500"/>
                </a:lnTo>
                <a:lnTo>
                  <a:pt x="73191" y="450240"/>
                </a:lnTo>
                <a:lnTo>
                  <a:pt x="50183" y="439719"/>
                </a:lnTo>
                <a:close/>
              </a:path>
              <a:path w="4340225" h="493395">
                <a:moveTo>
                  <a:pt x="4337443" y="0"/>
                </a:moveTo>
                <a:lnTo>
                  <a:pt x="70530" y="424981"/>
                </a:lnTo>
                <a:lnTo>
                  <a:pt x="50183" y="439719"/>
                </a:lnTo>
                <a:lnTo>
                  <a:pt x="73191" y="450240"/>
                </a:lnTo>
                <a:lnTo>
                  <a:pt x="4339983" y="25272"/>
                </a:lnTo>
                <a:lnTo>
                  <a:pt x="4337443" y="0"/>
                </a:lnTo>
                <a:close/>
              </a:path>
              <a:path w="4340225" h="493395">
                <a:moveTo>
                  <a:pt x="62695" y="430656"/>
                </a:moveTo>
                <a:lnTo>
                  <a:pt x="30365" y="430656"/>
                </a:lnTo>
                <a:lnTo>
                  <a:pt x="50183" y="439719"/>
                </a:lnTo>
                <a:lnTo>
                  <a:pt x="62695" y="430656"/>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2368440" y="167040"/>
            <a:ext cx="81709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Присваивание значения</a:t>
            </a:r>
            <a:r>
              <a:rPr b="0" lang="en-US" sz="3600" spc="-21" strike="noStrike">
                <a:solidFill>
                  <a:srgbClr val="000000"/>
                </a:solidFill>
                <a:latin typeface="Arial Black"/>
              </a:rPr>
              <a:t> </a:t>
            </a:r>
            <a:r>
              <a:rPr b="0" lang="en-US" sz="3600" spc="-7" strike="noStrike">
                <a:solidFill>
                  <a:srgbClr val="000000"/>
                </a:solidFill>
                <a:latin typeface="Arial Black"/>
              </a:rPr>
              <a:t>NULL</a:t>
            </a:r>
            <a:endParaRPr b="0" lang="en-US" sz="3600" spc="-1" strike="noStrike">
              <a:solidFill>
                <a:srgbClr val="000000"/>
              </a:solidFill>
              <a:latin typeface="Corbel"/>
            </a:endParaRPr>
          </a:p>
        </p:txBody>
      </p:sp>
      <p:sp>
        <p:nvSpPr>
          <p:cNvPr id="290" name="object 3"/>
          <p:cNvSpPr/>
          <p:nvPr/>
        </p:nvSpPr>
        <p:spPr>
          <a:xfrm>
            <a:off x="1647720" y="1457640"/>
            <a:ext cx="9970200" cy="362340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1" strike="noStrike">
                <a:solidFill>
                  <a:srgbClr val="000000"/>
                </a:solidFill>
                <a:latin typeface="Calibri"/>
              </a:rPr>
              <a:t>Присваивание атрибутам </a:t>
            </a:r>
            <a:r>
              <a:rPr b="0" lang="en-US" sz="2000" spc="-7" strike="noStrike">
                <a:solidFill>
                  <a:srgbClr val="000000"/>
                </a:solidFill>
                <a:latin typeface="Calibri"/>
              </a:rPr>
              <a:t>внешнего </a:t>
            </a:r>
            <a:r>
              <a:rPr b="0" lang="en-US" sz="2000" spc="-1" strike="noStrike">
                <a:solidFill>
                  <a:srgbClr val="000000"/>
                </a:solidFill>
                <a:latin typeface="Calibri"/>
              </a:rPr>
              <a:t>ключа в </a:t>
            </a:r>
            <a:r>
              <a:rPr b="0" lang="en-US" sz="2000" spc="-12" strike="noStrike">
                <a:solidFill>
                  <a:srgbClr val="000000"/>
                </a:solidFill>
                <a:latin typeface="Calibri"/>
              </a:rPr>
              <a:t>строках</a:t>
            </a:r>
            <a:r>
              <a:rPr b="0" lang="en-US" sz="2000" spc="-106"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355680">
              <a:lnSpc>
                <a:spcPct val="100000"/>
              </a:lnSpc>
              <a:tabLst>
                <a:tab algn="l" pos="354960"/>
                <a:tab algn="l" pos="355680"/>
              </a:tabLst>
            </a:pPr>
            <a:r>
              <a:rPr b="0" lang="en-US" sz="2000" spc="-12" strike="noStrike">
                <a:solidFill>
                  <a:srgbClr val="000000"/>
                </a:solidFill>
                <a:latin typeface="Calibri"/>
              </a:rPr>
              <a:t>«Успеваемость» </a:t>
            </a:r>
            <a:r>
              <a:rPr b="0" lang="en-US" sz="2000" spc="-1" strike="noStrike">
                <a:solidFill>
                  <a:srgbClr val="000000"/>
                </a:solidFill>
                <a:latin typeface="Calibri"/>
              </a:rPr>
              <a:t>значения</a:t>
            </a:r>
            <a:r>
              <a:rPr b="0" lang="en-US" sz="2000" spc="-26" strike="noStrike">
                <a:solidFill>
                  <a:srgbClr val="000000"/>
                </a:solidFill>
                <a:latin typeface="Calibri"/>
              </a:rPr>
              <a:t> </a:t>
            </a:r>
            <a:r>
              <a:rPr b="0" lang="en-US" sz="2000" spc="-1" strike="noStrike">
                <a:solidFill>
                  <a:srgbClr val="000000"/>
                </a:solidFill>
                <a:latin typeface="Calibri"/>
              </a:rPr>
              <a:t>NULL.</a:t>
            </a:r>
            <a:endParaRPr b="0" lang="en-US" sz="2000" spc="-1" strike="noStrike">
              <a:solidFill>
                <a:srgbClr val="000000"/>
              </a:solidFill>
              <a:latin typeface="Arial"/>
            </a:endParaRPr>
          </a:p>
          <a:p>
            <a:pPr marL="342360" indent="-342360">
              <a:lnSpc>
                <a:spcPct val="100000"/>
              </a:lnSpc>
              <a:spcBef>
                <a:spcPts val="476"/>
              </a:spcBef>
              <a:buClr>
                <a:srgbClr val="000000"/>
              </a:buClr>
              <a:buFont typeface="Arial"/>
              <a:buChar char="•"/>
              <a:tabLst>
                <a:tab algn="l" pos="342360"/>
                <a:tab algn="l" pos="355680"/>
              </a:tabLst>
            </a:pPr>
            <a:r>
              <a:rPr b="0" lang="en-US" sz="2000" spc="-7" strike="noStrike">
                <a:solidFill>
                  <a:srgbClr val="000000"/>
                </a:solidFill>
                <a:latin typeface="Calibri"/>
              </a:rPr>
              <a:t>Для реализации </a:t>
            </a:r>
            <a:r>
              <a:rPr b="0" lang="en-US" sz="2000" spc="-15" strike="noStrike">
                <a:solidFill>
                  <a:srgbClr val="000000"/>
                </a:solidFill>
                <a:latin typeface="Calibri"/>
              </a:rPr>
              <a:t>этого </a:t>
            </a:r>
            <a:r>
              <a:rPr b="0" lang="en-US" sz="2000" spc="-26" strike="noStrike">
                <a:solidFill>
                  <a:srgbClr val="000000"/>
                </a:solidFill>
                <a:latin typeface="Calibri"/>
              </a:rPr>
              <a:t>подхода </a:t>
            </a:r>
            <a:r>
              <a:rPr b="0" lang="en-US" sz="2000" spc="-15" strike="noStrike">
                <a:solidFill>
                  <a:srgbClr val="000000"/>
                </a:solidFill>
                <a:latin typeface="Calibri"/>
              </a:rPr>
              <a:t>необходимо, </a:t>
            </a:r>
            <a:r>
              <a:rPr b="0" lang="en-US" sz="2000" spc="-7" strike="noStrike">
                <a:solidFill>
                  <a:srgbClr val="000000"/>
                </a:solidFill>
                <a:latin typeface="Calibri"/>
              </a:rPr>
              <a:t>чтобы </a:t>
            </a:r>
            <a:r>
              <a:rPr b="0" lang="en-US" sz="2000" spc="-1" strike="noStrike">
                <a:solidFill>
                  <a:srgbClr val="000000"/>
                </a:solidFill>
                <a:latin typeface="Calibri"/>
              </a:rPr>
              <a:t>на</a:t>
            </a:r>
            <a:r>
              <a:rPr b="0" lang="en-US" sz="2000" spc="-7" strike="noStrike">
                <a:solidFill>
                  <a:srgbClr val="000000"/>
                </a:solidFill>
                <a:latin typeface="Calibri"/>
              </a:rPr>
              <a:t> атрибуты</a:t>
            </a:r>
            <a:endParaRPr b="0" lang="en-US" sz="2000" spc="-1" strike="noStrike">
              <a:solidFill>
                <a:srgbClr val="000000"/>
              </a:solidFill>
              <a:latin typeface="Arial"/>
            </a:endParaRPr>
          </a:p>
          <a:p>
            <a:pPr algn="ctr">
              <a:lnSpc>
                <a:spcPct val="100000"/>
              </a:lnSpc>
              <a:tabLst>
                <a:tab algn="l" pos="342360"/>
                <a:tab algn="l" pos="355680"/>
              </a:tabLst>
            </a:pPr>
            <a:r>
              <a:rPr b="0" lang="en-US" sz="2000" spc="-7" strike="noStrike">
                <a:solidFill>
                  <a:srgbClr val="000000"/>
                </a:solidFill>
                <a:latin typeface="Calibri"/>
              </a:rPr>
              <a:t>внешнего ключа </a:t>
            </a:r>
            <a:r>
              <a:rPr b="0" lang="en-US" sz="2000" spc="-1" strike="noStrike">
                <a:solidFill>
                  <a:srgbClr val="000000"/>
                </a:solidFill>
                <a:latin typeface="Calibri"/>
              </a:rPr>
              <a:t>не было </a:t>
            </a:r>
            <a:r>
              <a:rPr b="0" lang="en-US" sz="2000" spc="-12" strike="noStrike">
                <a:solidFill>
                  <a:srgbClr val="000000"/>
                </a:solidFill>
                <a:latin typeface="Calibri"/>
              </a:rPr>
              <a:t>наложено </a:t>
            </a:r>
            <a:r>
              <a:rPr b="0" lang="en-US" sz="2000" spc="-7" strike="noStrike">
                <a:solidFill>
                  <a:srgbClr val="000000"/>
                </a:solidFill>
                <a:latin typeface="Calibri"/>
              </a:rPr>
              <a:t>ограничение </a:t>
            </a:r>
            <a:r>
              <a:rPr b="0" lang="en-US" sz="2000" spc="-15" strike="noStrike">
                <a:solidFill>
                  <a:srgbClr val="000000"/>
                </a:solidFill>
                <a:latin typeface="Calibri"/>
              </a:rPr>
              <a:t>NOT</a:t>
            </a:r>
            <a:r>
              <a:rPr b="0" lang="en-US" sz="2000" spc="-21" strike="noStrike">
                <a:solidFill>
                  <a:srgbClr val="000000"/>
                </a:solidFill>
                <a:latin typeface="Calibri"/>
              </a:rPr>
              <a:t> </a:t>
            </a:r>
            <a:r>
              <a:rPr b="0" lang="en-US" sz="2000" spc="-1" strike="noStrike">
                <a:solidFill>
                  <a:srgbClr val="000000"/>
                </a:solidFill>
                <a:latin typeface="Calibri"/>
              </a:rPr>
              <a:t>NULL.</a:t>
            </a:r>
            <a:endParaRPr b="0" lang="en-US" sz="2000" spc="-1" strike="noStrike">
              <a:solidFill>
                <a:srgbClr val="000000"/>
              </a:solidFill>
              <a:latin typeface="Arial"/>
            </a:endParaRPr>
          </a:p>
          <a:p>
            <a:pPr marL="355680" indent="-343080">
              <a:lnSpc>
                <a:spcPct val="100000"/>
              </a:lnSpc>
              <a:spcBef>
                <a:spcPts val="485"/>
              </a:spcBef>
              <a:buClr>
                <a:srgbClr val="000000"/>
              </a:buClr>
              <a:buFont typeface="Arial"/>
              <a:buChar char="•"/>
              <a:tabLst>
                <a:tab algn="l" pos="354960"/>
                <a:tab algn="l" pos="355680"/>
              </a:tabLst>
            </a:pPr>
            <a:r>
              <a:rPr b="0" lang="en-US" sz="2000" spc="-7" strike="noStrike">
                <a:solidFill>
                  <a:srgbClr val="000000"/>
                </a:solidFill>
                <a:latin typeface="Calibri"/>
              </a:rPr>
              <a:t>Оформляется </a:t>
            </a:r>
            <a:r>
              <a:rPr b="0" lang="en-US" sz="2000" spc="-15" strike="noStrike">
                <a:solidFill>
                  <a:srgbClr val="000000"/>
                </a:solidFill>
                <a:latin typeface="Calibri"/>
              </a:rPr>
              <a:t>этот </a:t>
            </a:r>
            <a:r>
              <a:rPr b="0" lang="en-US" sz="2000" spc="-1" strike="noStrike">
                <a:solidFill>
                  <a:srgbClr val="000000"/>
                </a:solidFill>
                <a:latin typeface="Calibri"/>
              </a:rPr>
              <a:t>вариант</a:t>
            </a:r>
            <a:r>
              <a:rPr b="0" lang="en-US" sz="2000" spc="-15" strike="noStrike">
                <a:solidFill>
                  <a:srgbClr val="000000"/>
                </a:solidFill>
                <a:latin typeface="Calibri"/>
              </a:rPr>
              <a:t> </a:t>
            </a:r>
            <a:r>
              <a:rPr b="0" lang="en-US" sz="2000" spc="-7" strike="noStrike">
                <a:solidFill>
                  <a:srgbClr val="000000"/>
                </a:solidFill>
                <a:latin typeface="Calibri"/>
              </a:rPr>
              <a:t>так:</a:t>
            </a:r>
            <a:endParaRPr b="0" lang="en-US" sz="2000" spc="-1" strike="noStrike">
              <a:solidFill>
                <a:srgbClr val="000000"/>
              </a:solidFill>
              <a:latin typeface="Arial"/>
            </a:endParaRPr>
          </a:p>
          <a:p>
            <a:pPr marL="12600">
              <a:lnSpc>
                <a:spcPct val="100000"/>
              </a:lnSpc>
              <a:spcBef>
                <a:spcPts val="346"/>
              </a:spcBef>
              <a:tabLst>
                <a:tab algn="l" pos="354960"/>
                <a:tab algn="l" pos="355680"/>
              </a:tabLst>
            </a:pPr>
            <a:r>
              <a:rPr b="1" lang="en-US" sz="1800" spc="-12" strike="noStrike">
                <a:solidFill>
                  <a:srgbClr val="000000"/>
                </a:solidFill>
                <a:latin typeface="Courier New"/>
              </a:rPr>
              <a:t>CREATE TABLE</a:t>
            </a:r>
            <a:r>
              <a:rPr b="1" lang="en-US" sz="1800" spc="-7" strike="noStrike">
                <a:solidFill>
                  <a:srgbClr val="000000"/>
                </a:solidFill>
                <a:latin typeface="Courier New"/>
              </a:rPr>
              <a:t> </a:t>
            </a:r>
            <a:r>
              <a:rPr b="1" lang="en-US" sz="1800" spc="-12" strike="noStrike">
                <a:solidFill>
                  <a:srgbClr val="000000"/>
                </a:solidFill>
                <a:latin typeface="Courier New"/>
              </a:rPr>
              <a:t>progress</a:t>
            </a:r>
            <a:endParaRPr b="0" lang="en-US" sz="1800" spc="-1" strike="noStrike">
              <a:solidFill>
                <a:srgbClr val="000000"/>
              </a:solidFill>
              <a:latin typeface="Arial"/>
            </a:endParaRPr>
          </a:p>
          <a:p>
            <a:pPr marL="12600">
              <a:lnSpc>
                <a:spcPct val="100000"/>
              </a:lnSpc>
              <a:spcBef>
                <a:spcPts val="431"/>
              </a:spcBef>
              <a:tabLst>
                <a:tab algn="l" pos="354960"/>
                <a:tab algn="l" pos="35568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a:t>
            </a:r>
            <a:r>
              <a:rPr b="1" lang="en-US" sz="1800" spc="-35"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434"/>
              </a:spcBef>
              <a:tabLst>
                <a:tab algn="l" pos="354960"/>
                <a:tab algn="l" pos="35568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559440" indent="-272880">
              <a:lnSpc>
                <a:spcPct val="120000"/>
              </a:lnSpc>
              <a:tabLst>
                <a:tab algn="l" pos="0"/>
              </a:tabLst>
            </a:pPr>
            <a:r>
              <a:rPr b="1" lang="en-US" sz="1800" spc="-12" strike="noStrike">
                <a:solidFill>
                  <a:srgbClr val="000000"/>
                </a:solidFill>
                <a:latin typeface="Courier New"/>
              </a:rPr>
              <a:t>FOREIGN KEY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r>
              <a:rPr b="1" lang="en-US" sz="1800" spc="-12" strike="noStrike">
                <a:solidFill>
                  <a:srgbClr val="000000"/>
                </a:solidFill>
                <a:latin typeface="Courier New"/>
              </a:rPr>
              <a:t>REFERENCES students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r>
              <a:rPr b="1" lang="en-US" sz="1800" spc="-12" strike="noStrike">
                <a:solidFill>
                  <a:srgbClr val="ff0000"/>
                </a:solidFill>
                <a:latin typeface="Courier New"/>
              </a:rPr>
              <a:t>ON</a:t>
            </a:r>
            <a:r>
              <a:rPr b="1" lang="en-US" sz="1800" spc="-12" strike="noStrike">
                <a:solidFill>
                  <a:srgbClr val="ff0000"/>
                </a:solidFill>
                <a:latin typeface="Courier New"/>
              </a:rPr>
              <a:t>	</a:t>
            </a:r>
            <a:r>
              <a:rPr b="1" lang="en-US" sz="1800" spc="-12" strike="noStrike">
                <a:solidFill>
                  <a:srgbClr val="ff0000"/>
                </a:solidFill>
                <a:latin typeface="Courier New"/>
              </a:rPr>
              <a:t>DELETE SET</a:t>
            </a:r>
            <a:r>
              <a:rPr b="1" lang="en-US" sz="1800" spc="-21" strike="noStrike">
                <a:solidFill>
                  <a:srgbClr val="ff0000"/>
                </a:solidFill>
                <a:latin typeface="Courier New"/>
              </a:rPr>
              <a:t> </a:t>
            </a:r>
            <a:r>
              <a:rPr b="1" lang="en-US" sz="1800" spc="-12" strike="noStrike">
                <a:solidFill>
                  <a:srgbClr val="ff0000"/>
                </a:solidFill>
                <a:latin typeface="Courier New"/>
              </a:rPr>
              <a:t>NULL</a:t>
            </a:r>
            <a:endParaRPr b="0" lang="en-US" sz="1800" spc="-1" strike="noStrike">
              <a:solidFill>
                <a:srgbClr val="000000"/>
              </a:solidFill>
              <a:latin typeface="Arial"/>
            </a:endParaRPr>
          </a:p>
          <a:p>
            <a:pPr marL="12600" indent="-272880">
              <a:lnSpc>
                <a:spcPct val="100000"/>
              </a:lnSpc>
              <a:spcBef>
                <a:spcPts val="431"/>
              </a:spcBef>
              <a:tabLst>
                <a:tab algn="l" pos="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658520" y="91800"/>
            <a:ext cx="100778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Присваивание значения</a:t>
            </a:r>
            <a:r>
              <a:rPr b="0" lang="en-US" sz="3600" spc="-12" strike="noStrike">
                <a:solidFill>
                  <a:srgbClr val="000000"/>
                </a:solidFill>
                <a:latin typeface="Arial Black"/>
              </a:rPr>
              <a:t> </a:t>
            </a:r>
            <a:r>
              <a:rPr b="0" lang="en-US" sz="3600" spc="-66" strike="noStrike">
                <a:solidFill>
                  <a:srgbClr val="000000"/>
                </a:solidFill>
                <a:latin typeface="Arial Black"/>
              </a:rPr>
              <a:t>DEFAULT</a:t>
            </a:r>
            <a:endParaRPr b="0" lang="en-US" sz="3600" spc="-1" strike="noStrike">
              <a:solidFill>
                <a:srgbClr val="000000"/>
              </a:solidFill>
              <a:latin typeface="Corbel"/>
            </a:endParaRPr>
          </a:p>
        </p:txBody>
      </p:sp>
      <p:sp>
        <p:nvSpPr>
          <p:cNvPr id="292" name="object 3"/>
          <p:cNvSpPr/>
          <p:nvPr/>
        </p:nvSpPr>
        <p:spPr>
          <a:xfrm>
            <a:off x="1432440" y="1252080"/>
            <a:ext cx="10758960" cy="4401000"/>
          </a:xfrm>
          <a:prstGeom prst="rect">
            <a:avLst/>
          </a:prstGeom>
          <a:noFill/>
          <a:ln w="0">
            <a:noFill/>
          </a:ln>
        </p:spPr>
        <p:style>
          <a:lnRef idx="0"/>
          <a:fillRef idx="0"/>
          <a:effectRef idx="0"/>
          <a:fontRef idx="minor"/>
        </p:style>
        <p:txBody>
          <a:bodyPr lIns="0" rIns="0" tIns="13320" bIns="0" anchor="t">
            <a:spAutoFit/>
          </a:bodyPr>
          <a:p>
            <a:pPr marL="355680" indent="-343080">
              <a:lnSpc>
                <a:spcPts val="2160"/>
              </a:lnSpc>
              <a:spcBef>
                <a:spcPts val="105"/>
              </a:spcBef>
              <a:buClr>
                <a:srgbClr val="000000"/>
              </a:buClr>
              <a:buFont typeface="Arial"/>
              <a:buChar char="•"/>
              <a:tabLst>
                <a:tab algn="l" pos="354960"/>
                <a:tab algn="l" pos="355680"/>
              </a:tabLst>
            </a:pPr>
            <a:r>
              <a:rPr b="0" lang="en-US" sz="2000" spc="-1" strike="noStrike">
                <a:solidFill>
                  <a:srgbClr val="000000"/>
                </a:solidFill>
                <a:latin typeface="Calibri"/>
              </a:rPr>
              <a:t>Присваивание атрибутам </a:t>
            </a:r>
            <a:r>
              <a:rPr b="0" lang="en-US" sz="2000" spc="-7" strike="noStrike">
                <a:solidFill>
                  <a:srgbClr val="000000"/>
                </a:solidFill>
                <a:latin typeface="Calibri"/>
              </a:rPr>
              <a:t>внешнего </a:t>
            </a:r>
            <a:r>
              <a:rPr b="0" lang="en-US" sz="2000" spc="-1" strike="noStrike">
                <a:solidFill>
                  <a:srgbClr val="000000"/>
                </a:solidFill>
                <a:latin typeface="Calibri"/>
              </a:rPr>
              <a:t>ключа в </a:t>
            </a:r>
            <a:r>
              <a:rPr b="0" lang="en-US" sz="2000" spc="-12" strike="noStrike">
                <a:solidFill>
                  <a:srgbClr val="000000"/>
                </a:solidFill>
                <a:latin typeface="Calibri"/>
              </a:rPr>
              <a:t>строках</a:t>
            </a:r>
            <a:r>
              <a:rPr b="0" lang="en-US" sz="2000" spc="-106" strike="noStrike">
                <a:solidFill>
                  <a:srgbClr val="000000"/>
                </a:solidFill>
                <a:latin typeface="Calibri"/>
              </a:rPr>
              <a:t> </a:t>
            </a:r>
            <a:r>
              <a:rPr b="0" lang="en-US" sz="2000" spc="-12" strike="noStrike">
                <a:solidFill>
                  <a:srgbClr val="000000"/>
                </a:solidFill>
                <a:latin typeface="Calibri"/>
              </a:rPr>
              <a:t>таблицы «Успеваемость»</a:t>
            </a:r>
            <a:r>
              <a:rPr b="0" lang="en-US" sz="2000" spc="-1" strike="noStrike">
                <a:solidFill>
                  <a:srgbClr val="000000"/>
                </a:solidFill>
                <a:latin typeface="Calibri"/>
              </a:rPr>
              <a:t> </a:t>
            </a:r>
            <a:r>
              <a:rPr b="0" lang="en-US" sz="2000" spc="-12" strike="noStrike">
                <a:solidFill>
                  <a:srgbClr val="000000"/>
                </a:solidFill>
                <a:latin typeface="Calibri"/>
              </a:rPr>
              <a:t>(progress) </a:t>
            </a:r>
            <a:r>
              <a:rPr b="0" lang="en-US" sz="2000" spc="-1" strike="noStrike">
                <a:solidFill>
                  <a:srgbClr val="000000"/>
                </a:solidFill>
                <a:latin typeface="Calibri"/>
              </a:rPr>
              <a:t>значения </a:t>
            </a:r>
            <a:r>
              <a:rPr b="0" lang="en-US" sz="2000" spc="-66" strike="noStrike">
                <a:solidFill>
                  <a:srgbClr val="000000"/>
                </a:solidFill>
                <a:latin typeface="Calibri"/>
              </a:rPr>
              <a:t>DEFAULT, </a:t>
            </a:r>
            <a:r>
              <a:rPr b="0" lang="en-US" sz="2000" spc="-1" strike="noStrike">
                <a:solidFill>
                  <a:srgbClr val="000000"/>
                </a:solidFill>
                <a:latin typeface="Calibri"/>
              </a:rPr>
              <a:t>если </a:t>
            </a:r>
            <a:r>
              <a:rPr b="0" lang="en-US" sz="2000" spc="-7" strike="noStrike">
                <a:solidFill>
                  <a:srgbClr val="000000"/>
                </a:solidFill>
                <a:latin typeface="Calibri"/>
              </a:rPr>
              <a:t>оно, </a:t>
            </a:r>
            <a:r>
              <a:rPr b="0" lang="en-US" sz="2000" spc="-12" strike="noStrike">
                <a:solidFill>
                  <a:srgbClr val="000000"/>
                </a:solidFill>
                <a:latin typeface="Calibri"/>
              </a:rPr>
              <a:t>конечно, </a:t>
            </a:r>
            <a:r>
              <a:rPr b="0" lang="en-US" sz="2000" spc="-1" strike="noStrike">
                <a:solidFill>
                  <a:srgbClr val="000000"/>
                </a:solidFill>
                <a:latin typeface="Calibri"/>
              </a:rPr>
              <a:t>было </a:t>
            </a:r>
            <a:r>
              <a:rPr b="0" lang="en-US" sz="2000" spc="-7" strike="noStrike">
                <a:solidFill>
                  <a:srgbClr val="000000"/>
                </a:solidFill>
                <a:latin typeface="Calibri"/>
              </a:rPr>
              <a:t>предписано </a:t>
            </a:r>
            <a:r>
              <a:rPr b="0" lang="en-US" sz="2000" spc="-1" strike="noStrike">
                <a:solidFill>
                  <a:srgbClr val="000000"/>
                </a:solidFill>
                <a:latin typeface="Calibri"/>
              </a:rPr>
              <a:t>при  создании</a:t>
            </a:r>
            <a:r>
              <a:rPr b="0" lang="en-US" sz="2000" spc="-35" strike="noStrike">
                <a:solidFill>
                  <a:srgbClr val="000000"/>
                </a:solidFill>
                <a:latin typeface="Calibri"/>
              </a:rPr>
              <a:t> </a:t>
            </a:r>
            <a:r>
              <a:rPr b="0" lang="en-US" sz="2000" spc="-12" strike="noStrike">
                <a:solidFill>
                  <a:srgbClr val="000000"/>
                </a:solidFill>
                <a:latin typeface="Calibri"/>
              </a:rPr>
              <a:t>таблицы.</a:t>
            </a:r>
            <a:endParaRPr b="0" lang="en-US" sz="2000" spc="-1" strike="noStrike">
              <a:solidFill>
                <a:srgbClr val="000000"/>
              </a:solidFill>
              <a:latin typeface="Arial"/>
            </a:endParaRPr>
          </a:p>
          <a:p>
            <a:pPr marL="355680" indent="-343080">
              <a:lnSpc>
                <a:spcPts val="2160"/>
              </a:lnSpc>
              <a:buClr>
                <a:srgbClr val="000000"/>
              </a:buClr>
              <a:buFont typeface="Arial"/>
              <a:buChar char="•"/>
              <a:tabLst>
                <a:tab algn="l" pos="354960"/>
                <a:tab algn="l" pos="355680"/>
              </a:tabLst>
            </a:pPr>
            <a:r>
              <a:rPr b="0" lang="en-US" sz="2000" spc="-7" strike="noStrike">
                <a:solidFill>
                  <a:srgbClr val="000000"/>
                </a:solidFill>
                <a:latin typeface="Calibri"/>
              </a:rPr>
              <a:t>Оформляется </a:t>
            </a:r>
            <a:r>
              <a:rPr b="0" lang="en-US" sz="2000" spc="-15" strike="noStrike">
                <a:solidFill>
                  <a:srgbClr val="000000"/>
                </a:solidFill>
                <a:latin typeface="Calibri"/>
              </a:rPr>
              <a:t>этот </a:t>
            </a:r>
            <a:r>
              <a:rPr b="0" lang="en-US" sz="2000" spc="-1" strike="noStrike">
                <a:solidFill>
                  <a:srgbClr val="000000"/>
                </a:solidFill>
                <a:latin typeface="Calibri"/>
              </a:rPr>
              <a:t>вариант </a:t>
            </a:r>
            <a:r>
              <a:rPr b="0" lang="en-US" sz="2000" spc="-7" strike="noStrike">
                <a:solidFill>
                  <a:srgbClr val="000000"/>
                </a:solidFill>
                <a:latin typeface="Calibri"/>
              </a:rPr>
              <a:t>так (значение </a:t>
            </a:r>
            <a:r>
              <a:rPr b="0" lang="en-US" sz="2000" spc="-1" strike="noStrike">
                <a:solidFill>
                  <a:srgbClr val="000000"/>
                </a:solidFill>
                <a:latin typeface="Calibri"/>
              </a:rPr>
              <a:t>во </a:t>
            </a:r>
            <a:r>
              <a:rPr b="0" lang="en-US" sz="2000" spc="-7" strike="noStrike">
                <a:solidFill>
                  <a:srgbClr val="000000"/>
                </a:solidFill>
                <a:latin typeface="Calibri"/>
              </a:rPr>
              <a:t>фразе </a:t>
            </a:r>
            <a:r>
              <a:rPr b="0" lang="en-US" sz="2000" spc="-41" strike="noStrike">
                <a:solidFill>
                  <a:srgbClr val="000000"/>
                </a:solidFill>
                <a:latin typeface="Calibri"/>
              </a:rPr>
              <a:t>DEFAULT</a:t>
            </a:r>
            <a:r>
              <a:rPr b="0" lang="en-US" sz="2000" spc="-32" strike="noStrike">
                <a:solidFill>
                  <a:srgbClr val="000000"/>
                </a:solidFill>
                <a:latin typeface="Calibri"/>
              </a:rPr>
              <a:t> </a:t>
            </a:r>
            <a:r>
              <a:rPr b="0" lang="en-US" sz="2000" spc="-7" strike="noStrike">
                <a:solidFill>
                  <a:srgbClr val="000000"/>
                </a:solidFill>
                <a:latin typeface="Calibri"/>
              </a:rPr>
              <a:t>взято</a:t>
            </a:r>
            <a:endParaRPr b="0" lang="en-US" sz="2000" spc="-1" strike="noStrike">
              <a:solidFill>
                <a:srgbClr val="000000"/>
              </a:solidFill>
              <a:latin typeface="Arial"/>
            </a:endParaRPr>
          </a:p>
          <a:p>
            <a:pPr marL="355680">
              <a:lnSpc>
                <a:spcPts val="2146"/>
              </a:lnSpc>
              <a:tabLst>
                <a:tab algn="l" pos="354960"/>
                <a:tab algn="l" pos="355680"/>
              </a:tabLst>
            </a:pPr>
            <a:r>
              <a:rPr b="0" lang="en-US" sz="2000" spc="-7" strike="noStrike">
                <a:solidFill>
                  <a:srgbClr val="000000"/>
                </a:solidFill>
                <a:latin typeface="Calibri"/>
              </a:rPr>
              <a:t>произвольное):</a:t>
            </a:r>
            <a:endParaRPr b="0" lang="en-US" sz="2000" spc="-1" strike="noStrike">
              <a:solidFill>
                <a:srgbClr val="000000"/>
              </a:solidFill>
              <a:latin typeface="Arial"/>
            </a:endParaRPr>
          </a:p>
          <a:p>
            <a:pPr marL="12600">
              <a:lnSpc>
                <a:spcPts val="2265"/>
              </a:lnSpc>
              <a:tabLst>
                <a:tab algn="l" pos="354960"/>
                <a:tab algn="l" pos="355680"/>
              </a:tabLst>
            </a:pPr>
            <a:r>
              <a:rPr b="1" lang="en-US" sz="1900" spc="-7" strike="noStrike">
                <a:solidFill>
                  <a:srgbClr val="000000"/>
                </a:solidFill>
                <a:latin typeface="Courier New"/>
              </a:rPr>
              <a:t>CREATE </a:t>
            </a:r>
            <a:r>
              <a:rPr b="1" lang="en-US" sz="1900" spc="-12" strike="noStrike">
                <a:solidFill>
                  <a:srgbClr val="000000"/>
                </a:solidFill>
                <a:latin typeface="Courier New"/>
              </a:rPr>
              <a:t>TABLE</a:t>
            </a:r>
            <a:r>
              <a:rPr b="1" lang="en-US" sz="1900" spc="-7" strike="noStrike">
                <a:solidFill>
                  <a:srgbClr val="000000"/>
                </a:solidFill>
                <a:latin typeface="Courier New"/>
              </a:rPr>
              <a:t> </a:t>
            </a:r>
            <a:r>
              <a:rPr b="1" lang="en-US" sz="1900" spc="-12" strike="noStrike">
                <a:solidFill>
                  <a:srgbClr val="000000"/>
                </a:solidFill>
                <a:latin typeface="Courier New"/>
              </a:rPr>
              <a:t>progress</a:t>
            </a:r>
            <a:endParaRPr b="0" lang="en-US" sz="1900" spc="-1" strike="noStrike">
              <a:solidFill>
                <a:srgbClr val="000000"/>
              </a:solidFill>
              <a:latin typeface="Arial"/>
            </a:endParaRPr>
          </a:p>
          <a:p>
            <a:pPr marL="12600">
              <a:lnSpc>
                <a:spcPct val="100000"/>
              </a:lnSpc>
              <a:tabLst>
                <a:tab algn="l" pos="354960"/>
                <a:tab algn="l" pos="355680"/>
              </a:tabLst>
            </a:pPr>
            <a:r>
              <a:rPr b="1" lang="en-US" sz="1900" spc="-7" strike="noStrike">
                <a:solidFill>
                  <a:srgbClr val="000000"/>
                </a:solidFill>
                <a:latin typeface="Courier New"/>
              </a:rPr>
              <a:t>( </a:t>
            </a:r>
            <a:r>
              <a:rPr b="1" lang="en-US" sz="1900" spc="-12" strike="noStrike">
                <a:solidFill>
                  <a:srgbClr val="000000"/>
                </a:solidFill>
                <a:latin typeface="Courier New"/>
              </a:rPr>
              <a:t>record_book numeric( </a:t>
            </a:r>
            <a:r>
              <a:rPr b="1" lang="en-US" sz="1900" spc="-7" strike="noStrike">
                <a:solidFill>
                  <a:srgbClr val="000000"/>
                </a:solidFill>
                <a:latin typeface="Courier New"/>
              </a:rPr>
              <a:t>5 ) </a:t>
            </a:r>
            <a:r>
              <a:rPr b="1" lang="en-US" sz="1900" spc="-12" strike="noStrike">
                <a:solidFill>
                  <a:srgbClr val="000000"/>
                </a:solidFill>
                <a:latin typeface="Courier New"/>
              </a:rPr>
              <a:t>DEFAULT</a:t>
            </a:r>
            <a:r>
              <a:rPr b="1" lang="en-US" sz="1900" spc="29" strike="noStrike">
                <a:solidFill>
                  <a:srgbClr val="000000"/>
                </a:solidFill>
                <a:latin typeface="Courier New"/>
              </a:rPr>
              <a:t> </a:t>
            </a:r>
            <a:r>
              <a:rPr b="1" lang="en-US" sz="1900" spc="-12" strike="noStrike">
                <a:solidFill>
                  <a:srgbClr val="000000"/>
                </a:solidFill>
                <a:latin typeface="Courier New"/>
              </a:rPr>
              <a:t>12345,</a:t>
            </a:r>
            <a:endParaRPr b="0" lang="en-US" sz="1900" spc="-1" strike="noStrike">
              <a:solidFill>
                <a:srgbClr val="000000"/>
              </a:solidFill>
              <a:latin typeface="Arial"/>
            </a:endParaRPr>
          </a:p>
          <a:p>
            <a:pPr marL="301680">
              <a:lnSpc>
                <a:spcPct val="100000"/>
              </a:lnSpc>
              <a:tabLst>
                <a:tab algn="l" pos="354960"/>
                <a:tab algn="l" pos="355680"/>
              </a:tabLst>
            </a:pPr>
            <a:r>
              <a:rPr b="1" lang="en-US" sz="1900" spc="-7" strike="noStrike">
                <a:solidFill>
                  <a:srgbClr val="000000"/>
                </a:solidFill>
                <a:latin typeface="Courier New"/>
              </a:rPr>
              <a:t>...</a:t>
            </a:r>
            <a:endParaRPr b="0" lang="en-US" sz="1900" spc="-1" strike="noStrike">
              <a:solidFill>
                <a:srgbClr val="000000"/>
              </a:solidFill>
              <a:latin typeface="Arial"/>
            </a:endParaRPr>
          </a:p>
          <a:p>
            <a:pPr marL="591120" indent="-289440">
              <a:lnSpc>
                <a:spcPct val="100000"/>
              </a:lnSpc>
              <a:tabLst>
                <a:tab algn="l" pos="0"/>
              </a:tabLst>
            </a:pPr>
            <a:r>
              <a:rPr b="1" lang="en-US" sz="1900" spc="-12" strike="noStrike">
                <a:solidFill>
                  <a:srgbClr val="000000"/>
                </a:solidFill>
                <a:latin typeface="Courier New"/>
              </a:rPr>
              <a:t>FOREIGN </a:t>
            </a:r>
            <a:r>
              <a:rPr b="1" lang="en-US" sz="1900" spc="-7" strike="noStrike">
                <a:solidFill>
                  <a:srgbClr val="000000"/>
                </a:solidFill>
                <a:latin typeface="Courier New"/>
              </a:rPr>
              <a:t>KEY ( </a:t>
            </a:r>
            <a:r>
              <a:rPr b="1" lang="en-US" sz="1900" spc="-12" strike="noStrike">
                <a:solidFill>
                  <a:srgbClr val="000000"/>
                </a:solidFill>
                <a:latin typeface="Courier New"/>
              </a:rPr>
              <a:t>record_book </a:t>
            </a:r>
            <a:r>
              <a:rPr b="1" lang="en-US" sz="1900" spc="-7" strike="noStrike">
                <a:solidFill>
                  <a:srgbClr val="000000"/>
                </a:solidFill>
                <a:latin typeface="Courier New"/>
              </a:rPr>
              <a:t>)  </a:t>
            </a:r>
            <a:r>
              <a:rPr b="1" lang="en-US" sz="1900" spc="-12" strike="noStrike">
                <a:solidFill>
                  <a:srgbClr val="000000"/>
                </a:solidFill>
                <a:latin typeface="Courier New"/>
              </a:rPr>
              <a:t>REFERENCES students </a:t>
            </a:r>
            <a:r>
              <a:rPr b="1" lang="en-US" sz="1900" spc="-7" strike="noStrike">
                <a:solidFill>
                  <a:srgbClr val="000000"/>
                </a:solidFill>
                <a:latin typeface="Courier New"/>
              </a:rPr>
              <a:t>( </a:t>
            </a:r>
            <a:r>
              <a:rPr b="1" lang="en-US" sz="1900" spc="-12" strike="noStrike">
                <a:solidFill>
                  <a:srgbClr val="000000"/>
                </a:solidFill>
                <a:latin typeface="Courier New"/>
              </a:rPr>
              <a:t>record_book </a:t>
            </a:r>
            <a:r>
              <a:rPr b="1" lang="en-US" sz="1900" spc="-7" strike="noStrike">
                <a:solidFill>
                  <a:srgbClr val="000000"/>
                </a:solidFill>
                <a:latin typeface="Courier New"/>
              </a:rPr>
              <a:t>)  </a:t>
            </a:r>
            <a:r>
              <a:rPr b="1" lang="en-US" sz="1900" spc="-7" strike="noStrike">
                <a:solidFill>
                  <a:srgbClr val="ff0000"/>
                </a:solidFill>
                <a:latin typeface="Courier New"/>
              </a:rPr>
              <a:t>ON </a:t>
            </a:r>
            <a:r>
              <a:rPr b="1" lang="en-US" sz="1900" spc="-12" strike="noStrike">
                <a:solidFill>
                  <a:srgbClr val="ff0000"/>
                </a:solidFill>
                <a:latin typeface="Courier New"/>
              </a:rPr>
              <a:t>DELETE </a:t>
            </a:r>
            <a:r>
              <a:rPr b="1" lang="en-US" sz="1900" spc="-7" strike="noStrike">
                <a:solidFill>
                  <a:srgbClr val="ff0000"/>
                </a:solidFill>
                <a:latin typeface="Courier New"/>
              </a:rPr>
              <a:t>SET</a:t>
            </a:r>
            <a:r>
              <a:rPr b="1" lang="en-US" sz="1900" spc="-26" strike="noStrike">
                <a:solidFill>
                  <a:srgbClr val="ff0000"/>
                </a:solidFill>
                <a:latin typeface="Courier New"/>
              </a:rPr>
              <a:t> </a:t>
            </a:r>
            <a:r>
              <a:rPr b="1" lang="en-US" sz="1900" spc="-12" strike="noStrike">
                <a:solidFill>
                  <a:srgbClr val="ff0000"/>
                </a:solidFill>
                <a:latin typeface="Courier New"/>
              </a:rPr>
              <a:t>DEFAULT</a:t>
            </a:r>
            <a:endParaRPr b="0" lang="en-US" sz="1900" spc="-1" strike="noStrike">
              <a:solidFill>
                <a:srgbClr val="000000"/>
              </a:solidFill>
              <a:latin typeface="Arial"/>
            </a:endParaRPr>
          </a:p>
          <a:p>
            <a:pPr marL="12600" indent="-289440">
              <a:lnSpc>
                <a:spcPct val="100000"/>
              </a:lnSpc>
              <a:tabLst>
                <a:tab algn="l" pos="0"/>
              </a:tabLst>
            </a:pPr>
            <a:r>
              <a:rPr b="1" lang="en-US" sz="1900" spc="-7" strike="noStrike">
                <a:solidFill>
                  <a:srgbClr val="000000"/>
                </a:solidFill>
                <a:latin typeface="Courier New"/>
              </a:rPr>
              <a:t>);</a:t>
            </a:r>
            <a:endParaRPr b="0" lang="en-US" sz="1900" spc="-1" strike="noStrike">
              <a:solidFill>
                <a:srgbClr val="000000"/>
              </a:solidFill>
              <a:latin typeface="Arial"/>
            </a:endParaRPr>
          </a:p>
          <a:p>
            <a:pPr marL="355680" indent="-343080">
              <a:lnSpc>
                <a:spcPct val="80000"/>
              </a:lnSpc>
              <a:spcBef>
                <a:spcPts val="510"/>
              </a:spcBef>
              <a:buClr>
                <a:srgbClr val="000000"/>
              </a:buClr>
              <a:buFont typeface="Arial"/>
              <a:buChar char="•"/>
              <a:tabLst>
                <a:tab algn="l" pos="354960"/>
                <a:tab algn="l" pos="355680"/>
              </a:tabLst>
            </a:pPr>
            <a:r>
              <a:rPr b="0" lang="en-US" sz="2000" spc="-1" strike="noStrike">
                <a:solidFill>
                  <a:srgbClr val="000000"/>
                </a:solidFill>
                <a:latin typeface="Calibri"/>
              </a:rPr>
              <a:t>Важно учитывать, </a:t>
            </a:r>
            <a:r>
              <a:rPr b="0" lang="en-US" sz="2000" spc="-12" strike="noStrike">
                <a:solidFill>
                  <a:srgbClr val="000000"/>
                </a:solidFill>
                <a:latin typeface="Calibri"/>
              </a:rPr>
              <a:t>что </a:t>
            </a:r>
            <a:r>
              <a:rPr b="0" lang="en-US" sz="2000" spc="-1" strike="noStrike">
                <a:solidFill>
                  <a:srgbClr val="000000"/>
                </a:solidFill>
                <a:latin typeface="Calibri"/>
              </a:rPr>
              <a:t>если в </a:t>
            </a:r>
            <a:r>
              <a:rPr b="0" lang="en-US" sz="2000" spc="-7" strike="noStrike">
                <a:solidFill>
                  <a:srgbClr val="000000"/>
                </a:solidFill>
                <a:latin typeface="Calibri"/>
              </a:rPr>
              <a:t>ссылочной </a:t>
            </a:r>
            <a:r>
              <a:rPr b="0" lang="en-US" sz="2000" spc="-15" strike="noStrike">
                <a:solidFill>
                  <a:srgbClr val="000000"/>
                </a:solidFill>
                <a:latin typeface="Calibri"/>
              </a:rPr>
              <a:t>таблице </a:t>
            </a:r>
            <a:r>
              <a:rPr b="0" lang="en-US" sz="2000" spc="-7" strike="noStrike">
                <a:solidFill>
                  <a:srgbClr val="000000"/>
                </a:solidFill>
                <a:latin typeface="Calibri"/>
              </a:rPr>
              <a:t>нет </a:t>
            </a:r>
            <a:r>
              <a:rPr b="0" lang="en-US" sz="2000" spc="-1" strike="noStrike">
                <a:solidFill>
                  <a:srgbClr val="000000"/>
                </a:solidFill>
                <a:latin typeface="Calibri"/>
              </a:rPr>
              <a:t>строки </a:t>
            </a:r>
            <a:r>
              <a:rPr b="0" i="1" lang="en-US" sz="2000" spc="-1" strike="noStrike">
                <a:solidFill>
                  <a:srgbClr val="000000"/>
                </a:solidFill>
                <a:latin typeface="Calibri"/>
              </a:rPr>
              <a:t>с </a:t>
            </a:r>
            <a:r>
              <a:rPr b="0" i="1" lang="en-US" sz="2000" spc="-7" strike="noStrike">
                <a:solidFill>
                  <a:srgbClr val="000000"/>
                </a:solidFill>
                <a:latin typeface="Calibri"/>
              </a:rPr>
              <a:t>тем </a:t>
            </a:r>
            <a:r>
              <a:rPr b="0" i="1" lang="en-US" sz="2000" spc="-15" strike="noStrike">
                <a:solidFill>
                  <a:srgbClr val="000000"/>
                </a:solidFill>
                <a:latin typeface="Calibri"/>
              </a:rPr>
              <a:t>же  </a:t>
            </a:r>
            <a:r>
              <a:rPr b="0" i="1" lang="en-US" sz="2000" spc="-1" strike="noStrike">
                <a:solidFill>
                  <a:srgbClr val="000000"/>
                </a:solidFill>
                <a:latin typeface="Calibri"/>
              </a:rPr>
              <a:t>значением </a:t>
            </a:r>
            <a:r>
              <a:rPr b="0" lang="en-US" sz="2000" spc="-7" strike="noStrike">
                <a:solidFill>
                  <a:srgbClr val="000000"/>
                </a:solidFill>
                <a:latin typeface="Calibri"/>
              </a:rPr>
              <a:t>ключевого </a:t>
            </a:r>
            <a:r>
              <a:rPr b="0" lang="en-US" sz="2000" spc="-1" strike="noStrike">
                <a:solidFill>
                  <a:srgbClr val="000000"/>
                </a:solidFill>
                <a:latin typeface="Calibri"/>
              </a:rPr>
              <a:t>атрибута, </a:t>
            </a:r>
            <a:r>
              <a:rPr b="0" lang="en-US" sz="2000" spc="-15" strike="noStrike">
                <a:solidFill>
                  <a:srgbClr val="000000"/>
                </a:solidFill>
                <a:latin typeface="Calibri"/>
              </a:rPr>
              <a:t>которое </a:t>
            </a:r>
            <a:r>
              <a:rPr b="0" lang="en-US" sz="2000" spc="-1" strike="noStrike">
                <a:solidFill>
                  <a:srgbClr val="000000"/>
                </a:solidFill>
                <a:latin typeface="Calibri"/>
              </a:rPr>
              <a:t>было </a:t>
            </a:r>
            <a:r>
              <a:rPr b="0" lang="en-US" sz="2000" spc="-7" strike="noStrike">
                <a:solidFill>
                  <a:srgbClr val="000000"/>
                </a:solidFill>
                <a:latin typeface="Calibri"/>
              </a:rPr>
              <a:t>предписано </a:t>
            </a:r>
            <a:r>
              <a:rPr b="0" lang="en-US" sz="2000" spc="-1" strike="noStrike">
                <a:solidFill>
                  <a:srgbClr val="000000"/>
                </a:solidFill>
                <a:latin typeface="Calibri"/>
              </a:rPr>
              <a:t>во </a:t>
            </a:r>
            <a:r>
              <a:rPr b="0" lang="en-US" sz="2000" spc="-7" strike="noStrike">
                <a:solidFill>
                  <a:srgbClr val="000000"/>
                </a:solidFill>
                <a:latin typeface="Calibri"/>
              </a:rPr>
              <a:t>фразе  </a:t>
            </a:r>
            <a:r>
              <a:rPr b="0" lang="en-US" sz="2000" spc="-41" strike="noStrike">
                <a:solidFill>
                  <a:srgbClr val="000000"/>
                </a:solidFill>
                <a:latin typeface="Calibri"/>
              </a:rPr>
              <a:t>DEFAULT </a:t>
            </a:r>
            <a:r>
              <a:rPr b="0" lang="en-US" sz="2000" spc="-1" strike="noStrike">
                <a:solidFill>
                  <a:srgbClr val="000000"/>
                </a:solidFill>
                <a:latin typeface="Calibri"/>
              </a:rPr>
              <a:t>при создании </a:t>
            </a:r>
            <a:r>
              <a:rPr b="0" lang="en-US" sz="2000" spc="-7" strike="noStrike">
                <a:solidFill>
                  <a:srgbClr val="000000"/>
                </a:solidFill>
                <a:latin typeface="Calibri"/>
              </a:rPr>
              <a:t>ссылающейся </a:t>
            </a:r>
            <a:r>
              <a:rPr b="0" lang="en-US" sz="2000" spc="-12" strike="noStrike">
                <a:solidFill>
                  <a:srgbClr val="000000"/>
                </a:solidFill>
                <a:latin typeface="Calibri"/>
              </a:rPr>
              <a:t>таблицы, то </a:t>
            </a:r>
            <a:r>
              <a:rPr b="0" lang="en-US" sz="2000" spc="-26" strike="noStrike">
                <a:solidFill>
                  <a:srgbClr val="000000"/>
                </a:solidFill>
                <a:latin typeface="Calibri"/>
              </a:rPr>
              <a:t>будет </a:t>
            </a:r>
            <a:r>
              <a:rPr b="0" lang="en-US" sz="2000" spc="-7" strike="noStrike">
                <a:solidFill>
                  <a:srgbClr val="000000"/>
                </a:solidFill>
                <a:latin typeface="Calibri"/>
              </a:rPr>
              <a:t>иметь</a:t>
            </a:r>
            <a:r>
              <a:rPr b="0" lang="en-US" sz="2000" spc="-52" strike="noStrike">
                <a:solidFill>
                  <a:srgbClr val="000000"/>
                </a:solidFill>
                <a:latin typeface="Calibri"/>
              </a:rPr>
              <a:t> </a:t>
            </a:r>
            <a:r>
              <a:rPr b="0" lang="en-US" sz="2000" spc="-7" strike="noStrike">
                <a:solidFill>
                  <a:srgbClr val="000000"/>
                </a:solidFill>
                <a:latin typeface="Calibri"/>
              </a:rPr>
              <a:t>место</a:t>
            </a:r>
            <a:endParaRPr b="0" lang="en-US" sz="2000" spc="-1" strike="noStrike">
              <a:solidFill>
                <a:srgbClr val="000000"/>
              </a:solidFill>
              <a:latin typeface="Arial"/>
            </a:endParaRPr>
          </a:p>
          <a:p>
            <a:pPr marL="355680">
              <a:lnSpc>
                <a:spcPct val="80000"/>
              </a:lnSpc>
              <a:tabLst>
                <a:tab algn="l" pos="354960"/>
                <a:tab algn="l" pos="355680"/>
              </a:tabLst>
            </a:pPr>
            <a:r>
              <a:rPr b="0" lang="en-US" sz="2000" spc="-7" strike="noStrike">
                <a:solidFill>
                  <a:srgbClr val="000000"/>
                </a:solidFill>
                <a:latin typeface="Calibri"/>
              </a:rPr>
              <a:t>нарушение ограничения ссылочной </a:t>
            </a:r>
            <a:r>
              <a:rPr b="0" lang="en-US" sz="2000" spc="-12" strike="noStrike">
                <a:solidFill>
                  <a:srgbClr val="000000"/>
                </a:solidFill>
                <a:latin typeface="Calibri"/>
              </a:rPr>
              <a:t>целостности </a:t>
            </a:r>
            <a:r>
              <a:rPr b="0" lang="en-US" sz="2000" spc="-1" strike="noStrike">
                <a:solidFill>
                  <a:srgbClr val="000000"/>
                </a:solidFill>
                <a:latin typeface="Calibri"/>
              </a:rPr>
              <a:t>и </a:t>
            </a:r>
            <a:r>
              <a:rPr b="0" lang="en-US" sz="2000" spc="-7" strike="noStrike">
                <a:solidFill>
                  <a:srgbClr val="000000"/>
                </a:solidFill>
                <a:latin typeface="Calibri"/>
              </a:rPr>
              <a:t>операция </a:t>
            </a:r>
            <a:r>
              <a:rPr b="0" lang="en-US" sz="2000" spc="-15" strike="noStrike">
                <a:solidFill>
                  <a:srgbClr val="000000"/>
                </a:solidFill>
                <a:latin typeface="Calibri"/>
              </a:rPr>
              <a:t>удаления  </a:t>
            </a:r>
            <a:r>
              <a:rPr b="0" lang="en-US" sz="2000" spc="-1" strike="noStrike">
                <a:solidFill>
                  <a:srgbClr val="000000"/>
                </a:solidFill>
                <a:latin typeface="Calibri"/>
              </a:rPr>
              <a:t>не </a:t>
            </a:r>
            <a:r>
              <a:rPr b="0" lang="en-US" sz="2000" spc="-26" strike="noStrike">
                <a:solidFill>
                  <a:srgbClr val="000000"/>
                </a:solidFill>
                <a:latin typeface="Calibri"/>
              </a:rPr>
              <a:t>будет</a:t>
            </a:r>
            <a:r>
              <a:rPr b="0" lang="en-US" sz="2000" spc="-32" strike="noStrike">
                <a:solidFill>
                  <a:srgbClr val="000000"/>
                </a:solidFill>
                <a:latin typeface="Calibri"/>
              </a:rPr>
              <a:t> </a:t>
            </a:r>
            <a:r>
              <a:rPr b="0" lang="en-US" sz="2000" spc="-7" strike="noStrike">
                <a:solidFill>
                  <a:srgbClr val="000000"/>
                </a:solidFill>
                <a:latin typeface="Calibri"/>
              </a:rPr>
              <a:t>выполнена.</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1854720" y="59400"/>
            <a:ext cx="96984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21" strike="noStrike">
                <a:solidFill>
                  <a:srgbClr val="000000"/>
                </a:solidFill>
                <a:latin typeface="Arial Black"/>
              </a:rPr>
              <a:t>Что происходит </a:t>
            </a:r>
            <a:r>
              <a:rPr b="0" lang="en-US" sz="3600" spc="-12" strike="noStrike">
                <a:solidFill>
                  <a:srgbClr val="000000"/>
                </a:solidFill>
                <a:latin typeface="Arial Black"/>
              </a:rPr>
              <a:t>при обновлении</a:t>
            </a:r>
            <a:r>
              <a:rPr b="0" lang="en-US" sz="3600" spc="83" strike="noStrike">
                <a:solidFill>
                  <a:srgbClr val="000000"/>
                </a:solidFill>
                <a:latin typeface="Arial Black"/>
              </a:rPr>
              <a:t> </a:t>
            </a:r>
            <a:r>
              <a:rPr b="0" lang="en-US" sz="3600" spc="-7" strike="noStrike">
                <a:solidFill>
                  <a:srgbClr val="000000"/>
                </a:solidFill>
                <a:latin typeface="Arial Black"/>
              </a:rPr>
              <a:t>строк?</a:t>
            </a:r>
            <a:endParaRPr b="0" lang="en-US" sz="3600" spc="-1" strike="noStrike">
              <a:solidFill>
                <a:srgbClr val="000000"/>
              </a:solidFill>
              <a:latin typeface="Corbel"/>
            </a:endParaRPr>
          </a:p>
        </p:txBody>
      </p:sp>
      <p:sp>
        <p:nvSpPr>
          <p:cNvPr id="294" name="object 3"/>
          <p:cNvSpPr/>
          <p:nvPr/>
        </p:nvSpPr>
        <p:spPr>
          <a:xfrm>
            <a:off x="1393560" y="1405800"/>
            <a:ext cx="10621080" cy="4170600"/>
          </a:xfrm>
          <a:prstGeom prst="rect">
            <a:avLst/>
          </a:prstGeom>
          <a:noFill/>
          <a:ln w="0">
            <a:noFill/>
          </a:ln>
        </p:spPr>
        <p:style>
          <a:lnRef idx="0"/>
          <a:fillRef idx="0"/>
          <a:effectRef idx="0"/>
          <a:fontRef idx="minor"/>
        </p:style>
        <p:txBody>
          <a:bodyPr lIns="0" rIns="0" tIns="47520" bIns="0" anchor="t">
            <a:spAutoFit/>
          </a:bodyPr>
          <a:p>
            <a:pPr marL="355680" indent="-343080">
              <a:lnSpc>
                <a:spcPts val="2160"/>
              </a:lnSpc>
              <a:spcBef>
                <a:spcPts val="374"/>
              </a:spcBef>
              <a:buClr>
                <a:srgbClr val="000000"/>
              </a:buClr>
              <a:buFont typeface="Arial"/>
              <a:buChar char="•"/>
              <a:tabLst>
                <a:tab algn="l" pos="354960"/>
                <a:tab algn="l" pos="355680"/>
              </a:tabLst>
            </a:pPr>
            <a:r>
              <a:rPr b="0" lang="en-US" sz="2000" spc="-1" strike="noStrike">
                <a:solidFill>
                  <a:srgbClr val="000000"/>
                </a:solidFill>
                <a:latin typeface="Calibri"/>
              </a:rPr>
              <a:t>При </a:t>
            </a:r>
            <a:r>
              <a:rPr b="0" lang="en-US" sz="2000" spc="-7" strike="noStrike">
                <a:solidFill>
                  <a:srgbClr val="000000"/>
                </a:solidFill>
                <a:latin typeface="Calibri"/>
              </a:rPr>
              <a:t>выполнении операции </a:t>
            </a:r>
            <a:r>
              <a:rPr b="0" lang="en-US" sz="2000" spc="-35" strike="noStrike">
                <a:solidFill>
                  <a:srgbClr val="000000"/>
                </a:solidFill>
                <a:latin typeface="Calibri"/>
              </a:rPr>
              <a:t>UPDATE </a:t>
            </a:r>
            <a:r>
              <a:rPr b="0" lang="en-US" sz="2000" spc="-12" strike="noStrike">
                <a:solidFill>
                  <a:srgbClr val="000000"/>
                </a:solidFill>
                <a:latin typeface="Calibri"/>
              </a:rPr>
              <a:t>используются </a:t>
            </a:r>
            <a:r>
              <a:rPr b="0" lang="en-US" sz="2000" spc="-7" strike="noStrike">
                <a:solidFill>
                  <a:srgbClr val="000000"/>
                </a:solidFill>
                <a:latin typeface="Calibri"/>
              </a:rPr>
              <a:t>эти </a:t>
            </a:r>
            <a:r>
              <a:rPr b="0" lang="en-US" sz="2000" spc="-15" strike="noStrike">
                <a:solidFill>
                  <a:srgbClr val="000000"/>
                </a:solidFill>
                <a:latin typeface="Calibri"/>
              </a:rPr>
              <a:t>же </a:t>
            </a:r>
            <a:r>
              <a:rPr b="0" lang="en-US" sz="2000" spc="-1" strike="noStrike">
                <a:solidFill>
                  <a:srgbClr val="000000"/>
                </a:solidFill>
                <a:latin typeface="Calibri"/>
              </a:rPr>
              <a:t>варианты  </a:t>
            </a:r>
            <a:r>
              <a:rPr b="0" lang="en-US" sz="2000" spc="-26" strike="noStrike">
                <a:solidFill>
                  <a:srgbClr val="000000"/>
                </a:solidFill>
                <a:latin typeface="Calibri"/>
              </a:rPr>
              <a:t>подходов </a:t>
            </a:r>
            <a:r>
              <a:rPr b="0" lang="en-US" sz="2000" spc="-1" strike="noStrike">
                <a:solidFill>
                  <a:srgbClr val="000000"/>
                </a:solidFill>
                <a:latin typeface="Calibri"/>
              </a:rPr>
              <a:t>по </a:t>
            </a:r>
            <a:r>
              <a:rPr b="0" lang="en-US" sz="2000" spc="-7" strike="noStrike">
                <a:solidFill>
                  <a:srgbClr val="000000"/>
                </a:solidFill>
                <a:latin typeface="Calibri"/>
              </a:rPr>
              <a:t>отношению </a:t>
            </a:r>
            <a:r>
              <a:rPr b="0" lang="en-US" sz="2000" spc="-1" strike="noStrike">
                <a:solidFill>
                  <a:srgbClr val="000000"/>
                </a:solidFill>
                <a:latin typeface="Calibri"/>
              </a:rPr>
              <a:t>к </a:t>
            </a:r>
            <a:r>
              <a:rPr b="0" lang="en-US" sz="2000" spc="-7" strike="noStrike">
                <a:solidFill>
                  <a:srgbClr val="000000"/>
                </a:solidFill>
                <a:latin typeface="Calibri"/>
              </a:rPr>
              <a:t>обеспечению ссылочной</a:t>
            </a:r>
            <a:r>
              <a:rPr b="0" lang="en-US" sz="2000" spc="-21" strike="noStrike">
                <a:solidFill>
                  <a:srgbClr val="000000"/>
                </a:solidFill>
                <a:latin typeface="Calibri"/>
              </a:rPr>
              <a:t> </a:t>
            </a:r>
            <a:r>
              <a:rPr b="0" lang="en-US" sz="2000" spc="-12" strike="noStrike">
                <a:solidFill>
                  <a:srgbClr val="000000"/>
                </a:solidFill>
                <a:latin typeface="Calibri"/>
              </a:rPr>
              <a:t>целостности.</a:t>
            </a:r>
            <a:endParaRPr b="0" lang="en-US" sz="2000" spc="-1" strike="noStrike">
              <a:solidFill>
                <a:srgbClr val="000000"/>
              </a:solidFill>
              <a:latin typeface="Arial"/>
            </a:endParaRPr>
          </a:p>
          <a:p>
            <a:pPr marL="355680" indent="-343080">
              <a:lnSpc>
                <a:spcPct val="100000"/>
              </a:lnSpc>
              <a:spcBef>
                <a:spcPts val="210"/>
              </a:spcBef>
              <a:buClr>
                <a:srgbClr val="000000"/>
              </a:buClr>
              <a:buFont typeface="Arial"/>
              <a:buChar char="•"/>
              <a:tabLst>
                <a:tab algn="l" pos="354960"/>
                <a:tab algn="l" pos="355680"/>
              </a:tabLst>
            </a:pPr>
            <a:r>
              <a:rPr b="0" lang="en-US" sz="2000" spc="-7" strike="noStrike">
                <a:solidFill>
                  <a:srgbClr val="000000"/>
                </a:solidFill>
                <a:latin typeface="Calibri"/>
              </a:rPr>
              <a:t>Аналогом </a:t>
            </a:r>
            <a:r>
              <a:rPr b="0" lang="en-US" sz="2000" spc="-12" strike="noStrike">
                <a:solidFill>
                  <a:srgbClr val="000000"/>
                </a:solidFill>
                <a:latin typeface="Calibri"/>
              </a:rPr>
              <a:t>каскадного </a:t>
            </a:r>
            <a:r>
              <a:rPr b="0" lang="en-US" sz="2000" spc="-15" strike="noStrike">
                <a:solidFill>
                  <a:srgbClr val="000000"/>
                </a:solidFill>
                <a:latin typeface="Calibri"/>
              </a:rPr>
              <a:t>удаления </a:t>
            </a:r>
            <a:r>
              <a:rPr b="0" lang="en-US" sz="2000" spc="-12" strike="noStrike">
                <a:solidFill>
                  <a:srgbClr val="000000"/>
                </a:solidFill>
                <a:latin typeface="Calibri"/>
              </a:rPr>
              <a:t>является каскадное</a:t>
            </a:r>
            <a:r>
              <a:rPr b="0" lang="en-US" sz="2000" spc="-1" strike="noStrike">
                <a:solidFill>
                  <a:srgbClr val="000000"/>
                </a:solidFill>
                <a:latin typeface="Calibri"/>
              </a:rPr>
              <a:t> </a:t>
            </a:r>
            <a:r>
              <a:rPr b="0" lang="en-US" sz="2000" spc="-7" strike="noStrike">
                <a:solidFill>
                  <a:srgbClr val="000000"/>
                </a:solidFill>
                <a:latin typeface="Calibri"/>
              </a:rPr>
              <a:t>обновление:</a:t>
            </a:r>
            <a:endParaRPr b="0" lang="en-US" sz="2000" spc="-1" strike="noStrike">
              <a:solidFill>
                <a:srgbClr val="000000"/>
              </a:solidFill>
              <a:latin typeface="Arial"/>
            </a:endParaRPr>
          </a:p>
          <a:p>
            <a:pPr marL="12600">
              <a:lnSpc>
                <a:spcPct val="100000"/>
              </a:lnSpc>
              <a:spcBef>
                <a:spcPts val="184"/>
              </a:spcBef>
              <a:tabLst>
                <a:tab algn="l" pos="354960"/>
                <a:tab algn="l" pos="355680"/>
              </a:tabLst>
            </a:pPr>
            <a:r>
              <a:rPr b="1" lang="en-US" sz="1800" spc="-12" strike="noStrike">
                <a:solidFill>
                  <a:srgbClr val="000000"/>
                </a:solidFill>
                <a:latin typeface="Courier New"/>
              </a:rPr>
              <a:t>CREATE TABLE</a:t>
            </a:r>
            <a:r>
              <a:rPr b="1" lang="en-US" sz="1800" spc="-7" strike="noStrike">
                <a:solidFill>
                  <a:srgbClr val="000000"/>
                </a:solidFill>
                <a:latin typeface="Courier New"/>
              </a:rPr>
              <a:t> </a:t>
            </a:r>
            <a:r>
              <a:rPr b="1" lang="en-US" sz="1800" spc="-12" strike="noStrike">
                <a:solidFill>
                  <a:srgbClr val="000000"/>
                </a:solidFill>
                <a:latin typeface="Courier New"/>
              </a:rPr>
              <a:t>progress</a:t>
            </a:r>
            <a:endParaRPr b="0" lang="en-US" sz="1800" spc="-1" strike="noStrike">
              <a:solidFill>
                <a:srgbClr val="000000"/>
              </a:solidFill>
              <a:latin typeface="Arial"/>
            </a:endParaRPr>
          </a:p>
          <a:p>
            <a:pPr marL="12600">
              <a:lnSpc>
                <a:spcPct val="100000"/>
              </a:lnSpc>
              <a:spcBef>
                <a:spcPts val="221"/>
              </a:spcBef>
              <a:tabLst>
                <a:tab algn="l" pos="354960"/>
                <a:tab algn="l" pos="35568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a:t>
            </a:r>
            <a:r>
              <a:rPr b="1" lang="en-US" sz="1800" spc="-52"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286920">
              <a:lnSpc>
                <a:spcPct val="100000"/>
              </a:lnSpc>
              <a:spcBef>
                <a:spcPts val="215"/>
              </a:spcBef>
              <a:tabLst>
                <a:tab algn="l" pos="354960"/>
                <a:tab algn="l" pos="355680"/>
              </a:tabLst>
            </a:pPr>
            <a:r>
              <a:rPr b="1" lang="en-US" sz="1800" spc="-12" strike="noStrike">
                <a:solidFill>
                  <a:srgbClr val="000000"/>
                </a:solidFill>
                <a:latin typeface="Courier New"/>
              </a:rPr>
              <a:t>...</a:t>
            </a:r>
            <a:endParaRPr b="0" lang="en-US" sz="1800" spc="-1" strike="noStrike">
              <a:solidFill>
                <a:srgbClr val="000000"/>
              </a:solidFill>
              <a:latin typeface="Arial"/>
            </a:endParaRPr>
          </a:p>
          <a:p>
            <a:pPr marL="559440" indent="-272880">
              <a:lnSpc>
                <a:spcPct val="110000"/>
              </a:lnSpc>
              <a:tabLst>
                <a:tab algn="l" pos="0"/>
              </a:tabLst>
            </a:pPr>
            <a:r>
              <a:rPr b="1" lang="en-US" sz="1800" spc="-12" strike="noStrike">
                <a:solidFill>
                  <a:srgbClr val="000000"/>
                </a:solidFill>
                <a:latin typeface="Courier New"/>
              </a:rPr>
              <a:t>FOREIGN KEY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r>
              <a:rPr b="1" lang="en-US" sz="1800" spc="-12" strike="noStrike">
                <a:solidFill>
                  <a:srgbClr val="000000"/>
                </a:solidFill>
                <a:latin typeface="Courier New"/>
              </a:rPr>
              <a:t>REFERENCES students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r>
              <a:rPr b="1" lang="en-US" sz="1800" spc="-12" strike="noStrike">
                <a:solidFill>
                  <a:srgbClr val="ff0000"/>
                </a:solidFill>
                <a:latin typeface="Courier New"/>
              </a:rPr>
              <a:t>ON UPDATE</a:t>
            </a:r>
            <a:r>
              <a:rPr b="1" lang="en-US" sz="1800" spc="-26" strike="noStrike">
                <a:solidFill>
                  <a:srgbClr val="ff0000"/>
                </a:solidFill>
                <a:latin typeface="Courier New"/>
              </a:rPr>
              <a:t> </a:t>
            </a:r>
            <a:r>
              <a:rPr b="1" lang="en-US" sz="1800" spc="-12" strike="noStrike">
                <a:solidFill>
                  <a:srgbClr val="ff0000"/>
                </a:solidFill>
                <a:latin typeface="Courier New"/>
              </a:rPr>
              <a:t>CASCADE</a:t>
            </a:r>
            <a:endParaRPr b="0" lang="en-US" sz="1800" spc="-1" strike="noStrike">
              <a:solidFill>
                <a:srgbClr val="000000"/>
              </a:solidFill>
              <a:latin typeface="Arial"/>
            </a:endParaRPr>
          </a:p>
          <a:p>
            <a:pPr marL="12600" indent="-272880">
              <a:lnSpc>
                <a:spcPct val="100000"/>
              </a:lnSpc>
              <a:spcBef>
                <a:spcPts val="215"/>
              </a:spcBef>
              <a:tabLst>
                <a:tab algn="l" pos="0"/>
              </a:tabLst>
            </a:pPr>
            <a:r>
              <a:rPr b="1" lang="en-US" sz="1800" spc="-7" strike="noStrike">
                <a:solidFill>
                  <a:srgbClr val="000000"/>
                </a:solidFill>
                <a:latin typeface="Courier New"/>
              </a:rPr>
              <a:t>);</a:t>
            </a:r>
            <a:endParaRPr b="0" lang="en-US" sz="1800" spc="-1" strike="noStrike">
              <a:solidFill>
                <a:srgbClr val="000000"/>
              </a:solidFill>
              <a:latin typeface="Arial"/>
            </a:endParaRPr>
          </a:p>
          <a:p>
            <a:pPr marL="355680" indent="-343080">
              <a:lnSpc>
                <a:spcPts val="2160"/>
              </a:lnSpc>
              <a:spcBef>
                <a:spcPts val="541"/>
              </a:spcBef>
              <a:buClr>
                <a:srgbClr val="000000"/>
              </a:buClr>
              <a:buFont typeface="Arial"/>
              <a:buChar char="•"/>
              <a:tabLst>
                <a:tab algn="l" pos="354960"/>
                <a:tab algn="l" pos="355680"/>
              </a:tabLst>
            </a:pPr>
            <a:r>
              <a:rPr b="0" lang="en-US" sz="2000" spc="-1" strike="noStrike">
                <a:solidFill>
                  <a:srgbClr val="000000"/>
                </a:solidFill>
                <a:latin typeface="Calibri"/>
              </a:rPr>
              <a:t>В </a:t>
            </a:r>
            <a:r>
              <a:rPr b="0" lang="en-US" sz="2000" spc="-12" strike="noStrike">
                <a:solidFill>
                  <a:srgbClr val="000000"/>
                </a:solidFill>
                <a:latin typeface="Calibri"/>
              </a:rPr>
              <a:t>этом </a:t>
            </a:r>
            <a:r>
              <a:rPr b="0" lang="en-US" sz="2000" spc="-1" strike="noStrike">
                <a:solidFill>
                  <a:srgbClr val="000000"/>
                </a:solidFill>
                <a:latin typeface="Calibri"/>
              </a:rPr>
              <a:t>случае </a:t>
            </a:r>
            <a:r>
              <a:rPr b="0" lang="en-US" sz="2000" spc="-7" strike="noStrike">
                <a:solidFill>
                  <a:srgbClr val="000000"/>
                </a:solidFill>
                <a:latin typeface="Calibri"/>
              </a:rPr>
              <a:t>измененные </a:t>
            </a:r>
            <a:r>
              <a:rPr b="0" lang="en-US" sz="2000" spc="-1" strike="noStrike">
                <a:solidFill>
                  <a:srgbClr val="000000"/>
                </a:solidFill>
                <a:latin typeface="Calibri"/>
              </a:rPr>
              <a:t>значения </a:t>
            </a:r>
            <a:r>
              <a:rPr b="0" lang="en-US" sz="2000" spc="-7" strike="noStrike">
                <a:solidFill>
                  <a:srgbClr val="000000"/>
                </a:solidFill>
                <a:latin typeface="Calibri"/>
              </a:rPr>
              <a:t>ссылочных атрибутов </a:t>
            </a:r>
            <a:r>
              <a:rPr b="0" lang="en-US" sz="2000" spc="-12" strike="noStrike">
                <a:solidFill>
                  <a:srgbClr val="000000"/>
                </a:solidFill>
                <a:latin typeface="Calibri"/>
              </a:rPr>
              <a:t>копируются  </a:t>
            </a:r>
            <a:r>
              <a:rPr b="0" lang="en-US" sz="2000" spc="-1" strike="noStrike">
                <a:solidFill>
                  <a:srgbClr val="000000"/>
                </a:solidFill>
                <a:latin typeface="Calibri"/>
              </a:rPr>
              <a:t>в ссылающиеся строки </a:t>
            </a:r>
            <a:r>
              <a:rPr b="0" lang="en-US" sz="2000" spc="-7" strike="noStrike">
                <a:solidFill>
                  <a:srgbClr val="000000"/>
                </a:solidFill>
                <a:latin typeface="Calibri"/>
              </a:rPr>
              <a:t>ссылающейся </a:t>
            </a:r>
            <a:r>
              <a:rPr b="0" lang="en-US" sz="2000" spc="-12" strike="noStrike">
                <a:solidFill>
                  <a:srgbClr val="000000"/>
                </a:solidFill>
                <a:latin typeface="Calibri"/>
              </a:rPr>
              <a:t>таблицы, </a:t>
            </a:r>
            <a:r>
              <a:rPr b="0" lang="en-US" sz="2000" spc="-46" strike="noStrike">
                <a:solidFill>
                  <a:srgbClr val="000000"/>
                </a:solidFill>
                <a:latin typeface="Calibri"/>
              </a:rPr>
              <a:t>т. </a:t>
            </a:r>
            <a:r>
              <a:rPr b="0" lang="en-US" sz="2000" spc="-1" strike="noStrike">
                <a:solidFill>
                  <a:srgbClr val="000000"/>
                </a:solidFill>
                <a:latin typeface="Calibri"/>
              </a:rPr>
              <a:t>е. новое значение  атрибута </a:t>
            </a:r>
            <a:r>
              <a:rPr b="0" lang="en-US" sz="2000" spc="-12" strike="noStrike">
                <a:solidFill>
                  <a:srgbClr val="000000"/>
                </a:solidFill>
                <a:latin typeface="Calibri"/>
              </a:rPr>
              <a:t>record_book </a:t>
            </a:r>
            <a:r>
              <a:rPr b="0" lang="en-US" sz="2000" spc="-1" strike="noStrike">
                <a:solidFill>
                  <a:srgbClr val="000000"/>
                </a:solidFill>
                <a:latin typeface="Calibri"/>
              </a:rPr>
              <a:t>из строки </a:t>
            </a:r>
            <a:r>
              <a:rPr b="0" lang="en-US" sz="2000" spc="-12" strike="noStrike">
                <a:solidFill>
                  <a:srgbClr val="000000"/>
                </a:solidFill>
                <a:latin typeface="Calibri"/>
              </a:rPr>
              <a:t>таблицы </a:t>
            </a:r>
            <a:r>
              <a:rPr b="0" lang="en-US" sz="2000" spc="-15" strike="noStrike">
                <a:solidFill>
                  <a:srgbClr val="000000"/>
                </a:solidFill>
                <a:latin typeface="Calibri"/>
              </a:rPr>
              <a:t>«Студенты»</a:t>
            </a:r>
            <a:r>
              <a:rPr b="0" lang="en-US" sz="2000" spc="-111" strike="noStrike">
                <a:solidFill>
                  <a:srgbClr val="000000"/>
                </a:solidFill>
                <a:latin typeface="Calibri"/>
              </a:rPr>
              <a:t> </a:t>
            </a:r>
            <a:r>
              <a:rPr b="0" lang="en-US" sz="2000" spc="-26" strike="noStrike">
                <a:solidFill>
                  <a:srgbClr val="000000"/>
                </a:solidFill>
                <a:latin typeface="Calibri"/>
              </a:rPr>
              <a:t>будет</a:t>
            </a:r>
            <a:endParaRPr b="0" lang="en-US" sz="2000" spc="-1" strike="noStrike">
              <a:solidFill>
                <a:srgbClr val="000000"/>
              </a:solidFill>
              <a:latin typeface="Arial"/>
            </a:endParaRPr>
          </a:p>
          <a:p>
            <a:pPr marL="355680">
              <a:lnSpc>
                <a:spcPts val="2010"/>
              </a:lnSpc>
              <a:tabLst>
                <a:tab algn="l" pos="354960"/>
                <a:tab algn="l" pos="355680"/>
              </a:tabLst>
            </a:pPr>
            <a:r>
              <a:rPr b="0" lang="en-US" sz="2000" spc="-7" strike="noStrike">
                <a:solidFill>
                  <a:srgbClr val="000000"/>
                </a:solidFill>
                <a:latin typeface="Calibri"/>
              </a:rPr>
              <a:t>скопировано </a:t>
            </a:r>
            <a:r>
              <a:rPr b="0" lang="en-US" sz="2000" spc="-1" strike="noStrike">
                <a:solidFill>
                  <a:srgbClr val="000000"/>
                </a:solidFill>
                <a:latin typeface="Calibri"/>
              </a:rPr>
              <a:t>во все строки </a:t>
            </a:r>
            <a:r>
              <a:rPr b="0" lang="en-US" sz="2000" spc="-12" strike="noStrike">
                <a:solidFill>
                  <a:srgbClr val="000000"/>
                </a:solidFill>
                <a:latin typeface="Calibri"/>
              </a:rPr>
              <a:t>таблицы «Успеваемость», </a:t>
            </a:r>
            <a:r>
              <a:rPr b="0" lang="en-US" sz="2000" spc="-1" strike="noStrike">
                <a:solidFill>
                  <a:srgbClr val="000000"/>
                </a:solidFill>
                <a:latin typeface="Calibri"/>
              </a:rPr>
              <a:t>ссылающиеся</a:t>
            </a:r>
            <a:r>
              <a:rPr b="0" lang="en-US" sz="2000" spc="-86" strike="noStrike">
                <a:solidFill>
                  <a:srgbClr val="000000"/>
                </a:solidFill>
                <a:latin typeface="Calibri"/>
              </a:rPr>
              <a:t> </a:t>
            </a:r>
            <a:r>
              <a:rPr b="0" lang="en-US" sz="2000" spc="-1" strike="noStrike">
                <a:solidFill>
                  <a:srgbClr val="000000"/>
                </a:solidFill>
                <a:latin typeface="Calibri"/>
              </a:rPr>
              <a:t>на</a:t>
            </a:r>
            <a:endParaRPr b="0" lang="en-US" sz="2000" spc="-1" strike="noStrike">
              <a:solidFill>
                <a:srgbClr val="000000"/>
              </a:solidFill>
              <a:latin typeface="Arial"/>
            </a:endParaRPr>
          </a:p>
          <a:p>
            <a:pPr marL="355680">
              <a:lnSpc>
                <a:spcPts val="2279"/>
              </a:lnSpc>
              <a:tabLst>
                <a:tab algn="l" pos="354960"/>
                <a:tab algn="l" pos="355680"/>
              </a:tabLst>
            </a:pPr>
            <a:r>
              <a:rPr b="0" lang="en-US" sz="2000" spc="-7" strike="noStrike">
                <a:solidFill>
                  <a:srgbClr val="000000"/>
                </a:solidFill>
                <a:latin typeface="Calibri"/>
              </a:rPr>
              <a:t>обновленную</a:t>
            </a:r>
            <a:r>
              <a:rPr b="0" lang="en-US" sz="2000" spc="-21" strike="noStrike">
                <a:solidFill>
                  <a:srgbClr val="000000"/>
                </a:solidFill>
                <a:latin typeface="Calibri"/>
              </a:rPr>
              <a:t> </a:t>
            </a:r>
            <a:r>
              <a:rPr b="0" lang="en-US" sz="2000" spc="-12" strike="noStrike">
                <a:solidFill>
                  <a:srgbClr val="000000"/>
                </a:solidFill>
                <a:latin typeface="Calibri"/>
              </a:rPr>
              <a:t>строку.</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639800" y="-15840"/>
            <a:ext cx="97416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Создадим </a:t>
            </a:r>
            <a:r>
              <a:rPr b="0" lang="en-US" sz="3600" spc="-21" strike="noStrike">
                <a:solidFill>
                  <a:srgbClr val="000000"/>
                </a:solidFill>
                <a:latin typeface="Arial Black"/>
              </a:rPr>
              <a:t>таблицу</a:t>
            </a:r>
            <a:r>
              <a:rPr b="0" lang="en-US" sz="3600" spc="-41" strike="noStrike">
                <a:solidFill>
                  <a:srgbClr val="000000"/>
                </a:solidFill>
                <a:latin typeface="Arial Black"/>
              </a:rPr>
              <a:t> </a:t>
            </a:r>
            <a:r>
              <a:rPr b="0" lang="en-US" sz="3600" spc="-21" strike="noStrike">
                <a:solidFill>
                  <a:srgbClr val="000000"/>
                </a:solidFill>
                <a:latin typeface="Arial Black"/>
              </a:rPr>
              <a:t>«Студенты»</a:t>
            </a:r>
            <a:endParaRPr b="0" lang="en-US" sz="3600" spc="-1" strike="noStrike">
              <a:solidFill>
                <a:srgbClr val="000000"/>
              </a:solidFill>
              <a:latin typeface="Corbel"/>
            </a:endParaRPr>
          </a:p>
        </p:txBody>
      </p:sp>
      <p:sp>
        <p:nvSpPr>
          <p:cNvPr id="296" name="object 3"/>
          <p:cNvSpPr/>
          <p:nvPr/>
        </p:nvSpPr>
        <p:spPr>
          <a:xfrm>
            <a:off x="2035080" y="1285560"/>
            <a:ext cx="8528760" cy="1933200"/>
          </a:xfrm>
          <a:prstGeom prst="rect">
            <a:avLst/>
          </a:prstGeom>
          <a:noFill/>
          <a:ln w="0">
            <a:noFill/>
          </a:ln>
        </p:spPr>
        <p:style>
          <a:lnRef idx="0"/>
          <a:fillRef idx="0"/>
          <a:effectRef idx="0"/>
          <a:fontRef idx="minor"/>
        </p:style>
        <p:txBody>
          <a:bodyPr lIns="0" rIns="0" tIns="13320" bIns="0" anchor="t">
            <a:spAutoFit/>
          </a:bodyPr>
          <a:p>
            <a:pPr marL="12600">
              <a:lnSpc>
                <a:spcPct val="100000"/>
              </a:lnSpc>
            </a:pPr>
            <a:r>
              <a:rPr b="1" lang="en-US" sz="1800" spc="-12" strike="noStrike">
                <a:solidFill>
                  <a:srgbClr val="000000"/>
                </a:solidFill>
                <a:latin typeface="Courier New"/>
              </a:rPr>
              <a:t>CREATE TABLE</a:t>
            </a:r>
            <a:r>
              <a:rPr b="1" lang="en-US" sz="1800" spc="-72" strike="noStrike">
                <a:solidFill>
                  <a:srgbClr val="000000"/>
                </a:solidFill>
                <a:latin typeface="Courier New"/>
              </a:rPr>
              <a:t> </a:t>
            </a:r>
            <a:r>
              <a:rPr b="1" lang="en-US" sz="1800" spc="-12" strike="noStrike">
                <a:solidFill>
                  <a:srgbClr val="000000"/>
                </a:solidFill>
                <a:latin typeface="Courier New"/>
              </a:rPr>
              <a:t>students</a:t>
            </a:r>
            <a:endParaRPr b="0" lang="en-US" sz="1800" spc="-1" strike="noStrike">
              <a:solidFill>
                <a:srgbClr val="000000"/>
              </a:solidFill>
              <a:latin typeface="Arial"/>
            </a:endParaRPr>
          </a:p>
          <a:p>
            <a:pPr marL="286920" indent="-274320">
              <a:lnSpc>
                <a:spcPct val="100000"/>
              </a:lnSpc>
              <a:tabLst>
                <a:tab algn="l" pos="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5 ) </a:t>
            </a:r>
            <a:r>
              <a:rPr b="1" lang="en-US" sz="1800" spc="-7" strike="noStrike">
                <a:solidFill>
                  <a:srgbClr val="000000"/>
                </a:solidFill>
                <a:latin typeface="Courier New"/>
              </a:rPr>
              <a:t>NOT</a:t>
            </a:r>
            <a:r>
              <a:rPr b="1" lang="en-US" sz="1800" spc="-120" strike="noStrike">
                <a:solidFill>
                  <a:srgbClr val="000000"/>
                </a:solidFill>
                <a:latin typeface="Courier New"/>
              </a:rPr>
              <a:t> </a:t>
            </a:r>
            <a:r>
              <a:rPr b="1" lang="en-US" sz="1800" spc="-12" strike="noStrike">
                <a:solidFill>
                  <a:srgbClr val="000000"/>
                </a:solidFill>
                <a:latin typeface="Courier New"/>
              </a:rPr>
              <a:t>NULL,  name text NOT</a:t>
            </a:r>
            <a:r>
              <a:rPr b="1" lang="en-US" sz="1800" spc="-26"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a:p>
            <a:pPr marL="286920" indent="-274320">
              <a:lnSpc>
                <a:spcPct val="100000"/>
              </a:lnSpc>
              <a:tabLst>
                <a:tab algn="l" pos="0"/>
              </a:tabLst>
            </a:pPr>
            <a:r>
              <a:rPr b="1" lang="en-US" sz="1800" spc="-12" strike="noStrike">
                <a:solidFill>
                  <a:srgbClr val="000000"/>
                </a:solidFill>
                <a:latin typeface="Courier New"/>
              </a:rPr>
              <a:t>doc_ser numeric( </a:t>
            </a:r>
            <a:r>
              <a:rPr b="1" lang="en-US" sz="1800" spc="-1" strike="noStrike">
                <a:solidFill>
                  <a:srgbClr val="000000"/>
                </a:solidFill>
                <a:latin typeface="Courier New"/>
              </a:rPr>
              <a:t>4 </a:t>
            </a:r>
            <a:r>
              <a:rPr b="1" lang="en-US" sz="1800" spc="-12" strike="noStrike">
                <a:solidFill>
                  <a:srgbClr val="000000"/>
                </a:solidFill>
                <a:latin typeface="Courier New"/>
              </a:rPr>
              <a:t>),  doc_num numeric( </a:t>
            </a:r>
            <a:r>
              <a:rPr b="1" lang="en-US" sz="1800" spc="-1" strike="noStrike">
                <a:solidFill>
                  <a:srgbClr val="000000"/>
                </a:solidFill>
                <a:latin typeface="Courier New"/>
              </a:rPr>
              <a:t>6 </a:t>
            </a:r>
            <a:r>
              <a:rPr b="1" lang="en-US" sz="1800" spc="-12" strike="noStrike">
                <a:solidFill>
                  <a:srgbClr val="000000"/>
                </a:solidFill>
                <a:latin typeface="Courier New"/>
              </a:rPr>
              <a:t>),  PRIMARY KEY </a:t>
            </a:r>
            <a:r>
              <a:rPr b="1" lang="en-US" sz="1800" spc="-1" strike="noStrike">
                <a:solidFill>
                  <a:srgbClr val="000000"/>
                </a:solidFill>
                <a:latin typeface="Courier New"/>
              </a:rPr>
              <a:t>( </a:t>
            </a:r>
            <a:r>
              <a:rPr b="1" lang="en-US" sz="1800" spc="-12" strike="noStrike">
                <a:solidFill>
                  <a:srgbClr val="000000"/>
                </a:solidFill>
                <a:latin typeface="Courier New"/>
              </a:rPr>
              <a:t>record_book</a:t>
            </a:r>
            <a:r>
              <a:rPr b="1" lang="en-US" sz="1800" spc="-92"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12600" indent="-274320">
              <a:lnSpc>
                <a:spcPct val="100000"/>
              </a:lnSpc>
              <a:tabLst>
                <a:tab algn="l" pos="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1682640" y="91800"/>
            <a:ext cx="97308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Создадим </a:t>
            </a:r>
            <a:r>
              <a:rPr b="0" lang="en-US" sz="3600" spc="-21" strike="noStrike">
                <a:solidFill>
                  <a:srgbClr val="000000"/>
                </a:solidFill>
                <a:latin typeface="Arial Black"/>
              </a:rPr>
              <a:t>таблицу</a:t>
            </a:r>
            <a:r>
              <a:rPr b="0" lang="en-US" sz="3600" spc="-46" strike="noStrike">
                <a:solidFill>
                  <a:srgbClr val="000000"/>
                </a:solidFill>
                <a:latin typeface="Arial Black"/>
              </a:rPr>
              <a:t> </a:t>
            </a:r>
            <a:r>
              <a:rPr b="0" lang="en-US" sz="3600" spc="-15" strike="noStrike">
                <a:solidFill>
                  <a:srgbClr val="000000"/>
                </a:solidFill>
                <a:latin typeface="Arial Black"/>
              </a:rPr>
              <a:t>«Успеваемость»</a:t>
            </a:r>
            <a:endParaRPr b="0" lang="en-US" sz="3600" spc="-1" strike="noStrike">
              <a:solidFill>
                <a:srgbClr val="000000"/>
              </a:solidFill>
              <a:latin typeface="Corbel"/>
            </a:endParaRPr>
          </a:p>
        </p:txBody>
      </p:sp>
      <p:sp>
        <p:nvSpPr>
          <p:cNvPr id="298" name="object 3"/>
          <p:cNvSpPr/>
          <p:nvPr/>
        </p:nvSpPr>
        <p:spPr>
          <a:xfrm>
            <a:off x="1938240" y="1855800"/>
            <a:ext cx="9927360" cy="30312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00" spc="-12" strike="noStrike">
                <a:solidFill>
                  <a:srgbClr val="000000"/>
                </a:solidFill>
                <a:latin typeface="Courier New"/>
              </a:rPr>
              <a:t>CREATE TABLE progress</a:t>
            </a:r>
            <a:endParaRPr b="0" lang="en-US" sz="1800" spc="-1" strike="noStrike">
              <a:solidFill>
                <a:srgbClr val="000000"/>
              </a:solidFill>
              <a:latin typeface="Arial"/>
            </a:endParaRPr>
          </a:p>
          <a:p>
            <a:pPr marL="286920" indent="-274320">
              <a:lnSpc>
                <a:spcPct val="100000"/>
              </a:lnSpc>
              <a:tabLst>
                <a:tab algn="l" pos="0"/>
              </a:tabLst>
            </a:pPr>
            <a:r>
              <a:rPr b="1" lang="en-US" sz="1800" spc="-1" strike="noStrike">
                <a:solidFill>
                  <a:srgbClr val="000000"/>
                </a:solidFill>
                <a:latin typeface="Courier New"/>
              </a:rPr>
              <a:t>( </a:t>
            </a:r>
            <a:r>
              <a:rPr b="1" lang="en-US" sz="1800" spc="-12" strike="noStrike">
                <a:solidFill>
                  <a:srgbClr val="000000"/>
                </a:solidFill>
                <a:latin typeface="Courier New"/>
              </a:rPr>
              <a:t>record_book numeric( </a:t>
            </a:r>
            <a:r>
              <a:rPr b="1" lang="en-US" sz="1800" spc="-1" strike="noStrike">
                <a:solidFill>
                  <a:srgbClr val="000000"/>
                </a:solidFill>
                <a:latin typeface="Courier New"/>
              </a:rPr>
              <a:t>5 ) </a:t>
            </a:r>
            <a:r>
              <a:rPr b="1" lang="en-US" sz="1800" spc="-7" strike="noStrike">
                <a:solidFill>
                  <a:srgbClr val="000000"/>
                </a:solidFill>
                <a:latin typeface="Courier New"/>
              </a:rPr>
              <a:t>NOT</a:t>
            </a:r>
            <a:r>
              <a:rPr b="1" lang="en-US" sz="1800" spc="-120"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a:p>
            <a:pPr marL="286920" indent="-274320">
              <a:lnSpc>
                <a:spcPct val="100000"/>
              </a:lnSpc>
              <a:tabLst>
                <a:tab algn="l" pos="0"/>
              </a:tabLst>
            </a:pPr>
            <a:r>
              <a:rPr b="1" lang="en-US" sz="1800" spc="-12" strike="noStrike">
                <a:solidFill>
                  <a:srgbClr val="000000"/>
                </a:solidFill>
                <a:latin typeface="Courier New"/>
              </a:rPr>
              <a:t>  </a:t>
            </a:r>
            <a:r>
              <a:rPr b="1" lang="en-US" sz="1800" spc="-12" strike="noStrike">
                <a:solidFill>
                  <a:srgbClr val="000000"/>
                </a:solidFill>
                <a:latin typeface="Courier New"/>
              </a:rPr>
              <a:t>subject text NOT</a:t>
            </a:r>
            <a:r>
              <a:rPr b="1" lang="en-US" sz="1800" spc="-41"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a:p>
            <a:pPr marL="286920" indent="-274320">
              <a:lnSpc>
                <a:spcPct val="100000"/>
              </a:lnSpc>
              <a:tabLst>
                <a:tab algn="l" pos="0"/>
              </a:tabLst>
            </a:pPr>
            <a:r>
              <a:rPr b="1" lang="en-US" sz="1800" spc="-12" strike="noStrike">
                <a:solidFill>
                  <a:srgbClr val="000000"/>
                </a:solidFill>
                <a:latin typeface="Courier New"/>
              </a:rPr>
              <a:t>acad_year text NOT</a:t>
            </a:r>
            <a:r>
              <a:rPr b="1" lang="en-US" sz="1800" spc="-41"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a:p>
            <a:pPr marL="286920" indent="-274320">
              <a:lnSpc>
                <a:spcPct val="100000"/>
              </a:lnSpc>
              <a:tabLst>
                <a:tab algn="l" pos="0"/>
              </a:tabLst>
            </a:pPr>
            <a:r>
              <a:rPr b="1" lang="en-US" sz="1800" spc="-12" strike="noStrike">
                <a:solidFill>
                  <a:srgbClr val="000000"/>
                </a:solidFill>
                <a:latin typeface="Courier New"/>
              </a:rPr>
              <a:t>term numeric( </a:t>
            </a:r>
            <a:r>
              <a:rPr b="1" lang="en-US" sz="1800" spc="-1" strike="noStrike">
                <a:solidFill>
                  <a:srgbClr val="000000"/>
                </a:solidFill>
                <a:latin typeface="Courier New"/>
              </a:rPr>
              <a:t>1 ) </a:t>
            </a:r>
            <a:r>
              <a:rPr b="1" lang="en-US" sz="1800" spc="-12" strike="noStrike">
                <a:solidFill>
                  <a:srgbClr val="000000"/>
                </a:solidFill>
                <a:latin typeface="Courier New"/>
              </a:rPr>
              <a:t>NOT</a:t>
            </a:r>
            <a:r>
              <a:rPr b="1" lang="en-US" sz="1800" spc="-86" strike="noStrike">
                <a:solidFill>
                  <a:srgbClr val="000000"/>
                </a:solidFill>
                <a:latin typeface="Courier New"/>
              </a:rPr>
              <a:t> </a:t>
            </a:r>
            <a:r>
              <a:rPr b="1" lang="en-US" sz="1800" spc="-12" strike="noStrike">
                <a:solidFill>
                  <a:srgbClr val="000000"/>
                </a:solidFill>
                <a:latin typeface="Courier New"/>
              </a:rPr>
              <a:t>NULL</a:t>
            </a:r>
            <a:r>
              <a:rPr b="1" lang="ru-RU" sz="1800" spc="-12" strike="noStrike">
                <a:solidFill>
                  <a:srgbClr val="000000"/>
                </a:solidFill>
                <a:latin typeface="Courier New"/>
              </a:rPr>
              <a:t> </a:t>
            </a:r>
            <a:r>
              <a:rPr b="1" lang="en-US" sz="1800" spc="-12" strike="noStrike">
                <a:solidFill>
                  <a:srgbClr val="000000"/>
                </a:solidFill>
                <a:latin typeface="Courier New"/>
              </a:rPr>
              <a:t>CHECK </a:t>
            </a:r>
            <a:r>
              <a:rPr b="1" lang="en-US" sz="1800" spc="-1" strike="noStrike">
                <a:solidFill>
                  <a:srgbClr val="000000"/>
                </a:solidFill>
                <a:latin typeface="Courier New"/>
              </a:rPr>
              <a:t>( </a:t>
            </a:r>
            <a:r>
              <a:rPr b="1" lang="en-US" sz="1800" spc="-12" strike="noStrike">
                <a:solidFill>
                  <a:srgbClr val="000000"/>
                </a:solidFill>
                <a:latin typeface="Courier New"/>
              </a:rPr>
              <a:t>term </a:t>
            </a:r>
            <a:r>
              <a:rPr b="1" lang="en-US" sz="1800" spc="-1" strike="noStrike">
                <a:solidFill>
                  <a:srgbClr val="000000"/>
                </a:solidFill>
                <a:latin typeface="Courier New"/>
              </a:rPr>
              <a:t>= 1 </a:t>
            </a:r>
            <a:r>
              <a:rPr b="1" lang="en-US" sz="1800" spc="-12" strike="noStrike">
                <a:solidFill>
                  <a:srgbClr val="000000"/>
                </a:solidFill>
                <a:latin typeface="Courier New"/>
              </a:rPr>
              <a:t>OR term </a:t>
            </a:r>
            <a:r>
              <a:rPr b="1" lang="en-US" sz="1800" spc="-1" strike="noStrike">
                <a:solidFill>
                  <a:srgbClr val="000000"/>
                </a:solidFill>
                <a:latin typeface="Courier New"/>
              </a:rPr>
              <a:t>= 2</a:t>
            </a:r>
            <a:r>
              <a:rPr b="1" lang="en-US" sz="1800" spc="-157"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a:lnSpc>
                <a:spcPct val="100000"/>
              </a:lnSpc>
              <a:tabLst>
                <a:tab algn="l" pos="0"/>
              </a:tabLst>
            </a:pPr>
            <a:r>
              <a:rPr b="1" lang="en-US" sz="1800" spc="-12" strike="noStrike">
                <a:solidFill>
                  <a:srgbClr val="000000"/>
                </a:solidFill>
                <a:latin typeface="Courier New"/>
              </a:rPr>
              <a:t>mark numeric( </a:t>
            </a:r>
            <a:r>
              <a:rPr b="1" lang="en-US" sz="1800" spc="-1" strike="noStrike">
                <a:solidFill>
                  <a:srgbClr val="000000"/>
                </a:solidFill>
                <a:latin typeface="Courier New"/>
              </a:rPr>
              <a:t>1 ) </a:t>
            </a:r>
            <a:r>
              <a:rPr b="1" lang="en-US" sz="1800" spc="-12" strike="noStrike">
                <a:solidFill>
                  <a:srgbClr val="000000"/>
                </a:solidFill>
                <a:latin typeface="Courier New"/>
              </a:rPr>
              <a:t>NOT</a:t>
            </a:r>
            <a:r>
              <a:rPr b="1" lang="en-US" sz="1800" spc="-52" strike="noStrike">
                <a:solidFill>
                  <a:srgbClr val="000000"/>
                </a:solidFill>
                <a:latin typeface="Courier New"/>
              </a:rPr>
              <a:t> </a:t>
            </a:r>
            <a:r>
              <a:rPr b="1" lang="en-US" sz="1800" spc="-12" strike="noStrike">
                <a:solidFill>
                  <a:srgbClr val="000000"/>
                </a:solidFill>
                <a:latin typeface="Courier New"/>
              </a:rPr>
              <a:t>NULL</a:t>
            </a:r>
            <a:r>
              <a:rPr b="1" lang="ru-RU" sz="1800" spc="-12" strike="noStrike">
                <a:solidFill>
                  <a:srgbClr val="000000"/>
                </a:solidFill>
                <a:latin typeface="Courier New"/>
              </a:rPr>
              <a:t> </a:t>
            </a:r>
            <a:r>
              <a:rPr b="1" lang="en-US" sz="1800" spc="-12" strike="noStrike">
                <a:solidFill>
                  <a:srgbClr val="000000"/>
                </a:solidFill>
                <a:latin typeface="Courier New"/>
              </a:rPr>
              <a:t>CHECK </a:t>
            </a:r>
            <a:r>
              <a:rPr b="1" lang="en-US" sz="1800" spc="-1" strike="noStrike">
                <a:solidFill>
                  <a:srgbClr val="000000"/>
                </a:solidFill>
                <a:latin typeface="Courier New"/>
              </a:rPr>
              <a:t>( </a:t>
            </a:r>
            <a:r>
              <a:rPr b="1" lang="en-US" sz="1800" spc="-12" strike="noStrike">
                <a:solidFill>
                  <a:srgbClr val="000000"/>
                </a:solidFill>
                <a:latin typeface="Courier New"/>
              </a:rPr>
              <a:t>mark </a:t>
            </a:r>
            <a:r>
              <a:rPr b="1" lang="en-US" sz="1800" spc="-7" strike="noStrike">
                <a:solidFill>
                  <a:srgbClr val="000000"/>
                </a:solidFill>
                <a:latin typeface="Courier New"/>
              </a:rPr>
              <a:t>&gt;= </a:t>
            </a:r>
            <a:r>
              <a:rPr b="1" lang="en-US" sz="1800" spc="-1" strike="noStrike">
                <a:solidFill>
                  <a:srgbClr val="000000"/>
                </a:solidFill>
                <a:latin typeface="Courier New"/>
              </a:rPr>
              <a:t>3 </a:t>
            </a:r>
            <a:r>
              <a:rPr b="1" lang="en-US" sz="1800" spc="-12" strike="noStrike">
                <a:solidFill>
                  <a:srgbClr val="000000"/>
                </a:solidFill>
                <a:latin typeface="Courier New"/>
              </a:rPr>
              <a:t>AND mark </a:t>
            </a:r>
            <a:r>
              <a:rPr b="1" lang="en-US" sz="1800" spc="-7" strike="noStrike">
                <a:solidFill>
                  <a:srgbClr val="000000"/>
                </a:solidFill>
                <a:latin typeface="Courier New"/>
              </a:rPr>
              <a:t>&lt;= </a:t>
            </a:r>
            <a:r>
              <a:rPr b="1" lang="en-US" sz="1800" spc="-1" strike="noStrike">
                <a:solidFill>
                  <a:srgbClr val="000000"/>
                </a:solidFill>
                <a:latin typeface="Courier New"/>
              </a:rPr>
              <a:t>5</a:t>
            </a:r>
            <a:r>
              <a:rPr b="1" lang="en-US" sz="1800" spc="-137" strike="noStrike">
                <a:solidFill>
                  <a:srgbClr val="000000"/>
                </a:solidFill>
                <a:latin typeface="Courier New"/>
              </a:rPr>
              <a:t> </a:t>
            </a:r>
            <a:r>
              <a:rPr b="1" lang="en-US" sz="1800" spc="-1" strike="noStrike">
                <a:solidFill>
                  <a:srgbClr val="000000"/>
                </a:solidFill>
                <a:latin typeface="Courier New"/>
              </a:rPr>
              <a:t>)  </a:t>
            </a:r>
            <a:r>
              <a:rPr b="1" lang="ru-RU" sz="1800" spc="-1" strike="noStrike">
                <a:solidFill>
                  <a:srgbClr val="000000"/>
                </a:solidFill>
                <a:latin typeface="Courier New"/>
              </a:rPr>
              <a:t>            </a:t>
            </a:r>
            <a:r>
              <a:rPr b="1" lang="ru-RU" sz="1800" spc="-1" strike="noStrike">
                <a:solidFill>
                  <a:srgbClr val="000000"/>
                </a:solidFill>
                <a:latin typeface="Courier New"/>
              </a:rPr>
              <a:t>	</a:t>
            </a:r>
            <a:r>
              <a:rPr b="1" lang="ru-RU" sz="1800" spc="-1" strike="noStrike">
                <a:solidFill>
                  <a:srgbClr val="000000"/>
                </a:solidFill>
                <a:latin typeface="Courier New"/>
              </a:rPr>
              <a:t>	</a:t>
            </a:r>
            <a:r>
              <a:rPr b="1" lang="ru-RU" sz="1800" spc="-1" strike="noStrike">
                <a:solidFill>
                  <a:srgbClr val="000000"/>
                </a:solidFill>
                <a:latin typeface="Courier New"/>
              </a:rPr>
              <a:t>	</a:t>
            </a:r>
            <a:r>
              <a:rPr b="1" lang="ru-RU" sz="1800" spc="-1" strike="noStrike">
                <a:solidFill>
                  <a:srgbClr val="000000"/>
                </a:solidFill>
                <a:latin typeface="Courier New"/>
              </a:rPr>
              <a:t>	</a:t>
            </a:r>
            <a:r>
              <a:rPr b="1" lang="ru-RU" sz="1800" spc="-1" strike="noStrike">
                <a:solidFill>
                  <a:srgbClr val="000000"/>
                </a:solidFill>
                <a:latin typeface="Courier New"/>
              </a:rPr>
              <a:t>	</a:t>
            </a:r>
            <a:r>
              <a:rPr b="1" lang="ru-RU" sz="1800" spc="-1" strike="noStrike">
                <a:solidFill>
                  <a:srgbClr val="000000"/>
                </a:solidFill>
                <a:latin typeface="Courier New"/>
              </a:rPr>
              <a:t>	</a:t>
            </a:r>
            <a:r>
              <a:rPr b="1" lang="en-US" sz="1800" spc="-12" strike="noStrike">
                <a:solidFill>
                  <a:srgbClr val="000000"/>
                </a:solidFill>
                <a:latin typeface="Courier New"/>
              </a:rPr>
              <a:t>DEFAULT</a:t>
            </a:r>
            <a:r>
              <a:rPr b="1" lang="en-US" sz="1800" spc="-32" strike="noStrike">
                <a:solidFill>
                  <a:srgbClr val="000000"/>
                </a:solidFill>
                <a:latin typeface="Courier New"/>
              </a:rPr>
              <a:t> </a:t>
            </a:r>
            <a:r>
              <a:rPr b="1" lang="en-US" sz="1800" spc="-7" strike="noStrike">
                <a:solidFill>
                  <a:srgbClr val="000000"/>
                </a:solidFill>
                <a:latin typeface="Courier New"/>
              </a:rPr>
              <a:t>5,</a:t>
            </a:r>
            <a:r>
              <a:rPr b="1" lang="ru-RU" sz="1800" spc="-7" strike="noStrike">
                <a:solidFill>
                  <a:srgbClr val="000000"/>
                </a:solidFill>
                <a:latin typeface="Courier New"/>
              </a:rPr>
              <a:t> </a:t>
            </a:r>
            <a:endParaRPr b="0" lang="en-US" sz="1800" spc="-1" strike="noStrike">
              <a:solidFill>
                <a:srgbClr val="000000"/>
              </a:solidFill>
              <a:latin typeface="Arial"/>
            </a:endParaRPr>
          </a:p>
          <a:p>
            <a:pPr marL="559440" indent="-272880">
              <a:lnSpc>
                <a:spcPct val="100000"/>
              </a:lnSpc>
              <a:spcBef>
                <a:spcPts val="6"/>
              </a:spcBef>
              <a:tabLst>
                <a:tab algn="l" pos="0"/>
              </a:tabLst>
            </a:pPr>
            <a:r>
              <a:rPr b="1" lang="en-US" sz="1800" spc="-12" strike="noStrike">
                <a:solidFill>
                  <a:srgbClr val="000000"/>
                </a:solidFill>
                <a:latin typeface="Courier New"/>
              </a:rPr>
              <a:t>FOREIGN KEY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r>
              <a:rPr b="1" lang="en-US" sz="1800" spc="-12" strike="noStrike">
                <a:solidFill>
                  <a:srgbClr val="000000"/>
                </a:solidFill>
                <a:latin typeface="Courier New"/>
              </a:rPr>
              <a:t>REFERENCES students </a:t>
            </a:r>
            <a:r>
              <a:rPr b="1" lang="en-US" sz="1800" spc="-1" strike="noStrike">
                <a:solidFill>
                  <a:srgbClr val="000000"/>
                </a:solidFill>
                <a:latin typeface="Courier New"/>
              </a:rPr>
              <a:t>( </a:t>
            </a:r>
            <a:r>
              <a:rPr b="1" lang="en-US" sz="1800" spc="-12" strike="noStrike">
                <a:solidFill>
                  <a:srgbClr val="000000"/>
                </a:solidFill>
                <a:latin typeface="Courier New"/>
              </a:rPr>
              <a:t>record_book </a:t>
            </a:r>
            <a:r>
              <a:rPr b="1" lang="en-US" sz="1800" spc="-1" strike="noStrike">
                <a:solidFill>
                  <a:srgbClr val="000000"/>
                </a:solidFill>
                <a:latin typeface="Courier New"/>
              </a:rPr>
              <a:t>) </a:t>
            </a:r>
            <a:endParaRPr b="0" lang="en-US" sz="1800" spc="-1" strike="noStrike">
              <a:solidFill>
                <a:srgbClr val="000000"/>
              </a:solidFill>
              <a:latin typeface="Arial"/>
            </a:endParaRPr>
          </a:p>
          <a:p>
            <a:pPr marL="559440" indent="-272880">
              <a:lnSpc>
                <a:spcPct val="100000"/>
              </a:lnSpc>
              <a:spcBef>
                <a:spcPts val="6"/>
              </a:spcBef>
              <a:tabLst>
                <a:tab algn="l" pos="0"/>
              </a:tabLst>
            </a:pPr>
            <a:r>
              <a:rPr b="1" lang="ru-RU" sz="1800" spc="-12" strike="noStrike">
                <a:solidFill>
                  <a:srgbClr val="000000"/>
                </a:solidFill>
                <a:latin typeface="Courier New"/>
              </a:rPr>
              <a:t>	</a:t>
            </a:r>
            <a:r>
              <a:rPr b="1" lang="en-US" sz="1800" spc="-12" strike="noStrike">
                <a:solidFill>
                  <a:srgbClr val="000000"/>
                </a:solidFill>
                <a:latin typeface="Courier New"/>
              </a:rPr>
              <a:t>ON</a:t>
            </a:r>
            <a:r>
              <a:rPr b="1" lang="ru-RU" sz="1800" spc="-12" strike="noStrike">
                <a:solidFill>
                  <a:srgbClr val="000000"/>
                </a:solidFill>
                <a:latin typeface="Courier New"/>
              </a:rPr>
              <a:t> </a:t>
            </a:r>
            <a:r>
              <a:rPr b="1" lang="en-US" sz="1800" spc="-12" strike="noStrike">
                <a:solidFill>
                  <a:srgbClr val="000000"/>
                </a:solidFill>
                <a:latin typeface="Courier New"/>
              </a:rPr>
              <a:t>DELETE</a:t>
            </a:r>
            <a:r>
              <a:rPr b="1" lang="en-US" sz="1800" spc="-21" strike="noStrike">
                <a:solidFill>
                  <a:srgbClr val="000000"/>
                </a:solidFill>
                <a:latin typeface="Courier New"/>
              </a:rPr>
              <a:t> </a:t>
            </a:r>
            <a:r>
              <a:rPr b="1" lang="en-US" sz="1800" spc="-12" strike="noStrike">
                <a:solidFill>
                  <a:srgbClr val="000000"/>
                </a:solidFill>
                <a:latin typeface="Courier New"/>
              </a:rPr>
              <a:t>CASCADE</a:t>
            </a:r>
            <a:endParaRPr b="0" lang="en-US" sz="1800" spc="-1" strike="noStrike">
              <a:solidFill>
                <a:srgbClr val="000000"/>
              </a:solidFill>
              <a:latin typeface="Arial"/>
            </a:endParaRPr>
          </a:p>
          <a:p>
            <a:pPr marL="559440" indent="-272880">
              <a:lnSpc>
                <a:spcPct val="100000"/>
              </a:lnSpc>
              <a:tabLst>
                <a:tab algn="l" pos="969480"/>
              </a:tabLst>
            </a:pPr>
            <a:r>
              <a:rPr b="1" lang="en-US" sz="1800" spc="-12" strike="noStrike">
                <a:solidFill>
                  <a:srgbClr val="000000"/>
                </a:solidFill>
                <a:latin typeface="Courier New"/>
              </a:rPr>
              <a:t>ON</a:t>
            </a:r>
            <a:r>
              <a:rPr b="1" lang="en-US" sz="1800" spc="-12" strike="noStrike">
                <a:solidFill>
                  <a:srgbClr val="000000"/>
                </a:solidFill>
                <a:latin typeface="Courier New"/>
              </a:rPr>
              <a:t>	</a:t>
            </a:r>
            <a:r>
              <a:rPr b="1" lang="en-US" sz="1800" spc="-12" strike="noStrike">
                <a:solidFill>
                  <a:srgbClr val="000000"/>
                </a:solidFill>
                <a:latin typeface="Courier New"/>
              </a:rPr>
              <a:t>UPDATE</a:t>
            </a:r>
            <a:r>
              <a:rPr b="1" lang="en-US" sz="1800" spc="-97" strike="noStrike">
                <a:solidFill>
                  <a:srgbClr val="000000"/>
                </a:solidFill>
                <a:latin typeface="Courier New"/>
              </a:rPr>
              <a:t> </a:t>
            </a:r>
            <a:r>
              <a:rPr b="1" lang="en-US" sz="1800" spc="-12" strike="noStrike">
                <a:solidFill>
                  <a:srgbClr val="000000"/>
                </a:solidFill>
                <a:latin typeface="Courier New"/>
              </a:rPr>
              <a:t>CASCADE</a:t>
            </a:r>
            <a:endParaRPr b="0" lang="en-US" sz="1800" spc="-1" strike="noStrike">
              <a:solidFill>
                <a:srgbClr val="000000"/>
              </a:solidFill>
              <a:latin typeface="Arial"/>
            </a:endParaRPr>
          </a:p>
          <a:p>
            <a:pPr marL="12600" indent="-272880">
              <a:lnSpc>
                <a:spcPct val="100000"/>
              </a:lnSpc>
              <a:tabLst>
                <a:tab algn="l" pos="96948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1550160" y="2701800"/>
            <a:ext cx="8930520" cy="1158480"/>
          </a:xfrm>
          <a:prstGeom prst="rect">
            <a:avLst/>
          </a:prstGeom>
          <a:noFill/>
          <a:ln w="0">
            <a:noFill/>
          </a:ln>
        </p:spPr>
        <p:txBody>
          <a:bodyPr lIns="0" rIns="0" tIns="13320" bIns="0" anchor="ctr">
            <a:noAutofit/>
          </a:bodyPr>
          <a:p>
            <a:pPr marL="12600" indent="0" algn="r">
              <a:lnSpc>
                <a:spcPct val="100000"/>
              </a:lnSpc>
              <a:spcBef>
                <a:spcPts val="105"/>
              </a:spcBef>
              <a:buNone/>
            </a:pPr>
            <a:r>
              <a:rPr b="0" lang="en-US" sz="4000" spc="-7" strike="noStrike">
                <a:solidFill>
                  <a:srgbClr val="000000"/>
                </a:solidFill>
                <a:latin typeface="Arial Black"/>
              </a:rPr>
              <a:t>Создание </a:t>
            </a:r>
            <a:r>
              <a:rPr b="0" lang="en-US" sz="4000" spc="-1" strike="noStrike">
                <a:solidFill>
                  <a:srgbClr val="000000"/>
                </a:solidFill>
                <a:latin typeface="Arial Black"/>
              </a:rPr>
              <a:t>и </a:t>
            </a:r>
            <a:r>
              <a:rPr b="0" lang="en-US" sz="4000" spc="-21" strike="noStrike">
                <a:solidFill>
                  <a:srgbClr val="000000"/>
                </a:solidFill>
                <a:latin typeface="Arial Black"/>
              </a:rPr>
              <a:t>удаление</a:t>
            </a:r>
            <a:r>
              <a:rPr b="0" lang="en-US" sz="4000" spc="-60" strike="noStrike">
                <a:solidFill>
                  <a:srgbClr val="000000"/>
                </a:solidFill>
                <a:latin typeface="Arial Black"/>
              </a:rPr>
              <a:t> </a:t>
            </a:r>
            <a:r>
              <a:rPr b="0" lang="en-US" sz="4000" spc="-15" strike="noStrike">
                <a:solidFill>
                  <a:srgbClr val="000000"/>
                </a:solidFill>
                <a:latin typeface="Arial Black"/>
              </a:rPr>
              <a:t>таблиц</a:t>
            </a:r>
            <a:endParaRPr b="0" lang="en-US" sz="4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3662280" y="124200"/>
            <a:ext cx="533088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Ряд</a:t>
            </a:r>
            <a:r>
              <a:rPr b="0" lang="en-US" sz="3600" spc="-66" strike="noStrike">
                <a:solidFill>
                  <a:srgbClr val="000000"/>
                </a:solidFill>
                <a:latin typeface="Arial Black"/>
              </a:rPr>
              <a:t> </a:t>
            </a:r>
            <a:r>
              <a:rPr b="0" lang="en-US" sz="3600" spc="-7" strike="noStrike">
                <a:solidFill>
                  <a:srgbClr val="000000"/>
                </a:solidFill>
                <a:latin typeface="Arial Black"/>
              </a:rPr>
              <a:t>замечаний</a:t>
            </a:r>
            <a:endParaRPr b="0" lang="en-US" sz="3600" spc="-1" strike="noStrike">
              <a:solidFill>
                <a:srgbClr val="000000"/>
              </a:solidFill>
              <a:latin typeface="Corbel"/>
            </a:endParaRPr>
          </a:p>
        </p:txBody>
      </p:sp>
      <p:sp>
        <p:nvSpPr>
          <p:cNvPr id="301" name="object 3"/>
          <p:cNvSpPr/>
          <p:nvPr/>
        </p:nvSpPr>
        <p:spPr>
          <a:xfrm>
            <a:off x="1346400" y="1924560"/>
            <a:ext cx="10249920" cy="3181320"/>
          </a:xfrm>
          <a:prstGeom prst="rect">
            <a:avLst/>
          </a:prstGeom>
          <a:noFill/>
          <a:ln w="0">
            <a:noFill/>
          </a:ln>
        </p:spPr>
        <p:style>
          <a:lnRef idx="0"/>
          <a:fillRef idx="0"/>
          <a:effectRef idx="0"/>
          <a:fontRef idx="minor"/>
        </p:style>
        <p:txBody>
          <a:bodyPr lIns="0" rIns="0" tIns="73800" bIns="0" anchor="t">
            <a:spAutoFit/>
          </a:bodyPr>
          <a:p>
            <a:pPr marL="355680" indent="-343080" algn="just">
              <a:lnSpc>
                <a:spcPct val="100000"/>
              </a:lnSpc>
              <a:spcBef>
                <a:spcPts val="581"/>
              </a:spcBef>
              <a:buClr>
                <a:srgbClr val="000000"/>
              </a:buClr>
              <a:buFont typeface="Arial"/>
              <a:buChar char="•"/>
              <a:tabLst>
                <a:tab algn="l" pos="355680"/>
              </a:tabLst>
            </a:pPr>
            <a:r>
              <a:rPr b="0" lang="en-US" sz="2800" spc="-1" strike="noStrike">
                <a:solidFill>
                  <a:srgbClr val="000000"/>
                </a:solidFill>
                <a:latin typeface="Corbel"/>
              </a:rPr>
              <a:t>При создании </a:t>
            </a:r>
            <a:r>
              <a:rPr b="0" lang="en-US" sz="2800" spc="-12" strike="noStrike">
                <a:solidFill>
                  <a:srgbClr val="000000"/>
                </a:solidFill>
                <a:latin typeface="Corbel"/>
              </a:rPr>
              <a:t>таблиц </a:t>
            </a:r>
            <a:r>
              <a:rPr b="0" lang="en-US" sz="2800" spc="-15" strike="noStrike">
                <a:solidFill>
                  <a:srgbClr val="000000"/>
                </a:solidFill>
                <a:latin typeface="Corbel"/>
              </a:rPr>
              <a:t>необходимо </a:t>
            </a:r>
            <a:r>
              <a:rPr b="0" lang="en-US" sz="2800" spc="-1" strike="noStrike">
                <a:solidFill>
                  <a:srgbClr val="000000"/>
                </a:solidFill>
                <a:latin typeface="Corbel"/>
              </a:rPr>
              <a:t>учитывать </a:t>
            </a:r>
            <a:r>
              <a:rPr b="0" lang="en-US" sz="2800" spc="-7" strike="noStrike">
                <a:solidFill>
                  <a:srgbClr val="000000"/>
                </a:solidFill>
                <a:latin typeface="Corbel"/>
              </a:rPr>
              <a:t>связи </a:t>
            </a:r>
            <a:r>
              <a:rPr b="0" lang="en-US" sz="2800" spc="-12" strike="noStrike">
                <a:solidFill>
                  <a:srgbClr val="000000"/>
                </a:solidFill>
                <a:latin typeface="Corbel"/>
              </a:rPr>
              <a:t>между</a:t>
            </a:r>
            <a:r>
              <a:rPr b="0" lang="en-US" sz="2800" spc="-145" strike="noStrike">
                <a:solidFill>
                  <a:srgbClr val="000000"/>
                </a:solidFill>
                <a:latin typeface="Corbel"/>
              </a:rPr>
              <a:t> </a:t>
            </a:r>
            <a:r>
              <a:rPr b="0" lang="en-US" sz="2800" spc="-7" strike="noStrike">
                <a:solidFill>
                  <a:srgbClr val="000000"/>
                </a:solidFill>
                <a:latin typeface="Corbel"/>
              </a:rPr>
              <a:t>ними.</a:t>
            </a:r>
            <a:endParaRPr b="0" lang="en-US" sz="2800" spc="-1" strike="noStrike">
              <a:solidFill>
                <a:srgbClr val="000000"/>
              </a:solidFill>
              <a:latin typeface="Arial"/>
            </a:endParaRPr>
          </a:p>
          <a:p>
            <a:pPr marL="355680" indent="-343080" algn="just">
              <a:lnSpc>
                <a:spcPct val="100000"/>
              </a:lnSpc>
              <a:spcBef>
                <a:spcPts val="479"/>
              </a:spcBef>
              <a:buClr>
                <a:srgbClr val="000000"/>
              </a:buClr>
              <a:buFont typeface="Arial"/>
              <a:buChar char="•"/>
              <a:tabLst>
                <a:tab algn="l" pos="355680"/>
              </a:tabLst>
            </a:pPr>
            <a:r>
              <a:rPr b="0" lang="en-US" sz="2800" spc="-12" strike="noStrike">
                <a:solidFill>
                  <a:srgbClr val="000000"/>
                </a:solidFill>
                <a:latin typeface="Corbel"/>
              </a:rPr>
              <a:t>Поэтому </a:t>
            </a:r>
            <a:r>
              <a:rPr b="0" lang="en-US" sz="2800" spc="-1" strike="noStrike">
                <a:solidFill>
                  <a:srgbClr val="000000"/>
                </a:solidFill>
                <a:latin typeface="Corbel"/>
              </a:rPr>
              <a:t>сначала </a:t>
            </a:r>
            <a:r>
              <a:rPr b="0" lang="en-US" sz="2800" spc="-15" strike="noStrike">
                <a:solidFill>
                  <a:srgbClr val="000000"/>
                </a:solidFill>
                <a:latin typeface="Corbel"/>
              </a:rPr>
              <a:t>должны </a:t>
            </a:r>
            <a:r>
              <a:rPr b="0" lang="en-US" sz="2800" spc="-1" strike="noStrike">
                <a:solidFill>
                  <a:srgbClr val="000000"/>
                </a:solidFill>
                <a:latin typeface="Corbel"/>
              </a:rPr>
              <a:t>создаваться </a:t>
            </a:r>
            <a:r>
              <a:rPr b="0" lang="en-US" sz="2800" spc="-7" strike="noStrike">
                <a:solidFill>
                  <a:srgbClr val="000000"/>
                </a:solidFill>
                <a:latin typeface="Corbel"/>
              </a:rPr>
              <a:t>ссылочные </a:t>
            </a:r>
            <a:r>
              <a:rPr b="0" lang="en-US" sz="2800" spc="-12" strike="noStrike">
                <a:solidFill>
                  <a:srgbClr val="000000"/>
                </a:solidFill>
                <a:latin typeface="Corbel"/>
              </a:rPr>
              <a:t>таблицы, </a:t>
            </a:r>
            <a:r>
              <a:rPr b="0" lang="en-US" sz="2800" spc="-1" strike="noStrike">
                <a:solidFill>
                  <a:srgbClr val="000000"/>
                </a:solidFill>
                <a:latin typeface="Corbel"/>
              </a:rPr>
              <a:t>а </a:t>
            </a:r>
            <a:r>
              <a:rPr b="0" lang="en-US" sz="2800" spc="-12" strike="noStrike">
                <a:solidFill>
                  <a:srgbClr val="000000"/>
                </a:solidFill>
                <a:latin typeface="Corbel"/>
              </a:rPr>
              <a:t>потом </a:t>
            </a:r>
            <a:r>
              <a:rPr b="0" lang="en-US" sz="2800" spc="-1" strike="noStrike">
                <a:solidFill>
                  <a:srgbClr val="000000"/>
                </a:solidFill>
                <a:latin typeface="Corbel"/>
              </a:rPr>
              <a:t>—  ссылающиеся.</a:t>
            </a:r>
            <a:endParaRPr b="0" lang="en-US" sz="2800" spc="-1" strike="noStrike">
              <a:solidFill>
                <a:srgbClr val="000000"/>
              </a:solidFill>
              <a:latin typeface="Arial"/>
            </a:endParaRPr>
          </a:p>
          <a:p>
            <a:pPr marL="355680" indent="-343080" algn="just">
              <a:lnSpc>
                <a:spcPct val="100000"/>
              </a:lnSpc>
              <a:spcBef>
                <a:spcPts val="479"/>
              </a:spcBef>
              <a:buClr>
                <a:srgbClr val="000000"/>
              </a:buClr>
              <a:buFont typeface="Arial"/>
              <a:buChar char="•"/>
              <a:tabLst>
                <a:tab algn="l" pos="355680"/>
              </a:tabLst>
            </a:pPr>
            <a:r>
              <a:rPr b="0" lang="en-US" sz="2800" spc="-1" strike="noStrike">
                <a:solidFill>
                  <a:srgbClr val="000000"/>
                </a:solidFill>
                <a:latin typeface="Corbel"/>
              </a:rPr>
              <a:t>При </a:t>
            </a:r>
            <a:r>
              <a:rPr b="0" lang="en-US" sz="2800" spc="-7" strike="noStrike">
                <a:solidFill>
                  <a:srgbClr val="000000"/>
                </a:solidFill>
                <a:latin typeface="Corbel"/>
              </a:rPr>
              <a:t>наличии циклических </a:t>
            </a:r>
            <a:r>
              <a:rPr b="0" lang="en-US" sz="2800" spc="-1" strike="noStrike">
                <a:solidFill>
                  <a:srgbClr val="000000"/>
                </a:solidFill>
                <a:latin typeface="Corbel"/>
              </a:rPr>
              <a:t>ссылок </a:t>
            </a:r>
            <a:r>
              <a:rPr b="0" lang="en-US" sz="2800" spc="-12" strike="noStrike">
                <a:solidFill>
                  <a:srgbClr val="000000"/>
                </a:solidFill>
                <a:latin typeface="Corbel"/>
              </a:rPr>
              <a:t>таблиц </a:t>
            </a:r>
            <a:r>
              <a:rPr b="0" lang="en-US" sz="2800" spc="-7" strike="noStrike">
                <a:solidFill>
                  <a:srgbClr val="000000"/>
                </a:solidFill>
                <a:latin typeface="Corbel"/>
              </a:rPr>
              <a:t>друг </a:t>
            </a:r>
            <a:r>
              <a:rPr b="0" lang="en-US" sz="2800" spc="-1" strike="noStrike">
                <a:solidFill>
                  <a:srgbClr val="000000"/>
                </a:solidFill>
                <a:latin typeface="Corbel"/>
              </a:rPr>
              <a:t>на </a:t>
            </a:r>
            <a:r>
              <a:rPr b="0" lang="en-US" sz="2800" spc="-7" strike="noStrike">
                <a:solidFill>
                  <a:srgbClr val="000000"/>
                </a:solidFill>
                <a:latin typeface="Corbel"/>
              </a:rPr>
              <a:t>друга </a:t>
            </a:r>
            <a:r>
              <a:rPr b="0" lang="en-US" sz="2800" spc="-12" strike="noStrike">
                <a:solidFill>
                  <a:srgbClr val="000000"/>
                </a:solidFill>
                <a:latin typeface="Corbel"/>
              </a:rPr>
              <a:t>придется  </a:t>
            </a:r>
            <a:r>
              <a:rPr b="0" lang="en-US" sz="2800" spc="-7" strike="noStrike">
                <a:solidFill>
                  <a:srgbClr val="000000"/>
                </a:solidFill>
                <a:latin typeface="Corbel"/>
              </a:rPr>
              <a:t>воспользоваться </a:t>
            </a:r>
            <a:r>
              <a:rPr b="0" lang="en-US" sz="2800" spc="-12" strike="noStrike">
                <a:solidFill>
                  <a:srgbClr val="000000"/>
                </a:solidFill>
                <a:latin typeface="Corbel"/>
              </a:rPr>
              <a:t>командой </a:t>
            </a:r>
            <a:r>
              <a:rPr b="0" lang="en-US" sz="2800" spc="-32" strike="noStrike">
                <a:solidFill>
                  <a:srgbClr val="000000"/>
                </a:solidFill>
                <a:latin typeface="Corbel"/>
              </a:rPr>
              <a:t>ALTER </a:t>
            </a:r>
            <a:r>
              <a:rPr b="0" lang="en-US" sz="2800" spc="-26" strike="noStrike">
                <a:solidFill>
                  <a:srgbClr val="000000"/>
                </a:solidFill>
                <a:latin typeface="Corbel"/>
              </a:rPr>
              <a:t>TABLE</a:t>
            </a:r>
            <a:r>
              <a:rPr b="0" lang="en-US" sz="2800" spc="-7" strike="noStrike">
                <a:solidFill>
                  <a:srgbClr val="000000"/>
                </a:solidFill>
                <a:latin typeface="Corbel"/>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3719520" y="55440"/>
            <a:ext cx="59835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41" strike="noStrike">
                <a:solidFill>
                  <a:srgbClr val="000000"/>
                </a:solidFill>
                <a:latin typeface="Arial Black"/>
              </a:rPr>
              <a:t>Таблица</a:t>
            </a:r>
            <a:r>
              <a:rPr b="0" lang="en-US" sz="3600" spc="-75" strike="noStrike">
                <a:solidFill>
                  <a:srgbClr val="000000"/>
                </a:solidFill>
                <a:latin typeface="Arial Black"/>
              </a:rPr>
              <a:t> </a:t>
            </a:r>
            <a:r>
              <a:rPr b="0" lang="en-US" sz="3600" spc="-12" strike="noStrike">
                <a:solidFill>
                  <a:srgbClr val="000000"/>
                </a:solidFill>
                <a:latin typeface="Arial Black"/>
              </a:rPr>
              <a:t>«Аэропорты»</a:t>
            </a:r>
            <a:endParaRPr b="0" lang="en-US" sz="3600" spc="-1" strike="noStrike">
              <a:solidFill>
                <a:srgbClr val="000000"/>
              </a:solidFill>
              <a:latin typeface="Corbel"/>
            </a:endParaRPr>
          </a:p>
        </p:txBody>
      </p:sp>
      <p:sp>
        <p:nvSpPr>
          <p:cNvPr id="303" name="object 3"/>
          <p:cNvSpPr/>
          <p:nvPr/>
        </p:nvSpPr>
        <p:spPr>
          <a:xfrm>
            <a:off x="2035080" y="1268640"/>
            <a:ext cx="6987240" cy="615600"/>
          </a:xfrm>
          <a:prstGeom prst="rect">
            <a:avLst/>
          </a:prstGeom>
          <a:noFill/>
          <a:ln w="0">
            <a:noFill/>
          </a:ln>
        </p:spPr>
        <p:style>
          <a:lnRef idx="0"/>
          <a:fillRef idx="0"/>
          <a:effectRef idx="0"/>
          <a:fontRef idx="minor"/>
        </p:style>
        <p:txBody>
          <a:bodyPr lIns="0" rIns="0" tIns="39960" bIns="0" anchor="t">
            <a:spAutoFit/>
          </a:bodyPr>
          <a:p>
            <a:pPr marL="12600">
              <a:lnSpc>
                <a:spcPct val="100000"/>
              </a:lnSpc>
              <a:spcBef>
                <a:spcPts val="315"/>
              </a:spcBef>
            </a:pPr>
            <a:r>
              <a:rPr b="1" lang="en-US" sz="1800" spc="-12" strike="noStrike">
                <a:solidFill>
                  <a:srgbClr val="000000"/>
                </a:solidFill>
                <a:latin typeface="Courier New"/>
              </a:rPr>
              <a:t>CREATE TABLE</a:t>
            </a:r>
            <a:r>
              <a:rPr b="1" lang="en-US" sz="1800" spc="-1" strike="noStrike">
                <a:solidFill>
                  <a:srgbClr val="000000"/>
                </a:solidFill>
                <a:latin typeface="Courier New"/>
              </a:rPr>
              <a:t> </a:t>
            </a:r>
            <a:r>
              <a:rPr b="1" lang="en-US" sz="1800" spc="-12" strike="noStrike">
                <a:solidFill>
                  <a:srgbClr val="000000"/>
                </a:solidFill>
                <a:latin typeface="Courier New"/>
              </a:rPr>
              <a:t>airports</a:t>
            </a:r>
            <a:endParaRPr b="0" lang="en-US" sz="1800" spc="-1" strike="noStrike">
              <a:solidFill>
                <a:srgbClr val="000000"/>
              </a:solidFill>
              <a:latin typeface="Arial"/>
            </a:endParaRPr>
          </a:p>
          <a:p>
            <a:pPr marL="12600">
              <a:lnSpc>
                <a:spcPct val="100000"/>
              </a:lnSpc>
              <a:spcBef>
                <a:spcPts val="215"/>
              </a:spcBef>
            </a:pPr>
            <a:r>
              <a:rPr b="1" lang="en-US" sz="1800" spc="-1" strike="noStrike">
                <a:solidFill>
                  <a:srgbClr val="000000"/>
                </a:solidFill>
                <a:latin typeface="Courier New"/>
              </a:rPr>
              <a:t>( </a:t>
            </a:r>
            <a:r>
              <a:rPr b="1" lang="en-US" sz="1800" spc="-12" strike="noStrike">
                <a:solidFill>
                  <a:srgbClr val="000000"/>
                </a:solidFill>
                <a:latin typeface="Courier New"/>
              </a:rPr>
              <a:t>airport_code char( </a:t>
            </a:r>
            <a:r>
              <a:rPr b="1" lang="en-US" sz="1800" spc="-1" strike="noStrike">
                <a:solidFill>
                  <a:srgbClr val="000000"/>
                </a:solidFill>
                <a:latin typeface="Courier New"/>
              </a:rPr>
              <a:t>3 ) </a:t>
            </a:r>
            <a:r>
              <a:rPr b="1" lang="en-US" sz="1800" spc="-12" strike="noStrike">
                <a:solidFill>
                  <a:srgbClr val="000000"/>
                </a:solidFill>
                <a:latin typeface="Courier New"/>
              </a:rPr>
              <a:t>NOT NULL, -- </a:t>
            </a:r>
            <a:r>
              <a:rPr b="1" lang="en-US" sz="1800" spc="-7" strike="noStrike">
                <a:solidFill>
                  <a:srgbClr val="000000"/>
                </a:solidFill>
                <a:latin typeface="Courier New"/>
              </a:rPr>
              <a:t>Код</a:t>
            </a:r>
            <a:r>
              <a:rPr b="1" lang="en-US" sz="1800" spc="-92" strike="noStrike">
                <a:solidFill>
                  <a:srgbClr val="000000"/>
                </a:solidFill>
                <a:latin typeface="Courier New"/>
              </a:rPr>
              <a:t> </a:t>
            </a:r>
            <a:r>
              <a:rPr b="1" lang="en-US" sz="1800" spc="-12" strike="noStrike">
                <a:solidFill>
                  <a:srgbClr val="000000"/>
                </a:solidFill>
                <a:latin typeface="Courier New"/>
              </a:rPr>
              <a:t>аэропорта</a:t>
            </a:r>
            <a:endParaRPr b="0" lang="en-US" sz="1800" spc="-1" strike="noStrike">
              <a:solidFill>
                <a:srgbClr val="000000"/>
              </a:solidFill>
              <a:latin typeface="Arial"/>
            </a:endParaRPr>
          </a:p>
        </p:txBody>
      </p:sp>
      <p:sp>
        <p:nvSpPr>
          <p:cNvPr id="304" name="object 4"/>
          <p:cNvSpPr/>
          <p:nvPr/>
        </p:nvSpPr>
        <p:spPr>
          <a:xfrm>
            <a:off x="6813360" y="1872360"/>
            <a:ext cx="2889360" cy="615600"/>
          </a:xfrm>
          <a:prstGeom prst="rect">
            <a:avLst/>
          </a:prstGeom>
          <a:noFill/>
          <a:ln w="0">
            <a:noFill/>
          </a:ln>
        </p:spPr>
        <p:style>
          <a:lnRef idx="0"/>
          <a:fillRef idx="0"/>
          <a:effectRef idx="0"/>
          <a:fontRef idx="minor"/>
        </p:style>
        <p:txBody>
          <a:bodyPr lIns="0" rIns="0" tIns="39960" bIns="0" anchor="t">
            <a:spAutoFit/>
          </a:bodyPr>
          <a:p>
            <a:pPr marL="12600">
              <a:lnSpc>
                <a:spcPct val="100000"/>
              </a:lnSpc>
              <a:spcBef>
                <a:spcPts val="315"/>
              </a:spcBef>
            </a:pPr>
            <a:r>
              <a:rPr b="1" lang="en-US" sz="1800" spc="-12" strike="noStrike">
                <a:solidFill>
                  <a:srgbClr val="000000"/>
                </a:solidFill>
                <a:latin typeface="Courier New"/>
              </a:rPr>
              <a:t>-- Название</a:t>
            </a:r>
            <a:r>
              <a:rPr b="1" lang="en-US" sz="1800" spc="-92" strike="noStrike">
                <a:solidFill>
                  <a:srgbClr val="000000"/>
                </a:solidFill>
                <a:latin typeface="Courier New"/>
              </a:rPr>
              <a:t> </a:t>
            </a:r>
            <a:r>
              <a:rPr b="1" lang="en-US" sz="1800" spc="-12" strike="noStrike">
                <a:solidFill>
                  <a:srgbClr val="000000"/>
                </a:solidFill>
                <a:latin typeface="Courier New"/>
              </a:rPr>
              <a:t>аэропорта</a:t>
            </a:r>
            <a:endParaRPr b="0" lang="en-US" sz="1800" spc="-1" strike="noStrike">
              <a:solidFill>
                <a:srgbClr val="000000"/>
              </a:solidFill>
              <a:latin typeface="Arial"/>
            </a:endParaRPr>
          </a:p>
          <a:p>
            <a:pPr marL="12600">
              <a:lnSpc>
                <a:spcPct val="100000"/>
              </a:lnSpc>
              <a:spcBef>
                <a:spcPts val="215"/>
              </a:spcBef>
            </a:pPr>
            <a:r>
              <a:rPr b="1" lang="en-US" sz="1800" spc="-12" strike="noStrike">
                <a:solidFill>
                  <a:srgbClr val="000000"/>
                </a:solidFill>
                <a:latin typeface="Courier New"/>
              </a:rPr>
              <a:t>--</a:t>
            </a:r>
            <a:r>
              <a:rPr b="1" lang="en-US" sz="1800" spc="-26" strike="noStrike">
                <a:solidFill>
                  <a:srgbClr val="000000"/>
                </a:solidFill>
                <a:latin typeface="Courier New"/>
              </a:rPr>
              <a:t> </a:t>
            </a:r>
            <a:r>
              <a:rPr b="1" lang="en-US" sz="1800" spc="-12" strike="noStrike">
                <a:solidFill>
                  <a:srgbClr val="000000"/>
                </a:solidFill>
                <a:latin typeface="Courier New"/>
              </a:rPr>
              <a:t>Город</a:t>
            </a:r>
            <a:endParaRPr b="0" lang="en-US" sz="1800" spc="-1" strike="noStrike">
              <a:solidFill>
                <a:srgbClr val="000000"/>
              </a:solidFill>
              <a:latin typeface="Arial"/>
            </a:endParaRPr>
          </a:p>
        </p:txBody>
      </p:sp>
      <p:sp>
        <p:nvSpPr>
          <p:cNvPr id="305" name="object 5"/>
          <p:cNvSpPr/>
          <p:nvPr/>
        </p:nvSpPr>
        <p:spPr>
          <a:xfrm>
            <a:off x="2309400" y="1872360"/>
            <a:ext cx="4390560" cy="1822320"/>
          </a:xfrm>
          <a:prstGeom prst="rect">
            <a:avLst/>
          </a:prstGeom>
          <a:noFill/>
          <a:ln w="0">
            <a:noFill/>
          </a:ln>
        </p:spPr>
        <p:style>
          <a:lnRef idx="0"/>
          <a:fillRef idx="0"/>
          <a:effectRef idx="0"/>
          <a:fontRef idx="minor"/>
        </p:style>
        <p:txBody>
          <a:bodyPr lIns="0" rIns="0" tIns="12600" bIns="0" anchor="t">
            <a:spAutoFit/>
          </a:bodyPr>
          <a:p>
            <a:pPr marL="12600">
              <a:lnSpc>
                <a:spcPct val="110000"/>
              </a:lnSpc>
              <a:spcBef>
                <a:spcPts val="99"/>
              </a:spcBef>
            </a:pPr>
            <a:r>
              <a:rPr b="1" lang="en-US" sz="1800" spc="-12" strike="noStrike">
                <a:solidFill>
                  <a:srgbClr val="000000"/>
                </a:solidFill>
                <a:latin typeface="Courier New"/>
              </a:rPr>
              <a:t>airport_name text NOT NULL,  city text NOT</a:t>
            </a:r>
            <a:r>
              <a:rPr b="1" lang="en-US" sz="1800" spc="-35" strike="noStrike">
                <a:solidFill>
                  <a:srgbClr val="000000"/>
                </a:solidFill>
                <a:latin typeface="Courier New"/>
              </a:rPr>
              <a:t> </a:t>
            </a:r>
            <a:r>
              <a:rPr b="1" lang="en-US" sz="1800" spc="-7" strike="noStrike">
                <a:solidFill>
                  <a:srgbClr val="000000"/>
                </a:solidFill>
                <a:latin typeface="Courier New"/>
              </a:rPr>
              <a:t>NULL,</a:t>
            </a:r>
            <a:endParaRPr b="0" lang="en-US" sz="1800" spc="-1" strike="noStrike">
              <a:solidFill>
                <a:srgbClr val="000000"/>
              </a:solidFill>
              <a:latin typeface="Arial"/>
            </a:endParaRPr>
          </a:p>
          <a:p>
            <a:pPr marL="12600">
              <a:lnSpc>
                <a:spcPct val="110000"/>
              </a:lnSpc>
            </a:pPr>
            <a:r>
              <a:rPr b="1" lang="en-US" sz="1800" spc="-12" strike="noStrike">
                <a:solidFill>
                  <a:srgbClr val="000000"/>
                </a:solidFill>
                <a:latin typeface="Courier New"/>
              </a:rPr>
              <a:t>-- Координаты аэропорта: долгота  longitude float NOT</a:t>
            </a:r>
            <a:r>
              <a:rPr b="1" lang="en-US" sz="1800" spc="-52" strike="noStrike">
                <a:solidFill>
                  <a:srgbClr val="000000"/>
                </a:solidFill>
                <a:latin typeface="Courier New"/>
              </a:rPr>
              <a:t> </a:t>
            </a:r>
            <a:r>
              <a:rPr b="1" lang="en-US" sz="1800" spc="-7" strike="noStrike">
                <a:solidFill>
                  <a:srgbClr val="000000"/>
                </a:solidFill>
                <a:latin typeface="Courier New"/>
              </a:rPr>
              <a:t>NULL,</a:t>
            </a:r>
            <a:endParaRPr b="0" lang="en-US" sz="1800" spc="-1" strike="noStrike">
              <a:solidFill>
                <a:srgbClr val="000000"/>
              </a:solidFill>
              <a:latin typeface="Arial"/>
            </a:endParaRPr>
          </a:p>
          <a:p>
            <a:pPr marL="12600">
              <a:lnSpc>
                <a:spcPct val="110000"/>
              </a:lnSpc>
            </a:pPr>
            <a:r>
              <a:rPr b="1" lang="en-US" sz="1800" spc="-12" strike="noStrike">
                <a:solidFill>
                  <a:srgbClr val="000000"/>
                </a:solidFill>
                <a:latin typeface="Courier New"/>
              </a:rPr>
              <a:t>-- Координаты аэропорта: широта  latitude float NOT</a:t>
            </a:r>
            <a:r>
              <a:rPr b="1" lang="en-US" sz="1800" spc="-52"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p:txBody>
      </p:sp>
      <p:sp>
        <p:nvSpPr>
          <p:cNvPr id="306" name="object 6"/>
          <p:cNvSpPr/>
          <p:nvPr/>
        </p:nvSpPr>
        <p:spPr>
          <a:xfrm>
            <a:off x="6403320" y="3710520"/>
            <a:ext cx="343872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00" spc="-12" strike="noStrike">
                <a:solidFill>
                  <a:srgbClr val="000000"/>
                </a:solidFill>
                <a:latin typeface="Courier New"/>
              </a:rPr>
              <a:t>-- Часовой </a:t>
            </a:r>
            <a:r>
              <a:rPr b="1" lang="en-US" sz="1800" spc="-7" strike="noStrike">
                <a:solidFill>
                  <a:srgbClr val="000000"/>
                </a:solidFill>
                <a:latin typeface="Courier New"/>
              </a:rPr>
              <a:t>пояс</a:t>
            </a:r>
            <a:r>
              <a:rPr b="1" lang="en-US" sz="1800" spc="-80" strike="noStrike">
                <a:solidFill>
                  <a:srgbClr val="000000"/>
                </a:solidFill>
                <a:latin typeface="Courier New"/>
              </a:rPr>
              <a:t> </a:t>
            </a:r>
            <a:r>
              <a:rPr b="1" lang="en-US" sz="1800" spc="-12" strike="noStrike">
                <a:solidFill>
                  <a:srgbClr val="000000"/>
                </a:solidFill>
                <a:latin typeface="Courier New"/>
              </a:rPr>
              <a:t>аэропорта</a:t>
            </a:r>
            <a:endParaRPr b="0" lang="en-US" sz="1800" spc="-1" strike="noStrike">
              <a:solidFill>
                <a:srgbClr val="000000"/>
              </a:solidFill>
              <a:latin typeface="Arial"/>
            </a:endParaRPr>
          </a:p>
        </p:txBody>
      </p:sp>
      <p:sp>
        <p:nvSpPr>
          <p:cNvPr id="307" name="object 7"/>
          <p:cNvSpPr/>
          <p:nvPr/>
        </p:nvSpPr>
        <p:spPr>
          <a:xfrm>
            <a:off x="2035080" y="3682800"/>
            <a:ext cx="4122720" cy="917640"/>
          </a:xfrm>
          <a:prstGeom prst="rect">
            <a:avLst/>
          </a:prstGeom>
          <a:noFill/>
          <a:ln w="0">
            <a:noFill/>
          </a:ln>
        </p:spPr>
        <p:style>
          <a:lnRef idx="0"/>
          <a:fillRef idx="0"/>
          <a:effectRef idx="0"/>
          <a:fontRef idx="minor"/>
        </p:style>
        <p:txBody>
          <a:bodyPr lIns="0" rIns="0" tIns="39960" bIns="0" anchor="t">
            <a:spAutoFit/>
          </a:bodyPr>
          <a:p>
            <a:pPr marL="286920">
              <a:lnSpc>
                <a:spcPct val="100000"/>
              </a:lnSpc>
              <a:spcBef>
                <a:spcPts val="315"/>
              </a:spcBef>
            </a:pPr>
            <a:r>
              <a:rPr b="1" lang="en-US" sz="1800" spc="-12" strike="noStrike">
                <a:solidFill>
                  <a:srgbClr val="000000"/>
                </a:solidFill>
                <a:latin typeface="Courier New"/>
              </a:rPr>
              <a:t>timezone text </a:t>
            </a:r>
            <a:r>
              <a:rPr b="1" lang="en-US" sz="1800" spc="-7" strike="noStrike">
                <a:solidFill>
                  <a:srgbClr val="000000"/>
                </a:solidFill>
                <a:latin typeface="Courier New"/>
              </a:rPr>
              <a:t>NOT</a:t>
            </a:r>
            <a:r>
              <a:rPr b="1" lang="en-US" sz="1800" spc="-60" strike="noStrike">
                <a:solidFill>
                  <a:srgbClr val="000000"/>
                </a:solidFill>
                <a:latin typeface="Courier New"/>
              </a:rPr>
              <a:t> </a:t>
            </a:r>
            <a:r>
              <a:rPr b="1" lang="en-US" sz="1800" spc="-12" strike="noStrike">
                <a:solidFill>
                  <a:srgbClr val="000000"/>
                </a:solidFill>
                <a:latin typeface="Courier New"/>
              </a:rPr>
              <a:t>NULL,</a:t>
            </a:r>
            <a:endParaRPr b="0" lang="en-US" sz="1800" spc="-1" strike="noStrike">
              <a:solidFill>
                <a:srgbClr val="000000"/>
              </a:solidFill>
              <a:latin typeface="Arial"/>
            </a:endParaRPr>
          </a:p>
          <a:p>
            <a:pPr marL="286920">
              <a:lnSpc>
                <a:spcPct val="100000"/>
              </a:lnSpc>
              <a:spcBef>
                <a:spcPts val="218"/>
              </a:spcBef>
            </a:pPr>
            <a:r>
              <a:rPr b="1" lang="en-US" sz="1800" spc="-12" strike="noStrike">
                <a:solidFill>
                  <a:srgbClr val="000000"/>
                </a:solidFill>
                <a:latin typeface="Courier New"/>
              </a:rPr>
              <a:t>PRIMARY KEY </a:t>
            </a:r>
            <a:r>
              <a:rPr b="1" lang="en-US" sz="1800" spc="-1" strike="noStrike">
                <a:solidFill>
                  <a:srgbClr val="000000"/>
                </a:solidFill>
                <a:latin typeface="Courier New"/>
              </a:rPr>
              <a:t>( </a:t>
            </a:r>
            <a:r>
              <a:rPr b="1" lang="en-US" sz="1800" spc="-12" strike="noStrike">
                <a:solidFill>
                  <a:srgbClr val="000000"/>
                </a:solidFill>
                <a:latin typeface="Courier New"/>
              </a:rPr>
              <a:t>airport_code</a:t>
            </a:r>
            <a:r>
              <a:rPr b="1" lang="en-US" sz="1800" spc="-86"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215"/>
              </a:spcBef>
            </a:pP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308" name="object 8"/>
          <p:cNvSpPr/>
          <p:nvPr/>
        </p:nvSpPr>
        <p:spPr>
          <a:xfrm>
            <a:off x="7680240" y="2853000"/>
            <a:ext cx="1656360" cy="369360"/>
          </a:xfrm>
          <a:custGeom>
            <a:avLst/>
            <a:gdLst>
              <a:gd name="textAreaLeft" fmla="*/ 0 w 1656360"/>
              <a:gd name="textAreaRight" fmla="*/ 1656720 w 1656360"/>
              <a:gd name="textAreaTop" fmla="*/ 0 h 369360"/>
              <a:gd name="textAreaBottom" fmla="*/ 369720 h 369360"/>
            </a:gdLst>
            <a:ahLst/>
            <a:rect l="textAreaLeft" t="textAreaTop" r="textAreaRight" b="textAreaBottom"/>
            <a:pathLst>
              <a:path w="1656715" h="369569">
                <a:moveTo>
                  <a:pt x="0" y="369328"/>
                </a:moveTo>
                <a:lnTo>
                  <a:pt x="1656206" y="369328"/>
                </a:lnTo>
                <a:lnTo>
                  <a:pt x="1656206" y="0"/>
                </a:lnTo>
                <a:lnTo>
                  <a:pt x="0" y="0"/>
                </a:lnTo>
                <a:lnTo>
                  <a:pt x="0" y="369328"/>
                </a:lnTo>
                <a:close/>
              </a:path>
            </a:pathLst>
          </a:custGeom>
          <a:noFill/>
          <a:ln w="9524">
            <a:solidFill>
              <a:srgbClr val="4f81bc"/>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09" name="object 9"/>
          <p:cNvSpPr/>
          <p:nvPr/>
        </p:nvSpPr>
        <p:spPr>
          <a:xfrm>
            <a:off x="7830000" y="2871360"/>
            <a:ext cx="13586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800" spc="-12" strike="noStrike">
                <a:solidFill>
                  <a:srgbClr val="000000"/>
                </a:solidFill>
                <a:latin typeface="Calibri"/>
              </a:rPr>
              <a:t>комментарии</a:t>
            </a:r>
            <a:endParaRPr b="0" lang="en-US" sz="1800" spc="-1" strike="noStrike">
              <a:solidFill>
                <a:srgbClr val="000000"/>
              </a:solidFill>
              <a:latin typeface="Arial"/>
            </a:endParaRPr>
          </a:p>
        </p:txBody>
      </p:sp>
      <p:sp>
        <p:nvSpPr>
          <p:cNvPr id="310" name="object 10"/>
          <p:cNvSpPr/>
          <p:nvPr/>
        </p:nvSpPr>
        <p:spPr>
          <a:xfrm>
            <a:off x="6671880" y="2421000"/>
            <a:ext cx="1847520" cy="1296360"/>
          </a:xfrm>
          <a:custGeom>
            <a:avLst/>
            <a:gdLst>
              <a:gd name="textAreaLeft" fmla="*/ 0 w 1847520"/>
              <a:gd name="textAreaRight" fmla="*/ 1847880 w 1847520"/>
              <a:gd name="textAreaTop" fmla="*/ 0 h 1296360"/>
              <a:gd name="textAreaBottom" fmla="*/ 1296720 h 1296360"/>
            </a:gdLst>
            <a:ahLst/>
            <a:rect l="textAreaLeft" t="textAreaTop" r="textAreaRight" b="textAreaBottom"/>
            <a:pathLst>
              <a:path w="1847850" h="1296670">
                <a:moveTo>
                  <a:pt x="1008253" y="788670"/>
                </a:moveTo>
                <a:lnTo>
                  <a:pt x="72326" y="788670"/>
                </a:lnTo>
                <a:lnTo>
                  <a:pt x="113919" y="764413"/>
                </a:lnTo>
                <a:lnTo>
                  <a:pt x="115951" y="756666"/>
                </a:lnTo>
                <a:lnTo>
                  <a:pt x="108839" y="744474"/>
                </a:lnTo>
                <a:lnTo>
                  <a:pt x="101092" y="742442"/>
                </a:lnTo>
                <a:lnTo>
                  <a:pt x="95123" y="745998"/>
                </a:lnTo>
                <a:lnTo>
                  <a:pt x="0" y="801370"/>
                </a:lnTo>
                <a:lnTo>
                  <a:pt x="101092" y="860298"/>
                </a:lnTo>
                <a:lnTo>
                  <a:pt x="108839" y="858266"/>
                </a:lnTo>
                <a:lnTo>
                  <a:pt x="112395" y="852297"/>
                </a:lnTo>
                <a:lnTo>
                  <a:pt x="115951" y="846201"/>
                </a:lnTo>
                <a:lnTo>
                  <a:pt x="113919" y="838454"/>
                </a:lnTo>
                <a:lnTo>
                  <a:pt x="72110" y="814070"/>
                </a:lnTo>
                <a:lnTo>
                  <a:pt x="1008253" y="814070"/>
                </a:lnTo>
                <a:lnTo>
                  <a:pt x="1008253" y="788670"/>
                </a:lnTo>
                <a:close/>
              </a:path>
              <a:path w="1847850" h="1296670">
                <a:moveTo>
                  <a:pt x="1012698" y="604901"/>
                </a:moveTo>
                <a:lnTo>
                  <a:pt x="216039" y="301802"/>
                </a:lnTo>
                <a:lnTo>
                  <a:pt x="263652" y="293878"/>
                </a:lnTo>
                <a:lnTo>
                  <a:pt x="268351" y="287401"/>
                </a:lnTo>
                <a:lnTo>
                  <a:pt x="267970" y="285115"/>
                </a:lnTo>
                <a:lnTo>
                  <a:pt x="266065" y="273558"/>
                </a:lnTo>
                <a:lnTo>
                  <a:pt x="259461" y="268859"/>
                </a:lnTo>
                <a:lnTo>
                  <a:pt x="144018" y="288036"/>
                </a:lnTo>
                <a:lnTo>
                  <a:pt x="213233" y="373634"/>
                </a:lnTo>
                <a:lnTo>
                  <a:pt x="217551" y="379095"/>
                </a:lnTo>
                <a:lnTo>
                  <a:pt x="225552" y="379857"/>
                </a:lnTo>
                <a:lnTo>
                  <a:pt x="231013" y="375539"/>
                </a:lnTo>
                <a:lnTo>
                  <a:pt x="236474" y="371094"/>
                </a:lnTo>
                <a:lnTo>
                  <a:pt x="237363" y="363093"/>
                </a:lnTo>
                <a:lnTo>
                  <a:pt x="207048" y="325602"/>
                </a:lnTo>
                <a:lnTo>
                  <a:pt x="1003681" y="628650"/>
                </a:lnTo>
                <a:lnTo>
                  <a:pt x="1012698" y="604901"/>
                </a:lnTo>
                <a:close/>
              </a:path>
              <a:path w="1847850" h="1296670">
                <a:moveTo>
                  <a:pt x="1847342" y="425704"/>
                </a:moveTo>
                <a:lnTo>
                  <a:pt x="1631581" y="55905"/>
                </a:lnTo>
                <a:lnTo>
                  <a:pt x="1673606" y="79629"/>
                </a:lnTo>
                <a:lnTo>
                  <a:pt x="1681353" y="77470"/>
                </a:lnTo>
                <a:lnTo>
                  <a:pt x="1688211" y="65278"/>
                </a:lnTo>
                <a:lnTo>
                  <a:pt x="1686052" y="57531"/>
                </a:lnTo>
                <a:lnTo>
                  <a:pt x="1611477" y="15367"/>
                </a:lnTo>
                <a:lnTo>
                  <a:pt x="1584325" y="0"/>
                </a:lnTo>
                <a:lnTo>
                  <a:pt x="1584325" y="116967"/>
                </a:lnTo>
                <a:lnTo>
                  <a:pt x="1589913" y="122682"/>
                </a:lnTo>
                <a:lnTo>
                  <a:pt x="1604010" y="122682"/>
                </a:lnTo>
                <a:lnTo>
                  <a:pt x="1609725" y="116967"/>
                </a:lnTo>
                <a:lnTo>
                  <a:pt x="1609725" y="68897"/>
                </a:lnTo>
                <a:lnTo>
                  <a:pt x="1825371" y="438404"/>
                </a:lnTo>
                <a:lnTo>
                  <a:pt x="1847342" y="425704"/>
                </a:lnTo>
                <a:close/>
              </a:path>
              <a:path w="1847850" h="1296670">
                <a:moveTo>
                  <a:pt x="1847596" y="807212"/>
                </a:moveTo>
                <a:lnTo>
                  <a:pt x="1824990" y="795655"/>
                </a:lnTo>
                <a:lnTo>
                  <a:pt x="1605699" y="1226248"/>
                </a:lnTo>
                <a:lnTo>
                  <a:pt x="1602994" y="1177925"/>
                </a:lnTo>
                <a:lnTo>
                  <a:pt x="1597025" y="1172591"/>
                </a:lnTo>
                <a:lnTo>
                  <a:pt x="1582928" y="1173353"/>
                </a:lnTo>
                <a:lnTo>
                  <a:pt x="1577594" y="1179449"/>
                </a:lnTo>
                <a:lnTo>
                  <a:pt x="1577975" y="1186434"/>
                </a:lnTo>
                <a:lnTo>
                  <a:pt x="1584325" y="1296162"/>
                </a:lnTo>
                <a:lnTo>
                  <a:pt x="1610194" y="1279525"/>
                </a:lnTo>
                <a:lnTo>
                  <a:pt x="1682623" y="1232916"/>
                </a:lnTo>
                <a:lnTo>
                  <a:pt x="1684401" y="1225042"/>
                </a:lnTo>
                <a:lnTo>
                  <a:pt x="1680591" y="1219200"/>
                </a:lnTo>
                <a:lnTo>
                  <a:pt x="1676781" y="1213231"/>
                </a:lnTo>
                <a:lnTo>
                  <a:pt x="1668907" y="1211580"/>
                </a:lnTo>
                <a:lnTo>
                  <a:pt x="1663065" y="1215390"/>
                </a:lnTo>
                <a:lnTo>
                  <a:pt x="1628368" y="1237665"/>
                </a:lnTo>
                <a:lnTo>
                  <a:pt x="1847596" y="807212"/>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2510640" y="-22680"/>
            <a:ext cx="805248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21" strike="noStrike">
                <a:solidFill>
                  <a:srgbClr val="000000"/>
                </a:solidFill>
                <a:latin typeface="Arial Black"/>
              </a:rPr>
              <a:t>Что </a:t>
            </a:r>
            <a:r>
              <a:rPr b="0" lang="en-US" sz="3600" spc="-12" strike="noStrike">
                <a:solidFill>
                  <a:srgbClr val="000000"/>
                </a:solidFill>
                <a:latin typeface="Arial Black"/>
              </a:rPr>
              <a:t>получилось?</a:t>
            </a:r>
            <a:r>
              <a:rPr b="0" lang="en-US" sz="3600" spc="-15" strike="noStrike">
                <a:solidFill>
                  <a:srgbClr val="000000"/>
                </a:solidFill>
                <a:latin typeface="Arial Black"/>
              </a:rPr>
              <a:t> </a:t>
            </a:r>
            <a:endParaRPr b="0" lang="en-US" sz="3600" spc="-1" strike="noStrike">
              <a:solidFill>
                <a:srgbClr val="000000"/>
              </a:solidFill>
              <a:latin typeface="Corbel"/>
            </a:endParaRPr>
          </a:p>
        </p:txBody>
      </p:sp>
      <p:sp>
        <p:nvSpPr>
          <p:cNvPr id="312" name="object 3"/>
          <p:cNvSpPr/>
          <p:nvPr/>
        </p:nvSpPr>
        <p:spPr>
          <a:xfrm>
            <a:off x="2510640" y="952200"/>
            <a:ext cx="6589800" cy="1727640"/>
          </a:xfrm>
          <a:prstGeom prst="rect">
            <a:avLst/>
          </a:prstGeom>
          <a:noFill/>
          <a:ln w="0">
            <a:noFill/>
          </a:ln>
        </p:spPr>
        <p:style>
          <a:lnRef idx="0"/>
          <a:fillRef idx="0"/>
          <a:effectRef idx="0"/>
          <a:fontRef idx="minor"/>
        </p:style>
        <p:txBody>
          <a:bodyPr lIns="0" rIns="0" tIns="76680" bIns="0" anchor="t">
            <a:spAutoFit/>
          </a:bodyPr>
          <a:p>
            <a:pPr marL="12600">
              <a:lnSpc>
                <a:spcPct val="100000"/>
              </a:lnSpc>
              <a:spcBef>
                <a:spcPts val="604"/>
              </a:spcBef>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airports</a:t>
            </a:r>
            <a:endParaRPr b="0" lang="en-US" sz="1800" spc="-1" strike="noStrike">
              <a:solidFill>
                <a:srgbClr val="000000"/>
              </a:solidFill>
              <a:latin typeface="Arial"/>
            </a:endParaRPr>
          </a:p>
          <a:p>
            <a:pPr marL="12600">
              <a:lnSpc>
                <a:spcPct val="100000"/>
              </a:lnSpc>
              <a:spcBef>
                <a:spcPts val="570"/>
              </a:spcBef>
            </a:pPr>
            <a:r>
              <a:rPr b="0" lang="en-US" sz="2000" spc="-7" strike="noStrike">
                <a:solidFill>
                  <a:srgbClr val="000000"/>
                </a:solidFill>
                <a:latin typeface="Calibri"/>
              </a:rPr>
              <a:t>или</a:t>
            </a:r>
            <a:endParaRPr b="0" lang="en-US" sz="2000" spc="-1" strike="noStrike">
              <a:solidFill>
                <a:srgbClr val="000000"/>
              </a:solidFill>
              <a:latin typeface="Arial"/>
            </a:endParaRPr>
          </a:p>
          <a:p>
            <a:pPr marL="12600">
              <a:lnSpc>
                <a:spcPct val="100000"/>
              </a:lnSpc>
              <a:spcBef>
                <a:spcPts val="340"/>
              </a:spcBef>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airp</a:t>
            </a:r>
            <a:endParaRPr b="0" lang="en-US" sz="1800" spc="-1" strike="noStrike">
              <a:solidFill>
                <a:srgbClr val="000000"/>
              </a:solidFill>
              <a:latin typeface="Arial"/>
            </a:endParaRPr>
          </a:p>
          <a:p>
            <a:pPr marL="12600">
              <a:lnSpc>
                <a:spcPct val="100000"/>
              </a:lnSpc>
              <a:spcBef>
                <a:spcPts val="570"/>
              </a:spcBef>
            </a:pPr>
            <a:r>
              <a:rPr b="0" lang="en-US" sz="2000" spc="-1" strike="noStrike">
                <a:solidFill>
                  <a:srgbClr val="000000"/>
                </a:solidFill>
                <a:latin typeface="Calibri"/>
              </a:rPr>
              <a:t>а </a:t>
            </a:r>
            <a:r>
              <a:rPr b="0" lang="en-US" sz="2000" spc="-7" strike="noStrike">
                <a:solidFill>
                  <a:srgbClr val="000000"/>
                </a:solidFill>
                <a:latin typeface="Calibri"/>
              </a:rPr>
              <a:t>затем нажать клавишу </a:t>
            </a:r>
            <a:r>
              <a:rPr b="0" lang="en-US" sz="2000" spc="-55" strike="noStrike">
                <a:solidFill>
                  <a:srgbClr val="000000"/>
                </a:solidFill>
                <a:latin typeface="Calibri"/>
              </a:rPr>
              <a:t>Tab </a:t>
            </a:r>
            <a:r>
              <a:rPr b="0" lang="en-US" sz="2000" spc="-7" strike="noStrike">
                <a:solidFill>
                  <a:srgbClr val="000000"/>
                </a:solidFill>
                <a:latin typeface="Calibri"/>
              </a:rPr>
              <a:t>(имя </a:t>
            </a:r>
            <a:r>
              <a:rPr b="0" lang="en-US" sz="2000" spc="-12" strike="noStrike">
                <a:solidFill>
                  <a:srgbClr val="000000"/>
                </a:solidFill>
                <a:latin typeface="Calibri"/>
              </a:rPr>
              <a:t>таблицы </a:t>
            </a:r>
            <a:r>
              <a:rPr b="0" lang="en-US" sz="2000" spc="-26" strike="noStrike">
                <a:solidFill>
                  <a:srgbClr val="000000"/>
                </a:solidFill>
                <a:latin typeface="Calibri"/>
              </a:rPr>
              <a:t>будет</a:t>
            </a:r>
            <a:r>
              <a:rPr b="0" lang="en-US" sz="2000" spc="-7" strike="noStrike">
                <a:solidFill>
                  <a:srgbClr val="000000"/>
                </a:solidFill>
                <a:latin typeface="Calibri"/>
              </a:rPr>
              <a:t> </a:t>
            </a:r>
            <a:r>
              <a:rPr b="0" lang="en-US" sz="2000" spc="-12" strike="noStrike">
                <a:solidFill>
                  <a:srgbClr val="000000"/>
                </a:solidFill>
                <a:latin typeface="Calibri"/>
              </a:rPr>
              <a:t>дополнено)</a:t>
            </a:r>
            <a:endParaRPr b="0" lang="en-US" sz="2000" spc="-1" strike="noStrike">
              <a:solidFill>
                <a:srgbClr val="000000"/>
              </a:solidFill>
              <a:latin typeface="Arial"/>
            </a:endParaRPr>
          </a:p>
        </p:txBody>
      </p:sp>
      <p:sp>
        <p:nvSpPr>
          <p:cNvPr id="313" name="object 4"/>
          <p:cNvSpPr/>
          <p:nvPr/>
        </p:nvSpPr>
        <p:spPr>
          <a:xfrm>
            <a:off x="2510640" y="2705400"/>
            <a:ext cx="3438000" cy="920160"/>
          </a:xfrm>
          <a:prstGeom prst="rect">
            <a:avLst/>
          </a:prstGeom>
          <a:noFill/>
          <a:ln w="0">
            <a:noFill/>
          </a:ln>
        </p:spPr>
        <p:style>
          <a:lnRef idx="0"/>
          <a:fillRef idx="0"/>
          <a:effectRef idx="0"/>
          <a:fontRef idx="minor"/>
        </p:style>
        <p:txBody>
          <a:bodyPr lIns="0" rIns="0" tIns="55080" bIns="0" anchor="t">
            <a:spAutoFit/>
          </a:bodyPr>
          <a:p>
            <a:pPr marL="12600">
              <a:lnSpc>
                <a:spcPct val="100000"/>
              </a:lnSpc>
              <a:spcBef>
                <a:spcPts val="434"/>
              </a:spcBef>
            </a:pPr>
            <a:r>
              <a:rPr b="0" lang="en-US" sz="1800" spc="-26" strike="noStrike">
                <a:solidFill>
                  <a:srgbClr val="000000"/>
                </a:solidFill>
                <a:latin typeface="Calibri"/>
              </a:rPr>
              <a:t>Таблица</a:t>
            </a:r>
            <a:r>
              <a:rPr b="0" lang="en-US" sz="1800" spc="-7" strike="noStrike">
                <a:solidFill>
                  <a:srgbClr val="000000"/>
                </a:solidFill>
                <a:latin typeface="Calibri"/>
              </a:rPr>
              <a:t> "bookings.airports"</a:t>
            </a:r>
            <a:endParaRPr b="0" lang="en-US" sz="1800" spc="-1" strike="noStrike">
              <a:solidFill>
                <a:srgbClr val="000000"/>
              </a:solidFill>
              <a:latin typeface="Arial"/>
            </a:endParaRPr>
          </a:p>
          <a:p>
            <a:pPr marL="559440">
              <a:lnSpc>
                <a:spcPct val="100000"/>
              </a:lnSpc>
              <a:spcBef>
                <a:spcPts val="334"/>
              </a:spcBef>
              <a:tabLst>
                <a:tab algn="l" pos="1922760"/>
                <a:tab algn="l" pos="3013560"/>
              </a:tabLst>
            </a:pPr>
            <a:r>
              <a:rPr b="0" lang="en-US" sz="1800" spc="-15" strike="noStrike">
                <a:solidFill>
                  <a:srgbClr val="000000"/>
                </a:solidFill>
                <a:latin typeface="Courier New"/>
              </a:rPr>
              <a:t>С</a:t>
            </a:r>
            <a:r>
              <a:rPr b="0" lang="en-US" sz="1800" spc="-7" strike="noStrike">
                <a:solidFill>
                  <a:srgbClr val="000000"/>
                </a:solidFill>
                <a:latin typeface="Courier New"/>
              </a:rPr>
              <a:t>то</a:t>
            </a:r>
            <a:r>
              <a:rPr b="0" lang="en-US" sz="1800" spc="-15" strike="noStrike">
                <a:solidFill>
                  <a:srgbClr val="000000"/>
                </a:solidFill>
                <a:latin typeface="Courier New"/>
              </a:rPr>
              <a:t>л</a:t>
            </a:r>
            <a:r>
              <a:rPr b="0" lang="en-US" sz="1800" spc="-7" strike="noStrike">
                <a:solidFill>
                  <a:srgbClr val="000000"/>
                </a:solidFill>
                <a:latin typeface="Courier New"/>
              </a:rPr>
              <a:t>б</a:t>
            </a:r>
            <a:r>
              <a:rPr b="0" lang="en-US" sz="1800" spc="-15" strike="noStrike">
                <a:solidFill>
                  <a:srgbClr val="000000"/>
                </a:solidFill>
                <a:latin typeface="Courier New"/>
              </a:rPr>
              <a:t>е</a:t>
            </a:r>
            <a:r>
              <a:rPr b="0" lang="en-US" sz="1800" spc="-1" strike="noStrike">
                <a:solidFill>
                  <a:srgbClr val="000000"/>
                </a:solidFill>
                <a:latin typeface="Courier New"/>
              </a:rPr>
              <a:t>ц</a:t>
            </a:r>
            <a:r>
              <a:rPr b="0" lang="en-US" sz="1800" spc="-1" strike="noStrike">
                <a:solidFill>
                  <a:srgbClr val="000000"/>
                </a:solidFill>
                <a:latin typeface="Courier New"/>
              </a:rPr>
              <a:t>	</a:t>
            </a:r>
            <a:r>
              <a:rPr b="0" lang="en-US" sz="1800" spc="-1" strike="noStrike">
                <a:solidFill>
                  <a:srgbClr val="000000"/>
                </a:solidFill>
                <a:latin typeface="Courier New"/>
              </a:rPr>
              <a:t>|</a:t>
            </a:r>
            <a:r>
              <a:rPr b="0" lang="en-US" sz="1800" spc="-1" strike="noStrike">
                <a:solidFill>
                  <a:srgbClr val="000000"/>
                </a:solidFill>
                <a:latin typeface="Courier New"/>
              </a:rPr>
              <a:t>	</a:t>
            </a:r>
            <a:r>
              <a:rPr b="0" lang="en-US" sz="1800" spc="-7" strike="noStrike">
                <a:solidFill>
                  <a:srgbClr val="000000"/>
                </a:solidFill>
                <a:latin typeface="Courier New"/>
              </a:rPr>
              <a:t>Тип</a:t>
            </a:r>
            <a:endParaRPr b="0" lang="en-US" sz="1800" spc="-1" strike="noStrike">
              <a:solidFill>
                <a:srgbClr val="000000"/>
              </a:solidFill>
              <a:latin typeface="Arial"/>
            </a:endParaRPr>
          </a:p>
        </p:txBody>
      </p:sp>
      <p:sp>
        <p:nvSpPr>
          <p:cNvPr id="314" name="object 5"/>
          <p:cNvSpPr/>
          <p:nvPr/>
        </p:nvSpPr>
        <p:spPr>
          <a:xfrm>
            <a:off x="7013160" y="3065040"/>
            <a:ext cx="193752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800" spc="-1" strike="noStrike">
                <a:solidFill>
                  <a:srgbClr val="000000"/>
                </a:solidFill>
                <a:latin typeface="Courier New"/>
              </a:rPr>
              <a:t>|</a:t>
            </a:r>
            <a:r>
              <a:rPr b="0" lang="en-US" sz="1800" spc="-86" strike="noStrike">
                <a:solidFill>
                  <a:srgbClr val="000000"/>
                </a:solidFill>
                <a:latin typeface="Courier New"/>
              </a:rPr>
              <a:t> </a:t>
            </a:r>
            <a:r>
              <a:rPr b="0" lang="en-US" sz="1800" spc="-12" strike="noStrike">
                <a:solidFill>
                  <a:srgbClr val="000000"/>
                </a:solidFill>
                <a:latin typeface="Courier New"/>
              </a:rPr>
              <a:t>Модификаторы</a:t>
            </a:r>
            <a:endParaRPr b="0" lang="en-US" sz="1800" spc="-1" strike="noStrike">
              <a:solidFill>
                <a:srgbClr val="000000"/>
              </a:solidFill>
              <a:latin typeface="Arial"/>
            </a:endParaRPr>
          </a:p>
        </p:txBody>
      </p:sp>
      <p:sp>
        <p:nvSpPr>
          <p:cNvPr id="315" name="object 6"/>
          <p:cNvSpPr/>
          <p:nvPr/>
        </p:nvSpPr>
        <p:spPr>
          <a:xfrm>
            <a:off x="2523600" y="3571200"/>
            <a:ext cx="1912320" cy="360"/>
          </a:xfrm>
          <a:custGeom>
            <a:avLst/>
            <a:gdLst>
              <a:gd name="textAreaLeft" fmla="*/ 0 w 1912320"/>
              <a:gd name="textAreaRight" fmla="*/ 1912680 w 1912320"/>
              <a:gd name="textAreaTop" fmla="*/ 0 h 360"/>
              <a:gd name="textAreaBottom" fmla="*/ 720 h 360"/>
            </a:gdLst>
            <a:ahLst/>
            <a:rect l="textAreaLeft" t="textAreaTop" r="textAreaRight" b="textAreaBottom"/>
            <a:pathLst>
              <a:path w="1912620" h="0">
                <a:moveTo>
                  <a:pt x="0" y="0"/>
                </a:moveTo>
                <a:lnTo>
                  <a:pt x="1912239"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16" name="object 7"/>
          <p:cNvSpPr/>
          <p:nvPr/>
        </p:nvSpPr>
        <p:spPr>
          <a:xfrm>
            <a:off x="4572000" y="3571200"/>
            <a:ext cx="2455920" cy="360"/>
          </a:xfrm>
          <a:custGeom>
            <a:avLst/>
            <a:gdLst>
              <a:gd name="textAreaLeft" fmla="*/ 0 w 2455920"/>
              <a:gd name="textAreaRight" fmla="*/ 2456280 w 2455920"/>
              <a:gd name="textAreaTop" fmla="*/ 0 h 360"/>
              <a:gd name="textAreaBottom" fmla="*/ 720 h 360"/>
            </a:gdLst>
            <a:ahLst/>
            <a:rect l="textAreaLeft" t="textAreaTop" r="textAreaRight" b="textAreaBottom"/>
            <a:pathLst>
              <a:path w="2456179" h="0">
                <a:moveTo>
                  <a:pt x="0" y="0"/>
                </a:moveTo>
                <a:lnTo>
                  <a:pt x="2456100" y="0"/>
                </a:lnTo>
              </a:path>
            </a:pathLst>
          </a:custGeom>
          <a:noFill/>
          <a:ln w="13487">
            <a:solidFill>
              <a:srgbClr val="000000"/>
            </a:solidFill>
            <a:prstDash val="sys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17" name="object 8"/>
          <p:cNvSpPr/>
          <p:nvPr/>
        </p:nvSpPr>
        <p:spPr>
          <a:xfrm>
            <a:off x="7164720" y="3571200"/>
            <a:ext cx="1910520" cy="360"/>
          </a:xfrm>
          <a:custGeom>
            <a:avLst/>
            <a:gdLst>
              <a:gd name="textAreaLeft" fmla="*/ 0 w 1910520"/>
              <a:gd name="textAreaRight" fmla="*/ 1910880 w 1910520"/>
              <a:gd name="textAreaTop" fmla="*/ 0 h 360"/>
              <a:gd name="textAreaBottom" fmla="*/ 720 h 360"/>
            </a:gdLst>
            <a:ahLst/>
            <a:rect l="textAreaLeft" t="textAreaTop" r="textAreaRight" b="textAreaBottom"/>
            <a:pathLst>
              <a:path w="1910715" h="0">
                <a:moveTo>
                  <a:pt x="0" y="0"/>
                </a:moveTo>
                <a:lnTo>
                  <a:pt x="1910661"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18" name="object 9"/>
          <p:cNvSpPr/>
          <p:nvPr/>
        </p:nvSpPr>
        <p:spPr>
          <a:xfrm>
            <a:off x="2510640" y="3394440"/>
            <a:ext cx="670644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tabLst>
                <a:tab algn="l" pos="1924200"/>
                <a:tab algn="l" pos="4516200"/>
                <a:tab algn="l" pos="6693480"/>
              </a:tabLst>
            </a:pP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7" strike="noStrike">
                <a:solidFill>
                  <a:srgbClr val="000000"/>
                </a:solidFill>
                <a:latin typeface="Courier New"/>
              </a:rPr>
              <a:t>+</a:t>
            </a:r>
            <a:r>
              <a:rPr b="0" lang="en-US" sz="1800" spc="-7" strike="noStrike">
                <a:solidFill>
                  <a:srgbClr val="000000"/>
                </a:solidFill>
                <a:latin typeface="Courier New"/>
              </a:rPr>
              <a:t>	</a:t>
            </a:r>
            <a:r>
              <a:rPr b="0" lang="en-US" sz="1800" spc="-7" strike="noStrike">
                <a:solidFill>
                  <a:srgbClr val="000000"/>
                </a:solidFill>
                <a:latin typeface="Courier New"/>
              </a:rPr>
              <a:t>+</a:t>
            </a:r>
            <a:r>
              <a:rPr b="0" lang="en-US" sz="1800" spc="-1" strike="noStrike">
                <a:solidFill>
                  <a:srgbClr val="000000"/>
                </a:solidFill>
                <a:latin typeface="Courier New"/>
              </a:rPr>
              <a:t> </a:t>
            </a:r>
            <a:r>
              <a:rPr b="0" lang="en-US" sz="1800" spc="-1" strike="noStrike">
                <a:solidFill>
                  <a:srgbClr val="000000"/>
                </a:solidFill>
                <a:latin typeface="Courier New"/>
              </a:rPr>
              <a:t>	</a:t>
            </a:r>
            <a:endParaRPr b="0" lang="en-US" sz="1800" spc="-1" strike="noStrike">
              <a:solidFill>
                <a:srgbClr val="000000"/>
              </a:solidFill>
              <a:latin typeface="Arial"/>
            </a:endParaRPr>
          </a:p>
        </p:txBody>
      </p:sp>
      <p:graphicFrame>
        <p:nvGraphicFramePr>
          <p:cNvPr id="319" name="object 10"/>
          <p:cNvGraphicFramePr/>
          <p:nvPr/>
        </p:nvGraphicFramePr>
        <p:xfrm>
          <a:off x="2629080" y="3774600"/>
          <a:ext cx="5796720" cy="1904760"/>
        </p:xfrm>
        <a:graphic>
          <a:graphicData uri="http://schemas.openxmlformats.org/drawingml/2006/table">
            <a:tbl>
              <a:tblPr/>
              <a:tblGrid>
                <a:gridCol w="1737720"/>
                <a:gridCol w="272880"/>
                <a:gridCol w="2319480"/>
                <a:gridCol w="272880"/>
                <a:gridCol w="545760"/>
                <a:gridCol w="646920"/>
              </a:tblGrid>
              <a:tr h="293760">
                <a:tc>
                  <a:txBody>
                    <a:bodyPr lIns="0" rIns="0" tIns="0" bIns="0" anchor="t">
                      <a:noAutofit/>
                    </a:bodyPr>
                    <a:p>
                      <a:pPr marL="31680">
                        <a:lnSpc>
                          <a:spcPts val="1860"/>
                        </a:lnSpc>
                      </a:pPr>
                      <a:r>
                        <a:rPr b="0" lang="en-US" sz="1800" spc="-12" strike="noStrike">
                          <a:solidFill>
                            <a:srgbClr val="000000"/>
                          </a:solidFill>
                          <a:latin typeface="Courier New"/>
                        </a:rPr>
                        <a:t>airport_code</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1860"/>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1860"/>
                        </a:lnSpc>
                      </a:pPr>
                      <a:r>
                        <a:rPr b="0" lang="en-US" sz="1800" spc="-12" strike="noStrike">
                          <a:solidFill>
                            <a:srgbClr val="000000"/>
                          </a:solidFill>
                          <a:latin typeface="Courier New"/>
                        </a:rPr>
                        <a:t>character(3)</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1860"/>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760">
                        <a:lnSpc>
                          <a:spcPts val="1860"/>
                        </a:lnSpc>
                      </a:pPr>
                      <a:r>
                        <a:rPr b="0" lang="en-US" sz="1800" spc="-12" strike="noStrike">
                          <a:solidFill>
                            <a:srgbClr val="000000"/>
                          </a:solidFill>
                          <a:latin typeface="Courier New"/>
                        </a:rPr>
                        <a:t>NOT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36360" algn="ctr">
                        <a:lnSpc>
                          <a:spcPts val="1860"/>
                        </a:lnSpc>
                      </a:pPr>
                      <a:r>
                        <a:rPr b="0" lang="en-US" sz="1800" spc="-12" strike="noStrike">
                          <a:solidFill>
                            <a:srgbClr val="000000"/>
                          </a:solidFill>
                          <a:latin typeface="Courier New"/>
                        </a:rPr>
                        <a:t>NULL</a:t>
                      </a:r>
                      <a:endParaRPr b="0" lang="en-US" sz="1800" spc="-1" strike="noStrike">
                        <a:solidFill>
                          <a:srgbClr val="000000"/>
                        </a:solidFill>
                        <a:latin typeface="Arial"/>
                      </a:endParaRPr>
                    </a:p>
                  </a:txBody>
                  <a:tcPr anchor="t">
                    <a:lnL>
                      <a:noFill/>
                    </a:lnL>
                    <a:lnR>
                      <a:noFill/>
                    </a:lnR>
                    <a:lnT>
                      <a:noFill/>
                    </a:lnT>
                    <a:lnB>
                      <a:noFill/>
                    </a:lnB>
                    <a:noFill/>
                  </a:tcPr>
                </a:tc>
              </a:tr>
              <a:tr h="329040">
                <a:tc>
                  <a:txBody>
                    <a:bodyPr lIns="0" rIns="0" tIns="0" bIns="0" anchor="t">
                      <a:noAutofit/>
                    </a:bodyPr>
                    <a:p>
                      <a:pPr marL="31680">
                        <a:lnSpc>
                          <a:spcPts val="2134"/>
                        </a:lnSpc>
                      </a:pPr>
                      <a:r>
                        <a:rPr b="0" lang="en-US" sz="1800" spc="-12" strike="noStrike">
                          <a:solidFill>
                            <a:srgbClr val="000000"/>
                          </a:solidFill>
                          <a:latin typeface="Courier New"/>
                        </a:rPr>
                        <a:t>airport_name</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2134"/>
                        </a:lnSpc>
                      </a:pPr>
                      <a:r>
                        <a:rPr b="0" lang="en-US" sz="1800" spc="-12" strike="noStrike">
                          <a:solidFill>
                            <a:srgbClr val="000000"/>
                          </a:solidFill>
                          <a:latin typeface="Courier New"/>
                        </a:rPr>
                        <a:t>text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760">
                        <a:lnSpc>
                          <a:spcPts val="2134"/>
                        </a:lnSpc>
                      </a:pPr>
                      <a:r>
                        <a:rPr b="0" lang="en-US" sz="1800" spc="-12" strike="noStrike">
                          <a:solidFill>
                            <a:srgbClr val="000000"/>
                          </a:solidFill>
                          <a:latin typeface="Courier New"/>
                        </a:rPr>
                        <a:t>NOT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36360" algn="ctr">
                        <a:lnSpc>
                          <a:spcPts val="2134"/>
                        </a:lnSpc>
                      </a:pPr>
                      <a:r>
                        <a:rPr b="0" lang="en-US" sz="1800" spc="-12" strike="noStrike">
                          <a:solidFill>
                            <a:srgbClr val="000000"/>
                          </a:solidFill>
                          <a:latin typeface="Courier New"/>
                        </a:rPr>
                        <a:t>NULL</a:t>
                      </a:r>
                      <a:endParaRPr b="0" lang="en-US" sz="1800" spc="-1" strike="noStrike">
                        <a:solidFill>
                          <a:srgbClr val="000000"/>
                        </a:solidFill>
                        <a:latin typeface="Arial"/>
                      </a:endParaRPr>
                    </a:p>
                  </a:txBody>
                  <a:tcPr anchor="t">
                    <a:lnL>
                      <a:noFill/>
                    </a:lnL>
                    <a:lnR>
                      <a:noFill/>
                    </a:lnR>
                    <a:lnT>
                      <a:noFill/>
                    </a:lnT>
                    <a:lnB>
                      <a:noFill/>
                    </a:lnB>
                    <a:noFill/>
                  </a:tcPr>
                </a:tc>
              </a:tr>
              <a:tr h="329040">
                <a:tc>
                  <a:txBody>
                    <a:bodyPr lIns="0" rIns="0" tIns="0" bIns="0" anchor="t">
                      <a:noAutofit/>
                    </a:bodyPr>
                    <a:p>
                      <a:pPr marL="31680">
                        <a:lnSpc>
                          <a:spcPts val="2134"/>
                        </a:lnSpc>
                      </a:pPr>
                      <a:r>
                        <a:rPr b="0" lang="en-US" sz="1800" spc="-12" strike="noStrike">
                          <a:solidFill>
                            <a:srgbClr val="000000"/>
                          </a:solidFill>
                          <a:latin typeface="Courier New"/>
                        </a:rPr>
                        <a:t>city</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2134"/>
                        </a:lnSpc>
                      </a:pPr>
                      <a:r>
                        <a:rPr b="0" lang="en-US" sz="1800" spc="-12" strike="noStrike">
                          <a:solidFill>
                            <a:srgbClr val="000000"/>
                          </a:solidFill>
                          <a:latin typeface="Courier New"/>
                        </a:rPr>
                        <a:t>text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760">
                        <a:lnSpc>
                          <a:spcPts val="2134"/>
                        </a:lnSpc>
                      </a:pPr>
                      <a:r>
                        <a:rPr b="0" lang="en-US" sz="1800" spc="-12" strike="noStrike">
                          <a:solidFill>
                            <a:srgbClr val="000000"/>
                          </a:solidFill>
                          <a:latin typeface="Courier New"/>
                        </a:rPr>
                        <a:t>NOT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36360" algn="ctr">
                        <a:lnSpc>
                          <a:spcPts val="2134"/>
                        </a:lnSpc>
                      </a:pPr>
                      <a:r>
                        <a:rPr b="0" lang="en-US" sz="1800" spc="-12" strike="noStrike">
                          <a:solidFill>
                            <a:srgbClr val="000000"/>
                          </a:solidFill>
                          <a:latin typeface="Courier New"/>
                        </a:rPr>
                        <a:t>NULL</a:t>
                      </a:r>
                      <a:endParaRPr b="0" lang="en-US" sz="1800" spc="-1" strike="noStrike">
                        <a:solidFill>
                          <a:srgbClr val="000000"/>
                        </a:solidFill>
                        <a:latin typeface="Arial"/>
                      </a:endParaRPr>
                    </a:p>
                  </a:txBody>
                  <a:tcPr anchor="t">
                    <a:lnL>
                      <a:noFill/>
                    </a:lnL>
                    <a:lnR>
                      <a:noFill/>
                    </a:lnR>
                    <a:lnT>
                      <a:noFill/>
                    </a:lnT>
                    <a:lnB>
                      <a:noFill/>
                    </a:lnB>
                    <a:noFill/>
                  </a:tcPr>
                </a:tc>
              </a:tr>
              <a:tr h="329040">
                <a:tc>
                  <a:txBody>
                    <a:bodyPr lIns="0" rIns="0" tIns="0" bIns="0" anchor="t">
                      <a:noAutofit/>
                    </a:bodyPr>
                    <a:p>
                      <a:pPr marL="31680">
                        <a:lnSpc>
                          <a:spcPts val="2134"/>
                        </a:lnSpc>
                      </a:pPr>
                      <a:r>
                        <a:rPr b="0" lang="en-US" sz="1800" spc="-12" strike="noStrike">
                          <a:solidFill>
                            <a:srgbClr val="000000"/>
                          </a:solidFill>
                          <a:latin typeface="Courier New"/>
                        </a:rPr>
                        <a:t>longitude</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2134"/>
                        </a:lnSpc>
                      </a:pPr>
                      <a:r>
                        <a:rPr b="0" lang="en-US" sz="1800" spc="-12" strike="noStrike">
                          <a:solidFill>
                            <a:srgbClr val="000000"/>
                          </a:solidFill>
                          <a:latin typeface="Courier New"/>
                        </a:rPr>
                        <a:t>double</a:t>
                      </a:r>
                      <a:r>
                        <a:rPr b="0" lang="en-US" sz="1800" spc="-66" strike="noStrike">
                          <a:solidFill>
                            <a:srgbClr val="000000"/>
                          </a:solidFill>
                          <a:latin typeface="Courier New"/>
                        </a:rPr>
                        <a:t> </a:t>
                      </a:r>
                      <a:r>
                        <a:rPr b="0" lang="en-US" sz="1800" spc="-12" strike="noStrike">
                          <a:solidFill>
                            <a:srgbClr val="000000"/>
                          </a:solidFill>
                          <a:latin typeface="Courier New"/>
                        </a:rPr>
                        <a:t>precision</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040">
                        <a:lnSpc>
                          <a:spcPts val="2134"/>
                        </a:lnSpc>
                      </a:pPr>
                      <a:r>
                        <a:rPr b="0" lang="en-US" sz="1800" spc="-12" strike="noStrike">
                          <a:solidFill>
                            <a:srgbClr val="000000"/>
                          </a:solidFill>
                          <a:latin typeface="Courier New"/>
                        </a:rPr>
                        <a:t>NOT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34200" algn="ctr">
                        <a:lnSpc>
                          <a:spcPts val="2134"/>
                        </a:lnSpc>
                      </a:pPr>
                      <a:r>
                        <a:rPr b="0" lang="en-US" sz="1800" spc="-12" strike="noStrike">
                          <a:solidFill>
                            <a:srgbClr val="000000"/>
                          </a:solidFill>
                          <a:latin typeface="Courier New"/>
                        </a:rPr>
                        <a:t>NULL</a:t>
                      </a:r>
                      <a:endParaRPr b="0" lang="en-US" sz="1800" spc="-1" strike="noStrike">
                        <a:solidFill>
                          <a:srgbClr val="000000"/>
                        </a:solidFill>
                        <a:latin typeface="Arial"/>
                      </a:endParaRPr>
                    </a:p>
                  </a:txBody>
                  <a:tcPr anchor="t">
                    <a:lnL>
                      <a:noFill/>
                    </a:lnL>
                    <a:lnR>
                      <a:noFill/>
                    </a:lnR>
                    <a:lnT>
                      <a:noFill/>
                    </a:lnT>
                    <a:lnB>
                      <a:noFill/>
                    </a:lnB>
                    <a:noFill/>
                  </a:tcPr>
                </a:tc>
              </a:tr>
              <a:tr h="329040">
                <a:tc>
                  <a:txBody>
                    <a:bodyPr lIns="0" rIns="0" tIns="0" bIns="0" anchor="t">
                      <a:noAutofit/>
                    </a:bodyPr>
                    <a:p>
                      <a:pPr marL="31680">
                        <a:lnSpc>
                          <a:spcPts val="2134"/>
                        </a:lnSpc>
                      </a:pPr>
                      <a:r>
                        <a:rPr b="0" lang="en-US" sz="1800" spc="-12" strike="noStrike">
                          <a:solidFill>
                            <a:srgbClr val="000000"/>
                          </a:solidFill>
                          <a:latin typeface="Courier New"/>
                        </a:rPr>
                        <a:t>latitude</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2134"/>
                        </a:lnSpc>
                      </a:pPr>
                      <a:r>
                        <a:rPr b="0" lang="en-US" sz="1800" spc="-12" strike="noStrike">
                          <a:solidFill>
                            <a:srgbClr val="000000"/>
                          </a:solidFill>
                          <a:latin typeface="Courier New"/>
                        </a:rPr>
                        <a:t>double</a:t>
                      </a:r>
                      <a:r>
                        <a:rPr b="0" lang="en-US" sz="1800" spc="-66" strike="noStrike">
                          <a:solidFill>
                            <a:srgbClr val="000000"/>
                          </a:solidFill>
                          <a:latin typeface="Courier New"/>
                        </a:rPr>
                        <a:t> </a:t>
                      </a:r>
                      <a:r>
                        <a:rPr b="0" lang="en-US" sz="1800" spc="-12" strike="noStrike">
                          <a:solidFill>
                            <a:srgbClr val="000000"/>
                          </a:solidFill>
                          <a:latin typeface="Courier New"/>
                        </a:rPr>
                        <a:t>precision</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040">
                        <a:lnSpc>
                          <a:spcPts val="2134"/>
                        </a:lnSpc>
                      </a:pPr>
                      <a:r>
                        <a:rPr b="0" lang="en-US" sz="1800" spc="-12" strike="noStrike">
                          <a:solidFill>
                            <a:srgbClr val="000000"/>
                          </a:solidFill>
                          <a:latin typeface="Courier New"/>
                        </a:rPr>
                        <a:t>NOT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34200" algn="ctr">
                        <a:lnSpc>
                          <a:spcPts val="2134"/>
                        </a:lnSpc>
                      </a:pPr>
                      <a:r>
                        <a:rPr b="0" lang="en-US" sz="1800" spc="-12" strike="noStrike">
                          <a:solidFill>
                            <a:srgbClr val="000000"/>
                          </a:solidFill>
                          <a:latin typeface="Courier New"/>
                        </a:rPr>
                        <a:t>NULL</a:t>
                      </a:r>
                      <a:endParaRPr b="0" lang="en-US" sz="1800" spc="-1" strike="noStrike">
                        <a:solidFill>
                          <a:srgbClr val="000000"/>
                        </a:solidFill>
                        <a:latin typeface="Arial"/>
                      </a:endParaRPr>
                    </a:p>
                  </a:txBody>
                  <a:tcPr anchor="t">
                    <a:lnL>
                      <a:noFill/>
                    </a:lnL>
                    <a:lnR>
                      <a:noFill/>
                    </a:lnR>
                    <a:lnT>
                      <a:noFill/>
                    </a:lnT>
                    <a:lnB>
                      <a:noFill/>
                    </a:lnB>
                    <a:noFill/>
                  </a:tcPr>
                </a:tc>
              </a:tr>
              <a:tr h="293760">
                <a:tc>
                  <a:txBody>
                    <a:bodyPr lIns="0" rIns="0" tIns="0" bIns="0" anchor="t">
                      <a:noAutofit/>
                    </a:bodyPr>
                    <a:p>
                      <a:pPr marL="31680">
                        <a:lnSpc>
                          <a:spcPts val="2134"/>
                        </a:lnSpc>
                      </a:pPr>
                      <a:r>
                        <a:rPr b="0" lang="en-US" sz="1800" spc="-12" strike="noStrike">
                          <a:solidFill>
                            <a:srgbClr val="000000"/>
                          </a:solidFill>
                          <a:latin typeface="Courier New"/>
                        </a:rPr>
                        <a:t>timezone</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2134"/>
                        </a:lnSpc>
                      </a:pPr>
                      <a:r>
                        <a:rPr b="0" lang="en-US" sz="1800" spc="-12" strike="noStrike">
                          <a:solidFill>
                            <a:srgbClr val="000000"/>
                          </a:solidFill>
                          <a:latin typeface="Courier New"/>
                        </a:rPr>
                        <a:t>text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ctr">
                        <a:lnSpc>
                          <a:spcPts val="2134"/>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760">
                        <a:lnSpc>
                          <a:spcPts val="2134"/>
                        </a:lnSpc>
                      </a:pPr>
                      <a:r>
                        <a:rPr b="0" lang="en-US" sz="1800" spc="-12" strike="noStrike">
                          <a:solidFill>
                            <a:srgbClr val="000000"/>
                          </a:solidFill>
                          <a:latin typeface="Courier New"/>
                        </a:rPr>
                        <a:t>NOT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36360" algn="ctr">
                        <a:lnSpc>
                          <a:spcPts val="2134"/>
                        </a:lnSpc>
                      </a:pPr>
                      <a:r>
                        <a:rPr b="0" lang="en-US" sz="1800" spc="-12" strike="noStrike">
                          <a:solidFill>
                            <a:srgbClr val="000000"/>
                          </a:solidFill>
                          <a:latin typeface="Courier New"/>
                        </a:rPr>
                        <a:t>NULL</a:t>
                      </a:r>
                      <a:endParaRPr b="0" lang="en-US" sz="1800" spc="-1" strike="noStrike">
                        <a:solidFill>
                          <a:srgbClr val="000000"/>
                        </a:solidFill>
                        <a:latin typeface="Arial"/>
                      </a:endParaRPr>
                    </a:p>
                  </a:txBody>
                  <a:tcPr anchor="t">
                    <a:lnL>
                      <a:noFill/>
                    </a:lnL>
                    <a:lnR>
                      <a:noFill/>
                    </a:lnR>
                    <a:lnT>
                      <a:noFill/>
                    </a:lnT>
                    <a:lnB>
                      <a:noFill/>
                    </a:lnB>
                    <a:noFill/>
                  </a:tcPr>
                </a:tc>
              </a:tr>
            </a:tbl>
          </a:graphicData>
        </a:graphic>
      </p:graphicFrame>
      <p:sp>
        <p:nvSpPr>
          <p:cNvPr id="320" name="Прямоугольник 12"/>
          <p:cNvSpPr/>
          <p:nvPr/>
        </p:nvSpPr>
        <p:spPr>
          <a:xfrm>
            <a:off x="2510640" y="5680080"/>
            <a:ext cx="6095520" cy="1022040"/>
          </a:xfrm>
          <a:prstGeom prst="rect">
            <a:avLst/>
          </a:prstGeom>
          <a:noFill/>
          <a:ln w="0">
            <a:noFill/>
          </a:ln>
        </p:spPr>
        <p:style>
          <a:lnRef idx="0"/>
          <a:fillRef idx="0"/>
          <a:effectRef idx="0"/>
          <a:fontRef idx="minor"/>
        </p:style>
        <p:txBody>
          <a:bodyPr lIns="90000" rIns="90000" tIns="45000" bIns="45000" anchor="t">
            <a:spAutoFit/>
          </a:bodyPr>
          <a:p>
            <a:pPr marL="12600">
              <a:lnSpc>
                <a:spcPct val="100000"/>
              </a:lnSpc>
              <a:spcBef>
                <a:spcPts val="530"/>
              </a:spcBef>
            </a:pPr>
            <a:r>
              <a:rPr b="0" lang="en-US" sz="1800" spc="-12" strike="noStrike">
                <a:solidFill>
                  <a:srgbClr val="000000"/>
                </a:solidFill>
                <a:latin typeface="Courier New"/>
              </a:rPr>
              <a:t>Индексы:</a:t>
            </a:r>
            <a:endParaRPr b="0" lang="en-US" sz="1800" spc="-1" strike="noStrike">
              <a:solidFill>
                <a:srgbClr val="000000"/>
              </a:solidFill>
              <a:latin typeface="Arial"/>
            </a:endParaRPr>
          </a:p>
          <a:p>
            <a:pPr marL="12600" indent="546840">
              <a:lnSpc>
                <a:spcPct val="120000"/>
              </a:lnSpc>
              <a:tabLst>
                <a:tab algn="l" pos="0"/>
              </a:tabLst>
            </a:pPr>
            <a:r>
              <a:rPr b="0" lang="en-US" sz="1800" spc="-12" strike="noStrike">
                <a:solidFill>
                  <a:srgbClr val="000000"/>
                </a:solidFill>
                <a:latin typeface="Courier New"/>
              </a:rPr>
              <a:t>"airports_pkey" PRIMARY KEY, btree (airport_code)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2047320" y="511920"/>
            <a:ext cx="8591400" cy="1267200"/>
          </a:xfrm>
          <a:prstGeom prst="rect">
            <a:avLst/>
          </a:prstGeom>
          <a:noFill/>
          <a:ln w="0">
            <a:noFill/>
          </a:ln>
        </p:spPr>
        <p:txBody>
          <a:bodyPr lIns="0" rIns="0" tIns="122040" bIns="0" anchor="ctr">
            <a:noAutofit/>
          </a:bodyPr>
          <a:p>
            <a:pPr marL="7560" indent="0" algn="ctr">
              <a:lnSpc>
                <a:spcPts val="4499"/>
              </a:lnSpc>
              <a:spcBef>
                <a:spcPts val="961"/>
              </a:spcBef>
              <a:buNone/>
            </a:pPr>
            <a:r>
              <a:rPr b="0" lang="en-US" sz="4000" spc="-327" strike="noStrike">
                <a:solidFill>
                  <a:srgbClr val="000000"/>
                </a:solidFill>
                <a:latin typeface="Corbel"/>
              </a:rPr>
              <a:t>SQL </a:t>
            </a:r>
            <a:r>
              <a:rPr b="0" lang="en-US" sz="4000" spc="-282" strike="noStrike">
                <a:solidFill>
                  <a:srgbClr val="000000"/>
                </a:solidFill>
                <a:latin typeface="Corbel"/>
              </a:rPr>
              <a:t>DDL </a:t>
            </a:r>
            <a:r>
              <a:rPr b="0" lang="en-US" sz="4000" spc="-185" strike="noStrike">
                <a:solidFill>
                  <a:srgbClr val="000000"/>
                </a:solidFill>
                <a:latin typeface="Corbel"/>
              </a:rPr>
              <a:t>(Язык </a:t>
            </a:r>
            <a:r>
              <a:rPr b="0" lang="en-US" sz="4000" spc="-202" strike="noStrike">
                <a:solidFill>
                  <a:srgbClr val="000000"/>
                </a:solidFill>
                <a:latin typeface="Corbel"/>
              </a:rPr>
              <a:t>Определения  </a:t>
            </a:r>
            <a:r>
              <a:rPr b="0" lang="en-US" sz="4000" spc="-117" strike="noStrike">
                <a:solidFill>
                  <a:srgbClr val="000000"/>
                </a:solidFill>
                <a:latin typeface="Corbel"/>
              </a:rPr>
              <a:t>Данных)</a:t>
            </a:r>
            <a:endParaRPr b="0" lang="en-US" sz="4000" spc="-1" strike="noStrike">
              <a:solidFill>
                <a:srgbClr val="000000"/>
              </a:solidFill>
              <a:latin typeface="Corbel"/>
            </a:endParaRPr>
          </a:p>
        </p:txBody>
      </p:sp>
      <p:sp>
        <p:nvSpPr>
          <p:cNvPr id="211" name="object 3"/>
          <p:cNvSpPr/>
          <p:nvPr/>
        </p:nvSpPr>
        <p:spPr>
          <a:xfrm>
            <a:off x="1771920" y="2864520"/>
            <a:ext cx="8663760" cy="2289960"/>
          </a:xfrm>
          <a:prstGeom prst="rect">
            <a:avLst/>
          </a:prstGeom>
          <a:noFill/>
          <a:ln w="0">
            <a:noFill/>
          </a:ln>
        </p:spPr>
        <p:style>
          <a:lnRef idx="0"/>
          <a:fillRef idx="0"/>
          <a:effectRef idx="0"/>
          <a:fontRef idx="minor"/>
        </p:style>
        <p:txBody>
          <a:bodyPr lIns="0" rIns="0" tIns="121680" bIns="0" anchor="t">
            <a:spAutoFit/>
          </a:bodyPr>
          <a:p>
            <a:pPr marL="7560">
              <a:lnSpc>
                <a:spcPct val="100000"/>
              </a:lnSpc>
              <a:spcBef>
                <a:spcPts val="958"/>
              </a:spcBef>
            </a:pPr>
            <a:r>
              <a:rPr b="0" lang="en-US" sz="3000" spc="-97" strike="noStrike">
                <a:solidFill>
                  <a:srgbClr val="231e20"/>
                </a:solidFill>
                <a:latin typeface="Arial"/>
              </a:rPr>
              <a:t>Основные</a:t>
            </a:r>
            <a:r>
              <a:rPr b="0" lang="en-US" sz="3000" spc="29" strike="noStrike">
                <a:solidFill>
                  <a:srgbClr val="231e20"/>
                </a:solidFill>
                <a:latin typeface="Arial"/>
              </a:rPr>
              <a:t> </a:t>
            </a:r>
            <a:r>
              <a:rPr b="0" lang="en-US" sz="3000" spc="-66" strike="noStrike">
                <a:solidFill>
                  <a:srgbClr val="231e20"/>
                </a:solidFill>
                <a:latin typeface="Arial"/>
              </a:rPr>
              <a:t>операторы</a:t>
            </a:r>
            <a:endParaRPr b="0" lang="en-US" sz="3000" spc="-1" strike="noStrike">
              <a:solidFill>
                <a:srgbClr val="000000"/>
              </a:solidFill>
              <a:latin typeface="Arial"/>
            </a:endParaRPr>
          </a:p>
          <a:p>
            <a:pPr marL="783720" indent="-775800">
              <a:lnSpc>
                <a:spcPct val="100000"/>
              </a:lnSpc>
              <a:spcBef>
                <a:spcPts val="896"/>
              </a:spcBef>
              <a:buClr>
                <a:srgbClr val="231e20"/>
              </a:buClr>
              <a:buFont typeface="Symbol" charset="2"/>
              <a:buChar char=""/>
              <a:tabLst>
                <a:tab algn="l" pos="783720"/>
                <a:tab algn="l" pos="784080"/>
              </a:tabLst>
            </a:pPr>
            <a:r>
              <a:rPr b="0" lang="en-US" sz="3000" spc="-335" strike="noStrike">
                <a:solidFill>
                  <a:srgbClr val="231e20"/>
                </a:solidFill>
                <a:latin typeface="Arial"/>
              </a:rPr>
              <a:t>CREATE</a:t>
            </a:r>
            <a:r>
              <a:rPr b="0" lang="en-US" sz="3000" spc="-15" strike="noStrike">
                <a:solidFill>
                  <a:srgbClr val="231e20"/>
                </a:solidFill>
                <a:latin typeface="Arial"/>
              </a:rPr>
              <a:t> </a:t>
            </a:r>
            <a:r>
              <a:rPr b="0" lang="en-US" sz="3000" spc="-151" strike="noStrike">
                <a:solidFill>
                  <a:srgbClr val="231e20"/>
                </a:solidFill>
                <a:latin typeface="Arial"/>
              </a:rPr>
              <a:t>&lt;OBJECT&gt;[OPTIONS]</a:t>
            </a:r>
            <a:endParaRPr b="0" lang="en-US" sz="3000" spc="-1" strike="noStrike">
              <a:solidFill>
                <a:srgbClr val="000000"/>
              </a:solidFill>
              <a:latin typeface="Arial"/>
            </a:endParaRPr>
          </a:p>
          <a:p>
            <a:pPr marL="775800" indent="-768240">
              <a:lnSpc>
                <a:spcPct val="100000"/>
              </a:lnSpc>
              <a:spcBef>
                <a:spcPts val="896"/>
              </a:spcBef>
              <a:buClr>
                <a:srgbClr val="231e20"/>
              </a:buClr>
              <a:buFont typeface="Symbol" charset="2"/>
              <a:buChar char=""/>
              <a:tabLst>
                <a:tab algn="l" pos="775800"/>
                <a:tab algn="l" pos="776160"/>
              </a:tabLst>
            </a:pPr>
            <a:r>
              <a:rPr b="0" lang="en-US" sz="3000" spc="-299" strike="noStrike">
                <a:solidFill>
                  <a:srgbClr val="231e20"/>
                </a:solidFill>
                <a:latin typeface="Arial"/>
              </a:rPr>
              <a:t>ALTER</a:t>
            </a:r>
            <a:r>
              <a:rPr b="0" lang="en-US" sz="3000" spc="-18" strike="noStrike">
                <a:solidFill>
                  <a:srgbClr val="231e20"/>
                </a:solidFill>
                <a:latin typeface="Arial"/>
              </a:rPr>
              <a:t> </a:t>
            </a:r>
            <a:r>
              <a:rPr b="0" lang="en-US" sz="3000" spc="-151" strike="noStrike">
                <a:solidFill>
                  <a:srgbClr val="231e20"/>
                </a:solidFill>
                <a:latin typeface="Arial"/>
              </a:rPr>
              <a:t>&lt;OBJECT&gt;[OPTIONS]</a:t>
            </a:r>
            <a:endParaRPr b="0" lang="en-US" sz="3000" spc="-1" strike="noStrike">
              <a:solidFill>
                <a:srgbClr val="000000"/>
              </a:solidFill>
              <a:latin typeface="Arial"/>
            </a:endParaRPr>
          </a:p>
          <a:p>
            <a:pPr marL="783720" indent="-775800">
              <a:lnSpc>
                <a:spcPct val="100000"/>
              </a:lnSpc>
              <a:spcBef>
                <a:spcPts val="896"/>
              </a:spcBef>
              <a:buClr>
                <a:srgbClr val="231e20"/>
              </a:buClr>
              <a:buFont typeface="Symbol" charset="2"/>
              <a:buChar char=""/>
              <a:tabLst>
                <a:tab algn="l" pos="783720"/>
                <a:tab algn="l" pos="784080"/>
              </a:tabLst>
            </a:pPr>
            <a:r>
              <a:rPr b="0" lang="en-US" sz="3000" spc="-236" strike="noStrike">
                <a:solidFill>
                  <a:srgbClr val="231e20"/>
                </a:solidFill>
                <a:latin typeface="Arial"/>
              </a:rPr>
              <a:t>DROP</a:t>
            </a:r>
            <a:r>
              <a:rPr b="0" lang="en-US" sz="3000" spc="-24" strike="noStrike">
                <a:solidFill>
                  <a:srgbClr val="231e20"/>
                </a:solidFill>
                <a:latin typeface="Arial"/>
              </a:rPr>
              <a:t> </a:t>
            </a:r>
            <a:r>
              <a:rPr b="0" lang="en-US" sz="3000" spc="-151" strike="noStrike">
                <a:solidFill>
                  <a:srgbClr val="231e20"/>
                </a:solidFill>
                <a:latin typeface="Arial"/>
              </a:rPr>
              <a:t>&lt;OBJECT&gt;[OPTIONS]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2575440" y="81000"/>
            <a:ext cx="72565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Команда</a:t>
            </a:r>
            <a:r>
              <a:rPr b="0" lang="en-US" sz="3600" spc="-66" strike="noStrike">
                <a:solidFill>
                  <a:srgbClr val="000000"/>
                </a:solidFill>
                <a:latin typeface="Arial Black"/>
              </a:rPr>
              <a:t> </a:t>
            </a:r>
            <a:r>
              <a:rPr b="0" lang="en-US" sz="3600" spc="-15" strike="noStrike">
                <a:solidFill>
                  <a:srgbClr val="000000"/>
                </a:solidFill>
                <a:latin typeface="Arial Black"/>
              </a:rPr>
              <a:t>COMMENT</a:t>
            </a:r>
            <a:endParaRPr b="0" lang="en-US" sz="3600" spc="-1" strike="noStrike">
              <a:solidFill>
                <a:srgbClr val="000000"/>
              </a:solidFill>
              <a:latin typeface="Corbel"/>
            </a:endParaRPr>
          </a:p>
        </p:txBody>
      </p:sp>
      <p:sp>
        <p:nvSpPr>
          <p:cNvPr id="322" name="object 3"/>
          <p:cNvSpPr/>
          <p:nvPr/>
        </p:nvSpPr>
        <p:spPr>
          <a:xfrm>
            <a:off x="2035080" y="1285560"/>
            <a:ext cx="9851760" cy="328248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12" strike="noStrike">
                <a:solidFill>
                  <a:srgbClr val="000000"/>
                </a:solidFill>
                <a:latin typeface="Calibri"/>
              </a:rPr>
              <a:t>PostgreSQL предлагает </a:t>
            </a:r>
            <a:r>
              <a:rPr b="0" lang="en-US" sz="2000" spc="-1" strike="noStrike">
                <a:solidFill>
                  <a:srgbClr val="000000"/>
                </a:solidFill>
                <a:latin typeface="Calibri"/>
              </a:rPr>
              <a:t>свое расширение — </a:t>
            </a:r>
            <a:r>
              <a:rPr b="0" lang="en-US" sz="2000" spc="-12" strike="noStrike">
                <a:solidFill>
                  <a:srgbClr val="000000"/>
                </a:solidFill>
                <a:latin typeface="Calibri"/>
              </a:rPr>
              <a:t>команду </a:t>
            </a:r>
            <a:r>
              <a:rPr b="0" lang="en-US" sz="2000" spc="-32" strike="noStrike">
                <a:solidFill>
                  <a:srgbClr val="000000"/>
                </a:solidFill>
                <a:latin typeface="Calibri"/>
              </a:rPr>
              <a:t>COMMENT,  </a:t>
            </a:r>
            <a:r>
              <a:rPr b="0" lang="en-US" sz="2000" spc="-15" strike="noStrike">
                <a:solidFill>
                  <a:srgbClr val="000000"/>
                </a:solidFill>
                <a:latin typeface="Calibri"/>
              </a:rPr>
              <a:t>которая </a:t>
            </a:r>
            <a:r>
              <a:rPr b="0" lang="en-US" sz="2000" spc="-12" strike="noStrike">
                <a:solidFill>
                  <a:srgbClr val="000000"/>
                </a:solidFill>
                <a:latin typeface="Calibri"/>
              </a:rPr>
              <a:t>позволяет </a:t>
            </a:r>
            <a:r>
              <a:rPr b="0" lang="en-US" sz="2000" spc="-1" strike="noStrike">
                <a:solidFill>
                  <a:srgbClr val="000000"/>
                </a:solidFill>
                <a:latin typeface="Calibri"/>
              </a:rPr>
              <a:t>создавать </a:t>
            </a:r>
            <a:r>
              <a:rPr b="0" lang="en-US" sz="2000" spc="-7" strike="noStrike">
                <a:solidFill>
                  <a:srgbClr val="000000"/>
                </a:solidFill>
                <a:latin typeface="Calibri"/>
              </a:rPr>
              <a:t>комментарии (описания) </a:t>
            </a:r>
            <a:r>
              <a:rPr b="0" lang="en-US" sz="2000" spc="-1" strike="noStrike">
                <a:solidFill>
                  <a:srgbClr val="000000"/>
                </a:solidFill>
                <a:latin typeface="Calibri"/>
              </a:rPr>
              <a:t>к </a:t>
            </a:r>
            <a:r>
              <a:rPr b="0" lang="en-US" sz="2000" spc="-12" strike="noStrike">
                <a:solidFill>
                  <a:srgbClr val="000000"/>
                </a:solidFill>
                <a:latin typeface="Calibri"/>
              </a:rPr>
              <a:t>различным  </a:t>
            </a:r>
            <a:r>
              <a:rPr b="0" lang="en-US" sz="2000" spc="-7" strike="noStrike">
                <a:solidFill>
                  <a:srgbClr val="000000"/>
                </a:solidFill>
                <a:latin typeface="Calibri"/>
              </a:rPr>
              <a:t>объектам </a:t>
            </a:r>
            <a:r>
              <a:rPr b="0" lang="en-US" sz="2000" spc="-1" strike="noStrike">
                <a:solidFill>
                  <a:srgbClr val="000000"/>
                </a:solidFill>
                <a:latin typeface="Calibri"/>
              </a:rPr>
              <a:t>базы</a:t>
            </a:r>
            <a:r>
              <a:rPr b="0" lang="en-US" sz="2000" spc="-32" strike="noStrike">
                <a:solidFill>
                  <a:srgbClr val="000000"/>
                </a:solidFill>
                <a:latin typeface="Calibri"/>
              </a:rPr>
              <a:t> </a:t>
            </a:r>
            <a:r>
              <a:rPr b="0" lang="en-US" sz="2000" spc="-7" strike="noStrike">
                <a:solidFill>
                  <a:srgbClr val="000000"/>
                </a:solidFill>
                <a:latin typeface="Calibri"/>
              </a:rPr>
              <a:t>данных.</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7" strike="noStrike">
                <a:solidFill>
                  <a:srgbClr val="000000"/>
                </a:solidFill>
                <a:latin typeface="Calibri"/>
              </a:rPr>
              <a:t>Эти комментарии </a:t>
            </a:r>
            <a:r>
              <a:rPr b="0" lang="en-US" sz="2000" spc="-21" strike="noStrike">
                <a:solidFill>
                  <a:srgbClr val="000000"/>
                </a:solidFill>
                <a:latin typeface="Calibri"/>
              </a:rPr>
              <a:t>будут </a:t>
            </a:r>
            <a:r>
              <a:rPr b="0" lang="en-US" sz="2000" spc="-12" strike="noStrike">
                <a:solidFill>
                  <a:srgbClr val="000000"/>
                </a:solidFill>
                <a:latin typeface="Calibri"/>
              </a:rPr>
              <a:t>также </a:t>
            </a:r>
            <a:r>
              <a:rPr b="0" lang="en-US" sz="2000" spc="-7" strike="noStrike">
                <a:solidFill>
                  <a:srgbClr val="000000"/>
                </a:solidFill>
                <a:latin typeface="Calibri"/>
              </a:rPr>
              <a:t>сохраняться </a:t>
            </a:r>
            <a:r>
              <a:rPr b="0" lang="en-US" sz="2000" spc="-1" strike="noStrike">
                <a:solidFill>
                  <a:srgbClr val="000000"/>
                </a:solidFill>
                <a:latin typeface="Calibri"/>
              </a:rPr>
              <a:t>в базе</a:t>
            </a:r>
            <a:r>
              <a:rPr b="0" lang="en-US" sz="2000" spc="-55" strike="noStrike">
                <a:solidFill>
                  <a:srgbClr val="000000"/>
                </a:solidFill>
                <a:latin typeface="Calibri"/>
              </a:rPr>
              <a:t> </a:t>
            </a:r>
            <a:r>
              <a:rPr b="0" lang="en-US" sz="2000" spc="-7" strike="noStrike">
                <a:solidFill>
                  <a:srgbClr val="000000"/>
                </a:solidFill>
                <a:latin typeface="Calibri"/>
              </a:rPr>
              <a:t>данных.</a:t>
            </a:r>
            <a:endParaRPr b="0" lang="en-US" sz="2000" spc="-1" strike="noStrike">
              <a:solidFill>
                <a:srgbClr val="000000"/>
              </a:solidFill>
              <a:latin typeface="Arial"/>
            </a:endParaRPr>
          </a:p>
          <a:p>
            <a:pPr marL="355680" indent="-343080">
              <a:lnSpc>
                <a:spcPct val="100000"/>
              </a:lnSpc>
              <a:spcBef>
                <a:spcPts val="485"/>
              </a:spcBef>
              <a:buClr>
                <a:srgbClr val="000000"/>
              </a:buClr>
              <a:buFont typeface="Arial"/>
              <a:buChar char="•"/>
              <a:tabLst>
                <a:tab algn="l" pos="354960"/>
                <a:tab algn="l" pos="355680"/>
              </a:tabLst>
            </a:pPr>
            <a:r>
              <a:rPr b="0" lang="en-US" sz="2000" spc="-7" strike="noStrike">
                <a:solidFill>
                  <a:srgbClr val="000000"/>
                </a:solidFill>
                <a:latin typeface="Calibri"/>
              </a:rPr>
              <a:t>Например, для создания описания </a:t>
            </a:r>
            <a:r>
              <a:rPr b="0" lang="en-US" sz="2000" spc="-12" strike="noStrike">
                <a:solidFill>
                  <a:srgbClr val="000000"/>
                </a:solidFill>
                <a:latin typeface="Calibri"/>
              </a:rPr>
              <a:t>столбца </a:t>
            </a:r>
            <a:r>
              <a:rPr b="0" lang="en-US" sz="2000" spc="-1" strike="noStrike">
                <a:solidFill>
                  <a:srgbClr val="000000"/>
                </a:solidFill>
                <a:latin typeface="Calibri"/>
              </a:rPr>
              <a:t>city </a:t>
            </a:r>
            <a:r>
              <a:rPr b="0" lang="en-US" sz="2000" spc="-12" strike="noStrike">
                <a:solidFill>
                  <a:srgbClr val="000000"/>
                </a:solidFill>
                <a:latin typeface="Calibri"/>
              </a:rPr>
              <a:t>таблицы </a:t>
            </a:r>
            <a:r>
              <a:rPr b="0" lang="en-US" sz="2000" spc="-7" strike="noStrike">
                <a:solidFill>
                  <a:srgbClr val="000000"/>
                </a:solidFill>
                <a:latin typeface="Calibri"/>
              </a:rPr>
              <a:t>airports  </a:t>
            </a:r>
            <a:r>
              <a:rPr b="0" lang="en-US" sz="2000" spc="-1" strike="noStrike">
                <a:solidFill>
                  <a:srgbClr val="000000"/>
                </a:solidFill>
                <a:latin typeface="Calibri"/>
              </a:rPr>
              <a:t>нужно </a:t>
            </a:r>
            <a:r>
              <a:rPr b="0" lang="en-US" sz="2000" spc="-12" strike="noStrike">
                <a:solidFill>
                  <a:srgbClr val="000000"/>
                </a:solidFill>
                <a:latin typeface="Calibri"/>
              </a:rPr>
              <a:t>сделать</a:t>
            </a:r>
            <a:r>
              <a:rPr b="0" lang="en-US" sz="2000" spc="-26" strike="noStrike">
                <a:solidFill>
                  <a:srgbClr val="000000"/>
                </a:solidFill>
                <a:latin typeface="Calibri"/>
              </a:rPr>
              <a:t> </a:t>
            </a:r>
            <a:r>
              <a:rPr b="0" lang="en-US" sz="2000" spc="-7" strike="noStrike">
                <a:solidFill>
                  <a:srgbClr val="000000"/>
                </a:solidFill>
                <a:latin typeface="Calibri"/>
              </a:rPr>
              <a:t>так:</a:t>
            </a:r>
            <a:endParaRPr b="0" lang="en-US" sz="2000" spc="-1" strike="noStrike">
              <a:solidFill>
                <a:srgbClr val="000000"/>
              </a:solidFill>
              <a:latin typeface="Arial"/>
            </a:endParaRPr>
          </a:p>
          <a:p>
            <a:pPr marL="12600">
              <a:lnSpc>
                <a:spcPct val="100000"/>
              </a:lnSpc>
              <a:spcBef>
                <a:spcPts val="346"/>
              </a:spcBef>
              <a:tabLst>
                <a:tab algn="l" pos="354960"/>
                <a:tab algn="l" pos="355680"/>
              </a:tabLst>
            </a:pPr>
            <a:r>
              <a:rPr b="1" lang="en-US" sz="1800" spc="-12" strike="noStrike">
                <a:solidFill>
                  <a:srgbClr val="000000"/>
                </a:solidFill>
                <a:latin typeface="Courier New"/>
              </a:rPr>
              <a:t>COMMENT </a:t>
            </a:r>
            <a:r>
              <a:rPr b="1" lang="en-US" sz="1800" spc="-7" strike="noStrike">
                <a:solidFill>
                  <a:srgbClr val="000000"/>
                </a:solidFill>
                <a:latin typeface="Courier New"/>
              </a:rPr>
              <a:t>ON </a:t>
            </a:r>
            <a:r>
              <a:rPr b="1" lang="en-US" sz="1800" spc="-12" strike="noStrike">
                <a:solidFill>
                  <a:srgbClr val="000000"/>
                </a:solidFill>
                <a:latin typeface="Courier New"/>
              </a:rPr>
              <a:t>COLUMN airports.city IS</a:t>
            </a:r>
            <a:r>
              <a:rPr b="1" lang="en-US" sz="1800" spc="-32" strike="noStrike">
                <a:solidFill>
                  <a:srgbClr val="000000"/>
                </a:solidFill>
                <a:latin typeface="Courier New"/>
              </a:rPr>
              <a:t> </a:t>
            </a:r>
            <a:r>
              <a:rPr b="1" lang="en-US" sz="1800" spc="-12" strike="noStrike">
                <a:solidFill>
                  <a:srgbClr val="000000"/>
                </a:solidFill>
                <a:latin typeface="Courier New"/>
              </a:rPr>
              <a:t>'Город';</a:t>
            </a:r>
            <a:endParaRPr b="0" lang="en-US" sz="1800" spc="-1" strike="noStrike">
              <a:solidFill>
                <a:srgbClr val="000000"/>
              </a:solidFill>
              <a:latin typeface="Arial"/>
            </a:endParaRPr>
          </a:p>
          <a:p>
            <a:pPr marL="355680" indent="-343080">
              <a:lnSpc>
                <a:spcPct val="100000"/>
              </a:lnSpc>
              <a:spcBef>
                <a:spcPts val="564"/>
              </a:spcBef>
              <a:buClr>
                <a:srgbClr val="000000"/>
              </a:buClr>
              <a:buFont typeface="Arial"/>
              <a:buChar char="•"/>
              <a:tabLst>
                <a:tab algn="l" pos="354960"/>
                <a:tab algn="l" pos="355680"/>
              </a:tabLst>
            </a:pPr>
            <a:r>
              <a:rPr b="0" lang="en-US" sz="2000" spc="-7" strike="noStrike">
                <a:solidFill>
                  <a:srgbClr val="000000"/>
                </a:solidFill>
                <a:latin typeface="Calibri"/>
              </a:rPr>
              <a:t>Чтобы </a:t>
            </a:r>
            <a:r>
              <a:rPr b="0" lang="en-US" sz="2000" spc="-12" strike="noStrike">
                <a:solidFill>
                  <a:srgbClr val="000000"/>
                </a:solidFill>
                <a:latin typeface="Calibri"/>
              </a:rPr>
              <a:t>увидеть </a:t>
            </a:r>
            <a:r>
              <a:rPr b="0" lang="en-US" sz="2000" spc="-7" strike="noStrike">
                <a:solidFill>
                  <a:srgbClr val="000000"/>
                </a:solidFill>
                <a:latin typeface="Calibri"/>
              </a:rPr>
              <a:t>описания </a:t>
            </a:r>
            <a:r>
              <a:rPr b="0" lang="en-US" sz="2000" spc="-15" strike="noStrike">
                <a:solidFill>
                  <a:srgbClr val="000000"/>
                </a:solidFill>
                <a:latin typeface="Calibri"/>
              </a:rPr>
              <a:t>столбцов </a:t>
            </a:r>
            <a:r>
              <a:rPr b="0" lang="en-US" sz="2000" spc="-12" strike="noStrike">
                <a:solidFill>
                  <a:srgbClr val="000000"/>
                </a:solidFill>
                <a:latin typeface="Calibri"/>
              </a:rPr>
              <a:t>таблицы, </a:t>
            </a:r>
            <a:r>
              <a:rPr b="0" lang="en-US" sz="2000" spc="-1" strike="noStrike">
                <a:solidFill>
                  <a:srgbClr val="000000"/>
                </a:solidFill>
                <a:latin typeface="Calibri"/>
              </a:rPr>
              <a:t>нужно в </a:t>
            </a:r>
            <a:r>
              <a:rPr b="0" lang="en-US" sz="2000" spc="-12" strike="noStrike">
                <a:solidFill>
                  <a:srgbClr val="000000"/>
                </a:solidFill>
                <a:latin typeface="Calibri"/>
              </a:rPr>
              <a:t>команде </a:t>
            </a:r>
            <a:r>
              <a:rPr b="0" lang="en-US" sz="2000" spc="-1" strike="noStrike">
                <a:solidFill>
                  <a:srgbClr val="000000"/>
                </a:solidFill>
                <a:latin typeface="Calibri"/>
              </a:rPr>
              <a:t>\d  </a:t>
            </a:r>
            <a:r>
              <a:rPr b="0" lang="en-US" sz="2000" spc="-12" strike="noStrike">
                <a:solidFill>
                  <a:srgbClr val="000000"/>
                </a:solidFill>
                <a:latin typeface="Calibri"/>
              </a:rPr>
              <a:t>добавить </a:t>
            </a:r>
            <a:r>
              <a:rPr b="0" lang="en-US" sz="2000" spc="-7" strike="noStrike">
                <a:solidFill>
                  <a:srgbClr val="000000"/>
                </a:solidFill>
                <a:latin typeface="Calibri"/>
              </a:rPr>
              <a:t>символ </a:t>
            </a:r>
            <a:r>
              <a:rPr b="0" lang="en-US" sz="2000" spc="-1" strike="noStrike">
                <a:solidFill>
                  <a:srgbClr val="000000"/>
                </a:solidFill>
                <a:latin typeface="Calibri"/>
              </a:rPr>
              <a:t>«+»,</a:t>
            </a:r>
            <a:r>
              <a:rPr b="0" lang="en-US" sz="2000" spc="-41" strike="noStrike">
                <a:solidFill>
                  <a:srgbClr val="000000"/>
                </a:solidFill>
                <a:latin typeface="Calibri"/>
              </a:rPr>
              <a:t> </a:t>
            </a:r>
            <a:r>
              <a:rPr b="0" lang="en-US" sz="2000" spc="-1" strike="noStrike">
                <a:solidFill>
                  <a:srgbClr val="000000"/>
                </a:solidFill>
                <a:latin typeface="Calibri"/>
              </a:rPr>
              <a:t>например:</a:t>
            </a:r>
            <a:endParaRPr b="0" lang="en-US" sz="2000" spc="-1" strike="noStrike">
              <a:solidFill>
                <a:srgbClr val="000000"/>
              </a:solidFill>
              <a:latin typeface="Arial"/>
            </a:endParaRPr>
          </a:p>
          <a:p>
            <a:pPr marL="12600">
              <a:lnSpc>
                <a:spcPct val="100000"/>
              </a:lnSpc>
              <a:spcBef>
                <a:spcPts val="346"/>
              </a:spcBef>
              <a:tabLst>
                <a:tab algn="l" pos="354960"/>
                <a:tab algn="l" pos="355680"/>
              </a:tabLst>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airports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245040" y="38160"/>
            <a:ext cx="54302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41" strike="noStrike">
                <a:solidFill>
                  <a:srgbClr val="000000"/>
                </a:solidFill>
                <a:latin typeface="Arial Black"/>
              </a:rPr>
              <a:t>Удаление</a:t>
            </a:r>
            <a:r>
              <a:rPr b="0" lang="en-US" sz="3600" spc="-72" strike="noStrike">
                <a:solidFill>
                  <a:srgbClr val="000000"/>
                </a:solidFill>
                <a:latin typeface="Arial Black"/>
              </a:rPr>
              <a:t> </a:t>
            </a:r>
            <a:r>
              <a:rPr b="0" lang="en-US" sz="3600" spc="-15" strike="noStrike">
                <a:solidFill>
                  <a:srgbClr val="000000"/>
                </a:solidFill>
                <a:latin typeface="Arial Black"/>
              </a:rPr>
              <a:t>таблиц</a:t>
            </a:r>
            <a:endParaRPr b="0" lang="en-US" sz="3600" spc="-1" strike="noStrike">
              <a:solidFill>
                <a:srgbClr val="000000"/>
              </a:solidFill>
              <a:latin typeface="Corbel"/>
            </a:endParaRPr>
          </a:p>
        </p:txBody>
      </p:sp>
      <p:sp>
        <p:nvSpPr>
          <p:cNvPr id="324" name="object 3"/>
          <p:cNvSpPr/>
          <p:nvPr/>
        </p:nvSpPr>
        <p:spPr>
          <a:xfrm>
            <a:off x="2035080" y="1254960"/>
            <a:ext cx="8851320" cy="5484240"/>
          </a:xfrm>
          <a:prstGeom prst="rect">
            <a:avLst/>
          </a:prstGeom>
          <a:noFill/>
          <a:ln w="0">
            <a:noFill/>
          </a:ln>
        </p:spPr>
        <p:style>
          <a:lnRef idx="0"/>
          <a:fillRef idx="0"/>
          <a:effectRef idx="0"/>
          <a:fontRef idx="minor"/>
        </p:style>
        <p:txBody>
          <a:bodyPr lIns="0" rIns="0" tIns="12600" bIns="0" anchor="t">
            <a:spAutoFit/>
          </a:bodyPr>
          <a:p>
            <a:pPr marL="12600">
              <a:lnSpc>
                <a:spcPts val="2049"/>
              </a:lnSpc>
              <a:spcBef>
                <a:spcPts val="99"/>
              </a:spcBef>
            </a:pPr>
            <a:r>
              <a:rPr b="1" lang="en-US" sz="1800" spc="-12" strike="noStrike">
                <a:solidFill>
                  <a:srgbClr val="000000"/>
                </a:solidFill>
                <a:latin typeface="Courier New"/>
              </a:rPr>
              <a:t>DROP TABLE</a:t>
            </a:r>
            <a:r>
              <a:rPr b="1" lang="en-US" sz="1800" spc="-35" strike="noStrike">
                <a:solidFill>
                  <a:srgbClr val="000000"/>
                </a:solidFill>
                <a:latin typeface="Courier New"/>
              </a:rPr>
              <a:t> </a:t>
            </a:r>
            <a:r>
              <a:rPr b="1" lang="en-US" sz="1800" spc="-12" strike="noStrike">
                <a:solidFill>
                  <a:srgbClr val="000000"/>
                </a:solidFill>
                <a:latin typeface="Courier New"/>
              </a:rPr>
              <a:t>aircrafts;</a:t>
            </a:r>
            <a:endParaRPr b="0" lang="en-US" sz="1800" spc="-1" strike="noStrike">
              <a:solidFill>
                <a:srgbClr val="000000"/>
              </a:solidFill>
              <a:latin typeface="Arial"/>
            </a:endParaRPr>
          </a:p>
          <a:p>
            <a:pPr marL="12600">
              <a:lnSpc>
                <a:spcPts val="1939"/>
              </a:lnSpc>
              <a:spcBef>
                <a:spcPts val="139"/>
              </a:spcBef>
            </a:pPr>
            <a:r>
              <a:rPr b="0" lang="en-US" sz="1800" spc="-12" strike="noStrike">
                <a:solidFill>
                  <a:srgbClr val="000000"/>
                </a:solidFill>
                <a:latin typeface="Courier New"/>
              </a:rPr>
              <a:t>ОШИБКА: удалить объект таблица aircrafts нельзя, </a:t>
            </a:r>
            <a:r>
              <a:rPr b="0" lang="en-US" sz="1800" spc="-7" strike="noStrike">
                <a:solidFill>
                  <a:srgbClr val="000000"/>
                </a:solidFill>
                <a:latin typeface="Courier New"/>
              </a:rPr>
              <a:t>так </a:t>
            </a:r>
            <a:r>
              <a:rPr b="0" lang="en-US" sz="1800" spc="-12" strike="noStrike">
                <a:solidFill>
                  <a:srgbClr val="000000"/>
                </a:solidFill>
                <a:latin typeface="Courier New"/>
              </a:rPr>
              <a:t>как  </a:t>
            </a:r>
            <a:r>
              <a:rPr b="0" lang="en-US" sz="1800" spc="-7" strike="noStrike">
                <a:solidFill>
                  <a:srgbClr val="000000"/>
                </a:solidFill>
                <a:latin typeface="Courier New"/>
              </a:rPr>
              <a:t>от </a:t>
            </a:r>
            <a:r>
              <a:rPr b="0" lang="en-US" sz="1800" spc="-12" strike="noStrike">
                <a:solidFill>
                  <a:srgbClr val="000000"/>
                </a:solidFill>
                <a:latin typeface="Courier New"/>
              </a:rPr>
              <a:t>него зависят другие</a:t>
            </a:r>
            <a:r>
              <a:rPr b="0" lang="en-US" sz="1800" spc="-41" strike="noStrike">
                <a:solidFill>
                  <a:srgbClr val="000000"/>
                </a:solidFill>
                <a:latin typeface="Courier New"/>
              </a:rPr>
              <a:t> </a:t>
            </a:r>
            <a:r>
              <a:rPr b="0" lang="en-US" sz="1800" spc="-12" strike="noStrike">
                <a:solidFill>
                  <a:srgbClr val="000000"/>
                </a:solidFill>
                <a:latin typeface="Courier New"/>
              </a:rPr>
              <a:t>объекты</a:t>
            </a:r>
            <a:endParaRPr b="0" lang="en-US" sz="1800" spc="-1" strike="noStrike">
              <a:solidFill>
                <a:srgbClr val="000000"/>
              </a:solidFill>
              <a:latin typeface="Arial"/>
            </a:endParaRPr>
          </a:p>
          <a:p>
            <a:pPr marL="12600">
              <a:lnSpc>
                <a:spcPts val="1939"/>
              </a:lnSpc>
              <a:spcBef>
                <a:spcPts val="6"/>
              </a:spcBef>
            </a:pPr>
            <a:r>
              <a:rPr b="0" lang="en-US" sz="1800" spc="-12" strike="noStrike">
                <a:solidFill>
                  <a:srgbClr val="000000"/>
                </a:solidFill>
                <a:latin typeface="Courier New"/>
              </a:rPr>
              <a:t>ПОДРОБНОСТИ: ограничение flights_aircraft_code_fkey </a:t>
            </a:r>
            <a:r>
              <a:rPr b="0" lang="en-US" sz="1800" spc="-1" strike="noStrike">
                <a:solidFill>
                  <a:srgbClr val="000000"/>
                </a:solidFill>
                <a:latin typeface="Courier New"/>
              </a:rPr>
              <a:t>в  </a:t>
            </a:r>
            <a:r>
              <a:rPr b="0" lang="en-US" sz="1800" spc="-12" strike="noStrike">
                <a:solidFill>
                  <a:srgbClr val="000000"/>
                </a:solidFill>
                <a:latin typeface="Courier New"/>
              </a:rPr>
              <a:t>отношении таблица flights зависит </a:t>
            </a:r>
            <a:r>
              <a:rPr b="0" lang="en-US" sz="1800" spc="-7" strike="noStrike">
                <a:solidFill>
                  <a:srgbClr val="000000"/>
                </a:solidFill>
                <a:latin typeface="Courier New"/>
              </a:rPr>
              <a:t>от </a:t>
            </a:r>
            <a:r>
              <a:rPr b="0" lang="en-US" sz="1800" spc="-12" strike="noStrike">
                <a:solidFill>
                  <a:srgbClr val="000000"/>
                </a:solidFill>
                <a:latin typeface="Courier New"/>
              </a:rPr>
              <a:t>объекта</a:t>
            </a:r>
            <a:r>
              <a:rPr b="0" lang="en-US" sz="1800" spc="-46" strike="noStrike">
                <a:solidFill>
                  <a:srgbClr val="000000"/>
                </a:solidFill>
                <a:latin typeface="Courier New"/>
              </a:rPr>
              <a:t> </a:t>
            </a:r>
            <a:r>
              <a:rPr b="0" lang="en-US" sz="1800" spc="-12" strike="noStrike">
                <a:solidFill>
                  <a:srgbClr val="000000"/>
                </a:solidFill>
                <a:latin typeface="Courier New"/>
              </a:rPr>
              <a:t>таблица</a:t>
            </a:r>
            <a:endParaRPr b="0" lang="en-US" sz="1800" spc="-1" strike="noStrike">
              <a:solidFill>
                <a:srgbClr val="000000"/>
              </a:solidFill>
              <a:latin typeface="Arial"/>
            </a:endParaRPr>
          </a:p>
          <a:p>
            <a:pPr marL="12600">
              <a:lnSpc>
                <a:spcPts val="1814"/>
              </a:lnSpc>
            </a:pPr>
            <a:r>
              <a:rPr b="0" lang="en-US" sz="1800" spc="-12" strike="noStrike">
                <a:solidFill>
                  <a:srgbClr val="000000"/>
                </a:solidFill>
                <a:latin typeface="Courier New"/>
              </a:rPr>
              <a:t>aircrafts</a:t>
            </a:r>
            <a:endParaRPr b="0" lang="en-US" sz="1800" spc="-1" strike="noStrike">
              <a:solidFill>
                <a:srgbClr val="000000"/>
              </a:solidFill>
              <a:latin typeface="Arial"/>
            </a:endParaRPr>
          </a:p>
          <a:p>
            <a:pPr marL="149400" indent="-137160">
              <a:lnSpc>
                <a:spcPts val="1939"/>
              </a:lnSpc>
              <a:spcBef>
                <a:spcPts val="139"/>
              </a:spcBef>
              <a:tabLst>
                <a:tab algn="l" pos="0"/>
              </a:tabLst>
            </a:pPr>
            <a:r>
              <a:rPr b="0" lang="en-US" sz="1800" spc="-12" strike="noStrike">
                <a:solidFill>
                  <a:srgbClr val="000000"/>
                </a:solidFill>
                <a:latin typeface="Courier New"/>
              </a:rPr>
              <a:t>ограничение seats_aircraft_code_fkey </a:t>
            </a:r>
            <a:r>
              <a:rPr b="0" lang="en-US" sz="1800" spc="-1" strike="noStrike">
                <a:solidFill>
                  <a:srgbClr val="000000"/>
                </a:solidFill>
                <a:latin typeface="Courier New"/>
              </a:rPr>
              <a:t>в </a:t>
            </a:r>
            <a:r>
              <a:rPr b="0" lang="en-US" sz="1800" spc="-12" strike="noStrike">
                <a:solidFill>
                  <a:srgbClr val="000000"/>
                </a:solidFill>
                <a:latin typeface="Courier New"/>
              </a:rPr>
              <a:t>отношении таблица  seats зависит от</a:t>
            </a:r>
            <a:r>
              <a:rPr b="0" lang="en-US" sz="1800" spc="24" strike="noStrike">
                <a:solidFill>
                  <a:srgbClr val="000000"/>
                </a:solidFill>
                <a:latin typeface="Courier New"/>
              </a:rPr>
              <a:t> </a:t>
            </a:r>
            <a:r>
              <a:rPr b="0" lang="en-US" sz="1800" spc="-12" strike="noStrike">
                <a:solidFill>
                  <a:srgbClr val="000000"/>
                </a:solidFill>
                <a:latin typeface="Courier New"/>
              </a:rPr>
              <a:t>объекта</a:t>
            </a:r>
            <a:r>
              <a:rPr b="0" lang="en-US" sz="1800" spc="-7" strike="noStrike">
                <a:solidFill>
                  <a:srgbClr val="000000"/>
                </a:solidFill>
                <a:latin typeface="Courier New"/>
              </a:rPr>
              <a:t> </a:t>
            </a:r>
            <a:r>
              <a:rPr b="0" lang="en-US" sz="1800" spc="-12" strike="noStrike">
                <a:solidFill>
                  <a:srgbClr val="000000"/>
                </a:solidFill>
                <a:latin typeface="Courier New"/>
              </a:rPr>
              <a:t>таблица</a:t>
            </a:r>
            <a:r>
              <a:rPr b="0" lang="en-US" sz="1800" spc="-12" strike="noStrike">
                <a:solidFill>
                  <a:srgbClr val="000000"/>
                </a:solidFill>
                <a:latin typeface="Courier New"/>
              </a:rPr>
              <a:t>	</a:t>
            </a:r>
            <a:r>
              <a:rPr b="0" lang="en-US" sz="1800" spc="-12" strike="noStrike">
                <a:solidFill>
                  <a:srgbClr val="000000"/>
                </a:solidFill>
                <a:latin typeface="Courier New"/>
              </a:rPr>
              <a:t>aircrafts</a:t>
            </a:r>
            <a:endParaRPr b="0" lang="en-US" sz="1800" spc="-1" strike="noStrike">
              <a:solidFill>
                <a:srgbClr val="000000"/>
              </a:solidFill>
              <a:latin typeface="Arial"/>
            </a:endParaRPr>
          </a:p>
          <a:p>
            <a:pPr marL="12600" indent="-137160">
              <a:lnSpc>
                <a:spcPts val="1939"/>
              </a:lnSpc>
              <a:spcBef>
                <a:spcPts val="11"/>
              </a:spcBef>
              <a:tabLst>
                <a:tab algn="l" pos="0"/>
              </a:tabLst>
            </a:pPr>
            <a:r>
              <a:rPr b="0" lang="en-US" sz="1800" spc="-12" strike="noStrike">
                <a:solidFill>
                  <a:srgbClr val="000000"/>
                </a:solidFill>
                <a:latin typeface="Courier New"/>
              </a:rPr>
              <a:t>ПОДСКАЗКА: </a:t>
            </a:r>
            <a:r>
              <a:rPr b="0" lang="en-US" sz="1800" spc="-7" strike="noStrike">
                <a:solidFill>
                  <a:srgbClr val="000000"/>
                </a:solidFill>
                <a:latin typeface="Courier New"/>
              </a:rPr>
              <a:t>Для </a:t>
            </a:r>
            <a:r>
              <a:rPr b="0" lang="en-US" sz="1800" spc="-12" strike="noStrike">
                <a:solidFill>
                  <a:srgbClr val="000000"/>
                </a:solidFill>
                <a:latin typeface="Courier New"/>
              </a:rPr>
              <a:t>удаления зависимых объектов используйте  DROP </a:t>
            </a:r>
            <a:r>
              <a:rPr b="0" lang="en-US" sz="1800" spc="-7" strike="noStrike">
                <a:solidFill>
                  <a:srgbClr val="000000"/>
                </a:solidFill>
                <a:latin typeface="Courier New"/>
              </a:rPr>
              <a:t>...</a:t>
            </a:r>
            <a:r>
              <a:rPr b="0" lang="en-US" sz="1800" spc="-26" strike="noStrike">
                <a:solidFill>
                  <a:srgbClr val="000000"/>
                </a:solidFill>
                <a:latin typeface="Courier New"/>
              </a:rPr>
              <a:t> </a:t>
            </a:r>
            <a:r>
              <a:rPr b="0" lang="en-US" sz="1800" spc="-12" strike="noStrike">
                <a:solidFill>
                  <a:srgbClr val="000000"/>
                </a:solidFill>
                <a:latin typeface="Courier New"/>
              </a:rPr>
              <a:t>CASCADE.</a:t>
            </a:r>
            <a:endParaRPr b="0" lang="en-US" sz="1800" spc="-1" strike="noStrike">
              <a:solidFill>
                <a:srgbClr val="000000"/>
              </a:solidFill>
              <a:latin typeface="Arial"/>
            </a:endParaRPr>
          </a:p>
          <a:p>
            <a:pPr marL="12600" indent="-137160">
              <a:lnSpc>
                <a:spcPts val="2044"/>
              </a:lnSpc>
              <a:tabLst>
                <a:tab algn="l" pos="0"/>
              </a:tabLst>
            </a:pPr>
            <a:endParaRPr b="0" lang="en-US" sz="2000" spc="-1" strike="noStrike">
              <a:solidFill>
                <a:srgbClr val="000000"/>
              </a:solidFill>
              <a:latin typeface="Arial"/>
            </a:endParaRPr>
          </a:p>
          <a:p>
            <a:pPr marL="12600" indent="-137160">
              <a:lnSpc>
                <a:spcPts val="2044"/>
              </a:lnSpc>
              <a:tabLst>
                <a:tab algn="l" pos="0"/>
              </a:tabLst>
            </a:pPr>
            <a:r>
              <a:rPr b="0" lang="en-US" sz="2000" spc="-15" strike="noStrike">
                <a:solidFill>
                  <a:srgbClr val="000000"/>
                </a:solidFill>
                <a:latin typeface="Calibri"/>
              </a:rPr>
              <a:t>Дело </a:t>
            </a:r>
            <a:r>
              <a:rPr b="0" lang="en-US" sz="2000" spc="-1" strike="noStrike">
                <a:solidFill>
                  <a:srgbClr val="000000"/>
                </a:solidFill>
                <a:latin typeface="Calibri"/>
              </a:rPr>
              <a:t>в </a:t>
            </a:r>
            <a:r>
              <a:rPr b="0" lang="en-US" sz="2000" spc="-7" strike="noStrike">
                <a:solidFill>
                  <a:srgbClr val="000000"/>
                </a:solidFill>
                <a:latin typeface="Calibri"/>
              </a:rPr>
              <a:t>том, </a:t>
            </a:r>
            <a:r>
              <a:rPr b="0" lang="en-US" sz="2000" spc="-12" strike="noStrike">
                <a:solidFill>
                  <a:srgbClr val="000000"/>
                </a:solidFill>
                <a:latin typeface="Calibri"/>
              </a:rPr>
              <a:t>что таблица «Самолеты» (aircrafts) является </a:t>
            </a:r>
            <a:r>
              <a:rPr b="0" lang="en-US" sz="2000" spc="-1" strike="noStrike">
                <a:solidFill>
                  <a:srgbClr val="000000"/>
                </a:solidFill>
                <a:latin typeface="Calibri"/>
              </a:rPr>
              <a:t>ссылочной</a:t>
            </a:r>
            <a:r>
              <a:rPr b="0" lang="en-US" sz="2000" spc="38" strike="noStrike">
                <a:solidFill>
                  <a:srgbClr val="000000"/>
                </a:solidFill>
                <a:latin typeface="Calibri"/>
              </a:rPr>
              <a:t> </a:t>
            </a:r>
            <a:r>
              <a:rPr b="0" lang="en-US" sz="2000" spc="-7" strike="noStrike">
                <a:solidFill>
                  <a:srgbClr val="000000"/>
                </a:solidFill>
                <a:latin typeface="Calibri"/>
              </a:rPr>
              <a:t>для</a:t>
            </a:r>
            <a:endParaRPr b="0" lang="en-US" sz="2000" spc="-1" strike="noStrike">
              <a:solidFill>
                <a:srgbClr val="000000"/>
              </a:solidFill>
              <a:latin typeface="Arial"/>
            </a:endParaRPr>
          </a:p>
          <a:p>
            <a:pPr marL="12600" indent="-137160">
              <a:lnSpc>
                <a:spcPts val="2279"/>
              </a:lnSpc>
              <a:tabLst>
                <a:tab algn="l" pos="0"/>
              </a:tabLst>
            </a:pPr>
            <a:r>
              <a:rPr b="0" lang="en-US" sz="2000" spc="-12" strike="noStrike">
                <a:solidFill>
                  <a:srgbClr val="000000"/>
                </a:solidFill>
                <a:latin typeface="Calibri"/>
              </a:rPr>
              <a:t>таблиц </a:t>
            </a:r>
            <a:r>
              <a:rPr b="0" lang="en-US" sz="2000" spc="-7" strike="noStrike">
                <a:solidFill>
                  <a:srgbClr val="000000"/>
                </a:solidFill>
                <a:latin typeface="Calibri"/>
              </a:rPr>
              <a:t>«Рейсы» (flights) </a:t>
            </a:r>
            <a:r>
              <a:rPr b="0" lang="en-US" sz="2000" spc="-1" strike="noStrike">
                <a:solidFill>
                  <a:srgbClr val="000000"/>
                </a:solidFill>
                <a:latin typeface="Calibri"/>
              </a:rPr>
              <a:t>и «Места» </a:t>
            </a:r>
            <a:r>
              <a:rPr b="0" lang="en-US" sz="2000" spc="-7" strike="noStrike">
                <a:solidFill>
                  <a:srgbClr val="000000"/>
                </a:solidFill>
                <a:latin typeface="Calibri"/>
              </a:rPr>
              <a:t>(seats), </a:t>
            </a:r>
            <a:r>
              <a:rPr b="0" lang="en-US" sz="2000" spc="-12" strike="noStrike">
                <a:solidFill>
                  <a:srgbClr val="000000"/>
                </a:solidFill>
                <a:latin typeface="Calibri"/>
              </a:rPr>
              <a:t>что </a:t>
            </a:r>
            <a:r>
              <a:rPr b="0" lang="en-US" sz="2000" spc="-1" strike="noStrike">
                <a:solidFill>
                  <a:srgbClr val="000000"/>
                </a:solidFill>
                <a:latin typeface="Calibri"/>
              </a:rPr>
              <a:t>и </a:t>
            </a:r>
            <a:r>
              <a:rPr b="0" lang="en-US" sz="2000" spc="-7" strike="noStrike">
                <a:solidFill>
                  <a:srgbClr val="000000"/>
                </a:solidFill>
                <a:latin typeface="Calibri"/>
              </a:rPr>
              <a:t>отражено </a:t>
            </a:r>
            <a:r>
              <a:rPr b="0" lang="en-US" sz="2000" spc="-1" strike="noStrike">
                <a:solidFill>
                  <a:srgbClr val="000000"/>
                </a:solidFill>
                <a:latin typeface="Calibri"/>
              </a:rPr>
              <a:t>в</a:t>
            </a:r>
            <a:r>
              <a:rPr b="0" lang="en-US" sz="2000" spc="-46" strike="noStrike">
                <a:solidFill>
                  <a:srgbClr val="000000"/>
                </a:solidFill>
                <a:latin typeface="Calibri"/>
              </a:rPr>
              <a:t> </a:t>
            </a:r>
            <a:r>
              <a:rPr b="0" lang="en-US" sz="2000" spc="-7" strike="noStrike">
                <a:solidFill>
                  <a:srgbClr val="000000"/>
                </a:solidFill>
                <a:latin typeface="Calibri"/>
              </a:rPr>
              <a:t>сообщении.</a:t>
            </a:r>
            <a:endParaRPr b="0" lang="en-US" sz="2000" spc="-1" strike="noStrike">
              <a:solidFill>
                <a:srgbClr val="000000"/>
              </a:solidFill>
              <a:latin typeface="Arial"/>
            </a:endParaRPr>
          </a:p>
          <a:p>
            <a:pPr>
              <a:lnSpc>
                <a:spcPct val="100000"/>
              </a:lnSpc>
              <a:spcBef>
                <a:spcPts val="26"/>
              </a:spcBef>
              <a:tabLst>
                <a:tab algn="l" pos="0"/>
              </a:tabLst>
            </a:pPr>
            <a:endParaRPr b="0" lang="en-US" sz="1550" spc="-1" strike="noStrike">
              <a:solidFill>
                <a:srgbClr val="000000"/>
              </a:solidFill>
              <a:latin typeface="Arial"/>
            </a:endParaRPr>
          </a:p>
          <a:p>
            <a:pPr marL="12600" indent="-137160">
              <a:lnSpc>
                <a:spcPts val="2279"/>
              </a:lnSpc>
              <a:tabLst>
                <a:tab algn="l" pos="0"/>
              </a:tabLst>
            </a:pPr>
            <a:r>
              <a:rPr b="0" lang="en-US" sz="2000" spc="-7" strike="noStrike">
                <a:solidFill>
                  <a:srgbClr val="000000"/>
                </a:solidFill>
                <a:latin typeface="Calibri"/>
              </a:rPr>
              <a:t>Выполнив</a:t>
            </a:r>
            <a:r>
              <a:rPr b="0" lang="en-US" sz="2000" spc="-21" strike="noStrike">
                <a:solidFill>
                  <a:srgbClr val="000000"/>
                </a:solidFill>
                <a:latin typeface="Calibri"/>
              </a:rPr>
              <a:t> </a:t>
            </a:r>
            <a:r>
              <a:rPr b="0" lang="en-US" sz="2000" spc="-12" strike="noStrike">
                <a:solidFill>
                  <a:srgbClr val="000000"/>
                </a:solidFill>
                <a:latin typeface="Calibri"/>
              </a:rPr>
              <a:t>команду</a:t>
            </a:r>
            <a:endParaRPr b="0" lang="en-US" sz="2000" spc="-1" strike="noStrike">
              <a:solidFill>
                <a:srgbClr val="000000"/>
              </a:solidFill>
              <a:latin typeface="Arial"/>
            </a:endParaRPr>
          </a:p>
          <a:p>
            <a:pPr marL="12600" indent="-137160">
              <a:lnSpc>
                <a:spcPts val="1936"/>
              </a:lnSpc>
              <a:tabLst>
                <a:tab algn="l" pos="0"/>
              </a:tabLst>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flights</a:t>
            </a:r>
            <a:endParaRPr b="0" lang="en-US" sz="1800" spc="-1" strike="noStrike">
              <a:solidFill>
                <a:srgbClr val="000000"/>
              </a:solidFill>
              <a:latin typeface="Arial"/>
            </a:endParaRPr>
          </a:p>
          <a:p>
            <a:pPr marL="12600" indent="-137160">
              <a:lnSpc>
                <a:spcPts val="2174"/>
              </a:lnSpc>
              <a:tabLst>
                <a:tab algn="l" pos="0"/>
              </a:tabLst>
            </a:pPr>
            <a:r>
              <a:rPr b="0" lang="en-US" sz="2000" spc="-1" strike="noStrike">
                <a:solidFill>
                  <a:srgbClr val="000000"/>
                </a:solidFill>
                <a:latin typeface="Calibri"/>
              </a:rPr>
              <a:t>мы увидим внешний ключ, ссылающийся на </a:t>
            </a:r>
            <a:r>
              <a:rPr b="0" lang="en-US" sz="2000" spc="-12" strike="noStrike">
                <a:solidFill>
                  <a:srgbClr val="000000"/>
                </a:solidFill>
                <a:latin typeface="Calibri"/>
              </a:rPr>
              <a:t>таблицу</a:t>
            </a:r>
            <a:r>
              <a:rPr b="0" lang="en-US" sz="2000" spc="-111" strike="noStrike">
                <a:solidFill>
                  <a:srgbClr val="000000"/>
                </a:solidFill>
                <a:latin typeface="Calibri"/>
              </a:rPr>
              <a:t> </a:t>
            </a:r>
            <a:r>
              <a:rPr b="0" lang="en-US" sz="2000" spc="-12" strike="noStrike">
                <a:solidFill>
                  <a:srgbClr val="000000"/>
                </a:solidFill>
                <a:latin typeface="Calibri"/>
              </a:rPr>
              <a:t>«Самолеты»</a:t>
            </a:r>
            <a:endParaRPr b="0" lang="en-US" sz="2000" spc="-1" strike="noStrike">
              <a:solidFill>
                <a:srgbClr val="000000"/>
              </a:solidFill>
              <a:latin typeface="Arial"/>
            </a:endParaRPr>
          </a:p>
          <a:p>
            <a:pPr marL="12600" indent="-137160">
              <a:lnSpc>
                <a:spcPts val="2279"/>
              </a:lnSpc>
              <a:tabLst>
                <a:tab algn="l" pos="0"/>
              </a:tabLst>
            </a:pPr>
            <a:r>
              <a:rPr b="0" lang="en-US" sz="2000" spc="-12" strike="noStrike">
                <a:solidFill>
                  <a:srgbClr val="000000"/>
                </a:solidFill>
                <a:latin typeface="Calibri"/>
              </a:rPr>
              <a:t>(aircrafts).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1929960" y="-58680"/>
            <a:ext cx="87627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Каскадное </a:t>
            </a:r>
            <a:r>
              <a:rPr b="0" lang="en-US" sz="3600" spc="-21" strike="noStrike">
                <a:solidFill>
                  <a:srgbClr val="000000"/>
                </a:solidFill>
                <a:latin typeface="Arial Black"/>
              </a:rPr>
              <a:t>удаление</a:t>
            </a:r>
            <a:r>
              <a:rPr b="0" lang="en-US" sz="3600" spc="-55" strike="noStrike">
                <a:solidFill>
                  <a:srgbClr val="000000"/>
                </a:solidFill>
                <a:latin typeface="Arial Black"/>
              </a:rPr>
              <a:t> </a:t>
            </a:r>
            <a:r>
              <a:rPr b="0" lang="en-US" sz="3600" spc="-15" strike="noStrike">
                <a:solidFill>
                  <a:srgbClr val="000000"/>
                </a:solidFill>
                <a:latin typeface="Arial Black"/>
              </a:rPr>
              <a:t>таблиц</a:t>
            </a:r>
            <a:endParaRPr b="0" lang="en-US" sz="3600" spc="-1" strike="noStrike">
              <a:solidFill>
                <a:srgbClr val="000000"/>
              </a:solidFill>
              <a:latin typeface="Corbel"/>
            </a:endParaRPr>
          </a:p>
        </p:txBody>
      </p:sp>
      <p:sp>
        <p:nvSpPr>
          <p:cNvPr id="326" name="object 3"/>
          <p:cNvSpPr/>
          <p:nvPr/>
        </p:nvSpPr>
        <p:spPr>
          <a:xfrm>
            <a:off x="2035080" y="1274760"/>
            <a:ext cx="8069400" cy="55566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00" spc="-12" strike="noStrike">
                <a:solidFill>
                  <a:srgbClr val="000000"/>
                </a:solidFill>
                <a:latin typeface="Courier New"/>
              </a:rPr>
              <a:t>DROP TABLE aircrafts</a:t>
            </a:r>
            <a:r>
              <a:rPr b="1" lang="en-US" sz="1800" spc="-35" strike="noStrike">
                <a:solidFill>
                  <a:srgbClr val="000000"/>
                </a:solidFill>
                <a:latin typeface="Courier New"/>
              </a:rPr>
              <a:t> </a:t>
            </a:r>
            <a:r>
              <a:rPr b="1" lang="en-US" sz="1800" spc="-12" strike="noStrike">
                <a:solidFill>
                  <a:srgbClr val="000000"/>
                </a:solidFill>
                <a:latin typeface="Courier New"/>
              </a:rPr>
              <a:t>CASCADE;</a:t>
            </a:r>
            <a:endParaRPr b="0" lang="en-US" sz="1800" spc="-1" strike="noStrike">
              <a:solidFill>
                <a:srgbClr val="000000"/>
              </a:solidFill>
              <a:latin typeface="Arial"/>
            </a:endParaRPr>
          </a:p>
          <a:p>
            <a:pPr marL="12600">
              <a:lnSpc>
                <a:spcPct val="100000"/>
              </a:lnSpc>
              <a:spcBef>
                <a:spcPts val="85"/>
              </a:spcBef>
            </a:pPr>
            <a:r>
              <a:rPr b="0" lang="en-US" sz="2000" spc="-32" strike="noStrike">
                <a:solidFill>
                  <a:srgbClr val="000000"/>
                </a:solidFill>
                <a:latin typeface="Calibri"/>
              </a:rPr>
              <a:t>Теперь </a:t>
            </a:r>
            <a:r>
              <a:rPr b="0" lang="en-US" sz="2000" spc="-15" strike="noStrike">
                <a:solidFill>
                  <a:srgbClr val="000000"/>
                </a:solidFill>
                <a:latin typeface="Calibri"/>
              </a:rPr>
              <a:t>удаление </a:t>
            </a:r>
            <a:r>
              <a:rPr b="0" lang="en-US" sz="2000" spc="-12" strike="noStrike">
                <a:solidFill>
                  <a:srgbClr val="000000"/>
                </a:solidFill>
                <a:latin typeface="Calibri"/>
              </a:rPr>
              <a:t>таблицы </a:t>
            </a:r>
            <a:r>
              <a:rPr b="0" lang="en-US" sz="2000" spc="-1" strike="noStrike">
                <a:solidFill>
                  <a:srgbClr val="000000"/>
                </a:solidFill>
                <a:latin typeface="Calibri"/>
              </a:rPr>
              <a:t>прошло успешно, при </a:t>
            </a:r>
            <a:r>
              <a:rPr b="0" lang="en-US" sz="2000" spc="-12" strike="noStrike">
                <a:solidFill>
                  <a:srgbClr val="000000"/>
                </a:solidFill>
                <a:latin typeface="Calibri"/>
              </a:rPr>
              <a:t>этом </a:t>
            </a:r>
            <a:r>
              <a:rPr b="0" lang="en-US" sz="2000" spc="-1" strike="noStrike">
                <a:solidFill>
                  <a:srgbClr val="000000"/>
                </a:solidFill>
                <a:latin typeface="Calibri"/>
              </a:rPr>
              <a:t>из </a:t>
            </a:r>
            <a:r>
              <a:rPr b="0" lang="en-US" sz="2000" spc="-12" strike="noStrike">
                <a:solidFill>
                  <a:srgbClr val="000000"/>
                </a:solidFill>
                <a:latin typeface="Calibri"/>
              </a:rPr>
              <a:t>таблиц </a:t>
            </a:r>
            <a:r>
              <a:rPr b="0" lang="en-US" sz="2000" spc="-7" strike="noStrike">
                <a:solidFill>
                  <a:srgbClr val="000000"/>
                </a:solidFill>
                <a:latin typeface="Calibri"/>
              </a:rPr>
              <a:t>«Рейсы»  (flights) </a:t>
            </a:r>
            <a:r>
              <a:rPr b="0" lang="en-US" sz="2000" spc="-1" strike="noStrike">
                <a:solidFill>
                  <a:srgbClr val="000000"/>
                </a:solidFill>
                <a:latin typeface="Calibri"/>
              </a:rPr>
              <a:t>и «Места» </a:t>
            </a:r>
            <a:r>
              <a:rPr b="0" lang="en-US" sz="2000" spc="-7" strike="noStrike">
                <a:solidFill>
                  <a:srgbClr val="000000"/>
                </a:solidFill>
                <a:latin typeface="Calibri"/>
              </a:rPr>
              <a:t>(seats) </a:t>
            </a:r>
            <a:r>
              <a:rPr b="0" lang="en-US" sz="2000" spc="-1" strike="noStrike">
                <a:solidFill>
                  <a:srgbClr val="000000"/>
                </a:solidFill>
                <a:latin typeface="Calibri"/>
              </a:rPr>
              <a:t>были </a:t>
            </a:r>
            <a:r>
              <a:rPr b="0" lang="en-US" sz="2000" spc="-15" strike="noStrike">
                <a:solidFill>
                  <a:srgbClr val="000000"/>
                </a:solidFill>
                <a:latin typeface="Calibri"/>
              </a:rPr>
              <a:t>удалены </a:t>
            </a:r>
            <a:r>
              <a:rPr b="0" lang="en-US" sz="2000" spc="-1" strike="noStrike">
                <a:solidFill>
                  <a:srgbClr val="000000"/>
                </a:solidFill>
                <a:latin typeface="Calibri"/>
              </a:rPr>
              <a:t>внешние ключи, ссылающиеся на  </a:t>
            </a:r>
            <a:r>
              <a:rPr b="0" lang="en-US" sz="2000" spc="-12" strike="noStrike">
                <a:solidFill>
                  <a:srgbClr val="000000"/>
                </a:solidFill>
                <a:latin typeface="Calibri"/>
              </a:rPr>
              <a:t>удаленную таблицу aircrafts. </a:t>
            </a:r>
            <a:r>
              <a:rPr b="0" lang="en-US" sz="2000" spc="-7" strike="noStrike">
                <a:solidFill>
                  <a:srgbClr val="000000"/>
                </a:solidFill>
                <a:latin typeface="Calibri"/>
              </a:rPr>
              <a:t>Вот </a:t>
            </a:r>
            <a:r>
              <a:rPr b="0" lang="en-US" sz="2000" spc="-15" strike="noStrike">
                <a:solidFill>
                  <a:srgbClr val="000000"/>
                </a:solidFill>
                <a:latin typeface="Calibri"/>
              </a:rPr>
              <a:t>это</a:t>
            </a:r>
            <a:r>
              <a:rPr b="0" lang="en-US" sz="2000" spc="-26" strike="noStrike">
                <a:solidFill>
                  <a:srgbClr val="000000"/>
                </a:solidFill>
                <a:latin typeface="Calibri"/>
              </a:rPr>
              <a:t> </a:t>
            </a:r>
            <a:r>
              <a:rPr b="0" lang="en-US" sz="2000" spc="-7" strike="noStrike">
                <a:solidFill>
                  <a:srgbClr val="000000"/>
                </a:solidFill>
                <a:latin typeface="Calibri"/>
              </a:rPr>
              <a:t>сообщение:</a:t>
            </a:r>
            <a:endParaRPr b="0" lang="en-US" sz="2000" spc="-1" strike="noStrike">
              <a:solidFill>
                <a:srgbClr val="000000"/>
              </a:solidFill>
              <a:latin typeface="Arial"/>
            </a:endParaRPr>
          </a:p>
          <a:p>
            <a:pPr marL="12600">
              <a:lnSpc>
                <a:spcPct val="100000"/>
              </a:lnSpc>
              <a:spcBef>
                <a:spcPts val="516"/>
              </a:spcBef>
            </a:pPr>
            <a:r>
              <a:rPr b="0" lang="en-US" sz="1800" spc="-12" strike="noStrike">
                <a:solidFill>
                  <a:srgbClr val="000000"/>
                </a:solidFill>
                <a:latin typeface="Courier New"/>
              </a:rPr>
              <a:t>ЗАМЕЧАНИЕ: удаление распространяется на еще </a:t>
            </a:r>
            <a:r>
              <a:rPr b="0" lang="en-US" sz="1800" spc="-1" strike="noStrike">
                <a:solidFill>
                  <a:srgbClr val="000000"/>
                </a:solidFill>
                <a:latin typeface="Courier New"/>
              </a:rPr>
              <a:t>2 </a:t>
            </a:r>
            <a:r>
              <a:rPr b="0" lang="en-US" sz="1800" spc="-12" strike="noStrike">
                <a:solidFill>
                  <a:srgbClr val="000000"/>
                </a:solidFill>
                <a:latin typeface="Courier New"/>
              </a:rPr>
              <a:t>объекта  ПОДРОБНОСТИ: удаление распространяется </a:t>
            </a:r>
            <a:r>
              <a:rPr b="0" lang="en-US" sz="1800" spc="-7" strike="noStrike">
                <a:solidFill>
                  <a:srgbClr val="000000"/>
                </a:solidFill>
                <a:latin typeface="Courier New"/>
              </a:rPr>
              <a:t>на </a:t>
            </a:r>
            <a:r>
              <a:rPr b="0" lang="en-US" sz="1800" spc="-12" strike="noStrike">
                <a:solidFill>
                  <a:srgbClr val="000000"/>
                </a:solidFill>
                <a:latin typeface="Courier New"/>
              </a:rPr>
              <a:t>объект  ограничение flights_aircraft_code_fkey </a:t>
            </a:r>
            <a:r>
              <a:rPr b="0" lang="en-US" sz="1800" spc="-1" strike="noStrike">
                <a:solidFill>
                  <a:srgbClr val="000000"/>
                </a:solidFill>
                <a:latin typeface="Courier New"/>
              </a:rPr>
              <a:t>в </a:t>
            </a:r>
            <a:r>
              <a:rPr b="0" lang="en-US" sz="1800" spc="-12" strike="noStrike">
                <a:solidFill>
                  <a:srgbClr val="000000"/>
                </a:solidFill>
                <a:latin typeface="Courier New"/>
              </a:rPr>
              <a:t>отношении таблица  flights</a:t>
            </a:r>
            <a:endParaRPr b="0" lang="en-US" sz="1800" spc="-1" strike="noStrike">
              <a:solidFill>
                <a:srgbClr val="000000"/>
              </a:solidFill>
              <a:latin typeface="Arial"/>
            </a:endParaRPr>
          </a:p>
          <a:p>
            <a:pPr marL="12600">
              <a:lnSpc>
                <a:spcPct val="100000"/>
              </a:lnSpc>
            </a:pPr>
            <a:r>
              <a:rPr b="0" lang="en-US" sz="1800" spc="-12" strike="noStrike">
                <a:solidFill>
                  <a:srgbClr val="000000"/>
                </a:solidFill>
                <a:latin typeface="Courier New"/>
              </a:rPr>
              <a:t>удаление распространяется на объект ограничение  seats_aircraft_code_fkey </a:t>
            </a:r>
            <a:r>
              <a:rPr b="0" lang="en-US" sz="1800" spc="-1" strike="noStrike">
                <a:solidFill>
                  <a:srgbClr val="000000"/>
                </a:solidFill>
                <a:latin typeface="Courier New"/>
              </a:rPr>
              <a:t>в </a:t>
            </a:r>
            <a:r>
              <a:rPr b="0" lang="en-US" sz="1800" spc="-12" strike="noStrike">
                <a:solidFill>
                  <a:srgbClr val="000000"/>
                </a:solidFill>
                <a:latin typeface="Courier New"/>
              </a:rPr>
              <a:t>отношении таблица seats  DROP</a:t>
            </a:r>
            <a:r>
              <a:rPr b="0" lang="en-US" sz="1800" spc="-21" strike="noStrike">
                <a:solidFill>
                  <a:srgbClr val="000000"/>
                </a:solidFill>
                <a:latin typeface="Courier New"/>
              </a:rPr>
              <a:t> </a:t>
            </a:r>
            <a:r>
              <a:rPr b="0" lang="en-US" sz="1800" spc="-12" strike="noStrike">
                <a:solidFill>
                  <a:srgbClr val="000000"/>
                </a:solidFill>
                <a:latin typeface="Courier New"/>
              </a:rPr>
              <a:t>TABLE</a:t>
            </a:r>
            <a:endParaRPr b="0" lang="en-US" sz="1800" spc="-1" strike="noStrike">
              <a:solidFill>
                <a:srgbClr val="000000"/>
              </a:solidFill>
              <a:latin typeface="Arial"/>
            </a:endParaRPr>
          </a:p>
          <a:p>
            <a:pPr>
              <a:lnSpc>
                <a:spcPct val="100000"/>
              </a:lnSpc>
              <a:spcBef>
                <a:spcPts val="40"/>
              </a:spcBef>
            </a:pPr>
            <a:endParaRPr b="0" lang="en-US" sz="1950" spc="-1" strike="noStrike">
              <a:solidFill>
                <a:srgbClr val="000000"/>
              </a:solidFill>
              <a:latin typeface="Arial"/>
            </a:endParaRPr>
          </a:p>
          <a:p>
            <a:pPr marL="12600">
              <a:lnSpc>
                <a:spcPct val="100000"/>
              </a:lnSpc>
            </a:pPr>
            <a:r>
              <a:rPr b="0" lang="en-US" sz="2000" spc="-32" strike="noStrike">
                <a:solidFill>
                  <a:srgbClr val="000000"/>
                </a:solidFill>
                <a:latin typeface="Calibri"/>
              </a:rPr>
              <a:t>Теперь </a:t>
            </a:r>
            <a:r>
              <a:rPr b="0" lang="en-US" sz="2000" spc="-1" strike="noStrike">
                <a:solidFill>
                  <a:srgbClr val="000000"/>
                </a:solidFill>
                <a:latin typeface="Calibri"/>
              </a:rPr>
              <a:t>внешних </a:t>
            </a:r>
            <a:r>
              <a:rPr b="0" lang="en-US" sz="2000" spc="-7" strike="noStrike">
                <a:solidFill>
                  <a:srgbClr val="000000"/>
                </a:solidFill>
                <a:latin typeface="Calibri"/>
              </a:rPr>
              <a:t>ключей, ссылающихся </a:t>
            </a:r>
            <a:r>
              <a:rPr b="0" lang="en-US" sz="2000" spc="-1" strike="noStrike">
                <a:solidFill>
                  <a:srgbClr val="000000"/>
                </a:solidFill>
                <a:latin typeface="Calibri"/>
              </a:rPr>
              <a:t>на </a:t>
            </a:r>
            <a:r>
              <a:rPr b="0" lang="en-US" sz="2000" spc="-12" strike="noStrike">
                <a:solidFill>
                  <a:srgbClr val="000000"/>
                </a:solidFill>
                <a:latin typeface="Calibri"/>
              </a:rPr>
              <a:t>таблицу aircrafts </a:t>
            </a:r>
            <a:r>
              <a:rPr b="0" lang="en-US" sz="2000" spc="-1" strike="noStrike">
                <a:solidFill>
                  <a:srgbClr val="000000"/>
                </a:solidFill>
                <a:latin typeface="Calibri"/>
              </a:rPr>
              <a:t>в</a:t>
            </a:r>
            <a:r>
              <a:rPr b="0" lang="en-US" sz="2000" spc="43" strike="noStrike">
                <a:solidFill>
                  <a:srgbClr val="000000"/>
                </a:solidFill>
                <a:latin typeface="Calibri"/>
              </a:rPr>
              <a:t> </a:t>
            </a:r>
            <a:r>
              <a:rPr b="0" lang="en-US" sz="2000" spc="-12" strike="noStrike">
                <a:solidFill>
                  <a:srgbClr val="000000"/>
                </a:solidFill>
                <a:latin typeface="Calibri"/>
              </a:rPr>
              <a:t>таблицах</a:t>
            </a:r>
            <a:endParaRPr b="0" lang="en-US" sz="2000" spc="-1" strike="noStrike">
              <a:solidFill>
                <a:srgbClr val="000000"/>
              </a:solidFill>
              <a:latin typeface="Arial"/>
            </a:endParaRPr>
          </a:p>
          <a:p>
            <a:pPr marL="12600">
              <a:lnSpc>
                <a:spcPts val="2356"/>
              </a:lnSpc>
              <a:spcBef>
                <a:spcPts val="6"/>
              </a:spcBef>
            </a:pPr>
            <a:r>
              <a:rPr b="0" lang="en-US" sz="2000" spc="-7" strike="noStrike">
                <a:solidFill>
                  <a:srgbClr val="000000"/>
                </a:solidFill>
                <a:latin typeface="Calibri"/>
              </a:rPr>
              <a:t>flights </a:t>
            </a:r>
            <a:r>
              <a:rPr b="0" lang="en-US" sz="2000" spc="-1" strike="noStrike">
                <a:solidFill>
                  <a:srgbClr val="000000"/>
                </a:solidFill>
                <a:latin typeface="Calibri"/>
              </a:rPr>
              <a:t>и </a:t>
            </a:r>
            <a:r>
              <a:rPr b="0" lang="en-US" sz="2000" spc="-12" strike="noStrike">
                <a:solidFill>
                  <a:srgbClr val="000000"/>
                </a:solidFill>
                <a:latin typeface="Calibri"/>
              </a:rPr>
              <a:t>seats </a:t>
            </a:r>
            <a:r>
              <a:rPr b="0" lang="en-US" sz="2000" spc="-26" strike="noStrike">
                <a:solidFill>
                  <a:srgbClr val="000000"/>
                </a:solidFill>
                <a:latin typeface="Calibri"/>
              </a:rPr>
              <a:t>нет. </a:t>
            </a:r>
            <a:r>
              <a:rPr b="0" lang="en-US" sz="2000" spc="-7" strike="noStrike">
                <a:solidFill>
                  <a:srgbClr val="000000"/>
                </a:solidFill>
                <a:latin typeface="Calibri"/>
              </a:rPr>
              <a:t>Можно </a:t>
            </a:r>
            <a:r>
              <a:rPr b="0" lang="en-US" sz="2000" spc="-1" strike="noStrike">
                <a:solidFill>
                  <a:srgbClr val="000000"/>
                </a:solidFill>
                <a:latin typeface="Calibri"/>
              </a:rPr>
              <a:t>проверить </a:t>
            </a:r>
            <a:r>
              <a:rPr b="0" lang="en-US" sz="2000" spc="-15" strike="noStrike">
                <a:solidFill>
                  <a:srgbClr val="000000"/>
                </a:solidFill>
                <a:latin typeface="Calibri"/>
              </a:rPr>
              <a:t>это </a:t>
            </a:r>
            <a:r>
              <a:rPr b="0" lang="en-US" sz="2000" spc="-1" strike="noStrike">
                <a:solidFill>
                  <a:srgbClr val="000000"/>
                </a:solidFill>
                <a:latin typeface="Calibri"/>
              </a:rPr>
              <a:t>с помощью</a:t>
            </a:r>
            <a:r>
              <a:rPr b="0" lang="en-US" sz="2000" spc="-46" strike="noStrike">
                <a:solidFill>
                  <a:srgbClr val="000000"/>
                </a:solidFill>
                <a:latin typeface="Calibri"/>
              </a:rPr>
              <a:t> </a:t>
            </a:r>
            <a:r>
              <a:rPr b="0" lang="en-US" sz="2000" spc="-12" strike="noStrike">
                <a:solidFill>
                  <a:srgbClr val="000000"/>
                </a:solidFill>
                <a:latin typeface="Calibri"/>
              </a:rPr>
              <a:t>команд</a:t>
            </a:r>
            <a:endParaRPr b="0" lang="en-US" sz="2000" spc="-1" strike="noStrike">
              <a:solidFill>
                <a:srgbClr val="000000"/>
              </a:solidFill>
              <a:latin typeface="Arial"/>
            </a:endParaRPr>
          </a:p>
          <a:p>
            <a:pPr marL="12600">
              <a:lnSpc>
                <a:spcPts val="2115"/>
              </a:lnSpc>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flights</a:t>
            </a:r>
            <a:endParaRPr b="0" lang="en-US" sz="1800" spc="-1" strike="noStrike">
              <a:solidFill>
                <a:srgbClr val="000000"/>
              </a:solidFill>
              <a:latin typeface="Arial"/>
            </a:endParaRPr>
          </a:p>
          <a:p>
            <a:pPr marL="12600">
              <a:lnSpc>
                <a:spcPct val="100000"/>
              </a:lnSpc>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2035080" y="59760"/>
            <a:ext cx="948348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Избежание </a:t>
            </a:r>
            <a:r>
              <a:rPr b="0" lang="en-US" sz="3600" spc="-7" strike="noStrike">
                <a:solidFill>
                  <a:srgbClr val="000000"/>
                </a:solidFill>
                <a:latin typeface="Arial Black"/>
              </a:rPr>
              <a:t>ненужных</a:t>
            </a:r>
            <a:r>
              <a:rPr b="0" lang="en-US" sz="3600" spc="-60" strike="noStrike">
                <a:solidFill>
                  <a:srgbClr val="000000"/>
                </a:solidFill>
                <a:latin typeface="Arial Black"/>
              </a:rPr>
              <a:t> </a:t>
            </a:r>
            <a:r>
              <a:rPr b="0" lang="en-US" sz="3600" spc="-12" strike="noStrike">
                <a:solidFill>
                  <a:srgbClr val="000000"/>
                </a:solidFill>
                <a:latin typeface="Arial Black"/>
              </a:rPr>
              <a:t>сообщений</a:t>
            </a:r>
            <a:endParaRPr b="0" lang="en-US" sz="3600" spc="-1" strike="noStrike">
              <a:solidFill>
                <a:srgbClr val="000000"/>
              </a:solidFill>
              <a:latin typeface="Corbel"/>
            </a:endParaRPr>
          </a:p>
        </p:txBody>
      </p:sp>
      <p:sp>
        <p:nvSpPr>
          <p:cNvPr id="328" name="object 3"/>
          <p:cNvSpPr/>
          <p:nvPr/>
        </p:nvSpPr>
        <p:spPr>
          <a:xfrm>
            <a:off x="1698120" y="1434960"/>
            <a:ext cx="10156680" cy="4933800"/>
          </a:xfrm>
          <a:prstGeom prst="rect">
            <a:avLst/>
          </a:prstGeom>
          <a:noFill/>
          <a:ln w="0">
            <a:noFill/>
          </a:ln>
        </p:spPr>
        <p:style>
          <a:lnRef idx="0"/>
          <a:fillRef idx="0"/>
          <a:effectRef idx="0"/>
          <a:fontRef idx="minor"/>
        </p:style>
        <p:txBody>
          <a:bodyPr lIns="0" rIns="0" tIns="71640" bIns="0" anchor="t">
            <a:spAutoFit/>
          </a:bodyPr>
          <a:p>
            <a:pPr marL="12600">
              <a:lnSpc>
                <a:spcPts val="1919"/>
              </a:lnSpc>
              <a:spcBef>
                <a:spcPts val="564"/>
              </a:spcBef>
            </a:pPr>
            <a:r>
              <a:rPr b="0" lang="en-US" sz="2000" spc="-1" strike="noStrike">
                <a:solidFill>
                  <a:srgbClr val="000000"/>
                </a:solidFill>
                <a:latin typeface="Corbel"/>
              </a:rPr>
              <a:t>А </a:t>
            </a:r>
            <a:r>
              <a:rPr b="0" lang="en-US" sz="2000" spc="-12" strike="noStrike">
                <a:solidFill>
                  <a:srgbClr val="000000"/>
                </a:solidFill>
                <a:latin typeface="Corbel"/>
              </a:rPr>
              <a:t>что </a:t>
            </a:r>
            <a:r>
              <a:rPr b="0" lang="en-US" sz="2000" spc="-1" strike="noStrike">
                <a:solidFill>
                  <a:srgbClr val="000000"/>
                </a:solidFill>
                <a:latin typeface="Corbel"/>
              </a:rPr>
              <a:t>если </a:t>
            </a:r>
            <a:r>
              <a:rPr b="0" lang="en-US" sz="2000" spc="-7" strike="noStrike">
                <a:solidFill>
                  <a:srgbClr val="000000"/>
                </a:solidFill>
                <a:latin typeface="Corbel"/>
              </a:rPr>
              <a:t>выполнить </a:t>
            </a:r>
            <a:r>
              <a:rPr b="0" lang="en-US" sz="2000" spc="-12" strike="noStrike">
                <a:solidFill>
                  <a:srgbClr val="000000"/>
                </a:solidFill>
                <a:latin typeface="Corbel"/>
              </a:rPr>
              <a:t>команду </a:t>
            </a:r>
            <a:r>
              <a:rPr b="0" lang="en-US" sz="2000" spc="-7" strike="noStrike">
                <a:solidFill>
                  <a:srgbClr val="000000"/>
                </a:solidFill>
                <a:latin typeface="Corbel"/>
              </a:rPr>
              <a:t>для </a:t>
            </a:r>
            <a:r>
              <a:rPr b="0" lang="en-US" sz="2000" spc="-15" strike="noStrike">
                <a:solidFill>
                  <a:srgbClr val="000000"/>
                </a:solidFill>
                <a:latin typeface="Corbel"/>
              </a:rPr>
              <a:t>удаления </a:t>
            </a:r>
            <a:r>
              <a:rPr b="0" lang="en-US" sz="2000" spc="-12" strike="noStrike">
                <a:solidFill>
                  <a:srgbClr val="000000"/>
                </a:solidFill>
                <a:latin typeface="Corbel"/>
              </a:rPr>
              <a:t>той </a:t>
            </a:r>
            <a:r>
              <a:rPr b="0" lang="en-US" sz="2000" spc="-15" strike="noStrike">
                <a:solidFill>
                  <a:srgbClr val="000000"/>
                </a:solidFill>
                <a:latin typeface="Corbel"/>
              </a:rPr>
              <a:t>же </a:t>
            </a:r>
            <a:r>
              <a:rPr b="0" lang="en-US" sz="2000" spc="-1" strike="noStrike">
                <a:solidFill>
                  <a:srgbClr val="000000"/>
                </a:solidFill>
                <a:latin typeface="Corbel"/>
              </a:rPr>
              <a:t>самой </a:t>
            </a:r>
            <a:r>
              <a:rPr b="0" lang="en-US" sz="2000" spc="-12" strike="noStrike">
                <a:solidFill>
                  <a:srgbClr val="000000"/>
                </a:solidFill>
                <a:latin typeface="Corbel"/>
              </a:rPr>
              <a:t>таблицы  </a:t>
            </a:r>
            <a:r>
              <a:rPr b="0" lang="en-US" sz="2000" spc="-7" strike="noStrike">
                <a:solidFill>
                  <a:srgbClr val="000000"/>
                </a:solidFill>
                <a:latin typeface="Corbel"/>
              </a:rPr>
              <a:t>повторно?</a:t>
            </a:r>
            <a:endParaRPr b="0" lang="en-US" sz="2000" spc="-1" strike="noStrike">
              <a:solidFill>
                <a:srgbClr val="000000"/>
              </a:solidFill>
              <a:latin typeface="Arial"/>
            </a:endParaRPr>
          </a:p>
          <a:p>
            <a:pPr marL="12600">
              <a:lnSpc>
                <a:spcPct val="100000"/>
              </a:lnSpc>
              <a:spcBef>
                <a:spcPts val="760"/>
              </a:spcBef>
            </a:pPr>
            <a:r>
              <a:rPr b="1" lang="en-US" sz="2000" spc="-12" strike="noStrike">
                <a:solidFill>
                  <a:srgbClr val="000000"/>
                </a:solidFill>
                <a:latin typeface="Corbel"/>
              </a:rPr>
              <a:t>DROP TABLE aircrafts</a:t>
            </a:r>
            <a:r>
              <a:rPr b="1" lang="en-US" sz="2000" spc="-35" strike="noStrike">
                <a:solidFill>
                  <a:srgbClr val="000000"/>
                </a:solidFill>
                <a:latin typeface="Corbel"/>
              </a:rPr>
              <a:t> </a:t>
            </a:r>
            <a:r>
              <a:rPr b="1" lang="en-US" sz="2000" spc="-12" strike="noStrike">
                <a:solidFill>
                  <a:srgbClr val="000000"/>
                </a:solidFill>
                <a:latin typeface="Corbel"/>
              </a:rPr>
              <a:t>CASCADE;</a:t>
            </a:r>
            <a:endParaRPr b="0" lang="en-US" sz="2000" spc="-1" strike="noStrike">
              <a:solidFill>
                <a:srgbClr val="000000"/>
              </a:solidFill>
              <a:latin typeface="Arial"/>
            </a:endParaRPr>
          </a:p>
          <a:p>
            <a:pPr marL="12600">
              <a:lnSpc>
                <a:spcPts val="2160"/>
              </a:lnSpc>
              <a:spcBef>
                <a:spcPts val="1179"/>
              </a:spcBef>
            </a:pPr>
            <a:r>
              <a:rPr b="0" lang="en-US" sz="2000" spc="-12" strike="noStrike">
                <a:solidFill>
                  <a:srgbClr val="000000"/>
                </a:solidFill>
                <a:latin typeface="Corbel"/>
              </a:rPr>
              <a:t>Ничего </a:t>
            </a:r>
            <a:r>
              <a:rPr b="0" lang="en-US" sz="2000" spc="-7" strike="noStrike">
                <a:solidFill>
                  <a:srgbClr val="000000"/>
                </a:solidFill>
                <a:latin typeface="Corbel"/>
              </a:rPr>
              <a:t>непоправимого </a:t>
            </a:r>
            <a:r>
              <a:rPr b="0" lang="en-US" sz="2000" spc="-1" strike="noStrike">
                <a:solidFill>
                  <a:srgbClr val="000000"/>
                </a:solidFill>
                <a:latin typeface="Corbel"/>
              </a:rPr>
              <a:t>не </a:t>
            </a:r>
            <a:r>
              <a:rPr b="0" lang="en-US" sz="2000" spc="-7" strike="noStrike">
                <a:solidFill>
                  <a:srgbClr val="000000"/>
                </a:solidFill>
                <a:latin typeface="Corbel"/>
              </a:rPr>
              <a:t>случится, просто СУБД </a:t>
            </a:r>
            <a:r>
              <a:rPr b="0" lang="en-US" sz="2000" spc="-1" strike="noStrike">
                <a:solidFill>
                  <a:srgbClr val="000000"/>
                </a:solidFill>
                <a:latin typeface="Corbel"/>
              </a:rPr>
              <a:t>выдаст </a:t>
            </a:r>
            <a:r>
              <a:rPr b="0" lang="en-US" sz="2000" spc="-7" strike="noStrike">
                <a:solidFill>
                  <a:srgbClr val="000000"/>
                </a:solidFill>
                <a:latin typeface="Corbel"/>
              </a:rPr>
              <a:t>сообщение</a:t>
            </a:r>
            <a:r>
              <a:rPr b="0" lang="en-US" sz="2000" spc="-55" strike="noStrike">
                <a:solidFill>
                  <a:srgbClr val="000000"/>
                </a:solidFill>
                <a:latin typeface="Corbel"/>
              </a:rPr>
              <a:t> </a:t>
            </a:r>
            <a:r>
              <a:rPr b="0" lang="en-US" sz="2000" spc="-7" strike="noStrike">
                <a:solidFill>
                  <a:srgbClr val="000000"/>
                </a:solidFill>
                <a:latin typeface="Corbel"/>
              </a:rPr>
              <a:t>об</a:t>
            </a:r>
            <a:endParaRPr b="0" lang="en-US" sz="2000" spc="-1" strike="noStrike">
              <a:solidFill>
                <a:srgbClr val="000000"/>
              </a:solidFill>
              <a:latin typeface="Arial"/>
            </a:endParaRPr>
          </a:p>
          <a:p>
            <a:pPr marL="12600">
              <a:lnSpc>
                <a:spcPts val="1930"/>
              </a:lnSpc>
            </a:pPr>
            <a:r>
              <a:rPr b="0" lang="en-US" sz="2000" spc="-12" strike="noStrike">
                <a:solidFill>
                  <a:srgbClr val="000000"/>
                </a:solidFill>
                <a:latin typeface="Corbel"/>
              </a:rPr>
              <a:t>ошибке:</a:t>
            </a:r>
            <a:endParaRPr b="0" lang="en-US" sz="2000" spc="-1" strike="noStrike">
              <a:solidFill>
                <a:srgbClr val="000000"/>
              </a:solidFill>
              <a:latin typeface="Arial"/>
            </a:endParaRPr>
          </a:p>
          <a:p>
            <a:pPr marL="12600">
              <a:lnSpc>
                <a:spcPts val="1930"/>
              </a:lnSpc>
            </a:pPr>
            <a:r>
              <a:rPr b="0" lang="en-US" sz="2000" spc="-12" strike="noStrike">
                <a:solidFill>
                  <a:srgbClr val="000000"/>
                </a:solidFill>
                <a:latin typeface="Corbel"/>
              </a:rPr>
              <a:t>ОШИБКА: таблица "aircrafts" </a:t>
            </a:r>
            <a:r>
              <a:rPr b="0" lang="en-US" sz="2000" spc="-7" strike="noStrike">
                <a:solidFill>
                  <a:srgbClr val="000000"/>
                </a:solidFill>
                <a:latin typeface="Corbel"/>
              </a:rPr>
              <a:t>не</a:t>
            </a:r>
            <a:r>
              <a:rPr b="0" lang="en-US" sz="2000" spc="-35" strike="noStrike">
                <a:solidFill>
                  <a:srgbClr val="000000"/>
                </a:solidFill>
                <a:latin typeface="Corbel"/>
              </a:rPr>
              <a:t> </a:t>
            </a:r>
            <a:r>
              <a:rPr b="0" lang="en-US" sz="2000" spc="-12" strike="noStrike">
                <a:solidFill>
                  <a:srgbClr val="000000"/>
                </a:solidFill>
                <a:latin typeface="Corbel"/>
              </a:rPr>
              <a:t>существует</a:t>
            </a:r>
            <a:endParaRPr b="0" lang="en-US" sz="2000" spc="-1" strike="noStrike">
              <a:solidFill>
                <a:srgbClr val="000000"/>
              </a:solidFill>
              <a:latin typeface="Arial"/>
            </a:endParaRPr>
          </a:p>
          <a:p>
            <a:pPr marL="12600">
              <a:lnSpc>
                <a:spcPts val="1919"/>
              </a:lnSpc>
              <a:spcBef>
                <a:spcPts val="1644"/>
              </a:spcBef>
            </a:pPr>
            <a:r>
              <a:rPr b="0" lang="en-US" sz="2000" spc="-15" strike="noStrike">
                <a:solidFill>
                  <a:srgbClr val="000000"/>
                </a:solidFill>
                <a:latin typeface="Corbel"/>
              </a:rPr>
              <a:t>Однако </a:t>
            </a:r>
            <a:r>
              <a:rPr b="0" lang="en-US" sz="2000" spc="-1" strike="noStrike">
                <a:solidFill>
                  <a:srgbClr val="000000"/>
                </a:solidFill>
                <a:latin typeface="Corbel"/>
              </a:rPr>
              <a:t>бывают ситуации, </a:t>
            </a:r>
            <a:r>
              <a:rPr b="0" lang="en-US" sz="2000" spc="-32" strike="noStrike">
                <a:solidFill>
                  <a:srgbClr val="000000"/>
                </a:solidFill>
                <a:latin typeface="Corbel"/>
              </a:rPr>
              <a:t>когда </a:t>
            </a:r>
            <a:r>
              <a:rPr b="0" lang="en-US" sz="2000" spc="-1" strike="noStrike">
                <a:solidFill>
                  <a:srgbClr val="000000"/>
                </a:solidFill>
                <a:latin typeface="Corbel"/>
              </a:rPr>
              <a:t>заранее известно, </a:t>
            </a:r>
            <a:r>
              <a:rPr b="0" lang="en-US" sz="2000" spc="-12" strike="noStrike">
                <a:solidFill>
                  <a:srgbClr val="000000"/>
                </a:solidFill>
                <a:latin typeface="Corbel"/>
              </a:rPr>
              <a:t>что </a:t>
            </a:r>
            <a:r>
              <a:rPr b="0" lang="en-US" sz="2000" spc="-7" strike="noStrike">
                <a:solidFill>
                  <a:srgbClr val="000000"/>
                </a:solidFill>
                <a:latin typeface="Corbel"/>
              </a:rPr>
              <a:t>возможна попытка  </a:t>
            </a:r>
            <a:r>
              <a:rPr b="0" lang="en-US" sz="2000" spc="-15" strike="noStrike">
                <a:solidFill>
                  <a:srgbClr val="000000"/>
                </a:solidFill>
                <a:latin typeface="Corbel"/>
              </a:rPr>
              <a:t>удаления </a:t>
            </a:r>
            <a:r>
              <a:rPr b="0" lang="en-US" sz="2000" spc="-7" strike="noStrike">
                <a:solidFill>
                  <a:srgbClr val="000000"/>
                </a:solidFill>
                <a:latin typeface="Corbel"/>
              </a:rPr>
              <a:t>несуществующей</a:t>
            </a:r>
            <a:r>
              <a:rPr b="0" lang="en-US" sz="2000" spc="-26" strike="noStrike">
                <a:solidFill>
                  <a:srgbClr val="000000"/>
                </a:solidFill>
                <a:latin typeface="Corbel"/>
              </a:rPr>
              <a:t> </a:t>
            </a:r>
            <a:r>
              <a:rPr b="0" lang="en-US" sz="2000" spc="-12" strike="noStrike">
                <a:solidFill>
                  <a:srgbClr val="000000"/>
                </a:solidFill>
                <a:latin typeface="Corbel"/>
              </a:rPr>
              <a:t>таблицы.</a:t>
            </a:r>
            <a:endParaRPr b="0" lang="en-US" sz="2000" spc="-1" strike="noStrike">
              <a:solidFill>
                <a:srgbClr val="000000"/>
              </a:solidFill>
              <a:latin typeface="Arial"/>
            </a:endParaRPr>
          </a:p>
          <a:p>
            <a:pPr marL="12600">
              <a:lnSpc>
                <a:spcPct val="100000"/>
              </a:lnSpc>
              <a:spcBef>
                <a:spcPts val="1191"/>
              </a:spcBef>
            </a:pPr>
            <a:r>
              <a:rPr b="1" lang="en-US" sz="2000" spc="-12" strike="noStrike">
                <a:solidFill>
                  <a:srgbClr val="000000"/>
                </a:solidFill>
                <a:latin typeface="Corbel"/>
              </a:rPr>
              <a:t>DROP TABLE </a:t>
            </a:r>
            <a:r>
              <a:rPr b="1" lang="en-US" sz="2000" spc="-7" strike="noStrike">
                <a:solidFill>
                  <a:srgbClr val="000000"/>
                </a:solidFill>
                <a:latin typeface="Corbel"/>
              </a:rPr>
              <a:t>IF </a:t>
            </a:r>
            <a:r>
              <a:rPr b="1" lang="en-US" sz="2000" spc="-12" strike="noStrike">
                <a:solidFill>
                  <a:srgbClr val="000000"/>
                </a:solidFill>
                <a:latin typeface="Corbel"/>
              </a:rPr>
              <a:t>EXISTS aircrafts</a:t>
            </a:r>
            <a:r>
              <a:rPr b="1" lang="en-US" sz="2000" spc="-60" strike="noStrike">
                <a:solidFill>
                  <a:srgbClr val="000000"/>
                </a:solidFill>
                <a:latin typeface="Corbel"/>
              </a:rPr>
              <a:t> </a:t>
            </a:r>
            <a:r>
              <a:rPr b="1" lang="en-US" sz="2000" spc="-12" strike="noStrike">
                <a:solidFill>
                  <a:srgbClr val="000000"/>
                </a:solidFill>
                <a:latin typeface="Corbel"/>
              </a:rPr>
              <a:t>CASCADE;</a:t>
            </a:r>
            <a:endParaRPr b="0" lang="en-US" sz="2000" spc="-1" strike="noStrike">
              <a:solidFill>
                <a:srgbClr val="000000"/>
              </a:solidFill>
              <a:latin typeface="Arial"/>
            </a:endParaRPr>
          </a:p>
          <a:p>
            <a:pPr marL="12600">
              <a:lnSpc>
                <a:spcPct val="80000"/>
              </a:lnSpc>
              <a:spcBef>
                <a:spcPts val="1661"/>
              </a:spcBef>
            </a:pPr>
            <a:r>
              <a:rPr b="0" lang="en-US" sz="2000" spc="-1" strike="noStrike">
                <a:solidFill>
                  <a:srgbClr val="000000"/>
                </a:solidFill>
                <a:latin typeface="Corbel"/>
              </a:rPr>
              <a:t>При </a:t>
            </a:r>
            <a:r>
              <a:rPr b="0" lang="en-US" sz="2000" spc="-7" strike="noStrike">
                <a:solidFill>
                  <a:srgbClr val="000000"/>
                </a:solidFill>
                <a:latin typeface="Corbel"/>
              </a:rPr>
              <a:t>использовании </a:t>
            </a:r>
            <a:r>
              <a:rPr b="0" lang="en-US" sz="2000" spc="-12" strike="noStrike">
                <a:solidFill>
                  <a:srgbClr val="000000"/>
                </a:solidFill>
                <a:latin typeface="Corbel"/>
              </a:rPr>
              <a:t>этой </a:t>
            </a:r>
            <a:r>
              <a:rPr b="0" lang="en-US" sz="2000" spc="-7" strike="noStrike">
                <a:solidFill>
                  <a:srgbClr val="000000"/>
                </a:solidFill>
                <a:latin typeface="Corbel"/>
              </a:rPr>
              <a:t>фразы </a:t>
            </a:r>
            <a:r>
              <a:rPr b="0" lang="en-US" sz="2000" spc="-1" strike="noStrike">
                <a:solidFill>
                  <a:srgbClr val="000000"/>
                </a:solidFill>
                <a:latin typeface="Corbel"/>
              </a:rPr>
              <a:t>в случае </a:t>
            </a:r>
            <a:r>
              <a:rPr b="0" lang="en-US" sz="2000" spc="-7" strike="noStrike">
                <a:solidFill>
                  <a:srgbClr val="000000"/>
                </a:solidFill>
                <a:latin typeface="Corbel"/>
              </a:rPr>
              <a:t>наличия интересующей </a:t>
            </a:r>
            <a:r>
              <a:rPr b="0" lang="en-US" sz="2000" spc="-1" strike="noStrike">
                <a:solidFill>
                  <a:srgbClr val="000000"/>
                </a:solidFill>
                <a:latin typeface="Corbel"/>
              </a:rPr>
              <a:t>нас  </a:t>
            </a:r>
            <a:r>
              <a:rPr b="0" lang="en-US" sz="2000" spc="-12" strike="noStrike">
                <a:solidFill>
                  <a:srgbClr val="000000"/>
                </a:solidFill>
                <a:latin typeface="Corbel"/>
              </a:rPr>
              <a:t>таблицы выполняется </a:t>
            </a:r>
            <a:r>
              <a:rPr b="0" lang="en-US" sz="2000" spc="-1" strike="noStrike">
                <a:solidFill>
                  <a:srgbClr val="000000"/>
                </a:solidFill>
                <a:latin typeface="Corbel"/>
              </a:rPr>
              <a:t>ее </a:t>
            </a:r>
            <a:r>
              <a:rPr b="0" lang="en-US" sz="2000" spc="-12" strike="noStrike">
                <a:solidFill>
                  <a:srgbClr val="000000"/>
                </a:solidFill>
                <a:latin typeface="Corbel"/>
              </a:rPr>
              <a:t>удаление, </a:t>
            </a:r>
            <a:r>
              <a:rPr b="0" lang="en-US" sz="2000" spc="-1" strike="noStrike">
                <a:solidFill>
                  <a:srgbClr val="000000"/>
                </a:solidFill>
                <a:latin typeface="Corbel"/>
              </a:rPr>
              <a:t>в </a:t>
            </a:r>
            <a:r>
              <a:rPr b="0" lang="en-US" sz="2000" spc="-7" strike="noStrike">
                <a:solidFill>
                  <a:srgbClr val="000000"/>
                </a:solidFill>
                <a:latin typeface="Corbel"/>
              </a:rPr>
              <a:t>случае </a:t>
            </a:r>
            <a:r>
              <a:rPr b="0" lang="en-US" sz="2000" spc="-15" strike="noStrike">
                <a:solidFill>
                  <a:srgbClr val="000000"/>
                </a:solidFill>
                <a:latin typeface="Corbel"/>
              </a:rPr>
              <a:t>же </a:t>
            </a:r>
            <a:r>
              <a:rPr b="0" lang="en-US" sz="2000" spc="-1" strike="noStrike">
                <a:solidFill>
                  <a:srgbClr val="000000"/>
                </a:solidFill>
                <a:latin typeface="Corbel"/>
              </a:rPr>
              <a:t>ее </a:t>
            </a:r>
            <a:r>
              <a:rPr b="0" lang="en-US" sz="2000" spc="-7" strike="noStrike">
                <a:solidFill>
                  <a:srgbClr val="000000"/>
                </a:solidFill>
                <a:latin typeface="Corbel"/>
              </a:rPr>
              <a:t>отсутствия </a:t>
            </a:r>
            <a:r>
              <a:rPr b="0" lang="en-US" sz="2000" spc="-12" strike="noStrike">
                <a:solidFill>
                  <a:srgbClr val="000000"/>
                </a:solidFill>
                <a:latin typeface="Corbel"/>
              </a:rPr>
              <a:t>выводится  </a:t>
            </a:r>
            <a:r>
              <a:rPr b="0" lang="en-US" sz="2000" spc="-1" strike="noStrike">
                <a:solidFill>
                  <a:srgbClr val="000000"/>
                </a:solidFill>
                <a:latin typeface="Corbel"/>
              </a:rPr>
              <a:t>замечание, а не </a:t>
            </a:r>
            <a:r>
              <a:rPr b="0" lang="en-US" sz="2000" spc="-7" strike="noStrike">
                <a:solidFill>
                  <a:srgbClr val="000000"/>
                </a:solidFill>
                <a:latin typeface="Corbel"/>
              </a:rPr>
              <a:t>ошибка, </a:t>
            </a:r>
            <a:r>
              <a:rPr b="0" lang="en-US" sz="2000" spc="-1" strike="noStrike">
                <a:solidFill>
                  <a:srgbClr val="000000"/>
                </a:solidFill>
                <a:latin typeface="Corbel"/>
              </a:rPr>
              <a:t>а </a:t>
            </a:r>
            <a:r>
              <a:rPr b="0" lang="en-US" sz="2000" spc="-12" strike="noStrike">
                <a:solidFill>
                  <a:srgbClr val="000000"/>
                </a:solidFill>
                <a:latin typeface="Corbel"/>
              </a:rPr>
              <a:t>также </a:t>
            </a:r>
            <a:r>
              <a:rPr b="0" lang="en-US" sz="2000" spc="-7" strike="noStrike">
                <a:solidFill>
                  <a:srgbClr val="000000"/>
                </a:solidFill>
                <a:latin typeface="Corbel"/>
              </a:rPr>
              <a:t>сообщение об </a:t>
            </a:r>
            <a:r>
              <a:rPr b="0" lang="en-US" sz="2000" spc="-1" strike="noStrike">
                <a:solidFill>
                  <a:srgbClr val="000000"/>
                </a:solidFill>
                <a:latin typeface="Corbel"/>
              </a:rPr>
              <a:t>успешном </a:t>
            </a:r>
            <a:r>
              <a:rPr b="0" lang="en-US" sz="2000" spc="-7" strike="noStrike">
                <a:solidFill>
                  <a:srgbClr val="000000"/>
                </a:solidFill>
                <a:latin typeface="Corbel"/>
              </a:rPr>
              <a:t>выполнении  команды </a:t>
            </a:r>
            <a:r>
              <a:rPr b="0" lang="en-US" sz="2000" spc="-12" strike="noStrike">
                <a:solidFill>
                  <a:srgbClr val="000000"/>
                </a:solidFill>
                <a:latin typeface="Corbel"/>
              </a:rPr>
              <a:t>удаления</a:t>
            </a:r>
            <a:r>
              <a:rPr b="0" lang="en-US" sz="2000" spc="-41" strike="noStrike">
                <a:solidFill>
                  <a:srgbClr val="000000"/>
                </a:solidFill>
                <a:latin typeface="Corbel"/>
              </a:rPr>
              <a:t> </a:t>
            </a:r>
            <a:r>
              <a:rPr b="0" lang="en-US" sz="2000" spc="-12" strike="noStrike">
                <a:solidFill>
                  <a:srgbClr val="000000"/>
                </a:solidFill>
                <a:latin typeface="Corbel"/>
              </a:rPr>
              <a:t>таблицы:</a:t>
            </a:r>
            <a:endParaRPr b="0" lang="en-US" sz="2000" spc="-1" strike="noStrike">
              <a:solidFill>
                <a:srgbClr val="000000"/>
              </a:solidFill>
              <a:latin typeface="Arial"/>
            </a:endParaRPr>
          </a:p>
          <a:p>
            <a:pPr marL="12600">
              <a:lnSpc>
                <a:spcPct val="80000"/>
              </a:lnSpc>
              <a:spcBef>
                <a:spcPts val="1599"/>
              </a:spcBef>
            </a:pPr>
            <a:r>
              <a:rPr b="0" lang="en-US" sz="2000" spc="-12" strike="noStrike">
                <a:solidFill>
                  <a:srgbClr val="000000"/>
                </a:solidFill>
                <a:latin typeface="Corbel"/>
              </a:rPr>
              <a:t>ЗАМЕЧАНИЕ: таблица "aircrafts" не существует, пропускается  DROP</a:t>
            </a:r>
            <a:r>
              <a:rPr b="0" lang="en-US" sz="2000" spc="-21" strike="noStrike">
                <a:solidFill>
                  <a:srgbClr val="000000"/>
                </a:solidFill>
                <a:latin typeface="Corbel"/>
              </a:rPr>
              <a:t> </a:t>
            </a:r>
            <a:r>
              <a:rPr b="0" lang="en-US" sz="2000" spc="-12" strike="noStrike">
                <a:solidFill>
                  <a:srgbClr val="000000"/>
                </a:solidFill>
                <a:latin typeface="Corbel"/>
              </a:rPr>
              <a:t>TABLE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2882880" y="2905920"/>
            <a:ext cx="6704640" cy="1158480"/>
          </a:xfrm>
          <a:prstGeom prst="rect">
            <a:avLst/>
          </a:prstGeom>
          <a:noFill/>
          <a:ln w="0">
            <a:noFill/>
          </a:ln>
        </p:spPr>
        <p:txBody>
          <a:bodyPr lIns="0" rIns="0" tIns="13320" bIns="0" anchor="ctr">
            <a:noAutofit/>
          </a:bodyPr>
          <a:p>
            <a:pPr marL="12600" indent="0" algn="r">
              <a:lnSpc>
                <a:spcPct val="100000"/>
              </a:lnSpc>
              <a:spcBef>
                <a:spcPts val="105"/>
              </a:spcBef>
              <a:buNone/>
            </a:pPr>
            <a:r>
              <a:rPr b="0" lang="en-US" sz="4000" spc="-15" strike="noStrike">
                <a:solidFill>
                  <a:srgbClr val="000000"/>
                </a:solidFill>
                <a:latin typeface="Arial Black"/>
              </a:rPr>
              <a:t>Модификация</a:t>
            </a:r>
            <a:r>
              <a:rPr b="0" lang="en-US" sz="4000" spc="-55" strike="noStrike">
                <a:solidFill>
                  <a:srgbClr val="000000"/>
                </a:solidFill>
                <a:latin typeface="Arial Black"/>
              </a:rPr>
              <a:t> </a:t>
            </a:r>
            <a:r>
              <a:rPr b="0" lang="en-US" sz="4000" spc="-15" strike="noStrike">
                <a:solidFill>
                  <a:srgbClr val="000000"/>
                </a:solidFill>
                <a:latin typeface="Arial Black"/>
              </a:rPr>
              <a:t>таблиц</a:t>
            </a:r>
            <a:endParaRPr b="0" lang="en-US" sz="4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2059920" y="-112680"/>
            <a:ext cx="90637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2800" spc="-15" strike="noStrike">
                <a:solidFill>
                  <a:srgbClr val="000000"/>
                </a:solidFill>
                <a:latin typeface="Arial Black"/>
              </a:rPr>
              <a:t>Добавление </a:t>
            </a:r>
            <a:r>
              <a:rPr b="0" lang="en-US" sz="2800" spc="-21" strike="noStrike">
                <a:solidFill>
                  <a:srgbClr val="000000"/>
                </a:solidFill>
                <a:latin typeface="Arial Black"/>
              </a:rPr>
              <a:t>столбца </a:t>
            </a:r>
            <a:r>
              <a:rPr b="0" lang="en-US" sz="2800" spc="-7" strike="noStrike">
                <a:solidFill>
                  <a:srgbClr val="000000"/>
                </a:solidFill>
                <a:latin typeface="Arial Black"/>
              </a:rPr>
              <a:t>и</a:t>
            </a:r>
            <a:r>
              <a:rPr b="0" lang="en-US" sz="2800" spc="9" strike="noStrike">
                <a:solidFill>
                  <a:srgbClr val="000000"/>
                </a:solidFill>
                <a:latin typeface="Arial Black"/>
              </a:rPr>
              <a:t> </a:t>
            </a:r>
            <a:r>
              <a:rPr b="0" lang="en-US" sz="2800" spc="-7" strike="noStrike">
                <a:solidFill>
                  <a:srgbClr val="000000"/>
                </a:solidFill>
                <a:latin typeface="Arial Black"/>
              </a:rPr>
              <a:t>ограничения</a:t>
            </a:r>
            <a:endParaRPr b="0" lang="en-US" sz="2800" spc="-1" strike="noStrike">
              <a:solidFill>
                <a:srgbClr val="000000"/>
              </a:solidFill>
              <a:latin typeface="Corbel"/>
            </a:endParaRPr>
          </a:p>
        </p:txBody>
      </p:sp>
      <p:sp>
        <p:nvSpPr>
          <p:cNvPr id="331" name="object 3"/>
          <p:cNvSpPr/>
          <p:nvPr/>
        </p:nvSpPr>
        <p:spPr>
          <a:xfrm>
            <a:off x="1586520" y="1126080"/>
            <a:ext cx="10604880" cy="3194280"/>
          </a:xfrm>
          <a:prstGeom prst="rect">
            <a:avLst/>
          </a:prstGeom>
          <a:noFill/>
          <a:ln w="0">
            <a:noFill/>
          </a:ln>
        </p:spPr>
        <p:style>
          <a:lnRef idx="0"/>
          <a:fillRef idx="0"/>
          <a:effectRef idx="0"/>
          <a:fontRef idx="minor"/>
        </p:style>
        <p:txBody>
          <a:bodyPr lIns="0" rIns="0" tIns="47520" bIns="0" anchor="t">
            <a:spAutoFit/>
          </a:bodyPr>
          <a:p>
            <a:pPr marL="12600">
              <a:lnSpc>
                <a:spcPts val="2160"/>
              </a:lnSpc>
              <a:spcBef>
                <a:spcPts val="374"/>
              </a:spcBef>
            </a:pPr>
            <a:r>
              <a:rPr b="0" lang="en-US" sz="2800" spc="-12" strike="noStrike">
                <a:solidFill>
                  <a:srgbClr val="000000"/>
                </a:solidFill>
                <a:latin typeface="Calibri"/>
              </a:rPr>
              <a:t>Предположим, что </a:t>
            </a:r>
            <a:r>
              <a:rPr b="0" lang="en-US" sz="2800" spc="-1" strike="noStrike">
                <a:solidFill>
                  <a:srgbClr val="000000"/>
                </a:solidFill>
                <a:latin typeface="Calibri"/>
              </a:rPr>
              <a:t>нам </a:t>
            </a:r>
            <a:r>
              <a:rPr b="0" lang="en-US" sz="2800" spc="-7" strike="noStrike">
                <a:solidFill>
                  <a:srgbClr val="000000"/>
                </a:solidFill>
                <a:latin typeface="Calibri"/>
              </a:rPr>
              <a:t>понадобилось иметь </a:t>
            </a:r>
            <a:r>
              <a:rPr b="0" lang="en-US" sz="2800" spc="-1" strike="noStrike">
                <a:solidFill>
                  <a:srgbClr val="000000"/>
                </a:solidFill>
                <a:latin typeface="Calibri"/>
              </a:rPr>
              <a:t>в базе </a:t>
            </a:r>
            <a:r>
              <a:rPr b="0" lang="en-US" sz="2800" spc="-7" strike="noStrike">
                <a:solidFill>
                  <a:srgbClr val="000000"/>
                </a:solidFill>
                <a:latin typeface="Calibri"/>
              </a:rPr>
              <a:t>данных </a:t>
            </a:r>
            <a:r>
              <a:rPr b="0" lang="en-US" sz="2800" spc="-12" strike="noStrike">
                <a:solidFill>
                  <a:srgbClr val="000000"/>
                </a:solidFill>
                <a:latin typeface="Calibri"/>
              </a:rPr>
              <a:t>сведения </a:t>
            </a:r>
            <a:r>
              <a:rPr b="0" lang="en-US" sz="2800" spc="-1" strike="noStrike">
                <a:solidFill>
                  <a:srgbClr val="000000"/>
                </a:solidFill>
                <a:latin typeface="Calibri"/>
              </a:rPr>
              <a:t>о  </a:t>
            </a:r>
            <a:r>
              <a:rPr b="0" lang="en-US" sz="2800" spc="-7" strike="noStrike">
                <a:solidFill>
                  <a:srgbClr val="000000"/>
                </a:solidFill>
                <a:latin typeface="Calibri"/>
              </a:rPr>
              <a:t>крейсерской скорости </a:t>
            </a:r>
            <a:r>
              <a:rPr b="0" lang="en-US" sz="2800" spc="-12" strike="noStrike">
                <a:solidFill>
                  <a:srgbClr val="000000"/>
                </a:solidFill>
                <a:latin typeface="Calibri"/>
              </a:rPr>
              <a:t>полета </a:t>
            </a:r>
            <a:r>
              <a:rPr b="0" lang="en-US" sz="2800" spc="-7" strike="noStrike">
                <a:solidFill>
                  <a:srgbClr val="000000"/>
                </a:solidFill>
                <a:latin typeface="Calibri"/>
              </a:rPr>
              <a:t>всех </a:t>
            </a:r>
            <a:r>
              <a:rPr b="0" lang="en-US" sz="2800" spc="-21" strike="noStrike">
                <a:solidFill>
                  <a:srgbClr val="000000"/>
                </a:solidFill>
                <a:latin typeface="Calibri"/>
              </a:rPr>
              <a:t>моделей </a:t>
            </a:r>
            <a:r>
              <a:rPr b="0" lang="en-US" sz="2800" spc="-12" strike="noStrike">
                <a:solidFill>
                  <a:srgbClr val="000000"/>
                </a:solidFill>
                <a:latin typeface="Calibri"/>
              </a:rPr>
              <a:t>самолетов,</a:t>
            </a:r>
            <a:r>
              <a:rPr b="0" lang="en-US" sz="2800" spc="-46" strike="noStrike">
                <a:solidFill>
                  <a:srgbClr val="000000"/>
                </a:solidFill>
                <a:latin typeface="Calibri"/>
              </a:rPr>
              <a:t> </a:t>
            </a:r>
            <a:r>
              <a:rPr b="0" lang="en-US" sz="2800" spc="-15" strike="noStrike">
                <a:solidFill>
                  <a:srgbClr val="000000"/>
                </a:solidFill>
                <a:latin typeface="Calibri"/>
              </a:rPr>
              <a:t>которые </a:t>
            </a:r>
            <a:r>
              <a:rPr b="0" lang="en-US" sz="2800" spc="-7" strike="noStrike">
                <a:solidFill>
                  <a:srgbClr val="000000"/>
                </a:solidFill>
                <a:latin typeface="Calibri"/>
              </a:rPr>
              <a:t>эксплуатируются </a:t>
            </a:r>
            <a:r>
              <a:rPr b="0" lang="en-US" sz="2800" spc="-1" strike="noStrike">
                <a:solidFill>
                  <a:srgbClr val="000000"/>
                </a:solidFill>
                <a:latin typeface="Calibri"/>
              </a:rPr>
              <a:t>в нашей </a:t>
            </a:r>
            <a:r>
              <a:rPr b="0" lang="en-US" sz="2800" spc="-7" strike="noStrike">
                <a:solidFill>
                  <a:srgbClr val="000000"/>
                </a:solidFill>
                <a:latin typeface="Calibri"/>
              </a:rPr>
              <a:t>авиакомпании. </a:t>
            </a:r>
            <a:r>
              <a:rPr b="0" lang="en-US" sz="2800" spc="-12" strike="noStrike">
                <a:solidFill>
                  <a:srgbClr val="000000"/>
                </a:solidFill>
                <a:latin typeface="Calibri"/>
              </a:rPr>
              <a:t>Следовательно, </a:t>
            </a:r>
            <a:r>
              <a:rPr b="0" lang="en-US" sz="2800" spc="-21" strike="noStrike">
                <a:solidFill>
                  <a:srgbClr val="000000"/>
                </a:solidFill>
                <a:latin typeface="Calibri"/>
              </a:rPr>
              <a:t>необходимо  </a:t>
            </a:r>
            <a:r>
              <a:rPr b="0" lang="en-US" sz="2800" spc="-12" strike="noStrike">
                <a:solidFill>
                  <a:srgbClr val="000000"/>
                </a:solidFill>
                <a:latin typeface="Calibri"/>
              </a:rPr>
              <a:t>добавить столбец </a:t>
            </a:r>
            <a:r>
              <a:rPr b="0" lang="en-US" sz="2800" spc="-1" strike="noStrike">
                <a:solidFill>
                  <a:srgbClr val="000000"/>
                </a:solidFill>
                <a:latin typeface="Calibri"/>
              </a:rPr>
              <a:t>в </a:t>
            </a:r>
            <a:r>
              <a:rPr b="0" lang="en-US" sz="2800" spc="-15" strike="noStrike">
                <a:solidFill>
                  <a:srgbClr val="000000"/>
                </a:solidFill>
                <a:latin typeface="Calibri"/>
              </a:rPr>
              <a:t>таблицу </a:t>
            </a:r>
            <a:r>
              <a:rPr b="0" lang="en-US" sz="2800" spc="-7" strike="noStrike">
                <a:solidFill>
                  <a:srgbClr val="000000"/>
                </a:solidFill>
                <a:latin typeface="Calibri"/>
              </a:rPr>
              <a:t>«Самолеты»</a:t>
            </a:r>
            <a:r>
              <a:rPr b="0" lang="en-US" sz="2800" spc="-26" strike="noStrike">
                <a:solidFill>
                  <a:srgbClr val="000000"/>
                </a:solidFill>
                <a:latin typeface="Calibri"/>
              </a:rPr>
              <a:t> </a:t>
            </a:r>
            <a:r>
              <a:rPr b="0" lang="en-US" sz="2800" spc="-12" strike="noStrike">
                <a:solidFill>
                  <a:srgbClr val="000000"/>
                </a:solidFill>
                <a:latin typeface="Calibri"/>
              </a:rPr>
              <a:t>(aircrafts).</a:t>
            </a:r>
            <a:endParaRPr b="0" lang="en-US" sz="2800" spc="-1" strike="noStrike">
              <a:solidFill>
                <a:srgbClr val="000000"/>
              </a:solidFill>
              <a:latin typeface="Arial"/>
            </a:endParaRPr>
          </a:p>
          <a:p>
            <a:pPr marL="12600">
              <a:lnSpc>
                <a:spcPts val="2160"/>
              </a:lnSpc>
              <a:spcBef>
                <a:spcPts val="374"/>
              </a:spcBef>
            </a:pPr>
            <a:endParaRPr b="0" lang="en-US" sz="2800" spc="-1" strike="noStrike">
              <a:solidFill>
                <a:srgbClr val="000000"/>
              </a:solidFill>
              <a:latin typeface="Arial"/>
            </a:endParaRPr>
          </a:p>
          <a:p>
            <a:pPr marL="12600">
              <a:lnSpc>
                <a:spcPts val="2160"/>
              </a:lnSpc>
              <a:spcBef>
                <a:spcPts val="374"/>
              </a:spcBef>
            </a:pPr>
            <a:endParaRPr b="0" lang="en-US" sz="2800" spc="-1" strike="noStrike">
              <a:solidFill>
                <a:srgbClr val="000000"/>
              </a:solidFill>
              <a:latin typeface="Arial"/>
            </a:endParaRPr>
          </a:p>
          <a:p>
            <a:pPr marL="12600">
              <a:lnSpc>
                <a:spcPts val="2049"/>
              </a:lnSpc>
              <a:spcBef>
                <a:spcPts val="924"/>
              </a:spcBef>
            </a:pPr>
            <a:r>
              <a:rPr b="1" lang="en-US" sz="2400" spc="-12" strike="noStrike">
                <a:solidFill>
                  <a:srgbClr val="000000"/>
                </a:solidFill>
                <a:latin typeface="Courier New"/>
              </a:rPr>
              <a:t>ALTER TABLE</a:t>
            </a:r>
            <a:r>
              <a:rPr b="1" lang="en-US" sz="2400" spc="-26" strike="noStrike">
                <a:solidFill>
                  <a:srgbClr val="000000"/>
                </a:solidFill>
                <a:latin typeface="Courier New"/>
              </a:rPr>
              <a:t> </a:t>
            </a:r>
            <a:r>
              <a:rPr b="1" lang="en-US" sz="2400" spc="-12" strike="noStrike">
                <a:solidFill>
                  <a:srgbClr val="000000"/>
                </a:solidFill>
                <a:latin typeface="Courier New"/>
              </a:rPr>
              <a:t>aircrafts</a:t>
            </a:r>
            <a:endParaRPr b="0" lang="en-US" sz="2400" spc="-1" strike="noStrike">
              <a:solidFill>
                <a:srgbClr val="000000"/>
              </a:solidFill>
              <a:latin typeface="Arial"/>
            </a:endParaRPr>
          </a:p>
          <a:p>
            <a:pPr marL="286560">
              <a:lnSpc>
                <a:spcPts val="1945"/>
              </a:lnSpc>
            </a:pPr>
            <a:r>
              <a:rPr b="1" lang="en-US" sz="2400" spc="-12" strike="noStrike">
                <a:solidFill>
                  <a:srgbClr val="ff0000"/>
                </a:solidFill>
                <a:latin typeface="Courier New"/>
              </a:rPr>
              <a:t>ADD COLUMN </a:t>
            </a:r>
            <a:r>
              <a:rPr b="1" lang="en-US" sz="2400" spc="-12" strike="noStrike">
                <a:solidFill>
                  <a:srgbClr val="000000"/>
                </a:solidFill>
                <a:latin typeface="Courier New"/>
              </a:rPr>
              <a:t>speed integer </a:t>
            </a:r>
            <a:r>
              <a:rPr b="1" lang="en-US" sz="2400" spc="-7" strike="noStrike">
                <a:solidFill>
                  <a:srgbClr val="000000"/>
                </a:solidFill>
                <a:latin typeface="Courier New"/>
              </a:rPr>
              <a:t>NOT </a:t>
            </a:r>
            <a:r>
              <a:rPr b="1" lang="en-US" sz="2400" spc="-12" strike="noStrike">
                <a:solidFill>
                  <a:srgbClr val="000000"/>
                </a:solidFill>
                <a:latin typeface="Courier New"/>
              </a:rPr>
              <a:t>NULL </a:t>
            </a:r>
            <a:r>
              <a:rPr b="1" lang="en-US" sz="2400" spc="-12" strike="noStrike">
                <a:solidFill>
                  <a:srgbClr val="ff0000"/>
                </a:solidFill>
                <a:latin typeface="Courier New"/>
              </a:rPr>
              <a:t>CHECK</a:t>
            </a:r>
            <a:r>
              <a:rPr b="1" lang="en-US" sz="2400" spc="-12" strike="noStrike">
                <a:solidFill>
                  <a:srgbClr val="000000"/>
                </a:solidFill>
                <a:latin typeface="Courier New"/>
              </a:rPr>
              <a:t>( speed </a:t>
            </a:r>
            <a:r>
              <a:rPr b="1" lang="en-US" sz="2400" spc="-7" strike="noStrike">
                <a:solidFill>
                  <a:srgbClr val="000000"/>
                </a:solidFill>
                <a:latin typeface="Courier New"/>
              </a:rPr>
              <a:t>&gt;= </a:t>
            </a:r>
            <a:r>
              <a:rPr b="1" lang="en-US" sz="2400" spc="-12" strike="noStrike">
                <a:solidFill>
                  <a:srgbClr val="000000"/>
                </a:solidFill>
                <a:latin typeface="Courier New"/>
              </a:rPr>
              <a:t>300</a:t>
            </a:r>
            <a:r>
              <a:rPr b="1" lang="en-US" sz="2400" spc="-55" strike="noStrike">
                <a:solidFill>
                  <a:srgbClr val="000000"/>
                </a:solidFill>
                <a:latin typeface="Courier New"/>
              </a:rPr>
              <a:t> </a:t>
            </a:r>
            <a:r>
              <a:rPr b="1" lang="en-US" sz="2400" spc="-7" strike="noStrike">
                <a:solidFill>
                  <a:srgbClr val="000000"/>
                </a:solidFill>
                <a:latin typeface="Courier New"/>
              </a:rPr>
              <a:t>);</a:t>
            </a:r>
            <a:endParaRPr b="0" lang="en-US" sz="2400" spc="-1" strike="noStrike">
              <a:solidFill>
                <a:srgbClr val="000000"/>
              </a:solidFill>
              <a:latin typeface="Arial"/>
            </a:endParaRPr>
          </a:p>
          <a:p>
            <a:pPr marL="12600">
              <a:lnSpc>
                <a:spcPts val="2049"/>
              </a:lnSpc>
            </a:pPr>
            <a:r>
              <a:rPr b="0" lang="en-US" sz="2400" spc="-12" strike="noStrike">
                <a:solidFill>
                  <a:srgbClr val="000000"/>
                </a:solidFill>
                <a:latin typeface="Courier New"/>
              </a:rPr>
              <a:t>ОШИБКА: столбец "speed" содержит значения</a:t>
            </a:r>
            <a:r>
              <a:rPr b="0" lang="en-US" sz="2400" spc="-35" strike="noStrike">
                <a:solidFill>
                  <a:srgbClr val="000000"/>
                </a:solidFill>
                <a:latin typeface="Courier New"/>
              </a:rPr>
              <a:t> </a:t>
            </a:r>
            <a:r>
              <a:rPr b="0" lang="en-US" sz="2400" spc="-12" strike="noStrike">
                <a:solidFill>
                  <a:srgbClr val="000000"/>
                </a:solidFill>
                <a:latin typeface="Courier New"/>
              </a:rPr>
              <a:t>NULL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182960" y="632160"/>
            <a:ext cx="10018440" cy="852120"/>
          </a:xfrm>
          <a:prstGeom prst="rect">
            <a:avLst/>
          </a:prstGeom>
          <a:noFill/>
          <a:ln w="0">
            <a:noFill/>
          </a:ln>
        </p:spPr>
        <p:txBody>
          <a:bodyPr anchor="ctr">
            <a:normAutofit fontScale="64000"/>
          </a:bodyPr>
          <a:p>
            <a:pPr indent="0" algn="ctr">
              <a:lnSpc>
                <a:spcPct val="100000"/>
              </a:lnSpc>
              <a:buNone/>
            </a:pPr>
            <a:r>
              <a:rPr b="0" lang="ru-RU" sz="4000" spc="-7" strike="noStrike">
                <a:solidFill>
                  <a:srgbClr val="000000"/>
                </a:solidFill>
                <a:latin typeface="Arial Black"/>
              </a:rPr>
              <a:t>Решение:</a:t>
            </a:r>
            <a:br>
              <a:rPr sz="4000"/>
            </a:br>
            <a:endParaRPr b="0" lang="en-US" sz="4000" spc="-1" strike="noStrike">
              <a:solidFill>
                <a:srgbClr val="000000"/>
              </a:solidFill>
              <a:latin typeface="Corbel"/>
            </a:endParaRPr>
          </a:p>
        </p:txBody>
      </p:sp>
      <p:sp>
        <p:nvSpPr>
          <p:cNvPr id="333" name="PlaceHolder 2"/>
          <p:cNvSpPr>
            <a:spLocks noGrp="1"/>
          </p:cNvSpPr>
          <p:nvPr>
            <p:ph/>
          </p:nvPr>
        </p:nvSpPr>
        <p:spPr>
          <a:xfrm>
            <a:off x="1602720" y="2021400"/>
            <a:ext cx="10589040" cy="3787200"/>
          </a:xfrm>
          <a:prstGeom prst="rect">
            <a:avLst/>
          </a:prstGeom>
          <a:noFill/>
          <a:ln w="0">
            <a:noFill/>
          </a:ln>
        </p:spPr>
        <p:txBody>
          <a:bodyPr anchor="ctr">
            <a:normAutofit fontScale="96000"/>
          </a:bodyPr>
          <a:p>
            <a:pPr indent="0">
              <a:lnSpc>
                <a:spcPts val="1950"/>
              </a:lnSpc>
              <a:spcBef>
                <a:spcPts val="113"/>
              </a:spcBef>
              <a:spcAft>
                <a:spcPts val="601"/>
              </a:spcAft>
              <a:buNone/>
              <a:tabLst>
                <a:tab algn="l" pos="0"/>
              </a:tabLst>
            </a:pPr>
            <a:r>
              <a:rPr b="1" lang="en-US" sz="2400" spc="-12" strike="noStrike">
                <a:solidFill>
                  <a:srgbClr val="000000"/>
                </a:solidFill>
                <a:latin typeface="Courier New"/>
              </a:rPr>
              <a:t>ALTER TABLE aircrafts </a:t>
            </a:r>
            <a:r>
              <a:rPr b="1" lang="en-US" sz="2400" spc="-7" strike="noStrike">
                <a:solidFill>
                  <a:srgbClr val="000000"/>
                </a:solidFill>
                <a:latin typeface="Courier New"/>
              </a:rPr>
              <a:t>ADD </a:t>
            </a:r>
            <a:r>
              <a:rPr b="1" lang="en-US" sz="2400" spc="-12" strike="noStrike">
                <a:solidFill>
                  <a:srgbClr val="000000"/>
                </a:solidFill>
                <a:latin typeface="Courier New"/>
              </a:rPr>
              <a:t>COLUMN speed integer;  UPDATE aircrafts SET speed </a:t>
            </a:r>
            <a:r>
              <a:rPr b="1" lang="en-US" sz="2400" spc="-1" strike="noStrike">
                <a:solidFill>
                  <a:srgbClr val="000000"/>
                </a:solidFill>
                <a:latin typeface="Courier New"/>
              </a:rPr>
              <a:t>=</a:t>
            </a:r>
            <a:r>
              <a:rPr b="1" lang="en-US" sz="2400" spc="-15" strike="noStrike">
                <a:solidFill>
                  <a:srgbClr val="000000"/>
                </a:solidFill>
                <a:latin typeface="Courier New"/>
              </a:rPr>
              <a:t> </a:t>
            </a:r>
            <a:r>
              <a:rPr b="1" lang="en-US" sz="2400" spc="-12" strike="noStrike">
                <a:solidFill>
                  <a:srgbClr val="000000"/>
                </a:solidFill>
                <a:latin typeface="Courier New"/>
              </a:rPr>
              <a:t>807</a:t>
            </a:r>
            <a:endParaRPr b="0" lang="en-US" sz="2400" spc="-1" strike="noStrike">
              <a:solidFill>
                <a:srgbClr val="000000"/>
              </a:solidFill>
              <a:latin typeface="Corbel"/>
            </a:endParaRPr>
          </a:p>
          <a:p>
            <a:pPr marL="360" indent="0">
              <a:lnSpc>
                <a:spcPts val="1800"/>
              </a:lnSpc>
              <a:spcBef>
                <a:spcPts val="479"/>
              </a:spcBef>
              <a:spcAft>
                <a:spcPts val="601"/>
              </a:spcAft>
              <a:buNone/>
              <a:tabLst>
                <a:tab algn="l" pos="0"/>
              </a:tabLst>
            </a:pPr>
            <a:r>
              <a:rPr b="1" lang="en-US" sz="2400" spc="-12" strike="noStrike">
                <a:solidFill>
                  <a:srgbClr val="000000"/>
                </a:solidFill>
                <a:latin typeface="Courier New"/>
              </a:rPr>
              <a:t>WHERE aircraft_code </a:t>
            </a:r>
            <a:r>
              <a:rPr b="1" lang="en-US" sz="2400" spc="-1" strike="noStrike">
                <a:solidFill>
                  <a:srgbClr val="000000"/>
                </a:solidFill>
                <a:latin typeface="Courier New"/>
              </a:rPr>
              <a:t>=</a:t>
            </a:r>
            <a:r>
              <a:rPr b="1" lang="en-US" sz="2400" spc="-75" strike="noStrike">
                <a:solidFill>
                  <a:srgbClr val="000000"/>
                </a:solidFill>
                <a:latin typeface="Courier New"/>
              </a:rPr>
              <a:t> </a:t>
            </a:r>
            <a:r>
              <a:rPr b="1" lang="en-US" sz="2400" spc="-12" strike="noStrike">
                <a:solidFill>
                  <a:srgbClr val="000000"/>
                </a:solidFill>
                <a:latin typeface="Courier New"/>
              </a:rPr>
              <a:t>'733';</a:t>
            </a:r>
            <a:endParaRPr b="0" lang="en-US" sz="2400" spc="-1" strike="noStrike">
              <a:solidFill>
                <a:srgbClr val="000000"/>
              </a:solidFill>
              <a:latin typeface="Corbel"/>
            </a:endParaRPr>
          </a:p>
          <a:p>
            <a:pPr marL="11520" indent="0">
              <a:lnSpc>
                <a:spcPts val="1939"/>
              </a:lnSpc>
              <a:spcBef>
                <a:spcPts val="139"/>
              </a:spcBef>
              <a:spcAft>
                <a:spcPts val="601"/>
              </a:spcAft>
              <a:buNone/>
              <a:tabLst>
                <a:tab algn="l" pos="0"/>
              </a:tabLst>
            </a:pPr>
            <a:r>
              <a:rPr b="1" lang="en-US" sz="2400" spc="-12" strike="noStrike">
                <a:solidFill>
                  <a:srgbClr val="000000"/>
                </a:solidFill>
                <a:latin typeface="Courier New"/>
              </a:rPr>
              <a:t>UPDATE aircrafts SET speed </a:t>
            </a:r>
            <a:r>
              <a:rPr b="1" lang="en-US" sz="2400" spc="-1" strike="noStrike">
                <a:solidFill>
                  <a:srgbClr val="000000"/>
                </a:solidFill>
                <a:latin typeface="Courier New"/>
              </a:rPr>
              <a:t>= </a:t>
            </a:r>
            <a:r>
              <a:rPr b="1" lang="en-US" sz="2400" spc="-12" strike="noStrike">
                <a:solidFill>
                  <a:srgbClr val="000000"/>
                </a:solidFill>
                <a:latin typeface="Courier New"/>
              </a:rPr>
              <a:t>851  WHERE aircraft_code </a:t>
            </a:r>
            <a:r>
              <a:rPr b="1" lang="en-US" sz="2400" spc="-1" strike="noStrike">
                <a:solidFill>
                  <a:srgbClr val="000000"/>
                </a:solidFill>
                <a:latin typeface="Courier New"/>
              </a:rPr>
              <a:t>=</a:t>
            </a:r>
            <a:r>
              <a:rPr b="1" lang="en-US" sz="2400" spc="-52" strike="noStrike">
                <a:solidFill>
                  <a:srgbClr val="000000"/>
                </a:solidFill>
                <a:latin typeface="Courier New"/>
              </a:rPr>
              <a:t> </a:t>
            </a:r>
            <a:r>
              <a:rPr b="1" lang="en-US" sz="2400" spc="-12" strike="noStrike">
                <a:solidFill>
                  <a:srgbClr val="000000"/>
                </a:solidFill>
                <a:latin typeface="Courier New"/>
              </a:rPr>
              <a:t>'763';</a:t>
            </a:r>
            <a:endParaRPr b="0" lang="en-US" sz="2400" spc="-1" strike="noStrike">
              <a:solidFill>
                <a:srgbClr val="000000"/>
              </a:solidFill>
              <a:latin typeface="Corbel"/>
            </a:endParaRPr>
          </a:p>
          <a:p>
            <a:pPr indent="0">
              <a:lnSpc>
                <a:spcPts val="1919"/>
              </a:lnSpc>
              <a:spcBef>
                <a:spcPts val="479"/>
              </a:spcBef>
              <a:spcAft>
                <a:spcPts val="601"/>
              </a:spcAft>
              <a:buNone/>
              <a:tabLst>
                <a:tab algn="l" pos="0"/>
              </a:tabLst>
            </a:pPr>
            <a:r>
              <a:rPr b="1" lang="en-US" sz="2400" spc="-7" strike="noStrike">
                <a:solidFill>
                  <a:srgbClr val="000000"/>
                </a:solidFill>
                <a:latin typeface="Courier New"/>
              </a:rPr>
              <a:t>...</a:t>
            </a:r>
            <a:endParaRPr b="0" lang="en-US" sz="2400" spc="-1" strike="noStrike">
              <a:solidFill>
                <a:srgbClr val="000000"/>
              </a:solidFill>
              <a:latin typeface="Corbel"/>
            </a:endParaRPr>
          </a:p>
          <a:p>
            <a:pPr indent="0">
              <a:lnSpc>
                <a:spcPct val="100000"/>
              </a:lnSpc>
              <a:spcBef>
                <a:spcPts val="221"/>
              </a:spcBef>
              <a:spcAft>
                <a:spcPts val="601"/>
              </a:spcAft>
              <a:buNone/>
              <a:tabLst>
                <a:tab algn="l" pos="0"/>
              </a:tabLst>
            </a:pPr>
            <a:r>
              <a:rPr b="1" lang="en-US" sz="2400" spc="-12" strike="noStrike">
                <a:solidFill>
                  <a:srgbClr val="000000"/>
                </a:solidFill>
                <a:latin typeface="Courier New"/>
              </a:rPr>
              <a:t>ALTER TABLE aircrafts ALTER COLUMN speed SET NOT</a:t>
            </a:r>
            <a:r>
              <a:rPr b="1" lang="en-US" sz="2400" spc="-32" strike="noStrike">
                <a:solidFill>
                  <a:srgbClr val="000000"/>
                </a:solidFill>
                <a:latin typeface="Courier New"/>
              </a:rPr>
              <a:t> </a:t>
            </a:r>
            <a:r>
              <a:rPr b="1" lang="en-US" sz="2400" spc="-12" strike="noStrike">
                <a:solidFill>
                  <a:srgbClr val="000000"/>
                </a:solidFill>
                <a:latin typeface="Courier New"/>
              </a:rPr>
              <a:t>NULL;</a:t>
            </a:r>
            <a:endParaRPr b="0" lang="en-US" sz="2400" spc="-1" strike="noStrike">
              <a:solidFill>
                <a:srgbClr val="000000"/>
              </a:solidFill>
              <a:latin typeface="Corbel"/>
            </a:endParaRPr>
          </a:p>
          <a:p>
            <a:pPr indent="0">
              <a:lnSpc>
                <a:spcPct val="100000"/>
              </a:lnSpc>
              <a:spcBef>
                <a:spcPts val="215"/>
              </a:spcBef>
              <a:spcAft>
                <a:spcPts val="601"/>
              </a:spcAft>
              <a:buNone/>
              <a:tabLst>
                <a:tab algn="l" pos="0"/>
              </a:tabLst>
            </a:pPr>
            <a:r>
              <a:rPr b="1" lang="en-US" sz="2400" spc="-12" strike="noStrike">
                <a:solidFill>
                  <a:srgbClr val="000000"/>
                </a:solidFill>
                <a:latin typeface="Courier New"/>
              </a:rPr>
              <a:t>ALTER TABLE aircrafts </a:t>
            </a:r>
            <a:r>
              <a:rPr b="1" lang="en-US" sz="2400" spc="-7" strike="noStrike">
                <a:solidFill>
                  <a:srgbClr val="000000"/>
                </a:solidFill>
                <a:latin typeface="Courier New"/>
              </a:rPr>
              <a:t>ADD </a:t>
            </a:r>
            <a:r>
              <a:rPr b="1" lang="en-US" sz="2400" spc="-12" strike="noStrike">
                <a:solidFill>
                  <a:srgbClr val="000000"/>
                </a:solidFill>
                <a:latin typeface="Courier New"/>
              </a:rPr>
              <a:t>CHECK( speed </a:t>
            </a:r>
            <a:r>
              <a:rPr b="1" lang="en-US" sz="2400" spc="-7" strike="noStrike">
                <a:solidFill>
                  <a:srgbClr val="000000"/>
                </a:solidFill>
                <a:latin typeface="Courier New"/>
              </a:rPr>
              <a:t>&gt;= </a:t>
            </a:r>
            <a:r>
              <a:rPr b="1" lang="en-US" sz="2400" spc="-12" strike="noStrike">
                <a:solidFill>
                  <a:srgbClr val="000000"/>
                </a:solidFill>
                <a:latin typeface="Courier New"/>
              </a:rPr>
              <a:t>300</a:t>
            </a:r>
            <a:r>
              <a:rPr b="1" lang="en-US" sz="2400" spc="-60" strike="noStrike">
                <a:solidFill>
                  <a:srgbClr val="000000"/>
                </a:solidFill>
                <a:latin typeface="Courier New"/>
              </a:rPr>
              <a:t> </a:t>
            </a:r>
            <a:r>
              <a:rPr b="1" lang="en-US" sz="2400" spc="-15" strike="noStrike">
                <a:solidFill>
                  <a:srgbClr val="000000"/>
                </a:solidFill>
                <a:latin typeface="Courier New"/>
              </a:rPr>
              <a:t>);</a:t>
            </a:r>
            <a:endParaRPr b="0" lang="en-US" sz="2400" spc="-1" strike="noStrike">
              <a:solidFill>
                <a:srgbClr val="000000"/>
              </a:solidFill>
              <a:latin typeface="Corbel"/>
            </a:endParaRPr>
          </a:p>
          <a:p>
            <a:pPr indent="0">
              <a:lnSpc>
                <a:spcPct val="100000"/>
              </a:lnSpc>
              <a:spcBef>
                <a:spcPts val="215"/>
              </a:spcBef>
              <a:spcAft>
                <a:spcPts val="601"/>
              </a:spcAft>
              <a:buNone/>
              <a:tabLst>
                <a:tab algn="l" pos="0"/>
              </a:tabLst>
            </a:pPr>
            <a:r>
              <a:rPr b="1" lang="en-US" sz="2400" spc="-7" strike="noStrike">
                <a:solidFill>
                  <a:srgbClr val="000000"/>
                </a:solidFill>
                <a:latin typeface="Courier New"/>
              </a:rPr>
              <a:t>\d</a:t>
            </a:r>
            <a:r>
              <a:rPr b="1" lang="en-US" sz="2400" spc="-21" strike="noStrike">
                <a:solidFill>
                  <a:srgbClr val="000000"/>
                </a:solidFill>
                <a:latin typeface="Courier New"/>
              </a:rPr>
              <a:t> </a:t>
            </a:r>
            <a:r>
              <a:rPr b="1" lang="en-US" sz="2400" spc="-12" strike="noStrike">
                <a:solidFill>
                  <a:srgbClr val="000000"/>
                </a:solidFill>
                <a:latin typeface="Courier New"/>
              </a:rPr>
              <a:t>aircrafts</a:t>
            </a:r>
            <a:endParaRPr b="0" lang="en-US" sz="2400" spc="-1" strike="noStrike">
              <a:solidFill>
                <a:srgbClr val="000000"/>
              </a:solidFill>
              <a:latin typeface="Corbel"/>
            </a:endParaRPr>
          </a:p>
          <a:p>
            <a:pPr indent="0">
              <a:lnSpc>
                <a:spcPct val="100000"/>
              </a:lnSpc>
              <a:spcBef>
                <a:spcPts val="479"/>
              </a:spcBef>
              <a:spcAft>
                <a:spcPts val="601"/>
              </a:spcAft>
              <a:buNone/>
              <a:tabLst>
                <a:tab algn="l" pos="0"/>
              </a:tabLst>
            </a:pPr>
            <a:endParaRPr b="0" lang="en-US" sz="2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1844640" y="81000"/>
            <a:ext cx="93704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41" strike="noStrike">
                <a:solidFill>
                  <a:srgbClr val="000000"/>
                </a:solidFill>
                <a:latin typeface="Arial Black"/>
              </a:rPr>
              <a:t>Удаление </a:t>
            </a:r>
            <a:r>
              <a:rPr b="0" lang="en-US" sz="3600" spc="-7" strike="noStrike">
                <a:solidFill>
                  <a:srgbClr val="000000"/>
                </a:solidFill>
                <a:latin typeface="Arial Black"/>
              </a:rPr>
              <a:t>ограничения и</a:t>
            </a:r>
            <a:r>
              <a:rPr b="0" lang="en-US" sz="3600" spc="9" strike="noStrike">
                <a:solidFill>
                  <a:srgbClr val="000000"/>
                </a:solidFill>
                <a:latin typeface="Arial Black"/>
              </a:rPr>
              <a:t> </a:t>
            </a:r>
            <a:r>
              <a:rPr b="0" lang="en-US" sz="3600" spc="-21" strike="noStrike">
                <a:solidFill>
                  <a:srgbClr val="000000"/>
                </a:solidFill>
                <a:latin typeface="Arial Black"/>
              </a:rPr>
              <a:t>столбца</a:t>
            </a:r>
            <a:endParaRPr b="0" lang="en-US" sz="3600" spc="-1" strike="noStrike">
              <a:solidFill>
                <a:srgbClr val="000000"/>
              </a:solidFill>
              <a:latin typeface="Corbel"/>
            </a:endParaRPr>
          </a:p>
        </p:txBody>
      </p:sp>
      <p:sp>
        <p:nvSpPr>
          <p:cNvPr id="335" name="object 3"/>
          <p:cNvSpPr/>
          <p:nvPr/>
        </p:nvSpPr>
        <p:spPr>
          <a:xfrm>
            <a:off x="1464120" y="1468440"/>
            <a:ext cx="10131840" cy="43624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7" strike="noStrike">
                <a:solidFill>
                  <a:srgbClr val="000000"/>
                </a:solidFill>
                <a:latin typeface="Corbel"/>
              </a:rPr>
              <a:t>Конечно, </a:t>
            </a:r>
            <a:r>
              <a:rPr b="0" lang="en-US" sz="2000" spc="-1" strike="noStrike">
                <a:solidFill>
                  <a:srgbClr val="000000"/>
                </a:solidFill>
                <a:latin typeface="Corbel"/>
              </a:rPr>
              <a:t>если </a:t>
            </a:r>
            <a:r>
              <a:rPr b="0" lang="en-US" sz="2000" spc="-15" strike="noStrike">
                <a:solidFill>
                  <a:srgbClr val="000000"/>
                </a:solidFill>
                <a:latin typeface="Corbel"/>
              </a:rPr>
              <a:t>необходимость </a:t>
            </a:r>
            <a:r>
              <a:rPr b="0" lang="en-US" sz="2000" spc="-7" strike="noStrike">
                <a:solidFill>
                  <a:srgbClr val="000000"/>
                </a:solidFill>
                <a:latin typeface="Corbel"/>
              </a:rPr>
              <a:t>наличия </a:t>
            </a:r>
            <a:r>
              <a:rPr b="0" lang="en-US" sz="2000" spc="-15" strike="noStrike">
                <a:solidFill>
                  <a:srgbClr val="000000"/>
                </a:solidFill>
                <a:latin typeface="Corbel"/>
              </a:rPr>
              <a:t>того </a:t>
            </a:r>
            <a:r>
              <a:rPr b="0" lang="en-US" sz="2000" spc="-7" strike="noStrike">
                <a:solidFill>
                  <a:srgbClr val="000000"/>
                </a:solidFill>
                <a:latin typeface="Corbel"/>
              </a:rPr>
              <a:t>или </a:t>
            </a:r>
            <a:r>
              <a:rPr b="0" lang="en-US" sz="2000" spc="-12" strike="noStrike">
                <a:solidFill>
                  <a:srgbClr val="000000"/>
                </a:solidFill>
                <a:latin typeface="Corbel"/>
              </a:rPr>
              <a:t>иного </a:t>
            </a:r>
            <a:r>
              <a:rPr b="0" lang="en-US" sz="2000" spc="-7" strike="noStrike">
                <a:solidFill>
                  <a:srgbClr val="000000"/>
                </a:solidFill>
                <a:latin typeface="Corbel"/>
              </a:rPr>
              <a:t>ограничения  </a:t>
            </a:r>
            <a:r>
              <a:rPr b="0" lang="en-US" sz="2000" spc="-21" strike="noStrike">
                <a:solidFill>
                  <a:srgbClr val="000000"/>
                </a:solidFill>
                <a:latin typeface="Corbel"/>
              </a:rPr>
              <a:t>отпадет, </a:t>
            </a:r>
            <a:r>
              <a:rPr b="0" lang="en-US" sz="2000" spc="-12" strike="noStrike">
                <a:solidFill>
                  <a:srgbClr val="000000"/>
                </a:solidFill>
                <a:latin typeface="Corbel"/>
              </a:rPr>
              <a:t>его </a:t>
            </a:r>
            <a:r>
              <a:rPr b="0" lang="en-US" sz="2000" spc="-7" strike="noStrike">
                <a:solidFill>
                  <a:srgbClr val="000000"/>
                </a:solidFill>
                <a:latin typeface="Corbel"/>
              </a:rPr>
              <a:t>можно</a:t>
            </a:r>
            <a:r>
              <a:rPr b="0" lang="en-US" sz="2000" spc="-15" strike="noStrike">
                <a:solidFill>
                  <a:srgbClr val="000000"/>
                </a:solidFill>
                <a:latin typeface="Corbel"/>
              </a:rPr>
              <a:t> удалить:</a:t>
            </a:r>
            <a:endParaRPr b="0" lang="en-US" sz="2000" spc="-1" strike="noStrike">
              <a:solidFill>
                <a:srgbClr val="000000"/>
              </a:solidFill>
              <a:latin typeface="Arial"/>
            </a:endParaRPr>
          </a:p>
          <a:p>
            <a:pPr marL="12600">
              <a:lnSpc>
                <a:spcPct val="100000"/>
              </a:lnSpc>
              <a:spcBef>
                <a:spcPts val="340"/>
              </a:spcBef>
            </a:pPr>
            <a:r>
              <a:rPr b="1" lang="en-US" sz="2000" spc="-12" strike="noStrike">
                <a:solidFill>
                  <a:srgbClr val="000000"/>
                </a:solidFill>
                <a:latin typeface="Corbel"/>
              </a:rPr>
              <a:t>ALTER TABLE aircrafts ALTER COLUMN speed DROP NOT</a:t>
            </a:r>
            <a:r>
              <a:rPr b="1" lang="en-US" sz="2000" spc="-41" strike="noStrike">
                <a:solidFill>
                  <a:srgbClr val="000000"/>
                </a:solidFill>
                <a:latin typeface="Corbel"/>
              </a:rPr>
              <a:t> </a:t>
            </a:r>
            <a:r>
              <a:rPr b="1" lang="en-US" sz="2000" spc="-12" strike="noStrike">
                <a:solidFill>
                  <a:srgbClr val="000000"/>
                </a:solidFill>
                <a:latin typeface="Corbel"/>
              </a:rPr>
              <a:t>NULL;</a:t>
            </a:r>
            <a:endParaRPr b="0" lang="en-US" sz="2000" spc="-1" strike="noStrike">
              <a:solidFill>
                <a:srgbClr val="000000"/>
              </a:solidFill>
              <a:latin typeface="Arial"/>
            </a:endParaRPr>
          </a:p>
          <a:p>
            <a:pPr marL="12600">
              <a:lnSpc>
                <a:spcPct val="100000"/>
              </a:lnSpc>
              <a:spcBef>
                <a:spcPts val="434"/>
              </a:spcBef>
            </a:pPr>
            <a:r>
              <a:rPr b="1" lang="en-US" sz="2000" spc="-12" strike="noStrike">
                <a:solidFill>
                  <a:srgbClr val="000000"/>
                </a:solidFill>
                <a:latin typeface="Corbel"/>
              </a:rPr>
              <a:t>ALTER TABLE</a:t>
            </a:r>
            <a:r>
              <a:rPr b="1" lang="en-US" sz="2000" spc="-26" strike="noStrike">
                <a:solidFill>
                  <a:srgbClr val="000000"/>
                </a:solidFill>
                <a:latin typeface="Corbel"/>
              </a:rPr>
              <a:t> </a:t>
            </a:r>
            <a:r>
              <a:rPr b="1" lang="en-US" sz="2000" spc="-12" strike="noStrike">
                <a:solidFill>
                  <a:srgbClr val="000000"/>
                </a:solidFill>
                <a:latin typeface="Corbel"/>
              </a:rPr>
              <a:t>aircrafts</a:t>
            </a:r>
            <a:endParaRPr b="0" lang="en-US" sz="2000" spc="-1" strike="noStrike">
              <a:solidFill>
                <a:srgbClr val="000000"/>
              </a:solidFill>
              <a:latin typeface="Arial"/>
            </a:endParaRPr>
          </a:p>
          <a:p>
            <a:pPr marL="286560">
              <a:lnSpc>
                <a:spcPct val="100000"/>
              </a:lnSpc>
              <a:spcBef>
                <a:spcPts val="431"/>
              </a:spcBef>
            </a:pPr>
            <a:r>
              <a:rPr b="1" lang="en-US" sz="2000" spc="-12" strike="noStrike">
                <a:solidFill>
                  <a:srgbClr val="000000"/>
                </a:solidFill>
                <a:latin typeface="Corbel"/>
              </a:rPr>
              <a:t>DROP CONSTRAINT</a:t>
            </a:r>
            <a:r>
              <a:rPr b="1" lang="en-US" sz="2000" spc="4" strike="noStrike">
                <a:solidFill>
                  <a:srgbClr val="000000"/>
                </a:solidFill>
                <a:latin typeface="Corbel"/>
              </a:rPr>
              <a:t> </a:t>
            </a:r>
            <a:r>
              <a:rPr b="1" lang="en-US" sz="2000" spc="-12" strike="noStrike">
                <a:solidFill>
                  <a:srgbClr val="000000"/>
                </a:solidFill>
                <a:latin typeface="Corbel"/>
              </a:rPr>
              <a:t>aircrafts_speed_check;</a:t>
            </a:r>
            <a:endParaRPr b="0" lang="en-US" sz="2000" spc="-1" strike="noStrike">
              <a:solidFill>
                <a:srgbClr val="000000"/>
              </a:solidFill>
              <a:latin typeface="Arial"/>
            </a:endParaRPr>
          </a:p>
          <a:p>
            <a:pPr marL="12600">
              <a:lnSpc>
                <a:spcPct val="100000"/>
              </a:lnSpc>
              <a:spcBef>
                <a:spcPts val="570"/>
              </a:spcBef>
            </a:pPr>
            <a:r>
              <a:rPr b="0" lang="en-US" sz="2000" spc="-7" strike="noStrike">
                <a:solidFill>
                  <a:srgbClr val="000000"/>
                </a:solidFill>
                <a:latin typeface="Corbel"/>
              </a:rPr>
              <a:t>Обратите внимание, что для </a:t>
            </a:r>
            <a:r>
              <a:rPr b="0" lang="en-US" sz="2000" spc="-15" strike="noStrike">
                <a:solidFill>
                  <a:srgbClr val="000000"/>
                </a:solidFill>
                <a:latin typeface="Corbel"/>
              </a:rPr>
              <a:t>удаления </a:t>
            </a:r>
            <a:r>
              <a:rPr b="0" lang="en-US" sz="2000" spc="-7" strike="noStrike">
                <a:solidFill>
                  <a:srgbClr val="000000"/>
                </a:solidFill>
                <a:latin typeface="Corbel"/>
              </a:rPr>
              <a:t>ограничения CHECK </a:t>
            </a:r>
            <a:r>
              <a:rPr b="0" lang="en-US" sz="2000" spc="-1" strike="noStrike">
                <a:solidFill>
                  <a:srgbClr val="000000"/>
                </a:solidFill>
                <a:latin typeface="Corbel"/>
              </a:rPr>
              <a:t>нужно </a:t>
            </a:r>
            <a:r>
              <a:rPr b="0" lang="en-US" sz="2000" spc="-7" strike="noStrike">
                <a:solidFill>
                  <a:srgbClr val="000000"/>
                </a:solidFill>
                <a:latin typeface="Corbel"/>
              </a:rPr>
              <a:t>указать  </a:t>
            </a:r>
            <a:r>
              <a:rPr b="0" lang="en-US" sz="2000" spc="-12" strike="noStrike">
                <a:solidFill>
                  <a:srgbClr val="000000"/>
                </a:solidFill>
                <a:latin typeface="Corbel"/>
              </a:rPr>
              <a:t>его </a:t>
            </a:r>
            <a:r>
              <a:rPr b="0" lang="en-US" sz="2000" spc="-1" strike="noStrike">
                <a:solidFill>
                  <a:srgbClr val="000000"/>
                </a:solidFill>
                <a:latin typeface="Corbel"/>
              </a:rPr>
              <a:t>имя, </a:t>
            </a:r>
            <a:r>
              <a:rPr b="0" lang="en-US" sz="2000" spc="-15" strike="noStrike">
                <a:solidFill>
                  <a:srgbClr val="000000"/>
                </a:solidFill>
                <a:latin typeface="Corbel"/>
              </a:rPr>
              <a:t>которое </a:t>
            </a:r>
            <a:r>
              <a:rPr b="0" lang="en-US" sz="2000" spc="-7" strike="noStrike">
                <a:solidFill>
                  <a:srgbClr val="000000"/>
                </a:solidFill>
                <a:latin typeface="Corbel"/>
              </a:rPr>
              <a:t>можно </a:t>
            </a:r>
            <a:r>
              <a:rPr b="0" lang="en-US" sz="2000" spc="-1" strike="noStrike">
                <a:solidFill>
                  <a:srgbClr val="000000"/>
                </a:solidFill>
                <a:latin typeface="Corbel"/>
              </a:rPr>
              <a:t>выяснить с помощью</a:t>
            </a:r>
            <a:r>
              <a:rPr b="0" lang="en-US" sz="2000" spc="-86" strike="noStrike">
                <a:solidFill>
                  <a:srgbClr val="000000"/>
                </a:solidFill>
                <a:latin typeface="Corbel"/>
              </a:rPr>
              <a:t> </a:t>
            </a:r>
            <a:r>
              <a:rPr b="0" lang="en-US" sz="2000" spc="-12" strike="noStrike">
                <a:solidFill>
                  <a:srgbClr val="000000"/>
                </a:solidFill>
                <a:latin typeface="Corbel"/>
              </a:rPr>
              <a:t>команды</a:t>
            </a:r>
            <a:endParaRPr b="0" lang="en-US" sz="2000" spc="-1" strike="noStrike">
              <a:solidFill>
                <a:srgbClr val="000000"/>
              </a:solidFill>
              <a:latin typeface="Arial"/>
            </a:endParaRPr>
          </a:p>
          <a:p>
            <a:pPr marL="12600">
              <a:lnSpc>
                <a:spcPct val="100000"/>
              </a:lnSpc>
              <a:spcBef>
                <a:spcPts val="346"/>
              </a:spcBef>
            </a:pPr>
            <a:r>
              <a:rPr b="1" lang="en-US" sz="2000" spc="-7" strike="noStrike">
                <a:solidFill>
                  <a:srgbClr val="000000"/>
                </a:solidFill>
                <a:latin typeface="Corbel"/>
              </a:rPr>
              <a:t>\d</a:t>
            </a:r>
            <a:r>
              <a:rPr b="1" lang="en-US" sz="2000" spc="-15" strike="noStrike">
                <a:solidFill>
                  <a:srgbClr val="000000"/>
                </a:solidFill>
                <a:latin typeface="Corbel"/>
              </a:rPr>
              <a:t> </a:t>
            </a:r>
            <a:r>
              <a:rPr b="1" lang="en-US" sz="2000" spc="-12" strike="noStrike">
                <a:solidFill>
                  <a:srgbClr val="000000"/>
                </a:solidFill>
                <a:latin typeface="Corbel"/>
              </a:rPr>
              <a:t>aircrafts</a:t>
            </a:r>
            <a:endParaRPr b="0" lang="en-US" sz="2000" spc="-1" strike="noStrike">
              <a:solidFill>
                <a:srgbClr val="000000"/>
              </a:solidFill>
              <a:latin typeface="Arial"/>
            </a:endParaRPr>
          </a:p>
          <a:p>
            <a:pPr marL="12600">
              <a:lnSpc>
                <a:spcPct val="100000"/>
              </a:lnSpc>
              <a:spcBef>
                <a:spcPts val="570"/>
              </a:spcBef>
            </a:pPr>
            <a:r>
              <a:rPr b="0" lang="en-US" sz="2000" spc="-12" strike="noStrike">
                <a:solidFill>
                  <a:srgbClr val="000000"/>
                </a:solidFill>
                <a:latin typeface="Corbel"/>
              </a:rPr>
              <a:t>Если </a:t>
            </a:r>
            <a:r>
              <a:rPr b="0" lang="en-US" sz="2000" spc="-1" strike="noStrike">
                <a:solidFill>
                  <a:srgbClr val="000000"/>
                </a:solidFill>
                <a:latin typeface="Corbel"/>
              </a:rPr>
              <a:t>мы </a:t>
            </a:r>
            <a:r>
              <a:rPr b="0" lang="en-US" sz="2000" spc="-7" strike="noStrike">
                <a:solidFill>
                  <a:srgbClr val="000000"/>
                </a:solidFill>
                <a:latin typeface="Corbel"/>
              </a:rPr>
              <a:t>решим </a:t>
            </a:r>
            <a:r>
              <a:rPr b="0" lang="en-US" sz="2000" spc="-1" strike="noStrike">
                <a:solidFill>
                  <a:srgbClr val="000000"/>
                </a:solidFill>
                <a:latin typeface="Corbel"/>
              </a:rPr>
              <a:t>не </a:t>
            </a:r>
            <a:r>
              <a:rPr b="0" lang="en-US" sz="2000" spc="-7" strike="noStrike">
                <a:solidFill>
                  <a:srgbClr val="000000"/>
                </a:solidFill>
                <a:latin typeface="Corbel"/>
              </a:rPr>
              <a:t>усложнять </a:t>
            </a:r>
            <a:r>
              <a:rPr b="0" lang="en-US" sz="2000" spc="-1" strike="noStrike">
                <a:solidFill>
                  <a:srgbClr val="000000"/>
                </a:solidFill>
                <a:latin typeface="Corbel"/>
              </a:rPr>
              <a:t>нашу </a:t>
            </a:r>
            <a:r>
              <a:rPr b="0" lang="en-US" sz="2000" spc="-7" strike="noStrike">
                <a:solidFill>
                  <a:srgbClr val="000000"/>
                </a:solidFill>
                <a:latin typeface="Corbel"/>
              </a:rPr>
              <a:t>базу данных </a:t>
            </a:r>
            <a:r>
              <a:rPr b="0" lang="en-US" sz="2000" spc="-12" strike="noStrike">
                <a:solidFill>
                  <a:srgbClr val="000000"/>
                </a:solidFill>
                <a:latin typeface="Corbel"/>
              </a:rPr>
              <a:t>дополнительной  </a:t>
            </a:r>
            <a:r>
              <a:rPr b="0" lang="en-US" sz="2000" spc="-7" strike="noStrike">
                <a:solidFill>
                  <a:srgbClr val="000000"/>
                </a:solidFill>
                <a:latin typeface="Corbel"/>
              </a:rPr>
              <a:t>информацией, </a:t>
            </a:r>
            <a:r>
              <a:rPr b="0" lang="en-US" sz="2000" spc="-15" strike="noStrike">
                <a:solidFill>
                  <a:srgbClr val="000000"/>
                </a:solidFill>
                <a:latin typeface="Corbel"/>
              </a:rPr>
              <a:t>то можем удалить </a:t>
            </a:r>
            <a:r>
              <a:rPr b="0" lang="en-US" sz="2000" spc="-1" strike="noStrike">
                <a:solidFill>
                  <a:srgbClr val="000000"/>
                </a:solidFill>
                <a:latin typeface="Corbel"/>
              </a:rPr>
              <a:t>и </a:t>
            </a:r>
            <a:r>
              <a:rPr b="0" lang="en-US" sz="2000" spc="-12" strike="noStrike">
                <a:solidFill>
                  <a:srgbClr val="000000"/>
                </a:solidFill>
                <a:latin typeface="Corbel"/>
              </a:rPr>
              <a:t>столбец. </a:t>
            </a:r>
            <a:r>
              <a:rPr b="0" lang="en-US" sz="2000" spc="-7" strike="noStrike">
                <a:solidFill>
                  <a:srgbClr val="000000"/>
                </a:solidFill>
                <a:latin typeface="Corbel"/>
              </a:rPr>
              <a:t>Конечно, </a:t>
            </a:r>
            <a:r>
              <a:rPr b="0" lang="en-US" sz="2000" spc="-1" strike="noStrike">
                <a:solidFill>
                  <a:srgbClr val="000000"/>
                </a:solidFill>
                <a:latin typeface="Corbel"/>
              </a:rPr>
              <a:t>вовсе</a:t>
            </a:r>
            <a:r>
              <a:rPr b="0" lang="en-US" sz="2000" spc="-35" strike="noStrike">
                <a:solidFill>
                  <a:srgbClr val="000000"/>
                </a:solidFill>
                <a:latin typeface="Corbel"/>
              </a:rPr>
              <a:t> </a:t>
            </a:r>
            <a:r>
              <a:rPr b="0" lang="en-US" sz="2000" spc="-1" strike="noStrike">
                <a:solidFill>
                  <a:srgbClr val="000000"/>
                </a:solidFill>
                <a:latin typeface="Corbel"/>
              </a:rPr>
              <a:t>не</a:t>
            </a:r>
            <a:endParaRPr b="0" lang="en-US" sz="2000" spc="-1" strike="noStrike">
              <a:solidFill>
                <a:srgbClr val="000000"/>
              </a:solidFill>
              <a:latin typeface="Arial"/>
            </a:endParaRPr>
          </a:p>
          <a:p>
            <a:pPr marL="12600">
              <a:lnSpc>
                <a:spcPct val="100000"/>
              </a:lnSpc>
            </a:pPr>
            <a:r>
              <a:rPr b="0" lang="en-US" sz="2000" spc="-12" strike="noStrike">
                <a:solidFill>
                  <a:srgbClr val="000000"/>
                </a:solidFill>
                <a:latin typeface="Corbel"/>
              </a:rPr>
              <a:t>обязательно предварительно </a:t>
            </a:r>
            <a:r>
              <a:rPr b="0" lang="en-US" sz="2000" spc="-15" strike="noStrike">
                <a:solidFill>
                  <a:srgbClr val="000000"/>
                </a:solidFill>
                <a:latin typeface="Corbel"/>
              </a:rPr>
              <a:t>удалять </a:t>
            </a:r>
            <a:r>
              <a:rPr b="0" lang="en-US" sz="2000" spc="-7" strike="noStrike">
                <a:solidFill>
                  <a:srgbClr val="000000"/>
                </a:solidFill>
                <a:latin typeface="Corbel"/>
              </a:rPr>
              <a:t>ограничения, </a:t>
            </a:r>
            <a:r>
              <a:rPr b="0" lang="en-US" sz="2000" spc="-12" strike="noStrike">
                <a:solidFill>
                  <a:srgbClr val="000000"/>
                </a:solidFill>
                <a:latin typeface="Corbel"/>
              </a:rPr>
              <a:t>наложенные </a:t>
            </a:r>
            <a:r>
              <a:rPr b="0" lang="en-US" sz="2000" spc="-1" strike="noStrike">
                <a:solidFill>
                  <a:srgbClr val="000000"/>
                </a:solidFill>
                <a:latin typeface="Corbel"/>
              </a:rPr>
              <a:t>на </a:t>
            </a:r>
            <a:r>
              <a:rPr b="0" lang="en-US" sz="2000" spc="-15" strike="noStrike">
                <a:solidFill>
                  <a:srgbClr val="000000"/>
                </a:solidFill>
                <a:latin typeface="Corbel"/>
              </a:rPr>
              <a:t>этот  </a:t>
            </a:r>
            <a:r>
              <a:rPr b="0" lang="en-US" sz="2000" spc="-12" strike="noStrike">
                <a:solidFill>
                  <a:srgbClr val="000000"/>
                </a:solidFill>
                <a:latin typeface="Corbel"/>
              </a:rPr>
              <a:t>столбец.</a:t>
            </a:r>
            <a:endParaRPr b="0" lang="en-US" sz="2000" spc="-1" strike="noStrike">
              <a:solidFill>
                <a:srgbClr val="000000"/>
              </a:solidFill>
              <a:latin typeface="Arial"/>
            </a:endParaRPr>
          </a:p>
          <a:p>
            <a:pPr marL="12600">
              <a:lnSpc>
                <a:spcPct val="100000"/>
              </a:lnSpc>
              <a:spcBef>
                <a:spcPts val="346"/>
              </a:spcBef>
            </a:pPr>
            <a:r>
              <a:rPr b="1" lang="en-US" sz="2000" spc="-12" strike="noStrike">
                <a:solidFill>
                  <a:srgbClr val="000000"/>
                </a:solidFill>
                <a:latin typeface="Corbel"/>
              </a:rPr>
              <a:t>ALTER TABLE aircrafts DROP COLUMN</a:t>
            </a:r>
            <a:r>
              <a:rPr b="1" lang="en-US" sz="2000" spc="-52" strike="noStrike">
                <a:solidFill>
                  <a:srgbClr val="000000"/>
                </a:solidFill>
                <a:latin typeface="Corbel"/>
              </a:rPr>
              <a:t> </a:t>
            </a:r>
            <a:r>
              <a:rPr b="1" lang="en-US" sz="2000" spc="-12" strike="noStrike">
                <a:solidFill>
                  <a:srgbClr val="000000"/>
                </a:solidFill>
                <a:latin typeface="Corbel"/>
              </a:rPr>
              <a:t>speed;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1607400" y="124200"/>
            <a:ext cx="100321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Изменение </a:t>
            </a:r>
            <a:r>
              <a:rPr b="0" lang="en-US" sz="3600" spc="-12" strike="noStrike">
                <a:solidFill>
                  <a:srgbClr val="000000"/>
                </a:solidFill>
                <a:latin typeface="Arial Black"/>
              </a:rPr>
              <a:t>типа </a:t>
            </a:r>
            <a:r>
              <a:rPr b="0" lang="en-US" sz="3600" spc="-7" strike="noStrike">
                <a:solidFill>
                  <a:srgbClr val="000000"/>
                </a:solidFill>
                <a:latin typeface="Arial Black"/>
              </a:rPr>
              <a:t>данных </a:t>
            </a:r>
            <a:r>
              <a:rPr b="0" lang="en-US" sz="3600" spc="-21" strike="noStrike">
                <a:solidFill>
                  <a:srgbClr val="000000"/>
                </a:solidFill>
                <a:latin typeface="Arial Black"/>
              </a:rPr>
              <a:t>столбца</a:t>
            </a:r>
            <a:endParaRPr b="0" lang="en-US" sz="3600" spc="-1" strike="noStrike">
              <a:solidFill>
                <a:srgbClr val="000000"/>
              </a:solidFill>
              <a:latin typeface="Corbel"/>
            </a:endParaRPr>
          </a:p>
        </p:txBody>
      </p:sp>
      <p:sp>
        <p:nvSpPr>
          <p:cNvPr id="337" name="object 3"/>
          <p:cNvSpPr/>
          <p:nvPr/>
        </p:nvSpPr>
        <p:spPr>
          <a:xfrm>
            <a:off x="1484640" y="1382400"/>
            <a:ext cx="10254600" cy="4230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7" strike="noStrike">
                <a:solidFill>
                  <a:srgbClr val="000000"/>
                </a:solidFill>
                <a:latin typeface="Calibri"/>
              </a:rPr>
              <a:t>Давайте </a:t>
            </a:r>
            <a:r>
              <a:rPr b="0" lang="en-US" sz="2000" spc="-1" strike="noStrike">
                <a:solidFill>
                  <a:srgbClr val="000000"/>
                </a:solidFill>
                <a:latin typeface="Calibri"/>
              </a:rPr>
              <a:t>изменим </a:t>
            </a:r>
            <a:r>
              <a:rPr b="0" lang="en-US" sz="2000" spc="-7" strike="noStrike">
                <a:solidFill>
                  <a:srgbClr val="000000"/>
                </a:solidFill>
                <a:latin typeface="Calibri"/>
              </a:rPr>
              <a:t>тип данных для атрибутов «Координаты </a:t>
            </a:r>
            <a:r>
              <a:rPr b="0" lang="en-US" sz="2000" spc="-1" strike="noStrike">
                <a:solidFill>
                  <a:srgbClr val="000000"/>
                </a:solidFill>
                <a:latin typeface="Calibri"/>
              </a:rPr>
              <a:t>аэропорта:  </a:t>
            </a:r>
            <a:r>
              <a:rPr b="0" lang="en-US" sz="2000" spc="-15" strike="noStrike">
                <a:solidFill>
                  <a:srgbClr val="000000"/>
                </a:solidFill>
                <a:latin typeface="Calibri"/>
              </a:rPr>
              <a:t>долгота» </a:t>
            </a:r>
            <a:r>
              <a:rPr b="0" lang="en-US" sz="2000" spc="-1" strike="noStrike">
                <a:solidFill>
                  <a:srgbClr val="000000"/>
                </a:solidFill>
                <a:latin typeface="Calibri"/>
              </a:rPr>
              <a:t>(longitude) и </a:t>
            </a:r>
            <a:r>
              <a:rPr b="0" lang="en-US" sz="2000" spc="-12" strike="noStrike">
                <a:solidFill>
                  <a:srgbClr val="000000"/>
                </a:solidFill>
                <a:latin typeface="Calibri"/>
              </a:rPr>
              <a:t>«Координаты </a:t>
            </a:r>
            <a:r>
              <a:rPr b="0" lang="en-US" sz="2000" spc="-1" strike="noStrike">
                <a:solidFill>
                  <a:srgbClr val="000000"/>
                </a:solidFill>
                <a:latin typeface="Calibri"/>
              </a:rPr>
              <a:t>аэропорта: </a:t>
            </a:r>
            <a:r>
              <a:rPr b="0" lang="en-US" sz="2000" spc="-7" strike="noStrike">
                <a:solidFill>
                  <a:srgbClr val="000000"/>
                </a:solidFill>
                <a:latin typeface="Calibri"/>
              </a:rPr>
              <a:t>широта» (latitude) </a:t>
            </a:r>
            <a:r>
              <a:rPr b="0" lang="en-US" sz="2000" spc="-1" strike="noStrike">
                <a:solidFill>
                  <a:srgbClr val="000000"/>
                </a:solidFill>
                <a:latin typeface="Calibri"/>
              </a:rPr>
              <a:t>с </a:t>
            </a:r>
            <a:r>
              <a:rPr b="0" lang="en-US" sz="2000" spc="-12" strike="noStrike">
                <a:solidFill>
                  <a:srgbClr val="000000"/>
                </a:solidFill>
                <a:latin typeface="Calibri"/>
              </a:rPr>
              <a:t>float  </a:t>
            </a:r>
            <a:r>
              <a:rPr b="0" lang="en-US" sz="2000" spc="-7" strike="noStrike">
                <a:solidFill>
                  <a:srgbClr val="000000"/>
                </a:solidFill>
                <a:latin typeface="Calibri"/>
              </a:rPr>
              <a:t>(double precision) </a:t>
            </a:r>
            <a:r>
              <a:rPr b="0" lang="en-US" sz="2000" spc="-1" strike="noStrike">
                <a:solidFill>
                  <a:srgbClr val="000000"/>
                </a:solidFill>
                <a:latin typeface="Calibri"/>
              </a:rPr>
              <a:t>на numeric(5,</a:t>
            </a:r>
            <a:r>
              <a:rPr b="0" lang="en-US" sz="2000" spc="-7" strike="noStrike">
                <a:solidFill>
                  <a:srgbClr val="000000"/>
                </a:solidFill>
                <a:latin typeface="Calibri"/>
              </a:rPr>
              <a:t> </a:t>
            </a:r>
            <a:r>
              <a:rPr b="0" lang="en-US" sz="2000" spc="-1" strike="noStrike">
                <a:solidFill>
                  <a:srgbClr val="000000"/>
                </a:solidFill>
                <a:latin typeface="Calibri"/>
              </a:rPr>
              <a:t>2).</a:t>
            </a:r>
            <a:endParaRPr b="0" lang="en-US" sz="2000" spc="-1" strike="noStrike">
              <a:solidFill>
                <a:srgbClr val="000000"/>
              </a:solidFill>
              <a:latin typeface="Arial"/>
            </a:endParaRPr>
          </a:p>
          <a:p>
            <a:pPr marL="12600">
              <a:lnSpc>
                <a:spcPct val="100000"/>
              </a:lnSpc>
              <a:spcBef>
                <a:spcPts val="476"/>
              </a:spcBef>
            </a:pPr>
            <a:r>
              <a:rPr b="0" lang="en-US" sz="2000" spc="-7" strike="noStrike">
                <a:solidFill>
                  <a:srgbClr val="000000"/>
                </a:solidFill>
                <a:latin typeface="Calibri"/>
              </a:rPr>
              <a:t>Команда </a:t>
            </a:r>
            <a:r>
              <a:rPr b="0" lang="en-US" sz="2000" spc="-32" strike="noStrike">
                <a:solidFill>
                  <a:srgbClr val="000000"/>
                </a:solidFill>
                <a:latin typeface="Calibri"/>
              </a:rPr>
              <a:t>ALTER </a:t>
            </a:r>
            <a:r>
              <a:rPr b="0" lang="en-US" sz="2000" spc="-35" strike="noStrike">
                <a:solidFill>
                  <a:srgbClr val="000000"/>
                </a:solidFill>
                <a:latin typeface="Calibri"/>
              </a:rPr>
              <a:t>TABLE </a:t>
            </a:r>
            <a:r>
              <a:rPr b="0" lang="en-US" sz="2000" spc="-7" strike="noStrike">
                <a:solidFill>
                  <a:srgbClr val="000000"/>
                </a:solidFill>
                <a:latin typeface="Calibri"/>
              </a:rPr>
              <a:t>поддерживает </a:t>
            </a:r>
            <a:r>
              <a:rPr b="0" lang="en-US" sz="2000" spc="-1" strike="noStrike">
                <a:solidFill>
                  <a:srgbClr val="000000"/>
                </a:solidFill>
                <a:latin typeface="Calibri"/>
              </a:rPr>
              <a:t>и </a:t>
            </a:r>
            <a:r>
              <a:rPr b="0" lang="en-US" sz="2000" spc="-7" strike="noStrike">
                <a:solidFill>
                  <a:srgbClr val="000000"/>
                </a:solidFill>
                <a:latin typeface="Calibri"/>
              </a:rPr>
              <a:t>выполнение </a:t>
            </a:r>
            <a:r>
              <a:rPr b="0" i="1" lang="en-US" sz="2000" spc="-7" strike="noStrike">
                <a:solidFill>
                  <a:srgbClr val="000000"/>
                </a:solidFill>
                <a:latin typeface="Calibri"/>
              </a:rPr>
              <a:t>более </a:t>
            </a:r>
            <a:r>
              <a:rPr b="0" i="1" lang="en-US" sz="2000" spc="-1" strike="noStrike">
                <a:solidFill>
                  <a:srgbClr val="000000"/>
                </a:solidFill>
                <a:latin typeface="Calibri"/>
              </a:rPr>
              <a:t>одного  действия </a:t>
            </a:r>
            <a:r>
              <a:rPr b="0" lang="en-US" sz="2000" spc="-1" strike="noStrike">
                <a:solidFill>
                  <a:srgbClr val="000000"/>
                </a:solidFill>
                <a:latin typeface="Calibri"/>
              </a:rPr>
              <a:t>за </a:t>
            </a:r>
            <a:r>
              <a:rPr b="0" lang="en-US" sz="2000" spc="-21" strike="noStrike">
                <a:solidFill>
                  <a:srgbClr val="000000"/>
                </a:solidFill>
                <a:latin typeface="Calibri"/>
              </a:rPr>
              <a:t>один</a:t>
            </a:r>
            <a:r>
              <a:rPr b="0" lang="en-US" sz="2000" spc="-41" strike="noStrike">
                <a:solidFill>
                  <a:srgbClr val="000000"/>
                </a:solidFill>
                <a:latin typeface="Calibri"/>
              </a:rPr>
              <a:t> </a:t>
            </a:r>
            <a:r>
              <a:rPr b="0" lang="en-US" sz="2000" spc="-1" strike="noStrike">
                <a:solidFill>
                  <a:srgbClr val="000000"/>
                </a:solidFill>
                <a:latin typeface="Calibri"/>
              </a:rPr>
              <a:t>раз.</a:t>
            </a:r>
            <a:endParaRPr b="0" lang="en-US" sz="2000" spc="-1" strike="noStrike">
              <a:solidFill>
                <a:srgbClr val="000000"/>
              </a:solidFill>
              <a:latin typeface="Arial"/>
            </a:endParaRPr>
          </a:p>
          <a:p>
            <a:pPr marL="12600">
              <a:lnSpc>
                <a:spcPts val="2591"/>
              </a:lnSpc>
              <a:spcBef>
                <a:spcPts val="74"/>
              </a:spcBef>
            </a:pPr>
            <a:r>
              <a:rPr b="1" lang="en-US" sz="1800" spc="-12" strike="noStrike">
                <a:solidFill>
                  <a:srgbClr val="000000"/>
                </a:solidFill>
                <a:latin typeface="Courier New"/>
              </a:rPr>
              <a:t>SELECT </a:t>
            </a:r>
            <a:r>
              <a:rPr b="1" lang="en-US" sz="1800" spc="-1" strike="noStrike">
                <a:solidFill>
                  <a:srgbClr val="000000"/>
                </a:solidFill>
                <a:latin typeface="Courier New"/>
              </a:rPr>
              <a:t>* </a:t>
            </a:r>
            <a:r>
              <a:rPr b="1" lang="en-US" sz="1800" spc="-12" strike="noStrike">
                <a:solidFill>
                  <a:srgbClr val="000000"/>
                </a:solidFill>
                <a:latin typeface="Courier New"/>
              </a:rPr>
              <a:t>FROM</a:t>
            </a:r>
            <a:r>
              <a:rPr b="1" lang="en-US" sz="1800" spc="-97" strike="noStrike">
                <a:solidFill>
                  <a:srgbClr val="000000"/>
                </a:solidFill>
                <a:latin typeface="Courier New"/>
              </a:rPr>
              <a:t> </a:t>
            </a:r>
            <a:r>
              <a:rPr b="1" lang="en-US" sz="1800" spc="-12" strike="noStrike">
                <a:solidFill>
                  <a:srgbClr val="000000"/>
                </a:solidFill>
                <a:latin typeface="Courier New"/>
              </a:rPr>
              <a:t>airports;  </a:t>
            </a:r>
            <a:endParaRPr b="0" lang="en-US" sz="1800" spc="-1" strike="noStrike">
              <a:solidFill>
                <a:srgbClr val="000000"/>
              </a:solidFill>
              <a:latin typeface="Arial"/>
            </a:endParaRPr>
          </a:p>
          <a:p>
            <a:pPr marL="12600">
              <a:lnSpc>
                <a:spcPts val="2591"/>
              </a:lnSpc>
              <a:spcBef>
                <a:spcPts val="74"/>
              </a:spcBef>
            </a:pPr>
            <a:r>
              <a:rPr b="1" lang="en-US" sz="1800" spc="-12" strike="noStrike">
                <a:solidFill>
                  <a:srgbClr val="000000"/>
                </a:solidFill>
                <a:latin typeface="Courier New"/>
              </a:rPr>
              <a:t>ALTER TABLE</a:t>
            </a:r>
            <a:r>
              <a:rPr b="1" lang="en-US" sz="1800" spc="-46" strike="noStrike">
                <a:solidFill>
                  <a:srgbClr val="000000"/>
                </a:solidFill>
                <a:latin typeface="Courier New"/>
              </a:rPr>
              <a:t> </a:t>
            </a:r>
            <a:r>
              <a:rPr b="1" lang="en-US" sz="1800" spc="-12" strike="noStrike">
                <a:solidFill>
                  <a:srgbClr val="000000"/>
                </a:solidFill>
                <a:latin typeface="Courier New"/>
              </a:rPr>
              <a:t>airports</a:t>
            </a:r>
            <a:endParaRPr b="0" lang="en-US" sz="1800" spc="-1" strike="noStrike">
              <a:solidFill>
                <a:srgbClr val="000000"/>
              </a:solidFill>
              <a:latin typeface="Arial"/>
            </a:endParaRPr>
          </a:p>
          <a:p>
            <a:pPr marL="286560">
              <a:lnSpc>
                <a:spcPts val="2591"/>
              </a:lnSpc>
              <a:spcBef>
                <a:spcPts val="6"/>
              </a:spcBef>
            </a:pPr>
            <a:r>
              <a:rPr b="1" lang="en-US" sz="1800" spc="-12" strike="noStrike">
                <a:solidFill>
                  <a:srgbClr val="000000"/>
                </a:solidFill>
                <a:latin typeface="Courier New"/>
              </a:rPr>
              <a:t>ALTER COLUMN longitude SET DATA TYPE numeric( 5,2 </a:t>
            </a:r>
            <a:r>
              <a:rPr b="1" lang="en-US" sz="1800" spc="-7" strike="noStrike">
                <a:solidFill>
                  <a:srgbClr val="000000"/>
                </a:solidFill>
                <a:latin typeface="Courier New"/>
              </a:rPr>
              <a:t>),  </a:t>
            </a:r>
            <a:endParaRPr b="0" lang="en-US" sz="1800" spc="-1" strike="noStrike">
              <a:solidFill>
                <a:srgbClr val="000000"/>
              </a:solidFill>
              <a:latin typeface="Arial"/>
            </a:endParaRPr>
          </a:p>
          <a:p>
            <a:pPr marL="286560">
              <a:lnSpc>
                <a:spcPts val="2591"/>
              </a:lnSpc>
              <a:spcBef>
                <a:spcPts val="6"/>
              </a:spcBef>
            </a:pPr>
            <a:r>
              <a:rPr b="1" lang="en-US" sz="1800" spc="-12" strike="noStrike">
                <a:solidFill>
                  <a:srgbClr val="000000"/>
                </a:solidFill>
                <a:latin typeface="Courier New"/>
              </a:rPr>
              <a:t>ALTER COLUMN latitude SET DATA TYPE numeric( 5,2</a:t>
            </a:r>
            <a:r>
              <a:rPr b="1" lang="en-US" sz="1800" spc="-41" strike="noStrike">
                <a:solidFill>
                  <a:srgbClr val="000000"/>
                </a:solidFill>
                <a:latin typeface="Courier New"/>
              </a:rPr>
              <a:t> </a:t>
            </a:r>
            <a:r>
              <a:rPr b="1" lang="en-US" sz="1800" spc="-12"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281"/>
              </a:spcBef>
            </a:pPr>
            <a:r>
              <a:rPr b="1" lang="en-US" sz="1800" spc="-12" strike="noStrike">
                <a:solidFill>
                  <a:srgbClr val="000000"/>
                </a:solidFill>
                <a:latin typeface="Courier New"/>
              </a:rPr>
              <a:t>SELECT </a:t>
            </a:r>
            <a:r>
              <a:rPr b="1" lang="en-US" sz="1800" spc="-1" strike="noStrike">
                <a:solidFill>
                  <a:srgbClr val="000000"/>
                </a:solidFill>
                <a:latin typeface="Courier New"/>
              </a:rPr>
              <a:t>* </a:t>
            </a:r>
            <a:r>
              <a:rPr b="1" lang="en-US" sz="1800" spc="-12" strike="noStrike">
                <a:solidFill>
                  <a:srgbClr val="000000"/>
                </a:solidFill>
                <a:latin typeface="Courier New"/>
              </a:rPr>
              <a:t>FROM</a:t>
            </a:r>
            <a:r>
              <a:rPr b="1" lang="en-US" sz="1800" spc="-35" strike="noStrike">
                <a:solidFill>
                  <a:srgbClr val="000000"/>
                </a:solidFill>
                <a:latin typeface="Courier New"/>
              </a:rPr>
              <a:t> </a:t>
            </a:r>
            <a:r>
              <a:rPr b="1" lang="en-US" sz="1800" spc="-12" strike="noStrike">
                <a:solidFill>
                  <a:srgbClr val="000000"/>
                </a:solidFill>
                <a:latin typeface="Courier New"/>
              </a:rPr>
              <a:t>airports;</a:t>
            </a:r>
            <a:endParaRPr b="0" lang="en-US" sz="1800" spc="-1" strike="noStrike">
              <a:solidFill>
                <a:srgbClr val="000000"/>
              </a:solidFill>
              <a:latin typeface="Arial"/>
            </a:endParaRPr>
          </a:p>
          <a:p>
            <a:pPr marL="12600">
              <a:lnSpc>
                <a:spcPct val="100000"/>
              </a:lnSpc>
              <a:spcBef>
                <a:spcPts val="564"/>
              </a:spcBef>
            </a:pPr>
            <a:r>
              <a:rPr b="0" lang="en-US" sz="2000" spc="-12" strike="noStrike">
                <a:solidFill>
                  <a:srgbClr val="ff0000"/>
                </a:solidFill>
                <a:latin typeface="Calibri"/>
              </a:rPr>
              <a:t>ВАЖНО! </a:t>
            </a:r>
            <a:r>
              <a:rPr b="0" lang="en-US" sz="2000" spc="-1" strike="noStrike">
                <a:solidFill>
                  <a:srgbClr val="000000"/>
                </a:solidFill>
                <a:latin typeface="Calibri"/>
              </a:rPr>
              <a:t>В </a:t>
            </a:r>
            <a:r>
              <a:rPr b="0" lang="en-US" sz="2000" spc="-12" strike="noStrike">
                <a:solidFill>
                  <a:srgbClr val="000000"/>
                </a:solidFill>
                <a:latin typeface="Calibri"/>
              </a:rPr>
              <a:t>том </a:t>
            </a:r>
            <a:r>
              <a:rPr b="0" lang="en-US" sz="2000" spc="-1" strike="noStrike">
                <a:solidFill>
                  <a:srgbClr val="000000"/>
                </a:solidFill>
                <a:latin typeface="Calibri"/>
              </a:rPr>
              <a:t>случае, </a:t>
            </a:r>
            <a:r>
              <a:rPr b="0" lang="en-US" sz="2000" spc="-32" strike="noStrike">
                <a:solidFill>
                  <a:srgbClr val="000000"/>
                </a:solidFill>
                <a:latin typeface="Calibri"/>
              </a:rPr>
              <a:t>когда </a:t>
            </a:r>
            <a:r>
              <a:rPr b="0" lang="en-US" sz="2000" spc="-21" strike="noStrike">
                <a:solidFill>
                  <a:srgbClr val="000000"/>
                </a:solidFill>
                <a:latin typeface="Calibri"/>
              </a:rPr>
              <a:t>один </a:t>
            </a:r>
            <a:r>
              <a:rPr b="0" lang="en-US" sz="2000" spc="-7" strike="noStrike">
                <a:solidFill>
                  <a:srgbClr val="000000"/>
                </a:solidFill>
                <a:latin typeface="Calibri"/>
              </a:rPr>
              <a:t>тип данных изменяется </a:t>
            </a:r>
            <a:r>
              <a:rPr b="0" lang="en-US" sz="2000" spc="-1" strike="noStrike">
                <a:solidFill>
                  <a:srgbClr val="000000"/>
                </a:solidFill>
                <a:latin typeface="Calibri"/>
              </a:rPr>
              <a:t>на </a:t>
            </a:r>
            <a:r>
              <a:rPr b="0" lang="en-US" sz="2000" spc="-12" strike="noStrike">
                <a:solidFill>
                  <a:srgbClr val="000000"/>
                </a:solidFill>
                <a:latin typeface="Calibri"/>
              </a:rPr>
              <a:t>другой </a:t>
            </a:r>
            <a:r>
              <a:rPr b="0" lang="en-US" sz="2000" spc="-7" strike="noStrike">
                <a:solidFill>
                  <a:srgbClr val="000000"/>
                </a:solidFill>
                <a:latin typeface="Calibri"/>
              </a:rPr>
              <a:t>тип  данных </a:t>
            </a:r>
            <a:r>
              <a:rPr b="0" lang="en-US" sz="2000" spc="-1" strike="noStrike">
                <a:solidFill>
                  <a:srgbClr val="000000"/>
                </a:solidFill>
                <a:latin typeface="Calibri"/>
              </a:rPr>
              <a:t>в </a:t>
            </a:r>
            <a:r>
              <a:rPr b="0" lang="en-US" sz="2000" spc="-15" strike="noStrike">
                <a:solidFill>
                  <a:srgbClr val="000000"/>
                </a:solidFill>
                <a:latin typeface="Calibri"/>
              </a:rPr>
              <a:t>пределах одной </a:t>
            </a:r>
            <a:r>
              <a:rPr b="0" lang="en-US" sz="2000" spc="-7" strike="noStrike">
                <a:solidFill>
                  <a:srgbClr val="000000"/>
                </a:solidFill>
                <a:latin typeface="Calibri"/>
              </a:rPr>
              <a:t>группы, </a:t>
            </a:r>
            <a:r>
              <a:rPr b="0" lang="en-US" sz="2000" spc="-1" strike="noStrike">
                <a:solidFill>
                  <a:srgbClr val="000000"/>
                </a:solidFill>
                <a:latin typeface="Calibri"/>
              </a:rPr>
              <a:t>например, </a:t>
            </a:r>
            <a:r>
              <a:rPr b="0" lang="en-US" sz="2000" spc="-7" strike="noStrike">
                <a:solidFill>
                  <a:srgbClr val="000000"/>
                </a:solidFill>
                <a:latin typeface="Calibri"/>
              </a:rPr>
              <a:t>оба типа </a:t>
            </a:r>
            <a:r>
              <a:rPr b="0" lang="en-US" sz="2000" spc="-1" strike="noStrike">
                <a:solidFill>
                  <a:srgbClr val="000000"/>
                </a:solidFill>
                <a:latin typeface="Calibri"/>
              </a:rPr>
              <a:t>— числовые, </a:t>
            </a:r>
            <a:r>
              <a:rPr b="0" lang="en-US" sz="2000" spc="-12" strike="noStrike">
                <a:solidFill>
                  <a:srgbClr val="000000"/>
                </a:solidFill>
                <a:latin typeface="Calibri"/>
              </a:rPr>
              <a:t>то  проблем </a:t>
            </a:r>
            <a:r>
              <a:rPr b="0" lang="en-US" sz="2000" spc="-7" strike="noStrike">
                <a:solidFill>
                  <a:srgbClr val="000000"/>
                </a:solidFill>
                <a:latin typeface="Calibri"/>
              </a:rPr>
              <a:t>обычно </a:t>
            </a:r>
            <a:r>
              <a:rPr b="0" lang="en-US" sz="2000" spc="-1" strike="noStrike">
                <a:solidFill>
                  <a:srgbClr val="000000"/>
                </a:solidFill>
                <a:latin typeface="Calibri"/>
              </a:rPr>
              <a:t>не</a:t>
            </a:r>
            <a:r>
              <a:rPr b="0" lang="en-US" sz="2000" spc="-35" strike="noStrike">
                <a:solidFill>
                  <a:srgbClr val="000000"/>
                </a:solidFill>
                <a:latin typeface="Calibri"/>
              </a:rPr>
              <a:t> </a:t>
            </a:r>
            <a:r>
              <a:rPr b="0" lang="en-US" sz="2000" spc="-15" strike="noStrike">
                <a:solidFill>
                  <a:srgbClr val="000000"/>
                </a:solidFill>
                <a:latin typeface="Calibri"/>
              </a:rPr>
              <a:t>возникает.</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962360" y="-26280"/>
            <a:ext cx="86335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Правдоподобная </a:t>
            </a:r>
            <a:r>
              <a:rPr b="0" lang="en-US" sz="3600" spc="-7" strike="noStrike">
                <a:solidFill>
                  <a:srgbClr val="000000"/>
                </a:solidFill>
                <a:latin typeface="Arial Black"/>
              </a:rPr>
              <a:t>ситуация</a:t>
            </a:r>
            <a:endParaRPr b="0" lang="en-US" sz="3600" spc="-1" strike="noStrike">
              <a:solidFill>
                <a:srgbClr val="000000"/>
              </a:solidFill>
              <a:latin typeface="Corbel"/>
            </a:endParaRPr>
          </a:p>
        </p:txBody>
      </p:sp>
      <p:sp>
        <p:nvSpPr>
          <p:cNvPr id="339" name="object 3"/>
          <p:cNvSpPr/>
          <p:nvPr/>
        </p:nvSpPr>
        <p:spPr>
          <a:xfrm>
            <a:off x="2124360" y="1150560"/>
            <a:ext cx="8471520" cy="5520960"/>
          </a:xfrm>
          <a:prstGeom prst="rect">
            <a:avLst/>
          </a:prstGeom>
          <a:noFill/>
          <a:ln w="0">
            <a:noFill/>
          </a:ln>
        </p:spPr>
        <p:style>
          <a:lnRef idx="0"/>
          <a:fillRef idx="0"/>
          <a:effectRef idx="0"/>
          <a:fontRef idx="minor"/>
        </p:style>
        <p:txBody>
          <a:bodyPr lIns="0" rIns="0" tIns="45000" bIns="0" anchor="t">
            <a:spAutoFit/>
          </a:bodyPr>
          <a:p>
            <a:pPr marL="355680" indent="-343080">
              <a:lnSpc>
                <a:spcPts val="2049"/>
              </a:lnSpc>
              <a:spcBef>
                <a:spcPts val="354"/>
              </a:spcBef>
              <a:buClr>
                <a:srgbClr val="000000"/>
              </a:buClr>
              <a:buFont typeface="Arial"/>
              <a:buChar char="•"/>
              <a:tabLst>
                <a:tab algn="l" pos="354960"/>
                <a:tab algn="l" pos="355680"/>
              </a:tabLst>
            </a:pPr>
            <a:r>
              <a:rPr b="0" lang="en-US" sz="1900" spc="-21" strike="noStrike">
                <a:solidFill>
                  <a:srgbClr val="000000"/>
                </a:solidFill>
                <a:latin typeface="Calibri"/>
              </a:rPr>
              <a:t>Однако </a:t>
            </a:r>
            <a:r>
              <a:rPr b="0" lang="en-US" sz="1900" spc="-7" strike="noStrike">
                <a:solidFill>
                  <a:srgbClr val="000000"/>
                </a:solidFill>
                <a:latin typeface="Calibri"/>
              </a:rPr>
              <a:t>если </a:t>
            </a:r>
            <a:r>
              <a:rPr b="0" lang="en-US" sz="1900" spc="-15" strike="noStrike">
                <a:solidFill>
                  <a:srgbClr val="000000"/>
                </a:solidFill>
                <a:latin typeface="Calibri"/>
              </a:rPr>
              <a:t>исходный </a:t>
            </a:r>
            <a:r>
              <a:rPr b="0" lang="en-US" sz="1900" spc="-7" strike="noStrike">
                <a:solidFill>
                  <a:srgbClr val="000000"/>
                </a:solidFill>
                <a:latin typeface="Calibri"/>
              </a:rPr>
              <a:t>и </a:t>
            </a:r>
            <a:r>
              <a:rPr b="0" lang="en-US" sz="1900" spc="-12" strike="noStrike">
                <a:solidFill>
                  <a:srgbClr val="000000"/>
                </a:solidFill>
                <a:latin typeface="Calibri"/>
              </a:rPr>
              <a:t>целевой типы данных относятся </a:t>
            </a:r>
            <a:r>
              <a:rPr b="0" lang="en-US" sz="1900" spc="-7" strike="noStrike">
                <a:solidFill>
                  <a:srgbClr val="000000"/>
                </a:solidFill>
                <a:latin typeface="Calibri"/>
              </a:rPr>
              <a:t>к </a:t>
            </a:r>
            <a:r>
              <a:rPr b="0" lang="en-US" sz="1900" spc="-12" strike="noStrike">
                <a:solidFill>
                  <a:srgbClr val="000000"/>
                </a:solidFill>
                <a:latin typeface="Calibri"/>
              </a:rPr>
              <a:t>разным  </a:t>
            </a:r>
            <a:r>
              <a:rPr b="0" lang="en-US" sz="1900" spc="-7" strike="noStrike">
                <a:solidFill>
                  <a:srgbClr val="000000"/>
                </a:solidFill>
                <a:latin typeface="Calibri"/>
              </a:rPr>
              <a:t>группам, </a:t>
            </a:r>
            <a:r>
              <a:rPr b="0" lang="en-US" sz="1900" spc="-32" strike="noStrike">
                <a:solidFill>
                  <a:srgbClr val="000000"/>
                </a:solidFill>
                <a:latin typeface="Calibri"/>
              </a:rPr>
              <a:t>тогда </a:t>
            </a:r>
            <a:r>
              <a:rPr b="0" lang="en-US" sz="1900" spc="-12" strike="noStrike">
                <a:solidFill>
                  <a:srgbClr val="000000"/>
                </a:solidFill>
                <a:latin typeface="Calibri"/>
              </a:rPr>
              <a:t>потребуются </a:t>
            </a:r>
            <a:r>
              <a:rPr b="0" lang="en-US" sz="1900" spc="-15" strike="noStrike">
                <a:solidFill>
                  <a:srgbClr val="000000"/>
                </a:solidFill>
                <a:latin typeface="Calibri"/>
              </a:rPr>
              <a:t>некоторые </a:t>
            </a:r>
            <a:r>
              <a:rPr b="0" lang="en-US" sz="1900" spc="-21" strike="noStrike">
                <a:solidFill>
                  <a:srgbClr val="000000"/>
                </a:solidFill>
                <a:latin typeface="Calibri"/>
              </a:rPr>
              <a:t>дополнительные</a:t>
            </a:r>
            <a:r>
              <a:rPr b="0" lang="en-US" sz="1900" spc="194" strike="noStrike">
                <a:solidFill>
                  <a:srgbClr val="000000"/>
                </a:solidFill>
                <a:latin typeface="Calibri"/>
              </a:rPr>
              <a:t> </a:t>
            </a:r>
            <a:r>
              <a:rPr b="0" lang="en-US" sz="1900" spc="-7" strike="noStrike">
                <a:solidFill>
                  <a:srgbClr val="000000"/>
                </a:solidFill>
                <a:latin typeface="Calibri"/>
              </a:rPr>
              <a:t>усилия.</a:t>
            </a:r>
            <a:endParaRPr b="0" lang="en-US" sz="1900" spc="-1" strike="noStrike">
              <a:solidFill>
                <a:srgbClr val="000000"/>
              </a:solidFill>
              <a:latin typeface="Arial"/>
            </a:endParaRPr>
          </a:p>
          <a:p>
            <a:pPr marL="355680" indent="-343080">
              <a:lnSpc>
                <a:spcPts val="2166"/>
              </a:lnSpc>
              <a:spcBef>
                <a:spcPts val="201"/>
              </a:spcBef>
              <a:buClr>
                <a:srgbClr val="000000"/>
              </a:buClr>
              <a:buFont typeface="Arial"/>
              <a:buChar char="•"/>
              <a:tabLst>
                <a:tab algn="l" pos="354960"/>
                <a:tab algn="l" pos="355680"/>
              </a:tabLst>
            </a:pPr>
            <a:r>
              <a:rPr b="0" lang="en-US" sz="1900" spc="-15" strike="noStrike">
                <a:solidFill>
                  <a:srgbClr val="000000"/>
                </a:solidFill>
                <a:latin typeface="Calibri"/>
              </a:rPr>
              <a:t>Предположим, что </a:t>
            </a:r>
            <a:r>
              <a:rPr b="0" lang="en-US" sz="1900" spc="-7" strike="noStrike">
                <a:solidFill>
                  <a:srgbClr val="000000"/>
                </a:solidFill>
                <a:latin typeface="Calibri"/>
              </a:rPr>
              <a:t>по </a:t>
            </a:r>
            <a:r>
              <a:rPr b="0" lang="en-US" sz="1900" spc="-21" strike="noStrike">
                <a:solidFill>
                  <a:srgbClr val="000000"/>
                </a:solidFill>
                <a:latin typeface="Calibri"/>
              </a:rPr>
              <a:t>результатам </a:t>
            </a:r>
            <a:r>
              <a:rPr b="0" lang="en-US" sz="1900" spc="-12" strike="noStrike">
                <a:solidFill>
                  <a:srgbClr val="000000"/>
                </a:solidFill>
                <a:latin typeface="Calibri"/>
              </a:rPr>
              <a:t>опытной </a:t>
            </a:r>
            <a:r>
              <a:rPr b="0" lang="en-US" sz="1900" spc="-7" strike="noStrike">
                <a:solidFill>
                  <a:srgbClr val="000000"/>
                </a:solidFill>
                <a:latin typeface="Calibri"/>
              </a:rPr>
              <a:t>эксплуатации базы</a:t>
            </a:r>
            <a:r>
              <a:rPr b="0" lang="en-US" sz="1900" spc="188" strike="noStrike">
                <a:solidFill>
                  <a:srgbClr val="000000"/>
                </a:solidFill>
                <a:latin typeface="Calibri"/>
              </a:rPr>
              <a:t> </a:t>
            </a:r>
            <a:r>
              <a:rPr b="0" lang="en-US" sz="1900" spc="-12" strike="noStrike">
                <a:solidFill>
                  <a:srgbClr val="000000"/>
                </a:solidFill>
                <a:latin typeface="Calibri"/>
              </a:rPr>
              <a:t>данных</a:t>
            </a:r>
            <a:endParaRPr b="0" lang="en-US" sz="1900" spc="-1" strike="noStrike">
              <a:solidFill>
                <a:srgbClr val="000000"/>
              </a:solidFill>
              <a:latin typeface="Arial"/>
            </a:endParaRPr>
          </a:p>
          <a:p>
            <a:pPr marL="355680">
              <a:lnSpc>
                <a:spcPts val="2055"/>
              </a:lnSpc>
              <a:tabLst>
                <a:tab algn="l" pos="354960"/>
                <a:tab algn="l" pos="355680"/>
              </a:tabLst>
            </a:pPr>
            <a:r>
              <a:rPr b="0" lang="en-US" sz="1900" spc="-7" strike="noStrike">
                <a:solidFill>
                  <a:srgbClr val="000000"/>
                </a:solidFill>
                <a:latin typeface="Calibri"/>
              </a:rPr>
              <a:t>«Авиаперевозки» </a:t>
            </a:r>
            <a:r>
              <a:rPr b="0" lang="en-US" sz="1900" spc="-12" strike="noStrike">
                <a:solidFill>
                  <a:srgbClr val="000000"/>
                </a:solidFill>
                <a:latin typeface="Calibri"/>
              </a:rPr>
              <a:t>мы </a:t>
            </a:r>
            <a:r>
              <a:rPr b="0" lang="en-US" sz="1900" spc="-7" strike="noStrike">
                <a:solidFill>
                  <a:srgbClr val="000000"/>
                </a:solidFill>
                <a:latin typeface="Calibri"/>
              </a:rPr>
              <a:t>пришли к </a:t>
            </a:r>
            <a:r>
              <a:rPr b="0" lang="en-US" sz="1900" spc="-15" strike="noStrike">
                <a:solidFill>
                  <a:srgbClr val="000000"/>
                </a:solidFill>
                <a:latin typeface="Calibri"/>
              </a:rPr>
              <a:t>выводу </a:t>
            </a:r>
            <a:r>
              <a:rPr b="0" lang="en-US" sz="1900" spc="-7" strike="noStrike">
                <a:solidFill>
                  <a:srgbClr val="000000"/>
                </a:solidFill>
                <a:latin typeface="Calibri"/>
              </a:rPr>
              <a:t>о </a:t>
            </a:r>
            <a:r>
              <a:rPr b="0" lang="en-US" sz="1900" spc="-15" strike="noStrike">
                <a:solidFill>
                  <a:srgbClr val="000000"/>
                </a:solidFill>
                <a:latin typeface="Calibri"/>
              </a:rPr>
              <a:t>том, что </a:t>
            </a:r>
            <a:r>
              <a:rPr b="0" lang="en-US" sz="1900" spc="-21" strike="noStrike">
                <a:solidFill>
                  <a:srgbClr val="000000"/>
                </a:solidFill>
                <a:latin typeface="Calibri"/>
              </a:rPr>
              <a:t>необходимо</a:t>
            </a:r>
            <a:r>
              <a:rPr b="0" lang="en-US" sz="1900" spc="199" strike="noStrike">
                <a:solidFill>
                  <a:srgbClr val="000000"/>
                </a:solidFill>
                <a:latin typeface="Calibri"/>
              </a:rPr>
              <a:t> </a:t>
            </a:r>
            <a:r>
              <a:rPr b="0" lang="en-US" sz="1900" spc="-12" strike="noStrike">
                <a:solidFill>
                  <a:srgbClr val="000000"/>
                </a:solidFill>
                <a:latin typeface="Calibri"/>
              </a:rPr>
              <a:t>создать</a:t>
            </a:r>
            <a:endParaRPr b="0" lang="en-US" sz="1900" spc="-1" strike="noStrike">
              <a:solidFill>
                <a:srgbClr val="000000"/>
              </a:solidFill>
              <a:latin typeface="Arial"/>
            </a:endParaRPr>
          </a:p>
          <a:p>
            <a:pPr marL="355680">
              <a:lnSpc>
                <a:spcPts val="2166"/>
              </a:lnSpc>
              <a:tabLst>
                <a:tab algn="l" pos="354960"/>
                <a:tab algn="l" pos="355680"/>
              </a:tabLst>
            </a:pPr>
            <a:r>
              <a:rPr b="0" lang="en-US" sz="1900" spc="-21" strike="noStrike">
                <a:solidFill>
                  <a:srgbClr val="000000"/>
                </a:solidFill>
                <a:latin typeface="Calibri"/>
              </a:rPr>
              <a:t>таблицу, </a:t>
            </a:r>
            <a:r>
              <a:rPr b="0" lang="en-US" sz="1900" spc="-15" strike="noStrike">
                <a:solidFill>
                  <a:srgbClr val="000000"/>
                </a:solidFill>
                <a:latin typeface="Calibri"/>
              </a:rPr>
              <a:t>содержащую </a:t>
            </a:r>
            <a:r>
              <a:rPr b="0" lang="en-US" sz="1900" spc="-26" strike="noStrike">
                <a:solidFill>
                  <a:srgbClr val="000000"/>
                </a:solidFill>
                <a:latin typeface="Calibri"/>
              </a:rPr>
              <a:t>коды </a:t>
            </a:r>
            <a:r>
              <a:rPr b="0" lang="en-US" sz="1900" spc="-7" strike="noStrike">
                <a:solidFill>
                  <a:srgbClr val="000000"/>
                </a:solidFill>
                <a:latin typeface="Calibri"/>
              </a:rPr>
              <a:t>и наименования классов</a:t>
            </a:r>
            <a:r>
              <a:rPr b="0" lang="en-US" sz="1900" spc="109" strike="noStrike">
                <a:solidFill>
                  <a:srgbClr val="000000"/>
                </a:solidFill>
                <a:latin typeface="Calibri"/>
              </a:rPr>
              <a:t> </a:t>
            </a:r>
            <a:r>
              <a:rPr b="0" lang="en-US" sz="1900" spc="-7" strike="noStrike">
                <a:solidFill>
                  <a:srgbClr val="000000"/>
                </a:solidFill>
                <a:latin typeface="Calibri"/>
              </a:rPr>
              <a:t>обслуживания.</a:t>
            </a:r>
            <a:endParaRPr b="0" lang="en-US" sz="1900" spc="-1" strike="noStrike">
              <a:solidFill>
                <a:srgbClr val="000000"/>
              </a:solidFill>
              <a:latin typeface="Arial"/>
            </a:endParaRPr>
          </a:p>
          <a:p>
            <a:pPr marL="12600">
              <a:lnSpc>
                <a:spcPct val="100000"/>
              </a:lnSpc>
              <a:spcBef>
                <a:spcPts val="184"/>
              </a:spcBef>
              <a:tabLst>
                <a:tab algn="l" pos="354960"/>
                <a:tab algn="l" pos="355680"/>
              </a:tabLst>
            </a:pPr>
            <a:r>
              <a:rPr b="1" lang="en-US" sz="1800" spc="-12" strike="noStrike">
                <a:solidFill>
                  <a:srgbClr val="000000"/>
                </a:solidFill>
                <a:latin typeface="Courier New"/>
              </a:rPr>
              <a:t>CREATE TABLE</a:t>
            </a:r>
            <a:r>
              <a:rPr b="1" lang="en-US" sz="1800" spc="-1" strike="noStrike">
                <a:solidFill>
                  <a:srgbClr val="000000"/>
                </a:solidFill>
                <a:latin typeface="Courier New"/>
              </a:rPr>
              <a:t> </a:t>
            </a:r>
            <a:r>
              <a:rPr b="1" lang="en-US" sz="1800" spc="-12" strike="noStrike">
                <a:solidFill>
                  <a:srgbClr val="000000"/>
                </a:solidFill>
                <a:latin typeface="Courier New"/>
              </a:rPr>
              <a:t>fare_conditions</a:t>
            </a:r>
            <a:endParaRPr b="0" lang="en-US" sz="1800" spc="-1" strike="noStrike">
              <a:solidFill>
                <a:srgbClr val="000000"/>
              </a:solidFill>
              <a:latin typeface="Arial"/>
            </a:endParaRPr>
          </a:p>
          <a:p>
            <a:pPr marL="286560" indent="-274320">
              <a:lnSpc>
                <a:spcPct val="110000"/>
              </a:lnSpc>
              <a:tabLst>
                <a:tab algn="l" pos="0"/>
              </a:tabLst>
            </a:pPr>
            <a:r>
              <a:rPr b="1" lang="en-US" sz="1800" spc="-1" strike="noStrike">
                <a:solidFill>
                  <a:srgbClr val="000000"/>
                </a:solidFill>
                <a:latin typeface="Courier New"/>
              </a:rPr>
              <a:t>( </a:t>
            </a:r>
            <a:r>
              <a:rPr b="1" lang="en-US" sz="1800" spc="-12" strike="noStrike">
                <a:solidFill>
                  <a:srgbClr val="000000"/>
                </a:solidFill>
                <a:latin typeface="Courier New"/>
              </a:rPr>
              <a:t>fare_conditions_code integer,  fare_conditions_name varchar( 10 </a:t>
            </a:r>
            <a:r>
              <a:rPr b="1" lang="en-US" sz="1800" spc="-1" strike="noStrike">
                <a:solidFill>
                  <a:srgbClr val="000000"/>
                </a:solidFill>
                <a:latin typeface="Courier New"/>
              </a:rPr>
              <a:t>) </a:t>
            </a:r>
            <a:r>
              <a:rPr b="1" lang="en-US" sz="1800" spc="-12" strike="noStrike">
                <a:solidFill>
                  <a:srgbClr val="000000"/>
                </a:solidFill>
                <a:latin typeface="Courier New"/>
              </a:rPr>
              <a:t>NOT NULL,  PRIMARY KEY </a:t>
            </a:r>
            <a:r>
              <a:rPr b="1" lang="en-US" sz="1800" spc="-1" strike="noStrike">
                <a:solidFill>
                  <a:srgbClr val="000000"/>
                </a:solidFill>
                <a:latin typeface="Courier New"/>
              </a:rPr>
              <a:t>( </a:t>
            </a:r>
            <a:r>
              <a:rPr b="1" lang="en-US" sz="1800" spc="-12" strike="noStrike">
                <a:solidFill>
                  <a:srgbClr val="000000"/>
                </a:solidFill>
                <a:latin typeface="Courier New"/>
              </a:rPr>
              <a:t>fare_conditions_code</a:t>
            </a:r>
            <a:r>
              <a:rPr b="1" lang="en-US" sz="1800" spc="-46"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12600" indent="-274320">
              <a:lnSpc>
                <a:spcPct val="100000"/>
              </a:lnSpc>
              <a:spcBef>
                <a:spcPts val="215"/>
              </a:spcBef>
              <a:tabLst>
                <a:tab algn="l" pos="0"/>
              </a:tabLst>
            </a:pPr>
            <a:r>
              <a:rPr b="1" lang="en-US" sz="1800" spc="-7" strike="noStrike">
                <a:solidFill>
                  <a:srgbClr val="000000"/>
                </a:solidFill>
                <a:latin typeface="Courier New"/>
              </a:rPr>
              <a:t>);</a:t>
            </a:r>
            <a:endParaRPr b="0" lang="en-US" sz="1800" spc="-1" strike="noStrike">
              <a:solidFill>
                <a:srgbClr val="000000"/>
              </a:solidFill>
              <a:latin typeface="Arial"/>
            </a:endParaRPr>
          </a:p>
          <a:p>
            <a:pPr marL="12600" indent="-274320">
              <a:lnSpc>
                <a:spcPct val="100000"/>
              </a:lnSpc>
              <a:spcBef>
                <a:spcPts val="269"/>
              </a:spcBef>
              <a:tabLst>
                <a:tab algn="l" pos="0"/>
              </a:tabLst>
            </a:pPr>
            <a:r>
              <a:rPr b="0" lang="en-US" sz="2000" spc="-7" strike="noStrike">
                <a:solidFill>
                  <a:srgbClr val="000000"/>
                </a:solidFill>
                <a:latin typeface="Calibri"/>
              </a:rPr>
              <a:t>Добавим </a:t>
            </a:r>
            <a:r>
              <a:rPr b="0" lang="en-US" sz="2000" spc="-1" strike="noStrike">
                <a:solidFill>
                  <a:srgbClr val="000000"/>
                </a:solidFill>
                <a:latin typeface="Calibri"/>
              </a:rPr>
              <a:t>в </a:t>
            </a:r>
            <a:r>
              <a:rPr b="0" lang="en-US" sz="2000" spc="-7" strike="noStrike">
                <a:solidFill>
                  <a:srgbClr val="000000"/>
                </a:solidFill>
                <a:latin typeface="Calibri"/>
              </a:rPr>
              <a:t>новую </a:t>
            </a:r>
            <a:r>
              <a:rPr b="0" lang="en-US" sz="2000" spc="-12" strike="noStrike">
                <a:solidFill>
                  <a:srgbClr val="000000"/>
                </a:solidFill>
                <a:latin typeface="Calibri"/>
              </a:rPr>
              <a:t>таблицу </a:t>
            </a:r>
            <a:r>
              <a:rPr b="0" lang="en-US" sz="2000" spc="-15" strike="noStrike">
                <a:solidFill>
                  <a:srgbClr val="000000"/>
                </a:solidFill>
                <a:latin typeface="Calibri"/>
              </a:rPr>
              <a:t>необходимые</a:t>
            </a:r>
            <a:r>
              <a:rPr b="0" lang="en-US" sz="2000" spc="-72" strike="noStrike">
                <a:solidFill>
                  <a:srgbClr val="000000"/>
                </a:solidFill>
                <a:latin typeface="Calibri"/>
              </a:rPr>
              <a:t> </a:t>
            </a:r>
            <a:r>
              <a:rPr b="0" lang="en-US" sz="2000" spc="-7" strike="noStrike">
                <a:solidFill>
                  <a:srgbClr val="000000"/>
                </a:solidFill>
                <a:latin typeface="Calibri"/>
              </a:rPr>
              <a:t>данные:</a:t>
            </a:r>
            <a:endParaRPr b="0" lang="en-US" sz="2000" spc="-1" strike="noStrike">
              <a:solidFill>
                <a:srgbClr val="000000"/>
              </a:solidFill>
              <a:latin typeface="Arial"/>
            </a:endParaRPr>
          </a:p>
          <a:p>
            <a:pPr marL="12600" indent="-274320">
              <a:lnSpc>
                <a:spcPts val="2381"/>
              </a:lnSpc>
              <a:spcBef>
                <a:spcPts val="85"/>
              </a:spcBef>
              <a:tabLst>
                <a:tab algn="l" pos="0"/>
              </a:tabLst>
            </a:pPr>
            <a:r>
              <a:rPr b="1" lang="en-US" sz="1800" spc="-12" strike="noStrike">
                <a:solidFill>
                  <a:srgbClr val="000000"/>
                </a:solidFill>
                <a:latin typeface="Courier New"/>
              </a:rPr>
              <a:t>INSERT INTO fare_conditions  VALUES </a:t>
            </a:r>
            <a:r>
              <a:rPr b="1" lang="en-US" sz="1800" spc="-1" strike="noStrike">
                <a:solidFill>
                  <a:srgbClr val="000000"/>
                </a:solidFill>
                <a:latin typeface="Courier New"/>
              </a:rPr>
              <a:t>( </a:t>
            </a:r>
            <a:r>
              <a:rPr b="1" lang="en-US" sz="1800" spc="-12" strike="noStrike">
                <a:solidFill>
                  <a:srgbClr val="000000"/>
                </a:solidFill>
                <a:latin typeface="Courier New"/>
              </a:rPr>
              <a:t>1, 'Economy'</a:t>
            </a:r>
            <a:r>
              <a:rPr b="1" lang="en-US" sz="1800" spc="-80"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969480" indent="-274320">
              <a:lnSpc>
                <a:spcPct val="100000"/>
              </a:lnSpc>
              <a:spcBef>
                <a:spcPts val="96"/>
              </a:spcBef>
              <a:tabLst>
                <a:tab algn="l" pos="0"/>
              </a:tabLst>
            </a:pPr>
            <a:r>
              <a:rPr b="1" lang="en-US" sz="1800" spc="-1" strike="noStrike">
                <a:solidFill>
                  <a:srgbClr val="000000"/>
                </a:solidFill>
                <a:latin typeface="Courier New"/>
              </a:rPr>
              <a:t>( </a:t>
            </a:r>
            <a:r>
              <a:rPr b="1" lang="en-US" sz="1800" spc="-12" strike="noStrike">
                <a:solidFill>
                  <a:srgbClr val="000000"/>
                </a:solidFill>
                <a:latin typeface="Courier New"/>
              </a:rPr>
              <a:t>2, 'Business'</a:t>
            </a:r>
            <a:r>
              <a:rPr b="1" lang="en-US" sz="1800" spc="-46"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a:p>
            <a:pPr marL="969480" indent="-274320">
              <a:lnSpc>
                <a:spcPct val="100000"/>
              </a:lnSpc>
              <a:spcBef>
                <a:spcPts val="218"/>
              </a:spcBef>
              <a:tabLst>
                <a:tab algn="l" pos="0"/>
              </a:tabLst>
            </a:pPr>
            <a:r>
              <a:rPr b="1" lang="en-US" sz="1800" spc="-1" strike="noStrike">
                <a:solidFill>
                  <a:srgbClr val="000000"/>
                </a:solidFill>
                <a:latin typeface="Courier New"/>
              </a:rPr>
              <a:t>( </a:t>
            </a:r>
            <a:r>
              <a:rPr b="1" lang="en-US" sz="1800" spc="-12" strike="noStrike">
                <a:solidFill>
                  <a:srgbClr val="000000"/>
                </a:solidFill>
                <a:latin typeface="Courier New"/>
              </a:rPr>
              <a:t>3, 'Comfort'</a:t>
            </a:r>
            <a:r>
              <a:rPr b="1" lang="en-US" sz="1800" spc="-60"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363600" y="236160"/>
            <a:ext cx="11683080" cy="1267200"/>
          </a:xfrm>
          <a:prstGeom prst="rect">
            <a:avLst/>
          </a:prstGeom>
          <a:noFill/>
          <a:ln w="0">
            <a:noFill/>
          </a:ln>
        </p:spPr>
        <p:txBody>
          <a:bodyPr lIns="0" rIns="0" tIns="122040" bIns="0" anchor="ctr">
            <a:noAutofit/>
          </a:bodyPr>
          <a:p>
            <a:pPr marL="7560" indent="0" algn="ctr">
              <a:lnSpc>
                <a:spcPts val="4499"/>
              </a:lnSpc>
              <a:spcBef>
                <a:spcPts val="961"/>
              </a:spcBef>
              <a:buNone/>
            </a:pPr>
            <a:r>
              <a:rPr b="0" lang="en-US" sz="4000" spc="-160" strike="noStrike">
                <a:solidFill>
                  <a:srgbClr val="000000"/>
                </a:solidFill>
                <a:latin typeface="Corbel"/>
              </a:rPr>
              <a:t>DML </a:t>
            </a:r>
            <a:r>
              <a:rPr b="0" lang="en-US" sz="4000" spc="-185" strike="noStrike">
                <a:solidFill>
                  <a:srgbClr val="000000"/>
                </a:solidFill>
                <a:latin typeface="Corbel"/>
              </a:rPr>
              <a:t>(Язык </a:t>
            </a:r>
            <a:r>
              <a:rPr b="0" lang="en-US" sz="4000" spc="-126" strike="noStrike">
                <a:solidFill>
                  <a:srgbClr val="000000"/>
                </a:solidFill>
                <a:latin typeface="Corbel"/>
              </a:rPr>
              <a:t>Манипулирования  </a:t>
            </a:r>
            <a:r>
              <a:rPr b="0" lang="en-US" sz="4000" spc="-162" strike="noStrike">
                <a:solidFill>
                  <a:srgbClr val="000000"/>
                </a:solidFill>
                <a:latin typeface="Corbel"/>
              </a:rPr>
              <a:t>Данными)</a:t>
            </a:r>
            <a:endParaRPr b="0" lang="en-US" sz="4000" spc="-1" strike="noStrike">
              <a:solidFill>
                <a:srgbClr val="000000"/>
              </a:solidFill>
              <a:latin typeface="Corbel"/>
            </a:endParaRPr>
          </a:p>
        </p:txBody>
      </p:sp>
      <p:sp>
        <p:nvSpPr>
          <p:cNvPr id="213" name="object 3"/>
          <p:cNvSpPr/>
          <p:nvPr/>
        </p:nvSpPr>
        <p:spPr>
          <a:xfrm>
            <a:off x="2091240" y="2154240"/>
            <a:ext cx="8808840" cy="3791520"/>
          </a:xfrm>
          <a:prstGeom prst="rect">
            <a:avLst/>
          </a:prstGeom>
          <a:noFill/>
          <a:ln w="0">
            <a:noFill/>
          </a:ln>
        </p:spPr>
        <p:style>
          <a:lnRef idx="0"/>
          <a:fillRef idx="0"/>
          <a:effectRef idx="0"/>
          <a:fontRef idx="minor"/>
        </p:style>
        <p:txBody>
          <a:bodyPr lIns="0" rIns="0" tIns="121680" bIns="0" anchor="t">
            <a:spAutoFit/>
          </a:bodyPr>
          <a:p>
            <a:pPr marL="452160" indent="-444240">
              <a:lnSpc>
                <a:spcPct val="100000"/>
              </a:lnSpc>
              <a:spcBef>
                <a:spcPts val="958"/>
              </a:spcBef>
              <a:buClr>
                <a:srgbClr val="231e20"/>
              </a:buClr>
              <a:buFont typeface="Symbol" charset="2"/>
              <a:buChar char=""/>
              <a:tabLst>
                <a:tab algn="l" pos="452160"/>
                <a:tab algn="l" pos="452520"/>
              </a:tabLst>
            </a:pPr>
            <a:r>
              <a:rPr b="0" lang="en-US" sz="2800" spc="-228" strike="noStrike">
                <a:solidFill>
                  <a:srgbClr val="231e20"/>
                </a:solidFill>
                <a:latin typeface="Arial"/>
              </a:rPr>
              <a:t>SELECT – </a:t>
            </a:r>
            <a:r>
              <a:rPr b="0" lang="ru-RU" sz="2800" spc="-228" strike="noStrike">
                <a:solidFill>
                  <a:srgbClr val="231e20"/>
                </a:solidFill>
                <a:latin typeface="Arial"/>
              </a:rPr>
              <a:t>выборка</a:t>
            </a:r>
            <a:endParaRPr b="0" lang="en-US" sz="28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2800" spc="-216" strike="noStrike">
                <a:solidFill>
                  <a:srgbClr val="231e20"/>
                </a:solidFill>
                <a:latin typeface="Arial"/>
              </a:rPr>
              <a:t>INSERT</a:t>
            </a:r>
            <a:r>
              <a:rPr b="0" lang="ru-RU" sz="2800" spc="-216" strike="noStrike">
                <a:solidFill>
                  <a:srgbClr val="231e20"/>
                </a:solidFill>
                <a:latin typeface="Arial"/>
              </a:rPr>
              <a:t> - вставка</a:t>
            </a:r>
            <a:endParaRPr b="0" lang="en-US" sz="2800" spc="-1" strike="noStrike">
              <a:solidFill>
                <a:srgbClr val="000000"/>
              </a:solidFill>
              <a:latin typeface="Arial"/>
            </a:endParaRPr>
          </a:p>
          <a:p>
            <a:pPr marL="452160" indent="-444240">
              <a:lnSpc>
                <a:spcPct val="100000"/>
              </a:lnSpc>
              <a:spcBef>
                <a:spcPts val="901"/>
              </a:spcBef>
              <a:buClr>
                <a:srgbClr val="231e20"/>
              </a:buClr>
              <a:buFont typeface="Symbol" charset="2"/>
              <a:buChar char=""/>
              <a:tabLst>
                <a:tab algn="l" pos="452160"/>
                <a:tab algn="l" pos="452520"/>
              </a:tabLst>
            </a:pPr>
            <a:r>
              <a:rPr b="0" lang="en-US" sz="2800" spc="-191" strike="noStrike">
                <a:solidFill>
                  <a:srgbClr val="231e20"/>
                </a:solidFill>
                <a:latin typeface="Arial"/>
              </a:rPr>
              <a:t>UPDATE</a:t>
            </a:r>
            <a:r>
              <a:rPr b="0" lang="ru-RU" sz="2800" spc="-191" strike="noStrike">
                <a:solidFill>
                  <a:srgbClr val="231e20"/>
                </a:solidFill>
                <a:latin typeface="Arial"/>
              </a:rPr>
              <a:t> - модификация</a:t>
            </a:r>
            <a:endParaRPr b="0" lang="en-US" sz="28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2800" spc="-219" strike="noStrike">
                <a:solidFill>
                  <a:srgbClr val="231e20"/>
                </a:solidFill>
                <a:latin typeface="Arial"/>
              </a:rPr>
              <a:t>DELETE</a:t>
            </a:r>
            <a:r>
              <a:rPr b="0" lang="ru-RU" sz="2800" spc="-219" strike="noStrike">
                <a:solidFill>
                  <a:srgbClr val="231e20"/>
                </a:solidFill>
                <a:latin typeface="Arial"/>
              </a:rPr>
              <a:t> – удаление </a:t>
            </a:r>
            <a:endParaRPr b="0" lang="en-US" sz="28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2800" spc="-174" strike="noStrike">
                <a:solidFill>
                  <a:srgbClr val="231e20"/>
                </a:solidFill>
                <a:latin typeface="Arial"/>
              </a:rPr>
              <a:t>TRUNCATE</a:t>
            </a:r>
            <a:r>
              <a:rPr b="0" lang="ru-RU" sz="2800" spc="-174" strike="noStrike">
                <a:solidFill>
                  <a:srgbClr val="231e20"/>
                </a:solidFill>
                <a:latin typeface="Arial"/>
              </a:rPr>
              <a:t> - удаление</a:t>
            </a:r>
            <a:endParaRPr b="0" lang="en-US" sz="2800" spc="-1" strike="noStrike">
              <a:solidFill>
                <a:srgbClr val="000000"/>
              </a:solidFill>
              <a:latin typeface="Arial"/>
            </a:endParaRPr>
          </a:p>
          <a:p>
            <a:pPr marL="452160" indent="-444240">
              <a:lnSpc>
                <a:spcPct val="100000"/>
              </a:lnSpc>
              <a:spcBef>
                <a:spcPts val="901"/>
              </a:spcBef>
              <a:buClr>
                <a:srgbClr val="231e20"/>
              </a:buClr>
              <a:buFont typeface="Symbol" charset="2"/>
              <a:buChar char=""/>
              <a:tabLst>
                <a:tab algn="l" pos="452160"/>
                <a:tab algn="l" pos="452520"/>
              </a:tabLst>
            </a:pPr>
            <a:r>
              <a:rPr b="0" lang="en-US" sz="2800" spc="-52" strike="noStrike">
                <a:solidFill>
                  <a:srgbClr val="231e20"/>
                </a:solidFill>
                <a:latin typeface="Arial"/>
              </a:rPr>
              <a:t>COMMIT</a:t>
            </a:r>
            <a:r>
              <a:rPr b="0" lang="ru-RU" sz="2800" spc="-52" strike="noStrike">
                <a:solidFill>
                  <a:srgbClr val="231e20"/>
                </a:solidFill>
                <a:latin typeface="Arial"/>
              </a:rPr>
              <a:t> – фиксирование транзакции</a:t>
            </a:r>
            <a:endParaRPr b="0" lang="en-US" sz="28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2800" spc="-344" strike="noStrike">
                <a:solidFill>
                  <a:srgbClr val="231e20"/>
                </a:solidFill>
                <a:latin typeface="Arial"/>
              </a:rPr>
              <a:t>R</a:t>
            </a:r>
            <a:r>
              <a:rPr b="0" lang="en-US" sz="2800" spc="-89" strike="noStrike">
                <a:solidFill>
                  <a:srgbClr val="231e20"/>
                </a:solidFill>
                <a:latin typeface="Arial"/>
              </a:rPr>
              <a:t>OLL</a:t>
            </a:r>
            <a:r>
              <a:rPr b="0" lang="en-US" sz="2800" spc="-154" strike="noStrike">
                <a:solidFill>
                  <a:srgbClr val="231e20"/>
                </a:solidFill>
                <a:latin typeface="Arial"/>
              </a:rPr>
              <a:t>B</a:t>
            </a:r>
            <a:r>
              <a:rPr b="0" lang="en-US" sz="2800" spc="-66" strike="noStrike">
                <a:solidFill>
                  <a:srgbClr val="231e20"/>
                </a:solidFill>
                <a:latin typeface="Arial"/>
              </a:rPr>
              <a:t>A</a:t>
            </a:r>
            <a:r>
              <a:rPr b="0" lang="en-US" sz="2800" spc="-63" strike="noStrike">
                <a:solidFill>
                  <a:srgbClr val="231e20"/>
                </a:solidFill>
                <a:latin typeface="Arial"/>
              </a:rPr>
              <a:t>CK</a:t>
            </a:r>
            <a:r>
              <a:rPr b="0" lang="ru-RU" sz="2800" spc="-63" strike="noStrike">
                <a:solidFill>
                  <a:srgbClr val="231e20"/>
                </a:solidFill>
                <a:latin typeface="Arial"/>
              </a:rPr>
              <a:t> – отмена транзакции</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2424960" y="16560"/>
            <a:ext cx="75794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Правдоподобная </a:t>
            </a:r>
            <a:r>
              <a:rPr b="0" lang="en-US" sz="3600" spc="-7" strike="noStrike">
                <a:solidFill>
                  <a:srgbClr val="000000"/>
                </a:solidFill>
                <a:latin typeface="Arial Black"/>
              </a:rPr>
              <a:t>ситуация</a:t>
            </a:r>
            <a:endParaRPr b="0" lang="en-US" sz="3600" spc="-1" strike="noStrike">
              <a:solidFill>
                <a:srgbClr val="000000"/>
              </a:solidFill>
              <a:latin typeface="Corbel"/>
            </a:endParaRPr>
          </a:p>
        </p:txBody>
      </p:sp>
      <p:sp>
        <p:nvSpPr>
          <p:cNvPr id="341" name="object 3"/>
          <p:cNvSpPr/>
          <p:nvPr/>
        </p:nvSpPr>
        <p:spPr>
          <a:xfrm>
            <a:off x="1522080" y="1065600"/>
            <a:ext cx="10766520" cy="5027760"/>
          </a:xfrm>
          <a:prstGeom prst="rect">
            <a:avLst/>
          </a:prstGeom>
          <a:noFill/>
          <a:ln w="0">
            <a:noFill/>
          </a:ln>
        </p:spPr>
        <p:style>
          <a:lnRef idx="0"/>
          <a:fillRef idx="0"/>
          <a:effectRef idx="0"/>
          <a:fontRef idx="minor"/>
        </p:style>
        <p:txBody>
          <a:bodyPr lIns="0" rIns="0" tIns="71640" bIns="0" anchor="t">
            <a:spAutoFit/>
          </a:bodyPr>
          <a:p>
            <a:pPr marL="355680" indent="-343080">
              <a:lnSpc>
                <a:spcPts val="1919"/>
              </a:lnSpc>
              <a:spcBef>
                <a:spcPts val="564"/>
              </a:spcBef>
              <a:buClr>
                <a:srgbClr val="000000"/>
              </a:buClr>
              <a:buFont typeface="Arial"/>
              <a:buChar char="•"/>
              <a:tabLst>
                <a:tab algn="l" pos="354960"/>
                <a:tab algn="l" pos="355680"/>
              </a:tabLst>
            </a:pPr>
            <a:r>
              <a:rPr b="0" lang="en-US" sz="2000" spc="-12" strike="noStrike">
                <a:solidFill>
                  <a:srgbClr val="000000"/>
                </a:solidFill>
                <a:latin typeface="Calibri"/>
              </a:rPr>
              <a:t>Поскольку </a:t>
            </a:r>
            <a:r>
              <a:rPr b="0" lang="en-US" sz="2000" spc="-1" strike="noStrike">
                <a:solidFill>
                  <a:srgbClr val="000000"/>
                </a:solidFill>
                <a:latin typeface="Calibri"/>
              </a:rPr>
              <a:t>мы </a:t>
            </a:r>
            <a:r>
              <a:rPr b="0" lang="en-US" sz="2000" spc="-12" strike="noStrike">
                <a:solidFill>
                  <a:srgbClr val="000000"/>
                </a:solidFill>
                <a:latin typeface="Calibri"/>
              </a:rPr>
              <a:t>ввели </a:t>
            </a:r>
            <a:r>
              <a:rPr b="0" lang="en-US" sz="2000" spc="-1" strike="noStrike">
                <a:solidFill>
                  <a:srgbClr val="000000"/>
                </a:solidFill>
                <a:latin typeface="Calibri"/>
              </a:rPr>
              <a:t>в </a:t>
            </a:r>
            <a:r>
              <a:rPr b="0" lang="en-US" sz="2000" spc="-7" strike="noStrike">
                <a:solidFill>
                  <a:srgbClr val="000000"/>
                </a:solidFill>
                <a:latin typeface="Calibri"/>
              </a:rPr>
              <a:t>обращение </a:t>
            </a:r>
            <a:r>
              <a:rPr b="0" lang="en-US" sz="2000" spc="-1" strike="noStrike">
                <a:solidFill>
                  <a:srgbClr val="000000"/>
                </a:solidFill>
                <a:latin typeface="Calibri"/>
              </a:rPr>
              <a:t>числовые </a:t>
            </a:r>
            <a:r>
              <a:rPr b="0" lang="en-US" sz="2000" spc="-26" strike="noStrike">
                <a:solidFill>
                  <a:srgbClr val="000000"/>
                </a:solidFill>
                <a:latin typeface="Calibri"/>
              </a:rPr>
              <a:t>коды </a:t>
            </a:r>
            <a:r>
              <a:rPr b="0" lang="en-US" sz="2000" spc="-7" strike="noStrike">
                <a:solidFill>
                  <a:srgbClr val="000000"/>
                </a:solidFill>
                <a:latin typeface="Calibri"/>
              </a:rPr>
              <a:t>для классов  обслуживания, </a:t>
            </a:r>
            <a:r>
              <a:rPr b="0" lang="en-US" sz="2000" spc="-15" strike="noStrike">
                <a:solidFill>
                  <a:srgbClr val="000000"/>
                </a:solidFill>
                <a:latin typeface="Calibri"/>
              </a:rPr>
              <a:t>то необходимо </a:t>
            </a:r>
            <a:r>
              <a:rPr b="0" lang="en-US" sz="2000" spc="-7" strike="noStrike">
                <a:solidFill>
                  <a:srgbClr val="000000"/>
                </a:solidFill>
                <a:latin typeface="Calibri"/>
              </a:rPr>
              <a:t>модифицировать </a:t>
            </a:r>
            <a:r>
              <a:rPr b="0" lang="en-US" sz="2000" spc="-12" strike="noStrike">
                <a:solidFill>
                  <a:srgbClr val="000000"/>
                </a:solidFill>
                <a:latin typeface="Calibri"/>
              </a:rPr>
              <a:t>определение  таблицы </a:t>
            </a:r>
            <a:r>
              <a:rPr b="0" lang="en-US" sz="2000" spc="-1" strike="noStrike">
                <a:solidFill>
                  <a:srgbClr val="000000"/>
                </a:solidFill>
                <a:latin typeface="Calibri"/>
              </a:rPr>
              <a:t>«Места» </a:t>
            </a:r>
            <a:r>
              <a:rPr b="0" lang="en-US" sz="2000" spc="-7" strike="noStrike">
                <a:solidFill>
                  <a:srgbClr val="000000"/>
                </a:solidFill>
                <a:latin typeface="Calibri"/>
              </a:rPr>
              <a:t>(seats), </a:t>
            </a:r>
            <a:r>
              <a:rPr b="0" lang="en-US" sz="2000" spc="-1" strike="noStrike">
                <a:solidFill>
                  <a:srgbClr val="000000"/>
                </a:solidFill>
                <a:latin typeface="Calibri"/>
              </a:rPr>
              <a:t>а именно: тип </a:t>
            </a:r>
            <a:r>
              <a:rPr b="0" lang="en-US" sz="2000" spc="-7" strike="noStrike">
                <a:solidFill>
                  <a:srgbClr val="000000"/>
                </a:solidFill>
                <a:latin typeface="Calibri"/>
              </a:rPr>
              <a:t>данных </a:t>
            </a:r>
            <a:r>
              <a:rPr b="0" lang="en-US" sz="2000" spc="-12" strike="noStrike">
                <a:solidFill>
                  <a:srgbClr val="000000"/>
                </a:solidFill>
                <a:latin typeface="Calibri"/>
              </a:rPr>
              <a:t>столбца </a:t>
            </a:r>
            <a:r>
              <a:rPr b="0" lang="en-US" sz="2000" spc="-7" strike="noStrike">
                <a:solidFill>
                  <a:srgbClr val="000000"/>
                </a:solidFill>
                <a:latin typeface="Calibri"/>
              </a:rPr>
              <a:t>«Класс  обслуживания» (fare_conditions) </a:t>
            </a:r>
            <a:r>
              <a:rPr b="0" lang="en-US" sz="2000" spc="-1" strike="noStrike">
                <a:solidFill>
                  <a:srgbClr val="000000"/>
                </a:solidFill>
                <a:latin typeface="Calibri"/>
              </a:rPr>
              <a:t>изменить с </a:t>
            </a:r>
            <a:r>
              <a:rPr b="0" lang="en-US" sz="2000" spc="-7" strike="noStrike">
                <a:solidFill>
                  <a:srgbClr val="000000"/>
                </a:solidFill>
                <a:latin typeface="Calibri"/>
              </a:rPr>
              <a:t>varchar(10) </a:t>
            </a:r>
            <a:r>
              <a:rPr b="0" lang="en-US" sz="2000" spc="-1" strike="noStrike">
                <a:solidFill>
                  <a:srgbClr val="000000"/>
                </a:solidFill>
                <a:latin typeface="Calibri"/>
              </a:rPr>
              <a:t>на</a:t>
            </a:r>
            <a:r>
              <a:rPr b="0" lang="en-US" sz="2000" spc="-21" strike="noStrike">
                <a:solidFill>
                  <a:srgbClr val="000000"/>
                </a:solidFill>
                <a:latin typeface="Calibri"/>
              </a:rPr>
              <a:t> </a:t>
            </a:r>
            <a:r>
              <a:rPr b="0" lang="en-US" sz="2000" spc="-35" strike="noStrike">
                <a:solidFill>
                  <a:srgbClr val="000000"/>
                </a:solidFill>
                <a:latin typeface="Calibri"/>
              </a:rPr>
              <a:t>integer.</a:t>
            </a:r>
            <a:endParaRPr b="0" lang="en-US" sz="2000" spc="-1" strike="noStrike">
              <a:solidFill>
                <a:srgbClr val="000000"/>
              </a:solidFill>
              <a:latin typeface="Arial"/>
            </a:endParaRPr>
          </a:p>
          <a:p>
            <a:pPr marL="355680" indent="-343080">
              <a:lnSpc>
                <a:spcPts val="2160"/>
              </a:lnSpc>
              <a:spcBef>
                <a:spcPts val="20"/>
              </a:spcBef>
              <a:buClr>
                <a:srgbClr val="000000"/>
              </a:buClr>
              <a:buFont typeface="Arial"/>
              <a:buChar char="•"/>
              <a:tabLst>
                <a:tab algn="l" pos="354960"/>
                <a:tab algn="l" pos="355680"/>
              </a:tabLst>
            </a:pPr>
            <a:r>
              <a:rPr b="0" lang="en-US" sz="2000" spc="-1" strike="noStrike">
                <a:solidFill>
                  <a:srgbClr val="000000"/>
                </a:solidFill>
                <a:latin typeface="Calibri"/>
              </a:rPr>
              <a:t>Для </a:t>
            </a:r>
            <a:r>
              <a:rPr b="0" lang="en-US" sz="2000" spc="-7" strike="noStrike">
                <a:solidFill>
                  <a:srgbClr val="000000"/>
                </a:solidFill>
                <a:latin typeface="Calibri"/>
              </a:rPr>
              <a:t>реализации </a:t>
            </a:r>
            <a:r>
              <a:rPr b="0" lang="en-US" sz="2000" spc="-12" strike="noStrike">
                <a:solidFill>
                  <a:srgbClr val="000000"/>
                </a:solidFill>
                <a:latin typeface="Calibri"/>
              </a:rPr>
              <a:t>такой </a:t>
            </a:r>
            <a:r>
              <a:rPr b="0" lang="en-US" sz="2000" spc="-1" strike="noStrike">
                <a:solidFill>
                  <a:srgbClr val="000000"/>
                </a:solidFill>
                <a:latin typeface="Calibri"/>
              </a:rPr>
              <a:t>задачи служит </a:t>
            </a:r>
            <a:r>
              <a:rPr b="0" lang="en-US" sz="2000" spc="-7" strike="noStrike">
                <a:solidFill>
                  <a:srgbClr val="000000"/>
                </a:solidFill>
                <a:latin typeface="Calibri"/>
              </a:rPr>
              <a:t>фраза </a:t>
            </a:r>
            <a:r>
              <a:rPr b="0" lang="en-US" sz="2000" spc="-1" strike="noStrike">
                <a:solidFill>
                  <a:srgbClr val="000000"/>
                </a:solidFill>
                <a:latin typeface="Calibri"/>
              </a:rPr>
              <a:t>USING </a:t>
            </a:r>
            <a:r>
              <a:rPr b="0" lang="en-US" sz="2000" spc="-7" strike="noStrike">
                <a:solidFill>
                  <a:srgbClr val="000000"/>
                </a:solidFill>
                <a:latin typeface="Calibri"/>
              </a:rPr>
              <a:t>команды</a:t>
            </a:r>
            <a:r>
              <a:rPr b="0" lang="en-US" sz="2000" spc="-92" strike="noStrike">
                <a:solidFill>
                  <a:srgbClr val="000000"/>
                </a:solidFill>
                <a:latin typeface="Calibri"/>
              </a:rPr>
              <a:t> </a:t>
            </a:r>
            <a:r>
              <a:rPr b="0" lang="en-US" sz="2000" spc="-32" strike="noStrike">
                <a:solidFill>
                  <a:srgbClr val="000000"/>
                </a:solidFill>
                <a:latin typeface="Calibri"/>
              </a:rPr>
              <a:t>ALTER</a:t>
            </a:r>
            <a:endParaRPr b="0" lang="en-US" sz="2000" spc="-1" strike="noStrike">
              <a:solidFill>
                <a:srgbClr val="000000"/>
              </a:solidFill>
              <a:latin typeface="Arial"/>
            </a:endParaRPr>
          </a:p>
          <a:p>
            <a:pPr marL="355680">
              <a:lnSpc>
                <a:spcPts val="2160"/>
              </a:lnSpc>
              <a:tabLst>
                <a:tab algn="l" pos="354960"/>
                <a:tab algn="l" pos="355680"/>
              </a:tabLst>
            </a:pPr>
            <a:r>
              <a:rPr b="0" lang="en-US" sz="2000" spc="-26" strike="noStrike">
                <a:solidFill>
                  <a:srgbClr val="000000"/>
                </a:solidFill>
                <a:latin typeface="Calibri"/>
              </a:rPr>
              <a:t>TABLE. </a:t>
            </a:r>
            <a:r>
              <a:rPr b="0" lang="en-US" sz="2000" spc="-15" strike="noStrike">
                <a:solidFill>
                  <a:srgbClr val="000000"/>
                </a:solidFill>
                <a:latin typeface="Calibri"/>
              </a:rPr>
              <a:t>Однако </a:t>
            </a:r>
            <a:r>
              <a:rPr b="0" lang="en-US" sz="2000" spc="-12" strike="noStrike">
                <a:solidFill>
                  <a:srgbClr val="000000"/>
                </a:solidFill>
                <a:latin typeface="Calibri"/>
              </a:rPr>
              <a:t>такой </a:t>
            </a:r>
            <a:r>
              <a:rPr b="0" lang="en-US" sz="2000" spc="-1" strike="noStrike">
                <a:solidFill>
                  <a:srgbClr val="000000"/>
                </a:solidFill>
                <a:latin typeface="Calibri"/>
              </a:rPr>
              <a:t>вариант </a:t>
            </a:r>
            <a:r>
              <a:rPr b="0" lang="en-US" sz="2000" spc="-12" strike="noStrike">
                <a:solidFill>
                  <a:srgbClr val="000000"/>
                </a:solidFill>
                <a:latin typeface="Calibri"/>
              </a:rPr>
              <a:t>команды </a:t>
            </a:r>
            <a:r>
              <a:rPr b="0" lang="en-US" sz="2000" spc="-1" strike="noStrike">
                <a:solidFill>
                  <a:srgbClr val="000000"/>
                </a:solidFill>
                <a:latin typeface="Calibri"/>
              </a:rPr>
              <a:t>не</a:t>
            </a:r>
            <a:r>
              <a:rPr b="0" lang="en-US" sz="2000" spc="-26" strike="noStrike">
                <a:solidFill>
                  <a:srgbClr val="000000"/>
                </a:solidFill>
                <a:latin typeface="Calibri"/>
              </a:rPr>
              <a:t> </a:t>
            </a:r>
            <a:r>
              <a:rPr b="0" lang="en-US" sz="2000" spc="-7" strike="noStrike">
                <a:solidFill>
                  <a:srgbClr val="000000"/>
                </a:solidFill>
                <a:latin typeface="Calibri"/>
              </a:rPr>
              <a:t>сработает:</a:t>
            </a:r>
            <a:endParaRPr b="0" lang="en-US" sz="2000" spc="-1" strike="noStrike">
              <a:solidFill>
                <a:srgbClr val="000000"/>
              </a:solidFill>
              <a:latin typeface="Arial"/>
            </a:endParaRPr>
          </a:p>
          <a:p>
            <a:pPr marL="12600">
              <a:lnSpc>
                <a:spcPts val="1945"/>
              </a:lnSpc>
              <a:spcBef>
                <a:spcPts val="139"/>
              </a:spcBef>
              <a:tabLst>
                <a:tab algn="l" pos="354960"/>
                <a:tab algn="l" pos="355680"/>
              </a:tabLst>
            </a:pPr>
            <a:r>
              <a:rPr b="1" lang="en-US" sz="1800" spc="-12" strike="noStrike">
                <a:solidFill>
                  <a:srgbClr val="000000"/>
                </a:solidFill>
                <a:latin typeface="Courier New"/>
              </a:rPr>
              <a:t>ALTER TABLE</a:t>
            </a:r>
            <a:r>
              <a:rPr b="1" lang="en-US" sz="1800" spc="-26"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560160" indent="-273600">
              <a:lnSpc>
                <a:spcPct val="80000"/>
              </a:lnSpc>
              <a:spcBef>
                <a:spcPts val="215"/>
              </a:spcBef>
              <a:tabLst>
                <a:tab algn="l" pos="0"/>
              </a:tabLst>
            </a:pPr>
            <a:r>
              <a:rPr b="1" lang="en-US" sz="1800" spc="-12" strike="noStrike">
                <a:solidFill>
                  <a:srgbClr val="000000"/>
                </a:solidFill>
                <a:latin typeface="Courier New"/>
              </a:rPr>
              <a:t>ALTER COLUMN fare_conditions SET DATA TYPE integer  </a:t>
            </a:r>
            <a:endParaRPr b="0" lang="en-US" sz="1800" spc="-1" strike="noStrike">
              <a:solidFill>
                <a:srgbClr val="000000"/>
              </a:solidFill>
              <a:latin typeface="Arial"/>
            </a:endParaRPr>
          </a:p>
          <a:p>
            <a:pPr marL="560160" indent="-273600">
              <a:lnSpc>
                <a:spcPct val="80000"/>
              </a:lnSpc>
              <a:spcBef>
                <a:spcPts val="215"/>
              </a:spcBef>
              <a:tabLst>
                <a:tab algn="l" pos="0"/>
              </a:tabLst>
            </a:pPr>
            <a:r>
              <a:rPr b="1" lang="en-US" sz="1800" spc="-12" strike="noStrike">
                <a:solidFill>
                  <a:srgbClr val="000000"/>
                </a:solidFill>
                <a:latin typeface="Courier New"/>
              </a:rPr>
              <a:t>	</a:t>
            </a:r>
            <a:r>
              <a:rPr b="1" lang="en-US" sz="1800" spc="-12" strike="noStrike">
                <a:solidFill>
                  <a:srgbClr val="000000"/>
                </a:solidFill>
                <a:latin typeface="Courier New"/>
              </a:rPr>
              <a:t>	</a:t>
            </a:r>
            <a:r>
              <a:rPr b="1" lang="en-US" sz="1800" spc="-12" strike="noStrike">
                <a:solidFill>
                  <a:srgbClr val="000000"/>
                </a:solidFill>
                <a:latin typeface="Courier New"/>
              </a:rPr>
              <a:t>USING </a:t>
            </a:r>
            <a:r>
              <a:rPr b="1" lang="en-US" sz="1800" spc="-1" strike="noStrike">
                <a:solidFill>
                  <a:srgbClr val="000000"/>
                </a:solidFill>
                <a:latin typeface="Courier New"/>
              </a:rPr>
              <a:t>(</a:t>
            </a:r>
            <a:r>
              <a:rPr b="1" lang="en-US" sz="1800" spc="-12" strike="noStrike">
                <a:solidFill>
                  <a:srgbClr val="000000"/>
                </a:solidFill>
                <a:latin typeface="Courier New"/>
              </a:rPr>
              <a:t>CASE    WHEN fare_conditions </a:t>
            </a:r>
            <a:r>
              <a:rPr b="1" lang="en-US" sz="1800" spc="-1" strike="noStrike">
                <a:solidFill>
                  <a:srgbClr val="000000"/>
                </a:solidFill>
                <a:latin typeface="Courier New"/>
              </a:rPr>
              <a:t>= </a:t>
            </a:r>
            <a:r>
              <a:rPr b="1" lang="en-US" sz="1800" spc="-12" strike="noStrike">
                <a:solidFill>
                  <a:srgbClr val="000000"/>
                </a:solidFill>
                <a:latin typeface="Courier New"/>
              </a:rPr>
              <a:t>'Economy' THEN</a:t>
            </a:r>
            <a:r>
              <a:rPr b="1" lang="en-US" sz="1800" spc="-92" strike="noStrike">
                <a:solidFill>
                  <a:srgbClr val="000000"/>
                </a:solidFill>
                <a:latin typeface="Courier New"/>
              </a:rPr>
              <a:t> </a:t>
            </a:r>
            <a:r>
              <a:rPr b="1" lang="en-US" sz="1800" spc="-1" strike="noStrike">
                <a:solidFill>
                  <a:srgbClr val="000000"/>
                </a:solidFill>
                <a:latin typeface="Courier New"/>
              </a:rPr>
              <a:t>1</a:t>
            </a:r>
            <a:endParaRPr b="0" lang="en-US" sz="1800" spc="-1" strike="noStrike">
              <a:solidFill>
                <a:srgbClr val="000000"/>
              </a:solidFill>
              <a:latin typeface="Arial"/>
            </a:endParaRPr>
          </a:p>
          <a:p>
            <a:pPr marL="560160" indent="-273600">
              <a:lnSpc>
                <a:spcPct val="80000"/>
              </a:lnSpc>
              <a:spcBef>
                <a:spcPts val="215"/>
              </a:spcBef>
              <a:tabLst>
                <a:tab algn="l" pos="0"/>
              </a:tabLst>
            </a:pPr>
            <a:r>
              <a:rPr b="1" lang="en-US" sz="1800" spc="-12" strike="noStrike">
                <a:solidFill>
                  <a:srgbClr val="000000"/>
                </a:solidFill>
                <a:latin typeface="Courier New"/>
              </a:rPr>
              <a:t>                    </a:t>
            </a:r>
            <a:r>
              <a:rPr b="1" lang="en-US" sz="1800" spc="-12" strike="noStrike">
                <a:solidFill>
                  <a:srgbClr val="000000"/>
                </a:solidFill>
                <a:latin typeface="Courier New"/>
              </a:rPr>
              <a:t>WHEN fare_conditions </a:t>
            </a:r>
            <a:r>
              <a:rPr b="1" lang="en-US" sz="1800" spc="-1" strike="noStrike">
                <a:solidFill>
                  <a:srgbClr val="000000"/>
                </a:solidFill>
                <a:latin typeface="Courier New"/>
              </a:rPr>
              <a:t>= </a:t>
            </a:r>
            <a:r>
              <a:rPr b="1" lang="en-US" sz="1800" spc="-12" strike="noStrike">
                <a:solidFill>
                  <a:srgbClr val="000000"/>
                </a:solidFill>
                <a:latin typeface="Courier New"/>
              </a:rPr>
              <a:t>'Business' THEN</a:t>
            </a:r>
            <a:r>
              <a:rPr b="1" lang="en-US" sz="1800" spc="-75" strike="noStrike">
                <a:solidFill>
                  <a:srgbClr val="000000"/>
                </a:solidFill>
                <a:latin typeface="Courier New"/>
              </a:rPr>
              <a:t> </a:t>
            </a:r>
            <a:r>
              <a:rPr b="1" lang="en-US" sz="1800" spc="-1" strike="noStrike">
                <a:solidFill>
                  <a:srgbClr val="000000"/>
                </a:solidFill>
                <a:latin typeface="Courier New"/>
              </a:rPr>
              <a:t>2</a:t>
            </a:r>
            <a:endParaRPr b="0" lang="en-US" sz="1800" spc="-1" strike="noStrike">
              <a:solidFill>
                <a:srgbClr val="000000"/>
              </a:solidFill>
              <a:latin typeface="Arial"/>
            </a:endParaRPr>
          </a:p>
          <a:p>
            <a:pPr marL="2334240" indent="-273600">
              <a:lnSpc>
                <a:spcPts val="1729"/>
              </a:lnSpc>
              <a:tabLst>
                <a:tab algn="l" pos="0"/>
              </a:tabLst>
            </a:pPr>
            <a:r>
              <a:rPr b="1" lang="en-US" sz="1800" spc="-7" strike="noStrike">
                <a:solidFill>
                  <a:srgbClr val="000000"/>
                </a:solidFill>
                <a:latin typeface="Courier New"/>
              </a:rPr>
              <a:t>ELSE</a:t>
            </a:r>
            <a:r>
              <a:rPr b="1" lang="en-US" sz="1800" spc="-35" strike="noStrike">
                <a:solidFill>
                  <a:srgbClr val="000000"/>
                </a:solidFill>
                <a:latin typeface="Courier New"/>
              </a:rPr>
              <a:t> </a:t>
            </a:r>
            <a:r>
              <a:rPr b="1" lang="en-US" sz="1800" spc="-1" strike="noStrike">
                <a:solidFill>
                  <a:srgbClr val="000000"/>
                </a:solidFill>
                <a:latin typeface="Courier New"/>
              </a:rPr>
              <a:t>3</a:t>
            </a:r>
            <a:endParaRPr b="0" lang="en-US" sz="1800" spc="-1" strike="noStrike">
              <a:solidFill>
                <a:srgbClr val="000000"/>
              </a:solidFill>
              <a:latin typeface="Arial"/>
            </a:endParaRPr>
          </a:p>
          <a:p>
            <a:pPr marL="1650960" indent="-273600">
              <a:lnSpc>
                <a:spcPts val="1729"/>
              </a:lnSpc>
              <a:tabLst>
                <a:tab algn="l" pos="0"/>
              </a:tabLst>
            </a:pPr>
            <a:r>
              <a:rPr b="1" lang="en-US" sz="1800" spc="-12" strike="noStrike">
                <a:solidFill>
                  <a:srgbClr val="000000"/>
                </a:solidFill>
                <a:latin typeface="Courier New"/>
              </a:rPr>
              <a:t>END</a:t>
            </a:r>
            <a:endParaRPr b="0" lang="en-US" sz="1800" spc="-1" strike="noStrike">
              <a:solidFill>
                <a:srgbClr val="000000"/>
              </a:solidFill>
              <a:latin typeface="Arial"/>
            </a:endParaRPr>
          </a:p>
          <a:p>
            <a:pPr marL="1378080" indent="-273600">
              <a:lnSpc>
                <a:spcPts val="1729"/>
              </a:lnSpc>
              <a:tabLst>
                <a:tab algn="l" pos="0"/>
              </a:tabLst>
            </a:pPr>
            <a:r>
              <a:rPr b="1" lang="en-US" sz="1800" spc="-15" strike="noStrike">
                <a:solidFill>
                  <a:srgbClr val="000000"/>
                </a:solidFill>
                <a:latin typeface="Courier New"/>
              </a:rPr>
              <a:t>);</a:t>
            </a:r>
            <a:endParaRPr b="0" lang="en-US" sz="1800" spc="-1" strike="noStrike">
              <a:solidFill>
                <a:srgbClr val="000000"/>
              </a:solidFill>
              <a:latin typeface="Arial"/>
            </a:endParaRPr>
          </a:p>
          <a:p>
            <a:pPr marL="12600" indent="-273600">
              <a:lnSpc>
                <a:spcPct val="80000"/>
              </a:lnSpc>
              <a:spcBef>
                <a:spcPts val="215"/>
              </a:spcBef>
              <a:tabLst>
                <a:tab algn="l" pos="0"/>
              </a:tabLst>
            </a:pPr>
            <a:r>
              <a:rPr b="0" lang="en-US" sz="1800" spc="-12" strike="noStrike">
                <a:solidFill>
                  <a:srgbClr val="000000"/>
                </a:solidFill>
                <a:latin typeface="Courier New"/>
              </a:rPr>
              <a:t>ОШИБКА: ограничение-проверку "seats_fare_conditions_check"  нарушает некоторая</a:t>
            </a:r>
            <a:r>
              <a:rPr b="0" lang="en-US" sz="1800" spc="-21" strike="noStrike">
                <a:solidFill>
                  <a:srgbClr val="000000"/>
                </a:solidFill>
                <a:latin typeface="Courier New"/>
              </a:rPr>
              <a:t> </a:t>
            </a:r>
            <a:r>
              <a:rPr b="0" lang="en-US" sz="1800" spc="-12" strike="noStrike">
                <a:solidFill>
                  <a:srgbClr val="000000"/>
                </a:solidFill>
                <a:latin typeface="Courier New"/>
              </a:rPr>
              <a:t>строка</a:t>
            </a:r>
            <a:endParaRPr b="0" lang="en-US" sz="1800" spc="-1" strike="noStrike">
              <a:solidFill>
                <a:srgbClr val="000000"/>
              </a:solidFill>
              <a:latin typeface="Arial"/>
            </a:endParaRPr>
          </a:p>
          <a:p>
            <a:pPr>
              <a:lnSpc>
                <a:spcPct val="100000"/>
              </a:lnSpc>
              <a:spcBef>
                <a:spcPts val="51"/>
              </a:spcBef>
              <a:tabLst>
                <a:tab algn="l" pos="0"/>
              </a:tabLst>
            </a:pPr>
            <a:endParaRPr b="0" lang="en-US" sz="2100" spc="-1" strike="noStrike">
              <a:solidFill>
                <a:srgbClr val="000000"/>
              </a:solidFill>
              <a:latin typeface="Arial"/>
            </a:endParaRPr>
          </a:p>
          <a:p>
            <a:pPr marL="12600" indent="-273600">
              <a:lnSpc>
                <a:spcPct val="80000"/>
              </a:lnSpc>
              <a:tabLst>
                <a:tab algn="l" pos="0"/>
              </a:tabLst>
            </a:pPr>
            <a:r>
              <a:rPr b="0" lang="en-US" sz="2000" spc="-1" strike="noStrike">
                <a:solidFill>
                  <a:srgbClr val="000000"/>
                </a:solidFill>
                <a:latin typeface="Calibri"/>
              </a:rPr>
              <a:t>И в самом </a:t>
            </a:r>
            <a:r>
              <a:rPr b="0" lang="en-US" sz="2000" spc="-15" strike="noStrike">
                <a:solidFill>
                  <a:srgbClr val="000000"/>
                </a:solidFill>
                <a:latin typeface="Calibri"/>
              </a:rPr>
              <a:t>деле, </a:t>
            </a:r>
            <a:r>
              <a:rPr b="0" lang="en-US" sz="2000" spc="-1" strike="noStrike">
                <a:solidFill>
                  <a:srgbClr val="000000"/>
                </a:solidFill>
                <a:latin typeface="Calibri"/>
              </a:rPr>
              <a:t>в </a:t>
            </a:r>
            <a:r>
              <a:rPr b="0" lang="en-US" sz="2000" spc="-12" strike="noStrike">
                <a:solidFill>
                  <a:srgbClr val="000000"/>
                </a:solidFill>
                <a:latin typeface="Calibri"/>
              </a:rPr>
              <a:t>определении таблицы </a:t>
            </a:r>
            <a:r>
              <a:rPr b="0" lang="en-US" sz="2000" spc="-1" strike="noStrike">
                <a:solidFill>
                  <a:srgbClr val="000000"/>
                </a:solidFill>
                <a:latin typeface="Calibri"/>
              </a:rPr>
              <a:t>есть </a:t>
            </a:r>
            <a:r>
              <a:rPr b="0" lang="en-US" sz="2000" spc="-7" strike="noStrike">
                <a:solidFill>
                  <a:srgbClr val="000000"/>
                </a:solidFill>
                <a:latin typeface="Calibri"/>
              </a:rPr>
              <a:t>ограничение </a:t>
            </a:r>
            <a:r>
              <a:rPr b="0" lang="en-US" sz="2000" spc="-12" strike="noStrike">
                <a:solidFill>
                  <a:srgbClr val="000000"/>
                </a:solidFill>
                <a:latin typeface="Calibri"/>
              </a:rPr>
              <a:t>CHECK,  </a:t>
            </a:r>
            <a:r>
              <a:rPr b="0" lang="en-US" sz="2000" spc="-15" strike="noStrike">
                <a:solidFill>
                  <a:srgbClr val="000000"/>
                </a:solidFill>
                <a:latin typeface="Calibri"/>
              </a:rPr>
              <a:t>которое требует, </a:t>
            </a:r>
            <a:r>
              <a:rPr b="0" lang="en-US" sz="2000" spc="-7" strike="noStrike">
                <a:solidFill>
                  <a:srgbClr val="000000"/>
                </a:solidFill>
                <a:latin typeface="Calibri"/>
              </a:rPr>
              <a:t>чтобы </a:t>
            </a:r>
            <a:r>
              <a:rPr b="0" lang="en-US" sz="2000" spc="-1" strike="noStrike">
                <a:solidFill>
                  <a:srgbClr val="000000"/>
                </a:solidFill>
                <a:latin typeface="Calibri"/>
              </a:rPr>
              <a:t>значение </a:t>
            </a:r>
            <a:r>
              <a:rPr b="0" lang="en-US" sz="2000" spc="-12" strike="noStrike">
                <a:solidFill>
                  <a:srgbClr val="000000"/>
                </a:solidFill>
                <a:latin typeface="Calibri"/>
              </a:rPr>
              <a:t>столбца fare_conditions </a:t>
            </a:r>
            <a:r>
              <a:rPr b="0" lang="en-US" sz="2000" spc="-7" strike="noStrike">
                <a:solidFill>
                  <a:srgbClr val="000000"/>
                </a:solidFill>
                <a:latin typeface="Calibri"/>
              </a:rPr>
              <a:t>выбиралось </a:t>
            </a:r>
            <a:r>
              <a:rPr b="0" lang="en-US" sz="2000" spc="-1" strike="noStrike">
                <a:solidFill>
                  <a:srgbClr val="000000"/>
                </a:solidFill>
                <a:latin typeface="Calibri"/>
              </a:rPr>
              <a:t>из  </a:t>
            </a:r>
            <a:r>
              <a:rPr b="0" lang="en-US" sz="2000" spc="-7" strike="noStrike">
                <a:solidFill>
                  <a:srgbClr val="000000"/>
                </a:solidFill>
                <a:latin typeface="Calibri"/>
              </a:rPr>
              <a:t>списка: </a:t>
            </a:r>
            <a:r>
              <a:rPr b="0" lang="en-US" sz="2000" spc="-12" strike="noStrike">
                <a:solidFill>
                  <a:srgbClr val="000000"/>
                </a:solidFill>
                <a:latin typeface="Calibri"/>
              </a:rPr>
              <a:t>«Economy», «Comfort», </a:t>
            </a:r>
            <a:r>
              <a:rPr b="0" lang="en-US" sz="2000" spc="-1" strike="noStrike">
                <a:solidFill>
                  <a:srgbClr val="000000"/>
                </a:solidFill>
                <a:latin typeface="Calibri"/>
              </a:rPr>
              <a:t>«Business». При замене</a:t>
            </a:r>
            <a:r>
              <a:rPr b="0" lang="en-US" sz="2000" spc="-92" strike="noStrike">
                <a:solidFill>
                  <a:srgbClr val="000000"/>
                </a:solidFill>
                <a:latin typeface="Calibri"/>
              </a:rPr>
              <a:t> </a:t>
            </a:r>
            <a:r>
              <a:rPr b="0" i="1" lang="en-US" sz="2000" spc="-7" strike="noStrike">
                <a:solidFill>
                  <a:srgbClr val="000000"/>
                </a:solidFill>
                <a:latin typeface="Calibri"/>
              </a:rPr>
              <a:t>символьных</a:t>
            </a:r>
            <a:endParaRPr b="0" lang="en-US" sz="2000" spc="-1" strike="noStrike">
              <a:solidFill>
                <a:srgbClr val="000000"/>
              </a:solidFill>
              <a:latin typeface="Arial"/>
            </a:endParaRPr>
          </a:p>
          <a:p>
            <a:pPr marL="12600" indent="-273600">
              <a:lnSpc>
                <a:spcPts val="1919"/>
              </a:lnSpc>
              <a:tabLst>
                <a:tab algn="l" pos="0"/>
              </a:tabLst>
            </a:pPr>
            <a:r>
              <a:rPr b="0" i="1" lang="en-US" sz="2000" spc="-1" strike="noStrike">
                <a:solidFill>
                  <a:srgbClr val="000000"/>
                </a:solidFill>
                <a:latin typeface="Calibri"/>
              </a:rPr>
              <a:t>значений на </a:t>
            </a:r>
            <a:r>
              <a:rPr b="0" i="1" lang="en-US" sz="2000" spc="-7" strike="noStrike">
                <a:solidFill>
                  <a:srgbClr val="000000"/>
                </a:solidFill>
                <a:latin typeface="Calibri"/>
              </a:rPr>
              <a:t>числовые </a:t>
            </a:r>
            <a:r>
              <a:rPr b="0" lang="en-US" sz="2000" spc="-15" strike="noStrike">
                <a:solidFill>
                  <a:srgbClr val="000000"/>
                </a:solidFill>
                <a:latin typeface="Calibri"/>
              </a:rPr>
              <a:t>это </a:t>
            </a:r>
            <a:r>
              <a:rPr b="0" lang="en-US" sz="2000" spc="-7" strike="noStrike">
                <a:solidFill>
                  <a:srgbClr val="000000"/>
                </a:solidFill>
                <a:latin typeface="Calibri"/>
              </a:rPr>
              <a:t>ограничение </a:t>
            </a:r>
            <a:r>
              <a:rPr b="0" lang="en-US" sz="2000" spc="-26" strike="noStrike">
                <a:solidFill>
                  <a:srgbClr val="000000"/>
                </a:solidFill>
                <a:latin typeface="Calibri"/>
              </a:rPr>
              <a:t>будет </a:t>
            </a:r>
            <a:r>
              <a:rPr b="0" lang="en-US" sz="2000" spc="-12" strike="noStrike">
                <a:solidFill>
                  <a:srgbClr val="000000"/>
                </a:solidFill>
                <a:latin typeface="Calibri"/>
              </a:rPr>
              <a:t>заведомо</a:t>
            </a:r>
            <a:r>
              <a:rPr b="0" lang="en-US" sz="2000" spc="-41" strike="noStrike">
                <a:solidFill>
                  <a:srgbClr val="000000"/>
                </a:solidFill>
                <a:latin typeface="Calibri"/>
              </a:rPr>
              <a:t> </a:t>
            </a:r>
            <a:r>
              <a:rPr b="0" lang="en-US" sz="2000" spc="-1" strike="noStrike">
                <a:solidFill>
                  <a:srgbClr val="000000"/>
                </a:solidFill>
                <a:latin typeface="Calibri"/>
              </a:rPr>
              <a:t>нарушаться.</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2405520" y="3240"/>
            <a:ext cx="75470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Правдоподобная </a:t>
            </a:r>
            <a:r>
              <a:rPr b="0" lang="en-US" sz="3600" spc="-7" strike="noStrike">
                <a:solidFill>
                  <a:srgbClr val="000000"/>
                </a:solidFill>
                <a:latin typeface="Arial Black"/>
              </a:rPr>
              <a:t>ситуация</a:t>
            </a:r>
            <a:endParaRPr b="0" lang="en-US" sz="3600" spc="-1" strike="noStrike">
              <a:solidFill>
                <a:srgbClr val="000000"/>
              </a:solidFill>
              <a:latin typeface="Corbel"/>
            </a:endParaRPr>
          </a:p>
        </p:txBody>
      </p:sp>
      <p:sp>
        <p:nvSpPr>
          <p:cNvPr id="343" name="object 3"/>
          <p:cNvSpPr/>
          <p:nvPr/>
        </p:nvSpPr>
        <p:spPr>
          <a:xfrm>
            <a:off x="2059920" y="1126080"/>
            <a:ext cx="7892640" cy="2192400"/>
          </a:xfrm>
          <a:prstGeom prst="rect">
            <a:avLst/>
          </a:prstGeom>
          <a:noFill/>
          <a:ln w="0">
            <a:noFill/>
          </a:ln>
        </p:spPr>
        <p:style>
          <a:lnRef idx="0"/>
          <a:fillRef idx="0"/>
          <a:effectRef idx="0"/>
          <a:fontRef idx="minor"/>
        </p:style>
        <p:txBody>
          <a:bodyPr lIns="0" rIns="0" tIns="117360" bIns="0" anchor="t">
            <a:spAutoFit/>
          </a:bodyPr>
          <a:p>
            <a:pPr marL="12600">
              <a:lnSpc>
                <a:spcPct val="100000"/>
              </a:lnSpc>
              <a:spcBef>
                <a:spcPts val="924"/>
              </a:spcBef>
            </a:pPr>
            <a:r>
              <a:rPr b="0" lang="en-US" sz="2000" spc="-1" strike="noStrike">
                <a:solidFill>
                  <a:srgbClr val="000000"/>
                </a:solidFill>
                <a:latin typeface="Calibri"/>
              </a:rPr>
              <a:t>В </a:t>
            </a:r>
            <a:r>
              <a:rPr b="0" lang="en-US" sz="2000" spc="-12" strike="noStrike">
                <a:solidFill>
                  <a:srgbClr val="000000"/>
                </a:solidFill>
                <a:latin typeface="Calibri"/>
              </a:rPr>
              <a:t>команду </a:t>
            </a:r>
            <a:r>
              <a:rPr b="0" lang="en-US" sz="2000" spc="-32" strike="noStrike">
                <a:solidFill>
                  <a:srgbClr val="000000"/>
                </a:solidFill>
                <a:latin typeface="Calibri"/>
              </a:rPr>
              <a:t>ALTER </a:t>
            </a:r>
            <a:r>
              <a:rPr b="0" lang="en-US" sz="2000" spc="-35" strike="noStrike">
                <a:solidFill>
                  <a:srgbClr val="000000"/>
                </a:solidFill>
                <a:latin typeface="Calibri"/>
              </a:rPr>
              <a:t>TABLE </a:t>
            </a:r>
            <a:r>
              <a:rPr b="0" lang="en-US" sz="2000" spc="-12" strike="noStrike">
                <a:solidFill>
                  <a:srgbClr val="000000"/>
                </a:solidFill>
                <a:latin typeface="Calibri"/>
              </a:rPr>
              <a:t>добавим </a:t>
            </a:r>
            <a:r>
              <a:rPr b="0" lang="en-US" sz="2000" spc="-7" strike="noStrike">
                <a:solidFill>
                  <a:srgbClr val="000000"/>
                </a:solidFill>
                <a:latin typeface="Calibri"/>
              </a:rPr>
              <a:t>операцию </a:t>
            </a:r>
            <a:r>
              <a:rPr b="0" lang="en-US" sz="2000" spc="-15" strike="noStrike">
                <a:solidFill>
                  <a:srgbClr val="000000"/>
                </a:solidFill>
                <a:latin typeface="Calibri"/>
              </a:rPr>
              <a:t>удаления этого</a:t>
            </a:r>
            <a:r>
              <a:rPr b="0" lang="en-US" sz="2000" spc="63" strike="noStrike">
                <a:solidFill>
                  <a:srgbClr val="000000"/>
                </a:solidFill>
                <a:latin typeface="Calibri"/>
              </a:rPr>
              <a:t> </a:t>
            </a:r>
            <a:r>
              <a:rPr b="0" lang="en-US" sz="2000" spc="-7" strike="noStrike">
                <a:solidFill>
                  <a:srgbClr val="000000"/>
                </a:solidFill>
                <a:latin typeface="Calibri"/>
              </a:rPr>
              <a:t>ограничения:</a:t>
            </a:r>
            <a:endParaRPr b="0" lang="en-US" sz="2000" spc="-1" strike="noStrike">
              <a:solidFill>
                <a:srgbClr val="000000"/>
              </a:solidFill>
              <a:latin typeface="Arial"/>
            </a:endParaRPr>
          </a:p>
          <a:p>
            <a:pPr marL="12600">
              <a:lnSpc>
                <a:spcPct val="100000"/>
              </a:lnSpc>
              <a:spcBef>
                <a:spcPts val="740"/>
              </a:spcBef>
            </a:pPr>
            <a:r>
              <a:rPr b="1" lang="en-US" sz="1800" spc="-12" strike="noStrike">
                <a:solidFill>
                  <a:srgbClr val="000000"/>
                </a:solidFill>
                <a:latin typeface="Courier New"/>
              </a:rPr>
              <a:t>ALTER TABLE</a:t>
            </a:r>
            <a:r>
              <a:rPr b="1" lang="en-US" sz="1800" spc="-26"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286560">
              <a:lnSpc>
                <a:spcPct val="100000"/>
              </a:lnSpc>
            </a:pPr>
            <a:r>
              <a:rPr b="1" lang="en-US" sz="1800" spc="-12" strike="noStrike">
                <a:solidFill>
                  <a:srgbClr val="000000"/>
                </a:solidFill>
                <a:latin typeface="Courier New"/>
              </a:rPr>
              <a:t>DROP CONSTRAINT seats_fare_conditions_check,  ALTER COLUMN fare_conditions SET DATA TYPE</a:t>
            </a:r>
            <a:r>
              <a:rPr b="1" lang="en-US" sz="1800" spc="-35" strike="noStrike">
                <a:solidFill>
                  <a:srgbClr val="000000"/>
                </a:solidFill>
                <a:latin typeface="Courier New"/>
              </a:rPr>
              <a:t> </a:t>
            </a:r>
            <a:r>
              <a:rPr b="1" lang="en-US" sz="1800" spc="-12" strike="noStrike">
                <a:solidFill>
                  <a:srgbClr val="000000"/>
                </a:solidFill>
                <a:latin typeface="Courier New"/>
              </a:rPr>
              <a:t>integer</a:t>
            </a:r>
            <a:endParaRPr b="0" lang="en-US" sz="1800" spc="-1" strike="noStrike">
              <a:solidFill>
                <a:srgbClr val="000000"/>
              </a:solidFill>
              <a:latin typeface="Arial"/>
            </a:endParaRPr>
          </a:p>
          <a:p>
            <a:pPr marL="560160">
              <a:lnSpc>
                <a:spcPct val="100000"/>
              </a:lnSpc>
            </a:pPr>
            <a:r>
              <a:rPr b="1" lang="en-US" sz="1800" spc="-12" strike="noStrike">
                <a:solidFill>
                  <a:srgbClr val="000000"/>
                </a:solidFill>
                <a:latin typeface="Courier New"/>
              </a:rPr>
              <a:t>USING </a:t>
            </a:r>
            <a:r>
              <a:rPr b="1" lang="en-US" sz="1800" spc="-1" strike="noStrike">
                <a:solidFill>
                  <a:srgbClr val="000000"/>
                </a:solidFill>
                <a:latin typeface="Courier New"/>
              </a:rPr>
              <a:t>( </a:t>
            </a:r>
            <a:r>
              <a:rPr b="1" lang="en-US" sz="1800" spc="-12" strike="noStrike">
                <a:solidFill>
                  <a:srgbClr val="000000"/>
                </a:solidFill>
                <a:latin typeface="Courier New"/>
              </a:rPr>
              <a:t>CASE WHEN fare_conditions </a:t>
            </a:r>
            <a:r>
              <a:rPr b="1" lang="en-US" sz="1800" spc="-1" strike="noStrike">
                <a:solidFill>
                  <a:srgbClr val="000000"/>
                </a:solidFill>
                <a:latin typeface="Courier New"/>
              </a:rPr>
              <a:t>= </a:t>
            </a:r>
            <a:r>
              <a:rPr b="1" lang="en-US" sz="1800" spc="-12" strike="noStrike">
                <a:solidFill>
                  <a:srgbClr val="000000"/>
                </a:solidFill>
                <a:latin typeface="Courier New"/>
              </a:rPr>
              <a:t>'Economy' THEN</a:t>
            </a:r>
            <a:r>
              <a:rPr b="1" lang="en-US" sz="1800" spc="-92" strike="noStrike">
                <a:solidFill>
                  <a:srgbClr val="000000"/>
                </a:solidFill>
                <a:latin typeface="Courier New"/>
              </a:rPr>
              <a:t> </a:t>
            </a:r>
            <a:r>
              <a:rPr b="1" lang="en-US" sz="1800" spc="-1" strike="noStrike">
                <a:solidFill>
                  <a:srgbClr val="000000"/>
                </a:solidFill>
                <a:latin typeface="Courier New"/>
              </a:rPr>
              <a:t>1</a:t>
            </a:r>
            <a:endParaRPr b="0" lang="en-US" sz="1800" spc="-1" strike="noStrike">
              <a:solidFill>
                <a:srgbClr val="000000"/>
              </a:solidFill>
              <a:latin typeface="Arial"/>
            </a:endParaRPr>
          </a:p>
        </p:txBody>
      </p:sp>
      <p:sp>
        <p:nvSpPr>
          <p:cNvPr id="344" name="object 4"/>
          <p:cNvSpPr/>
          <p:nvPr/>
        </p:nvSpPr>
        <p:spPr>
          <a:xfrm>
            <a:off x="4370760" y="2986200"/>
            <a:ext cx="5484240" cy="56088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00" spc="-12" strike="noStrike">
                <a:solidFill>
                  <a:srgbClr val="000000"/>
                </a:solidFill>
                <a:latin typeface="Courier New"/>
              </a:rPr>
              <a:t>WHEN fare_conditions </a:t>
            </a:r>
            <a:r>
              <a:rPr b="1" lang="en-US" sz="1800" spc="-1" strike="noStrike">
                <a:solidFill>
                  <a:srgbClr val="000000"/>
                </a:solidFill>
                <a:latin typeface="Courier New"/>
              </a:rPr>
              <a:t>= </a:t>
            </a:r>
            <a:r>
              <a:rPr b="1" lang="en-US" sz="1800" spc="-12" strike="noStrike">
                <a:solidFill>
                  <a:srgbClr val="000000"/>
                </a:solidFill>
                <a:latin typeface="Courier New"/>
              </a:rPr>
              <a:t>'Business' THEN </a:t>
            </a:r>
            <a:r>
              <a:rPr b="1" lang="en-US" sz="1800" spc="-1" strike="noStrike">
                <a:solidFill>
                  <a:srgbClr val="000000"/>
                </a:solidFill>
                <a:latin typeface="Courier New"/>
              </a:rPr>
              <a:t>2  </a:t>
            </a:r>
            <a:r>
              <a:rPr b="1" lang="en-US" sz="1800" spc="-12" strike="noStrike">
                <a:solidFill>
                  <a:srgbClr val="000000"/>
                </a:solidFill>
                <a:latin typeface="Courier New"/>
              </a:rPr>
              <a:t>ELSE</a:t>
            </a:r>
            <a:r>
              <a:rPr b="1" lang="en-US" sz="1800" spc="-35" strike="noStrike">
                <a:solidFill>
                  <a:srgbClr val="000000"/>
                </a:solidFill>
                <a:latin typeface="Courier New"/>
              </a:rPr>
              <a:t> </a:t>
            </a:r>
            <a:r>
              <a:rPr b="1" lang="en-US" sz="1800" spc="-1" strike="noStrike">
                <a:solidFill>
                  <a:srgbClr val="000000"/>
                </a:solidFill>
                <a:latin typeface="Courier New"/>
              </a:rPr>
              <a:t>3</a:t>
            </a:r>
            <a:endParaRPr b="0" lang="en-US" sz="1800" spc="-1" strike="noStrike">
              <a:solidFill>
                <a:srgbClr val="000000"/>
              </a:solidFill>
              <a:latin typeface="Arial"/>
            </a:endParaRPr>
          </a:p>
        </p:txBody>
      </p:sp>
      <p:sp>
        <p:nvSpPr>
          <p:cNvPr id="345" name="object 5"/>
          <p:cNvSpPr/>
          <p:nvPr/>
        </p:nvSpPr>
        <p:spPr>
          <a:xfrm>
            <a:off x="2072520" y="4855320"/>
            <a:ext cx="2047680" cy="360"/>
          </a:xfrm>
          <a:custGeom>
            <a:avLst/>
            <a:gdLst>
              <a:gd name="textAreaLeft" fmla="*/ 0 w 2047680"/>
              <a:gd name="textAreaRight" fmla="*/ 2048040 w 2047680"/>
              <a:gd name="textAreaTop" fmla="*/ 0 h 360"/>
              <a:gd name="textAreaBottom" fmla="*/ 720 h 360"/>
            </a:gdLst>
            <a:ahLst/>
            <a:rect l="textAreaLeft" t="textAreaTop" r="textAreaRight" b="textAreaBottom"/>
            <a:pathLst>
              <a:path w="2047875" h="0">
                <a:moveTo>
                  <a:pt x="0" y="0"/>
                </a:moveTo>
                <a:lnTo>
                  <a:pt x="2047821"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46" name="object 6"/>
          <p:cNvSpPr/>
          <p:nvPr/>
        </p:nvSpPr>
        <p:spPr>
          <a:xfrm>
            <a:off x="4256640" y="4855320"/>
            <a:ext cx="1229760" cy="360"/>
          </a:xfrm>
          <a:custGeom>
            <a:avLst/>
            <a:gdLst>
              <a:gd name="textAreaLeft" fmla="*/ 0 w 1229760"/>
              <a:gd name="textAreaRight" fmla="*/ 1230120 w 1229760"/>
              <a:gd name="textAreaTop" fmla="*/ 0 h 360"/>
              <a:gd name="textAreaBottom" fmla="*/ 720 h 360"/>
            </a:gdLst>
            <a:ahLst/>
            <a:rect l="textAreaLeft" t="textAreaTop" r="textAreaRight" b="textAreaBottom"/>
            <a:pathLst>
              <a:path w="1229995" h="0">
                <a:moveTo>
                  <a:pt x="0" y="0"/>
                </a:moveTo>
                <a:lnTo>
                  <a:pt x="1229639"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47" name="object 7"/>
          <p:cNvSpPr/>
          <p:nvPr/>
        </p:nvSpPr>
        <p:spPr>
          <a:xfrm>
            <a:off x="5622840" y="4855320"/>
            <a:ext cx="2320560" cy="360"/>
          </a:xfrm>
          <a:custGeom>
            <a:avLst/>
            <a:gdLst>
              <a:gd name="textAreaLeft" fmla="*/ 0 w 2320560"/>
              <a:gd name="textAreaRight" fmla="*/ 2320920 w 2320560"/>
              <a:gd name="textAreaTop" fmla="*/ 0 h 360"/>
              <a:gd name="textAreaBottom" fmla="*/ 720 h 360"/>
            </a:gdLst>
            <a:ahLst/>
            <a:rect l="textAreaLeft" t="textAreaTop" r="textAreaRight" b="textAreaBottom"/>
            <a:pathLst>
              <a:path w="2320925" h="0">
                <a:moveTo>
                  <a:pt x="0" y="0"/>
                </a:moveTo>
                <a:lnTo>
                  <a:pt x="2320518" y="0"/>
                </a:lnTo>
              </a:path>
            </a:pathLst>
          </a:custGeom>
          <a:noFill/>
          <a:ln w="13487">
            <a:solidFill>
              <a:srgbClr val="000000"/>
            </a:solidFill>
            <a:prstDash val="sys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348" name="object 8"/>
          <p:cNvSpPr/>
          <p:nvPr/>
        </p:nvSpPr>
        <p:spPr>
          <a:xfrm>
            <a:off x="2059920" y="3276000"/>
            <a:ext cx="6025320" cy="1991520"/>
          </a:xfrm>
          <a:prstGeom prst="rect">
            <a:avLst/>
          </a:prstGeom>
          <a:noFill/>
          <a:ln w="0">
            <a:noFill/>
          </a:ln>
        </p:spPr>
        <p:style>
          <a:lnRef idx="0"/>
          <a:fillRef idx="0"/>
          <a:effectRef idx="0"/>
          <a:fontRef idx="minor"/>
        </p:style>
        <p:txBody>
          <a:bodyPr lIns="0" rIns="0" tIns="12600" bIns="0" anchor="t">
            <a:spAutoFit/>
          </a:bodyPr>
          <a:p>
            <a:pPr marL="1650960">
              <a:lnSpc>
                <a:spcPct val="100000"/>
              </a:lnSpc>
              <a:spcBef>
                <a:spcPts val="99"/>
              </a:spcBef>
            </a:pPr>
            <a:r>
              <a:rPr b="1" lang="en-US" sz="1800" spc="-12" strike="noStrike">
                <a:solidFill>
                  <a:srgbClr val="000000"/>
                </a:solidFill>
                <a:latin typeface="Courier New"/>
              </a:rPr>
              <a:t>END</a:t>
            </a:r>
            <a:endParaRPr b="0" lang="en-US" sz="1800" spc="-1" strike="noStrike">
              <a:solidFill>
                <a:srgbClr val="000000"/>
              </a:solidFill>
              <a:latin typeface="Arial"/>
            </a:endParaRPr>
          </a:p>
          <a:p>
            <a:pPr marL="1378080">
              <a:lnSpc>
                <a:spcPct val="100000"/>
              </a:lnSpc>
            </a:pPr>
            <a:r>
              <a:rPr b="1" lang="en-US" sz="1800" spc="-15" strike="noStrike">
                <a:solidFill>
                  <a:srgbClr val="000000"/>
                </a:solidFill>
                <a:latin typeface="Courier New"/>
              </a:rPr>
              <a:t>);</a:t>
            </a:r>
            <a:endParaRPr b="0" lang="en-US" sz="1800" spc="-1" strike="noStrike">
              <a:solidFill>
                <a:srgbClr val="000000"/>
              </a:solidFill>
              <a:latin typeface="Arial"/>
            </a:endParaRPr>
          </a:p>
          <a:p>
            <a:pPr marL="12600">
              <a:lnSpc>
                <a:spcPts val="2384"/>
              </a:lnSpc>
              <a:spcBef>
                <a:spcPts val="31"/>
              </a:spcBef>
            </a:pPr>
            <a:r>
              <a:rPr b="0" lang="en-US" sz="2000" spc="-1" strike="noStrike">
                <a:solidFill>
                  <a:srgbClr val="000000"/>
                </a:solidFill>
                <a:latin typeface="Calibri"/>
              </a:rPr>
              <a:t>Проверим </a:t>
            </a:r>
            <a:r>
              <a:rPr b="0" lang="en-US" sz="2000" spc="-21" strike="noStrike">
                <a:solidFill>
                  <a:srgbClr val="000000"/>
                </a:solidFill>
                <a:latin typeface="Calibri"/>
              </a:rPr>
              <a:t>результат </a:t>
            </a:r>
            <a:r>
              <a:rPr b="0" lang="en-US" sz="2000" spc="-7" strike="noStrike">
                <a:solidFill>
                  <a:srgbClr val="000000"/>
                </a:solidFill>
                <a:latin typeface="Calibri"/>
              </a:rPr>
              <a:t>работы </a:t>
            </a:r>
            <a:r>
              <a:rPr b="0" lang="en-US" sz="2000" spc="-1" strike="noStrike">
                <a:solidFill>
                  <a:srgbClr val="000000"/>
                </a:solidFill>
                <a:latin typeface="Calibri"/>
              </a:rPr>
              <a:t>с помощью</a:t>
            </a:r>
            <a:r>
              <a:rPr b="0" lang="en-US" sz="2000" spc="-111" strike="noStrike">
                <a:solidFill>
                  <a:srgbClr val="000000"/>
                </a:solidFill>
                <a:latin typeface="Calibri"/>
              </a:rPr>
              <a:t> </a:t>
            </a:r>
            <a:r>
              <a:rPr b="0" lang="en-US" sz="2000" spc="-12" strike="noStrike">
                <a:solidFill>
                  <a:srgbClr val="000000"/>
                </a:solidFill>
                <a:latin typeface="Calibri"/>
              </a:rPr>
              <a:t>команды</a:t>
            </a:r>
            <a:endParaRPr b="0" lang="en-US" sz="2000" spc="-1" strike="noStrike">
              <a:solidFill>
                <a:srgbClr val="000000"/>
              </a:solidFill>
              <a:latin typeface="Arial"/>
            </a:endParaRPr>
          </a:p>
          <a:p>
            <a:pPr marL="12600">
              <a:lnSpc>
                <a:spcPts val="2146"/>
              </a:lnSpc>
            </a:pPr>
            <a:r>
              <a:rPr b="1" lang="en-US" sz="1800" spc="-12" strike="noStrike">
                <a:solidFill>
                  <a:srgbClr val="000000"/>
                </a:solidFill>
                <a:latin typeface="Courier New"/>
              </a:rPr>
              <a:t>SELECT </a:t>
            </a:r>
            <a:r>
              <a:rPr b="1" lang="en-US" sz="1800" spc="-1" strike="noStrike">
                <a:solidFill>
                  <a:srgbClr val="000000"/>
                </a:solidFill>
                <a:latin typeface="Courier New"/>
              </a:rPr>
              <a:t>* </a:t>
            </a:r>
            <a:r>
              <a:rPr b="1" lang="en-US" sz="1800" spc="-12" strike="noStrike">
                <a:solidFill>
                  <a:srgbClr val="000000"/>
                </a:solidFill>
                <a:latin typeface="Courier New"/>
              </a:rPr>
              <a:t>FROM</a:t>
            </a:r>
            <a:r>
              <a:rPr b="1" lang="en-US" sz="1800" spc="-35"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149400">
              <a:lnSpc>
                <a:spcPct val="100000"/>
              </a:lnSpc>
            </a:pPr>
            <a:r>
              <a:rPr b="0" lang="en-US" sz="1800" spc="-12" strike="noStrike">
                <a:solidFill>
                  <a:srgbClr val="000000"/>
                </a:solidFill>
                <a:latin typeface="Courier New"/>
              </a:rPr>
              <a:t>aircraft_code </a:t>
            </a:r>
            <a:r>
              <a:rPr b="0" lang="en-US" sz="1800" spc="-1" strike="noStrike">
                <a:solidFill>
                  <a:srgbClr val="000000"/>
                </a:solidFill>
                <a:latin typeface="Courier New"/>
              </a:rPr>
              <a:t>| </a:t>
            </a:r>
            <a:r>
              <a:rPr b="0" lang="en-US" sz="1800" spc="-12" strike="noStrike">
                <a:solidFill>
                  <a:srgbClr val="000000"/>
                </a:solidFill>
                <a:latin typeface="Courier New"/>
              </a:rPr>
              <a:t>seat_no </a:t>
            </a:r>
            <a:r>
              <a:rPr b="0" lang="en-US" sz="1800" spc="-1" strike="noStrike">
                <a:solidFill>
                  <a:srgbClr val="000000"/>
                </a:solidFill>
                <a:latin typeface="Courier New"/>
              </a:rPr>
              <a:t>|</a:t>
            </a:r>
            <a:r>
              <a:rPr b="0" lang="en-US" sz="1800" spc="-66" strike="noStrike">
                <a:solidFill>
                  <a:srgbClr val="000000"/>
                </a:solidFill>
                <a:latin typeface="Courier New"/>
              </a:rPr>
              <a:t> </a:t>
            </a:r>
            <a:r>
              <a:rPr b="0" lang="en-US" sz="1800" spc="-12" strike="noStrike">
                <a:solidFill>
                  <a:srgbClr val="000000"/>
                </a:solidFill>
                <a:latin typeface="Courier New"/>
              </a:rPr>
              <a:t>fare_conditions</a:t>
            </a:r>
            <a:endParaRPr b="0" lang="en-US" sz="1800" spc="-1" strike="noStrike">
              <a:solidFill>
                <a:srgbClr val="000000"/>
              </a:solidFill>
              <a:latin typeface="Arial"/>
            </a:endParaRPr>
          </a:p>
          <a:p>
            <a:pPr marL="12600">
              <a:lnSpc>
                <a:spcPct val="100000"/>
              </a:lnSpc>
              <a:tabLst>
                <a:tab algn="l" pos="2060640"/>
                <a:tab algn="l" pos="3425040"/>
                <a:tab algn="l" pos="6012360"/>
              </a:tabLst>
            </a:pP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5" strike="noStrike">
                <a:solidFill>
                  <a:srgbClr val="000000"/>
                </a:solidFill>
                <a:latin typeface="Courier New"/>
              </a:rPr>
              <a:t>+</a:t>
            </a:r>
            <a:r>
              <a:rPr b="0" lang="en-US" sz="1800" spc="-15" strike="noStrike">
                <a:solidFill>
                  <a:srgbClr val="000000"/>
                </a:solidFill>
                <a:latin typeface="Courier New"/>
              </a:rPr>
              <a:t>	</a:t>
            </a:r>
            <a:r>
              <a:rPr b="0" lang="en-US" sz="1800" spc="-7" strike="noStrike">
                <a:solidFill>
                  <a:srgbClr val="000000"/>
                </a:solidFill>
                <a:latin typeface="Courier New"/>
              </a:rPr>
              <a:t>+</a:t>
            </a:r>
            <a:r>
              <a:rPr b="0" lang="en-US" sz="1800" spc="-1" strike="noStrike">
                <a:solidFill>
                  <a:srgbClr val="000000"/>
                </a:solidFill>
                <a:latin typeface="Courier New"/>
              </a:rPr>
              <a:t> </a:t>
            </a:r>
            <a:r>
              <a:rPr b="0" lang="en-US" sz="1800" spc="-1" strike="noStrike">
                <a:solidFill>
                  <a:srgbClr val="000000"/>
                </a:solidFill>
                <a:latin typeface="Courier New"/>
              </a:rPr>
              <a:t>	</a:t>
            </a:r>
            <a:endParaRPr b="0" lang="en-US" sz="1800" spc="-1" strike="noStrike">
              <a:solidFill>
                <a:srgbClr val="000000"/>
              </a:solidFill>
              <a:latin typeface="Arial"/>
            </a:endParaRPr>
          </a:p>
        </p:txBody>
      </p:sp>
      <p:graphicFrame>
        <p:nvGraphicFramePr>
          <p:cNvPr id="349" name="object 9"/>
          <p:cNvGraphicFramePr/>
          <p:nvPr/>
        </p:nvGraphicFramePr>
        <p:xfrm>
          <a:off x="2178000" y="5003640"/>
          <a:ext cx="5660640" cy="807480"/>
        </p:xfrm>
        <a:graphic>
          <a:graphicData uri="http://schemas.openxmlformats.org/drawingml/2006/table">
            <a:tbl>
              <a:tblPr/>
              <a:tblGrid>
                <a:gridCol w="1192320"/>
                <a:gridCol w="955440"/>
                <a:gridCol w="750960"/>
                <a:gridCol w="1568880"/>
                <a:gridCol w="1192320"/>
              </a:tblGrid>
              <a:tr h="266760">
                <a:tc>
                  <a:txBody>
                    <a:bodyPr lIns="0" rIns="0" tIns="0" bIns="0" anchor="t">
                      <a:noAutofit/>
                    </a:bodyPr>
                    <a:p>
                      <a:pPr marL="31680">
                        <a:lnSpc>
                          <a:spcPts val="1860"/>
                        </a:lnSpc>
                      </a:pPr>
                      <a:r>
                        <a:rPr b="0" lang="en-US" sz="1800" spc="-12" strike="noStrike">
                          <a:solidFill>
                            <a:srgbClr val="000000"/>
                          </a:solidFill>
                          <a:latin typeface="Courier New"/>
                        </a:rPr>
                        <a:t>319</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r">
                        <a:lnSpc>
                          <a:spcPts val="1860"/>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1860"/>
                        </a:lnSpc>
                      </a:pPr>
                      <a:r>
                        <a:rPr b="0" lang="en-US" sz="1800" spc="-7" strike="noStrike">
                          <a:solidFill>
                            <a:srgbClr val="000000"/>
                          </a:solidFill>
                          <a:latin typeface="Courier New"/>
                        </a:rPr>
                        <a:t>2A</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408240">
                        <a:lnSpc>
                          <a:spcPts val="1860"/>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r">
                        <a:lnSpc>
                          <a:spcPts val="1860"/>
                        </a:lnSpc>
                      </a:pPr>
                      <a:r>
                        <a:rPr b="0" lang="en-US" sz="1800" spc="-1" strike="noStrike">
                          <a:solidFill>
                            <a:srgbClr val="000000"/>
                          </a:solidFill>
                          <a:latin typeface="Courier New"/>
                        </a:rPr>
                        <a:t>2</a:t>
                      </a:r>
                      <a:endParaRPr b="0" lang="en-US" sz="1800" spc="-1" strike="noStrike">
                        <a:solidFill>
                          <a:srgbClr val="000000"/>
                        </a:solidFill>
                        <a:latin typeface="Arial"/>
                      </a:endParaRPr>
                    </a:p>
                  </a:txBody>
                  <a:tcPr anchor="t">
                    <a:lnL>
                      <a:noFill/>
                    </a:lnL>
                    <a:lnR>
                      <a:noFill/>
                    </a:lnR>
                    <a:lnT>
                      <a:noFill/>
                    </a:lnT>
                    <a:lnB>
                      <a:noFill/>
                    </a:lnB>
                    <a:noFill/>
                  </a:tcPr>
                </a:tc>
              </a:tr>
              <a:tr h="274320">
                <a:tc>
                  <a:txBody>
                    <a:bodyPr lIns="0" rIns="0" tIns="0" bIns="0" anchor="t">
                      <a:noAutofit/>
                    </a:bodyPr>
                    <a:p>
                      <a:pPr marL="31680">
                        <a:lnSpc>
                          <a:spcPts val="1919"/>
                        </a:lnSpc>
                      </a:pPr>
                      <a:r>
                        <a:rPr b="0" lang="en-US" sz="1800" spc="-12" strike="noStrike">
                          <a:solidFill>
                            <a:srgbClr val="000000"/>
                          </a:solidFill>
                          <a:latin typeface="Courier New"/>
                        </a:rPr>
                        <a:t>319</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r">
                        <a:lnSpc>
                          <a:spcPts val="1919"/>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8040">
                        <a:lnSpc>
                          <a:spcPts val="1919"/>
                        </a:lnSpc>
                      </a:pPr>
                      <a:r>
                        <a:rPr b="0" lang="en-US" sz="1800" spc="-7" strike="noStrike">
                          <a:solidFill>
                            <a:srgbClr val="000000"/>
                          </a:solidFill>
                          <a:latin typeface="Courier New"/>
                        </a:rPr>
                        <a:t>2C</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408240">
                        <a:lnSpc>
                          <a:spcPts val="1919"/>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r">
                        <a:lnSpc>
                          <a:spcPts val="1919"/>
                        </a:lnSpc>
                      </a:pPr>
                      <a:r>
                        <a:rPr b="0" lang="en-US" sz="1800" spc="-1" strike="noStrike">
                          <a:solidFill>
                            <a:srgbClr val="000000"/>
                          </a:solidFill>
                          <a:latin typeface="Courier New"/>
                        </a:rPr>
                        <a:t>2</a:t>
                      </a:r>
                      <a:endParaRPr b="0" lang="en-US" sz="1800" spc="-1" strike="noStrike">
                        <a:solidFill>
                          <a:srgbClr val="000000"/>
                        </a:solidFill>
                        <a:latin typeface="Arial"/>
                      </a:endParaRPr>
                    </a:p>
                  </a:txBody>
                  <a:tcPr anchor="t">
                    <a:lnL>
                      <a:noFill/>
                    </a:lnL>
                    <a:lnR>
                      <a:noFill/>
                    </a:lnR>
                    <a:lnT>
                      <a:noFill/>
                    </a:lnT>
                    <a:lnB>
                      <a:noFill/>
                    </a:lnB>
                    <a:noFill/>
                  </a:tcPr>
                </a:tc>
              </a:tr>
              <a:tr h="266400">
                <a:tc>
                  <a:txBody>
                    <a:bodyPr lIns="0" rIns="0" tIns="0" bIns="0" anchor="t">
                      <a:noAutofit/>
                    </a:bodyPr>
                    <a:p>
                      <a:pPr marL="31680">
                        <a:lnSpc>
                          <a:spcPts val="1919"/>
                        </a:lnSpc>
                      </a:pPr>
                      <a:r>
                        <a:rPr b="0" lang="en-US" sz="1800" spc="-12" strike="noStrike">
                          <a:solidFill>
                            <a:srgbClr val="000000"/>
                          </a:solidFill>
                          <a:latin typeface="Courier New"/>
                        </a:rPr>
                        <a:t>319</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r">
                        <a:lnSpc>
                          <a:spcPts val="1919"/>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67320">
                        <a:lnSpc>
                          <a:spcPts val="1919"/>
                        </a:lnSpc>
                      </a:pPr>
                      <a:r>
                        <a:rPr b="0" lang="en-US" sz="1800" spc="-7" strike="noStrike">
                          <a:solidFill>
                            <a:srgbClr val="000000"/>
                          </a:solidFill>
                          <a:latin typeface="Courier New"/>
                        </a:rPr>
                        <a:t>2D</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marL="408240">
                        <a:lnSpc>
                          <a:spcPts val="1919"/>
                        </a:lnSpc>
                      </a:pPr>
                      <a:r>
                        <a:rPr b="0" lang="en-US" sz="1800" spc="-1" strike="noStrike">
                          <a:solidFill>
                            <a:srgbClr val="000000"/>
                          </a:solidFill>
                          <a:latin typeface="Courier New"/>
                        </a:rPr>
                        <a:t>|</a:t>
                      </a:r>
                      <a:endParaRPr b="0" lang="en-US" sz="1800" spc="-1" strike="noStrike">
                        <a:solidFill>
                          <a:srgbClr val="000000"/>
                        </a:solidFill>
                        <a:latin typeface="Arial"/>
                      </a:endParaRPr>
                    </a:p>
                  </a:txBody>
                  <a:tcPr anchor="t">
                    <a:lnL>
                      <a:noFill/>
                    </a:lnL>
                    <a:lnR>
                      <a:noFill/>
                    </a:lnR>
                    <a:lnT>
                      <a:noFill/>
                    </a:lnT>
                    <a:lnB>
                      <a:noFill/>
                    </a:lnB>
                    <a:noFill/>
                  </a:tcPr>
                </a:tc>
                <a:tc>
                  <a:txBody>
                    <a:bodyPr lIns="0" rIns="0" tIns="0" bIns="0" anchor="t">
                      <a:noAutofit/>
                    </a:bodyPr>
                    <a:p>
                      <a:pPr algn="r">
                        <a:lnSpc>
                          <a:spcPts val="1919"/>
                        </a:lnSpc>
                      </a:pPr>
                      <a:r>
                        <a:rPr b="0" lang="en-US" sz="1800" spc="-1" strike="noStrike">
                          <a:solidFill>
                            <a:srgbClr val="000000"/>
                          </a:solidFill>
                          <a:latin typeface="Courier New"/>
                        </a:rPr>
                        <a:t>2</a:t>
                      </a:r>
                      <a:endParaRPr b="0" lang="en-US" sz="1800" spc="-1" strike="noStrike">
                        <a:solidFill>
                          <a:srgbClr val="000000"/>
                        </a:solidFill>
                        <a:latin typeface="Arial"/>
                      </a:endParaRPr>
                    </a:p>
                  </a:txBody>
                  <a:tcPr anchor="t">
                    <a:lnL>
                      <a:noFill/>
                    </a:lnL>
                    <a:lnR>
                      <a:noFill/>
                    </a:lnR>
                    <a:lnT>
                      <a:noFill/>
                    </a:lnT>
                    <a:lnB>
                      <a:noFill/>
                    </a:lnB>
                    <a:noFill/>
                  </a:tcPr>
                </a:tc>
              </a:tr>
            </a:tbl>
          </a:graphicData>
        </a:graphic>
      </p:graphicFrame>
      <p:sp>
        <p:nvSpPr>
          <p:cNvPr id="350" name="object 10"/>
          <p:cNvSpPr/>
          <p:nvPr/>
        </p:nvSpPr>
        <p:spPr>
          <a:xfrm>
            <a:off x="2059920" y="5776200"/>
            <a:ext cx="43668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1800" spc="-7" strike="noStrike">
                <a:solidFill>
                  <a:srgbClr val="000000"/>
                </a:solidFill>
                <a:latin typeface="Courier New"/>
              </a:rPr>
              <a:t>...</a:t>
            </a:r>
            <a:endParaRPr b="0" lang="en-US" sz="1800" spc="-1" strike="noStrike">
              <a:solidFill>
                <a:srgbClr val="000000"/>
              </a:solidFill>
              <a:latin typeface="Arial"/>
            </a:endParaRPr>
          </a:p>
        </p:txBody>
      </p:sp>
      <p:sp>
        <p:nvSpPr>
          <p:cNvPr id="351" name="object 12"/>
          <p:cNvSpPr/>
          <p:nvPr/>
        </p:nvSpPr>
        <p:spPr>
          <a:xfrm>
            <a:off x="1098000" y="3242160"/>
            <a:ext cx="1728000" cy="579240"/>
          </a:xfrm>
          <a:prstGeom prst="rect">
            <a:avLst/>
          </a:prstGeom>
          <a:noFill/>
          <a:ln w="9525">
            <a:solidFill>
              <a:srgbClr val="4f81bc"/>
            </a:solidFill>
            <a:round/>
          </a:ln>
        </p:spPr>
        <p:style>
          <a:lnRef idx="0"/>
          <a:fillRef idx="0"/>
          <a:effectRef idx="0"/>
          <a:fontRef idx="minor"/>
        </p:style>
        <p:txBody>
          <a:bodyPr lIns="0" rIns="0" tIns="30960" bIns="0" anchor="t">
            <a:spAutoFit/>
          </a:bodyPr>
          <a:p>
            <a:pPr marL="91440">
              <a:lnSpc>
                <a:spcPct val="100000"/>
              </a:lnSpc>
              <a:spcBef>
                <a:spcPts val="244"/>
              </a:spcBef>
            </a:pPr>
            <a:r>
              <a:rPr b="0" lang="en-US" sz="1800" spc="-7" strike="noStrike">
                <a:solidFill>
                  <a:srgbClr val="000000"/>
                </a:solidFill>
                <a:latin typeface="Calibri"/>
              </a:rPr>
              <a:t>две</a:t>
            </a:r>
            <a:r>
              <a:rPr b="0" lang="en-US" sz="1800" spc="-12" strike="noStrike">
                <a:solidFill>
                  <a:srgbClr val="000000"/>
                </a:solidFill>
                <a:latin typeface="Calibri"/>
              </a:rPr>
              <a:t> </a:t>
            </a:r>
            <a:r>
              <a:rPr b="0" lang="en-US" sz="1800" spc="-7" strike="noStrike">
                <a:solidFill>
                  <a:srgbClr val="000000"/>
                </a:solidFill>
                <a:latin typeface="Calibri"/>
              </a:rPr>
              <a:t>операции</a:t>
            </a:r>
            <a:endParaRPr b="0" lang="en-US" sz="1800" spc="-1" strike="noStrike">
              <a:solidFill>
                <a:srgbClr val="000000"/>
              </a:solidFill>
              <a:latin typeface="Arial"/>
            </a:endParaRPr>
          </a:p>
        </p:txBody>
      </p:sp>
      <p:sp>
        <p:nvSpPr>
          <p:cNvPr id="352" name="object 13"/>
          <p:cNvSpPr/>
          <p:nvPr/>
        </p:nvSpPr>
        <p:spPr>
          <a:xfrm>
            <a:off x="1624320" y="2248200"/>
            <a:ext cx="677520" cy="993600"/>
          </a:xfrm>
          <a:custGeom>
            <a:avLst/>
            <a:gdLst>
              <a:gd name="textAreaLeft" fmla="*/ 0 w 677520"/>
              <a:gd name="textAreaRight" fmla="*/ 677880 w 677520"/>
              <a:gd name="textAreaTop" fmla="*/ 0 h 993600"/>
              <a:gd name="textAreaBottom" fmla="*/ 993960 h 993600"/>
            </a:gdLst>
            <a:ahLst/>
            <a:rect l="textAreaLeft" t="textAreaTop" r="textAreaRight" b="textAreaBottom"/>
            <a:pathLst>
              <a:path w="587375" h="802639">
                <a:moveTo>
                  <a:pt x="587260" y="395986"/>
                </a:moveTo>
                <a:lnTo>
                  <a:pt x="470573" y="404749"/>
                </a:lnTo>
                <a:lnTo>
                  <a:pt x="465328" y="410845"/>
                </a:lnTo>
                <a:lnTo>
                  <a:pt x="466369" y="424815"/>
                </a:lnTo>
                <a:lnTo>
                  <a:pt x="472465" y="430022"/>
                </a:lnTo>
                <a:lnTo>
                  <a:pt x="520560" y="426427"/>
                </a:lnTo>
                <a:lnTo>
                  <a:pt x="47726" y="751586"/>
                </a:lnTo>
                <a:lnTo>
                  <a:pt x="419798" y="69443"/>
                </a:lnTo>
                <a:lnTo>
                  <a:pt x="421195" y="117602"/>
                </a:lnTo>
                <a:lnTo>
                  <a:pt x="427037" y="123190"/>
                </a:lnTo>
                <a:lnTo>
                  <a:pt x="434047" y="122936"/>
                </a:lnTo>
                <a:lnTo>
                  <a:pt x="441058" y="122809"/>
                </a:lnTo>
                <a:lnTo>
                  <a:pt x="446582" y="116967"/>
                </a:lnTo>
                <a:lnTo>
                  <a:pt x="443674" y="16002"/>
                </a:lnTo>
                <a:lnTo>
                  <a:pt x="443217" y="0"/>
                </a:lnTo>
                <a:lnTo>
                  <a:pt x="349072" y="56896"/>
                </a:lnTo>
                <a:lnTo>
                  <a:pt x="343077" y="60452"/>
                </a:lnTo>
                <a:lnTo>
                  <a:pt x="341147" y="68326"/>
                </a:lnTo>
                <a:lnTo>
                  <a:pt x="348399" y="80264"/>
                </a:lnTo>
                <a:lnTo>
                  <a:pt x="356209" y="82169"/>
                </a:lnTo>
                <a:lnTo>
                  <a:pt x="362204" y="78613"/>
                </a:lnTo>
                <a:lnTo>
                  <a:pt x="397459" y="57327"/>
                </a:lnTo>
                <a:lnTo>
                  <a:pt x="0" y="786003"/>
                </a:lnTo>
                <a:lnTo>
                  <a:pt x="11137" y="792099"/>
                </a:lnTo>
                <a:lnTo>
                  <a:pt x="18338" y="802513"/>
                </a:lnTo>
                <a:lnTo>
                  <a:pt x="534962" y="447370"/>
                </a:lnTo>
                <a:lnTo>
                  <a:pt x="514400" y="490982"/>
                </a:lnTo>
                <a:lnTo>
                  <a:pt x="517118" y="498602"/>
                </a:lnTo>
                <a:lnTo>
                  <a:pt x="523468" y="501650"/>
                </a:lnTo>
                <a:lnTo>
                  <a:pt x="529805" y="504571"/>
                </a:lnTo>
                <a:lnTo>
                  <a:pt x="537375" y="501904"/>
                </a:lnTo>
                <a:lnTo>
                  <a:pt x="585457" y="399796"/>
                </a:lnTo>
                <a:lnTo>
                  <a:pt x="587260" y="395986"/>
                </a:lnTo>
                <a:close/>
              </a:path>
            </a:pathLst>
          </a:custGeom>
          <a:solidFill>
            <a:srgbClr val="497dba"/>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1327680" y="221040"/>
            <a:ext cx="100105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Правдоподобная </a:t>
            </a:r>
            <a:r>
              <a:rPr b="0" lang="en-US" sz="3600" spc="-7" strike="noStrike">
                <a:solidFill>
                  <a:srgbClr val="000000"/>
                </a:solidFill>
                <a:latin typeface="Arial Black"/>
              </a:rPr>
              <a:t>ситуация</a:t>
            </a:r>
            <a:endParaRPr b="0" lang="en-US" sz="3600" spc="-1" strike="noStrike">
              <a:solidFill>
                <a:srgbClr val="000000"/>
              </a:solidFill>
              <a:latin typeface="Corbel"/>
            </a:endParaRPr>
          </a:p>
        </p:txBody>
      </p:sp>
      <p:sp>
        <p:nvSpPr>
          <p:cNvPr id="354" name="object 3"/>
          <p:cNvSpPr/>
          <p:nvPr/>
        </p:nvSpPr>
        <p:spPr>
          <a:xfrm>
            <a:off x="1607400" y="1597320"/>
            <a:ext cx="9826920" cy="38916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32" strike="noStrike">
                <a:solidFill>
                  <a:srgbClr val="000000"/>
                </a:solidFill>
                <a:latin typeface="Calibri"/>
              </a:rPr>
              <a:t>Теперь </a:t>
            </a:r>
            <a:r>
              <a:rPr b="0" lang="en-US" sz="2000" spc="-1" strike="noStrike">
                <a:solidFill>
                  <a:srgbClr val="000000"/>
                </a:solidFill>
                <a:latin typeface="Calibri"/>
              </a:rPr>
              <a:t>мы видим, </a:t>
            </a:r>
            <a:r>
              <a:rPr b="0" lang="en-US" sz="2000" spc="-12" strike="noStrike">
                <a:solidFill>
                  <a:srgbClr val="000000"/>
                </a:solidFill>
                <a:latin typeface="Calibri"/>
              </a:rPr>
              <a:t>что </a:t>
            </a:r>
            <a:r>
              <a:rPr b="0" lang="en-US" sz="2000" spc="-15" strike="noStrike">
                <a:solidFill>
                  <a:srgbClr val="000000"/>
                </a:solidFill>
                <a:latin typeface="Calibri"/>
              </a:rPr>
              <a:t>необходимо </a:t>
            </a:r>
            <a:r>
              <a:rPr b="0" lang="en-US" sz="2000" spc="-7" strike="noStrike">
                <a:solidFill>
                  <a:srgbClr val="000000"/>
                </a:solidFill>
                <a:latin typeface="Calibri"/>
              </a:rPr>
              <a:t>связать </a:t>
            </a:r>
            <a:r>
              <a:rPr b="0" lang="en-US" sz="2000" spc="-12" strike="noStrike">
                <a:solidFill>
                  <a:srgbClr val="000000"/>
                </a:solidFill>
                <a:latin typeface="Calibri"/>
              </a:rPr>
              <a:t>таблицы </a:t>
            </a:r>
            <a:r>
              <a:rPr b="0" lang="en-US" sz="2000" spc="-1" strike="noStrike">
                <a:solidFill>
                  <a:srgbClr val="000000"/>
                </a:solidFill>
                <a:latin typeface="Calibri"/>
              </a:rPr>
              <a:t>«Места» </a:t>
            </a:r>
            <a:r>
              <a:rPr b="0" lang="en-US" sz="2000" spc="-7" strike="noStrike">
                <a:solidFill>
                  <a:srgbClr val="000000"/>
                </a:solidFill>
                <a:latin typeface="Calibri"/>
              </a:rPr>
              <a:t>(seats)</a:t>
            </a:r>
            <a:r>
              <a:rPr b="0" lang="en-US" sz="2000" spc="-15" strike="noStrike">
                <a:solidFill>
                  <a:srgbClr val="000000"/>
                </a:solidFill>
                <a:latin typeface="Calibri"/>
              </a:rPr>
              <a:t> </a:t>
            </a:r>
            <a:r>
              <a:rPr b="0" lang="en-US" sz="2000" spc="-1" strike="noStrike">
                <a:solidFill>
                  <a:srgbClr val="000000"/>
                </a:solidFill>
                <a:latin typeface="Calibri"/>
              </a:rPr>
              <a:t>и</a:t>
            </a:r>
            <a:endParaRPr b="0" lang="en-US" sz="2000" spc="-1" strike="noStrike">
              <a:solidFill>
                <a:srgbClr val="000000"/>
              </a:solidFill>
              <a:latin typeface="Arial"/>
            </a:endParaRPr>
          </a:p>
          <a:p>
            <a:pPr marL="12600">
              <a:lnSpc>
                <a:spcPct val="100000"/>
              </a:lnSpc>
            </a:pPr>
            <a:r>
              <a:rPr b="0" lang="en-US" sz="2000" spc="-7" strike="noStrike">
                <a:solidFill>
                  <a:srgbClr val="000000"/>
                </a:solidFill>
                <a:latin typeface="Calibri"/>
              </a:rPr>
              <a:t>«Классы обслуживания» (fare_conditions) </a:t>
            </a:r>
            <a:r>
              <a:rPr b="0" lang="en-US" sz="2000" spc="-1" strike="noStrike">
                <a:solidFill>
                  <a:srgbClr val="000000"/>
                </a:solidFill>
                <a:latin typeface="Calibri"/>
              </a:rPr>
              <a:t>по </a:t>
            </a:r>
            <a:r>
              <a:rPr b="0" lang="en-US" sz="2000" spc="-7" strike="noStrike">
                <a:solidFill>
                  <a:srgbClr val="000000"/>
                </a:solidFill>
                <a:latin typeface="Calibri"/>
              </a:rPr>
              <a:t>внешнему </a:t>
            </a:r>
            <a:r>
              <a:rPr b="0" lang="en-US" sz="2000" spc="-12" strike="noStrike">
                <a:solidFill>
                  <a:srgbClr val="000000"/>
                </a:solidFill>
                <a:latin typeface="Calibri"/>
              </a:rPr>
              <a:t>ключу. </a:t>
            </a:r>
            <a:r>
              <a:rPr b="0" lang="en-US" sz="2000" spc="-15" strike="noStrike">
                <a:solidFill>
                  <a:srgbClr val="000000"/>
                </a:solidFill>
                <a:latin typeface="Calibri"/>
              </a:rPr>
              <a:t>Сделаем  это:</a:t>
            </a:r>
            <a:endParaRPr b="0" lang="en-US" sz="2000" spc="-1" strike="noStrike">
              <a:solidFill>
                <a:srgbClr val="000000"/>
              </a:solidFill>
              <a:latin typeface="Arial"/>
            </a:endParaRPr>
          </a:p>
          <a:p>
            <a:pPr marL="12600">
              <a:lnSpc>
                <a:spcPct val="100000"/>
              </a:lnSpc>
              <a:spcBef>
                <a:spcPts val="340"/>
              </a:spcBef>
            </a:pPr>
            <a:r>
              <a:rPr b="1" lang="en-US" sz="1800" spc="-12" strike="noStrike">
                <a:solidFill>
                  <a:srgbClr val="000000"/>
                </a:solidFill>
                <a:latin typeface="Courier New"/>
              </a:rPr>
              <a:t>ALTER TABLE</a:t>
            </a:r>
            <a:r>
              <a:rPr b="1" lang="en-US" sz="1800" spc="-26"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286560">
              <a:lnSpc>
                <a:spcPct val="100000"/>
              </a:lnSpc>
              <a:spcBef>
                <a:spcPts val="434"/>
              </a:spcBef>
            </a:pPr>
            <a:r>
              <a:rPr b="1" lang="en-US" sz="1800" spc="-12" strike="noStrike">
                <a:solidFill>
                  <a:srgbClr val="000000"/>
                </a:solidFill>
                <a:latin typeface="Courier New"/>
              </a:rPr>
              <a:t>ADD FOREIGN KEY </a:t>
            </a:r>
            <a:r>
              <a:rPr b="1" lang="en-US" sz="1800" spc="-1" strike="noStrike">
                <a:solidFill>
                  <a:srgbClr val="000000"/>
                </a:solidFill>
                <a:latin typeface="Courier New"/>
              </a:rPr>
              <a:t>( </a:t>
            </a:r>
            <a:r>
              <a:rPr b="1" lang="en-US" sz="1800" spc="-12" strike="noStrike">
                <a:solidFill>
                  <a:srgbClr val="000000"/>
                </a:solidFill>
                <a:latin typeface="Courier New"/>
              </a:rPr>
              <a:t>fare_conditions</a:t>
            </a:r>
            <a:r>
              <a:rPr b="1" lang="en-US" sz="1800" spc="-35"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560160">
              <a:lnSpc>
                <a:spcPct val="100000"/>
              </a:lnSpc>
              <a:spcBef>
                <a:spcPts val="431"/>
              </a:spcBef>
            </a:pPr>
            <a:r>
              <a:rPr b="1" lang="en-US" sz="1800" spc="-12" strike="noStrike">
                <a:solidFill>
                  <a:srgbClr val="000000"/>
                </a:solidFill>
                <a:latin typeface="Courier New"/>
              </a:rPr>
              <a:t>REFERENCES fare_conditions </a:t>
            </a:r>
            <a:r>
              <a:rPr b="1" lang="en-US" sz="1800" spc="-1" strike="noStrike">
                <a:solidFill>
                  <a:srgbClr val="000000"/>
                </a:solidFill>
                <a:latin typeface="Courier New"/>
              </a:rPr>
              <a:t>( </a:t>
            </a:r>
            <a:r>
              <a:rPr b="1" lang="en-US" sz="1800" spc="-12" strike="noStrike">
                <a:solidFill>
                  <a:srgbClr val="000000"/>
                </a:solidFill>
                <a:latin typeface="Courier New"/>
              </a:rPr>
              <a:t>fare_conditions_code</a:t>
            </a:r>
            <a:r>
              <a:rPr b="1" lang="en-US" sz="1800" spc="-60" strike="noStrike">
                <a:solidFill>
                  <a:srgbClr val="000000"/>
                </a:solidFill>
                <a:latin typeface="Courier New"/>
              </a:rPr>
              <a:t> </a:t>
            </a:r>
            <a:r>
              <a:rPr b="1" lang="en-US" sz="1800" spc="-15" strike="noStrike">
                <a:solidFill>
                  <a:srgbClr val="000000"/>
                </a:solidFill>
                <a:latin typeface="Courier New"/>
              </a:rPr>
              <a:t>);</a:t>
            </a:r>
            <a:endParaRPr b="0" lang="en-US" sz="1800" spc="-1" strike="noStrike">
              <a:solidFill>
                <a:srgbClr val="000000"/>
              </a:solidFill>
              <a:latin typeface="Arial"/>
            </a:endParaRPr>
          </a:p>
          <a:p>
            <a:pPr marL="12600">
              <a:lnSpc>
                <a:spcPct val="100000"/>
              </a:lnSpc>
              <a:spcBef>
                <a:spcPts val="570"/>
              </a:spcBef>
            </a:pPr>
            <a:r>
              <a:rPr b="0" lang="en-US" sz="2000" spc="-7" strike="noStrike">
                <a:solidFill>
                  <a:srgbClr val="000000"/>
                </a:solidFill>
                <a:latin typeface="Calibri"/>
              </a:rPr>
              <a:t>Посмотрев описание </a:t>
            </a:r>
            <a:r>
              <a:rPr b="0" lang="en-US" sz="2000" spc="-12" strike="noStrike">
                <a:solidFill>
                  <a:srgbClr val="000000"/>
                </a:solidFill>
                <a:latin typeface="Calibri"/>
              </a:rPr>
              <a:t>таблицы </a:t>
            </a:r>
            <a:r>
              <a:rPr b="0" lang="en-US" sz="2000" spc="-1" strike="noStrike">
                <a:solidFill>
                  <a:srgbClr val="000000"/>
                </a:solidFill>
                <a:latin typeface="Calibri"/>
              </a:rPr>
              <a:t>«Места» </a:t>
            </a:r>
            <a:r>
              <a:rPr b="0" lang="en-US" sz="2000" spc="-7" strike="noStrike">
                <a:solidFill>
                  <a:srgbClr val="000000"/>
                </a:solidFill>
                <a:latin typeface="Calibri"/>
              </a:rPr>
              <a:t>(seats), увидим, </a:t>
            </a:r>
            <a:r>
              <a:rPr b="0" lang="en-US" sz="2000" spc="-12" strike="noStrike">
                <a:solidFill>
                  <a:srgbClr val="000000"/>
                </a:solidFill>
                <a:latin typeface="Calibri"/>
              </a:rPr>
              <a:t>что </a:t>
            </a:r>
            <a:r>
              <a:rPr b="0" lang="en-US" sz="2000" spc="-1" strike="noStrike">
                <a:solidFill>
                  <a:srgbClr val="000000"/>
                </a:solidFill>
                <a:latin typeface="Calibri"/>
              </a:rPr>
              <a:t>внешний  </a:t>
            </a:r>
            <a:r>
              <a:rPr b="0" lang="en-US" sz="2000" spc="-7" strike="noStrike">
                <a:solidFill>
                  <a:srgbClr val="000000"/>
                </a:solidFill>
                <a:latin typeface="Calibri"/>
              </a:rPr>
              <a:t>ключ </a:t>
            </a:r>
            <a:r>
              <a:rPr b="0" lang="en-US" sz="2000" spc="-1" strike="noStrike">
                <a:solidFill>
                  <a:srgbClr val="000000"/>
                </a:solidFill>
                <a:latin typeface="Calibri"/>
              </a:rPr>
              <a:t>успешно</a:t>
            </a:r>
            <a:r>
              <a:rPr b="0" lang="en-US" sz="2000" spc="-32" strike="noStrike">
                <a:solidFill>
                  <a:srgbClr val="000000"/>
                </a:solidFill>
                <a:latin typeface="Calibri"/>
              </a:rPr>
              <a:t> </a:t>
            </a:r>
            <a:r>
              <a:rPr b="0" lang="en-US" sz="2000" spc="-1" strike="noStrike">
                <a:solidFill>
                  <a:srgbClr val="000000"/>
                </a:solidFill>
                <a:latin typeface="Calibri"/>
              </a:rPr>
              <a:t>создан.</a:t>
            </a:r>
            <a:endParaRPr b="0" lang="en-US" sz="2000" spc="-1" strike="noStrike">
              <a:solidFill>
                <a:srgbClr val="000000"/>
              </a:solidFill>
              <a:latin typeface="Arial"/>
            </a:endParaRPr>
          </a:p>
          <a:p>
            <a:pPr marL="12600">
              <a:lnSpc>
                <a:spcPct val="100000"/>
              </a:lnSpc>
              <a:spcBef>
                <a:spcPts val="346"/>
              </a:spcBef>
            </a:pPr>
            <a:r>
              <a:rPr b="1" lang="en-US" sz="1800" spc="-7" strike="noStrike">
                <a:solidFill>
                  <a:srgbClr val="000000"/>
                </a:solidFill>
                <a:latin typeface="Courier New"/>
              </a:rPr>
              <a:t>\d</a:t>
            </a:r>
            <a:r>
              <a:rPr b="1" lang="en-US" sz="1800" spc="-21"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12600">
              <a:lnSpc>
                <a:spcPct val="100000"/>
              </a:lnSpc>
              <a:spcBef>
                <a:spcPts val="434"/>
              </a:spcBef>
            </a:pPr>
            <a:r>
              <a:rPr b="0" lang="en-US" sz="1800" spc="-7" strike="noStrike">
                <a:solidFill>
                  <a:srgbClr val="000000"/>
                </a:solidFill>
                <a:latin typeface="Courier New"/>
              </a:rPr>
              <a:t>...</a:t>
            </a:r>
            <a:endParaRPr b="0" lang="en-US" sz="1800" spc="-1" strike="noStrike">
              <a:solidFill>
                <a:srgbClr val="000000"/>
              </a:solidFill>
              <a:latin typeface="Arial"/>
            </a:endParaRPr>
          </a:p>
          <a:p>
            <a:pPr marL="12600">
              <a:lnSpc>
                <a:spcPct val="120000"/>
              </a:lnSpc>
            </a:pPr>
            <a:r>
              <a:rPr b="0" lang="en-US" sz="1800" spc="-12" strike="noStrike">
                <a:solidFill>
                  <a:srgbClr val="000000"/>
                </a:solidFill>
                <a:latin typeface="Courier New"/>
              </a:rPr>
              <a:t>"seats_fare_conditions_fkey" FOREIGN KEY (fare_conditions)  REFERENCES</a:t>
            </a:r>
            <a:r>
              <a:rPr b="0" lang="en-US" sz="1800" spc="-32" strike="noStrike">
                <a:solidFill>
                  <a:srgbClr val="000000"/>
                </a:solidFill>
                <a:latin typeface="Courier New"/>
              </a:rPr>
              <a:t> </a:t>
            </a:r>
            <a:r>
              <a:rPr b="0" lang="en-US" sz="1800" spc="-12" strike="noStrike">
                <a:solidFill>
                  <a:srgbClr val="000000"/>
                </a:solidFill>
                <a:latin typeface="Courier New"/>
              </a:rPr>
              <a:t>fare_conditions(fare_conditions_code)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661040" y="16560"/>
            <a:ext cx="92790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Правдоподобная </a:t>
            </a:r>
            <a:r>
              <a:rPr b="0" lang="en-US" sz="3600" spc="-7" strike="noStrike">
                <a:solidFill>
                  <a:srgbClr val="000000"/>
                </a:solidFill>
                <a:latin typeface="Arial Black"/>
              </a:rPr>
              <a:t>ситуация</a:t>
            </a:r>
            <a:endParaRPr b="0" lang="en-US" sz="3600" spc="-1" strike="noStrike">
              <a:solidFill>
                <a:srgbClr val="000000"/>
              </a:solidFill>
              <a:latin typeface="Corbel"/>
            </a:endParaRPr>
          </a:p>
        </p:txBody>
      </p:sp>
      <p:sp>
        <p:nvSpPr>
          <p:cNvPr id="356" name="object 3"/>
          <p:cNvSpPr/>
          <p:nvPr/>
        </p:nvSpPr>
        <p:spPr>
          <a:xfrm>
            <a:off x="1478880" y="1446840"/>
            <a:ext cx="10569240" cy="435528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1" strike="noStrike">
                <a:solidFill>
                  <a:srgbClr val="000000"/>
                </a:solidFill>
                <a:latin typeface="Corbel"/>
              </a:rPr>
              <a:t>Из </a:t>
            </a:r>
            <a:r>
              <a:rPr b="0" lang="en-US" sz="2000" spc="-7" strike="noStrike">
                <a:solidFill>
                  <a:srgbClr val="000000"/>
                </a:solidFill>
                <a:latin typeface="Corbel"/>
              </a:rPr>
              <a:t>теории </a:t>
            </a:r>
            <a:r>
              <a:rPr b="0" lang="en-US" sz="2000" spc="-1" strike="noStrike">
                <a:solidFill>
                  <a:srgbClr val="000000"/>
                </a:solidFill>
                <a:latin typeface="Corbel"/>
              </a:rPr>
              <a:t>известно, </a:t>
            </a:r>
            <a:r>
              <a:rPr b="0" lang="en-US" sz="2000" spc="-12" strike="noStrike">
                <a:solidFill>
                  <a:srgbClr val="000000"/>
                </a:solidFill>
                <a:latin typeface="Corbel"/>
              </a:rPr>
              <a:t>что </a:t>
            </a:r>
            <a:r>
              <a:rPr b="0" lang="en-US" sz="2000" spc="-1" strike="noStrike">
                <a:solidFill>
                  <a:srgbClr val="000000"/>
                </a:solidFill>
                <a:latin typeface="Corbel"/>
              </a:rPr>
              <a:t>атрибуты </a:t>
            </a:r>
            <a:r>
              <a:rPr b="0" lang="en-US" sz="2000" spc="-7" strike="noStrike">
                <a:solidFill>
                  <a:srgbClr val="000000"/>
                </a:solidFill>
                <a:latin typeface="Corbel"/>
              </a:rPr>
              <a:t>внешнего </a:t>
            </a:r>
            <a:r>
              <a:rPr b="0" lang="en-US" sz="2000" spc="-1" strike="noStrike">
                <a:solidFill>
                  <a:srgbClr val="000000"/>
                </a:solidFill>
                <a:latin typeface="Corbel"/>
              </a:rPr>
              <a:t>ключа </a:t>
            </a:r>
            <a:r>
              <a:rPr b="0" i="1" lang="en-US" sz="2000" spc="-1" strike="noStrike">
                <a:solidFill>
                  <a:srgbClr val="000000"/>
                </a:solidFill>
                <a:latin typeface="Corbel"/>
              </a:rPr>
              <a:t>не </a:t>
            </a:r>
            <a:r>
              <a:rPr b="0" i="1" lang="en-US" sz="2000" spc="-12" strike="noStrike">
                <a:solidFill>
                  <a:srgbClr val="000000"/>
                </a:solidFill>
                <a:latin typeface="Corbel"/>
              </a:rPr>
              <a:t>обязательно  </a:t>
            </a:r>
            <a:r>
              <a:rPr b="0" i="1" lang="en-US" sz="2000" spc="-7" strike="noStrike">
                <a:solidFill>
                  <a:srgbClr val="000000"/>
                </a:solidFill>
                <a:latin typeface="Corbel"/>
              </a:rPr>
              <a:t>должны ссылаться </a:t>
            </a:r>
            <a:r>
              <a:rPr b="0" i="1" lang="en-US" sz="2000" spc="-12" strike="noStrike">
                <a:solidFill>
                  <a:srgbClr val="000000"/>
                </a:solidFill>
                <a:latin typeface="Corbel"/>
              </a:rPr>
              <a:t>только </a:t>
            </a:r>
            <a:r>
              <a:rPr b="0" i="1" lang="en-US" sz="2000" spc="-1" strike="noStrike">
                <a:solidFill>
                  <a:srgbClr val="000000"/>
                </a:solidFill>
                <a:latin typeface="Corbel"/>
              </a:rPr>
              <a:t>на </a:t>
            </a:r>
            <a:r>
              <a:rPr b="0" i="1" lang="en-US" sz="2000" spc="-7" strike="noStrike">
                <a:solidFill>
                  <a:srgbClr val="000000"/>
                </a:solidFill>
                <a:latin typeface="Corbel"/>
              </a:rPr>
              <a:t>одноименные атрибуты </a:t>
            </a:r>
            <a:r>
              <a:rPr b="0" lang="en-US" sz="2000" spc="-7" strike="noStrike">
                <a:solidFill>
                  <a:srgbClr val="000000"/>
                </a:solidFill>
                <a:latin typeface="Corbel"/>
              </a:rPr>
              <a:t>ссылочной  </a:t>
            </a:r>
            <a:r>
              <a:rPr b="0" lang="en-US" sz="2000" spc="-12" strike="noStrike">
                <a:solidFill>
                  <a:srgbClr val="000000"/>
                </a:solidFill>
                <a:latin typeface="Corbel"/>
              </a:rPr>
              <a:t>таблицы.</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15" strike="noStrike">
                <a:solidFill>
                  <a:srgbClr val="000000"/>
                </a:solidFill>
                <a:latin typeface="Corbel"/>
              </a:rPr>
              <a:t>Однако </a:t>
            </a:r>
            <a:r>
              <a:rPr b="0" lang="en-US" sz="2000" spc="-7" strike="noStrike">
                <a:solidFill>
                  <a:srgbClr val="000000"/>
                </a:solidFill>
                <a:latin typeface="Corbel"/>
              </a:rPr>
              <a:t>для </a:t>
            </a:r>
            <a:r>
              <a:rPr b="0" lang="en-US" sz="2000" spc="-15" strike="noStrike">
                <a:solidFill>
                  <a:srgbClr val="000000"/>
                </a:solidFill>
                <a:latin typeface="Corbel"/>
              </a:rPr>
              <a:t>удобства </a:t>
            </a:r>
            <a:r>
              <a:rPr b="0" lang="en-US" sz="2000" spc="-7" strike="noStrike">
                <a:solidFill>
                  <a:srgbClr val="000000"/>
                </a:solidFill>
                <a:latin typeface="Corbel"/>
              </a:rPr>
              <a:t>сопровождения </a:t>
            </a:r>
            <a:r>
              <a:rPr b="0" lang="en-US" sz="2000" spc="-1" strike="noStrike">
                <a:solidFill>
                  <a:srgbClr val="000000"/>
                </a:solidFill>
                <a:latin typeface="Corbel"/>
              </a:rPr>
              <a:t>базы </a:t>
            </a:r>
            <a:r>
              <a:rPr b="0" lang="en-US" sz="2000" spc="-7" strike="noStrike">
                <a:solidFill>
                  <a:srgbClr val="000000"/>
                </a:solidFill>
                <a:latin typeface="Corbel"/>
              </a:rPr>
              <a:t>данных имеет</a:t>
            </a:r>
            <a:r>
              <a:rPr b="0" lang="en-US" sz="2000" spc="-32" strike="noStrike">
                <a:solidFill>
                  <a:srgbClr val="000000"/>
                </a:solidFill>
                <a:latin typeface="Corbel"/>
              </a:rPr>
              <a:t> </a:t>
            </a:r>
            <a:r>
              <a:rPr b="0" lang="en-US" sz="2000" spc="-1" strike="noStrike">
                <a:solidFill>
                  <a:srgbClr val="000000"/>
                </a:solidFill>
                <a:latin typeface="Corbel"/>
              </a:rPr>
              <a:t>смысл</a:t>
            </a:r>
            <a:endParaRPr b="0" lang="en-US" sz="2000" spc="-1" strike="noStrike">
              <a:solidFill>
                <a:srgbClr val="000000"/>
              </a:solidFill>
              <a:latin typeface="Arial"/>
            </a:endParaRPr>
          </a:p>
          <a:p>
            <a:pPr marL="355680">
              <a:lnSpc>
                <a:spcPct val="100000"/>
              </a:lnSpc>
              <a:spcBef>
                <a:spcPts val="6"/>
              </a:spcBef>
              <a:tabLst>
                <a:tab algn="l" pos="354960"/>
                <a:tab algn="l" pos="355680"/>
              </a:tabLst>
            </a:pPr>
            <a:r>
              <a:rPr b="0" lang="en-US" sz="2000" spc="-7" strike="noStrike">
                <a:solidFill>
                  <a:srgbClr val="000000"/>
                </a:solidFill>
                <a:latin typeface="Corbel"/>
              </a:rPr>
              <a:t>переименовать </a:t>
            </a:r>
            <a:r>
              <a:rPr b="0" lang="en-US" sz="2000" spc="-12" strike="noStrike">
                <a:solidFill>
                  <a:srgbClr val="000000"/>
                </a:solidFill>
                <a:latin typeface="Corbel"/>
              </a:rPr>
              <a:t>столбец fare_conditions </a:t>
            </a:r>
            <a:r>
              <a:rPr b="0" lang="en-US" sz="2000" spc="-1" strike="noStrike">
                <a:solidFill>
                  <a:srgbClr val="000000"/>
                </a:solidFill>
                <a:latin typeface="Corbel"/>
              </a:rPr>
              <a:t>в </a:t>
            </a:r>
            <a:r>
              <a:rPr b="0" lang="en-US" sz="2000" spc="-12" strike="noStrike">
                <a:solidFill>
                  <a:srgbClr val="000000"/>
                </a:solidFill>
                <a:latin typeface="Corbel"/>
              </a:rPr>
              <a:t>таблице </a:t>
            </a:r>
            <a:r>
              <a:rPr b="0" lang="en-US" sz="2000" spc="-1" strike="noStrike">
                <a:solidFill>
                  <a:srgbClr val="000000"/>
                </a:solidFill>
                <a:latin typeface="Corbel"/>
              </a:rPr>
              <a:t>«Места» </a:t>
            </a:r>
            <a:r>
              <a:rPr b="0" lang="en-US" sz="2000" spc="-7" strike="noStrike">
                <a:solidFill>
                  <a:srgbClr val="000000"/>
                </a:solidFill>
                <a:latin typeface="Corbel"/>
              </a:rPr>
              <a:t>(seats), </a:t>
            </a:r>
            <a:r>
              <a:rPr b="0" lang="en-US" sz="2000" spc="-41" strike="noStrike">
                <a:solidFill>
                  <a:srgbClr val="000000"/>
                </a:solidFill>
                <a:latin typeface="Corbel"/>
              </a:rPr>
              <a:t>т. </a:t>
            </a:r>
            <a:r>
              <a:rPr b="0" lang="en-US" sz="2000" spc="-1" strike="noStrike">
                <a:solidFill>
                  <a:srgbClr val="000000"/>
                </a:solidFill>
                <a:latin typeface="Corbel"/>
              </a:rPr>
              <a:t>е.  </a:t>
            </a:r>
            <a:r>
              <a:rPr b="0" lang="en-US" sz="2000" spc="-7" strike="noStrike">
                <a:solidFill>
                  <a:srgbClr val="000000"/>
                </a:solidFill>
                <a:latin typeface="Corbel"/>
              </a:rPr>
              <a:t>дать </a:t>
            </a:r>
            <a:r>
              <a:rPr b="0" lang="en-US" sz="2000" spc="-12" strike="noStrike">
                <a:solidFill>
                  <a:srgbClr val="000000"/>
                </a:solidFill>
                <a:latin typeface="Corbel"/>
              </a:rPr>
              <a:t>ему </a:t>
            </a:r>
            <a:r>
              <a:rPr b="0" lang="en-US" sz="2000" spc="-1" strike="noStrike">
                <a:solidFill>
                  <a:srgbClr val="000000"/>
                </a:solidFill>
                <a:latin typeface="Corbel"/>
              </a:rPr>
              <a:t>имя</a:t>
            </a:r>
            <a:r>
              <a:rPr b="0" lang="en-US" sz="2000" spc="-41" strike="noStrike">
                <a:solidFill>
                  <a:srgbClr val="000000"/>
                </a:solidFill>
                <a:latin typeface="Corbel"/>
              </a:rPr>
              <a:t> </a:t>
            </a:r>
            <a:r>
              <a:rPr b="0" lang="en-US" sz="2000" spc="-7" strike="noStrike">
                <a:solidFill>
                  <a:srgbClr val="000000"/>
                </a:solidFill>
                <a:latin typeface="Corbel"/>
              </a:rPr>
              <a:t>fare_conditions_code:</a:t>
            </a:r>
            <a:endParaRPr b="0" lang="en-US" sz="2000" spc="-1" strike="noStrike">
              <a:solidFill>
                <a:srgbClr val="000000"/>
              </a:solidFill>
              <a:latin typeface="Arial"/>
            </a:endParaRPr>
          </a:p>
          <a:p>
            <a:pPr marL="12600">
              <a:lnSpc>
                <a:spcPct val="100000"/>
              </a:lnSpc>
              <a:spcBef>
                <a:spcPts val="346"/>
              </a:spcBef>
              <a:tabLst>
                <a:tab algn="l" pos="354960"/>
                <a:tab algn="l" pos="355680"/>
              </a:tabLst>
            </a:pPr>
            <a:r>
              <a:rPr b="1" lang="en-US" sz="2000" spc="-12" strike="noStrike">
                <a:solidFill>
                  <a:srgbClr val="000000"/>
                </a:solidFill>
                <a:latin typeface="Corbel"/>
              </a:rPr>
              <a:t>ALTER TABLE</a:t>
            </a:r>
            <a:r>
              <a:rPr b="1" lang="en-US" sz="2000" spc="-26" strike="noStrike">
                <a:solidFill>
                  <a:srgbClr val="000000"/>
                </a:solidFill>
                <a:latin typeface="Corbel"/>
              </a:rPr>
              <a:t> </a:t>
            </a:r>
            <a:r>
              <a:rPr b="1" lang="en-US" sz="2000" spc="-12" strike="noStrike">
                <a:solidFill>
                  <a:srgbClr val="000000"/>
                </a:solidFill>
                <a:latin typeface="Corbel"/>
              </a:rPr>
              <a:t>seats</a:t>
            </a:r>
            <a:endParaRPr b="0" lang="en-US" sz="2000" spc="-1" strike="noStrike">
              <a:solidFill>
                <a:srgbClr val="000000"/>
              </a:solidFill>
              <a:latin typeface="Arial"/>
            </a:endParaRPr>
          </a:p>
          <a:p>
            <a:pPr marL="286560">
              <a:lnSpc>
                <a:spcPct val="100000"/>
              </a:lnSpc>
              <a:spcBef>
                <a:spcPts val="431"/>
              </a:spcBef>
              <a:tabLst>
                <a:tab algn="l" pos="354960"/>
                <a:tab algn="l" pos="355680"/>
              </a:tabLst>
            </a:pPr>
            <a:r>
              <a:rPr b="1" lang="en-US" sz="2000" spc="-12" strike="noStrike">
                <a:solidFill>
                  <a:srgbClr val="000000"/>
                </a:solidFill>
                <a:latin typeface="Corbel"/>
              </a:rPr>
              <a:t>RENAME COLUMN fare_conditions TO</a:t>
            </a:r>
            <a:r>
              <a:rPr b="1" lang="en-US" sz="2000" spc="-26" strike="noStrike">
                <a:solidFill>
                  <a:srgbClr val="000000"/>
                </a:solidFill>
                <a:latin typeface="Corbel"/>
              </a:rPr>
              <a:t> </a:t>
            </a:r>
            <a:r>
              <a:rPr b="1" lang="en-US" sz="2000" spc="-12" strike="noStrike">
                <a:solidFill>
                  <a:srgbClr val="000000"/>
                </a:solidFill>
                <a:latin typeface="Corbel"/>
              </a:rPr>
              <a:t>fare_conditions_code;</a:t>
            </a:r>
            <a:endParaRPr b="0" lang="en-US" sz="2000" spc="-1" strike="noStrike">
              <a:solidFill>
                <a:srgbClr val="000000"/>
              </a:solidFill>
              <a:latin typeface="Arial"/>
            </a:endParaRPr>
          </a:p>
          <a:p>
            <a:pPr marL="12600">
              <a:lnSpc>
                <a:spcPct val="104000"/>
              </a:lnSpc>
              <a:spcBef>
                <a:spcPts val="456"/>
              </a:spcBef>
              <a:tabLst>
                <a:tab algn="l" pos="354960"/>
                <a:tab algn="l" pos="355680"/>
              </a:tabLst>
            </a:pPr>
            <a:r>
              <a:rPr b="0" lang="en-US" sz="2000" spc="-1" strike="noStrike">
                <a:solidFill>
                  <a:srgbClr val="000000"/>
                </a:solidFill>
                <a:latin typeface="Corbel"/>
              </a:rPr>
              <a:t>Имя атрибута, </a:t>
            </a:r>
            <a:r>
              <a:rPr b="0" lang="en-US" sz="2000" spc="-12" strike="noStrike">
                <a:solidFill>
                  <a:srgbClr val="000000"/>
                </a:solidFill>
                <a:latin typeface="Corbel"/>
              </a:rPr>
              <a:t>являющегося </a:t>
            </a:r>
            <a:r>
              <a:rPr b="0" lang="en-US" sz="2000" spc="-1" strike="noStrike">
                <a:solidFill>
                  <a:srgbClr val="000000"/>
                </a:solidFill>
                <a:latin typeface="Corbel"/>
              </a:rPr>
              <a:t>внешним </a:t>
            </a:r>
            <a:r>
              <a:rPr b="0" lang="en-US" sz="2000" spc="-7" strike="noStrike">
                <a:solidFill>
                  <a:srgbClr val="000000"/>
                </a:solidFill>
                <a:latin typeface="Corbel"/>
              </a:rPr>
              <a:t>ключом, изменилось, </a:t>
            </a:r>
            <a:r>
              <a:rPr b="0" lang="en-US" sz="2000" spc="-1" strike="noStrike">
                <a:solidFill>
                  <a:srgbClr val="000000"/>
                </a:solidFill>
                <a:latin typeface="Corbel"/>
              </a:rPr>
              <a:t>а </a:t>
            </a:r>
            <a:r>
              <a:rPr b="0" lang="en-US" sz="2000" spc="-7" strike="noStrike">
                <a:solidFill>
                  <a:srgbClr val="000000"/>
                </a:solidFill>
                <a:latin typeface="Corbel"/>
              </a:rPr>
              <a:t>вот </a:t>
            </a:r>
            <a:r>
              <a:rPr b="0" lang="en-US" sz="2000" spc="-1" strike="noStrike">
                <a:solidFill>
                  <a:srgbClr val="000000"/>
                </a:solidFill>
                <a:latin typeface="Corbel"/>
              </a:rPr>
              <a:t>имя  </a:t>
            </a:r>
            <a:r>
              <a:rPr b="0" lang="en-US" sz="2000" spc="-7" strike="noStrike">
                <a:solidFill>
                  <a:srgbClr val="000000"/>
                </a:solidFill>
                <a:latin typeface="Corbel"/>
              </a:rPr>
              <a:t>ограничения </a:t>
            </a:r>
            <a:r>
              <a:rPr b="0" lang="en-US" sz="2000" spc="-12" strike="noStrike">
                <a:solidFill>
                  <a:srgbClr val="000000"/>
                </a:solidFill>
                <a:latin typeface="Corbel"/>
              </a:rPr>
              <a:t>seats_fare_conditions_fkey </a:t>
            </a:r>
            <a:r>
              <a:rPr b="0" lang="en-US" sz="2000" spc="-1" strike="noStrike">
                <a:solidFill>
                  <a:srgbClr val="000000"/>
                </a:solidFill>
                <a:latin typeface="Corbel"/>
              </a:rPr>
              <a:t>осталось неизменным:  </a:t>
            </a:r>
            <a:r>
              <a:rPr b="0" lang="en-US" sz="2000" spc="-12" strike="noStrike">
                <a:solidFill>
                  <a:srgbClr val="000000"/>
                </a:solidFill>
                <a:latin typeface="Corbel"/>
              </a:rPr>
              <a:t>"seats_fare_conditions_fkey"</a:t>
            </a:r>
            <a:endParaRPr b="0" lang="en-US" sz="2000" spc="-1" strike="noStrike">
              <a:solidFill>
                <a:srgbClr val="000000"/>
              </a:solidFill>
              <a:latin typeface="Arial"/>
            </a:endParaRPr>
          </a:p>
          <a:p>
            <a:pPr marL="12600">
              <a:lnSpc>
                <a:spcPct val="104000"/>
              </a:lnSpc>
              <a:spcBef>
                <a:spcPts val="456"/>
              </a:spcBef>
              <a:tabLst>
                <a:tab algn="l" pos="354960"/>
                <a:tab algn="l" pos="355680"/>
              </a:tabLst>
            </a:pPr>
            <a:r>
              <a:rPr b="0" lang="en-US" sz="2000" spc="-12" strike="noStrike">
                <a:solidFill>
                  <a:srgbClr val="000000"/>
                </a:solidFill>
                <a:latin typeface="Corbel"/>
              </a:rPr>
              <a:t> </a:t>
            </a:r>
            <a:r>
              <a:rPr b="0" lang="en-US" sz="2000" spc="-12" strike="noStrike">
                <a:solidFill>
                  <a:srgbClr val="000000"/>
                </a:solidFill>
                <a:latin typeface="Corbel"/>
              </a:rPr>
              <a:t>FOREIGN KEY  (fare_conditions_code)</a:t>
            </a:r>
            <a:endParaRPr b="0" lang="en-US" sz="2000" spc="-1" strike="noStrike">
              <a:solidFill>
                <a:srgbClr val="000000"/>
              </a:solidFill>
              <a:latin typeface="Arial"/>
            </a:endParaRPr>
          </a:p>
          <a:p>
            <a:pPr marL="149400">
              <a:lnSpc>
                <a:spcPct val="100000"/>
              </a:lnSpc>
              <a:spcBef>
                <a:spcPts val="434"/>
              </a:spcBef>
              <a:tabLst>
                <a:tab algn="l" pos="354960"/>
                <a:tab algn="l" pos="355680"/>
              </a:tabLst>
            </a:pPr>
            <a:r>
              <a:rPr b="0" lang="en-US" sz="2000" spc="-12" strike="noStrike">
                <a:solidFill>
                  <a:srgbClr val="000000"/>
                </a:solidFill>
                <a:latin typeface="Corbel"/>
              </a:rPr>
              <a:t>REFERENCES</a:t>
            </a:r>
            <a:r>
              <a:rPr b="0" lang="en-US" sz="2000" spc="-21" strike="noStrike">
                <a:solidFill>
                  <a:srgbClr val="000000"/>
                </a:solidFill>
                <a:latin typeface="Corbel"/>
              </a:rPr>
              <a:t> </a:t>
            </a:r>
            <a:r>
              <a:rPr b="0" lang="en-US" sz="2000" spc="-12" strike="noStrike">
                <a:solidFill>
                  <a:srgbClr val="000000"/>
                </a:solidFill>
                <a:latin typeface="Corbel"/>
              </a:rPr>
              <a:t>fare_conditions(fare_conditions_code)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1929960" y="-5040"/>
            <a:ext cx="87195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Правдоподобная </a:t>
            </a:r>
            <a:r>
              <a:rPr b="0" lang="en-US" sz="3600" spc="-7" strike="noStrike">
                <a:solidFill>
                  <a:srgbClr val="000000"/>
                </a:solidFill>
                <a:latin typeface="Arial Black"/>
              </a:rPr>
              <a:t>ситуация</a:t>
            </a:r>
            <a:endParaRPr b="0" lang="en-US" sz="3600" spc="-1" strike="noStrike">
              <a:solidFill>
                <a:srgbClr val="000000"/>
              </a:solidFill>
              <a:latin typeface="Corbel"/>
            </a:endParaRPr>
          </a:p>
        </p:txBody>
      </p:sp>
      <p:sp>
        <p:nvSpPr>
          <p:cNvPr id="358" name="object 3"/>
          <p:cNvSpPr/>
          <p:nvPr/>
        </p:nvSpPr>
        <p:spPr>
          <a:xfrm>
            <a:off x="1769400" y="1244160"/>
            <a:ext cx="10020600" cy="5018400"/>
          </a:xfrm>
          <a:prstGeom prst="rect">
            <a:avLst/>
          </a:prstGeom>
          <a:noFill/>
          <a:ln w="0">
            <a:noFill/>
          </a:ln>
        </p:spPr>
        <p:style>
          <a:lnRef idx="0"/>
          <a:fillRef idx="0"/>
          <a:effectRef idx="0"/>
          <a:fontRef idx="minor"/>
        </p:style>
        <p:txBody>
          <a:bodyPr lIns="0" rIns="0" tIns="47520" bIns="0" anchor="t">
            <a:spAutoFit/>
          </a:bodyPr>
          <a:p>
            <a:pPr marL="12600">
              <a:lnSpc>
                <a:spcPts val="2160"/>
              </a:lnSpc>
              <a:spcBef>
                <a:spcPts val="374"/>
              </a:spcBef>
            </a:pPr>
            <a:r>
              <a:rPr b="0" lang="en-US" sz="2000" spc="-7" strike="noStrike">
                <a:solidFill>
                  <a:srgbClr val="000000"/>
                </a:solidFill>
                <a:latin typeface="Corbel"/>
              </a:rPr>
              <a:t>Переименуем </a:t>
            </a:r>
            <a:r>
              <a:rPr b="0" lang="en-US" sz="2000" spc="-15" strike="noStrike">
                <a:solidFill>
                  <a:srgbClr val="000000"/>
                </a:solidFill>
                <a:latin typeface="Corbel"/>
              </a:rPr>
              <a:t>это </a:t>
            </a:r>
            <a:r>
              <a:rPr b="0" lang="en-US" sz="2000" spc="-7" strike="noStrike">
                <a:solidFill>
                  <a:srgbClr val="000000"/>
                </a:solidFill>
                <a:latin typeface="Corbel"/>
              </a:rPr>
              <a:t>ограничение, </a:t>
            </a:r>
            <a:r>
              <a:rPr b="0" lang="en-US" sz="2000" spc="-12" strike="noStrike">
                <a:solidFill>
                  <a:srgbClr val="000000"/>
                </a:solidFill>
                <a:latin typeface="Corbel"/>
              </a:rPr>
              <a:t>чтобы поддержать </a:t>
            </a:r>
            <a:r>
              <a:rPr b="0" lang="en-US" sz="2000" spc="-15" strike="noStrike">
                <a:solidFill>
                  <a:srgbClr val="000000"/>
                </a:solidFill>
                <a:latin typeface="Corbel"/>
              </a:rPr>
              <a:t>соблюдение </a:t>
            </a:r>
            <a:r>
              <a:rPr b="0" lang="en-US" sz="2000" spc="-1" strike="noStrike">
                <a:solidFill>
                  <a:srgbClr val="000000"/>
                </a:solidFill>
                <a:latin typeface="Corbel"/>
              </a:rPr>
              <a:t>правила  </a:t>
            </a:r>
            <a:r>
              <a:rPr b="0" lang="en-US" sz="2000" spc="-7" strike="noStrike">
                <a:solidFill>
                  <a:srgbClr val="000000"/>
                </a:solidFill>
                <a:latin typeface="Corbel"/>
              </a:rPr>
              <a:t>именования</a:t>
            </a:r>
            <a:r>
              <a:rPr b="0" lang="en-US" sz="2000" spc="-1" strike="noStrike">
                <a:solidFill>
                  <a:srgbClr val="000000"/>
                </a:solidFill>
                <a:latin typeface="Corbel"/>
              </a:rPr>
              <a:t> </a:t>
            </a:r>
            <a:r>
              <a:rPr b="0" lang="en-US" sz="2000" spc="-7" strike="noStrike">
                <a:solidFill>
                  <a:srgbClr val="000000"/>
                </a:solidFill>
                <a:latin typeface="Corbel"/>
              </a:rPr>
              <a:t>ограничений:</a:t>
            </a:r>
            <a:endParaRPr b="0" lang="en-US" sz="2000" spc="-1" strike="noStrike">
              <a:solidFill>
                <a:srgbClr val="000000"/>
              </a:solidFill>
              <a:latin typeface="Arial"/>
            </a:endParaRPr>
          </a:p>
          <a:p>
            <a:pPr marL="12600">
              <a:lnSpc>
                <a:spcPct val="100000"/>
              </a:lnSpc>
              <a:spcBef>
                <a:spcPts val="156"/>
              </a:spcBef>
            </a:pPr>
            <a:r>
              <a:rPr b="1" lang="en-US" sz="2000" spc="-12" strike="noStrike">
                <a:solidFill>
                  <a:srgbClr val="000000"/>
                </a:solidFill>
                <a:latin typeface="Corbel"/>
              </a:rPr>
              <a:t>ALTER TABLE</a:t>
            </a:r>
            <a:r>
              <a:rPr b="1" lang="en-US" sz="2000" spc="-21" strike="noStrike">
                <a:solidFill>
                  <a:srgbClr val="000000"/>
                </a:solidFill>
                <a:latin typeface="Corbel"/>
              </a:rPr>
              <a:t> </a:t>
            </a:r>
            <a:r>
              <a:rPr b="1" lang="en-US" sz="2000" spc="-12" strike="noStrike">
                <a:solidFill>
                  <a:srgbClr val="000000"/>
                </a:solidFill>
                <a:latin typeface="Corbel"/>
              </a:rPr>
              <a:t>seats</a:t>
            </a:r>
            <a:endParaRPr b="0" lang="en-US" sz="2000" spc="-1" strike="noStrike">
              <a:solidFill>
                <a:srgbClr val="000000"/>
              </a:solidFill>
              <a:latin typeface="Arial"/>
            </a:endParaRPr>
          </a:p>
          <a:p>
            <a:pPr marL="286560">
              <a:lnSpc>
                <a:spcPct val="100000"/>
              </a:lnSpc>
              <a:spcBef>
                <a:spcPts val="215"/>
              </a:spcBef>
            </a:pPr>
            <a:r>
              <a:rPr b="1" lang="en-US" sz="2000" spc="-12" strike="noStrike">
                <a:solidFill>
                  <a:srgbClr val="000000"/>
                </a:solidFill>
                <a:latin typeface="Corbel"/>
              </a:rPr>
              <a:t>RENAME CONSTRAINT</a:t>
            </a:r>
            <a:r>
              <a:rPr b="1" lang="en-US" sz="2000" spc="-21" strike="noStrike">
                <a:solidFill>
                  <a:srgbClr val="000000"/>
                </a:solidFill>
                <a:latin typeface="Corbel"/>
              </a:rPr>
              <a:t> </a:t>
            </a:r>
            <a:r>
              <a:rPr b="1" lang="en-US" sz="2000" spc="-12" strike="noStrike">
                <a:solidFill>
                  <a:srgbClr val="000000"/>
                </a:solidFill>
                <a:latin typeface="Corbel"/>
              </a:rPr>
              <a:t>seats_fare_conditions_fkey</a:t>
            </a:r>
            <a:endParaRPr b="0" lang="en-US" sz="2000" spc="-1" strike="noStrike">
              <a:solidFill>
                <a:srgbClr val="000000"/>
              </a:solidFill>
              <a:latin typeface="Arial"/>
            </a:endParaRPr>
          </a:p>
          <a:p>
            <a:pPr marL="560160">
              <a:lnSpc>
                <a:spcPct val="100000"/>
              </a:lnSpc>
              <a:spcBef>
                <a:spcPts val="221"/>
              </a:spcBef>
            </a:pPr>
            <a:r>
              <a:rPr b="1" lang="en-US" sz="2000" spc="-12" strike="noStrike">
                <a:solidFill>
                  <a:srgbClr val="000000"/>
                </a:solidFill>
                <a:latin typeface="Corbel"/>
              </a:rPr>
              <a:t>TO seats_fare_conditions_code_fkey;</a:t>
            </a:r>
            <a:endParaRPr b="0" lang="en-US" sz="2000" spc="-1" strike="noStrike">
              <a:solidFill>
                <a:srgbClr val="000000"/>
              </a:solidFill>
              <a:latin typeface="Arial"/>
            </a:endParaRPr>
          </a:p>
          <a:p>
            <a:pPr marL="12600">
              <a:lnSpc>
                <a:spcPct val="100000"/>
              </a:lnSpc>
              <a:spcBef>
                <a:spcPts val="269"/>
              </a:spcBef>
            </a:pPr>
            <a:r>
              <a:rPr b="0" lang="en-US" sz="2000" spc="-1" strike="noStrike">
                <a:solidFill>
                  <a:srgbClr val="000000"/>
                </a:solidFill>
                <a:latin typeface="Corbel"/>
              </a:rPr>
              <a:t>Проверим, </a:t>
            </a:r>
            <a:r>
              <a:rPr b="0" lang="en-US" sz="2000" spc="-12" strike="noStrike">
                <a:solidFill>
                  <a:srgbClr val="000000"/>
                </a:solidFill>
                <a:latin typeface="Corbel"/>
              </a:rPr>
              <a:t>что</a:t>
            </a:r>
            <a:r>
              <a:rPr b="0" lang="en-US" sz="2000" spc="-55" strike="noStrike">
                <a:solidFill>
                  <a:srgbClr val="000000"/>
                </a:solidFill>
                <a:latin typeface="Corbel"/>
              </a:rPr>
              <a:t> </a:t>
            </a:r>
            <a:r>
              <a:rPr b="0" lang="en-US" sz="2000" spc="-12" strike="noStrike">
                <a:solidFill>
                  <a:srgbClr val="000000"/>
                </a:solidFill>
                <a:latin typeface="Corbel"/>
              </a:rPr>
              <a:t>получилось:</a:t>
            </a:r>
            <a:endParaRPr b="0" lang="en-US" sz="2000" spc="-1" strike="noStrike">
              <a:solidFill>
                <a:srgbClr val="000000"/>
              </a:solidFill>
              <a:latin typeface="Arial"/>
            </a:endParaRPr>
          </a:p>
          <a:p>
            <a:pPr marL="12600">
              <a:lnSpc>
                <a:spcPct val="100000"/>
              </a:lnSpc>
              <a:spcBef>
                <a:spcPts val="184"/>
              </a:spcBef>
            </a:pPr>
            <a:r>
              <a:rPr b="1" lang="en-US" sz="2000" spc="-7" strike="noStrike">
                <a:solidFill>
                  <a:srgbClr val="000000"/>
                </a:solidFill>
                <a:latin typeface="Corbel"/>
              </a:rPr>
              <a:t>\d</a:t>
            </a:r>
            <a:r>
              <a:rPr b="1" lang="en-US" sz="2000" spc="-15" strike="noStrike">
                <a:solidFill>
                  <a:srgbClr val="000000"/>
                </a:solidFill>
                <a:latin typeface="Corbel"/>
              </a:rPr>
              <a:t> </a:t>
            </a:r>
            <a:r>
              <a:rPr b="1" lang="en-US" sz="2000" spc="-12" strike="noStrike">
                <a:solidFill>
                  <a:srgbClr val="000000"/>
                </a:solidFill>
                <a:latin typeface="Corbel"/>
              </a:rPr>
              <a:t>seats</a:t>
            </a:r>
            <a:endParaRPr b="0" lang="en-US" sz="2000" spc="-1" strike="noStrike">
              <a:solidFill>
                <a:srgbClr val="000000"/>
              </a:solidFill>
              <a:latin typeface="Arial"/>
            </a:endParaRPr>
          </a:p>
          <a:p>
            <a:pPr marL="12600">
              <a:lnSpc>
                <a:spcPct val="90000"/>
              </a:lnSpc>
              <a:spcBef>
                <a:spcPts val="510"/>
              </a:spcBef>
            </a:pPr>
            <a:r>
              <a:rPr b="0" lang="en-US" sz="2000" spc="-1" strike="noStrike">
                <a:solidFill>
                  <a:srgbClr val="000000"/>
                </a:solidFill>
                <a:latin typeface="Corbel"/>
              </a:rPr>
              <a:t>Мы </a:t>
            </a:r>
            <a:r>
              <a:rPr b="0" lang="en-US" sz="2000" spc="-12" strike="noStrike">
                <a:solidFill>
                  <a:srgbClr val="000000"/>
                </a:solidFill>
                <a:latin typeface="Corbel"/>
              </a:rPr>
              <a:t>предусмотрели </a:t>
            </a:r>
            <a:r>
              <a:rPr b="0" lang="en-US" sz="2000" spc="-1" strike="noStrike">
                <a:solidFill>
                  <a:srgbClr val="000000"/>
                </a:solidFill>
                <a:latin typeface="Corbel"/>
              </a:rPr>
              <a:t>в </a:t>
            </a:r>
            <a:r>
              <a:rPr b="0" lang="en-US" sz="2000" spc="-15" strike="noStrike">
                <a:solidFill>
                  <a:srgbClr val="000000"/>
                </a:solidFill>
                <a:latin typeface="Corbel"/>
              </a:rPr>
              <a:t>таблице </a:t>
            </a:r>
            <a:r>
              <a:rPr b="0" lang="en-US" sz="2000" spc="-7" strike="noStrike">
                <a:solidFill>
                  <a:srgbClr val="000000"/>
                </a:solidFill>
                <a:latin typeface="Corbel"/>
              </a:rPr>
              <a:t>«Классы </a:t>
            </a:r>
            <a:r>
              <a:rPr b="0" lang="en-US" sz="2000" spc="-1" strike="noStrike">
                <a:solidFill>
                  <a:srgbClr val="000000"/>
                </a:solidFill>
                <a:latin typeface="Corbel"/>
              </a:rPr>
              <a:t>обслуживания» первичный </a:t>
            </a:r>
            <a:r>
              <a:rPr b="0" lang="en-US" sz="2000" spc="-7" strike="noStrike">
                <a:solidFill>
                  <a:srgbClr val="000000"/>
                </a:solidFill>
                <a:latin typeface="Corbel"/>
              </a:rPr>
              <a:t>ключ,  </a:t>
            </a:r>
            <a:r>
              <a:rPr b="0" lang="en-US" sz="2000" spc="-1" strike="noStrike">
                <a:solidFill>
                  <a:srgbClr val="000000"/>
                </a:solidFill>
                <a:latin typeface="Corbel"/>
              </a:rPr>
              <a:t>но </a:t>
            </a:r>
            <a:r>
              <a:rPr b="0" lang="en-US" sz="2000" spc="-12" strike="noStrike">
                <a:solidFill>
                  <a:srgbClr val="000000"/>
                </a:solidFill>
                <a:latin typeface="Corbel"/>
              </a:rPr>
              <a:t>ведь </a:t>
            </a:r>
            <a:r>
              <a:rPr b="0" lang="en-US" sz="2000" spc="-1" strike="noStrike">
                <a:solidFill>
                  <a:srgbClr val="000000"/>
                </a:solidFill>
                <a:latin typeface="Corbel"/>
              </a:rPr>
              <a:t>значения атрибута </a:t>
            </a:r>
            <a:r>
              <a:rPr b="0" lang="en-US" sz="2000" spc="-7" strike="noStrike">
                <a:solidFill>
                  <a:srgbClr val="000000"/>
                </a:solidFill>
                <a:latin typeface="Corbel"/>
              </a:rPr>
              <a:t>«Наименование класса обслуживания»  (fare_conditions_name) </a:t>
            </a:r>
            <a:r>
              <a:rPr b="0" lang="en-US" sz="2000" spc="-12" strike="noStrike">
                <a:solidFill>
                  <a:srgbClr val="000000"/>
                </a:solidFill>
                <a:latin typeface="Corbel"/>
              </a:rPr>
              <a:t>также </a:t>
            </a:r>
            <a:r>
              <a:rPr b="0" lang="en-US" sz="2000" spc="-15" strike="noStrike">
                <a:solidFill>
                  <a:srgbClr val="000000"/>
                </a:solidFill>
                <a:latin typeface="Corbel"/>
              </a:rPr>
              <a:t>должны </a:t>
            </a:r>
            <a:r>
              <a:rPr b="0" lang="en-US" sz="2000" spc="-1" strike="noStrike">
                <a:solidFill>
                  <a:srgbClr val="000000"/>
                </a:solidFill>
                <a:latin typeface="Corbel"/>
              </a:rPr>
              <a:t>быть </a:t>
            </a:r>
            <a:r>
              <a:rPr b="0" lang="en-US" sz="2000" spc="-7" strike="noStrike">
                <a:solidFill>
                  <a:srgbClr val="000000"/>
                </a:solidFill>
                <a:latin typeface="Corbel"/>
              </a:rPr>
              <a:t>уникальными, </a:t>
            </a:r>
            <a:r>
              <a:rPr b="0" lang="en-US" sz="2000" spc="-12" strike="noStrike">
                <a:solidFill>
                  <a:srgbClr val="000000"/>
                </a:solidFill>
                <a:latin typeface="Corbel"/>
              </a:rPr>
              <a:t>дублирование  </a:t>
            </a:r>
            <a:r>
              <a:rPr b="0" lang="en-US" sz="2000" spc="-1" strike="noStrike">
                <a:solidFill>
                  <a:srgbClr val="000000"/>
                </a:solidFill>
                <a:latin typeface="Corbel"/>
              </a:rPr>
              <a:t>значений не </a:t>
            </a:r>
            <a:r>
              <a:rPr b="0" lang="en-US" sz="2000" spc="-12" strike="noStrike">
                <a:solidFill>
                  <a:srgbClr val="000000"/>
                </a:solidFill>
                <a:latin typeface="Corbel"/>
              </a:rPr>
              <a:t>допускается. </a:t>
            </a:r>
            <a:r>
              <a:rPr b="0" lang="en-US" sz="2000" spc="-7" strike="noStrike">
                <a:solidFill>
                  <a:srgbClr val="000000"/>
                </a:solidFill>
                <a:latin typeface="Corbel"/>
              </a:rPr>
              <a:t>Добавим ограничение уникальности </a:t>
            </a:r>
            <a:r>
              <a:rPr b="0" lang="en-US" sz="2000" spc="-1" strike="noStrike">
                <a:solidFill>
                  <a:srgbClr val="000000"/>
                </a:solidFill>
                <a:latin typeface="Corbel"/>
              </a:rPr>
              <a:t>по </a:t>
            </a:r>
            <a:r>
              <a:rPr b="0" lang="en-US" sz="2000" spc="-12" strike="noStrike">
                <a:solidFill>
                  <a:srgbClr val="000000"/>
                </a:solidFill>
                <a:latin typeface="Corbel"/>
              </a:rPr>
              <a:t>этому  </a:t>
            </a:r>
            <a:r>
              <a:rPr b="0" lang="en-US" sz="2000" spc="-15" strike="noStrike">
                <a:solidFill>
                  <a:srgbClr val="000000"/>
                </a:solidFill>
                <a:latin typeface="Corbel"/>
              </a:rPr>
              <a:t>столбцу:</a:t>
            </a:r>
            <a:endParaRPr b="0" lang="en-US" sz="2000" spc="-1" strike="noStrike">
              <a:solidFill>
                <a:srgbClr val="000000"/>
              </a:solidFill>
              <a:latin typeface="Arial"/>
            </a:endParaRPr>
          </a:p>
          <a:p>
            <a:pPr marL="12600">
              <a:lnSpc>
                <a:spcPct val="100000"/>
              </a:lnSpc>
              <a:spcBef>
                <a:spcPts val="184"/>
              </a:spcBef>
            </a:pPr>
            <a:r>
              <a:rPr b="1" lang="en-US" sz="2000" spc="-12" strike="noStrike">
                <a:solidFill>
                  <a:srgbClr val="000000"/>
                </a:solidFill>
                <a:latin typeface="Corbel"/>
              </a:rPr>
              <a:t>ALTER TABLE</a:t>
            </a:r>
            <a:r>
              <a:rPr b="1" lang="en-US" sz="2000" spc="-21" strike="noStrike">
                <a:solidFill>
                  <a:srgbClr val="000000"/>
                </a:solidFill>
                <a:latin typeface="Corbel"/>
              </a:rPr>
              <a:t> </a:t>
            </a:r>
            <a:r>
              <a:rPr b="1" lang="en-US" sz="2000" spc="-12" strike="noStrike">
                <a:solidFill>
                  <a:srgbClr val="000000"/>
                </a:solidFill>
                <a:latin typeface="Corbel"/>
              </a:rPr>
              <a:t>fare_conditions</a:t>
            </a:r>
            <a:endParaRPr b="0" lang="en-US" sz="2000" spc="-1" strike="noStrike">
              <a:solidFill>
                <a:srgbClr val="000000"/>
              </a:solidFill>
              <a:latin typeface="Arial"/>
            </a:endParaRPr>
          </a:p>
          <a:p>
            <a:pPr marL="286560">
              <a:lnSpc>
                <a:spcPct val="100000"/>
              </a:lnSpc>
              <a:spcBef>
                <a:spcPts val="221"/>
              </a:spcBef>
            </a:pPr>
            <a:r>
              <a:rPr b="1" lang="en-US" sz="2000" spc="-12" strike="noStrike">
                <a:solidFill>
                  <a:srgbClr val="000000"/>
                </a:solidFill>
                <a:latin typeface="Corbel"/>
              </a:rPr>
              <a:t>ADD UNIQUE </a:t>
            </a:r>
            <a:r>
              <a:rPr b="1" lang="en-US" sz="2000" spc="-1" strike="noStrike">
                <a:solidFill>
                  <a:srgbClr val="000000"/>
                </a:solidFill>
                <a:latin typeface="Corbel"/>
              </a:rPr>
              <a:t>( </a:t>
            </a:r>
            <a:r>
              <a:rPr b="1" lang="en-US" sz="2000" spc="-12" strike="noStrike">
                <a:solidFill>
                  <a:srgbClr val="000000"/>
                </a:solidFill>
                <a:latin typeface="Corbel"/>
              </a:rPr>
              <a:t>fare_conditions_name</a:t>
            </a:r>
            <a:r>
              <a:rPr b="1" lang="en-US" sz="2000" spc="-41" strike="noStrike">
                <a:solidFill>
                  <a:srgbClr val="000000"/>
                </a:solidFill>
                <a:latin typeface="Corbel"/>
              </a:rPr>
              <a:t> </a:t>
            </a:r>
            <a:r>
              <a:rPr b="1" lang="en-US" sz="2000" spc="-7" strike="noStrike">
                <a:solidFill>
                  <a:srgbClr val="000000"/>
                </a:solidFill>
                <a:latin typeface="Corbel"/>
              </a:rPr>
              <a:t>);</a:t>
            </a:r>
            <a:endParaRPr b="0" lang="en-US" sz="2000" spc="-1" strike="noStrike">
              <a:solidFill>
                <a:srgbClr val="000000"/>
              </a:solidFill>
              <a:latin typeface="Arial"/>
            </a:endParaRPr>
          </a:p>
          <a:p>
            <a:pPr marL="12600">
              <a:lnSpc>
                <a:spcPct val="100000"/>
              </a:lnSpc>
              <a:spcBef>
                <a:spcPts val="269"/>
              </a:spcBef>
            </a:pPr>
            <a:r>
              <a:rPr b="0" lang="en-US" sz="2000" spc="-1" strike="noStrike">
                <a:solidFill>
                  <a:srgbClr val="000000"/>
                </a:solidFill>
                <a:latin typeface="Corbel"/>
              </a:rPr>
              <a:t>Проверим, </a:t>
            </a:r>
            <a:r>
              <a:rPr b="0" lang="en-US" sz="2000" spc="-12" strike="noStrike">
                <a:solidFill>
                  <a:srgbClr val="000000"/>
                </a:solidFill>
                <a:latin typeface="Corbel"/>
              </a:rPr>
              <a:t>что</a:t>
            </a:r>
            <a:r>
              <a:rPr b="0" lang="en-US" sz="2000" spc="-55" strike="noStrike">
                <a:solidFill>
                  <a:srgbClr val="000000"/>
                </a:solidFill>
                <a:latin typeface="Corbel"/>
              </a:rPr>
              <a:t> </a:t>
            </a:r>
            <a:r>
              <a:rPr b="0" lang="en-US" sz="2000" spc="-12" strike="noStrike">
                <a:solidFill>
                  <a:srgbClr val="000000"/>
                </a:solidFill>
                <a:latin typeface="Corbel"/>
              </a:rPr>
              <a:t>получилось:</a:t>
            </a:r>
            <a:endParaRPr b="0" lang="en-US" sz="2000" spc="-1" strike="noStrike">
              <a:solidFill>
                <a:srgbClr val="000000"/>
              </a:solidFill>
              <a:latin typeface="Arial"/>
            </a:endParaRPr>
          </a:p>
          <a:p>
            <a:pPr marL="12600">
              <a:lnSpc>
                <a:spcPct val="100000"/>
              </a:lnSpc>
              <a:spcBef>
                <a:spcPts val="184"/>
              </a:spcBef>
            </a:pPr>
            <a:r>
              <a:rPr b="1" lang="en-US" sz="2000" spc="-7" strike="noStrike">
                <a:solidFill>
                  <a:srgbClr val="000000"/>
                </a:solidFill>
                <a:latin typeface="Corbel"/>
              </a:rPr>
              <a:t>\d</a:t>
            </a:r>
            <a:r>
              <a:rPr b="1" lang="en-US" sz="2000" spc="-15" strike="noStrike">
                <a:solidFill>
                  <a:srgbClr val="000000"/>
                </a:solidFill>
                <a:latin typeface="Corbel"/>
              </a:rPr>
              <a:t> </a:t>
            </a:r>
            <a:r>
              <a:rPr b="1" lang="en-US" sz="2000" spc="-12" strike="noStrike">
                <a:solidFill>
                  <a:srgbClr val="000000"/>
                </a:solidFill>
                <a:latin typeface="Corbel"/>
              </a:rPr>
              <a:t>fare_conditions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3798720" y="1990080"/>
            <a:ext cx="5237280" cy="1356120"/>
          </a:xfrm>
          <a:prstGeom prst="rect">
            <a:avLst/>
          </a:prstGeom>
          <a:noFill/>
          <a:ln w="0">
            <a:noFill/>
          </a:ln>
        </p:spPr>
        <p:txBody>
          <a:bodyPr anchor="b">
            <a:normAutofit/>
          </a:bodyPr>
          <a:p>
            <a:pPr indent="0" algn="r">
              <a:lnSpc>
                <a:spcPct val="100000"/>
              </a:lnSpc>
              <a:buNone/>
            </a:pPr>
            <a:r>
              <a:rPr b="0" lang="ru-RU" sz="4400" spc="-1" strike="noStrike">
                <a:solidFill>
                  <a:srgbClr val="000000"/>
                </a:solidFill>
                <a:latin typeface="Arial Black"/>
              </a:rPr>
              <a:t>Представления</a:t>
            </a:r>
            <a:endParaRPr b="0" lang="en-US" sz="4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3172320" y="-172080"/>
            <a:ext cx="64555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Вводные</a:t>
            </a:r>
            <a:r>
              <a:rPr b="0" lang="en-US" sz="3600" spc="-52" strike="noStrike">
                <a:solidFill>
                  <a:srgbClr val="000000"/>
                </a:solidFill>
                <a:latin typeface="Arial Black"/>
              </a:rPr>
              <a:t> </a:t>
            </a:r>
            <a:r>
              <a:rPr b="0" lang="en-US" sz="3600" spc="-15" strike="noStrike">
                <a:solidFill>
                  <a:srgbClr val="000000"/>
                </a:solidFill>
                <a:latin typeface="Arial Black"/>
              </a:rPr>
              <a:t>сведения</a:t>
            </a:r>
            <a:endParaRPr b="0" lang="en-US" sz="3600" spc="-1" strike="noStrike">
              <a:solidFill>
                <a:srgbClr val="000000"/>
              </a:solidFill>
              <a:latin typeface="Corbel"/>
            </a:endParaRPr>
          </a:p>
        </p:txBody>
      </p:sp>
      <p:sp>
        <p:nvSpPr>
          <p:cNvPr id="361" name="object 3"/>
          <p:cNvSpPr/>
          <p:nvPr/>
        </p:nvSpPr>
        <p:spPr>
          <a:xfrm>
            <a:off x="1640520" y="700200"/>
            <a:ext cx="10551240" cy="3484800"/>
          </a:xfrm>
          <a:prstGeom prst="rect">
            <a:avLst/>
          </a:prstGeom>
          <a:noFill/>
          <a:ln w="0">
            <a:noFill/>
          </a:ln>
        </p:spPr>
        <p:style>
          <a:lnRef idx="0"/>
          <a:fillRef idx="0"/>
          <a:effectRef idx="0"/>
          <a:fontRef idx="minor"/>
        </p:style>
        <p:txBody>
          <a:bodyPr lIns="0" rIns="0" tIns="47520" bIns="0" anchor="t">
            <a:spAutoFit/>
          </a:bodyPr>
          <a:p>
            <a:pPr marL="355680" indent="-343080">
              <a:lnSpc>
                <a:spcPts val="2160"/>
              </a:lnSpc>
              <a:spcBef>
                <a:spcPts val="374"/>
              </a:spcBef>
              <a:buClr>
                <a:srgbClr val="000000"/>
              </a:buClr>
              <a:buFont typeface="Arial"/>
              <a:buChar char="•"/>
              <a:tabLst>
                <a:tab algn="l" pos="354960"/>
                <a:tab algn="l" pos="355680"/>
              </a:tabLst>
            </a:pPr>
            <a:r>
              <a:rPr b="0" lang="en-US" sz="2000" spc="-1" strike="noStrike">
                <a:solidFill>
                  <a:srgbClr val="000000"/>
                </a:solidFill>
                <a:latin typeface="Calibri"/>
              </a:rPr>
              <a:t>При </a:t>
            </a:r>
            <a:r>
              <a:rPr b="0" lang="en-US" sz="2000" spc="-7" strike="noStrike">
                <a:solidFill>
                  <a:srgbClr val="000000"/>
                </a:solidFill>
                <a:latin typeface="Calibri"/>
              </a:rPr>
              <a:t>работе </a:t>
            </a:r>
            <a:r>
              <a:rPr b="0" lang="en-US" sz="2000" spc="-1" strike="noStrike">
                <a:solidFill>
                  <a:srgbClr val="000000"/>
                </a:solidFill>
                <a:latin typeface="Calibri"/>
              </a:rPr>
              <a:t>с базами </a:t>
            </a:r>
            <a:r>
              <a:rPr b="0" lang="en-US" sz="2000" spc="-7" strike="noStrike">
                <a:solidFill>
                  <a:srgbClr val="000000"/>
                </a:solidFill>
                <a:latin typeface="Calibri"/>
              </a:rPr>
              <a:t>данных </a:t>
            </a:r>
            <a:r>
              <a:rPr b="0" lang="en-US" sz="2000" spc="-1" strike="noStrike">
                <a:solidFill>
                  <a:srgbClr val="000000"/>
                </a:solidFill>
                <a:latin typeface="Calibri"/>
              </a:rPr>
              <a:t>зачастую </a:t>
            </a:r>
            <a:r>
              <a:rPr b="0" lang="en-US" sz="2000" spc="-15" strike="noStrike">
                <a:solidFill>
                  <a:srgbClr val="000000"/>
                </a:solidFill>
                <a:latin typeface="Calibri"/>
              </a:rPr>
              <a:t>приходится </a:t>
            </a:r>
            <a:r>
              <a:rPr b="0" lang="en-US" sz="2000" spc="-7" strike="noStrike">
                <a:solidFill>
                  <a:srgbClr val="000000"/>
                </a:solidFill>
                <a:latin typeface="Calibri"/>
              </a:rPr>
              <a:t>многократно  </a:t>
            </a:r>
            <a:r>
              <a:rPr b="0" lang="en-US" sz="2000" spc="-12" strike="noStrike">
                <a:solidFill>
                  <a:srgbClr val="000000"/>
                </a:solidFill>
                <a:latin typeface="Calibri"/>
              </a:rPr>
              <a:t>выполнять </a:t>
            </a:r>
            <a:r>
              <a:rPr b="0" lang="en-US" sz="2000" spc="-21" strike="noStrike">
                <a:solidFill>
                  <a:srgbClr val="000000"/>
                </a:solidFill>
                <a:latin typeface="Calibri"/>
              </a:rPr>
              <a:t>одни </a:t>
            </a:r>
            <a:r>
              <a:rPr b="0" lang="en-US" sz="2000" spc="-1" strike="noStrike">
                <a:solidFill>
                  <a:srgbClr val="000000"/>
                </a:solidFill>
                <a:latin typeface="Calibri"/>
              </a:rPr>
              <a:t>и </a:t>
            </a:r>
            <a:r>
              <a:rPr b="0" lang="en-US" sz="2000" spc="-7" strike="noStrike">
                <a:solidFill>
                  <a:srgbClr val="000000"/>
                </a:solidFill>
                <a:latin typeface="Calibri"/>
              </a:rPr>
              <a:t>те </a:t>
            </a:r>
            <a:r>
              <a:rPr b="0" lang="en-US" sz="2000" spc="-15" strike="noStrike">
                <a:solidFill>
                  <a:srgbClr val="000000"/>
                </a:solidFill>
                <a:latin typeface="Calibri"/>
              </a:rPr>
              <a:t>же </a:t>
            </a:r>
            <a:r>
              <a:rPr b="0" lang="en-US" sz="2000" spc="-1" strike="noStrike">
                <a:solidFill>
                  <a:srgbClr val="000000"/>
                </a:solidFill>
                <a:latin typeface="Calibri"/>
              </a:rPr>
              <a:t>запросы, </a:t>
            </a:r>
            <a:r>
              <a:rPr b="0" lang="en-US" sz="2000" spc="-15" strike="noStrike">
                <a:solidFill>
                  <a:srgbClr val="000000"/>
                </a:solidFill>
                <a:latin typeface="Calibri"/>
              </a:rPr>
              <a:t>которые </a:t>
            </a:r>
            <a:r>
              <a:rPr b="0" lang="en-US" sz="2000" spc="-7" strike="noStrike">
                <a:solidFill>
                  <a:srgbClr val="000000"/>
                </a:solidFill>
                <a:latin typeface="Calibri"/>
              </a:rPr>
              <a:t>могут </a:t>
            </a:r>
            <a:r>
              <a:rPr b="0" lang="en-US" sz="2000" spc="-1" strike="noStrike">
                <a:solidFill>
                  <a:srgbClr val="000000"/>
                </a:solidFill>
                <a:latin typeface="Calibri"/>
              </a:rPr>
              <a:t>быть</a:t>
            </a:r>
            <a:r>
              <a:rPr b="0" lang="en-US" sz="2000" spc="-35" strike="noStrike">
                <a:solidFill>
                  <a:srgbClr val="000000"/>
                </a:solidFill>
                <a:latin typeface="Calibri"/>
              </a:rPr>
              <a:t> </a:t>
            </a:r>
            <a:r>
              <a:rPr b="0" lang="en-US" sz="2000" spc="-1" strike="noStrike">
                <a:solidFill>
                  <a:srgbClr val="000000"/>
                </a:solidFill>
                <a:latin typeface="Calibri"/>
              </a:rPr>
              <a:t>весьма</a:t>
            </a:r>
            <a:r>
              <a:rPr b="0" lang="ru-RU" sz="2000" spc="-1" strike="noStrike">
                <a:solidFill>
                  <a:srgbClr val="000000"/>
                </a:solidFill>
                <a:latin typeface="Calibri"/>
              </a:rPr>
              <a:t> </a:t>
            </a:r>
            <a:r>
              <a:rPr b="0" lang="en-US" sz="2000" spc="-7" strike="noStrike">
                <a:solidFill>
                  <a:srgbClr val="000000"/>
                </a:solidFill>
                <a:latin typeface="Calibri"/>
              </a:rPr>
              <a:t>сложными </a:t>
            </a:r>
            <a:r>
              <a:rPr b="0" lang="en-US" sz="2000" spc="-1" strike="noStrike">
                <a:solidFill>
                  <a:srgbClr val="000000"/>
                </a:solidFill>
                <a:latin typeface="Calibri"/>
              </a:rPr>
              <a:t>и требовать </a:t>
            </a:r>
            <a:r>
              <a:rPr b="0" lang="en-US" sz="2000" spc="-7" strike="noStrike">
                <a:solidFill>
                  <a:srgbClr val="000000"/>
                </a:solidFill>
                <a:latin typeface="Calibri"/>
              </a:rPr>
              <a:t>обращения </a:t>
            </a:r>
            <a:r>
              <a:rPr b="0" lang="en-US" sz="2000" spc="-1" strike="noStrike">
                <a:solidFill>
                  <a:srgbClr val="000000"/>
                </a:solidFill>
                <a:latin typeface="Calibri"/>
              </a:rPr>
              <a:t>к </a:t>
            </a:r>
            <a:r>
              <a:rPr b="0" lang="en-US" sz="2000" spc="-12" strike="noStrike">
                <a:solidFill>
                  <a:srgbClr val="000000"/>
                </a:solidFill>
                <a:latin typeface="Calibri"/>
              </a:rPr>
              <a:t>нескольким таблицам. </a:t>
            </a:r>
            <a:r>
              <a:rPr b="0" lang="en-US" sz="2000" spc="-7" strike="noStrike">
                <a:solidFill>
                  <a:srgbClr val="000000"/>
                </a:solidFill>
                <a:latin typeface="Calibri"/>
              </a:rPr>
              <a:t>Чтобы  избежать </a:t>
            </a:r>
            <a:r>
              <a:rPr b="0" lang="en-US" sz="2000" spc="-15" strike="noStrike">
                <a:solidFill>
                  <a:srgbClr val="000000"/>
                </a:solidFill>
                <a:latin typeface="Calibri"/>
              </a:rPr>
              <a:t>необходимости </a:t>
            </a:r>
            <a:r>
              <a:rPr b="0" lang="en-US" sz="2000" spc="-12" strike="noStrike">
                <a:solidFill>
                  <a:srgbClr val="000000"/>
                </a:solidFill>
                <a:latin typeface="Calibri"/>
              </a:rPr>
              <a:t>многократного </a:t>
            </a:r>
            <a:r>
              <a:rPr b="0" lang="en-US" sz="2000" spc="-1" strike="noStrike">
                <a:solidFill>
                  <a:srgbClr val="000000"/>
                </a:solidFill>
                <a:latin typeface="Calibri"/>
              </a:rPr>
              <a:t>формирования</a:t>
            </a:r>
            <a:r>
              <a:rPr b="0" lang="en-US" sz="2000" spc="-100" strike="noStrike">
                <a:solidFill>
                  <a:srgbClr val="000000"/>
                </a:solidFill>
                <a:latin typeface="Calibri"/>
              </a:rPr>
              <a:t> </a:t>
            </a:r>
            <a:r>
              <a:rPr b="0" lang="en-US" sz="2000" spc="-7" strike="noStrike">
                <a:solidFill>
                  <a:srgbClr val="000000"/>
                </a:solidFill>
                <a:latin typeface="Calibri"/>
              </a:rPr>
              <a:t>таких</a:t>
            </a:r>
            <a:r>
              <a:rPr b="0" lang="ru-RU" sz="2000" spc="-7" strike="noStrike">
                <a:solidFill>
                  <a:srgbClr val="000000"/>
                </a:solidFill>
                <a:latin typeface="Calibri"/>
              </a:rPr>
              <a:t> </a:t>
            </a:r>
            <a:r>
              <a:rPr b="0" lang="en-US" sz="2000" spc="-1" strike="noStrike">
                <a:solidFill>
                  <a:srgbClr val="000000"/>
                </a:solidFill>
                <a:latin typeface="Calibri"/>
              </a:rPr>
              <a:t>запросов, </a:t>
            </a:r>
            <a:r>
              <a:rPr b="0" lang="en-US" sz="2000" spc="-12" strike="noStrike">
                <a:solidFill>
                  <a:srgbClr val="000000"/>
                </a:solidFill>
                <a:latin typeface="Calibri"/>
              </a:rPr>
              <a:t>можно </a:t>
            </a:r>
            <a:r>
              <a:rPr b="0" lang="en-US" sz="2000" spc="-7" strike="noStrike">
                <a:solidFill>
                  <a:srgbClr val="000000"/>
                </a:solidFill>
                <a:latin typeface="Calibri"/>
              </a:rPr>
              <a:t>использовать так называемые</a:t>
            </a:r>
            <a:r>
              <a:rPr b="0" lang="en-US" sz="2000" spc="-46" strike="noStrike">
                <a:solidFill>
                  <a:srgbClr val="000000"/>
                </a:solidFill>
                <a:latin typeface="Calibri"/>
              </a:rPr>
              <a:t> </a:t>
            </a:r>
            <a:r>
              <a:rPr b="1" lang="en-US" sz="2000" spc="-7" strike="noStrike">
                <a:solidFill>
                  <a:srgbClr val="000000"/>
                </a:solidFill>
                <a:latin typeface="Calibri"/>
              </a:rPr>
              <a:t>представления</a:t>
            </a:r>
            <a:r>
              <a:rPr b="1" lang="ru-RU" sz="2000" spc="-7" strike="noStrike">
                <a:solidFill>
                  <a:srgbClr val="000000"/>
                </a:solidFill>
                <a:latin typeface="Calibri"/>
              </a:rPr>
              <a:t> </a:t>
            </a:r>
            <a:r>
              <a:rPr b="0" lang="en-US" sz="2000" spc="-7" strike="noStrike">
                <a:solidFill>
                  <a:srgbClr val="000000"/>
                </a:solidFill>
                <a:latin typeface="Calibri"/>
              </a:rPr>
              <a:t>(</a:t>
            </a:r>
            <a:r>
              <a:rPr b="1" lang="en-US" sz="2000" spc="-7" strike="noStrike">
                <a:solidFill>
                  <a:srgbClr val="000000"/>
                </a:solidFill>
                <a:latin typeface="Calibri"/>
              </a:rPr>
              <a:t>views</a:t>
            </a:r>
            <a:r>
              <a:rPr b="0" lang="en-US" sz="2000" spc="-7" strike="noStrike">
                <a:solidFill>
                  <a:srgbClr val="000000"/>
                </a:solidFill>
                <a:latin typeface="Calibri"/>
              </a:rPr>
              <a:t>).</a:t>
            </a:r>
            <a:endParaRPr b="0" lang="en-US" sz="2000" spc="-1" strike="noStrike">
              <a:solidFill>
                <a:srgbClr val="000000"/>
              </a:solidFill>
              <a:latin typeface="Arial"/>
            </a:endParaRPr>
          </a:p>
          <a:p>
            <a:pPr marL="355680" indent="-343080">
              <a:lnSpc>
                <a:spcPts val="2279"/>
              </a:lnSpc>
              <a:spcBef>
                <a:spcPts val="241"/>
              </a:spcBef>
              <a:buClr>
                <a:srgbClr val="000000"/>
              </a:buClr>
              <a:buFont typeface="Arial"/>
              <a:buChar char="•"/>
              <a:tabLst>
                <a:tab algn="l" pos="354960"/>
                <a:tab algn="l" pos="355680"/>
              </a:tabLst>
            </a:pPr>
            <a:r>
              <a:rPr b="0" lang="en-US" sz="2000" spc="-12" strike="noStrike">
                <a:solidFill>
                  <a:srgbClr val="000000"/>
                </a:solidFill>
                <a:latin typeface="Calibri"/>
              </a:rPr>
              <a:t>Если </a:t>
            </a:r>
            <a:r>
              <a:rPr b="0" lang="en-US" sz="2000" spc="-7" strike="noStrike">
                <a:solidFill>
                  <a:srgbClr val="000000"/>
                </a:solidFill>
                <a:latin typeface="Calibri"/>
              </a:rPr>
              <a:t>речь </a:t>
            </a:r>
            <a:r>
              <a:rPr b="0" lang="en-US" sz="2000" spc="-12" strike="noStrike">
                <a:solidFill>
                  <a:srgbClr val="000000"/>
                </a:solidFill>
                <a:latin typeface="Calibri"/>
              </a:rPr>
              <a:t>идет </a:t>
            </a:r>
            <a:r>
              <a:rPr b="0" lang="en-US" sz="2000" spc="-1" strike="noStrike">
                <a:solidFill>
                  <a:srgbClr val="000000"/>
                </a:solidFill>
                <a:latin typeface="Calibri"/>
              </a:rPr>
              <a:t>о </a:t>
            </a:r>
            <a:r>
              <a:rPr b="0" lang="en-US" sz="2000" spc="-7" strike="noStrike">
                <a:solidFill>
                  <a:srgbClr val="000000"/>
                </a:solidFill>
                <a:latin typeface="Calibri"/>
              </a:rPr>
              <a:t>выборке данных, </a:t>
            </a:r>
            <a:r>
              <a:rPr b="0" lang="en-US" sz="2000" spc="-15" strike="noStrike">
                <a:solidFill>
                  <a:srgbClr val="000000"/>
                </a:solidFill>
                <a:latin typeface="Calibri"/>
              </a:rPr>
              <a:t>то </a:t>
            </a:r>
            <a:r>
              <a:rPr b="0" lang="en-US" sz="2000" spc="-7" strike="noStrike">
                <a:solidFill>
                  <a:srgbClr val="000000"/>
                </a:solidFill>
                <a:latin typeface="Calibri"/>
              </a:rPr>
              <a:t>представления</a:t>
            </a:r>
            <a:r>
              <a:rPr b="0" lang="en-US" sz="2000" spc="-26" strike="noStrike">
                <a:solidFill>
                  <a:srgbClr val="000000"/>
                </a:solidFill>
                <a:latin typeface="Calibri"/>
              </a:rPr>
              <a:t> </a:t>
            </a:r>
            <a:r>
              <a:rPr b="0" lang="en-US" sz="2000" spc="-1" strike="noStrike">
                <a:solidFill>
                  <a:srgbClr val="000000"/>
                </a:solidFill>
                <a:latin typeface="Calibri"/>
              </a:rPr>
              <a:t>практически</a:t>
            </a:r>
            <a:endParaRPr b="0" lang="en-US" sz="2000" spc="-1" strike="noStrike">
              <a:solidFill>
                <a:srgbClr val="000000"/>
              </a:solidFill>
              <a:latin typeface="Arial"/>
            </a:endParaRPr>
          </a:p>
          <a:p>
            <a:pPr marL="355680">
              <a:lnSpc>
                <a:spcPts val="2160"/>
              </a:lnSpc>
              <a:spcBef>
                <a:spcPts val="150"/>
              </a:spcBef>
              <a:tabLst>
                <a:tab algn="l" pos="354960"/>
                <a:tab algn="l" pos="355680"/>
              </a:tabLst>
            </a:pPr>
            <a:r>
              <a:rPr b="0" lang="en-US" sz="2000" spc="-15" strike="noStrike">
                <a:solidFill>
                  <a:srgbClr val="000000"/>
                </a:solidFill>
                <a:latin typeface="Calibri"/>
              </a:rPr>
              <a:t>неотличимы </a:t>
            </a:r>
            <a:r>
              <a:rPr b="0" lang="en-US" sz="2000" spc="-12" strike="noStrike">
                <a:solidFill>
                  <a:srgbClr val="000000"/>
                </a:solidFill>
                <a:latin typeface="Calibri"/>
              </a:rPr>
              <a:t>от таблиц </a:t>
            </a:r>
            <a:r>
              <a:rPr b="0" lang="en-US" sz="2000" spc="-1" strike="noStrike">
                <a:solidFill>
                  <a:srgbClr val="000000"/>
                </a:solidFill>
                <a:latin typeface="Calibri"/>
              </a:rPr>
              <a:t>с </a:t>
            </a:r>
            <a:r>
              <a:rPr b="0" lang="en-US" sz="2000" spc="-12" strike="noStrike">
                <a:solidFill>
                  <a:srgbClr val="000000"/>
                </a:solidFill>
                <a:latin typeface="Calibri"/>
              </a:rPr>
              <a:t>точки </a:t>
            </a:r>
            <a:r>
              <a:rPr b="0" lang="en-US" sz="2000" spc="-1" strike="noStrike">
                <a:solidFill>
                  <a:srgbClr val="000000"/>
                </a:solidFill>
                <a:latin typeface="Calibri"/>
              </a:rPr>
              <a:t>зрения </a:t>
            </a:r>
            <a:r>
              <a:rPr b="0" lang="en-US" sz="2000" spc="-7" strike="noStrike">
                <a:solidFill>
                  <a:srgbClr val="000000"/>
                </a:solidFill>
                <a:latin typeface="Calibri"/>
              </a:rPr>
              <a:t>обращения </a:t>
            </a:r>
            <a:r>
              <a:rPr b="0" lang="en-US" sz="2000" spc="-1" strike="noStrike">
                <a:solidFill>
                  <a:srgbClr val="000000"/>
                </a:solidFill>
                <a:latin typeface="Calibri"/>
              </a:rPr>
              <a:t>к </a:t>
            </a:r>
            <a:r>
              <a:rPr b="0" lang="en-US" sz="2000" spc="-7" strike="noStrike">
                <a:solidFill>
                  <a:srgbClr val="000000"/>
                </a:solidFill>
                <a:latin typeface="Calibri"/>
              </a:rPr>
              <a:t>ним </a:t>
            </a:r>
            <a:r>
              <a:rPr b="0" lang="en-US" sz="2000" spc="-1" strike="noStrike">
                <a:solidFill>
                  <a:srgbClr val="000000"/>
                </a:solidFill>
                <a:latin typeface="Calibri"/>
              </a:rPr>
              <a:t>в </a:t>
            </a:r>
            <a:r>
              <a:rPr b="0" lang="en-US" sz="2000" spc="-12" strike="noStrike">
                <a:solidFill>
                  <a:srgbClr val="000000"/>
                </a:solidFill>
                <a:latin typeface="Calibri"/>
              </a:rPr>
              <a:t>командах  </a:t>
            </a:r>
            <a:r>
              <a:rPr b="0" lang="en-US" sz="2000" spc="-35" strike="noStrike">
                <a:solidFill>
                  <a:srgbClr val="000000"/>
                </a:solidFill>
                <a:latin typeface="Calibri"/>
              </a:rPr>
              <a:t>SELECT.</a:t>
            </a:r>
            <a:endParaRPr b="0" lang="en-US" sz="2000" spc="-1" strike="noStrike">
              <a:solidFill>
                <a:srgbClr val="000000"/>
              </a:solidFill>
              <a:latin typeface="Arial"/>
            </a:endParaRPr>
          </a:p>
          <a:p>
            <a:pPr marL="355680" indent="-343080">
              <a:lnSpc>
                <a:spcPts val="2279"/>
              </a:lnSpc>
              <a:spcBef>
                <a:spcPts val="210"/>
              </a:spcBef>
              <a:buClr>
                <a:srgbClr val="000000"/>
              </a:buClr>
              <a:buFont typeface="Arial"/>
              <a:buChar char="•"/>
              <a:tabLst>
                <a:tab algn="l" pos="354960"/>
                <a:tab algn="l" pos="355680"/>
              </a:tabLst>
            </a:pPr>
            <a:r>
              <a:rPr b="0" lang="en-US" sz="2000" spc="-12" strike="noStrike">
                <a:solidFill>
                  <a:srgbClr val="000000"/>
                </a:solidFill>
                <a:latin typeface="Calibri"/>
              </a:rPr>
              <a:t>Упрощенный </a:t>
            </a:r>
            <a:r>
              <a:rPr b="0" lang="en-US" sz="2000" spc="-7" strike="noStrike">
                <a:solidFill>
                  <a:srgbClr val="000000"/>
                </a:solidFill>
                <a:latin typeface="Calibri"/>
              </a:rPr>
              <a:t>синтаксис команды </a:t>
            </a:r>
            <a:r>
              <a:rPr b="0" lang="en-US" sz="2000" spc="-32" strike="noStrike">
                <a:solidFill>
                  <a:srgbClr val="000000"/>
                </a:solidFill>
                <a:latin typeface="Calibri"/>
              </a:rPr>
              <a:t>CREATE </a:t>
            </a:r>
            <a:r>
              <a:rPr b="0" lang="en-US" sz="2000" spc="-46" strike="noStrike">
                <a:solidFill>
                  <a:srgbClr val="000000"/>
                </a:solidFill>
                <a:latin typeface="Calibri"/>
              </a:rPr>
              <a:t>VIEW, </a:t>
            </a:r>
            <a:r>
              <a:rPr b="0" lang="en-US" sz="2000" spc="-7" strike="noStrike">
                <a:solidFill>
                  <a:srgbClr val="000000"/>
                </a:solidFill>
                <a:latin typeface="Calibri"/>
              </a:rPr>
              <a:t>предназначенной</a:t>
            </a:r>
            <a:r>
              <a:rPr b="0" lang="en-US" sz="2000" spc="24" strike="noStrike">
                <a:solidFill>
                  <a:srgbClr val="000000"/>
                </a:solidFill>
                <a:latin typeface="Calibri"/>
              </a:rPr>
              <a:t> </a:t>
            </a:r>
            <a:r>
              <a:rPr b="0" lang="en-US" sz="2000" spc="-7" strike="noStrike">
                <a:solidFill>
                  <a:srgbClr val="000000"/>
                </a:solidFill>
                <a:latin typeface="Calibri"/>
              </a:rPr>
              <a:t>для</a:t>
            </a:r>
            <a:endParaRPr b="0" lang="en-US" sz="2000" spc="-1" strike="noStrike">
              <a:solidFill>
                <a:srgbClr val="000000"/>
              </a:solidFill>
              <a:latin typeface="Arial"/>
            </a:endParaRPr>
          </a:p>
          <a:p>
            <a:pPr marL="355680">
              <a:lnSpc>
                <a:spcPts val="2279"/>
              </a:lnSpc>
              <a:tabLst>
                <a:tab algn="l" pos="354960"/>
                <a:tab algn="l" pos="355680"/>
              </a:tabLst>
            </a:pPr>
            <a:r>
              <a:rPr b="0" lang="en-US" sz="2000" spc="-1" strike="noStrike">
                <a:solidFill>
                  <a:srgbClr val="000000"/>
                </a:solidFill>
                <a:latin typeface="Calibri"/>
              </a:rPr>
              <a:t>создания </a:t>
            </a:r>
            <a:r>
              <a:rPr b="0" lang="en-US" sz="2000" spc="-7" strike="noStrike">
                <a:solidFill>
                  <a:srgbClr val="000000"/>
                </a:solidFill>
                <a:latin typeface="Calibri"/>
              </a:rPr>
              <a:t>представлений,</a:t>
            </a:r>
            <a:r>
              <a:rPr b="0" lang="en-US" sz="2000" spc="-41" strike="noStrike">
                <a:solidFill>
                  <a:srgbClr val="000000"/>
                </a:solidFill>
                <a:latin typeface="Calibri"/>
              </a:rPr>
              <a:t> </a:t>
            </a:r>
            <a:r>
              <a:rPr b="0" lang="en-US" sz="2000" spc="-12" strike="noStrike">
                <a:solidFill>
                  <a:srgbClr val="000000"/>
                </a:solidFill>
                <a:latin typeface="Calibri"/>
              </a:rPr>
              <a:t>таков:</a:t>
            </a:r>
            <a:endParaRPr b="0" lang="en-US" sz="2000" spc="-1" strike="noStrike">
              <a:solidFill>
                <a:srgbClr val="000000"/>
              </a:solidFill>
              <a:latin typeface="Arial"/>
            </a:endParaRPr>
          </a:p>
          <a:p>
            <a:pPr marL="12600">
              <a:lnSpc>
                <a:spcPct val="100000"/>
              </a:lnSpc>
              <a:spcBef>
                <a:spcPts val="190"/>
              </a:spcBef>
              <a:tabLst>
                <a:tab algn="l" pos="354960"/>
                <a:tab algn="l" pos="355680"/>
              </a:tabLst>
            </a:pPr>
            <a:r>
              <a:rPr b="1" lang="en-US" sz="1800" spc="-12" strike="noStrike">
                <a:solidFill>
                  <a:srgbClr val="000000"/>
                </a:solidFill>
                <a:latin typeface="Courier New"/>
              </a:rPr>
              <a:t>CREATE VIEW name </a:t>
            </a:r>
            <a:r>
              <a:rPr b="1" lang="en-US" sz="1800" spc="-1" strike="noStrike">
                <a:solidFill>
                  <a:srgbClr val="000000"/>
                </a:solidFill>
                <a:latin typeface="Courier New"/>
              </a:rPr>
              <a:t>[ ( </a:t>
            </a:r>
            <a:r>
              <a:rPr b="1" lang="en-US" sz="1800" spc="-12" strike="noStrike">
                <a:solidFill>
                  <a:srgbClr val="000000"/>
                </a:solidFill>
                <a:latin typeface="Courier New"/>
              </a:rPr>
              <a:t>column_name </a:t>
            </a:r>
            <a:r>
              <a:rPr b="1" lang="en-US" sz="1800" spc="-7" strike="noStrike">
                <a:solidFill>
                  <a:srgbClr val="000000"/>
                </a:solidFill>
                <a:latin typeface="Courier New"/>
              </a:rPr>
              <a:t>[, </a:t>
            </a:r>
            <a:r>
              <a:rPr b="1" lang="en-US" sz="1800" spc="-12" strike="noStrike">
                <a:solidFill>
                  <a:srgbClr val="000000"/>
                </a:solidFill>
                <a:latin typeface="Courier New"/>
              </a:rPr>
              <a:t>...] </a:t>
            </a:r>
            <a:r>
              <a:rPr b="1" lang="en-US" sz="1800" spc="-1" strike="noStrike">
                <a:solidFill>
                  <a:srgbClr val="000000"/>
                </a:solidFill>
                <a:latin typeface="Courier New"/>
              </a:rPr>
              <a:t>)</a:t>
            </a:r>
            <a:r>
              <a:rPr b="1" lang="en-US" sz="1800" spc="-75"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p:txBody>
      </p:sp>
      <p:sp>
        <p:nvSpPr>
          <p:cNvPr id="362" name="object 4"/>
          <p:cNvSpPr/>
          <p:nvPr/>
        </p:nvSpPr>
        <p:spPr>
          <a:xfrm>
            <a:off x="2545200" y="3634560"/>
            <a:ext cx="1253880" cy="28656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00" spc="-12" strike="noStrike">
                <a:solidFill>
                  <a:srgbClr val="000000"/>
                </a:solidFill>
                <a:latin typeface="Courier New"/>
              </a:rPr>
              <a:t>AS</a:t>
            </a:r>
            <a:r>
              <a:rPr b="1" lang="en-US" sz="1800" spc="-86" strike="noStrike">
                <a:solidFill>
                  <a:srgbClr val="000000"/>
                </a:solidFill>
                <a:latin typeface="Courier New"/>
              </a:rPr>
              <a:t> </a:t>
            </a:r>
            <a:r>
              <a:rPr b="1" lang="en-US" sz="1800" spc="-12" strike="noStrike">
                <a:solidFill>
                  <a:srgbClr val="000000"/>
                </a:solidFill>
                <a:latin typeface="Courier New"/>
              </a:rPr>
              <a:t>query;</a:t>
            </a:r>
            <a:endParaRPr b="0" lang="en-US" sz="1800" spc="-1" strike="noStrike">
              <a:solidFill>
                <a:srgbClr val="000000"/>
              </a:solidFill>
              <a:latin typeface="Arial"/>
            </a:endParaRPr>
          </a:p>
        </p:txBody>
      </p:sp>
      <p:sp>
        <p:nvSpPr>
          <p:cNvPr id="363" name="object 5"/>
          <p:cNvSpPr/>
          <p:nvPr/>
        </p:nvSpPr>
        <p:spPr>
          <a:xfrm>
            <a:off x="1941480" y="5060160"/>
            <a:ext cx="7886520" cy="870120"/>
          </a:xfrm>
          <a:prstGeom prst="rect">
            <a:avLst/>
          </a:prstGeom>
          <a:noFill/>
          <a:ln w="0">
            <a:noFill/>
          </a:ln>
        </p:spPr>
        <p:style>
          <a:lnRef idx="0"/>
          <a:fillRef idx="0"/>
          <a:effectRef idx="0"/>
          <a:fontRef idx="minor"/>
        </p:style>
        <p:txBody>
          <a:bodyPr lIns="0" rIns="0" tIns="47520" bIns="0" anchor="t">
            <a:spAutoFit/>
          </a:bodyPr>
          <a:p>
            <a:pPr marL="12600">
              <a:lnSpc>
                <a:spcPts val="2160"/>
              </a:lnSpc>
              <a:spcBef>
                <a:spcPts val="374"/>
              </a:spcBef>
            </a:pPr>
            <a:r>
              <a:rPr b="0" lang="en-US" sz="2000" spc="-12" strike="noStrike">
                <a:solidFill>
                  <a:srgbClr val="000000"/>
                </a:solidFill>
                <a:latin typeface="Calibri"/>
              </a:rPr>
              <a:t>Если </a:t>
            </a:r>
            <a:r>
              <a:rPr b="0" lang="en-US" sz="2000" spc="-1" strike="noStrike">
                <a:solidFill>
                  <a:srgbClr val="000000"/>
                </a:solidFill>
                <a:latin typeface="Calibri"/>
              </a:rPr>
              <a:t>список имен </a:t>
            </a:r>
            <a:r>
              <a:rPr b="0" lang="en-US" sz="2000" spc="-15" strike="noStrike">
                <a:solidFill>
                  <a:srgbClr val="000000"/>
                </a:solidFill>
                <a:latin typeface="Calibri"/>
              </a:rPr>
              <a:t>столбцов </a:t>
            </a:r>
            <a:r>
              <a:rPr b="0" lang="en-US" sz="2000" spc="-1" strike="noStrike">
                <a:solidFill>
                  <a:srgbClr val="000000"/>
                </a:solidFill>
                <a:latin typeface="Calibri"/>
              </a:rPr>
              <a:t>не </a:t>
            </a:r>
            <a:r>
              <a:rPr b="0" lang="en-US" sz="2000" spc="-12" strike="noStrike">
                <a:solidFill>
                  <a:srgbClr val="000000"/>
                </a:solidFill>
                <a:latin typeface="Calibri"/>
              </a:rPr>
              <a:t>приведен, </a:t>
            </a:r>
            <a:r>
              <a:rPr b="0" lang="en-US" sz="2000" spc="-32" strike="noStrike">
                <a:solidFill>
                  <a:srgbClr val="000000"/>
                </a:solidFill>
                <a:latin typeface="Calibri"/>
              </a:rPr>
              <a:t>тогда </a:t>
            </a:r>
            <a:r>
              <a:rPr b="0" lang="en-US" sz="2000" spc="-1" strike="noStrike">
                <a:solidFill>
                  <a:srgbClr val="000000"/>
                </a:solidFill>
                <a:latin typeface="Calibri"/>
              </a:rPr>
              <a:t>их имена </a:t>
            </a:r>
            <a:r>
              <a:rPr b="0" lang="en-US" sz="2000" spc="-7" strike="noStrike">
                <a:solidFill>
                  <a:srgbClr val="000000"/>
                </a:solidFill>
                <a:latin typeface="Calibri"/>
              </a:rPr>
              <a:t>«вычисляются»  </a:t>
            </a:r>
            <a:r>
              <a:rPr b="0" lang="en-US" sz="2000" spc="-12" strike="noStrike">
                <a:solidFill>
                  <a:srgbClr val="000000"/>
                </a:solidFill>
                <a:latin typeface="Calibri"/>
              </a:rPr>
              <a:t>(формируются) </a:t>
            </a:r>
            <a:r>
              <a:rPr b="0" lang="en-US" sz="2000" spc="-1" strike="noStrike">
                <a:solidFill>
                  <a:srgbClr val="000000"/>
                </a:solidFill>
                <a:latin typeface="Calibri"/>
              </a:rPr>
              <a:t>на </a:t>
            </a:r>
            <a:r>
              <a:rPr b="0" lang="en-US" sz="2000" spc="-7" strike="noStrike">
                <a:solidFill>
                  <a:srgbClr val="000000"/>
                </a:solidFill>
                <a:latin typeface="Calibri"/>
              </a:rPr>
              <a:t>основании текста</a:t>
            </a:r>
            <a:r>
              <a:rPr b="0" lang="en-US" sz="2000" spc="-26" strike="noStrike">
                <a:solidFill>
                  <a:srgbClr val="000000"/>
                </a:solidFill>
                <a:latin typeface="Calibri"/>
              </a:rPr>
              <a:t> </a:t>
            </a:r>
            <a:r>
              <a:rPr b="0" lang="en-US" sz="2000" spc="-1" strike="noStrike">
                <a:solidFill>
                  <a:srgbClr val="000000"/>
                </a:solidFill>
                <a:latin typeface="Calibri"/>
              </a:rPr>
              <a:t>запроса.</a:t>
            </a:r>
            <a:endParaRPr b="0" lang="en-US" sz="2000" spc="-1" strike="noStrike">
              <a:solidFill>
                <a:srgbClr val="000000"/>
              </a:solidFill>
              <a:latin typeface="Arial"/>
            </a:endParaRPr>
          </a:p>
        </p:txBody>
      </p:sp>
      <p:sp>
        <p:nvSpPr>
          <p:cNvPr id="364" name="object 6"/>
          <p:cNvSpPr/>
          <p:nvPr/>
        </p:nvSpPr>
        <p:spPr>
          <a:xfrm>
            <a:off x="9090360" y="3634560"/>
            <a:ext cx="2520000" cy="853560"/>
          </a:xfrm>
          <a:prstGeom prst="rect">
            <a:avLst/>
          </a:prstGeom>
          <a:noFill/>
          <a:ln w="9525">
            <a:solidFill>
              <a:srgbClr val="4f81bc"/>
            </a:solidFill>
            <a:round/>
          </a:ln>
        </p:spPr>
        <p:style>
          <a:lnRef idx="0"/>
          <a:fillRef idx="0"/>
          <a:effectRef idx="0"/>
          <a:fontRef idx="minor"/>
        </p:style>
        <p:txBody>
          <a:bodyPr lIns="0" rIns="0" tIns="30960" bIns="0" anchor="t">
            <a:spAutoFit/>
          </a:bodyPr>
          <a:p>
            <a:pPr marL="92160">
              <a:lnSpc>
                <a:spcPct val="100000"/>
              </a:lnSpc>
              <a:spcBef>
                <a:spcPts val="244"/>
              </a:spcBef>
            </a:pPr>
            <a:r>
              <a:rPr b="0" lang="en-US" sz="1800" spc="-7" strike="noStrike">
                <a:solidFill>
                  <a:srgbClr val="000000"/>
                </a:solidFill>
                <a:latin typeface="Calibri"/>
              </a:rPr>
              <a:t>необязательные  </a:t>
            </a:r>
            <a:r>
              <a:rPr b="0" lang="en-US" sz="1800" spc="-12" strike="noStrike">
                <a:solidFill>
                  <a:srgbClr val="000000"/>
                </a:solidFill>
                <a:latin typeface="Calibri"/>
              </a:rPr>
              <a:t>элементы</a:t>
            </a:r>
            <a:r>
              <a:rPr b="0" lang="en-US" sz="1800" spc="-80" strike="noStrike">
                <a:solidFill>
                  <a:srgbClr val="000000"/>
                </a:solidFill>
                <a:latin typeface="Calibri"/>
              </a:rPr>
              <a:t> </a:t>
            </a:r>
            <a:r>
              <a:rPr b="0" lang="en-US" sz="1800" spc="-7" strike="noStrike">
                <a:solidFill>
                  <a:srgbClr val="000000"/>
                </a:solidFill>
                <a:latin typeface="Calibri"/>
              </a:rPr>
              <a:t>команды</a:t>
            </a:r>
            <a:endParaRPr b="0" lang="en-US" sz="1800" spc="-1" strike="noStrike">
              <a:solidFill>
                <a:srgbClr val="000000"/>
              </a:solidFill>
              <a:latin typeface="Arial"/>
            </a:endParaRPr>
          </a:p>
        </p:txBody>
      </p:sp>
      <p:sp>
        <p:nvSpPr>
          <p:cNvPr id="365" name="object 7"/>
          <p:cNvSpPr/>
          <p:nvPr/>
        </p:nvSpPr>
        <p:spPr>
          <a:xfrm>
            <a:off x="7623720" y="3598920"/>
            <a:ext cx="1469160" cy="371160"/>
          </a:xfrm>
          <a:custGeom>
            <a:avLst/>
            <a:gdLst>
              <a:gd name="textAreaLeft" fmla="*/ 0 w 1469160"/>
              <a:gd name="textAreaRight" fmla="*/ 1469520 w 1469160"/>
              <a:gd name="textAreaTop" fmla="*/ 0 h 371160"/>
              <a:gd name="textAreaBottom" fmla="*/ 371520 h 371160"/>
            </a:gdLst>
            <a:ahLst/>
            <a:rect l="textAreaLeft" t="textAreaTop" r="textAreaRight" b="textAreaBottom"/>
            <a:pathLst>
              <a:path w="1469389" h="371475">
                <a:moveTo>
                  <a:pt x="73167" y="38934"/>
                </a:moveTo>
                <a:lnTo>
                  <a:pt x="49182" y="46660"/>
                </a:lnTo>
                <a:lnTo>
                  <a:pt x="67649" y="63686"/>
                </a:lnTo>
                <a:lnTo>
                  <a:pt x="1463928" y="371348"/>
                </a:lnTo>
                <a:lnTo>
                  <a:pt x="1469389" y="346583"/>
                </a:lnTo>
                <a:lnTo>
                  <a:pt x="73167" y="38934"/>
                </a:lnTo>
                <a:close/>
              </a:path>
              <a:path w="1469389" h="371475">
                <a:moveTo>
                  <a:pt x="111378" y="0"/>
                </a:moveTo>
                <a:lnTo>
                  <a:pt x="0" y="35814"/>
                </a:lnTo>
                <a:lnTo>
                  <a:pt x="80772" y="110363"/>
                </a:lnTo>
                <a:lnTo>
                  <a:pt x="85978" y="115062"/>
                </a:lnTo>
                <a:lnTo>
                  <a:pt x="93979" y="114808"/>
                </a:lnTo>
                <a:lnTo>
                  <a:pt x="98678" y="109601"/>
                </a:lnTo>
                <a:lnTo>
                  <a:pt x="103504" y="104521"/>
                </a:lnTo>
                <a:lnTo>
                  <a:pt x="103124" y="96393"/>
                </a:lnTo>
                <a:lnTo>
                  <a:pt x="67649" y="63686"/>
                </a:lnTo>
                <a:lnTo>
                  <a:pt x="21844" y="53594"/>
                </a:lnTo>
                <a:lnTo>
                  <a:pt x="27304" y="28829"/>
                </a:lnTo>
                <a:lnTo>
                  <a:pt x="104538" y="28829"/>
                </a:lnTo>
                <a:lnTo>
                  <a:pt x="119125" y="24130"/>
                </a:lnTo>
                <a:lnTo>
                  <a:pt x="122809" y="17018"/>
                </a:lnTo>
                <a:lnTo>
                  <a:pt x="120650" y="10287"/>
                </a:lnTo>
                <a:lnTo>
                  <a:pt x="118490" y="3683"/>
                </a:lnTo>
                <a:lnTo>
                  <a:pt x="111378" y="0"/>
                </a:lnTo>
                <a:close/>
              </a:path>
              <a:path w="1469389" h="371475">
                <a:moveTo>
                  <a:pt x="27304" y="28829"/>
                </a:moveTo>
                <a:lnTo>
                  <a:pt x="21844" y="53594"/>
                </a:lnTo>
                <a:lnTo>
                  <a:pt x="67649" y="63686"/>
                </a:lnTo>
                <a:lnTo>
                  <a:pt x="56426" y="53340"/>
                </a:lnTo>
                <a:lnTo>
                  <a:pt x="28448" y="53340"/>
                </a:lnTo>
                <a:lnTo>
                  <a:pt x="33147" y="31877"/>
                </a:lnTo>
                <a:lnTo>
                  <a:pt x="41137" y="31877"/>
                </a:lnTo>
                <a:lnTo>
                  <a:pt x="27304" y="28829"/>
                </a:lnTo>
                <a:close/>
              </a:path>
              <a:path w="1469389" h="371475">
                <a:moveTo>
                  <a:pt x="33147" y="31877"/>
                </a:moveTo>
                <a:lnTo>
                  <a:pt x="28448" y="53340"/>
                </a:lnTo>
                <a:lnTo>
                  <a:pt x="49182" y="46660"/>
                </a:lnTo>
                <a:lnTo>
                  <a:pt x="33147" y="31877"/>
                </a:lnTo>
                <a:close/>
              </a:path>
              <a:path w="1469389" h="371475">
                <a:moveTo>
                  <a:pt x="49182" y="46660"/>
                </a:moveTo>
                <a:lnTo>
                  <a:pt x="28448" y="53340"/>
                </a:lnTo>
                <a:lnTo>
                  <a:pt x="56426" y="53340"/>
                </a:lnTo>
                <a:lnTo>
                  <a:pt x="49182" y="46660"/>
                </a:lnTo>
                <a:close/>
              </a:path>
              <a:path w="1469389" h="371475">
                <a:moveTo>
                  <a:pt x="41137" y="31877"/>
                </a:moveTo>
                <a:lnTo>
                  <a:pt x="33147" y="31877"/>
                </a:lnTo>
                <a:lnTo>
                  <a:pt x="49182" y="46660"/>
                </a:lnTo>
                <a:lnTo>
                  <a:pt x="73167" y="38934"/>
                </a:lnTo>
                <a:lnTo>
                  <a:pt x="41137" y="31877"/>
                </a:lnTo>
                <a:close/>
              </a:path>
              <a:path w="1469389" h="371475">
                <a:moveTo>
                  <a:pt x="104538" y="28829"/>
                </a:moveTo>
                <a:lnTo>
                  <a:pt x="27304" y="28829"/>
                </a:lnTo>
                <a:lnTo>
                  <a:pt x="73167" y="38934"/>
                </a:lnTo>
                <a:lnTo>
                  <a:pt x="104538" y="28829"/>
                </a:lnTo>
                <a:close/>
              </a:path>
            </a:pathLst>
          </a:custGeom>
          <a:solidFill>
            <a:srgbClr val="4f81bc"/>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2301480" y="-37080"/>
            <a:ext cx="78267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Простой</a:t>
            </a:r>
            <a:r>
              <a:rPr b="0" lang="en-US" sz="3600" spc="-46" strike="noStrike">
                <a:solidFill>
                  <a:srgbClr val="000000"/>
                </a:solidFill>
                <a:latin typeface="Arial Black"/>
              </a:rPr>
              <a:t> </a:t>
            </a:r>
            <a:r>
              <a:rPr b="0" lang="en-US" sz="3600" spc="-7" strike="noStrike">
                <a:solidFill>
                  <a:srgbClr val="000000"/>
                </a:solidFill>
                <a:latin typeface="Arial Black"/>
              </a:rPr>
              <a:t>пример</a:t>
            </a:r>
            <a:endParaRPr b="0" lang="en-US" sz="3600" spc="-1" strike="noStrike">
              <a:solidFill>
                <a:srgbClr val="000000"/>
              </a:solidFill>
              <a:latin typeface="Corbel"/>
            </a:endParaRPr>
          </a:p>
        </p:txBody>
      </p:sp>
      <p:sp>
        <p:nvSpPr>
          <p:cNvPr id="367" name="object 3"/>
          <p:cNvSpPr/>
          <p:nvPr/>
        </p:nvSpPr>
        <p:spPr>
          <a:xfrm>
            <a:off x="1801800" y="1016640"/>
            <a:ext cx="8579160" cy="39852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505" strike="noStrike" u="heavy">
                <a:solidFill>
                  <a:srgbClr val="000000"/>
                </a:solidFill>
                <a:uFill>
                  <a:solidFill>
                    <a:srgbClr val="000000"/>
                  </a:solidFill>
                </a:uFill>
                <a:latin typeface="Times New Roman"/>
              </a:rPr>
              <a:t> </a:t>
            </a:r>
            <a:r>
              <a:rPr b="0" lang="en-US" sz="2000" spc="-7" strike="noStrike" u="heavy">
                <a:solidFill>
                  <a:srgbClr val="000000"/>
                </a:solidFill>
                <a:uFill>
                  <a:solidFill>
                    <a:srgbClr val="000000"/>
                  </a:solidFill>
                </a:uFill>
                <a:latin typeface="Calibri"/>
              </a:rPr>
              <a:t>Задача</a:t>
            </a:r>
            <a:r>
              <a:rPr b="0" lang="en-US" sz="2000" spc="-7" strike="noStrike">
                <a:solidFill>
                  <a:srgbClr val="000000"/>
                </a:solidFill>
                <a:latin typeface="Calibri"/>
              </a:rPr>
              <a:t>: </a:t>
            </a:r>
            <a:r>
              <a:rPr b="0" lang="en-US" sz="2000" spc="-12" strike="noStrike">
                <a:solidFill>
                  <a:srgbClr val="000000"/>
                </a:solidFill>
                <a:latin typeface="Calibri"/>
              </a:rPr>
              <a:t>подсчитать количество </a:t>
            </a:r>
            <a:r>
              <a:rPr b="0" lang="en-US" sz="2000" spc="-7" strike="noStrike">
                <a:solidFill>
                  <a:srgbClr val="000000"/>
                </a:solidFill>
                <a:latin typeface="Calibri"/>
              </a:rPr>
              <a:t>мест </a:t>
            </a:r>
            <a:r>
              <a:rPr b="0" lang="en-US" sz="2000" spc="-1" strike="noStrike">
                <a:solidFill>
                  <a:srgbClr val="000000"/>
                </a:solidFill>
                <a:latin typeface="Calibri"/>
              </a:rPr>
              <a:t>в </a:t>
            </a:r>
            <a:r>
              <a:rPr b="0" lang="en-US" sz="2000" spc="-7" strike="noStrike">
                <a:solidFill>
                  <a:srgbClr val="000000"/>
                </a:solidFill>
                <a:latin typeface="Calibri"/>
              </a:rPr>
              <a:t>салонах для всех</a:t>
            </a:r>
            <a:r>
              <a:rPr b="0" lang="en-US" sz="2000" spc="-1" strike="noStrike">
                <a:solidFill>
                  <a:srgbClr val="000000"/>
                </a:solidFill>
                <a:latin typeface="Calibri"/>
              </a:rPr>
              <a:t> </a:t>
            </a:r>
            <a:r>
              <a:rPr b="0" lang="en-US" sz="2000" spc="-21" strike="noStrike">
                <a:solidFill>
                  <a:srgbClr val="000000"/>
                </a:solidFill>
                <a:latin typeface="Calibri"/>
              </a:rPr>
              <a:t>моделей</a:t>
            </a:r>
            <a:endParaRPr b="0" lang="en-US" sz="2000" spc="-1" strike="noStrike">
              <a:solidFill>
                <a:srgbClr val="000000"/>
              </a:solidFill>
              <a:latin typeface="Arial"/>
            </a:endParaRPr>
          </a:p>
          <a:p>
            <a:pPr marL="12600">
              <a:lnSpc>
                <a:spcPct val="100000"/>
              </a:lnSpc>
            </a:pPr>
            <a:r>
              <a:rPr b="0" lang="en-US" sz="2000" spc="-12" strike="noStrike">
                <a:solidFill>
                  <a:srgbClr val="000000"/>
                </a:solidFill>
                <a:latin typeface="Calibri"/>
              </a:rPr>
              <a:t>самолетов </a:t>
            </a:r>
            <a:r>
              <a:rPr b="0" lang="en-US" sz="2000" spc="-1" strike="noStrike">
                <a:solidFill>
                  <a:srgbClr val="000000"/>
                </a:solidFill>
                <a:latin typeface="Calibri"/>
              </a:rPr>
              <a:t>с </a:t>
            </a:r>
            <a:r>
              <a:rPr b="0" lang="en-US" sz="2000" spc="-12" strike="noStrike">
                <a:solidFill>
                  <a:srgbClr val="000000"/>
                </a:solidFill>
                <a:latin typeface="Calibri"/>
              </a:rPr>
              <a:t>учетом </a:t>
            </a:r>
            <a:r>
              <a:rPr b="0" lang="en-US" sz="2000" spc="-7" strike="noStrike">
                <a:solidFill>
                  <a:srgbClr val="000000"/>
                </a:solidFill>
                <a:latin typeface="Calibri"/>
              </a:rPr>
              <a:t>класса обслуживания </a:t>
            </a:r>
            <a:r>
              <a:rPr b="0" lang="en-US" sz="2000" spc="-1" strike="noStrike">
                <a:solidFill>
                  <a:srgbClr val="000000"/>
                </a:solidFill>
                <a:latin typeface="Calibri"/>
              </a:rPr>
              <a:t>(бизнес-класс и </a:t>
            </a:r>
            <a:r>
              <a:rPr b="0" lang="en-US" sz="2000" spc="-7" strike="noStrike">
                <a:solidFill>
                  <a:srgbClr val="000000"/>
                </a:solidFill>
                <a:latin typeface="Calibri"/>
              </a:rPr>
              <a:t>экономический  класс).</a:t>
            </a:r>
            <a:endParaRPr b="0" lang="en-US" sz="2000" spc="-1" strike="noStrike">
              <a:solidFill>
                <a:srgbClr val="000000"/>
              </a:solidFill>
              <a:latin typeface="Arial"/>
            </a:endParaRPr>
          </a:p>
          <a:p>
            <a:pPr marL="12600">
              <a:lnSpc>
                <a:spcPct val="100000"/>
              </a:lnSpc>
              <a:spcBef>
                <a:spcPts val="74"/>
              </a:spcBef>
            </a:pPr>
            <a:r>
              <a:rPr b="1" lang="en-US" sz="1800" spc="-12" strike="noStrike">
                <a:solidFill>
                  <a:srgbClr val="000000"/>
                </a:solidFill>
                <a:latin typeface="Courier New"/>
              </a:rPr>
              <a:t>CREATE VIEW seats_by_fare_cond </a:t>
            </a:r>
            <a:r>
              <a:rPr b="1" lang="en-US" sz="1800" spc="-15" strike="noStrike">
                <a:solidFill>
                  <a:srgbClr val="000000"/>
                </a:solidFill>
                <a:latin typeface="Courier New"/>
              </a:rPr>
              <a:t>AS</a:t>
            </a:r>
            <a:endParaRPr b="0" lang="en-US" sz="1800" spc="-1" strike="noStrike">
              <a:solidFill>
                <a:srgbClr val="000000"/>
              </a:solidFill>
              <a:latin typeface="Arial"/>
            </a:endParaRPr>
          </a:p>
          <a:p>
            <a:pPr marL="286560">
              <a:lnSpc>
                <a:spcPct val="110000"/>
              </a:lnSpc>
              <a:spcBef>
                <a:spcPts val="6"/>
              </a:spcBef>
            </a:pPr>
            <a:r>
              <a:rPr b="1" lang="en-US" sz="1800" spc="-12" strike="noStrike">
                <a:solidFill>
                  <a:srgbClr val="000000"/>
                </a:solidFill>
                <a:latin typeface="Courier New"/>
              </a:rPr>
              <a:t>SELECT aircraft_code, fare_conditions, count( </a:t>
            </a:r>
            <a:r>
              <a:rPr b="1" lang="en-US" sz="1800" spc="-1" strike="noStrike">
                <a:solidFill>
                  <a:srgbClr val="000000"/>
                </a:solidFill>
                <a:latin typeface="Courier New"/>
              </a:rPr>
              <a:t>* )  </a:t>
            </a:r>
            <a:r>
              <a:rPr b="1" lang="en-US" sz="1800" spc="-12" strike="noStrike">
                <a:solidFill>
                  <a:srgbClr val="000000"/>
                </a:solidFill>
                <a:latin typeface="Courier New"/>
              </a:rPr>
              <a:t>FROM</a:t>
            </a:r>
            <a:r>
              <a:rPr b="1" lang="en-US" sz="1800" spc="-7"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286560">
              <a:lnSpc>
                <a:spcPct val="110000"/>
              </a:lnSpc>
            </a:pPr>
            <a:r>
              <a:rPr b="1" lang="en-US" sz="1800" spc="-12" strike="noStrike">
                <a:solidFill>
                  <a:srgbClr val="000000"/>
                </a:solidFill>
                <a:latin typeface="Courier New"/>
              </a:rPr>
              <a:t>GROUP </a:t>
            </a:r>
            <a:r>
              <a:rPr b="1" lang="en-US" sz="1800" spc="-7" strike="noStrike">
                <a:solidFill>
                  <a:srgbClr val="000000"/>
                </a:solidFill>
                <a:latin typeface="Courier New"/>
              </a:rPr>
              <a:t>BY </a:t>
            </a:r>
            <a:r>
              <a:rPr b="1" lang="en-US" sz="1800" spc="-12" strike="noStrike">
                <a:solidFill>
                  <a:srgbClr val="000000"/>
                </a:solidFill>
                <a:latin typeface="Courier New"/>
              </a:rPr>
              <a:t>aircraft_code, fare_conditions  ORDER </a:t>
            </a:r>
            <a:r>
              <a:rPr b="1" lang="en-US" sz="1800" spc="-7" strike="noStrike">
                <a:solidFill>
                  <a:srgbClr val="000000"/>
                </a:solidFill>
                <a:latin typeface="Courier New"/>
              </a:rPr>
              <a:t>BY </a:t>
            </a:r>
            <a:r>
              <a:rPr b="1" lang="en-US" sz="1800" spc="-12" strike="noStrike">
                <a:solidFill>
                  <a:srgbClr val="000000"/>
                </a:solidFill>
                <a:latin typeface="Courier New"/>
              </a:rPr>
              <a:t>aircraft_code,</a:t>
            </a:r>
            <a:r>
              <a:rPr b="1" lang="en-US" sz="1800" spc="-66" strike="noStrike">
                <a:solidFill>
                  <a:srgbClr val="000000"/>
                </a:solidFill>
                <a:latin typeface="Courier New"/>
              </a:rPr>
              <a:t> </a:t>
            </a:r>
            <a:r>
              <a:rPr b="1" lang="en-US" sz="1800" spc="-12" strike="noStrike">
                <a:solidFill>
                  <a:srgbClr val="000000"/>
                </a:solidFill>
                <a:latin typeface="Courier New"/>
              </a:rPr>
              <a:t>fare_conditions;</a:t>
            </a:r>
            <a:endParaRPr b="0" lang="en-US" sz="1800" spc="-1" strike="noStrike">
              <a:solidFill>
                <a:srgbClr val="000000"/>
              </a:solidFill>
              <a:latin typeface="Arial"/>
            </a:endParaRPr>
          </a:p>
          <a:p>
            <a:pPr marL="12600">
              <a:lnSpc>
                <a:spcPct val="100000"/>
              </a:lnSpc>
              <a:spcBef>
                <a:spcPts val="595"/>
              </a:spcBef>
            </a:pPr>
            <a:r>
              <a:rPr b="0" lang="en-US" sz="1900" spc="-32" strike="noStrike">
                <a:solidFill>
                  <a:srgbClr val="000000"/>
                </a:solidFill>
                <a:latin typeface="Calibri"/>
              </a:rPr>
              <a:t>Теперь </a:t>
            </a:r>
            <a:r>
              <a:rPr b="0" lang="en-US" sz="1900" spc="-7" strike="noStrike">
                <a:solidFill>
                  <a:srgbClr val="000000"/>
                </a:solidFill>
                <a:latin typeface="Calibri"/>
              </a:rPr>
              <a:t>мы </a:t>
            </a:r>
            <a:r>
              <a:rPr b="0" lang="en-US" sz="1900" spc="-15" strike="noStrike">
                <a:solidFill>
                  <a:srgbClr val="000000"/>
                </a:solidFill>
                <a:latin typeface="Calibri"/>
              </a:rPr>
              <a:t>можем </a:t>
            </a:r>
            <a:r>
              <a:rPr b="0" lang="en-US" sz="1900" spc="-12" strike="noStrike">
                <a:solidFill>
                  <a:srgbClr val="000000"/>
                </a:solidFill>
                <a:latin typeface="Calibri"/>
              </a:rPr>
              <a:t>вместо </a:t>
            </a:r>
            <a:r>
              <a:rPr b="0" lang="en-US" sz="1900" spc="-7" strike="noStrike">
                <a:solidFill>
                  <a:srgbClr val="000000"/>
                </a:solidFill>
                <a:latin typeface="Calibri"/>
              </a:rPr>
              <a:t>написания </a:t>
            </a:r>
            <a:r>
              <a:rPr b="0" lang="en-US" sz="1900" spc="-12" strike="noStrike">
                <a:solidFill>
                  <a:srgbClr val="000000"/>
                </a:solidFill>
                <a:latin typeface="Calibri"/>
              </a:rPr>
              <a:t>сложного </a:t>
            </a:r>
            <a:r>
              <a:rPr b="0" lang="en-US" sz="1900" spc="-7" strike="noStrike">
                <a:solidFill>
                  <a:srgbClr val="000000"/>
                </a:solidFill>
                <a:latin typeface="Calibri"/>
              </a:rPr>
              <a:t>первоначального запроса  </a:t>
            </a:r>
            <a:r>
              <a:rPr b="0" lang="en-US" sz="1900" spc="-12" strike="noStrike">
                <a:solidFill>
                  <a:srgbClr val="000000"/>
                </a:solidFill>
                <a:latin typeface="Calibri"/>
              </a:rPr>
              <a:t>обращаться непосредственно </a:t>
            </a:r>
            <a:r>
              <a:rPr b="0" lang="en-US" sz="1900" spc="-7" strike="noStrike">
                <a:solidFill>
                  <a:srgbClr val="000000"/>
                </a:solidFill>
                <a:latin typeface="Calibri"/>
              </a:rPr>
              <a:t>к </a:t>
            </a:r>
            <a:r>
              <a:rPr b="0" lang="en-US" sz="1900" spc="-12" strike="noStrike">
                <a:solidFill>
                  <a:srgbClr val="000000"/>
                </a:solidFill>
                <a:latin typeface="Calibri"/>
              </a:rPr>
              <a:t>представлению, </a:t>
            </a:r>
            <a:r>
              <a:rPr b="0" lang="en-US" sz="1900" spc="-15" strike="noStrike">
                <a:solidFill>
                  <a:srgbClr val="000000"/>
                </a:solidFill>
                <a:latin typeface="Calibri"/>
              </a:rPr>
              <a:t>как </a:t>
            </a:r>
            <a:r>
              <a:rPr b="0" lang="en-US" sz="1900" spc="-35" strike="noStrike">
                <a:solidFill>
                  <a:srgbClr val="000000"/>
                </a:solidFill>
                <a:latin typeface="Calibri"/>
              </a:rPr>
              <a:t>будто </a:t>
            </a:r>
            <a:r>
              <a:rPr b="0" lang="en-US" sz="1900" spc="-21" strike="noStrike">
                <a:solidFill>
                  <a:srgbClr val="000000"/>
                </a:solidFill>
                <a:latin typeface="Calibri"/>
              </a:rPr>
              <a:t>это </a:t>
            </a:r>
            <a:r>
              <a:rPr b="0" lang="en-US" sz="1900" spc="-12" strike="noStrike">
                <a:solidFill>
                  <a:srgbClr val="000000"/>
                </a:solidFill>
                <a:latin typeface="Calibri"/>
              </a:rPr>
              <a:t>обычная  таблица.</a:t>
            </a:r>
            <a:endParaRPr b="0" lang="en-US" sz="1900" spc="-1" strike="noStrike">
              <a:solidFill>
                <a:srgbClr val="000000"/>
              </a:solidFill>
              <a:latin typeface="Arial"/>
            </a:endParaRPr>
          </a:p>
          <a:p>
            <a:pPr marL="12600">
              <a:lnSpc>
                <a:spcPct val="100000"/>
              </a:lnSpc>
              <a:spcBef>
                <a:spcPts val="340"/>
              </a:spcBef>
            </a:pPr>
            <a:r>
              <a:rPr b="1" lang="en-US" sz="1800" spc="-12" strike="noStrike">
                <a:solidFill>
                  <a:srgbClr val="000000"/>
                </a:solidFill>
                <a:latin typeface="Courier New"/>
              </a:rPr>
              <a:t>SELECT </a:t>
            </a:r>
            <a:r>
              <a:rPr b="1" lang="en-US" sz="1800" spc="-1" strike="noStrike">
                <a:solidFill>
                  <a:srgbClr val="000000"/>
                </a:solidFill>
                <a:latin typeface="Courier New"/>
              </a:rPr>
              <a:t>* </a:t>
            </a:r>
            <a:r>
              <a:rPr b="1" lang="en-US" sz="1800" spc="-12" strike="noStrike">
                <a:solidFill>
                  <a:srgbClr val="000000"/>
                </a:solidFill>
                <a:latin typeface="Courier New"/>
              </a:rPr>
              <a:t>FROM</a:t>
            </a:r>
            <a:r>
              <a:rPr b="1" lang="en-US" sz="1800" spc="-32" strike="noStrike">
                <a:solidFill>
                  <a:srgbClr val="000000"/>
                </a:solidFill>
                <a:latin typeface="Courier New"/>
              </a:rPr>
              <a:t> </a:t>
            </a:r>
            <a:r>
              <a:rPr b="1" lang="en-US" sz="1800" spc="-12" strike="noStrike">
                <a:solidFill>
                  <a:srgbClr val="000000"/>
                </a:solidFill>
                <a:latin typeface="Courier New"/>
              </a:rPr>
              <a:t>seats_by_fare_cond;</a:t>
            </a:r>
            <a:endParaRPr b="0" lang="en-US" sz="1800" spc="-1" strike="noStrike">
              <a:solidFill>
                <a:srgbClr val="000000"/>
              </a:solidFill>
              <a:latin typeface="Arial"/>
            </a:endParaRPr>
          </a:p>
        </p:txBody>
      </p:sp>
      <p:sp>
        <p:nvSpPr>
          <p:cNvPr id="368" name="object 5"/>
          <p:cNvSpPr/>
          <p:nvPr/>
        </p:nvSpPr>
        <p:spPr>
          <a:xfrm>
            <a:off x="2400480" y="5074560"/>
            <a:ext cx="8136360" cy="1128600"/>
          </a:xfrm>
          <a:prstGeom prst="rect">
            <a:avLst/>
          </a:prstGeom>
          <a:noFill/>
          <a:ln w="9525">
            <a:solidFill>
              <a:srgbClr val="497dba"/>
            </a:solidFill>
            <a:round/>
          </a:ln>
        </p:spPr>
        <p:style>
          <a:lnRef idx="0"/>
          <a:fillRef idx="0"/>
          <a:effectRef idx="0"/>
          <a:fontRef idx="minor"/>
        </p:style>
        <p:txBody>
          <a:bodyPr lIns="0" rIns="0" tIns="31680" bIns="0" anchor="t">
            <a:spAutoFit/>
          </a:bodyPr>
          <a:p>
            <a:pPr marL="91440">
              <a:lnSpc>
                <a:spcPct val="100000"/>
              </a:lnSpc>
              <a:spcBef>
                <a:spcPts val="249"/>
              </a:spcBef>
            </a:pPr>
            <a:r>
              <a:rPr b="0" lang="en-US" sz="1800" spc="-12" strike="noStrike">
                <a:solidFill>
                  <a:srgbClr val="ff0000"/>
                </a:solidFill>
                <a:latin typeface="Calibri"/>
              </a:rPr>
              <a:t>ВАЖНО! </a:t>
            </a:r>
            <a:r>
              <a:rPr b="0" lang="en-US" sz="1800" spc="-1" strike="noStrike">
                <a:solidFill>
                  <a:srgbClr val="000000"/>
                </a:solidFill>
                <a:latin typeface="Calibri"/>
              </a:rPr>
              <a:t>В </a:t>
            </a:r>
            <a:r>
              <a:rPr b="0" lang="en-US" sz="1800" spc="-15" strike="noStrike">
                <a:solidFill>
                  <a:srgbClr val="000000"/>
                </a:solidFill>
                <a:latin typeface="Calibri"/>
              </a:rPr>
              <a:t>отличие </a:t>
            </a:r>
            <a:r>
              <a:rPr b="0" lang="en-US" sz="1800" spc="-12" strike="noStrike">
                <a:solidFill>
                  <a:srgbClr val="000000"/>
                </a:solidFill>
                <a:latin typeface="Calibri"/>
              </a:rPr>
              <a:t>от </a:t>
            </a:r>
            <a:r>
              <a:rPr b="0" lang="en-US" sz="1800" spc="-1" strike="noStrike">
                <a:solidFill>
                  <a:srgbClr val="000000"/>
                </a:solidFill>
                <a:latin typeface="Calibri"/>
              </a:rPr>
              <a:t>таблиц, </a:t>
            </a:r>
            <a:r>
              <a:rPr b="0" lang="en-US" sz="1800" spc="-7" strike="noStrike">
                <a:solidFill>
                  <a:srgbClr val="000000"/>
                </a:solidFill>
                <a:latin typeface="Calibri"/>
              </a:rPr>
              <a:t>представления</a:t>
            </a:r>
            <a:r>
              <a:rPr b="0" lang="en-US" sz="1800" spc="-7" strike="noStrike" u="heavy">
                <a:solidFill>
                  <a:srgbClr val="000000"/>
                </a:solidFill>
                <a:uFill>
                  <a:solidFill>
                    <a:srgbClr val="000000"/>
                  </a:solidFill>
                </a:uFill>
                <a:latin typeface="Calibri"/>
              </a:rPr>
              <a:t> </a:t>
            </a:r>
            <a:r>
              <a:rPr b="0" lang="en-US" sz="1800" spc="-1" strike="noStrike" u="heavy">
                <a:solidFill>
                  <a:srgbClr val="000000"/>
                </a:solidFill>
                <a:uFill>
                  <a:solidFill>
                    <a:srgbClr val="000000"/>
                  </a:solidFill>
                </a:uFill>
                <a:latin typeface="Calibri"/>
              </a:rPr>
              <a:t>не </a:t>
            </a:r>
            <a:r>
              <a:rPr b="0" lang="en-US" sz="1800" spc="-15" strike="noStrike" u="heavy">
                <a:solidFill>
                  <a:srgbClr val="000000"/>
                </a:solidFill>
                <a:uFill>
                  <a:solidFill>
                    <a:srgbClr val="000000"/>
                  </a:solidFill>
                </a:uFill>
                <a:latin typeface="Calibri"/>
              </a:rPr>
              <a:t>содержат </a:t>
            </a:r>
            <a:r>
              <a:rPr b="0" lang="en-US" sz="1800" spc="-1" strike="noStrike" u="heavy">
                <a:solidFill>
                  <a:srgbClr val="000000"/>
                </a:solidFill>
                <a:uFill>
                  <a:solidFill>
                    <a:srgbClr val="000000"/>
                  </a:solidFill>
                </a:uFill>
                <a:latin typeface="Calibri"/>
              </a:rPr>
              <a:t>данных</a:t>
            </a:r>
            <a:r>
              <a:rPr b="0" lang="en-US" sz="1800" spc="-1" strike="noStrike">
                <a:solidFill>
                  <a:srgbClr val="000000"/>
                </a:solidFill>
                <a:latin typeface="Calibri"/>
              </a:rPr>
              <a:t>. </a:t>
            </a:r>
            <a:r>
              <a:rPr b="0" lang="en-US" sz="1800" spc="-7" strike="noStrike">
                <a:solidFill>
                  <a:srgbClr val="000000"/>
                </a:solidFill>
                <a:latin typeface="Calibri"/>
              </a:rPr>
              <a:t>Данные  выбираются </a:t>
            </a:r>
            <a:r>
              <a:rPr b="0" lang="en-US" sz="1800" spc="-1" strike="noStrike">
                <a:solidFill>
                  <a:srgbClr val="000000"/>
                </a:solidFill>
                <a:latin typeface="Calibri"/>
              </a:rPr>
              <a:t>из таблиц, на </a:t>
            </a:r>
            <a:r>
              <a:rPr b="0" lang="en-US" sz="1800" spc="-7" strike="noStrike">
                <a:solidFill>
                  <a:srgbClr val="000000"/>
                </a:solidFill>
                <a:latin typeface="Calibri"/>
              </a:rPr>
              <a:t>основе </a:t>
            </a:r>
            <a:r>
              <a:rPr b="0" lang="en-US" sz="1800" spc="-15" strike="noStrike">
                <a:solidFill>
                  <a:srgbClr val="000000"/>
                </a:solidFill>
                <a:latin typeface="Calibri"/>
              </a:rPr>
              <a:t>которых </a:t>
            </a:r>
            <a:r>
              <a:rPr b="0" lang="en-US" sz="1800" spc="-7" strike="noStrike">
                <a:solidFill>
                  <a:srgbClr val="000000"/>
                </a:solidFill>
                <a:latin typeface="Calibri"/>
              </a:rPr>
              <a:t>представление создано,</a:t>
            </a:r>
            <a:r>
              <a:rPr b="0" lang="en-US" sz="1800" spc="-7" strike="noStrike" u="heavy">
                <a:solidFill>
                  <a:srgbClr val="000000"/>
                </a:solidFill>
                <a:uFill>
                  <a:solidFill>
                    <a:srgbClr val="000000"/>
                  </a:solidFill>
                </a:uFill>
                <a:latin typeface="Calibri"/>
              </a:rPr>
              <a:t> </a:t>
            </a:r>
            <a:r>
              <a:rPr b="0" lang="en-US" sz="1800" spc="-1" strike="noStrike" u="heavy">
                <a:solidFill>
                  <a:srgbClr val="000000"/>
                </a:solidFill>
                <a:uFill>
                  <a:solidFill>
                    <a:srgbClr val="000000"/>
                  </a:solidFill>
                </a:uFill>
                <a:latin typeface="Calibri"/>
              </a:rPr>
              <a:t>при</a:t>
            </a:r>
            <a:r>
              <a:rPr b="0" lang="en-US" sz="1800" spc="111" strike="noStrike" u="heavy">
                <a:solidFill>
                  <a:srgbClr val="000000"/>
                </a:solidFill>
                <a:uFill>
                  <a:solidFill>
                    <a:srgbClr val="000000"/>
                  </a:solidFill>
                </a:uFill>
                <a:latin typeface="Calibri"/>
              </a:rPr>
              <a:t> </a:t>
            </a:r>
            <a:r>
              <a:rPr b="0" lang="en-US" sz="1800" spc="-12" strike="noStrike" u="heavy">
                <a:solidFill>
                  <a:srgbClr val="000000"/>
                </a:solidFill>
                <a:uFill>
                  <a:solidFill>
                    <a:srgbClr val="000000"/>
                  </a:solidFill>
                </a:uFill>
                <a:latin typeface="Calibri"/>
              </a:rPr>
              <a:t>каждом</a:t>
            </a:r>
            <a:endParaRPr b="0" lang="en-US" sz="1800" spc="-1" strike="noStrike">
              <a:solidFill>
                <a:srgbClr val="000000"/>
              </a:solidFill>
              <a:latin typeface="Arial"/>
            </a:endParaRPr>
          </a:p>
          <a:p>
            <a:pPr marL="91440">
              <a:lnSpc>
                <a:spcPct val="100000"/>
              </a:lnSpc>
            </a:pPr>
            <a:r>
              <a:rPr b="0" lang="en-US" sz="1800" spc="-452" strike="noStrike" u="heavy">
                <a:solidFill>
                  <a:srgbClr val="000000"/>
                </a:solidFill>
                <a:uFill>
                  <a:solidFill>
                    <a:srgbClr val="000000"/>
                  </a:solidFill>
                </a:uFill>
                <a:latin typeface="Times New Roman"/>
              </a:rPr>
              <a:t> </a:t>
            </a:r>
            <a:r>
              <a:rPr b="0" lang="en-US" sz="1800" spc="-7" strike="noStrike" u="heavy">
                <a:solidFill>
                  <a:srgbClr val="000000"/>
                </a:solidFill>
                <a:uFill>
                  <a:solidFill>
                    <a:srgbClr val="000000"/>
                  </a:solidFill>
                </a:uFill>
                <a:latin typeface="Calibri"/>
              </a:rPr>
              <a:t>обращении</a:t>
            </a:r>
            <a:r>
              <a:rPr b="0" lang="en-US" sz="1800" spc="-7" strike="noStrike">
                <a:solidFill>
                  <a:srgbClr val="000000"/>
                </a:solidFill>
                <a:latin typeface="Calibri"/>
              </a:rPr>
              <a:t> </a:t>
            </a:r>
            <a:r>
              <a:rPr b="0" lang="en-US" sz="1800" spc="-1" strike="noStrike">
                <a:solidFill>
                  <a:srgbClr val="000000"/>
                </a:solidFill>
                <a:latin typeface="Calibri"/>
              </a:rPr>
              <a:t>к </a:t>
            </a:r>
            <a:r>
              <a:rPr b="0" lang="en-US" sz="1800" spc="-12" strike="noStrike">
                <a:solidFill>
                  <a:srgbClr val="000000"/>
                </a:solidFill>
                <a:latin typeface="Calibri"/>
              </a:rPr>
              <a:t>нему </a:t>
            </a:r>
            <a:r>
              <a:rPr b="0" lang="en-US" sz="1800" spc="-1" strike="noStrike">
                <a:solidFill>
                  <a:srgbClr val="000000"/>
                </a:solidFill>
                <a:latin typeface="Calibri"/>
              </a:rPr>
              <a:t>в </a:t>
            </a:r>
            <a:r>
              <a:rPr b="0" lang="en-US" sz="1800" spc="-12" strike="noStrike">
                <a:solidFill>
                  <a:srgbClr val="000000"/>
                </a:solidFill>
                <a:latin typeface="Calibri"/>
              </a:rPr>
              <a:t>команде</a:t>
            </a:r>
            <a:r>
              <a:rPr b="0" lang="en-US" sz="1800" spc="38" strike="noStrike">
                <a:solidFill>
                  <a:srgbClr val="000000"/>
                </a:solidFill>
                <a:latin typeface="Calibri"/>
              </a:rPr>
              <a:t> </a:t>
            </a:r>
            <a:r>
              <a:rPr b="0" lang="en-US" sz="1800" spc="-35" strike="noStrike">
                <a:solidFill>
                  <a:srgbClr val="000000"/>
                </a:solidFill>
                <a:latin typeface="Calibri"/>
              </a:rPr>
              <a:t>SELECT.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1917000" y="16560"/>
            <a:ext cx="82677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Предложение </a:t>
            </a:r>
            <a:r>
              <a:rPr b="0" lang="en-US" sz="3600" spc="-7" strike="noStrike">
                <a:solidFill>
                  <a:srgbClr val="000000"/>
                </a:solidFill>
                <a:latin typeface="Arial Black"/>
              </a:rPr>
              <a:t>OR </a:t>
            </a:r>
            <a:r>
              <a:rPr b="0" lang="en-US" sz="3600" spc="-12" strike="noStrike">
                <a:solidFill>
                  <a:srgbClr val="000000"/>
                </a:solidFill>
                <a:latin typeface="Arial Black"/>
              </a:rPr>
              <a:t>REPLACE</a:t>
            </a:r>
            <a:endParaRPr b="0" lang="en-US" sz="3600" spc="-1" strike="noStrike">
              <a:solidFill>
                <a:srgbClr val="000000"/>
              </a:solidFill>
              <a:latin typeface="Corbel"/>
            </a:endParaRPr>
          </a:p>
        </p:txBody>
      </p:sp>
      <p:sp>
        <p:nvSpPr>
          <p:cNvPr id="370" name="object 3"/>
          <p:cNvSpPr/>
          <p:nvPr/>
        </p:nvSpPr>
        <p:spPr>
          <a:xfrm>
            <a:off x="2059920" y="1254960"/>
            <a:ext cx="9945360" cy="4383720"/>
          </a:xfrm>
          <a:prstGeom prst="rect">
            <a:avLst/>
          </a:prstGeom>
          <a:noFill/>
          <a:ln w="0">
            <a:noFill/>
          </a:ln>
        </p:spPr>
        <p:style>
          <a:lnRef idx="0"/>
          <a:fillRef idx="0"/>
          <a:effectRef idx="0"/>
          <a:fontRef idx="minor"/>
        </p:style>
        <p:txBody>
          <a:bodyPr lIns="0" rIns="0" tIns="47520" bIns="0" anchor="t">
            <a:spAutoFit/>
          </a:bodyPr>
          <a:p>
            <a:pPr marL="355680" indent="-343080">
              <a:lnSpc>
                <a:spcPts val="2160"/>
              </a:lnSpc>
              <a:spcBef>
                <a:spcPts val="374"/>
              </a:spcBef>
              <a:buClr>
                <a:srgbClr val="000000"/>
              </a:buClr>
              <a:buFont typeface="Arial"/>
              <a:buChar char="•"/>
              <a:tabLst>
                <a:tab algn="l" pos="354960"/>
                <a:tab algn="l" pos="355680"/>
              </a:tabLst>
            </a:pPr>
            <a:r>
              <a:rPr b="0" lang="en-US" sz="2000" spc="-12" strike="noStrike">
                <a:solidFill>
                  <a:srgbClr val="000000"/>
                </a:solidFill>
                <a:latin typeface="Calibri"/>
              </a:rPr>
              <a:t>Предложение </a:t>
            </a:r>
            <a:r>
              <a:rPr b="0" lang="en-US" sz="2000" spc="-7" strike="noStrike">
                <a:solidFill>
                  <a:srgbClr val="000000"/>
                </a:solidFill>
                <a:latin typeface="Calibri"/>
              </a:rPr>
              <a:t>OR REPLACE </a:t>
            </a:r>
            <a:r>
              <a:rPr b="0" lang="en-US" sz="2000" spc="-1" strike="noStrike">
                <a:solidFill>
                  <a:srgbClr val="000000"/>
                </a:solidFill>
                <a:latin typeface="Calibri"/>
              </a:rPr>
              <a:t>– </a:t>
            </a:r>
            <a:r>
              <a:rPr b="0" lang="en-US" sz="2000" spc="-15" strike="noStrike">
                <a:solidFill>
                  <a:srgbClr val="000000"/>
                </a:solidFill>
                <a:latin typeface="Calibri"/>
              </a:rPr>
              <a:t>это </a:t>
            </a:r>
            <a:r>
              <a:rPr b="0" i="1" lang="en-US" sz="2000" spc="-7" strike="noStrike">
                <a:solidFill>
                  <a:srgbClr val="000000"/>
                </a:solidFill>
                <a:latin typeface="Calibri"/>
              </a:rPr>
              <a:t>расширение </a:t>
            </a:r>
            <a:r>
              <a:rPr b="0" lang="en-US" sz="2000" spc="-12" strike="noStrike">
                <a:solidFill>
                  <a:srgbClr val="000000"/>
                </a:solidFill>
                <a:latin typeface="Calibri"/>
              </a:rPr>
              <a:t>команды </a:t>
            </a:r>
            <a:r>
              <a:rPr b="0" lang="en-US" sz="2000" spc="-32" strike="noStrike">
                <a:solidFill>
                  <a:srgbClr val="000000"/>
                </a:solidFill>
                <a:latin typeface="Calibri"/>
              </a:rPr>
              <a:t>CREATE </a:t>
            </a:r>
            <a:r>
              <a:rPr b="0" lang="en-US" sz="2000" spc="-46" strike="noStrike">
                <a:solidFill>
                  <a:srgbClr val="000000"/>
                </a:solidFill>
                <a:latin typeface="Calibri"/>
              </a:rPr>
              <a:t>VIEW</a:t>
            </a:r>
            <a:r>
              <a:rPr b="0" lang="ru-RU" sz="2000" spc="-46" strike="noStrike">
                <a:solidFill>
                  <a:srgbClr val="000000"/>
                </a:solidFill>
                <a:latin typeface="Calibri"/>
              </a:rPr>
              <a:t>.</a:t>
            </a:r>
            <a:r>
              <a:rPr b="0" lang="en-US" sz="2000" spc="-46" strike="noStrike">
                <a:solidFill>
                  <a:srgbClr val="000000"/>
                </a:solidFill>
                <a:latin typeface="Calibri"/>
              </a:rPr>
              <a:t> </a:t>
            </a:r>
            <a:r>
              <a:rPr b="0" lang="en-US" sz="2000" spc="-15" strike="noStrike">
                <a:solidFill>
                  <a:srgbClr val="000000"/>
                </a:solidFill>
                <a:latin typeface="Calibri"/>
              </a:rPr>
              <a:t>Однако </a:t>
            </a:r>
            <a:r>
              <a:rPr b="0" lang="en-US" sz="2000" spc="-1" strike="noStrike">
                <a:solidFill>
                  <a:srgbClr val="000000"/>
                </a:solidFill>
                <a:latin typeface="Calibri"/>
              </a:rPr>
              <a:t>нужно </a:t>
            </a:r>
            <a:r>
              <a:rPr b="0" lang="en-US" sz="2000" spc="-7" strike="noStrike">
                <a:solidFill>
                  <a:srgbClr val="000000"/>
                </a:solidFill>
                <a:latin typeface="Calibri"/>
              </a:rPr>
              <a:t>помнить </a:t>
            </a:r>
            <a:r>
              <a:rPr b="0" lang="en-US" sz="2000" spc="-1" strike="noStrike">
                <a:solidFill>
                  <a:srgbClr val="000000"/>
                </a:solidFill>
                <a:latin typeface="Calibri"/>
              </a:rPr>
              <a:t>о </a:t>
            </a:r>
            <a:r>
              <a:rPr b="0" lang="en-US" sz="2000" spc="-12" strike="noStrike">
                <a:solidFill>
                  <a:srgbClr val="000000"/>
                </a:solidFill>
                <a:latin typeface="Calibri"/>
              </a:rPr>
              <a:t>том, что </a:t>
            </a:r>
            <a:r>
              <a:rPr b="0" lang="en-US" sz="2000" spc="-1" strike="noStrike">
                <a:solidFill>
                  <a:srgbClr val="000000"/>
                </a:solidFill>
                <a:latin typeface="Calibri"/>
              </a:rPr>
              <a:t>при  создании новой версии </a:t>
            </a:r>
            <a:r>
              <a:rPr b="0" lang="en-US" sz="2000" spc="-7" strike="noStrike">
                <a:solidFill>
                  <a:srgbClr val="000000"/>
                </a:solidFill>
                <a:latin typeface="Calibri"/>
              </a:rPr>
              <a:t>представления (без </a:t>
            </a:r>
            <a:r>
              <a:rPr b="0" lang="en-US" sz="2000" spc="-12" strike="noStrike">
                <a:solidFill>
                  <a:srgbClr val="000000"/>
                </a:solidFill>
                <a:latin typeface="Calibri"/>
              </a:rPr>
              <a:t>явного </a:t>
            </a:r>
            <a:r>
              <a:rPr b="0" lang="en-US" sz="2000" spc="-15" strike="noStrike">
                <a:solidFill>
                  <a:srgbClr val="000000"/>
                </a:solidFill>
                <a:latin typeface="Calibri"/>
              </a:rPr>
              <a:t>удаления </a:t>
            </a:r>
            <a:r>
              <a:rPr b="0" lang="en-US" sz="2000" spc="-1" strike="noStrike">
                <a:solidFill>
                  <a:srgbClr val="000000"/>
                </a:solidFill>
                <a:latin typeface="Calibri"/>
              </a:rPr>
              <a:t>старой с  помощью </a:t>
            </a:r>
            <a:r>
              <a:rPr b="0" lang="en-US" sz="2000" spc="-12" strike="noStrike">
                <a:solidFill>
                  <a:srgbClr val="000000"/>
                </a:solidFill>
                <a:latin typeface="Calibri"/>
              </a:rPr>
              <a:t>команды </a:t>
            </a:r>
            <a:r>
              <a:rPr b="0" lang="en-US" sz="2000" spc="-7" strike="noStrike">
                <a:solidFill>
                  <a:srgbClr val="000000"/>
                </a:solidFill>
                <a:latin typeface="Calibri"/>
              </a:rPr>
              <a:t>DROP </a:t>
            </a:r>
            <a:r>
              <a:rPr b="0" lang="en-US" sz="2000" spc="-1" strike="noStrike">
                <a:solidFill>
                  <a:srgbClr val="000000"/>
                </a:solidFill>
                <a:latin typeface="Calibri"/>
              </a:rPr>
              <a:t>VIEW) </a:t>
            </a:r>
            <a:r>
              <a:rPr b="0" lang="en-US" sz="2000" spc="-15" strike="noStrike">
                <a:solidFill>
                  <a:srgbClr val="000000"/>
                </a:solidFill>
                <a:latin typeface="Calibri"/>
              </a:rPr>
              <a:t>должны </a:t>
            </a:r>
            <a:r>
              <a:rPr b="0" lang="en-US" sz="2000" spc="-1" strike="noStrike">
                <a:solidFill>
                  <a:srgbClr val="000000"/>
                </a:solidFill>
                <a:latin typeface="Calibri"/>
              </a:rPr>
              <a:t>оставаться</a:t>
            </a:r>
            <a:r>
              <a:rPr b="0" lang="en-US" sz="2000" spc="-86" strike="noStrike">
                <a:solidFill>
                  <a:srgbClr val="000000"/>
                </a:solidFill>
                <a:latin typeface="Calibri"/>
              </a:rPr>
              <a:t> </a:t>
            </a:r>
            <a:r>
              <a:rPr b="0" lang="en-US" sz="2000" spc="-7" strike="noStrike">
                <a:solidFill>
                  <a:srgbClr val="000000"/>
                </a:solidFill>
                <a:latin typeface="Calibri"/>
              </a:rPr>
              <a:t>неизменными</a:t>
            </a:r>
            <a:r>
              <a:rPr b="0" lang="ru-RU" sz="2000" spc="-7" strike="noStrike">
                <a:solidFill>
                  <a:srgbClr val="000000"/>
                </a:solidFill>
                <a:latin typeface="Calibri"/>
              </a:rPr>
              <a:t> </a:t>
            </a:r>
            <a:r>
              <a:rPr b="0" lang="en-US" sz="2000" spc="-1" strike="noStrike">
                <a:solidFill>
                  <a:srgbClr val="000000"/>
                </a:solidFill>
                <a:latin typeface="Calibri"/>
              </a:rPr>
              <a:t>имена </a:t>
            </a:r>
            <a:r>
              <a:rPr b="0" lang="en-US" sz="2000" spc="-15" strike="noStrike">
                <a:solidFill>
                  <a:srgbClr val="000000"/>
                </a:solidFill>
                <a:latin typeface="Calibri"/>
              </a:rPr>
              <a:t>столбцов</a:t>
            </a:r>
            <a:r>
              <a:rPr b="0" lang="en-US" sz="2000" spc="-26" strike="noStrike">
                <a:solidFill>
                  <a:srgbClr val="000000"/>
                </a:solidFill>
                <a:latin typeface="Calibri"/>
              </a:rPr>
              <a:t> </a:t>
            </a:r>
            <a:r>
              <a:rPr b="0" lang="en-US" sz="2000" spc="-7" strike="noStrike">
                <a:solidFill>
                  <a:srgbClr val="000000"/>
                </a:solidFill>
                <a:latin typeface="Calibri"/>
              </a:rPr>
              <a:t>представления.</a:t>
            </a:r>
            <a:endParaRPr b="0" lang="en-US" sz="2000" spc="-1" strike="noStrike">
              <a:solidFill>
                <a:srgbClr val="000000"/>
              </a:solidFill>
              <a:latin typeface="Arial"/>
            </a:endParaRPr>
          </a:p>
          <a:p>
            <a:pPr marL="355680" indent="-343080">
              <a:lnSpc>
                <a:spcPts val="2160"/>
              </a:lnSpc>
              <a:spcBef>
                <a:spcPts val="510"/>
              </a:spcBef>
              <a:buClr>
                <a:srgbClr val="000000"/>
              </a:buClr>
              <a:buFont typeface="Arial"/>
              <a:buChar char="•"/>
              <a:tabLst>
                <a:tab algn="l" pos="354960"/>
                <a:tab algn="l" pos="355680"/>
              </a:tabLst>
            </a:pPr>
            <a:r>
              <a:rPr b="0" lang="en-US" sz="2000" spc="-7" strike="noStrike">
                <a:solidFill>
                  <a:srgbClr val="000000"/>
                </a:solidFill>
                <a:latin typeface="Calibri"/>
              </a:rPr>
              <a:t>Обратите внимание </a:t>
            </a:r>
            <a:r>
              <a:rPr b="0" lang="en-US" sz="2000" spc="-1" strike="noStrike">
                <a:solidFill>
                  <a:srgbClr val="000000"/>
                </a:solidFill>
                <a:latin typeface="Calibri"/>
              </a:rPr>
              <a:t>на </a:t>
            </a:r>
            <a:r>
              <a:rPr b="0" lang="en-US" sz="2000" spc="-12" strike="noStrike">
                <a:solidFill>
                  <a:srgbClr val="000000"/>
                </a:solidFill>
                <a:latin typeface="Calibri"/>
              </a:rPr>
              <a:t>добавление </a:t>
            </a:r>
            <a:r>
              <a:rPr b="0" lang="en-US" sz="2000" spc="-1" strike="noStrike">
                <a:solidFill>
                  <a:srgbClr val="000000"/>
                </a:solidFill>
                <a:latin typeface="Calibri"/>
              </a:rPr>
              <a:t>фразы </a:t>
            </a:r>
            <a:r>
              <a:rPr b="0" lang="en-US" sz="2000" spc="-7" strike="noStrike">
                <a:solidFill>
                  <a:srgbClr val="000000"/>
                </a:solidFill>
                <a:latin typeface="Calibri"/>
              </a:rPr>
              <a:t>OR REPLACE </a:t>
            </a:r>
            <a:r>
              <a:rPr b="0" lang="en-US" sz="2000" spc="-1" strike="noStrike">
                <a:solidFill>
                  <a:srgbClr val="000000"/>
                </a:solidFill>
                <a:latin typeface="Calibri"/>
              </a:rPr>
              <a:t>и </a:t>
            </a:r>
            <a:r>
              <a:rPr b="0" lang="en-US" sz="2000" spc="-7" strike="noStrike">
                <a:solidFill>
                  <a:srgbClr val="000000"/>
                </a:solidFill>
                <a:latin typeface="Calibri"/>
              </a:rPr>
              <a:t>ключевого  </a:t>
            </a:r>
            <a:r>
              <a:rPr b="0" lang="en-US" sz="2000" spc="-1" strike="noStrike">
                <a:solidFill>
                  <a:srgbClr val="000000"/>
                </a:solidFill>
                <a:latin typeface="Calibri"/>
              </a:rPr>
              <a:t>слова AS после вызова </a:t>
            </a:r>
            <a:r>
              <a:rPr b="0" lang="en-US" sz="2000" spc="-7" strike="noStrike">
                <a:solidFill>
                  <a:srgbClr val="000000"/>
                </a:solidFill>
                <a:latin typeface="Calibri"/>
              </a:rPr>
              <a:t>функции</a:t>
            </a:r>
            <a:r>
              <a:rPr b="0" lang="en-US" sz="2000" spc="-52" strike="noStrike">
                <a:solidFill>
                  <a:srgbClr val="000000"/>
                </a:solidFill>
                <a:latin typeface="Calibri"/>
              </a:rPr>
              <a:t> </a:t>
            </a:r>
            <a:r>
              <a:rPr b="0" lang="en-US" sz="2000" spc="-7" strike="noStrike">
                <a:solidFill>
                  <a:srgbClr val="000000"/>
                </a:solidFill>
                <a:latin typeface="Calibri"/>
              </a:rPr>
              <a:t>count:</a:t>
            </a:r>
            <a:endParaRPr b="0" lang="en-US" sz="2000" spc="-1" strike="noStrike">
              <a:solidFill>
                <a:srgbClr val="000000"/>
              </a:solidFill>
              <a:latin typeface="Arial"/>
            </a:endParaRPr>
          </a:p>
          <a:p>
            <a:pPr marL="12600">
              <a:lnSpc>
                <a:spcPct val="100000"/>
              </a:lnSpc>
              <a:spcBef>
                <a:spcPts val="159"/>
              </a:spcBef>
              <a:tabLst>
                <a:tab algn="l" pos="354960"/>
                <a:tab algn="l" pos="355680"/>
              </a:tabLst>
            </a:pPr>
            <a:r>
              <a:rPr b="1" lang="en-US" sz="1800" spc="-12" strike="noStrike">
                <a:solidFill>
                  <a:srgbClr val="000000"/>
                </a:solidFill>
                <a:latin typeface="Courier New"/>
              </a:rPr>
              <a:t>CREATE </a:t>
            </a:r>
            <a:r>
              <a:rPr b="1" lang="en-US" sz="1800" spc="-12" strike="noStrike">
                <a:solidFill>
                  <a:srgbClr val="ff0000"/>
                </a:solidFill>
                <a:latin typeface="Courier New"/>
              </a:rPr>
              <a:t>OR REPLACE </a:t>
            </a:r>
            <a:r>
              <a:rPr b="1" lang="en-US" sz="1800" spc="-12" strike="noStrike">
                <a:solidFill>
                  <a:srgbClr val="000000"/>
                </a:solidFill>
                <a:latin typeface="Courier New"/>
              </a:rPr>
              <a:t>VIEW seats_by_fare_cond </a:t>
            </a:r>
            <a:r>
              <a:rPr b="1" lang="en-US" sz="1800" spc="-15" strike="noStrike">
                <a:solidFill>
                  <a:srgbClr val="000000"/>
                </a:solidFill>
                <a:latin typeface="Courier New"/>
              </a:rPr>
              <a:t>AS</a:t>
            </a:r>
            <a:endParaRPr b="0" lang="en-US" sz="1800" spc="-1" strike="noStrike">
              <a:solidFill>
                <a:srgbClr val="000000"/>
              </a:solidFill>
              <a:latin typeface="Arial"/>
            </a:endParaRPr>
          </a:p>
          <a:p>
            <a:pPr marL="969480" indent="-957600">
              <a:lnSpc>
                <a:spcPts val="2381"/>
              </a:lnSpc>
              <a:spcBef>
                <a:spcPts val="111"/>
              </a:spcBef>
              <a:tabLst>
                <a:tab algn="l" pos="0"/>
              </a:tabLst>
            </a:pPr>
            <a:r>
              <a:rPr b="1" lang="en-US" sz="1800" spc="-12" strike="noStrike">
                <a:solidFill>
                  <a:srgbClr val="000000"/>
                </a:solidFill>
                <a:latin typeface="Courier New"/>
              </a:rPr>
              <a:t>SELECT a.model, s.aircraft_code, s.fare_conditions,  count( </a:t>
            </a:r>
            <a:r>
              <a:rPr b="1" lang="en-US" sz="1800" spc="-1" strike="noStrike">
                <a:solidFill>
                  <a:srgbClr val="000000"/>
                </a:solidFill>
                <a:latin typeface="Courier New"/>
              </a:rPr>
              <a:t>* ) </a:t>
            </a:r>
            <a:r>
              <a:rPr b="1" lang="en-US" sz="1800" spc="-12" strike="noStrike">
                <a:solidFill>
                  <a:srgbClr val="000000"/>
                </a:solidFill>
                <a:latin typeface="Courier New"/>
              </a:rPr>
              <a:t>AS</a:t>
            </a:r>
            <a:r>
              <a:rPr b="1" lang="en-US" sz="1800" spc="-52" strike="noStrike">
                <a:solidFill>
                  <a:srgbClr val="000000"/>
                </a:solidFill>
                <a:latin typeface="Courier New"/>
              </a:rPr>
              <a:t> </a:t>
            </a:r>
            <a:r>
              <a:rPr b="1" lang="en-US" sz="1800" spc="-12" strike="noStrike">
                <a:solidFill>
                  <a:srgbClr val="000000"/>
                </a:solidFill>
                <a:latin typeface="Courier New"/>
              </a:rPr>
              <a:t>num_seats</a:t>
            </a:r>
            <a:endParaRPr b="0" lang="en-US" sz="1800" spc="-1" strike="noStrike">
              <a:solidFill>
                <a:srgbClr val="000000"/>
              </a:solidFill>
              <a:latin typeface="Arial"/>
            </a:endParaRPr>
          </a:p>
          <a:p>
            <a:pPr marL="12600" indent="-957600">
              <a:lnSpc>
                <a:spcPct val="100000"/>
              </a:lnSpc>
              <a:spcBef>
                <a:spcPts val="99"/>
              </a:spcBef>
              <a:tabLst>
                <a:tab algn="l" pos="0"/>
              </a:tabLst>
            </a:pPr>
            <a:r>
              <a:rPr b="1" lang="en-US" sz="1800" spc="-12" strike="noStrike">
                <a:solidFill>
                  <a:srgbClr val="000000"/>
                </a:solidFill>
                <a:latin typeface="Courier New"/>
              </a:rPr>
              <a:t>FROM</a:t>
            </a:r>
            <a:r>
              <a:rPr b="1" lang="en-US" sz="1800" spc="-21"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12600" indent="-957600">
              <a:lnSpc>
                <a:spcPct val="110000"/>
              </a:lnSpc>
              <a:tabLst>
                <a:tab algn="l" pos="0"/>
              </a:tabLst>
            </a:pPr>
            <a:r>
              <a:rPr b="1" lang="en-US" sz="1800" spc="-12" strike="noStrike">
                <a:solidFill>
                  <a:srgbClr val="000000"/>
                </a:solidFill>
                <a:latin typeface="Courier New"/>
              </a:rPr>
              <a:t>GROUP </a:t>
            </a:r>
            <a:r>
              <a:rPr b="1" lang="en-US" sz="1800" spc="-7" strike="noStrike">
                <a:solidFill>
                  <a:srgbClr val="000000"/>
                </a:solidFill>
                <a:latin typeface="Courier New"/>
              </a:rPr>
              <a:t>BY </a:t>
            </a:r>
            <a:r>
              <a:rPr b="1" lang="en-US" sz="1800" spc="-12" strike="noStrike">
                <a:solidFill>
                  <a:srgbClr val="000000"/>
                </a:solidFill>
                <a:latin typeface="Courier New"/>
              </a:rPr>
              <a:t>aircraft_code, fare_conditions  ORDER </a:t>
            </a:r>
            <a:r>
              <a:rPr b="1" lang="en-US" sz="1800" spc="-7" strike="noStrike">
                <a:solidFill>
                  <a:srgbClr val="000000"/>
                </a:solidFill>
                <a:latin typeface="Courier New"/>
              </a:rPr>
              <a:t>BY </a:t>
            </a:r>
            <a:r>
              <a:rPr b="1" lang="en-US" sz="1800" spc="-12" strike="noStrike">
                <a:solidFill>
                  <a:srgbClr val="000000"/>
                </a:solidFill>
                <a:latin typeface="Courier New"/>
              </a:rPr>
              <a:t>aircraft_code,</a:t>
            </a:r>
            <a:r>
              <a:rPr b="1" lang="en-US" sz="1800" spc="-55" strike="noStrike">
                <a:solidFill>
                  <a:srgbClr val="000000"/>
                </a:solidFill>
                <a:latin typeface="Courier New"/>
              </a:rPr>
              <a:t> </a:t>
            </a:r>
            <a:r>
              <a:rPr b="1" lang="en-US" sz="1800" spc="-12" strike="noStrike">
                <a:solidFill>
                  <a:srgbClr val="000000"/>
                </a:solidFill>
                <a:latin typeface="Courier New"/>
              </a:rPr>
              <a:t>fare_conditions;</a:t>
            </a:r>
            <a:endParaRPr b="0" lang="en-US" sz="1800" spc="-1" strike="noStrike">
              <a:solidFill>
                <a:srgbClr val="000000"/>
              </a:solidFill>
              <a:latin typeface="Arial"/>
            </a:endParaRPr>
          </a:p>
          <a:p>
            <a:pPr marL="12600" indent="-957600">
              <a:lnSpc>
                <a:spcPts val="2049"/>
              </a:lnSpc>
              <a:spcBef>
                <a:spcPts val="215"/>
              </a:spcBef>
              <a:tabLst>
                <a:tab algn="l" pos="0"/>
              </a:tabLst>
            </a:pPr>
            <a:r>
              <a:rPr b="0" lang="en-US" sz="1800" spc="-12" strike="noStrike">
                <a:solidFill>
                  <a:srgbClr val="000000"/>
                </a:solidFill>
                <a:latin typeface="Courier New"/>
              </a:rPr>
              <a:t>ОШИБКА: изменить имя столбца "count" на "num_seats"</a:t>
            </a:r>
            <a:r>
              <a:rPr b="0" lang="en-US" sz="1800" spc="-15" strike="noStrike">
                <a:solidFill>
                  <a:srgbClr val="000000"/>
                </a:solidFill>
                <a:latin typeface="Courier New"/>
              </a:rPr>
              <a:t> </a:t>
            </a:r>
            <a:r>
              <a:rPr b="0" lang="en-US" sz="1800" spc="-1" strike="noStrike">
                <a:solidFill>
                  <a:srgbClr val="000000"/>
                </a:solidFill>
                <a:latin typeface="Courier New"/>
              </a:rPr>
              <a:t>в</a:t>
            </a:r>
            <a:endParaRPr b="0" lang="en-US" sz="1800" spc="-1" strike="noStrike">
              <a:solidFill>
                <a:srgbClr val="000000"/>
              </a:solidFill>
              <a:latin typeface="Arial"/>
            </a:endParaRPr>
          </a:p>
          <a:p>
            <a:pPr marL="12600" indent="-957600">
              <a:lnSpc>
                <a:spcPts val="2049"/>
              </a:lnSpc>
              <a:tabLst>
                <a:tab algn="l" pos="2059920"/>
              </a:tabLst>
            </a:pPr>
            <a:r>
              <a:rPr b="0" lang="en-US" sz="1800" spc="-12" strike="noStrike">
                <a:solidFill>
                  <a:srgbClr val="000000"/>
                </a:solidFill>
                <a:latin typeface="Courier New"/>
              </a:rPr>
              <a:t>представлении</a:t>
            </a:r>
            <a:r>
              <a:rPr b="0" lang="en-US" sz="1800" spc="-12" strike="noStrike">
                <a:solidFill>
                  <a:srgbClr val="000000"/>
                </a:solidFill>
                <a:latin typeface="Courier New"/>
              </a:rPr>
              <a:t>	</a:t>
            </a:r>
            <a:r>
              <a:rPr b="0" lang="en-US" sz="1800" spc="-12" strike="noStrike">
                <a:solidFill>
                  <a:srgbClr val="000000"/>
                </a:solidFill>
                <a:latin typeface="Courier New"/>
              </a:rPr>
              <a:t>нельзя</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2049120" y="403920"/>
            <a:ext cx="90853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5" strike="noStrike">
                <a:solidFill>
                  <a:srgbClr val="000000"/>
                </a:solidFill>
                <a:latin typeface="Arial Black"/>
              </a:rPr>
              <a:t>Предложение </a:t>
            </a:r>
            <a:r>
              <a:rPr b="0" lang="en-US" sz="3600" spc="-7" strike="noStrike">
                <a:solidFill>
                  <a:srgbClr val="000000"/>
                </a:solidFill>
                <a:latin typeface="Arial Black"/>
              </a:rPr>
              <a:t>OR </a:t>
            </a:r>
            <a:r>
              <a:rPr b="0" lang="en-US" sz="3600" spc="-12" strike="noStrike">
                <a:solidFill>
                  <a:srgbClr val="000000"/>
                </a:solidFill>
                <a:latin typeface="Arial Black"/>
              </a:rPr>
              <a:t>REPLACE</a:t>
            </a:r>
            <a:endParaRPr b="0" lang="en-US" sz="3600" spc="-1" strike="noStrike">
              <a:solidFill>
                <a:srgbClr val="000000"/>
              </a:solidFill>
              <a:latin typeface="Corbel"/>
            </a:endParaRPr>
          </a:p>
        </p:txBody>
      </p:sp>
      <p:sp>
        <p:nvSpPr>
          <p:cNvPr id="372" name="object 3"/>
          <p:cNvSpPr/>
          <p:nvPr/>
        </p:nvSpPr>
        <p:spPr>
          <a:xfrm>
            <a:off x="1097280" y="2888280"/>
            <a:ext cx="11370600" cy="253260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1" strike="noStrike">
                <a:solidFill>
                  <a:srgbClr val="000000"/>
                </a:solidFill>
                <a:latin typeface="Calibri"/>
              </a:rPr>
              <a:t>А </a:t>
            </a:r>
            <a:r>
              <a:rPr b="0" lang="en-US" sz="2000" spc="-21" strike="noStrike">
                <a:solidFill>
                  <a:srgbClr val="000000"/>
                </a:solidFill>
                <a:latin typeface="Calibri"/>
              </a:rPr>
              <a:t>дело </a:t>
            </a:r>
            <a:r>
              <a:rPr b="0" lang="en-US" sz="2000" spc="-1" strike="noStrike">
                <a:solidFill>
                  <a:srgbClr val="000000"/>
                </a:solidFill>
                <a:latin typeface="Calibri"/>
              </a:rPr>
              <a:t>в </a:t>
            </a:r>
            <a:r>
              <a:rPr b="0" lang="en-US" sz="2000" spc="-12" strike="noStrike">
                <a:solidFill>
                  <a:srgbClr val="000000"/>
                </a:solidFill>
                <a:latin typeface="Calibri"/>
              </a:rPr>
              <a:t>том, что </a:t>
            </a:r>
            <a:r>
              <a:rPr b="0" lang="en-US" sz="2000" spc="-1" strike="noStrike">
                <a:solidFill>
                  <a:srgbClr val="000000"/>
                </a:solidFill>
                <a:latin typeface="Calibri"/>
              </a:rPr>
              <a:t>при первоначальном создании </a:t>
            </a:r>
            <a:r>
              <a:rPr b="0" lang="en-US" sz="2000" spc="-15" strike="noStrike">
                <a:solidFill>
                  <a:srgbClr val="000000"/>
                </a:solidFill>
                <a:latin typeface="Calibri"/>
              </a:rPr>
              <a:t>этого </a:t>
            </a:r>
            <a:r>
              <a:rPr b="0" lang="en-US" sz="2000" spc="-7" strike="noStrike">
                <a:solidFill>
                  <a:srgbClr val="000000"/>
                </a:solidFill>
                <a:latin typeface="Calibri"/>
              </a:rPr>
              <a:t>представления  третий </a:t>
            </a:r>
            <a:r>
              <a:rPr b="0" lang="en-US" sz="2000" spc="-12" strike="noStrike">
                <a:solidFill>
                  <a:srgbClr val="000000"/>
                </a:solidFill>
                <a:latin typeface="Calibri"/>
              </a:rPr>
              <a:t>столбец </a:t>
            </a:r>
            <a:r>
              <a:rPr b="0" lang="en-US" sz="2000" spc="-7" strike="noStrike">
                <a:solidFill>
                  <a:srgbClr val="000000"/>
                </a:solidFill>
                <a:latin typeface="Calibri"/>
              </a:rPr>
              <a:t>уже </a:t>
            </a:r>
            <a:r>
              <a:rPr b="0" lang="en-US" sz="2000" spc="-12" strike="noStrike">
                <a:solidFill>
                  <a:srgbClr val="000000"/>
                </a:solidFill>
                <a:latin typeface="Calibri"/>
              </a:rPr>
              <a:t>получил </a:t>
            </a:r>
            <a:r>
              <a:rPr b="0" lang="en-US" sz="2000" spc="-1" strike="noStrike">
                <a:solidFill>
                  <a:srgbClr val="000000"/>
                </a:solidFill>
                <a:latin typeface="Calibri"/>
              </a:rPr>
              <a:t>имя </a:t>
            </a:r>
            <a:r>
              <a:rPr b="0" lang="en-US" sz="2000" spc="-12" strike="noStrike">
                <a:solidFill>
                  <a:srgbClr val="000000"/>
                </a:solidFill>
                <a:latin typeface="Calibri"/>
              </a:rPr>
              <a:t>count </a:t>
            </a:r>
            <a:r>
              <a:rPr b="0" lang="en-US" sz="2000" spc="-7" strike="noStrike">
                <a:solidFill>
                  <a:srgbClr val="000000"/>
                </a:solidFill>
                <a:latin typeface="Calibri"/>
              </a:rPr>
              <a:t>(такое </a:t>
            </a:r>
            <a:r>
              <a:rPr b="0" lang="en-US" sz="2000" spc="-1" strike="noStrike">
                <a:solidFill>
                  <a:srgbClr val="000000"/>
                </a:solidFill>
                <a:latin typeface="Calibri"/>
              </a:rPr>
              <a:t>имя </a:t>
            </a:r>
            <a:r>
              <a:rPr b="0" lang="en-US" sz="2000" spc="-12" strike="noStrike">
                <a:solidFill>
                  <a:srgbClr val="000000"/>
                </a:solidFill>
                <a:latin typeface="Calibri"/>
              </a:rPr>
              <a:t>ему </a:t>
            </a:r>
            <a:r>
              <a:rPr b="0" lang="en-US" sz="2000" spc="-7" strike="noStrike">
                <a:solidFill>
                  <a:srgbClr val="000000"/>
                </a:solidFill>
                <a:latin typeface="Calibri"/>
              </a:rPr>
              <a:t>дала</a:t>
            </a:r>
            <a:r>
              <a:rPr b="0" lang="en-US" sz="2000" spc="-97" strike="noStrike">
                <a:solidFill>
                  <a:srgbClr val="000000"/>
                </a:solidFill>
                <a:latin typeface="Calibri"/>
              </a:rPr>
              <a:t> </a:t>
            </a:r>
            <a:r>
              <a:rPr b="0" lang="en-US" sz="2000" spc="-1" strike="noStrike">
                <a:solidFill>
                  <a:srgbClr val="000000"/>
                </a:solidFill>
                <a:latin typeface="Calibri"/>
              </a:rPr>
              <a:t>СУБД).</a:t>
            </a:r>
            <a:endParaRPr b="0" lang="en-US" sz="2000" spc="-1" strike="noStrike">
              <a:solidFill>
                <a:srgbClr val="000000"/>
              </a:solidFill>
              <a:latin typeface="Arial"/>
            </a:endParaRPr>
          </a:p>
          <a:p>
            <a:pPr marL="355680" indent="-343080">
              <a:lnSpc>
                <a:spcPct val="100000"/>
              </a:lnSpc>
              <a:spcBef>
                <a:spcPts val="476"/>
              </a:spcBef>
              <a:buClr>
                <a:srgbClr val="000000"/>
              </a:buClr>
              <a:buFont typeface="Arial"/>
              <a:buChar char="•"/>
              <a:tabLst>
                <a:tab algn="l" pos="354960"/>
                <a:tab algn="l" pos="355680"/>
              </a:tabLst>
            </a:pPr>
            <a:r>
              <a:rPr b="0" lang="en-US" sz="2000" spc="-7" strike="noStrike">
                <a:solidFill>
                  <a:srgbClr val="000000"/>
                </a:solidFill>
                <a:latin typeface="Calibri"/>
              </a:rPr>
              <a:t>Сначала </a:t>
            </a:r>
            <a:r>
              <a:rPr b="0" lang="en-US" sz="2000" spc="-12" strike="noStrike">
                <a:solidFill>
                  <a:srgbClr val="000000"/>
                </a:solidFill>
                <a:latin typeface="Calibri"/>
              </a:rPr>
              <a:t>следует </a:t>
            </a:r>
            <a:r>
              <a:rPr b="0" lang="en-US" sz="2000" spc="-15" strike="noStrike">
                <a:solidFill>
                  <a:srgbClr val="000000"/>
                </a:solidFill>
                <a:latin typeface="Calibri"/>
              </a:rPr>
              <a:t>удалить это </a:t>
            </a:r>
            <a:r>
              <a:rPr b="0" lang="en-US" sz="2000" spc="-7" strike="noStrike">
                <a:solidFill>
                  <a:srgbClr val="000000"/>
                </a:solidFill>
                <a:latin typeface="Calibri"/>
              </a:rPr>
              <a:t>представление, </a:t>
            </a:r>
            <a:r>
              <a:rPr b="0" lang="en-US" sz="2000" spc="-1" strike="noStrike">
                <a:solidFill>
                  <a:srgbClr val="000000"/>
                </a:solidFill>
                <a:latin typeface="Calibri"/>
              </a:rPr>
              <a:t>а </a:t>
            </a:r>
            <a:r>
              <a:rPr b="0" lang="en-US" sz="2000" spc="-7" strike="noStrike">
                <a:solidFill>
                  <a:srgbClr val="000000"/>
                </a:solidFill>
                <a:latin typeface="Calibri"/>
              </a:rPr>
              <a:t>затем </a:t>
            </a:r>
            <a:r>
              <a:rPr b="0" lang="en-US" sz="2000" spc="-1" strike="noStrike">
                <a:solidFill>
                  <a:srgbClr val="000000"/>
                </a:solidFill>
                <a:latin typeface="Calibri"/>
              </a:rPr>
              <a:t>создать</a:t>
            </a:r>
            <a:r>
              <a:rPr b="0" lang="en-US" sz="2000" spc="-52" strike="noStrike">
                <a:solidFill>
                  <a:srgbClr val="000000"/>
                </a:solidFill>
                <a:latin typeface="Calibri"/>
              </a:rPr>
              <a:t> </a:t>
            </a:r>
            <a:r>
              <a:rPr b="0" lang="en-US" sz="2000" spc="-12" strike="noStrike">
                <a:solidFill>
                  <a:srgbClr val="000000"/>
                </a:solidFill>
                <a:latin typeface="Calibri"/>
              </a:rPr>
              <a:t>его</a:t>
            </a:r>
            <a:endParaRPr b="0" lang="en-US" sz="2000" spc="-1" strike="noStrike">
              <a:solidFill>
                <a:srgbClr val="000000"/>
              </a:solidFill>
              <a:latin typeface="Arial"/>
            </a:endParaRPr>
          </a:p>
          <a:p>
            <a:pPr marL="355680">
              <a:lnSpc>
                <a:spcPct val="100000"/>
              </a:lnSpc>
              <a:tabLst>
                <a:tab algn="l" pos="354960"/>
                <a:tab algn="l" pos="355680"/>
              </a:tabLst>
            </a:pPr>
            <a:r>
              <a:rPr b="0" lang="en-US" sz="2000" spc="-1" strike="noStrike">
                <a:solidFill>
                  <a:srgbClr val="000000"/>
                </a:solidFill>
                <a:latin typeface="Calibri"/>
              </a:rPr>
              <a:t>заново.</a:t>
            </a:r>
            <a:endParaRPr b="0" lang="en-US" sz="2000" spc="-1" strike="noStrike">
              <a:solidFill>
                <a:srgbClr val="000000"/>
              </a:solidFill>
              <a:latin typeface="Arial"/>
            </a:endParaRPr>
          </a:p>
          <a:p>
            <a:pPr marL="12600">
              <a:lnSpc>
                <a:spcPct val="100000"/>
              </a:lnSpc>
              <a:spcBef>
                <a:spcPts val="1114"/>
              </a:spcBef>
              <a:tabLst>
                <a:tab algn="l" pos="354960"/>
                <a:tab algn="l" pos="355680"/>
              </a:tabLst>
            </a:pPr>
            <a:r>
              <a:rPr b="1" lang="en-US" sz="1800" spc="-12" strike="noStrike">
                <a:solidFill>
                  <a:srgbClr val="000000"/>
                </a:solidFill>
                <a:latin typeface="Courier New"/>
              </a:rPr>
              <a:t>DROP VIEW</a:t>
            </a:r>
            <a:r>
              <a:rPr b="1" lang="en-US" sz="1800" spc="-21" strike="noStrike">
                <a:solidFill>
                  <a:srgbClr val="000000"/>
                </a:solidFill>
                <a:latin typeface="Courier New"/>
              </a:rPr>
              <a:t> </a:t>
            </a:r>
            <a:r>
              <a:rPr b="1" lang="en-US" sz="1800" spc="-12" strike="noStrike">
                <a:solidFill>
                  <a:srgbClr val="000000"/>
                </a:solidFill>
                <a:latin typeface="Courier New"/>
              </a:rPr>
              <a:t>seats_by_fare_cond;</a:t>
            </a:r>
            <a:endParaRPr b="0" lang="en-US" sz="1800" spc="-1" strike="noStrike">
              <a:solidFill>
                <a:srgbClr val="000000"/>
              </a:solidFill>
              <a:latin typeface="Arial"/>
            </a:endParaRPr>
          </a:p>
          <a:p>
            <a:pPr marL="12600">
              <a:lnSpc>
                <a:spcPct val="100000"/>
              </a:lnSpc>
              <a:tabLst>
                <a:tab algn="l" pos="354960"/>
                <a:tab algn="l" pos="355680"/>
              </a:tabLst>
            </a:pPr>
            <a:r>
              <a:rPr b="1" lang="en-US" sz="1800" spc="-12" strike="noStrike">
                <a:solidFill>
                  <a:srgbClr val="000000"/>
                </a:solidFill>
                <a:latin typeface="Courier New"/>
              </a:rPr>
              <a:t>CREATE OR REPLACE VIEW seats_by_fare_cond</a:t>
            </a:r>
            <a:r>
              <a:rPr b="1" lang="en-US" sz="1800" spc="-15" strike="noStrike">
                <a:solidFill>
                  <a:srgbClr val="000000"/>
                </a:solidFill>
                <a:latin typeface="Courier New"/>
              </a:rPr>
              <a:t> AS</a:t>
            </a:r>
            <a:endParaRPr b="0" lang="en-US" sz="1800" spc="-1" strike="noStrike">
              <a:solidFill>
                <a:srgbClr val="000000"/>
              </a:solidFill>
              <a:latin typeface="Arial"/>
            </a:endParaRPr>
          </a:p>
          <a:p>
            <a:pPr marL="1242720" indent="-956160">
              <a:lnSpc>
                <a:spcPct val="100000"/>
              </a:lnSpc>
              <a:tabLst>
                <a:tab algn="l" pos="0"/>
              </a:tabLst>
            </a:pPr>
            <a:r>
              <a:rPr b="1" lang="en-US" sz="1800" spc="-12" strike="noStrike">
                <a:solidFill>
                  <a:srgbClr val="000000"/>
                </a:solidFill>
                <a:latin typeface="Courier New"/>
              </a:rPr>
              <a:t>SELECT a.model, s.aircraft_code, s.fare_conditions,  count( </a:t>
            </a:r>
            <a:r>
              <a:rPr b="1" lang="en-US" sz="1800" spc="-1" strike="noStrike">
                <a:solidFill>
                  <a:srgbClr val="000000"/>
                </a:solidFill>
                <a:latin typeface="Courier New"/>
              </a:rPr>
              <a:t>* ) </a:t>
            </a:r>
            <a:r>
              <a:rPr b="1" lang="en-US" sz="1800" spc="-12" strike="noStrike">
                <a:solidFill>
                  <a:srgbClr val="000000"/>
                </a:solidFill>
                <a:latin typeface="Courier New"/>
              </a:rPr>
              <a:t>AS</a:t>
            </a:r>
            <a:r>
              <a:rPr b="1" lang="ru-RU" sz="1800" spc="-52" strike="noStrike">
                <a:solidFill>
                  <a:srgbClr val="000000"/>
                </a:solidFill>
                <a:latin typeface="Courier New"/>
              </a:rPr>
              <a:t> </a:t>
            </a:r>
            <a:r>
              <a:rPr b="1" lang="en-US" sz="1800" spc="-12" strike="noStrike">
                <a:solidFill>
                  <a:srgbClr val="000000"/>
                </a:solidFill>
                <a:latin typeface="Courier New"/>
              </a:rPr>
              <a:t>num_seats</a:t>
            </a:r>
            <a:endParaRPr b="0" lang="en-US" sz="1800" spc="-1" strike="noStrike">
              <a:solidFill>
                <a:srgbClr val="000000"/>
              </a:solidFill>
              <a:latin typeface="Arial"/>
            </a:endParaRPr>
          </a:p>
          <a:p>
            <a:pPr marL="286560" indent="-956160">
              <a:lnSpc>
                <a:spcPct val="100000"/>
              </a:lnSpc>
              <a:spcBef>
                <a:spcPts val="6"/>
              </a:spcBef>
              <a:tabLst>
                <a:tab algn="l" pos="0"/>
              </a:tabLst>
            </a:pPr>
            <a:r>
              <a:rPr b="1" lang="en-US" sz="1800" spc="-12"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220400" y="273600"/>
            <a:ext cx="8777520" cy="1154520"/>
          </a:xfrm>
          <a:prstGeom prst="rect">
            <a:avLst/>
          </a:prstGeom>
          <a:noFill/>
          <a:ln w="0">
            <a:noFill/>
          </a:ln>
        </p:spPr>
        <p:txBody>
          <a:bodyPr lIns="0" rIns="0" tIns="9360" bIns="0" anchor="ctr">
            <a:noAutofit/>
          </a:bodyPr>
          <a:p>
            <a:pPr marL="7560" indent="0" algn="ctr">
              <a:lnSpc>
                <a:spcPct val="100000"/>
              </a:lnSpc>
              <a:spcBef>
                <a:spcPts val="74"/>
              </a:spcBef>
              <a:buNone/>
            </a:pPr>
            <a:r>
              <a:rPr b="0" lang="en-US" sz="4000" spc="-338" strike="noStrike">
                <a:solidFill>
                  <a:srgbClr val="000000"/>
                </a:solidFill>
                <a:latin typeface="Corbel"/>
              </a:rPr>
              <a:t>DCL </a:t>
            </a:r>
            <a:r>
              <a:rPr b="0" lang="en-US" sz="4000" spc="-222" strike="noStrike">
                <a:solidFill>
                  <a:srgbClr val="000000"/>
                </a:solidFill>
                <a:latin typeface="Corbel"/>
              </a:rPr>
              <a:t>(Язык </a:t>
            </a:r>
            <a:r>
              <a:rPr b="0" lang="en-US" sz="4000" spc="-208" strike="noStrike">
                <a:solidFill>
                  <a:srgbClr val="000000"/>
                </a:solidFill>
                <a:latin typeface="Corbel"/>
              </a:rPr>
              <a:t>Управления</a:t>
            </a:r>
            <a:r>
              <a:rPr b="0" lang="en-US" sz="4000" spc="-188" strike="noStrike">
                <a:solidFill>
                  <a:srgbClr val="000000"/>
                </a:solidFill>
                <a:latin typeface="Corbel"/>
              </a:rPr>
              <a:t> </a:t>
            </a:r>
            <a:r>
              <a:rPr b="0" lang="en-US" sz="4000" spc="-202" strike="noStrike">
                <a:solidFill>
                  <a:srgbClr val="000000"/>
                </a:solidFill>
                <a:latin typeface="Corbel"/>
              </a:rPr>
              <a:t>Данными)</a:t>
            </a:r>
            <a:endParaRPr b="0" lang="en-US" sz="4000" spc="-1" strike="noStrike">
              <a:solidFill>
                <a:srgbClr val="000000"/>
              </a:solidFill>
              <a:latin typeface="Corbel"/>
            </a:endParaRPr>
          </a:p>
        </p:txBody>
      </p:sp>
      <p:sp>
        <p:nvSpPr>
          <p:cNvPr id="215" name="object 3"/>
          <p:cNvSpPr/>
          <p:nvPr/>
        </p:nvSpPr>
        <p:spPr>
          <a:xfrm>
            <a:off x="1728360" y="2577240"/>
            <a:ext cx="9853920" cy="1148760"/>
          </a:xfrm>
          <a:prstGeom prst="rect">
            <a:avLst/>
          </a:prstGeom>
          <a:noFill/>
          <a:ln w="0">
            <a:noFill/>
          </a:ln>
        </p:spPr>
        <p:style>
          <a:lnRef idx="0"/>
          <a:fillRef idx="0"/>
          <a:effectRef idx="0"/>
          <a:fontRef idx="minor"/>
        </p:style>
        <p:txBody>
          <a:bodyPr lIns="0" rIns="0" tIns="121680" bIns="0" anchor="t">
            <a:spAutoFit/>
          </a:bodyPr>
          <a:p>
            <a:pPr marL="452160" indent="-444240">
              <a:lnSpc>
                <a:spcPct val="100000"/>
              </a:lnSpc>
              <a:spcBef>
                <a:spcPts val="958"/>
              </a:spcBef>
              <a:buClr>
                <a:srgbClr val="231e20"/>
              </a:buClr>
              <a:buFont typeface="Symbol" charset="2"/>
              <a:buChar char=""/>
              <a:tabLst>
                <a:tab algn="l" pos="452160"/>
                <a:tab algn="l" pos="452520"/>
              </a:tabLst>
            </a:pPr>
            <a:r>
              <a:rPr b="0" lang="en-US" sz="3000" spc="-151" strike="noStrike">
                <a:solidFill>
                  <a:srgbClr val="231e20"/>
                </a:solidFill>
                <a:latin typeface="Arial"/>
              </a:rPr>
              <a:t>GRANT</a:t>
            </a:r>
            <a:r>
              <a:rPr b="0" lang="ru-RU" sz="3000" spc="-151" strike="noStrike">
                <a:solidFill>
                  <a:srgbClr val="231e20"/>
                </a:solidFill>
                <a:latin typeface="Arial"/>
              </a:rPr>
              <a:t> разрешение/добавление прав пользователю</a:t>
            </a:r>
            <a:endParaRPr b="0" lang="en-US" sz="3000" spc="-1" strike="noStrike">
              <a:solidFill>
                <a:srgbClr val="000000"/>
              </a:solidFill>
              <a:latin typeface="Arial"/>
            </a:endParaRPr>
          </a:p>
          <a:p>
            <a:pPr marL="452160" indent="-444240">
              <a:lnSpc>
                <a:spcPct val="100000"/>
              </a:lnSpc>
              <a:spcBef>
                <a:spcPts val="896"/>
              </a:spcBef>
              <a:buClr>
                <a:srgbClr val="231e20"/>
              </a:buClr>
              <a:buFont typeface="Symbol" charset="2"/>
              <a:buChar char=""/>
              <a:tabLst>
                <a:tab algn="l" pos="452160"/>
                <a:tab algn="l" pos="452520"/>
              </a:tabLst>
            </a:pPr>
            <a:r>
              <a:rPr b="0" lang="en-US" sz="3000" spc="-435" strike="noStrike">
                <a:solidFill>
                  <a:srgbClr val="231e20"/>
                </a:solidFill>
                <a:latin typeface="Arial"/>
              </a:rPr>
              <a:t>RE</a:t>
            </a:r>
            <a:r>
              <a:rPr b="0" lang="en-US" sz="3000" spc="-279" strike="noStrike">
                <a:solidFill>
                  <a:srgbClr val="231e20"/>
                </a:solidFill>
                <a:latin typeface="Arial"/>
              </a:rPr>
              <a:t>V</a:t>
            </a:r>
            <a:r>
              <a:rPr b="0" lang="en-US" sz="3000" spc="1" strike="noStrike">
                <a:solidFill>
                  <a:srgbClr val="231e20"/>
                </a:solidFill>
                <a:latin typeface="Arial"/>
              </a:rPr>
              <a:t>O</a:t>
            </a:r>
            <a:r>
              <a:rPr b="0" lang="en-US" sz="3000" spc="-58" strike="noStrike">
                <a:solidFill>
                  <a:srgbClr val="231e20"/>
                </a:solidFill>
                <a:latin typeface="Arial"/>
              </a:rPr>
              <a:t>K</a:t>
            </a:r>
            <a:r>
              <a:rPr b="0" lang="en-US" sz="3000" spc="-443" strike="noStrike">
                <a:solidFill>
                  <a:srgbClr val="231e20"/>
                </a:solidFill>
                <a:latin typeface="Arial"/>
              </a:rPr>
              <a:t>E</a:t>
            </a:r>
            <a:r>
              <a:rPr b="0" lang="ru-RU" sz="3000" spc="-443" strike="noStrike">
                <a:solidFill>
                  <a:srgbClr val="231e20"/>
                </a:solidFill>
                <a:latin typeface="Arial"/>
              </a:rPr>
              <a:t> – отнять </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1801080" y="372600"/>
            <a:ext cx="93650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Задание </a:t>
            </a:r>
            <a:r>
              <a:rPr b="0" lang="en-US" sz="3600" spc="-12" strike="noStrike">
                <a:solidFill>
                  <a:srgbClr val="000000"/>
                </a:solidFill>
                <a:latin typeface="Arial Black"/>
              </a:rPr>
              <a:t>списка </a:t>
            </a:r>
            <a:r>
              <a:rPr b="0" lang="en-US" sz="3600" spc="-7" strike="noStrike">
                <a:solidFill>
                  <a:srgbClr val="000000"/>
                </a:solidFill>
                <a:latin typeface="Arial Black"/>
              </a:rPr>
              <a:t>имен </a:t>
            </a:r>
            <a:r>
              <a:rPr b="0" lang="en-US" sz="3600" spc="-21" strike="noStrike">
                <a:solidFill>
                  <a:srgbClr val="000000"/>
                </a:solidFill>
                <a:latin typeface="Arial Black"/>
              </a:rPr>
              <a:t>столбцов  </a:t>
            </a:r>
            <a:r>
              <a:rPr b="0" lang="en-US" sz="3600" spc="-15" strike="noStrike">
                <a:solidFill>
                  <a:srgbClr val="000000"/>
                </a:solidFill>
                <a:latin typeface="Arial Black"/>
              </a:rPr>
              <a:t>представления</a:t>
            </a:r>
            <a:endParaRPr b="0" lang="en-US" sz="3600" spc="-1" strike="noStrike">
              <a:solidFill>
                <a:srgbClr val="000000"/>
              </a:solidFill>
              <a:latin typeface="Corbel"/>
            </a:endParaRPr>
          </a:p>
        </p:txBody>
      </p:sp>
      <p:sp>
        <p:nvSpPr>
          <p:cNvPr id="374" name="object 4"/>
          <p:cNvSpPr/>
          <p:nvPr/>
        </p:nvSpPr>
        <p:spPr>
          <a:xfrm>
            <a:off x="2446560" y="2006280"/>
            <a:ext cx="7677360" cy="324468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2" strike="noStrike">
                <a:solidFill>
                  <a:srgbClr val="000000"/>
                </a:solidFill>
                <a:latin typeface="Calibri"/>
              </a:rPr>
              <a:t>Второй </a:t>
            </a:r>
            <a:r>
              <a:rPr b="0" lang="en-US" sz="2000" spc="-1" strike="noStrike">
                <a:solidFill>
                  <a:srgbClr val="000000"/>
                </a:solidFill>
                <a:latin typeface="Calibri"/>
              </a:rPr>
              <a:t>способ задания имен </a:t>
            </a:r>
            <a:r>
              <a:rPr b="0" lang="en-US" sz="2000" spc="-15" strike="noStrike">
                <a:solidFill>
                  <a:srgbClr val="000000"/>
                </a:solidFill>
                <a:latin typeface="Calibri"/>
              </a:rPr>
              <a:t>столбцов </a:t>
            </a:r>
            <a:r>
              <a:rPr b="0" lang="en-US" sz="2000" spc="-1" strike="noStrike">
                <a:solidFill>
                  <a:srgbClr val="000000"/>
                </a:solidFill>
                <a:latin typeface="Calibri"/>
              </a:rPr>
              <a:t>в </a:t>
            </a:r>
            <a:r>
              <a:rPr b="0" lang="en-US" sz="2000" spc="-7" strike="noStrike">
                <a:solidFill>
                  <a:srgbClr val="000000"/>
                </a:solidFill>
                <a:latin typeface="Calibri"/>
              </a:rPr>
              <a:t>представлении </a:t>
            </a:r>
            <a:r>
              <a:rPr b="0" lang="en-US" sz="2000" spc="-1" strike="noStrike">
                <a:solidFill>
                  <a:srgbClr val="000000"/>
                </a:solidFill>
                <a:latin typeface="Calibri"/>
              </a:rPr>
              <a:t>— с помощью  </a:t>
            </a:r>
            <a:r>
              <a:rPr b="0" lang="en-US" sz="2000" spc="-7" strike="noStrike">
                <a:solidFill>
                  <a:srgbClr val="000000"/>
                </a:solidFill>
                <a:latin typeface="Calibri"/>
              </a:rPr>
              <a:t>списка </a:t>
            </a:r>
            <a:r>
              <a:rPr b="0" lang="en-US" sz="2000" spc="-1" strike="noStrike">
                <a:solidFill>
                  <a:srgbClr val="000000"/>
                </a:solidFill>
                <a:latin typeface="Calibri"/>
              </a:rPr>
              <a:t>их имен, </a:t>
            </a:r>
            <a:r>
              <a:rPr b="0" lang="en-US" sz="2000" spc="-7" strike="noStrike">
                <a:solidFill>
                  <a:srgbClr val="000000"/>
                </a:solidFill>
                <a:latin typeface="Calibri"/>
              </a:rPr>
              <a:t>заключенного </a:t>
            </a:r>
            <a:r>
              <a:rPr b="0" lang="en-US" sz="2000" spc="-1" strike="noStrike">
                <a:solidFill>
                  <a:srgbClr val="000000"/>
                </a:solidFill>
                <a:latin typeface="Calibri"/>
              </a:rPr>
              <a:t>в</a:t>
            </a:r>
            <a:r>
              <a:rPr b="0" lang="en-US" sz="2000" spc="-46" strike="noStrike">
                <a:solidFill>
                  <a:srgbClr val="000000"/>
                </a:solidFill>
                <a:latin typeface="Calibri"/>
              </a:rPr>
              <a:t> </a:t>
            </a:r>
            <a:r>
              <a:rPr b="0" lang="en-US" sz="2000" spc="-7" strike="noStrike">
                <a:solidFill>
                  <a:srgbClr val="000000"/>
                </a:solidFill>
                <a:latin typeface="Calibri"/>
              </a:rPr>
              <a:t>скобки:</a:t>
            </a:r>
            <a:endParaRPr b="0" lang="en-US" sz="2000" spc="-1" strike="noStrike">
              <a:solidFill>
                <a:srgbClr val="000000"/>
              </a:solidFill>
              <a:latin typeface="Arial"/>
            </a:endParaRPr>
          </a:p>
          <a:p>
            <a:pPr marL="12600">
              <a:lnSpc>
                <a:spcPct val="100000"/>
              </a:lnSpc>
              <a:spcBef>
                <a:spcPts val="340"/>
              </a:spcBef>
            </a:pPr>
            <a:r>
              <a:rPr b="1" lang="en-US" sz="1800" spc="-12" strike="noStrike">
                <a:solidFill>
                  <a:srgbClr val="000000"/>
                </a:solidFill>
                <a:latin typeface="Courier New"/>
              </a:rPr>
              <a:t>DROP VIEW</a:t>
            </a:r>
            <a:r>
              <a:rPr b="1" lang="en-US" sz="1800" spc="-21" strike="noStrike">
                <a:solidFill>
                  <a:srgbClr val="000000"/>
                </a:solidFill>
                <a:latin typeface="Courier New"/>
              </a:rPr>
              <a:t> </a:t>
            </a:r>
            <a:r>
              <a:rPr b="1" lang="en-US" sz="1800" spc="-12" strike="noStrike">
                <a:solidFill>
                  <a:srgbClr val="000000"/>
                </a:solidFill>
                <a:latin typeface="Courier New"/>
              </a:rPr>
              <a:t>seats_by_fare_cond;</a:t>
            </a:r>
            <a:endParaRPr b="0" lang="en-US" sz="1800" spc="-1" strike="noStrike">
              <a:solidFill>
                <a:srgbClr val="000000"/>
              </a:solidFill>
              <a:latin typeface="Arial"/>
            </a:endParaRPr>
          </a:p>
          <a:p>
            <a:pPr marL="286560" indent="-274320">
              <a:lnSpc>
                <a:spcPts val="2591"/>
              </a:lnSpc>
              <a:spcBef>
                <a:spcPts val="159"/>
              </a:spcBef>
              <a:tabLst>
                <a:tab algn="l" pos="0"/>
              </a:tabLst>
            </a:pPr>
            <a:r>
              <a:rPr b="1" lang="en-US" sz="1800" spc="-12" strike="noStrike">
                <a:solidFill>
                  <a:srgbClr val="000000"/>
                </a:solidFill>
                <a:latin typeface="Courier New"/>
              </a:rPr>
              <a:t>CREATE OR REPLACE VIEW seats_by_fare_cond  </a:t>
            </a:r>
            <a:r>
              <a:rPr b="1" lang="en-US" sz="1800" spc="-1" strike="noStrike">
                <a:solidFill>
                  <a:srgbClr val="ff0000"/>
                </a:solidFill>
                <a:latin typeface="Courier New"/>
              </a:rPr>
              <a:t>( </a:t>
            </a:r>
            <a:r>
              <a:rPr b="1" lang="en-US" sz="1800" spc="-12" strike="noStrike">
                <a:solidFill>
                  <a:srgbClr val="ff0000"/>
                </a:solidFill>
                <a:latin typeface="Courier New"/>
              </a:rPr>
              <a:t>code, fare_cond, num_seats</a:t>
            </a:r>
            <a:r>
              <a:rPr b="1" lang="en-US" sz="1800" spc="-52" strike="noStrike">
                <a:solidFill>
                  <a:srgbClr val="ff0000"/>
                </a:solidFill>
                <a:latin typeface="Courier New"/>
              </a:rPr>
              <a:t> </a:t>
            </a:r>
            <a:r>
              <a:rPr b="1" lang="en-US" sz="1800" spc="-1" strike="noStrike">
                <a:solidFill>
                  <a:srgbClr val="ff0000"/>
                </a:solidFill>
                <a:latin typeface="Courier New"/>
              </a:rPr>
              <a:t>)</a:t>
            </a:r>
            <a:endParaRPr b="0" lang="en-US" sz="1800" spc="-1" strike="noStrike">
              <a:solidFill>
                <a:srgbClr val="000000"/>
              </a:solidFill>
              <a:latin typeface="Arial"/>
            </a:endParaRPr>
          </a:p>
          <a:p>
            <a:pPr marL="286560" indent="-274320">
              <a:lnSpc>
                <a:spcPct val="100000"/>
              </a:lnSpc>
              <a:spcBef>
                <a:spcPts val="281"/>
              </a:spcBef>
              <a:tabLst>
                <a:tab algn="l" pos="0"/>
              </a:tabLst>
            </a:pPr>
            <a:r>
              <a:rPr b="1" lang="en-US" sz="1800" spc="-15" strike="noStrike">
                <a:solidFill>
                  <a:srgbClr val="000000"/>
                </a:solidFill>
                <a:latin typeface="Courier New"/>
              </a:rPr>
              <a:t>AS</a:t>
            </a:r>
            <a:endParaRPr b="0" lang="en-US" sz="1800" spc="-1" strike="noStrike">
              <a:solidFill>
                <a:srgbClr val="000000"/>
              </a:solidFill>
              <a:latin typeface="Arial"/>
            </a:endParaRPr>
          </a:p>
          <a:p>
            <a:pPr marL="286560" indent="-274320">
              <a:lnSpc>
                <a:spcPct val="120000"/>
              </a:lnSpc>
              <a:tabLst>
                <a:tab algn="l" pos="0"/>
              </a:tabLst>
            </a:pPr>
            <a:r>
              <a:rPr b="1" lang="en-US" sz="1800" spc="-12" strike="noStrike">
                <a:solidFill>
                  <a:srgbClr val="000000"/>
                </a:solidFill>
                <a:latin typeface="Courier New"/>
              </a:rPr>
              <a:t>SELECT aircraft_code, fare_conditions, count( </a:t>
            </a:r>
            <a:r>
              <a:rPr b="1" lang="en-US" sz="1800" spc="-1" strike="noStrike">
                <a:solidFill>
                  <a:srgbClr val="000000"/>
                </a:solidFill>
                <a:latin typeface="Courier New"/>
              </a:rPr>
              <a:t>* )  </a:t>
            </a:r>
            <a:r>
              <a:rPr b="1" lang="en-US" sz="1800" spc="-12" strike="noStrike">
                <a:solidFill>
                  <a:srgbClr val="000000"/>
                </a:solidFill>
                <a:latin typeface="Courier New"/>
              </a:rPr>
              <a:t>FROM</a:t>
            </a:r>
            <a:r>
              <a:rPr b="1" lang="en-US" sz="1800" spc="-7" strike="noStrike">
                <a:solidFill>
                  <a:srgbClr val="000000"/>
                </a:solidFill>
                <a:latin typeface="Courier New"/>
              </a:rPr>
              <a:t> </a:t>
            </a:r>
            <a:r>
              <a:rPr b="1" lang="en-US" sz="1800" spc="-12" strike="noStrike">
                <a:solidFill>
                  <a:srgbClr val="000000"/>
                </a:solidFill>
                <a:latin typeface="Courier New"/>
              </a:rPr>
              <a:t>seats</a:t>
            </a:r>
            <a:endParaRPr b="0" lang="en-US" sz="1800" spc="-1" strike="noStrike">
              <a:solidFill>
                <a:srgbClr val="000000"/>
              </a:solidFill>
              <a:latin typeface="Arial"/>
            </a:endParaRPr>
          </a:p>
          <a:p>
            <a:pPr marL="286560" indent="-274320">
              <a:lnSpc>
                <a:spcPct val="120000"/>
              </a:lnSpc>
              <a:tabLst>
                <a:tab algn="l" pos="0"/>
              </a:tabLst>
            </a:pPr>
            <a:r>
              <a:rPr b="1" lang="en-US" sz="1800" spc="-12" strike="noStrike">
                <a:solidFill>
                  <a:srgbClr val="000000"/>
                </a:solidFill>
                <a:latin typeface="Courier New"/>
              </a:rPr>
              <a:t>GROUP </a:t>
            </a:r>
            <a:r>
              <a:rPr b="1" lang="en-US" sz="1800" spc="-7" strike="noStrike">
                <a:solidFill>
                  <a:srgbClr val="000000"/>
                </a:solidFill>
                <a:latin typeface="Courier New"/>
              </a:rPr>
              <a:t>BY </a:t>
            </a:r>
            <a:r>
              <a:rPr b="1" lang="en-US" sz="1800" spc="-12" strike="noStrike">
                <a:solidFill>
                  <a:srgbClr val="000000"/>
                </a:solidFill>
                <a:latin typeface="Courier New"/>
              </a:rPr>
              <a:t>aircraft_code, fare_conditions  ORDER </a:t>
            </a:r>
            <a:r>
              <a:rPr b="1" lang="en-US" sz="1800" spc="-7" strike="noStrike">
                <a:solidFill>
                  <a:srgbClr val="000000"/>
                </a:solidFill>
                <a:latin typeface="Courier New"/>
              </a:rPr>
              <a:t>BY </a:t>
            </a:r>
            <a:r>
              <a:rPr b="1" lang="en-US" sz="1800" spc="-12" strike="noStrike">
                <a:solidFill>
                  <a:srgbClr val="000000"/>
                </a:solidFill>
                <a:latin typeface="Courier New"/>
              </a:rPr>
              <a:t>aircraft_code,</a:t>
            </a:r>
            <a:r>
              <a:rPr b="1" lang="en-US" sz="1800" spc="-66" strike="noStrike">
                <a:solidFill>
                  <a:srgbClr val="000000"/>
                </a:solidFill>
                <a:latin typeface="Courier New"/>
              </a:rPr>
              <a:t> </a:t>
            </a:r>
            <a:r>
              <a:rPr b="1" lang="en-US" sz="1800" spc="-12" strike="noStrike">
                <a:solidFill>
                  <a:srgbClr val="000000"/>
                </a:solidFill>
                <a:latin typeface="Courier New"/>
              </a:rPr>
              <a:t>fare_conditions;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17040" y="570240"/>
            <a:ext cx="7877520" cy="666360"/>
          </a:xfrm>
          <a:prstGeom prst="rect">
            <a:avLst/>
          </a:prstGeom>
          <a:noFill/>
          <a:ln w="0">
            <a:noFill/>
          </a:ln>
        </p:spPr>
        <p:style>
          <a:lnRef idx="0"/>
          <a:fillRef idx="0"/>
          <a:effectRef idx="0"/>
          <a:fontRef idx="minor"/>
        </p:style>
        <p:txBody>
          <a:bodyPr lIns="0" rIns="0" tIns="9360" bIns="0" anchor="t">
            <a:noAutofit/>
          </a:bodyPr>
          <a:p>
            <a:pPr marL="7560">
              <a:lnSpc>
                <a:spcPct val="100000"/>
              </a:lnSpc>
            </a:pPr>
            <a:r>
              <a:rPr b="1" lang="en-US" sz="3600" spc="-1" strike="noStrike">
                <a:solidFill>
                  <a:srgbClr val="231e20"/>
                </a:solidFill>
                <a:latin typeface="Arial Black"/>
                <a:ea typeface="Arial"/>
              </a:rPr>
              <a:t>Изменяемые представления</a:t>
            </a:r>
            <a:endParaRPr b="0" lang="en-US" sz="3600" spc="-1" strike="noStrike">
              <a:solidFill>
                <a:srgbClr val="000000"/>
              </a:solidFill>
              <a:latin typeface="Arial"/>
            </a:endParaRPr>
          </a:p>
        </p:txBody>
      </p:sp>
      <p:sp>
        <p:nvSpPr>
          <p:cNvPr id="376" name="CustomShape 2"/>
          <p:cNvSpPr/>
          <p:nvPr/>
        </p:nvSpPr>
        <p:spPr>
          <a:xfrm>
            <a:off x="1521360" y="2427480"/>
            <a:ext cx="10060560" cy="2001960"/>
          </a:xfrm>
          <a:prstGeom prst="rect">
            <a:avLst/>
          </a:prstGeom>
          <a:noFill/>
          <a:ln w="0">
            <a:noFill/>
          </a:ln>
        </p:spPr>
        <p:style>
          <a:lnRef idx="0"/>
          <a:fillRef idx="0"/>
          <a:effectRef idx="0"/>
          <a:fontRef idx="minor"/>
        </p:style>
        <p:txBody>
          <a:bodyPr lIns="0" rIns="0" tIns="7200" bIns="0" anchor="t">
            <a:noAutofit/>
          </a:bodyPr>
          <a:p>
            <a:pPr marL="7560">
              <a:lnSpc>
                <a:spcPct val="100000"/>
              </a:lnSpc>
            </a:pPr>
            <a:r>
              <a:rPr b="0" lang="en-US" sz="3000" spc="-1" strike="noStrike">
                <a:solidFill>
                  <a:srgbClr val="231e20"/>
                </a:solidFill>
                <a:latin typeface="Arial"/>
                <a:ea typeface="Arial"/>
              </a:rPr>
              <a:t>Представление называется обновляемым/изменяемым,  если к нему могут быть применимы  операторы INSERT, UPDATE и DELETE.</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p:nvPr/>
        </p:nvSpPr>
        <p:spPr>
          <a:xfrm>
            <a:off x="2800080" y="81720"/>
            <a:ext cx="7548480" cy="1353600"/>
          </a:xfrm>
          <a:prstGeom prst="rect">
            <a:avLst/>
          </a:prstGeom>
          <a:noFill/>
          <a:ln w="0">
            <a:noFill/>
          </a:ln>
        </p:spPr>
        <p:style>
          <a:lnRef idx="0"/>
          <a:fillRef idx="0"/>
          <a:effectRef idx="0"/>
          <a:fontRef idx="minor"/>
        </p:style>
        <p:txBody>
          <a:bodyPr lIns="0" rIns="0" tIns="71280" bIns="0" anchor="ctr">
            <a:noAutofit/>
          </a:bodyPr>
          <a:p>
            <a:pPr marL="7200">
              <a:lnSpc>
                <a:spcPct val="100000"/>
              </a:lnSpc>
            </a:pPr>
            <a:r>
              <a:rPr b="1" lang="en-US" sz="3600" spc="-1" strike="noStrike">
                <a:solidFill>
                  <a:srgbClr val="000000"/>
                </a:solidFill>
                <a:latin typeface="Arial Black"/>
              </a:rPr>
              <a:t>Условия для обновляемых  представлений</a:t>
            </a:r>
            <a:endParaRPr b="0" lang="en-US" sz="3600" spc="-1" strike="noStrike">
              <a:solidFill>
                <a:srgbClr val="000000"/>
              </a:solidFill>
              <a:latin typeface="Arial"/>
            </a:endParaRPr>
          </a:p>
        </p:txBody>
      </p:sp>
      <p:sp>
        <p:nvSpPr>
          <p:cNvPr id="378" name="CustomShape 2"/>
          <p:cNvSpPr/>
          <p:nvPr/>
        </p:nvSpPr>
        <p:spPr>
          <a:xfrm>
            <a:off x="1456920" y="1943640"/>
            <a:ext cx="9684360" cy="3368160"/>
          </a:xfrm>
          <a:prstGeom prst="rect">
            <a:avLst/>
          </a:prstGeom>
          <a:noFill/>
          <a:ln w="0">
            <a:noFill/>
          </a:ln>
        </p:spPr>
        <p:style>
          <a:lnRef idx="0"/>
          <a:fillRef idx="0"/>
          <a:effectRef idx="0"/>
          <a:fontRef idx="minor"/>
        </p:style>
        <p:txBody>
          <a:bodyPr lIns="0" rIns="0" tIns="7200" bIns="0" anchor="t">
            <a:noAutofit/>
          </a:bodyPr>
          <a:p>
            <a:pPr marL="452160" indent="-443880">
              <a:lnSpc>
                <a:spcPct val="100000"/>
              </a:lnSpc>
              <a:buClr>
                <a:srgbClr val="c0dbde"/>
              </a:buClr>
              <a:buFont typeface="Arial"/>
              <a:buChar char="•"/>
            </a:pPr>
            <a:r>
              <a:rPr b="0" lang="en-US" sz="3000" spc="-1" strike="noStrike">
                <a:solidFill>
                  <a:srgbClr val="231e20"/>
                </a:solidFill>
                <a:latin typeface="Arial"/>
                <a:ea typeface="Arial"/>
              </a:rPr>
              <a:t>Однозначное соответствие между строками  представления и таблицами, на которых  основано представление.</a:t>
            </a:r>
            <a:endParaRPr b="0" lang="en-US" sz="3000" spc="-1" strike="noStrike">
              <a:solidFill>
                <a:srgbClr val="000000"/>
              </a:solidFill>
              <a:latin typeface="Arial"/>
            </a:endParaRPr>
          </a:p>
          <a:p>
            <a:pPr marL="452160" indent="-443880">
              <a:lnSpc>
                <a:spcPct val="100000"/>
              </a:lnSpc>
              <a:spcBef>
                <a:spcPts val="893"/>
              </a:spcBef>
              <a:buClr>
                <a:srgbClr val="c0dbde"/>
              </a:buClr>
              <a:buFont typeface="Arial"/>
              <a:buChar char="•"/>
            </a:pPr>
            <a:r>
              <a:rPr b="0" lang="en-US" sz="3000" spc="-1" strike="noStrike">
                <a:solidFill>
                  <a:srgbClr val="231e20"/>
                </a:solidFill>
                <a:latin typeface="Arial"/>
                <a:ea typeface="Arial"/>
              </a:rPr>
              <a:t>Поля представления должны быть простым  перечислением полей таблиц,</a:t>
            </a:r>
            <a:r>
              <a:rPr b="0" lang="ru-RU" sz="3000" spc="-1" strike="noStrike">
                <a:solidFill>
                  <a:srgbClr val="231e20"/>
                </a:solidFill>
                <a:latin typeface="Arial"/>
                <a:ea typeface="Arial"/>
              </a:rPr>
              <a:t> </a:t>
            </a:r>
            <a:r>
              <a:rPr b="0" lang="en-US" sz="3000" spc="-1" strike="noStrike">
                <a:solidFill>
                  <a:srgbClr val="231e20"/>
                </a:solidFill>
                <a:latin typeface="Arial"/>
                <a:ea typeface="Arial"/>
              </a:rPr>
              <a:t>а не выражениями, построенными  на основе полей.</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p:nvPr/>
        </p:nvSpPr>
        <p:spPr>
          <a:xfrm>
            <a:off x="2080800" y="250560"/>
            <a:ext cx="8374680" cy="624240"/>
          </a:xfrm>
          <a:prstGeom prst="rect">
            <a:avLst/>
          </a:prstGeom>
          <a:noFill/>
          <a:ln w="0">
            <a:noFill/>
          </a:ln>
        </p:spPr>
        <p:style>
          <a:lnRef idx="0"/>
          <a:fillRef idx="0"/>
          <a:effectRef idx="0"/>
          <a:fontRef idx="minor"/>
        </p:style>
        <p:txBody>
          <a:bodyPr lIns="0" rIns="0" tIns="9360" bIns="0" anchor="ctr">
            <a:noAutofit/>
          </a:bodyPr>
          <a:p>
            <a:pPr marL="7560" algn="ctr">
              <a:lnSpc>
                <a:spcPct val="100000"/>
              </a:lnSpc>
            </a:pPr>
            <a:r>
              <a:rPr b="1" lang="en-US" sz="3600" spc="-1" strike="noStrike">
                <a:solidFill>
                  <a:srgbClr val="000000"/>
                </a:solidFill>
                <a:latin typeface="Arial Black"/>
              </a:rPr>
              <a:t>Использование CHECK OPTION</a:t>
            </a:r>
            <a:endParaRPr b="0" lang="en-US" sz="3600" spc="-1" strike="noStrike">
              <a:solidFill>
                <a:srgbClr val="000000"/>
              </a:solidFill>
              <a:latin typeface="Arial"/>
            </a:endParaRPr>
          </a:p>
        </p:txBody>
      </p:sp>
      <p:sp>
        <p:nvSpPr>
          <p:cNvPr id="380" name="CustomShape 2"/>
          <p:cNvSpPr/>
          <p:nvPr/>
        </p:nvSpPr>
        <p:spPr>
          <a:xfrm>
            <a:off x="1532520" y="1653840"/>
            <a:ext cx="10375920" cy="3817800"/>
          </a:xfrm>
          <a:prstGeom prst="rect">
            <a:avLst/>
          </a:prstGeom>
          <a:noFill/>
          <a:ln w="0">
            <a:noFill/>
          </a:ln>
        </p:spPr>
        <p:style>
          <a:lnRef idx="0"/>
          <a:fillRef idx="0"/>
          <a:effectRef idx="0"/>
          <a:fontRef idx="minor"/>
        </p:style>
        <p:txBody>
          <a:bodyPr lIns="0" rIns="0" tIns="7200" bIns="0" anchor="t">
            <a:noAutofit/>
          </a:bodyPr>
          <a:p>
            <a:pPr marL="452160" indent="-443880">
              <a:lnSpc>
                <a:spcPct val="100000"/>
              </a:lnSpc>
              <a:buClr>
                <a:srgbClr val="c0dbde"/>
              </a:buClr>
              <a:buFont typeface="Arial"/>
              <a:buChar char="•"/>
            </a:pPr>
            <a:r>
              <a:rPr b="1" lang="en-US" sz="3000" spc="-1" strike="noStrike">
                <a:solidFill>
                  <a:srgbClr val="231e20"/>
                </a:solidFill>
                <a:latin typeface="Arial"/>
                <a:ea typeface="Arial"/>
              </a:rPr>
              <a:t>UPDATE</a:t>
            </a:r>
            <a:r>
              <a:rPr b="0" lang="en-US" sz="3000" spc="-1" strike="noStrike">
                <a:solidFill>
                  <a:srgbClr val="231e20"/>
                </a:solidFill>
                <a:latin typeface="Arial"/>
                <a:ea typeface="Arial"/>
              </a:rPr>
              <a:t>: изменение данных будет  происходить, только если строка с новыми  значениями удовлетворяет условию WHERE  в определении представления.</a:t>
            </a:r>
            <a:endParaRPr b="0" lang="en-US" sz="3000" spc="-1" strike="noStrike">
              <a:solidFill>
                <a:srgbClr val="000000"/>
              </a:solidFill>
              <a:latin typeface="Arial"/>
            </a:endParaRPr>
          </a:p>
          <a:p>
            <a:pPr marL="452160" indent="-443880">
              <a:lnSpc>
                <a:spcPct val="100000"/>
              </a:lnSpc>
              <a:spcBef>
                <a:spcPts val="890"/>
              </a:spcBef>
              <a:buClr>
                <a:srgbClr val="c0dbde"/>
              </a:buClr>
              <a:buFont typeface="Arial"/>
              <a:buChar char="•"/>
            </a:pPr>
            <a:r>
              <a:rPr b="1" lang="en-US" sz="3000" spc="-1" strike="noStrike">
                <a:solidFill>
                  <a:srgbClr val="231e20"/>
                </a:solidFill>
                <a:latin typeface="Arial"/>
                <a:ea typeface="Arial"/>
              </a:rPr>
              <a:t>INSERT</a:t>
            </a:r>
            <a:r>
              <a:rPr b="0" lang="en-US" sz="3000" spc="-1" strike="noStrike">
                <a:solidFill>
                  <a:srgbClr val="231e20"/>
                </a:solidFill>
                <a:latin typeface="Arial"/>
                <a:ea typeface="Arial"/>
              </a:rPr>
              <a:t>: добавление данных будет  происходить, только если новая  строка удовлетворяет условию WHERE  в определении представления.</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p:nvPr/>
        </p:nvSpPr>
        <p:spPr>
          <a:xfrm>
            <a:off x="2203200" y="101520"/>
            <a:ext cx="8817480" cy="906480"/>
          </a:xfrm>
          <a:prstGeom prst="rect">
            <a:avLst/>
          </a:prstGeom>
          <a:noFill/>
          <a:ln w="0">
            <a:noFill/>
          </a:ln>
        </p:spPr>
        <p:style>
          <a:lnRef idx="0"/>
          <a:fillRef idx="0"/>
          <a:effectRef idx="0"/>
          <a:fontRef idx="minor"/>
        </p:style>
        <p:txBody>
          <a:bodyPr lIns="0" rIns="0" tIns="71280" bIns="0" anchor="ctr">
            <a:noAutofit/>
          </a:bodyPr>
          <a:p>
            <a:pPr marL="7560" algn="ctr">
              <a:lnSpc>
                <a:spcPct val="124000"/>
              </a:lnSpc>
            </a:pPr>
            <a:r>
              <a:rPr b="1" lang="en-US" sz="4000" spc="-1" strike="noStrike">
                <a:solidFill>
                  <a:srgbClr val="000000"/>
                </a:solidFill>
                <a:latin typeface="Corbel"/>
              </a:rPr>
              <a:t>Ключевые слова CASCADED  и LOCAL</a:t>
            </a:r>
            <a:endParaRPr b="0" lang="en-US" sz="4000" spc="-1" strike="noStrike">
              <a:solidFill>
                <a:srgbClr val="000000"/>
              </a:solidFill>
              <a:latin typeface="Arial"/>
            </a:endParaRPr>
          </a:p>
        </p:txBody>
      </p:sp>
      <p:sp>
        <p:nvSpPr>
          <p:cNvPr id="382" name="CustomShape 2"/>
          <p:cNvSpPr/>
          <p:nvPr/>
        </p:nvSpPr>
        <p:spPr>
          <a:xfrm>
            <a:off x="1408680" y="1705680"/>
            <a:ext cx="9277200" cy="3596760"/>
          </a:xfrm>
          <a:prstGeom prst="rect">
            <a:avLst/>
          </a:prstGeom>
          <a:noFill/>
          <a:ln w="0">
            <a:noFill/>
          </a:ln>
        </p:spPr>
        <p:style>
          <a:lnRef idx="0"/>
          <a:fillRef idx="0"/>
          <a:effectRef idx="0"/>
          <a:fontRef idx="minor"/>
        </p:style>
        <p:txBody>
          <a:bodyPr lIns="0" rIns="0" tIns="7200" bIns="0" anchor="t">
            <a:noAutofit/>
          </a:bodyPr>
          <a:p>
            <a:pPr marL="452160" indent="-443880">
              <a:lnSpc>
                <a:spcPct val="100000"/>
              </a:lnSpc>
              <a:buClr>
                <a:srgbClr val="c0dbde"/>
              </a:buClr>
              <a:buFont typeface="Arial"/>
              <a:buChar char="•"/>
            </a:pPr>
            <a:r>
              <a:rPr b="0" lang="en-US" sz="3000" spc="-1" strike="noStrike">
                <a:solidFill>
                  <a:srgbClr val="231e20"/>
                </a:solidFill>
                <a:latin typeface="Arial"/>
                <a:ea typeface="Arial"/>
              </a:rPr>
              <a:t>Для </a:t>
            </a:r>
            <a:r>
              <a:rPr b="1" lang="en-US" sz="3000" spc="-1" strike="noStrike">
                <a:solidFill>
                  <a:srgbClr val="231e20"/>
                </a:solidFill>
                <a:latin typeface="Arial"/>
                <a:ea typeface="Arial"/>
              </a:rPr>
              <a:t>LOCAL </a:t>
            </a:r>
            <a:r>
              <a:rPr b="0" lang="en-US" sz="3000" spc="-1" strike="noStrike">
                <a:solidFill>
                  <a:srgbClr val="231e20"/>
                </a:solidFill>
                <a:latin typeface="Arial"/>
                <a:ea typeface="Arial"/>
              </a:rPr>
              <a:t>происходит проверка условия WHERE  только в собственном определении представления.</a:t>
            </a:r>
            <a:endParaRPr b="0" lang="en-US" sz="3000" spc="-1" strike="noStrike">
              <a:solidFill>
                <a:srgbClr val="000000"/>
              </a:solidFill>
              <a:latin typeface="Arial"/>
            </a:endParaRPr>
          </a:p>
          <a:p>
            <a:pPr marL="452160" indent="-443880">
              <a:lnSpc>
                <a:spcPct val="100000"/>
              </a:lnSpc>
              <a:spcBef>
                <a:spcPts val="893"/>
              </a:spcBef>
              <a:buClr>
                <a:srgbClr val="c0dbde"/>
              </a:buClr>
              <a:buFont typeface="Arial"/>
              <a:buChar char="•"/>
            </a:pPr>
            <a:r>
              <a:rPr b="0" lang="en-US" sz="3000" spc="-1" strike="noStrike">
                <a:solidFill>
                  <a:srgbClr val="231e20"/>
                </a:solidFill>
                <a:latin typeface="Arial"/>
                <a:ea typeface="Arial"/>
              </a:rPr>
              <a:t>Для </a:t>
            </a:r>
            <a:r>
              <a:rPr b="1" lang="en-US" sz="3000" spc="-1" strike="noStrike">
                <a:solidFill>
                  <a:srgbClr val="231e20"/>
                </a:solidFill>
                <a:latin typeface="Arial"/>
                <a:ea typeface="Arial"/>
              </a:rPr>
              <a:t>CASCADED </a:t>
            </a:r>
            <a:r>
              <a:rPr b="0" lang="en-US" sz="3000" spc="-1" strike="noStrike">
                <a:solidFill>
                  <a:srgbClr val="231e20"/>
                </a:solidFill>
                <a:latin typeface="Arial"/>
                <a:ea typeface="Arial"/>
              </a:rPr>
              <a:t>происходит проверка для всех  представлений, на которых основано данное  представление. Значением по умолчанию  является CASCADED.</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p:nvPr/>
        </p:nvSpPr>
        <p:spPr>
          <a:xfrm>
            <a:off x="2214360" y="126360"/>
            <a:ext cx="9059040" cy="1597680"/>
          </a:xfrm>
          <a:prstGeom prst="rect">
            <a:avLst/>
          </a:prstGeom>
          <a:noFill/>
          <a:ln w="0">
            <a:noFill/>
          </a:ln>
        </p:spPr>
        <p:style>
          <a:lnRef idx="0"/>
          <a:fillRef idx="0"/>
          <a:effectRef idx="0"/>
          <a:fontRef idx="minor"/>
        </p:style>
        <p:txBody>
          <a:bodyPr lIns="0" rIns="0" tIns="71280" bIns="0" anchor="ctr">
            <a:noAutofit/>
          </a:bodyPr>
          <a:p>
            <a:pPr marL="7560">
              <a:lnSpc>
                <a:spcPct val="100000"/>
              </a:lnSpc>
            </a:pPr>
            <a:r>
              <a:rPr b="1" lang="en-US" sz="4000" spc="-1" strike="noStrike">
                <a:solidFill>
                  <a:srgbClr val="000000"/>
                </a:solidFill>
                <a:latin typeface="Corbel"/>
              </a:rPr>
              <a:t>Пример: создание обновляемого  представления с CHECK OPTION</a:t>
            </a:r>
            <a:endParaRPr b="0" lang="en-US" sz="4000" spc="-1" strike="noStrike">
              <a:solidFill>
                <a:srgbClr val="000000"/>
              </a:solidFill>
              <a:latin typeface="Arial"/>
            </a:endParaRPr>
          </a:p>
        </p:txBody>
      </p:sp>
      <p:sp>
        <p:nvSpPr>
          <p:cNvPr id="384" name="CustomShape 2"/>
          <p:cNvSpPr/>
          <p:nvPr/>
        </p:nvSpPr>
        <p:spPr>
          <a:xfrm>
            <a:off x="1408680" y="1868760"/>
            <a:ext cx="8026200" cy="3863160"/>
          </a:xfrm>
          <a:prstGeom prst="rect">
            <a:avLst/>
          </a:prstGeom>
          <a:noFill/>
          <a:ln w="0">
            <a:noFill/>
          </a:ln>
        </p:spPr>
        <p:style>
          <a:lnRef idx="0"/>
          <a:fillRef idx="0"/>
          <a:effectRef idx="0"/>
          <a:fontRef idx="minor"/>
        </p:style>
        <p:txBody>
          <a:bodyPr lIns="0" rIns="0" tIns="274320" bIns="0" anchor="t">
            <a:noAutofit/>
          </a:bodyPr>
          <a:p>
            <a:pPr marL="7560">
              <a:lnSpc>
                <a:spcPct val="100000"/>
              </a:lnSpc>
            </a:pPr>
            <a:r>
              <a:rPr b="0" lang="en-US" sz="3000" spc="-1" strike="noStrike">
                <a:solidFill>
                  <a:srgbClr val="231e20"/>
                </a:solidFill>
                <a:latin typeface="Arial"/>
                <a:ea typeface="Arial"/>
              </a:rPr>
              <a:t>Определение представления:</a:t>
            </a:r>
            <a:endParaRPr b="0" lang="en-US" sz="3000" spc="-1" strike="noStrike">
              <a:solidFill>
                <a:srgbClr val="000000"/>
              </a:solidFill>
              <a:latin typeface="Arial"/>
            </a:endParaRPr>
          </a:p>
          <a:p>
            <a:pPr marL="452160">
              <a:lnSpc>
                <a:spcPct val="100000"/>
              </a:lnSpc>
              <a:spcBef>
                <a:spcPts val="496"/>
              </a:spcBef>
            </a:pPr>
            <a:r>
              <a:rPr b="1" lang="en-US" sz="2000" spc="-1" strike="noStrike">
                <a:solidFill>
                  <a:srgbClr val="231e20"/>
                </a:solidFill>
                <a:latin typeface="Courier New"/>
                <a:ea typeface="Courier New"/>
              </a:rPr>
              <a:t>CREATE VIEW V_HOME_PHONE_LIST</a:t>
            </a:r>
            <a:endParaRPr b="0" lang="en-US" sz="2000" spc="-1" strike="noStrike">
              <a:solidFill>
                <a:srgbClr val="000000"/>
              </a:solidFill>
              <a:latin typeface="Arial"/>
            </a:endParaRPr>
          </a:p>
          <a:p>
            <a:pPr marL="452160">
              <a:lnSpc>
                <a:spcPct val="100000"/>
              </a:lnSpc>
              <a:spcBef>
                <a:spcPts val="496"/>
              </a:spcBef>
            </a:pPr>
            <a:r>
              <a:rPr b="1" lang="en-US" sz="2000" spc="-1" strike="noStrike">
                <a:solidFill>
                  <a:srgbClr val="231e20"/>
                </a:solidFill>
                <a:latin typeface="Courier New"/>
                <a:ea typeface="Courier New"/>
              </a:rPr>
              <a:t>AS SELECT StudentId, PhoneType, Phone</a:t>
            </a:r>
            <a:endParaRPr b="0" lang="en-US" sz="2000" spc="-1" strike="noStrike">
              <a:solidFill>
                <a:srgbClr val="000000"/>
              </a:solidFill>
              <a:latin typeface="Arial"/>
            </a:endParaRPr>
          </a:p>
          <a:p>
            <a:pPr marL="452160">
              <a:lnSpc>
                <a:spcPct val="100000"/>
              </a:lnSpc>
              <a:spcBef>
                <a:spcPts val="496"/>
              </a:spcBef>
            </a:pPr>
            <a:r>
              <a:rPr b="1" lang="en-US" sz="2000" spc="-1" strike="noStrike">
                <a:solidFill>
                  <a:srgbClr val="231e20"/>
                </a:solidFill>
                <a:latin typeface="Courier New"/>
                <a:ea typeface="Courier New"/>
              </a:rPr>
              <a:t> </a:t>
            </a:r>
            <a:r>
              <a:rPr b="1" lang="en-US" sz="2000" spc="-1" strike="noStrike">
                <a:solidFill>
                  <a:srgbClr val="231e20"/>
                </a:solidFill>
                <a:latin typeface="Courier New"/>
                <a:ea typeface="Courier New"/>
              </a:rPr>
              <a:t>FROM PHONE_LIST</a:t>
            </a:r>
            <a:endParaRPr b="0" lang="en-US" sz="2000" spc="-1" strike="noStrike">
              <a:solidFill>
                <a:srgbClr val="000000"/>
              </a:solidFill>
              <a:latin typeface="Arial"/>
            </a:endParaRPr>
          </a:p>
          <a:p>
            <a:pPr marL="452160">
              <a:lnSpc>
                <a:spcPct val="100000"/>
              </a:lnSpc>
              <a:spcBef>
                <a:spcPts val="496"/>
              </a:spcBef>
            </a:pPr>
            <a:r>
              <a:rPr b="1" lang="en-US" sz="2000" spc="-1" strike="noStrike">
                <a:solidFill>
                  <a:srgbClr val="231e20"/>
                </a:solidFill>
                <a:latin typeface="Courier New"/>
                <a:ea typeface="Courier New"/>
              </a:rPr>
              <a:t>WHERE PhoneType = 'дом'</a:t>
            </a:r>
            <a:endParaRPr b="0" lang="en-US" sz="2000" spc="-1" strike="noStrike">
              <a:solidFill>
                <a:srgbClr val="000000"/>
              </a:solidFill>
              <a:latin typeface="Arial"/>
            </a:endParaRPr>
          </a:p>
          <a:p>
            <a:pPr marL="452160">
              <a:lnSpc>
                <a:spcPct val="100000"/>
              </a:lnSpc>
              <a:spcBef>
                <a:spcPts val="496"/>
              </a:spcBef>
            </a:pPr>
            <a:r>
              <a:rPr b="1" lang="en-US" sz="2000" spc="-1" strike="noStrike">
                <a:solidFill>
                  <a:srgbClr val="231e20"/>
                </a:solidFill>
                <a:latin typeface="Courier New"/>
                <a:ea typeface="Courier New"/>
              </a:rPr>
              <a:t>WITH CHECK OPTION;</a:t>
            </a:r>
            <a:endParaRPr b="0" lang="en-US" sz="2000" spc="-1" strike="noStrike">
              <a:solidFill>
                <a:srgbClr val="000000"/>
              </a:solidFill>
              <a:latin typeface="Arial"/>
            </a:endParaRPr>
          </a:p>
          <a:p>
            <a:pPr marL="452160">
              <a:lnSpc>
                <a:spcPct val="100000"/>
              </a:lnSpc>
              <a:spcBef>
                <a:spcPts val="496"/>
              </a:spcBef>
            </a:pPr>
            <a:endParaRPr b="0" lang="en-US" sz="2000" spc="-1" strike="noStrike">
              <a:solidFill>
                <a:srgbClr val="000000"/>
              </a:solidFill>
              <a:latin typeface="Arial"/>
            </a:endParaRPr>
          </a:p>
          <a:p>
            <a:pPr marL="452160">
              <a:lnSpc>
                <a:spcPct val="100000"/>
              </a:lnSpc>
              <a:spcBef>
                <a:spcPts val="496"/>
              </a:spcBef>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p:nvPr/>
        </p:nvSpPr>
        <p:spPr>
          <a:xfrm>
            <a:off x="1561680" y="266040"/>
            <a:ext cx="10586160" cy="1250280"/>
          </a:xfrm>
          <a:prstGeom prst="rect">
            <a:avLst/>
          </a:prstGeom>
          <a:noFill/>
          <a:ln w="0">
            <a:noFill/>
          </a:ln>
        </p:spPr>
        <p:style>
          <a:lnRef idx="0"/>
          <a:fillRef idx="0"/>
          <a:effectRef idx="0"/>
          <a:fontRef idx="minor"/>
        </p:style>
        <p:txBody>
          <a:bodyPr lIns="0" rIns="0" tIns="71280" bIns="0" anchor="ctr">
            <a:noAutofit/>
          </a:bodyPr>
          <a:p>
            <a:pPr marL="7560">
              <a:lnSpc>
                <a:spcPct val="100000"/>
              </a:lnSpc>
            </a:pPr>
            <a:r>
              <a:rPr b="1" lang="en-US" sz="3600" spc="-1" strike="noStrike">
                <a:solidFill>
                  <a:srgbClr val="000000"/>
                </a:solidFill>
                <a:latin typeface="Arial Black"/>
              </a:rPr>
              <a:t>Пример: просмотр содержимого  представления</a:t>
            </a:r>
            <a:endParaRPr b="0" lang="en-US" sz="3600" spc="-1" strike="noStrike">
              <a:solidFill>
                <a:srgbClr val="000000"/>
              </a:solidFill>
              <a:latin typeface="Arial"/>
            </a:endParaRPr>
          </a:p>
        </p:txBody>
      </p:sp>
      <p:sp>
        <p:nvSpPr>
          <p:cNvPr id="386" name="CustomShape 2"/>
          <p:cNvSpPr/>
          <p:nvPr/>
        </p:nvSpPr>
        <p:spPr>
          <a:xfrm>
            <a:off x="1483920" y="1805760"/>
            <a:ext cx="6564240" cy="314640"/>
          </a:xfrm>
          <a:prstGeom prst="rect">
            <a:avLst/>
          </a:prstGeom>
          <a:noFill/>
          <a:ln w="0">
            <a:noFill/>
          </a:ln>
        </p:spPr>
        <p:style>
          <a:lnRef idx="0"/>
          <a:fillRef idx="0"/>
          <a:effectRef idx="0"/>
          <a:fontRef idx="minor"/>
        </p:style>
        <p:txBody>
          <a:bodyPr lIns="0" rIns="0" tIns="7200" bIns="0" anchor="t">
            <a:noAutofit/>
          </a:bodyPr>
          <a:p>
            <a:pPr marL="7560">
              <a:lnSpc>
                <a:spcPct val="100000"/>
              </a:lnSpc>
            </a:pPr>
            <a:r>
              <a:rPr b="1" lang="en-US" sz="2000" spc="-1" strike="noStrike">
                <a:solidFill>
                  <a:srgbClr val="231e20"/>
                </a:solidFill>
                <a:latin typeface="Courier New"/>
                <a:ea typeface="Courier New"/>
              </a:rPr>
              <a:t>SELECT * FROM V_HOME_PHONE_LIST;</a:t>
            </a:r>
            <a:endParaRPr b="0" lang="en-US" sz="2000" spc="-1" strike="noStrike">
              <a:solidFill>
                <a:srgbClr val="000000"/>
              </a:solidFill>
              <a:latin typeface="Arial"/>
            </a:endParaRPr>
          </a:p>
        </p:txBody>
      </p:sp>
      <p:pic>
        <p:nvPicPr>
          <p:cNvPr id="387" name="Google Shape;643;p84" descr=""/>
          <p:cNvPicPr/>
          <p:nvPr/>
        </p:nvPicPr>
        <p:blipFill>
          <a:blip r:embed="rId1"/>
          <a:stretch/>
        </p:blipFill>
        <p:spPr>
          <a:xfrm>
            <a:off x="2525760" y="2306160"/>
            <a:ext cx="7853400" cy="391788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p:nvPr/>
        </p:nvSpPr>
        <p:spPr>
          <a:xfrm>
            <a:off x="1484280" y="137160"/>
            <a:ext cx="10018080" cy="1751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3600" spc="-1" strike="noStrike">
                <a:solidFill>
                  <a:srgbClr val="000000"/>
                </a:solidFill>
                <a:latin typeface="Arial Black"/>
              </a:rPr>
              <a:t>Пример: представление с изменяемыми и неизменяемыми столбцами</a:t>
            </a:r>
            <a:endParaRPr b="0" lang="en-US" sz="3600" spc="-1" strike="noStrike">
              <a:solidFill>
                <a:srgbClr val="000000"/>
              </a:solidFill>
              <a:latin typeface="Arial"/>
            </a:endParaRPr>
          </a:p>
        </p:txBody>
      </p:sp>
      <p:sp>
        <p:nvSpPr>
          <p:cNvPr id="389" name="TextShape 2"/>
          <p:cNvSpPr/>
          <p:nvPr/>
        </p:nvSpPr>
        <p:spPr>
          <a:xfrm>
            <a:off x="2850480" y="2613240"/>
            <a:ext cx="7519680" cy="3123360"/>
          </a:xfrm>
          <a:prstGeom prst="rect">
            <a:avLst/>
          </a:prstGeom>
          <a:noFill/>
          <a:ln w="0">
            <a:noFill/>
          </a:ln>
        </p:spPr>
        <p:style>
          <a:lnRef idx="0"/>
          <a:fillRef idx="0"/>
          <a:effectRef idx="0"/>
          <a:fontRef idx="minor"/>
        </p:style>
        <p:txBody>
          <a:bodyPr lIns="90000" rIns="90000" tIns="45000" bIns="45000" anchor="ctr">
            <a:normAutofit fontScale="73000"/>
          </a:bodyPr>
          <a:p>
            <a:pPr>
              <a:lnSpc>
                <a:spcPct val="100000"/>
              </a:lnSpc>
              <a:spcBef>
                <a:spcPts val="479"/>
              </a:spcBef>
              <a:spcAft>
                <a:spcPts val="601"/>
              </a:spcAft>
            </a:pPr>
            <a:r>
              <a:rPr b="1" lang="en-US" sz="2400" spc="-1" strike="noStrike">
                <a:solidFill>
                  <a:srgbClr val="000000"/>
                </a:solidFill>
                <a:latin typeface="Corbel"/>
              </a:rPr>
              <a:t>CREATE VIEW comedies AS</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SELECT f.*,</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country_code_to_name(f.country_code) AS country,</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(SELECT avg(r.rating)</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FROM user_ratings r</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WHERE r.film_id = f.id) AS avg_rating</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FROM films f</a:t>
            </a:r>
            <a:endParaRPr b="0" lang="en-US" sz="2400" spc="-1" strike="noStrike">
              <a:solidFill>
                <a:srgbClr val="000000"/>
              </a:solidFill>
              <a:latin typeface="Arial"/>
            </a:endParaRPr>
          </a:p>
          <a:p>
            <a:pPr>
              <a:lnSpc>
                <a:spcPct val="100000"/>
              </a:lnSpc>
              <a:spcBef>
                <a:spcPts val="479"/>
              </a:spcBef>
              <a:spcAft>
                <a:spcPts val="601"/>
              </a:spcAft>
            </a:pPr>
            <a:r>
              <a:rPr b="1" lang="en-US" sz="2400" spc="-1" strike="noStrike">
                <a:solidFill>
                  <a:srgbClr val="000000"/>
                </a:solidFill>
                <a:latin typeface="Corbel"/>
              </a:rPr>
              <a:t>    </a:t>
            </a:r>
            <a:r>
              <a:rPr b="1" lang="en-US" sz="2400" spc="-1" strike="noStrike">
                <a:solidFill>
                  <a:srgbClr val="000000"/>
                </a:solidFill>
                <a:latin typeface="Corbel"/>
              </a:rPr>
              <a:t>WHERE f.kind = 'Comedy';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2059920" y="70560"/>
            <a:ext cx="82893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41" strike="noStrike">
                <a:solidFill>
                  <a:srgbClr val="000000"/>
                </a:solidFill>
                <a:latin typeface="Arial Black"/>
              </a:rPr>
              <a:t>Удаление</a:t>
            </a:r>
            <a:r>
              <a:rPr b="0" lang="en-US" sz="3600" spc="-32" strike="noStrike">
                <a:solidFill>
                  <a:srgbClr val="000000"/>
                </a:solidFill>
                <a:latin typeface="Arial Black"/>
              </a:rPr>
              <a:t> </a:t>
            </a:r>
            <a:r>
              <a:rPr b="0" lang="en-US" sz="3600" spc="-15" strike="noStrike">
                <a:solidFill>
                  <a:srgbClr val="000000"/>
                </a:solidFill>
                <a:latin typeface="Arial Black"/>
              </a:rPr>
              <a:t>представления</a:t>
            </a:r>
            <a:endParaRPr b="0" lang="en-US" sz="3600" spc="-1" strike="noStrike">
              <a:solidFill>
                <a:srgbClr val="000000"/>
              </a:solidFill>
              <a:latin typeface="Corbel"/>
            </a:endParaRPr>
          </a:p>
        </p:txBody>
      </p:sp>
      <p:sp>
        <p:nvSpPr>
          <p:cNvPr id="391" name="object 3"/>
          <p:cNvSpPr/>
          <p:nvPr/>
        </p:nvSpPr>
        <p:spPr>
          <a:xfrm>
            <a:off x="2189160" y="1765080"/>
            <a:ext cx="7644960" cy="27889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 strike="noStrike">
                <a:solidFill>
                  <a:srgbClr val="000000"/>
                </a:solidFill>
                <a:latin typeface="Calibri"/>
              </a:rPr>
              <a:t>Бывают ситуации, </a:t>
            </a:r>
            <a:r>
              <a:rPr b="0" lang="en-US" sz="2000" spc="-32" strike="noStrike">
                <a:solidFill>
                  <a:srgbClr val="000000"/>
                </a:solidFill>
                <a:latin typeface="Calibri"/>
              </a:rPr>
              <a:t>когда </a:t>
            </a:r>
            <a:r>
              <a:rPr b="0" lang="en-US" sz="2000" spc="-1" strike="noStrike">
                <a:solidFill>
                  <a:srgbClr val="000000"/>
                </a:solidFill>
                <a:latin typeface="Calibri"/>
              </a:rPr>
              <a:t>заранее известно, </a:t>
            </a:r>
            <a:r>
              <a:rPr b="0" lang="en-US" sz="2000" spc="-12" strike="noStrike">
                <a:solidFill>
                  <a:srgbClr val="000000"/>
                </a:solidFill>
                <a:latin typeface="Calibri"/>
              </a:rPr>
              <a:t>что </a:t>
            </a:r>
            <a:r>
              <a:rPr b="0" lang="en-US" sz="2000" spc="-7" strike="noStrike">
                <a:solidFill>
                  <a:srgbClr val="000000"/>
                </a:solidFill>
                <a:latin typeface="Calibri"/>
              </a:rPr>
              <a:t>возможна попытка  </a:t>
            </a:r>
            <a:r>
              <a:rPr b="0" lang="en-US" sz="2000" spc="-15" strike="noStrike">
                <a:solidFill>
                  <a:srgbClr val="000000"/>
                </a:solidFill>
                <a:latin typeface="Calibri"/>
              </a:rPr>
              <a:t>удаления </a:t>
            </a:r>
            <a:r>
              <a:rPr b="0" lang="en-US" sz="2000" spc="-7" strike="noStrike">
                <a:solidFill>
                  <a:srgbClr val="000000"/>
                </a:solidFill>
                <a:latin typeface="Calibri"/>
              </a:rPr>
              <a:t>несуществующего представления. </a:t>
            </a:r>
            <a:r>
              <a:rPr b="0" lang="en-US" sz="2000" spc="-1" strike="noStrike">
                <a:solidFill>
                  <a:srgbClr val="000000"/>
                </a:solidFill>
                <a:latin typeface="Calibri"/>
              </a:rPr>
              <a:t>В </a:t>
            </a:r>
            <a:r>
              <a:rPr b="0" lang="en-US" sz="2000" spc="-7" strike="noStrike">
                <a:solidFill>
                  <a:srgbClr val="000000"/>
                </a:solidFill>
                <a:latin typeface="Calibri"/>
              </a:rPr>
              <a:t>таких </a:t>
            </a:r>
            <a:r>
              <a:rPr b="0" lang="en-US" sz="2000" spc="-1" strike="noStrike">
                <a:solidFill>
                  <a:srgbClr val="000000"/>
                </a:solidFill>
                <a:latin typeface="Calibri"/>
              </a:rPr>
              <a:t>случаях </a:t>
            </a:r>
            <a:r>
              <a:rPr b="0" lang="en-US" sz="2000" spc="-7" strike="noStrike">
                <a:solidFill>
                  <a:srgbClr val="000000"/>
                </a:solidFill>
                <a:latin typeface="Calibri"/>
              </a:rPr>
              <a:t>обычно  стараются избежать </a:t>
            </a:r>
            <a:r>
              <a:rPr b="0" lang="en-US" sz="2000" spc="-1" strike="noStrike">
                <a:solidFill>
                  <a:srgbClr val="000000"/>
                </a:solidFill>
                <a:latin typeface="Calibri"/>
              </a:rPr>
              <a:t>ненужных </a:t>
            </a:r>
            <a:r>
              <a:rPr b="0" lang="en-US" sz="2000" spc="-7" strike="noStrike">
                <a:solidFill>
                  <a:srgbClr val="000000"/>
                </a:solidFill>
                <a:latin typeface="Calibri"/>
              </a:rPr>
              <a:t>сообщений </a:t>
            </a:r>
            <a:r>
              <a:rPr b="0" lang="en-US" sz="2000" spc="-1" strike="noStrike">
                <a:solidFill>
                  <a:srgbClr val="000000"/>
                </a:solidFill>
                <a:latin typeface="Calibri"/>
              </a:rPr>
              <a:t>об </a:t>
            </a:r>
            <a:r>
              <a:rPr b="0" lang="en-US" sz="2000" spc="-12" strike="noStrike">
                <a:solidFill>
                  <a:srgbClr val="000000"/>
                </a:solidFill>
                <a:latin typeface="Calibri"/>
              </a:rPr>
              <a:t>ошибке</a:t>
            </a:r>
            <a:r>
              <a:rPr b="0" lang="en-US" sz="2000" spc="-120" strike="noStrike">
                <a:solidFill>
                  <a:srgbClr val="000000"/>
                </a:solidFill>
                <a:latin typeface="Calibri"/>
              </a:rPr>
              <a:t> </a:t>
            </a:r>
            <a:r>
              <a:rPr b="0" lang="en-US" sz="2000" spc="-7" strike="noStrike">
                <a:solidFill>
                  <a:srgbClr val="000000"/>
                </a:solidFill>
                <a:latin typeface="Calibri"/>
              </a:rPr>
              <a:t>отсутствия</a:t>
            </a:r>
            <a:endParaRPr b="0" lang="en-US" sz="2000" spc="-1" strike="noStrike">
              <a:solidFill>
                <a:srgbClr val="000000"/>
              </a:solidFill>
              <a:latin typeface="Arial"/>
            </a:endParaRPr>
          </a:p>
          <a:p>
            <a:pPr marL="12600">
              <a:lnSpc>
                <a:spcPct val="100000"/>
              </a:lnSpc>
            </a:pPr>
            <a:r>
              <a:rPr b="0" lang="en-US" sz="2000" spc="-7" strike="noStrike">
                <a:solidFill>
                  <a:srgbClr val="000000"/>
                </a:solidFill>
                <a:latin typeface="Calibri"/>
              </a:rPr>
              <a:t>представления. </a:t>
            </a:r>
            <a:r>
              <a:rPr b="0" lang="en-US" sz="2000" spc="-15" strike="noStrike">
                <a:solidFill>
                  <a:srgbClr val="000000"/>
                </a:solidFill>
                <a:latin typeface="Calibri"/>
              </a:rPr>
              <a:t>Делается </a:t>
            </a:r>
            <a:r>
              <a:rPr b="0" lang="en-US" sz="2000" spc="-12" strike="noStrike">
                <a:solidFill>
                  <a:srgbClr val="000000"/>
                </a:solidFill>
                <a:latin typeface="Calibri"/>
              </a:rPr>
              <a:t>это </a:t>
            </a:r>
            <a:r>
              <a:rPr b="0" lang="en-US" sz="2000" spc="-7" strike="noStrike">
                <a:solidFill>
                  <a:srgbClr val="000000"/>
                </a:solidFill>
                <a:latin typeface="Calibri"/>
              </a:rPr>
              <a:t>путем </a:t>
            </a:r>
            <a:r>
              <a:rPr b="0" lang="en-US" sz="2000" spc="-12" strike="noStrike">
                <a:solidFill>
                  <a:srgbClr val="000000"/>
                </a:solidFill>
                <a:latin typeface="Calibri"/>
              </a:rPr>
              <a:t>добавления </a:t>
            </a:r>
            <a:r>
              <a:rPr b="0" lang="en-US" sz="2000" spc="-1" strike="noStrike">
                <a:solidFill>
                  <a:srgbClr val="000000"/>
                </a:solidFill>
                <a:latin typeface="Calibri"/>
              </a:rPr>
              <a:t>в </a:t>
            </a:r>
            <a:r>
              <a:rPr b="0" lang="en-US" sz="2000" spc="-12" strike="noStrike">
                <a:solidFill>
                  <a:srgbClr val="000000"/>
                </a:solidFill>
                <a:latin typeface="Calibri"/>
              </a:rPr>
              <a:t>команду DROP </a:t>
            </a:r>
            <a:r>
              <a:rPr b="0" lang="en-US" sz="2000" spc="-1" strike="noStrike">
                <a:solidFill>
                  <a:srgbClr val="000000"/>
                </a:solidFill>
                <a:latin typeface="Calibri"/>
              </a:rPr>
              <a:t>VIEW  </a:t>
            </a:r>
            <a:r>
              <a:rPr b="0" lang="en-US" sz="2000" spc="-7" strike="noStrike">
                <a:solidFill>
                  <a:srgbClr val="000000"/>
                </a:solidFill>
                <a:latin typeface="Calibri"/>
              </a:rPr>
              <a:t>фразы </a:t>
            </a:r>
            <a:r>
              <a:rPr b="0" lang="en-US" sz="2000" spc="-1" strike="noStrike">
                <a:solidFill>
                  <a:srgbClr val="000000"/>
                </a:solidFill>
                <a:latin typeface="Calibri"/>
              </a:rPr>
              <a:t>IF </a:t>
            </a:r>
            <a:r>
              <a:rPr b="0" lang="en-US" sz="2000" spc="-12" strike="noStrike">
                <a:solidFill>
                  <a:srgbClr val="000000"/>
                </a:solidFill>
                <a:latin typeface="Calibri"/>
              </a:rPr>
              <a:t>EXISTS.</a:t>
            </a:r>
            <a:r>
              <a:rPr b="0" lang="en-US" sz="2000" spc="-21" strike="noStrike">
                <a:solidFill>
                  <a:srgbClr val="000000"/>
                </a:solidFill>
                <a:latin typeface="Calibri"/>
              </a:rPr>
              <a:t> </a:t>
            </a:r>
            <a:r>
              <a:rPr b="0" lang="en-US" sz="2000" spc="-7" strike="noStrike">
                <a:solidFill>
                  <a:srgbClr val="000000"/>
                </a:solidFill>
                <a:latin typeface="Calibri"/>
              </a:rPr>
              <a:t>Например:</a:t>
            </a:r>
            <a:endParaRPr b="0" lang="en-US" sz="2000" spc="-1" strike="noStrike">
              <a:solidFill>
                <a:srgbClr val="000000"/>
              </a:solidFill>
              <a:latin typeface="Arial"/>
            </a:endParaRPr>
          </a:p>
          <a:p>
            <a:pPr>
              <a:lnSpc>
                <a:spcPct val="100000"/>
              </a:lnSpc>
              <a:spcBef>
                <a:spcPts val="11"/>
              </a:spcBef>
            </a:pPr>
            <a:endParaRPr b="0" lang="en-US" sz="2400" spc="-1" strike="noStrike">
              <a:solidFill>
                <a:srgbClr val="000000"/>
              </a:solidFill>
              <a:latin typeface="Arial"/>
            </a:endParaRPr>
          </a:p>
          <a:p>
            <a:pPr marL="12600">
              <a:lnSpc>
                <a:spcPct val="100000"/>
              </a:lnSpc>
            </a:pPr>
            <a:r>
              <a:rPr b="1" lang="en-US" sz="1800" spc="-12" strike="noStrike">
                <a:solidFill>
                  <a:srgbClr val="000000"/>
                </a:solidFill>
                <a:latin typeface="Courier New"/>
              </a:rPr>
              <a:t>DROP VIEW </a:t>
            </a:r>
            <a:r>
              <a:rPr b="1" lang="en-US" sz="1800" spc="-12" strike="noStrike">
                <a:solidFill>
                  <a:srgbClr val="ff0000"/>
                </a:solidFill>
                <a:latin typeface="Courier New"/>
              </a:rPr>
              <a:t>IF EXISTS</a:t>
            </a:r>
            <a:r>
              <a:rPr b="1" lang="en-US" sz="1800" spc="-21" strike="noStrike">
                <a:solidFill>
                  <a:srgbClr val="ff0000"/>
                </a:solidFill>
                <a:latin typeface="Courier New"/>
              </a:rPr>
              <a:t> </a:t>
            </a:r>
            <a:r>
              <a:rPr b="1" lang="en-US" sz="1800" spc="-12" strike="noStrike">
                <a:solidFill>
                  <a:srgbClr val="000000"/>
                </a:solidFill>
                <a:latin typeface="Courier New"/>
              </a:rPr>
              <a:t>flights_v;</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693440" y="-55800"/>
            <a:ext cx="101502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ru-RU" sz="3600" spc="-7" strike="noStrike">
                <a:solidFill>
                  <a:srgbClr val="000000"/>
                </a:solidFill>
                <a:latin typeface="Arial Black"/>
              </a:rPr>
              <a:t>Материализованные</a:t>
            </a:r>
            <a:r>
              <a:rPr b="0" lang="ru-RU" sz="3600" spc="-26" strike="noStrike">
                <a:solidFill>
                  <a:srgbClr val="000000"/>
                </a:solidFill>
                <a:latin typeface="Arial Black"/>
              </a:rPr>
              <a:t> </a:t>
            </a:r>
            <a:r>
              <a:rPr b="0" lang="ru-RU" sz="3600" spc="-15" strike="noStrike">
                <a:solidFill>
                  <a:srgbClr val="000000"/>
                </a:solidFill>
                <a:latin typeface="Arial Black"/>
              </a:rPr>
              <a:t>представления</a:t>
            </a:r>
            <a:endParaRPr b="0" lang="en-US" sz="3600" spc="-1" strike="noStrike">
              <a:solidFill>
                <a:srgbClr val="000000"/>
              </a:solidFill>
              <a:latin typeface="Corbel"/>
            </a:endParaRPr>
          </a:p>
        </p:txBody>
      </p:sp>
      <p:sp>
        <p:nvSpPr>
          <p:cNvPr id="393" name="object 3"/>
          <p:cNvSpPr/>
          <p:nvPr/>
        </p:nvSpPr>
        <p:spPr>
          <a:xfrm>
            <a:off x="1712160" y="1558800"/>
            <a:ext cx="10131840" cy="119124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2" strike="noStrike">
                <a:solidFill>
                  <a:srgbClr val="000000"/>
                </a:solidFill>
                <a:latin typeface="Calibri"/>
              </a:rPr>
              <a:t>PostgreSQL предлагает </a:t>
            </a:r>
            <a:r>
              <a:rPr b="0" lang="en-US" sz="2000" spc="-1" strike="noStrike">
                <a:solidFill>
                  <a:srgbClr val="000000"/>
                </a:solidFill>
                <a:latin typeface="Calibri"/>
              </a:rPr>
              <a:t>свое расширение — </a:t>
            </a:r>
            <a:r>
              <a:rPr b="0" lang="en-US" sz="2000" spc="-7" strike="noStrike">
                <a:solidFill>
                  <a:srgbClr val="000000"/>
                </a:solidFill>
                <a:latin typeface="Calibri"/>
              </a:rPr>
              <a:t>так называемое  </a:t>
            </a:r>
            <a:r>
              <a:rPr b="1" lang="en-US" sz="2000" spc="-7" strike="noStrike">
                <a:solidFill>
                  <a:srgbClr val="000000"/>
                </a:solidFill>
                <a:latin typeface="Calibri"/>
              </a:rPr>
              <a:t>материализованное представление</a:t>
            </a:r>
            <a:r>
              <a:rPr b="0" lang="en-US" sz="2000" spc="-7" strike="noStrike">
                <a:solidFill>
                  <a:srgbClr val="000000"/>
                </a:solidFill>
                <a:latin typeface="Calibri"/>
              </a:rPr>
              <a:t>. </a:t>
            </a:r>
            <a:r>
              <a:rPr b="0" lang="en-US" sz="2000" spc="-12" strike="noStrike">
                <a:solidFill>
                  <a:srgbClr val="000000"/>
                </a:solidFill>
                <a:latin typeface="Calibri"/>
              </a:rPr>
              <a:t>Упрощенный </a:t>
            </a:r>
            <a:r>
              <a:rPr b="0" lang="en-US" sz="2000" spc="-7" strike="noStrike">
                <a:solidFill>
                  <a:srgbClr val="000000"/>
                </a:solidFill>
                <a:latin typeface="Calibri"/>
              </a:rPr>
              <a:t>синтаксис </a:t>
            </a:r>
            <a:r>
              <a:rPr b="0" lang="en-US" sz="2000" spc="-12" strike="noStrike">
                <a:solidFill>
                  <a:srgbClr val="000000"/>
                </a:solidFill>
                <a:latin typeface="Calibri"/>
              </a:rPr>
              <a:t>команды  </a:t>
            </a:r>
            <a:r>
              <a:rPr b="0" lang="en-US" sz="2000" spc="-1" strike="noStrike">
                <a:solidFill>
                  <a:srgbClr val="000000"/>
                </a:solidFill>
                <a:latin typeface="Calibri"/>
              </a:rPr>
              <a:t>для </a:t>
            </a:r>
            <a:r>
              <a:rPr b="0" lang="en-US" sz="2000" spc="-7" strike="noStrike">
                <a:solidFill>
                  <a:srgbClr val="000000"/>
                </a:solidFill>
                <a:latin typeface="Calibri"/>
              </a:rPr>
              <a:t>создания материализованных представлений,</a:t>
            </a:r>
            <a:r>
              <a:rPr b="0" lang="en-US" sz="2000" spc="-60" strike="noStrike">
                <a:solidFill>
                  <a:srgbClr val="000000"/>
                </a:solidFill>
                <a:latin typeface="Calibri"/>
              </a:rPr>
              <a:t> </a:t>
            </a:r>
            <a:r>
              <a:rPr b="0" lang="en-US" sz="2000" spc="-12" strike="noStrike">
                <a:solidFill>
                  <a:srgbClr val="000000"/>
                </a:solidFill>
                <a:latin typeface="Calibri"/>
              </a:rPr>
              <a:t>таков:</a:t>
            </a:r>
            <a:endParaRPr b="0" lang="en-US" sz="2000" spc="-1" strike="noStrike">
              <a:solidFill>
                <a:srgbClr val="000000"/>
              </a:solidFill>
              <a:latin typeface="Arial"/>
            </a:endParaRPr>
          </a:p>
          <a:p>
            <a:pPr marL="12600">
              <a:lnSpc>
                <a:spcPts val="2075"/>
              </a:lnSpc>
            </a:pPr>
            <a:r>
              <a:rPr b="1" lang="en-US" sz="1800" spc="-12" strike="noStrike">
                <a:solidFill>
                  <a:srgbClr val="000000"/>
                </a:solidFill>
                <a:latin typeface="Courier New"/>
              </a:rPr>
              <a:t>CREATE </a:t>
            </a:r>
            <a:r>
              <a:rPr b="1" lang="en-US" sz="1800" spc="-12" strike="noStrike">
                <a:solidFill>
                  <a:srgbClr val="ff0000"/>
                </a:solidFill>
                <a:latin typeface="Courier New"/>
              </a:rPr>
              <a:t>MATERIALIZED </a:t>
            </a:r>
            <a:r>
              <a:rPr b="1" lang="en-US" sz="1800" spc="-12" strike="noStrike">
                <a:solidFill>
                  <a:srgbClr val="000000"/>
                </a:solidFill>
                <a:latin typeface="Courier New"/>
              </a:rPr>
              <a:t>VIEW </a:t>
            </a:r>
            <a:r>
              <a:rPr b="1" lang="en-US" sz="1800" spc="-1" strike="noStrike">
                <a:solidFill>
                  <a:srgbClr val="000000"/>
                </a:solidFill>
                <a:latin typeface="Courier New"/>
              </a:rPr>
              <a:t>[ </a:t>
            </a:r>
            <a:r>
              <a:rPr b="1" lang="en-US" sz="1800" spc="-7" strike="noStrike">
                <a:solidFill>
                  <a:srgbClr val="000000"/>
                </a:solidFill>
                <a:latin typeface="Courier New"/>
              </a:rPr>
              <a:t>IF </a:t>
            </a:r>
            <a:r>
              <a:rPr b="1" lang="en-US" sz="1800" spc="-12" strike="noStrike">
                <a:solidFill>
                  <a:srgbClr val="000000"/>
                </a:solidFill>
                <a:latin typeface="Courier New"/>
              </a:rPr>
              <a:t>NOT EXISTS </a:t>
            </a:r>
            <a:r>
              <a:rPr b="1" lang="en-US" sz="1800" spc="-1" strike="noStrike">
                <a:solidFill>
                  <a:srgbClr val="000000"/>
                </a:solidFill>
                <a:latin typeface="Courier New"/>
              </a:rPr>
              <a:t>]</a:t>
            </a:r>
            <a:r>
              <a:rPr b="1" lang="en-US" sz="1800" spc="-52" strike="noStrike">
                <a:solidFill>
                  <a:srgbClr val="000000"/>
                </a:solidFill>
                <a:latin typeface="Courier New"/>
              </a:rPr>
              <a:t> </a:t>
            </a:r>
            <a:r>
              <a:rPr b="1" lang="en-US" sz="1800" spc="-12" strike="noStrike">
                <a:solidFill>
                  <a:srgbClr val="000000"/>
                </a:solidFill>
                <a:latin typeface="Courier New"/>
              </a:rPr>
              <a:t>table_name</a:t>
            </a:r>
            <a:endParaRPr b="0" lang="en-US" sz="1800" spc="-1" strike="noStrike">
              <a:solidFill>
                <a:srgbClr val="000000"/>
              </a:solidFill>
              <a:latin typeface="Arial"/>
            </a:endParaRPr>
          </a:p>
        </p:txBody>
      </p:sp>
      <p:sp>
        <p:nvSpPr>
          <p:cNvPr id="394" name="object 4"/>
          <p:cNvSpPr/>
          <p:nvPr/>
        </p:nvSpPr>
        <p:spPr>
          <a:xfrm>
            <a:off x="1693440" y="2764800"/>
            <a:ext cx="3574800" cy="8352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1800" spc="-1" strike="noStrike">
                <a:solidFill>
                  <a:srgbClr val="000000"/>
                </a:solidFill>
                <a:latin typeface="Courier New"/>
              </a:rPr>
              <a:t>[ </a:t>
            </a:r>
            <a:r>
              <a:rPr b="1" lang="en-US" sz="1800" spc="-12" strike="noStrike">
                <a:solidFill>
                  <a:srgbClr val="000000"/>
                </a:solidFill>
                <a:latin typeface="Courier New"/>
              </a:rPr>
              <a:t>(column_name [, ...] </a:t>
            </a:r>
            <a:r>
              <a:rPr b="1" lang="en-US" sz="1800" spc="-1" strike="noStrike">
                <a:solidFill>
                  <a:srgbClr val="000000"/>
                </a:solidFill>
                <a:latin typeface="Courier New"/>
              </a:rPr>
              <a:t>)</a:t>
            </a:r>
            <a:r>
              <a:rPr b="1" lang="en-US" sz="1800" spc="-97" strike="noStrike">
                <a:solidFill>
                  <a:srgbClr val="000000"/>
                </a:solidFill>
                <a:latin typeface="Courier New"/>
              </a:rPr>
              <a:t> </a:t>
            </a:r>
            <a:r>
              <a:rPr b="1" lang="en-US" sz="1800" spc="-1" strike="noStrike">
                <a:solidFill>
                  <a:srgbClr val="000000"/>
                </a:solidFill>
                <a:latin typeface="Courier New"/>
              </a:rPr>
              <a:t>]</a:t>
            </a:r>
            <a:endParaRPr b="0" lang="en-US" sz="1800" spc="-1" strike="noStrike">
              <a:solidFill>
                <a:srgbClr val="000000"/>
              </a:solidFill>
              <a:latin typeface="Arial"/>
            </a:endParaRPr>
          </a:p>
          <a:p>
            <a:pPr marL="12600">
              <a:lnSpc>
                <a:spcPct val="100000"/>
              </a:lnSpc>
            </a:pPr>
            <a:r>
              <a:rPr b="1" lang="en-US" sz="1800" spc="-7" strike="noStrike">
                <a:solidFill>
                  <a:srgbClr val="000000"/>
                </a:solidFill>
                <a:latin typeface="Courier New"/>
              </a:rPr>
              <a:t>AS</a:t>
            </a:r>
            <a:r>
              <a:rPr b="1" lang="en-US" sz="1800" spc="-15" strike="noStrike">
                <a:solidFill>
                  <a:srgbClr val="000000"/>
                </a:solidFill>
                <a:latin typeface="Courier New"/>
              </a:rPr>
              <a:t> </a:t>
            </a:r>
            <a:r>
              <a:rPr b="1" lang="en-US" sz="1800" spc="-12" strike="noStrike">
                <a:solidFill>
                  <a:srgbClr val="000000"/>
                </a:solidFill>
                <a:latin typeface="Courier New"/>
              </a:rPr>
              <a:t>query</a:t>
            </a:r>
            <a:endParaRPr b="0" lang="en-US" sz="1800" spc="-1" strike="noStrike">
              <a:solidFill>
                <a:srgbClr val="000000"/>
              </a:solidFill>
              <a:latin typeface="Arial"/>
            </a:endParaRPr>
          </a:p>
          <a:p>
            <a:pPr marL="12600">
              <a:lnSpc>
                <a:spcPct val="100000"/>
              </a:lnSpc>
            </a:pPr>
            <a:r>
              <a:rPr b="1" lang="en-US" sz="1800" spc="-1" strike="noStrike">
                <a:solidFill>
                  <a:srgbClr val="000000"/>
                </a:solidFill>
                <a:latin typeface="Courier New"/>
              </a:rPr>
              <a:t>[ </a:t>
            </a:r>
            <a:r>
              <a:rPr b="1" lang="en-US" sz="1800" spc="-12" strike="noStrike">
                <a:solidFill>
                  <a:srgbClr val="000000"/>
                </a:solidFill>
                <a:latin typeface="Courier New"/>
              </a:rPr>
              <a:t>WITH </a:t>
            </a:r>
            <a:r>
              <a:rPr b="1" lang="en-US" sz="1800" spc="-1" strike="noStrike">
                <a:solidFill>
                  <a:srgbClr val="000000"/>
                </a:solidFill>
                <a:latin typeface="Courier New"/>
              </a:rPr>
              <a:t>[ </a:t>
            </a:r>
            <a:r>
              <a:rPr b="1" lang="en-US" sz="1800" spc="-12" strike="noStrike">
                <a:solidFill>
                  <a:srgbClr val="000000"/>
                </a:solidFill>
                <a:latin typeface="Courier New"/>
              </a:rPr>
              <a:t>NO </a:t>
            </a:r>
            <a:r>
              <a:rPr b="1" lang="en-US" sz="1800" spc="-1" strike="noStrike">
                <a:solidFill>
                  <a:srgbClr val="000000"/>
                </a:solidFill>
                <a:latin typeface="Courier New"/>
              </a:rPr>
              <a:t>] </a:t>
            </a:r>
            <a:r>
              <a:rPr b="1" lang="en-US" sz="1800" spc="-12" strike="noStrike">
                <a:solidFill>
                  <a:srgbClr val="000000"/>
                </a:solidFill>
                <a:latin typeface="Courier New"/>
              </a:rPr>
              <a:t>DATA</a:t>
            </a:r>
            <a:r>
              <a:rPr b="1" lang="en-US" sz="1800" spc="-97" strike="noStrike">
                <a:solidFill>
                  <a:srgbClr val="000000"/>
                </a:solidFill>
                <a:latin typeface="Courier New"/>
              </a:rPr>
              <a:t> </a:t>
            </a:r>
            <a:r>
              <a:rPr b="1" lang="en-US" sz="1800" spc="-7" strike="noStrike">
                <a:solidFill>
                  <a:srgbClr val="000000"/>
                </a:solidFill>
                <a:latin typeface="Courier New"/>
              </a:rPr>
              <a:t>];</a:t>
            </a:r>
            <a:endParaRPr b="0" lang="en-US" sz="1800" spc="-1" strike="noStrike">
              <a:solidFill>
                <a:srgbClr val="000000"/>
              </a:solidFill>
              <a:latin typeface="Arial"/>
            </a:endParaRPr>
          </a:p>
        </p:txBody>
      </p:sp>
      <p:sp>
        <p:nvSpPr>
          <p:cNvPr id="395" name="object 5"/>
          <p:cNvSpPr/>
          <p:nvPr/>
        </p:nvSpPr>
        <p:spPr>
          <a:xfrm>
            <a:off x="1693440" y="3598920"/>
            <a:ext cx="10498320" cy="210528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7" strike="noStrike">
                <a:solidFill>
                  <a:srgbClr val="000000"/>
                </a:solidFill>
                <a:latin typeface="Calibri"/>
              </a:rPr>
              <a:t>Материализованное представление </a:t>
            </a:r>
            <a:r>
              <a:rPr b="0" lang="en-US" sz="2000" spc="-12" strike="noStrike">
                <a:solidFill>
                  <a:srgbClr val="000000"/>
                </a:solidFill>
                <a:latin typeface="Calibri"/>
              </a:rPr>
              <a:t>заполняется </a:t>
            </a:r>
            <a:r>
              <a:rPr b="0" lang="en-US" sz="2000" spc="-7" strike="noStrike">
                <a:solidFill>
                  <a:srgbClr val="000000"/>
                </a:solidFill>
                <a:latin typeface="Calibri"/>
              </a:rPr>
              <a:t>данными </a:t>
            </a:r>
            <a:r>
              <a:rPr b="0" i="1" lang="en-US" sz="2000" spc="-1" strike="noStrike">
                <a:solidFill>
                  <a:srgbClr val="000000"/>
                </a:solidFill>
                <a:latin typeface="Calibri"/>
              </a:rPr>
              <a:t>в </a:t>
            </a:r>
            <a:r>
              <a:rPr b="0" i="1" lang="en-US" sz="2000" spc="-7" strike="noStrike">
                <a:solidFill>
                  <a:srgbClr val="000000"/>
                </a:solidFill>
                <a:latin typeface="Calibri"/>
              </a:rPr>
              <a:t>момент  выполнения команды </a:t>
            </a:r>
            <a:r>
              <a:rPr b="0" i="1" lang="en-US" sz="2000" spc="-1" strike="noStrike">
                <a:solidFill>
                  <a:srgbClr val="000000"/>
                </a:solidFill>
                <a:latin typeface="Calibri"/>
              </a:rPr>
              <a:t>для его создания</a:t>
            </a:r>
            <a:r>
              <a:rPr b="0" lang="en-US" sz="2000" spc="-1" strike="noStrike">
                <a:solidFill>
                  <a:srgbClr val="000000"/>
                </a:solidFill>
                <a:latin typeface="Calibri"/>
              </a:rPr>
              <a:t>, если </a:t>
            </a:r>
            <a:r>
              <a:rPr b="0" lang="en-US" sz="2000" spc="-21" strike="noStrike">
                <a:solidFill>
                  <a:srgbClr val="000000"/>
                </a:solidFill>
                <a:latin typeface="Calibri"/>
              </a:rPr>
              <a:t>только </a:t>
            </a:r>
            <a:r>
              <a:rPr b="0" lang="en-US" sz="2000" spc="-1" strike="noStrike">
                <a:solidFill>
                  <a:srgbClr val="000000"/>
                </a:solidFill>
                <a:latin typeface="Calibri"/>
              </a:rPr>
              <a:t>в </a:t>
            </a:r>
            <a:r>
              <a:rPr b="0" lang="en-US" sz="2000" spc="-12" strike="noStrike">
                <a:solidFill>
                  <a:srgbClr val="000000"/>
                </a:solidFill>
                <a:latin typeface="Calibri"/>
              </a:rPr>
              <a:t>команде</a:t>
            </a:r>
            <a:r>
              <a:rPr b="0" lang="en-US" sz="2000" spc="-111" strike="noStrike">
                <a:solidFill>
                  <a:srgbClr val="000000"/>
                </a:solidFill>
                <a:latin typeface="Calibri"/>
              </a:rPr>
              <a:t> </a:t>
            </a:r>
            <a:r>
              <a:rPr b="0" lang="en-US" sz="2000" spc="-1" strike="noStrike">
                <a:solidFill>
                  <a:srgbClr val="000000"/>
                </a:solidFill>
                <a:latin typeface="Calibri"/>
              </a:rPr>
              <a:t>не</a:t>
            </a:r>
            <a:endParaRPr b="0" lang="en-US" sz="2000" spc="-1" strike="noStrike">
              <a:solidFill>
                <a:srgbClr val="000000"/>
              </a:solidFill>
              <a:latin typeface="Arial"/>
            </a:endParaRPr>
          </a:p>
          <a:p>
            <a:pPr marL="355680">
              <a:lnSpc>
                <a:spcPct val="100000"/>
              </a:lnSpc>
              <a:tabLst>
                <a:tab algn="l" pos="354960"/>
                <a:tab algn="l" pos="355680"/>
              </a:tabLst>
            </a:pPr>
            <a:r>
              <a:rPr b="0" lang="en-US" sz="2000" spc="-1" strike="noStrike">
                <a:solidFill>
                  <a:srgbClr val="000000"/>
                </a:solidFill>
                <a:latin typeface="Calibri"/>
              </a:rPr>
              <a:t>было </a:t>
            </a:r>
            <a:r>
              <a:rPr b="0" lang="en-US" sz="2000" spc="-7" strike="noStrike">
                <a:solidFill>
                  <a:srgbClr val="000000"/>
                </a:solidFill>
                <a:latin typeface="Calibri"/>
              </a:rPr>
              <a:t>фразы </a:t>
            </a:r>
            <a:r>
              <a:rPr b="0" lang="en-US" sz="2000" spc="-1" strike="noStrike">
                <a:solidFill>
                  <a:srgbClr val="000000"/>
                </a:solidFill>
                <a:latin typeface="Calibri"/>
              </a:rPr>
              <a:t>WITH NO</a:t>
            </a:r>
            <a:r>
              <a:rPr b="0" lang="en-US" sz="2000" spc="-41" strike="noStrike">
                <a:solidFill>
                  <a:srgbClr val="000000"/>
                </a:solidFill>
                <a:latin typeface="Calibri"/>
              </a:rPr>
              <a:t> </a:t>
            </a:r>
            <a:r>
              <a:rPr b="0" lang="en-US" sz="2000" spc="-66" strike="noStrike">
                <a:solidFill>
                  <a:srgbClr val="000000"/>
                </a:solidFill>
                <a:latin typeface="Calibri"/>
              </a:rPr>
              <a:t>DATA.</a:t>
            </a:r>
            <a:endParaRPr b="0" lang="en-US" sz="2000" spc="-1" strike="noStrike">
              <a:solidFill>
                <a:srgbClr val="000000"/>
              </a:solidFill>
              <a:latin typeface="Arial"/>
            </a:endParaRPr>
          </a:p>
          <a:p>
            <a:pPr marL="355680" indent="-343080">
              <a:lnSpc>
                <a:spcPct val="100000"/>
              </a:lnSpc>
              <a:buClr>
                <a:srgbClr val="000000"/>
              </a:buClr>
              <a:buFont typeface="Arial"/>
              <a:buChar char="•"/>
              <a:tabLst>
                <a:tab algn="l" pos="354960"/>
                <a:tab algn="l" pos="355680"/>
              </a:tabLst>
            </a:pPr>
            <a:r>
              <a:rPr b="0" lang="en-US" sz="2000" spc="-12" strike="noStrike">
                <a:solidFill>
                  <a:srgbClr val="000000"/>
                </a:solidFill>
                <a:latin typeface="Calibri"/>
              </a:rPr>
              <a:t>Если </a:t>
            </a:r>
            <a:r>
              <a:rPr b="0" lang="en-US" sz="2000" spc="-15" strike="noStrike">
                <a:solidFill>
                  <a:srgbClr val="000000"/>
                </a:solidFill>
                <a:latin typeface="Calibri"/>
              </a:rPr>
              <a:t>же </a:t>
            </a:r>
            <a:r>
              <a:rPr b="0" lang="en-US" sz="2000" spc="-7" strike="noStrike">
                <a:solidFill>
                  <a:srgbClr val="000000"/>
                </a:solidFill>
                <a:latin typeface="Calibri"/>
              </a:rPr>
              <a:t>она </a:t>
            </a:r>
            <a:r>
              <a:rPr b="0" lang="en-US" sz="2000" spc="-1" strike="noStrike">
                <a:solidFill>
                  <a:srgbClr val="000000"/>
                </a:solidFill>
                <a:latin typeface="Calibri"/>
              </a:rPr>
              <a:t>была </a:t>
            </a:r>
            <a:r>
              <a:rPr b="0" lang="en-US" sz="2000" spc="-7" strike="noStrike">
                <a:solidFill>
                  <a:srgbClr val="000000"/>
                </a:solidFill>
                <a:latin typeface="Calibri"/>
              </a:rPr>
              <a:t>включена </a:t>
            </a:r>
            <a:r>
              <a:rPr b="0" lang="en-US" sz="2000" spc="-1" strike="noStrike">
                <a:solidFill>
                  <a:srgbClr val="000000"/>
                </a:solidFill>
                <a:latin typeface="Calibri"/>
              </a:rPr>
              <a:t>в </a:t>
            </a:r>
            <a:r>
              <a:rPr b="0" lang="en-US" sz="2000" spc="-15" strike="noStrike">
                <a:solidFill>
                  <a:srgbClr val="000000"/>
                </a:solidFill>
                <a:latin typeface="Calibri"/>
              </a:rPr>
              <a:t>команду, </a:t>
            </a:r>
            <a:r>
              <a:rPr b="0" lang="en-US" sz="2000" spc="-26" strike="noStrike">
                <a:solidFill>
                  <a:srgbClr val="000000"/>
                </a:solidFill>
                <a:latin typeface="Calibri"/>
              </a:rPr>
              <a:t>тогда </a:t>
            </a:r>
            <a:r>
              <a:rPr b="0" lang="en-US" sz="2000" spc="-1" strike="noStrike">
                <a:solidFill>
                  <a:srgbClr val="000000"/>
                </a:solidFill>
                <a:latin typeface="Calibri"/>
              </a:rPr>
              <a:t>в </a:t>
            </a:r>
            <a:r>
              <a:rPr b="0" lang="en-US" sz="2000" spc="-7" strike="noStrike">
                <a:solidFill>
                  <a:srgbClr val="000000"/>
                </a:solidFill>
                <a:latin typeface="Calibri"/>
              </a:rPr>
              <a:t>момент</a:t>
            </a:r>
            <a:r>
              <a:rPr b="0" lang="en-US" sz="2000" spc="-21" strike="noStrike">
                <a:solidFill>
                  <a:srgbClr val="000000"/>
                </a:solidFill>
                <a:latin typeface="Calibri"/>
              </a:rPr>
              <a:t> </a:t>
            </a:r>
            <a:r>
              <a:rPr b="0" lang="en-US" sz="2000" spc="-7" strike="noStrike">
                <a:solidFill>
                  <a:srgbClr val="000000"/>
                </a:solidFill>
                <a:latin typeface="Calibri"/>
              </a:rPr>
              <a:t>своего</a:t>
            </a:r>
            <a:endParaRPr b="0" lang="en-US" sz="2000" spc="-1" strike="noStrike">
              <a:solidFill>
                <a:srgbClr val="000000"/>
              </a:solidFill>
              <a:latin typeface="Arial"/>
            </a:endParaRPr>
          </a:p>
          <a:p>
            <a:pPr marL="355680">
              <a:lnSpc>
                <a:spcPct val="100000"/>
              </a:lnSpc>
              <a:tabLst>
                <a:tab algn="l" pos="354960"/>
                <a:tab algn="l" pos="355680"/>
              </a:tabLst>
            </a:pPr>
            <a:r>
              <a:rPr b="0" lang="en-US" sz="2000" spc="-7" strike="noStrike">
                <a:solidFill>
                  <a:srgbClr val="000000"/>
                </a:solidFill>
                <a:latin typeface="Calibri"/>
              </a:rPr>
              <a:t>создания представление данными </a:t>
            </a:r>
            <a:r>
              <a:rPr b="0" lang="en-US" sz="2000" spc="-1" strike="noStrike">
                <a:solidFill>
                  <a:srgbClr val="000000"/>
                </a:solidFill>
                <a:latin typeface="Calibri"/>
              </a:rPr>
              <a:t>не </a:t>
            </a:r>
            <a:r>
              <a:rPr b="0" lang="en-US" sz="2000" spc="-12" strike="noStrike">
                <a:solidFill>
                  <a:srgbClr val="000000"/>
                </a:solidFill>
                <a:latin typeface="Calibri"/>
              </a:rPr>
              <a:t>заполняется, </a:t>
            </a:r>
            <a:r>
              <a:rPr b="0" lang="en-US" sz="2000" spc="-1" strike="noStrike">
                <a:solidFill>
                  <a:srgbClr val="000000"/>
                </a:solidFill>
                <a:latin typeface="Calibri"/>
              </a:rPr>
              <a:t>а </a:t>
            </a:r>
            <a:r>
              <a:rPr b="0" lang="en-US" sz="2000" spc="-7" strike="noStrike">
                <a:solidFill>
                  <a:srgbClr val="000000"/>
                </a:solidFill>
                <a:latin typeface="Calibri"/>
              </a:rPr>
              <a:t>для</a:t>
            </a:r>
            <a:r>
              <a:rPr b="0" lang="en-US" sz="2000" spc="29" strike="noStrike">
                <a:solidFill>
                  <a:srgbClr val="000000"/>
                </a:solidFill>
                <a:latin typeface="Calibri"/>
              </a:rPr>
              <a:t> </a:t>
            </a:r>
            <a:r>
              <a:rPr b="0" lang="en-US" sz="2000" spc="-7" strike="noStrike">
                <a:solidFill>
                  <a:srgbClr val="000000"/>
                </a:solidFill>
                <a:latin typeface="Calibri"/>
              </a:rPr>
              <a:t>заполнения</a:t>
            </a:r>
            <a:endParaRPr b="0" lang="en-US" sz="2000" spc="-1" strike="noStrike">
              <a:solidFill>
                <a:srgbClr val="000000"/>
              </a:solidFill>
              <a:latin typeface="Arial"/>
            </a:endParaRPr>
          </a:p>
          <a:p>
            <a:pPr marL="355680">
              <a:lnSpc>
                <a:spcPts val="2356"/>
              </a:lnSpc>
              <a:tabLst>
                <a:tab algn="l" pos="354960"/>
                <a:tab algn="l" pos="355680"/>
              </a:tabLst>
            </a:pPr>
            <a:r>
              <a:rPr b="0" lang="en-US" sz="2000" spc="-12" strike="noStrike">
                <a:solidFill>
                  <a:srgbClr val="000000"/>
                </a:solidFill>
                <a:latin typeface="Calibri"/>
              </a:rPr>
              <a:t>его </a:t>
            </a:r>
            <a:r>
              <a:rPr b="0" lang="en-US" sz="2000" spc="-7" strike="noStrike">
                <a:solidFill>
                  <a:srgbClr val="000000"/>
                </a:solidFill>
                <a:latin typeface="Calibri"/>
              </a:rPr>
              <a:t>данными </a:t>
            </a:r>
            <a:r>
              <a:rPr b="0" lang="en-US" sz="2000" spc="-1" strike="noStrike">
                <a:solidFill>
                  <a:srgbClr val="000000"/>
                </a:solidFill>
                <a:latin typeface="Calibri"/>
              </a:rPr>
              <a:t>нужно </a:t>
            </a:r>
            <a:r>
              <a:rPr b="0" lang="en-US" sz="2000" spc="-7" strike="noStrike">
                <a:solidFill>
                  <a:srgbClr val="000000"/>
                </a:solidFill>
                <a:latin typeface="Calibri"/>
              </a:rPr>
              <a:t>использовать</a:t>
            </a:r>
            <a:r>
              <a:rPr b="0" lang="en-US" sz="2000" spc="-60" strike="noStrike">
                <a:solidFill>
                  <a:srgbClr val="000000"/>
                </a:solidFill>
                <a:latin typeface="Calibri"/>
              </a:rPr>
              <a:t> </a:t>
            </a:r>
            <a:r>
              <a:rPr b="0" lang="en-US" sz="2000" spc="-12" strike="noStrike">
                <a:solidFill>
                  <a:srgbClr val="000000"/>
                </a:solidFill>
                <a:latin typeface="Calibri"/>
              </a:rPr>
              <a:t>команду</a:t>
            </a:r>
            <a:endParaRPr b="0" lang="en-US" sz="2000" spc="-1" strike="noStrike">
              <a:solidFill>
                <a:srgbClr val="000000"/>
              </a:solidFill>
              <a:latin typeface="Arial"/>
            </a:endParaRPr>
          </a:p>
          <a:p>
            <a:pPr marL="12600" algn="just">
              <a:lnSpc>
                <a:spcPts val="2115"/>
              </a:lnSpc>
              <a:tabLst>
                <a:tab algn="l" pos="354960"/>
                <a:tab algn="l" pos="355680"/>
              </a:tabLst>
            </a:pPr>
            <a:r>
              <a:rPr b="1" lang="en-US" sz="1800" spc="-12" strike="noStrike">
                <a:solidFill>
                  <a:srgbClr val="000000"/>
                </a:solidFill>
                <a:latin typeface="Courier New"/>
              </a:rPr>
              <a:t>REFRESH MATERIALIZED</a:t>
            </a:r>
            <a:r>
              <a:rPr b="1" lang="en-US" sz="1800" spc="-15" strike="noStrike">
                <a:solidFill>
                  <a:srgbClr val="000000"/>
                </a:solidFill>
                <a:latin typeface="Courier New"/>
              </a:rPr>
              <a:t> </a:t>
            </a:r>
            <a:r>
              <a:rPr b="1" lang="en-US" sz="1800" spc="-12" strike="noStrike">
                <a:solidFill>
                  <a:srgbClr val="000000"/>
                </a:solidFill>
                <a:latin typeface="Courier New"/>
              </a:rPr>
              <a:t>VIEW</a:t>
            </a:r>
            <a:endParaRPr b="0" lang="en-US" sz="1800" spc="-1" strike="noStrike">
              <a:solidFill>
                <a:srgbClr val="000000"/>
              </a:solidFill>
              <a:latin typeface="Arial"/>
            </a:endParaRPr>
          </a:p>
        </p:txBody>
      </p:sp>
      <p:sp>
        <p:nvSpPr>
          <p:cNvPr id="396" name="object 6"/>
          <p:cNvSpPr/>
          <p:nvPr/>
        </p:nvSpPr>
        <p:spPr>
          <a:xfrm>
            <a:off x="5657400" y="2937960"/>
            <a:ext cx="3927600" cy="853560"/>
          </a:xfrm>
          <a:prstGeom prst="rect">
            <a:avLst/>
          </a:prstGeom>
          <a:noFill/>
          <a:ln w="9525">
            <a:solidFill>
              <a:srgbClr val="4f81bc"/>
            </a:solidFill>
            <a:round/>
          </a:ln>
        </p:spPr>
        <p:style>
          <a:lnRef idx="0"/>
          <a:fillRef idx="0"/>
          <a:effectRef idx="0"/>
          <a:fontRef idx="minor"/>
        </p:style>
        <p:txBody>
          <a:bodyPr lIns="0" rIns="0" tIns="30960" bIns="0" anchor="t">
            <a:spAutoFit/>
          </a:bodyPr>
          <a:p>
            <a:pPr marL="1440" algn="ctr">
              <a:lnSpc>
                <a:spcPct val="100000"/>
              </a:lnSpc>
              <a:spcBef>
                <a:spcPts val="244"/>
              </a:spcBef>
            </a:pPr>
            <a:r>
              <a:rPr b="0" lang="en-US" sz="1800" spc="-1" strike="noStrike">
                <a:solidFill>
                  <a:srgbClr val="000000"/>
                </a:solidFill>
                <a:latin typeface="Calibri"/>
              </a:rPr>
              <a:t>В квадратных</a:t>
            </a:r>
            <a:r>
              <a:rPr b="0" lang="en-US" sz="1800" spc="-26" strike="noStrike">
                <a:solidFill>
                  <a:srgbClr val="000000"/>
                </a:solidFill>
                <a:latin typeface="Calibri"/>
              </a:rPr>
              <a:t> </a:t>
            </a:r>
            <a:r>
              <a:rPr b="0" lang="en-US" sz="1800" spc="-12" strike="noStrike">
                <a:solidFill>
                  <a:srgbClr val="000000"/>
                </a:solidFill>
                <a:latin typeface="Calibri"/>
              </a:rPr>
              <a:t>скобках</a:t>
            </a:r>
            <a:endParaRPr b="0" lang="en-US" sz="1800" spc="-1" strike="noStrike">
              <a:solidFill>
                <a:srgbClr val="000000"/>
              </a:solidFill>
              <a:latin typeface="Arial"/>
            </a:endParaRPr>
          </a:p>
          <a:p>
            <a:pPr algn="ctr">
              <a:lnSpc>
                <a:spcPct val="100000"/>
              </a:lnSpc>
            </a:pPr>
            <a:r>
              <a:rPr b="0" lang="en-US" sz="1800" spc="-7" strike="noStrike">
                <a:solidFill>
                  <a:srgbClr val="000000"/>
                </a:solidFill>
                <a:latin typeface="Calibri"/>
              </a:rPr>
              <a:t>необязательные </a:t>
            </a:r>
            <a:r>
              <a:rPr b="0" lang="en-US" sz="1800" spc="-12" strike="noStrike">
                <a:solidFill>
                  <a:srgbClr val="000000"/>
                </a:solidFill>
                <a:latin typeface="Calibri"/>
              </a:rPr>
              <a:t>элементы</a:t>
            </a:r>
            <a:r>
              <a:rPr b="0" lang="en-US" sz="1800" spc="-15" strike="noStrike">
                <a:solidFill>
                  <a:srgbClr val="000000"/>
                </a:solidFill>
                <a:latin typeface="Calibri"/>
              </a:rPr>
              <a:t> </a:t>
            </a:r>
            <a:r>
              <a:rPr b="0" lang="en-US" sz="1800" spc="-7" strike="noStrike">
                <a:solidFill>
                  <a:srgbClr val="000000"/>
                </a:solidFill>
                <a:latin typeface="Calibri"/>
              </a:rPr>
              <a:t>команды</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2798280" y="2058840"/>
            <a:ext cx="6958800" cy="1842120"/>
          </a:xfrm>
          <a:prstGeom prst="rect">
            <a:avLst/>
          </a:prstGeom>
          <a:noFill/>
          <a:ln w="0">
            <a:noFill/>
          </a:ln>
        </p:spPr>
        <p:txBody>
          <a:bodyPr lIns="0" rIns="0" tIns="13320" bIns="0" anchor="ctr">
            <a:noAutofit/>
          </a:bodyPr>
          <a:p>
            <a:pPr marL="93240" indent="0" algn="r">
              <a:lnSpc>
                <a:spcPct val="100000"/>
              </a:lnSpc>
              <a:spcBef>
                <a:spcPts val="105"/>
              </a:spcBef>
              <a:buNone/>
              <a:tabLst>
                <a:tab algn="l" pos="0"/>
              </a:tabLst>
            </a:pPr>
            <a:r>
              <a:rPr b="0" lang="en-US" sz="4000" spc="-1" strike="noStrike">
                <a:solidFill>
                  <a:srgbClr val="000000"/>
                </a:solidFill>
                <a:latin typeface="Corbel"/>
              </a:rPr>
              <a:t>Значения по</a:t>
            </a:r>
            <a:r>
              <a:rPr b="0" lang="en-US" sz="4000" spc="-97" strike="noStrike">
                <a:solidFill>
                  <a:srgbClr val="000000"/>
                </a:solidFill>
                <a:latin typeface="Corbel"/>
              </a:rPr>
              <a:t> </a:t>
            </a:r>
            <a:r>
              <a:rPr b="0" lang="en-US" sz="4000" spc="-12" strike="noStrike">
                <a:solidFill>
                  <a:srgbClr val="000000"/>
                </a:solidFill>
                <a:latin typeface="Corbel"/>
              </a:rPr>
              <a:t>умолчанию  </a:t>
            </a:r>
            <a:r>
              <a:rPr b="0" lang="en-US" sz="4000" spc="-1" strike="noStrike">
                <a:solidFill>
                  <a:srgbClr val="000000"/>
                </a:solidFill>
                <a:latin typeface="Corbel"/>
              </a:rPr>
              <a:t>и </a:t>
            </a:r>
            <a:r>
              <a:rPr b="0" lang="en-US" sz="4000" spc="-7" strike="noStrike">
                <a:solidFill>
                  <a:srgbClr val="000000"/>
                </a:solidFill>
                <a:latin typeface="Corbel"/>
              </a:rPr>
              <a:t>ограничения</a:t>
            </a:r>
            <a:r>
              <a:rPr b="0" lang="en-US" sz="4000" spc="-35" strike="noStrike">
                <a:solidFill>
                  <a:srgbClr val="000000"/>
                </a:solidFill>
                <a:latin typeface="Corbel"/>
              </a:rPr>
              <a:t> </a:t>
            </a:r>
            <a:r>
              <a:rPr b="0" lang="en-US" sz="4000" spc="-12" strike="noStrike">
                <a:solidFill>
                  <a:srgbClr val="000000"/>
                </a:solidFill>
                <a:latin typeface="Corbel"/>
              </a:rPr>
              <a:t>целостности</a:t>
            </a:r>
            <a:endParaRPr b="0" lang="en-US" sz="40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p:nvPr>
        </p:nvSpPr>
        <p:spPr>
          <a:xfrm>
            <a:off x="1441440" y="1623600"/>
            <a:ext cx="10749960" cy="4518720"/>
          </a:xfrm>
          <a:prstGeom prst="rect">
            <a:avLst/>
          </a:prstGeom>
          <a:noFill/>
          <a:ln w="0">
            <a:noFill/>
          </a:ln>
        </p:spPr>
        <p:txBody>
          <a:bodyPr anchor="ctr">
            <a:normAutofit fontScale="95000"/>
          </a:bodyPr>
          <a:p>
            <a:pPr indent="0">
              <a:lnSpc>
                <a:spcPct val="100000"/>
              </a:lnSpc>
              <a:spcBef>
                <a:spcPts val="99"/>
              </a:spcBef>
              <a:spcAft>
                <a:spcPts val="601"/>
              </a:spcAft>
              <a:buNone/>
              <a:tabLst>
                <a:tab algn="l" pos="0"/>
              </a:tabLst>
            </a:pPr>
            <a:r>
              <a:rPr b="0" lang="ru-RU" sz="2400" spc="-7" strike="noStrike">
                <a:solidFill>
                  <a:srgbClr val="000000"/>
                </a:solidFill>
                <a:latin typeface="Calibri"/>
              </a:rPr>
              <a:t>Материализованное представление очень </a:t>
            </a:r>
            <a:r>
              <a:rPr b="0" lang="ru-RU" sz="2400" spc="-21" strike="noStrike">
                <a:solidFill>
                  <a:srgbClr val="000000"/>
                </a:solidFill>
                <a:latin typeface="Calibri"/>
              </a:rPr>
              <a:t>похоже </a:t>
            </a:r>
            <a:r>
              <a:rPr b="0" lang="ru-RU" sz="2400" spc="-1" strike="noStrike">
                <a:solidFill>
                  <a:srgbClr val="000000"/>
                </a:solidFill>
                <a:latin typeface="Calibri"/>
              </a:rPr>
              <a:t>на </a:t>
            </a:r>
            <a:r>
              <a:rPr b="0" lang="ru-RU" sz="2400" spc="-7" strike="noStrike">
                <a:solidFill>
                  <a:srgbClr val="000000"/>
                </a:solidFill>
                <a:latin typeface="Calibri"/>
              </a:rPr>
              <a:t>обычную </a:t>
            </a:r>
            <a:r>
              <a:rPr b="0" lang="ru-RU" sz="2400" spc="-15" strike="noStrike">
                <a:solidFill>
                  <a:srgbClr val="000000"/>
                </a:solidFill>
                <a:latin typeface="Calibri"/>
              </a:rPr>
              <a:t>таблицу.  Однако </a:t>
            </a:r>
            <a:r>
              <a:rPr b="0" lang="ru-RU" sz="2400" spc="-7" strike="noStrike">
                <a:solidFill>
                  <a:srgbClr val="000000"/>
                </a:solidFill>
                <a:latin typeface="Calibri"/>
              </a:rPr>
              <a:t>оно </a:t>
            </a:r>
            <a:r>
              <a:rPr b="0" lang="ru-RU" sz="2400" spc="-15" strike="noStrike">
                <a:solidFill>
                  <a:srgbClr val="000000"/>
                </a:solidFill>
                <a:latin typeface="Calibri"/>
              </a:rPr>
              <a:t>отличается </a:t>
            </a:r>
            <a:r>
              <a:rPr b="0" lang="ru-RU" sz="2400" spc="-12" strike="noStrike">
                <a:solidFill>
                  <a:srgbClr val="000000"/>
                </a:solidFill>
                <a:latin typeface="Calibri"/>
              </a:rPr>
              <a:t>от таблицы тем, что </a:t>
            </a:r>
            <a:r>
              <a:rPr b="0" lang="ru-RU" sz="2400" spc="-1" strike="noStrike">
                <a:solidFill>
                  <a:srgbClr val="000000"/>
                </a:solidFill>
                <a:latin typeface="Calibri"/>
              </a:rPr>
              <a:t>не </a:t>
            </a:r>
            <a:r>
              <a:rPr b="0" lang="ru-RU" sz="2400" spc="-21" strike="noStrike">
                <a:solidFill>
                  <a:srgbClr val="000000"/>
                </a:solidFill>
                <a:latin typeface="Calibri"/>
              </a:rPr>
              <a:t>только </a:t>
            </a:r>
            <a:r>
              <a:rPr b="0" lang="ru-RU" sz="2400" spc="-12" strike="noStrike">
                <a:solidFill>
                  <a:srgbClr val="000000"/>
                </a:solidFill>
                <a:latin typeface="Calibri"/>
              </a:rPr>
              <a:t>сохраняет </a:t>
            </a:r>
            <a:r>
              <a:rPr b="0" lang="ru-RU" sz="2400" spc="-7" strike="noStrike">
                <a:solidFill>
                  <a:srgbClr val="000000"/>
                </a:solidFill>
                <a:latin typeface="Calibri"/>
              </a:rPr>
              <a:t>данные,  </a:t>
            </a:r>
            <a:r>
              <a:rPr b="0" lang="ru-RU" sz="2400" spc="-1" strike="noStrike">
                <a:solidFill>
                  <a:srgbClr val="000000"/>
                </a:solidFill>
                <a:latin typeface="Calibri"/>
              </a:rPr>
              <a:t>но </a:t>
            </a:r>
            <a:r>
              <a:rPr b="0" lang="ru-RU" sz="2400" spc="-12" strike="noStrike">
                <a:solidFill>
                  <a:srgbClr val="000000"/>
                </a:solidFill>
                <a:latin typeface="Calibri"/>
              </a:rPr>
              <a:t>также </a:t>
            </a:r>
            <a:r>
              <a:rPr b="0" i="1" lang="ru-RU" sz="2400" spc="-7" strike="noStrike">
                <a:solidFill>
                  <a:srgbClr val="000000"/>
                </a:solidFill>
                <a:latin typeface="Calibri"/>
              </a:rPr>
              <a:t>запоминает </a:t>
            </a:r>
            <a:r>
              <a:rPr b="0" i="1" lang="ru-RU" sz="2400" spc="-1" strike="noStrike">
                <a:solidFill>
                  <a:srgbClr val="000000"/>
                </a:solidFill>
                <a:latin typeface="Calibri"/>
              </a:rPr>
              <a:t>запрос</a:t>
            </a:r>
            <a:r>
              <a:rPr b="0" lang="ru-RU" sz="2400" spc="-1" strike="noStrike">
                <a:solidFill>
                  <a:srgbClr val="000000"/>
                </a:solidFill>
                <a:latin typeface="Calibri"/>
              </a:rPr>
              <a:t>, с помощью </a:t>
            </a:r>
            <a:r>
              <a:rPr b="0" lang="ru-RU" sz="2400" spc="-15" strike="noStrike">
                <a:solidFill>
                  <a:srgbClr val="000000"/>
                </a:solidFill>
                <a:latin typeface="Calibri"/>
              </a:rPr>
              <a:t>которого </a:t>
            </a:r>
            <a:r>
              <a:rPr b="0" lang="ru-RU" sz="2400" spc="-7" strike="noStrike">
                <a:solidFill>
                  <a:srgbClr val="000000"/>
                </a:solidFill>
                <a:latin typeface="Calibri"/>
              </a:rPr>
              <a:t>эти данные</a:t>
            </a:r>
            <a:r>
              <a:rPr b="0" lang="ru-RU" sz="2400" spc="-114" strike="noStrike">
                <a:solidFill>
                  <a:srgbClr val="000000"/>
                </a:solidFill>
                <a:latin typeface="Calibri"/>
              </a:rPr>
              <a:t> </a:t>
            </a:r>
            <a:r>
              <a:rPr b="0" lang="ru-RU" sz="2400" spc="-1" strike="noStrike">
                <a:solidFill>
                  <a:srgbClr val="000000"/>
                </a:solidFill>
                <a:latin typeface="Calibri"/>
              </a:rPr>
              <a:t>были собраны.</a:t>
            </a:r>
            <a:endParaRPr b="0" lang="en-US" sz="2400" spc="-1" strike="noStrike">
              <a:solidFill>
                <a:srgbClr val="000000"/>
              </a:solidFill>
              <a:latin typeface="Corbel"/>
            </a:endParaRPr>
          </a:p>
          <a:p>
            <a:pPr indent="0">
              <a:lnSpc>
                <a:spcPct val="100000"/>
              </a:lnSpc>
              <a:spcBef>
                <a:spcPts val="99"/>
              </a:spcBef>
              <a:spcAft>
                <a:spcPts val="601"/>
              </a:spcAft>
              <a:buNone/>
              <a:tabLst>
                <a:tab algn="l" pos="0"/>
              </a:tabLst>
            </a:pPr>
            <a:endParaRPr b="0" lang="en-US" sz="2400" spc="-1" strike="noStrike">
              <a:solidFill>
                <a:srgbClr val="000000"/>
              </a:solidFill>
              <a:latin typeface="Corbel"/>
            </a:endParaRPr>
          </a:p>
          <a:p>
            <a:pPr indent="0">
              <a:lnSpc>
                <a:spcPct val="100000"/>
              </a:lnSpc>
              <a:spcBef>
                <a:spcPts val="99"/>
              </a:spcBef>
              <a:spcAft>
                <a:spcPts val="601"/>
              </a:spcAft>
              <a:buNone/>
              <a:tabLst>
                <a:tab algn="l" pos="0"/>
              </a:tabLst>
            </a:pPr>
            <a:r>
              <a:rPr b="0" lang="ru-RU" sz="2400" spc="-12" strike="noStrike">
                <a:solidFill>
                  <a:srgbClr val="000000"/>
                </a:solidFill>
                <a:latin typeface="Calibri"/>
              </a:rPr>
              <a:t>Если </a:t>
            </a:r>
            <a:r>
              <a:rPr b="0" lang="ru-RU" sz="2400" spc="-7" strike="noStrike">
                <a:solidFill>
                  <a:srgbClr val="000000"/>
                </a:solidFill>
                <a:latin typeface="Calibri"/>
              </a:rPr>
              <a:t>впоследствии </a:t>
            </a:r>
            <a:r>
              <a:rPr b="0" lang="ru-RU" sz="2400" spc="-1" strike="noStrike">
                <a:solidFill>
                  <a:srgbClr val="000000"/>
                </a:solidFill>
                <a:latin typeface="Calibri"/>
              </a:rPr>
              <a:t>вам </a:t>
            </a:r>
            <a:r>
              <a:rPr b="0" lang="ru-RU" sz="2400" spc="-12" strike="noStrike">
                <a:solidFill>
                  <a:srgbClr val="000000"/>
                </a:solidFill>
                <a:latin typeface="Calibri"/>
              </a:rPr>
              <a:t>потребуется </a:t>
            </a:r>
            <a:r>
              <a:rPr b="0" lang="ru-RU" sz="2400" spc="-7" strike="noStrike">
                <a:solidFill>
                  <a:srgbClr val="000000"/>
                </a:solidFill>
                <a:latin typeface="Calibri"/>
              </a:rPr>
              <a:t>обновить данные </a:t>
            </a:r>
            <a:r>
              <a:rPr b="0" lang="ru-RU" sz="2400" spc="-1" strike="noStrike">
                <a:solidFill>
                  <a:srgbClr val="000000"/>
                </a:solidFill>
                <a:latin typeface="Calibri"/>
              </a:rPr>
              <a:t>в  материализованном </a:t>
            </a:r>
            <a:r>
              <a:rPr b="0" lang="ru-RU" sz="2400" spc="-7" strike="noStrike">
                <a:solidFill>
                  <a:srgbClr val="000000"/>
                </a:solidFill>
                <a:latin typeface="Calibri"/>
              </a:rPr>
              <a:t>представлении, </a:t>
            </a:r>
            <a:r>
              <a:rPr b="0" lang="ru-RU" sz="2400" spc="-15" strike="noStrike">
                <a:solidFill>
                  <a:srgbClr val="000000"/>
                </a:solidFill>
                <a:latin typeface="Calibri"/>
              </a:rPr>
              <a:t>то </a:t>
            </a:r>
            <a:r>
              <a:rPr b="0" lang="ru-RU" sz="2400" spc="-12" strike="noStrike">
                <a:solidFill>
                  <a:srgbClr val="000000"/>
                </a:solidFill>
                <a:latin typeface="Calibri"/>
              </a:rPr>
              <a:t>выполните</a:t>
            </a:r>
            <a:r>
              <a:rPr b="0" lang="ru-RU" sz="2400" spc="-86" strike="noStrike">
                <a:solidFill>
                  <a:srgbClr val="000000"/>
                </a:solidFill>
                <a:latin typeface="Calibri"/>
              </a:rPr>
              <a:t> </a:t>
            </a:r>
            <a:r>
              <a:rPr b="0" lang="ru-RU" sz="2400" spc="-12" strike="noStrike">
                <a:solidFill>
                  <a:srgbClr val="000000"/>
                </a:solidFill>
                <a:latin typeface="Calibri"/>
              </a:rPr>
              <a:t>команду</a:t>
            </a:r>
            <a:endParaRPr b="0" lang="en-US" sz="2400" spc="-1" strike="noStrike">
              <a:solidFill>
                <a:srgbClr val="000000"/>
              </a:solidFill>
              <a:latin typeface="Corbel"/>
            </a:endParaRPr>
          </a:p>
          <a:p>
            <a:pPr indent="0">
              <a:lnSpc>
                <a:spcPct val="100000"/>
              </a:lnSpc>
              <a:spcBef>
                <a:spcPts val="516"/>
              </a:spcBef>
              <a:spcAft>
                <a:spcPts val="601"/>
              </a:spcAft>
              <a:buNone/>
              <a:tabLst>
                <a:tab algn="l" pos="0"/>
              </a:tabLst>
            </a:pPr>
            <a:r>
              <a:rPr b="1" lang="ru-RU" sz="2400" spc="-12" strike="noStrike">
                <a:solidFill>
                  <a:srgbClr val="000000"/>
                </a:solidFill>
                <a:latin typeface="Courier New"/>
              </a:rPr>
              <a:t>REFRESH MATERIALIZED VIEW</a:t>
            </a:r>
            <a:r>
              <a:rPr b="1" lang="ru-RU" sz="2400" spc="-21" strike="noStrike">
                <a:solidFill>
                  <a:srgbClr val="000000"/>
                </a:solidFill>
                <a:latin typeface="Courier New"/>
              </a:rPr>
              <a:t> </a:t>
            </a:r>
            <a:r>
              <a:rPr b="1" lang="ru-RU" sz="2400" spc="-12" strike="noStrike">
                <a:solidFill>
                  <a:srgbClr val="000000"/>
                </a:solidFill>
                <a:latin typeface="Courier New"/>
              </a:rPr>
              <a:t>routes;</a:t>
            </a:r>
            <a:endParaRPr b="0" lang="en-US" sz="2400" spc="-1" strike="noStrike">
              <a:solidFill>
                <a:srgbClr val="000000"/>
              </a:solidFill>
              <a:latin typeface="Corbel"/>
            </a:endParaRPr>
          </a:p>
          <a:p>
            <a:pPr indent="0">
              <a:lnSpc>
                <a:spcPct val="100000"/>
              </a:lnSpc>
              <a:spcBef>
                <a:spcPts val="689"/>
              </a:spcBef>
              <a:spcAft>
                <a:spcPts val="601"/>
              </a:spcAft>
              <a:buNone/>
              <a:tabLst>
                <a:tab algn="l" pos="0"/>
              </a:tabLst>
            </a:pPr>
            <a:r>
              <a:rPr b="0" lang="ru-RU" sz="2400" spc="-7" strike="noStrike">
                <a:solidFill>
                  <a:srgbClr val="000000"/>
                </a:solidFill>
                <a:latin typeface="Calibri"/>
              </a:rPr>
              <a:t>Кончено, </a:t>
            </a:r>
            <a:r>
              <a:rPr b="0" lang="ru-RU" sz="2400" spc="-12" strike="noStrike">
                <a:solidFill>
                  <a:srgbClr val="000000"/>
                </a:solidFill>
                <a:latin typeface="Calibri"/>
              </a:rPr>
              <a:t>как </a:t>
            </a:r>
            <a:r>
              <a:rPr b="0" lang="ru-RU" sz="2400" spc="-1" strike="noStrike">
                <a:solidFill>
                  <a:srgbClr val="000000"/>
                </a:solidFill>
                <a:latin typeface="Calibri"/>
              </a:rPr>
              <a:t>и </a:t>
            </a:r>
            <a:r>
              <a:rPr b="0" lang="ru-RU" sz="2400" spc="-7" strike="noStrike">
                <a:solidFill>
                  <a:srgbClr val="000000"/>
                </a:solidFill>
                <a:latin typeface="Calibri"/>
              </a:rPr>
              <a:t>любой </a:t>
            </a:r>
            <a:r>
              <a:rPr b="0" lang="ru-RU" sz="2400" spc="-12" strike="noStrike">
                <a:solidFill>
                  <a:srgbClr val="000000"/>
                </a:solidFill>
                <a:latin typeface="Calibri"/>
              </a:rPr>
              <a:t>другой </a:t>
            </a:r>
            <a:r>
              <a:rPr b="0" lang="ru-RU" sz="2400" spc="-7" strike="noStrike">
                <a:solidFill>
                  <a:srgbClr val="000000"/>
                </a:solidFill>
                <a:latin typeface="Calibri"/>
              </a:rPr>
              <a:t>объект </a:t>
            </a:r>
            <a:r>
              <a:rPr b="0" lang="ru-RU" sz="2400" spc="-1" strike="noStrike">
                <a:solidFill>
                  <a:srgbClr val="000000"/>
                </a:solidFill>
                <a:latin typeface="Calibri"/>
              </a:rPr>
              <a:t>базы </a:t>
            </a:r>
            <a:r>
              <a:rPr b="0" lang="ru-RU" sz="2400" spc="-7" strike="noStrike">
                <a:solidFill>
                  <a:srgbClr val="000000"/>
                </a:solidFill>
                <a:latin typeface="Calibri"/>
              </a:rPr>
              <a:t>данных, материализованное  представление можно</a:t>
            </a:r>
            <a:r>
              <a:rPr b="0" lang="ru-RU" sz="2400" spc="-32" strike="noStrike">
                <a:solidFill>
                  <a:srgbClr val="000000"/>
                </a:solidFill>
                <a:latin typeface="Calibri"/>
              </a:rPr>
              <a:t> </a:t>
            </a:r>
            <a:r>
              <a:rPr b="0" lang="ru-RU" sz="2400" spc="-15" strike="noStrike">
                <a:solidFill>
                  <a:srgbClr val="000000"/>
                </a:solidFill>
                <a:latin typeface="Calibri"/>
              </a:rPr>
              <a:t>удалить.</a:t>
            </a:r>
            <a:endParaRPr b="0" lang="en-US" sz="2400" spc="-1" strike="noStrike">
              <a:solidFill>
                <a:srgbClr val="000000"/>
              </a:solidFill>
              <a:latin typeface="Corbel"/>
            </a:endParaRPr>
          </a:p>
          <a:p>
            <a:pPr indent="0">
              <a:lnSpc>
                <a:spcPct val="100000"/>
              </a:lnSpc>
              <a:spcBef>
                <a:spcPts val="536"/>
              </a:spcBef>
              <a:spcAft>
                <a:spcPts val="601"/>
              </a:spcAft>
              <a:buNone/>
              <a:tabLst>
                <a:tab algn="l" pos="0"/>
              </a:tabLst>
            </a:pPr>
            <a:r>
              <a:rPr b="1" lang="ru-RU" sz="2400" spc="-12" strike="noStrike">
                <a:solidFill>
                  <a:srgbClr val="000000"/>
                </a:solidFill>
                <a:latin typeface="Courier New"/>
              </a:rPr>
              <a:t>DROP MATERIALIZED VIEW routes;</a:t>
            </a:r>
            <a:endParaRPr b="0" lang="en-US" sz="2400" spc="-1" strike="noStrike">
              <a:solidFill>
                <a:srgbClr val="000000"/>
              </a:solidFill>
              <a:latin typeface="Corbel"/>
            </a:endParaRPr>
          </a:p>
          <a:p>
            <a:pPr indent="0">
              <a:lnSpc>
                <a:spcPct val="100000"/>
              </a:lnSpc>
              <a:spcBef>
                <a:spcPts val="479"/>
              </a:spcBef>
              <a:spcAft>
                <a:spcPts val="601"/>
              </a:spcAft>
              <a:buNone/>
              <a:tabLst>
                <a:tab algn="l" pos="0"/>
              </a:tabLst>
            </a:pPr>
            <a:endParaRPr b="0" lang="en-US" sz="2400" spc="-1" strike="noStrike">
              <a:solidFill>
                <a:srgbClr val="000000"/>
              </a:solidFill>
              <a:latin typeface="Corbel"/>
            </a:endParaRPr>
          </a:p>
        </p:txBody>
      </p:sp>
      <p:sp>
        <p:nvSpPr>
          <p:cNvPr id="398" name="object 2"/>
          <p:cNvSpPr/>
          <p:nvPr/>
        </p:nvSpPr>
        <p:spPr>
          <a:xfrm>
            <a:off x="1693440" y="242640"/>
            <a:ext cx="10150200" cy="560160"/>
          </a:xfrm>
          <a:prstGeom prst="rect">
            <a:avLst/>
          </a:prstGeom>
          <a:noFill/>
          <a:ln w="0">
            <a:noFill/>
          </a:ln>
        </p:spPr>
        <p:style>
          <a:lnRef idx="0"/>
          <a:fillRef idx="0"/>
          <a:effectRef idx="0"/>
          <a:fontRef idx="minor"/>
        </p:style>
        <p:txBody>
          <a:bodyPr lIns="0" rIns="0" tIns="12240" bIns="0" anchor="ctr">
            <a:spAutoFit/>
          </a:bodyPr>
          <a:p>
            <a:pPr marL="12600" algn="ctr">
              <a:lnSpc>
                <a:spcPct val="100000"/>
              </a:lnSpc>
              <a:spcBef>
                <a:spcPts val="96"/>
              </a:spcBef>
            </a:pPr>
            <a:r>
              <a:rPr b="0" lang="ru-RU" sz="3600" spc="-7" strike="noStrike">
                <a:solidFill>
                  <a:srgbClr val="000000"/>
                </a:solidFill>
                <a:latin typeface="Arial Black"/>
              </a:rPr>
              <a:t>Материализованные</a:t>
            </a:r>
            <a:r>
              <a:rPr b="0" lang="ru-RU" sz="3600" spc="-26" strike="noStrike">
                <a:solidFill>
                  <a:srgbClr val="000000"/>
                </a:solidFill>
                <a:latin typeface="Arial Black"/>
              </a:rPr>
              <a:t> </a:t>
            </a:r>
            <a:r>
              <a:rPr b="0" lang="ru-RU" sz="3600" spc="-15" strike="noStrike">
                <a:solidFill>
                  <a:srgbClr val="000000"/>
                </a:solidFill>
                <a:latin typeface="Arial Black"/>
              </a:rPr>
              <a:t>представления</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2252880" y="-26280"/>
            <a:ext cx="86335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21" strike="noStrike">
                <a:solidFill>
                  <a:srgbClr val="000000"/>
                </a:solidFill>
                <a:latin typeface="Arial Black"/>
              </a:rPr>
              <a:t>Что </a:t>
            </a:r>
            <a:r>
              <a:rPr b="0" lang="en-US" sz="3600" spc="-15" strike="noStrike">
                <a:solidFill>
                  <a:srgbClr val="000000"/>
                </a:solidFill>
                <a:latin typeface="Arial Black"/>
              </a:rPr>
              <a:t>дают представления?</a:t>
            </a:r>
            <a:r>
              <a:rPr b="0" lang="en-US" sz="3600" spc="69" strike="noStrike">
                <a:solidFill>
                  <a:srgbClr val="000000"/>
                </a:solidFill>
                <a:latin typeface="Arial Black"/>
              </a:rPr>
              <a:t> </a:t>
            </a:r>
            <a:endParaRPr b="0" lang="en-US" sz="3600" spc="-1" strike="noStrike">
              <a:solidFill>
                <a:srgbClr val="000000"/>
              </a:solidFill>
              <a:latin typeface="Corbel"/>
            </a:endParaRPr>
          </a:p>
        </p:txBody>
      </p:sp>
      <p:sp>
        <p:nvSpPr>
          <p:cNvPr id="400" name="object 3"/>
          <p:cNvSpPr/>
          <p:nvPr/>
        </p:nvSpPr>
        <p:spPr>
          <a:xfrm>
            <a:off x="1564920" y="1410120"/>
            <a:ext cx="10626480" cy="6253560"/>
          </a:xfrm>
          <a:prstGeom prst="rect">
            <a:avLst/>
          </a:prstGeom>
          <a:noFill/>
          <a:ln w="0">
            <a:noFill/>
          </a:ln>
        </p:spPr>
        <p:style>
          <a:lnRef idx="0"/>
          <a:fillRef idx="0"/>
          <a:effectRef idx="0"/>
          <a:fontRef idx="minor"/>
        </p:style>
        <p:txBody>
          <a:bodyPr lIns="0" rIns="0" tIns="12240" bIns="0" anchor="t">
            <a:spAutoFit/>
          </a:bodyPr>
          <a:p>
            <a:pPr marL="469800" indent="-457920">
              <a:lnSpc>
                <a:spcPct val="100000"/>
              </a:lnSpc>
              <a:spcBef>
                <a:spcPts val="96"/>
              </a:spcBef>
              <a:buClr>
                <a:srgbClr val="000000"/>
              </a:buClr>
              <a:buFont typeface="OpenSymbol"/>
              <a:buAutoNum type="arabicPeriod"/>
              <a:tabLst>
                <a:tab algn="l" pos="469800"/>
                <a:tab algn="l" pos="470520"/>
              </a:tabLst>
            </a:pPr>
            <a:r>
              <a:rPr b="1" lang="en-US" sz="2800" spc="-15" strike="noStrike">
                <a:solidFill>
                  <a:srgbClr val="000000"/>
                </a:solidFill>
                <a:latin typeface="Corbel"/>
              </a:rPr>
              <a:t>Упрощение </a:t>
            </a:r>
            <a:r>
              <a:rPr b="1" lang="en-US" sz="2800" spc="-12" strike="noStrike">
                <a:solidFill>
                  <a:srgbClr val="000000"/>
                </a:solidFill>
                <a:latin typeface="Corbel"/>
              </a:rPr>
              <a:t>разграничения полномочий </a:t>
            </a:r>
            <a:r>
              <a:rPr b="1" lang="en-US" sz="2800" spc="-15" strike="noStrike">
                <a:solidFill>
                  <a:srgbClr val="000000"/>
                </a:solidFill>
                <a:latin typeface="Corbel"/>
              </a:rPr>
              <a:t>пользователей </a:t>
            </a:r>
            <a:r>
              <a:rPr b="1" lang="en-US" sz="2800" spc="-7" strike="noStrike">
                <a:solidFill>
                  <a:srgbClr val="000000"/>
                </a:solidFill>
                <a:latin typeface="Corbel"/>
              </a:rPr>
              <a:t>на  </a:t>
            </a:r>
            <a:r>
              <a:rPr b="1" lang="en-US" sz="2800" spc="-12" strike="noStrike">
                <a:solidFill>
                  <a:srgbClr val="000000"/>
                </a:solidFill>
                <a:latin typeface="Corbel"/>
              </a:rPr>
              <a:t>доступ </a:t>
            </a:r>
            <a:r>
              <a:rPr b="1" lang="en-US" sz="2800" spc="-7" strike="noStrike">
                <a:solidFill>
                  <a:srgbClr val="000000"/>
                </a:solidFill>
                <a:latin typeface="Corbel"/>
              </a:rPr>
              <a:t>к </a:t>
            </a:r>
            <a:r>
              <a:rPr b="1" lang="en-US" sz="2800" spc="-12" strike="noStrike">
                <a:solidFill>
                  <a:srgbClr val="000000"/>
                </a:solidFill>
                <a:latin typeface="Corbel"/>
              </a:rPr>
              <a:t>хранимым</a:t>
            </a:r>
            <a:r>
              <a:rPr b="1" lang="en-US" sz="2800" spc="38" strike="noStrike">
                <a:solidFill>
                  <a:srgbClr val="000000"/>
                </a:solidFill>
                <a:latin typeface="Corbel"/>
              </a:rPr>
              <a:t> </a:t>
            </a:r>
            <a:r>
              <a:rPr b="1" lang="en-US" sz="2800" spc="-7" strike="noStrike">
                <a:solidFill>
                  <a:srgbClr val="000000"/>
                </a:solidFill>
                <a:latin typeface="Corbel"/>
              </a:rPr>
              <a:t>данным.</a:t>
            </a:r>
            <a:endParaRPr b="0" lang="en-US" sz="2800" spc="-1" strike="noStrike">
              <a:solidFill>
                <a:srgbClr val="000000"/>
              </a:solidFill>
              <a:latin typeface="Arial"/>
            </a:endParaRPr>
          </a:p>
          <a:p>
            <a:pPr marL="469800">
              <a:lnSpc>
                <a:spcPct val="100000"/>
              </a:lnSpc>
              <a:spcBef>
                <a:spcPts val="20"/>
              </a:spcBef>
              <a:tabLst>
                <a:tab algn="l" pos="469800"/>
                <a:tab algn="l" pos="470520"/>
              </a:tabLst>
            </a:pPr>
            <a:r>
              <a:rPr b="0" lang="en-US" sz="2400" spc="-7" strike="noStrike">
                <a:solidFill>
                  <a:srgbClr val="000000"/>
                </a:solidFill>
                <a:latin typeface="Corbel"/>
              </a:rPr>
              <a:t>Разным типам </a:t>
            </a:r>
            <a:r>
              <a:rPr b="0" lang="en-US" sz="2400" spc="-12" strike="noStrike">
                <a:solidFill>
                  <a:srgbClr val="000000"/>
                </a:solidFill>
                <a:latin typeface="Corbel"/>
              </a:rPr>
              <a:t>пользователей </a:t>
            </a:r>
            <a:r>
              <a:rPr b="0" lang="en-US" sz="2400" spc="-7" strike="noStrike">
                <a:solidFill>
                  <a:srgbClr val="000000"/>
                </a:solidFill>
                <a:latin typeface="Corbel"/>
              </a:rPr>
              <a:t>могут требоваться различные</a:t>
            </a:r>
            <a:r>
              <a:rPr b="0" lang="en-US" sz="2400" spc="63" strike="noStrike">
                <a:solidFill>
                  <a:srgbClr val="000000"/>
                </a:solidFill>
                <a:latin typeface="Corbel"/>
              </a:rPr>
              <a:t> </a:t>
            </a:r>
            <a:r>
              <a:rPr b="0" lang="en-US" sz="2400" spc="-7" strike="noStrike">
                <a:solidFill>
                  <a:srgbClr val="000000"/>
                </a:solidFill>
                <a:latin typeface="Corbel"/>
              </a:rPr>
              <a:t>данные,</a:t>
            </a:r>
            <a:endParaRPr b="0" lang="en-US" sz="2400" spc="-1" strike="noStrike">
              <a:solidFill>
                <a:srgbClr val="000000"/>
              </a:solidFill>
              <a:latin typeface="Arial"/>
            </a:endParaRPr>
          </a:p>
          <a:p>
            <a:pPr marL="469800">
              <a:lnSpc>
                <a:spcPct val="100000"/>
              </a:lnSpc>
              <a:tabLst>
                <a:tab algn="l" pos="469800"/>
                <a:tab algn="l" pos="470520"/>
              </a:tabLst>
            </a:pPr>
            <a:r>
              <a:rPr b="0" lang="en-US" sz="2400" spc="-7" strike="noStrike">
                <a:solidFill>
                  <a:srgbClr val="000000"/>
                </a:solidFill>
                <a:latin typeface="Corbel"/>
              </a:rPr>
              <a:t>хранящиеся </a:t>
            </a:r>
            <a:r>
              <a:rPr b="0" lang="en-US" sz="2400" spc="-1" strike="noStrike">
                <a:solidFill>
                  <a:srgbClr val="000000"/>
                </a:solidFill>
                <a:latin typeface="Corbel"/>
              </a:rPr>
              <a:t>в </a:t>
            </a:r>
            <a:r>
              <a:rPr b="0" lang="en-US" sz="2400" spc="-15" strike="noStrike">
                <a:solidFill>
                  <a:srgbClr val="000000"/>
                </a:solidFill>
                <a:latin typeface="Corbel"/>
              </a:rPr>
              <a:t>одних </a:t>
            </a:r>
            <a:r>
              <a:rPr b="0" lang="en-US" sz="2400" spc="-1" strike="noStrike">
                <a:solidFill>
                  <a:srgbClr val="000000"/>
                </a:solidFill>
                <a:latin typeface="Corbel"/>
              </a:rPr>
              <a:t>и </a:t>
            </a:r>
            <a:r>
              <a:rPr b="0" lang="en-US" sz="2400" spc="-12" strike="noStrike">
                <a:solidFill>
                  <a:srgbClr val="000000"/>
                </a:solidFill>
                <a:latin typeface="Corbel"/>
              </a:rPr>
              <a:t>тех </a:t>
            </a:r>
            <a:r>
              <a:rPr b="0" lang="en-US" sz="2400" spc="-15" strike="noStrike">
                <a:solidFill>
                  <a:srgbClr val="000000"/>
                </a:solidFill>
                <a:latin typeface="Corbel"/>
              </a:rPr>
              <a:t>же </a:t>
            </a:r>
            <a:r>
              <a:rPr b="0" lang="en-US" sz="2400" spc="-7" strike="noStrike">
                <a:solidFill>
                  <a:srgbClr val="000000"/>
                </a:solidFill>
                <a:latin typeface="Corbel"/>
              </a:rPr>
              <a:t>таблицах. </a:t>
            </a:r>
            <a:r>
              <a:rPr b="0" lang="en-US" sz="2400" spc="-12" strike="noStrike">
                <a:solidFill>
                  <a:srgbClr val="000000"/>
                </a:solidFill>
                <a:latin typeface="Corbel"/>
              </a:rPr>
              <a:t>Это касается как </a:t>
            </a:r>
            <a:r>
              <a:rPr b="0" lang="en-US" sz="2400" spc="-15" strike="noStrike">
                <a:solidFill>
                  <a:srgbClr val="000000"/>
                </a:solidFill>
                <a:latin typeface="Corbel"/>
              </a:rPr>
              <a:t>столбцов, </a:t>
            </a:r>
            <a:r>
              <a:rPr b="0" lang="en-US" sz="2400" spc="-7" strike="noStrike">
                <a:solidFill>
                  <a:srgbClr val="000000"/>
                </a:solidFill>
                <a:latin typeface="Corbel"/>
              </a:rPr>
              <a:t>так </a:t>
            </a:r>
            <a:r>
              <a:rPr b="0" lang="en-US" sz="2400" spc="-1" strike="noStrike">
                <a:solidFill>
                  <a:srgbClr val="000000"/>
                </a:solidFill>
                <a:latin typeface="Corbel"/>
              </a:rPr>
              <a:t>и </a:t>
            </a:r>
            <a:r>
              <a:rPr b="0" lang="en-US" sz="2400" spc="-12" strike="noStrike">
                <a:solidFill>
                  <a:srgbClr val="000000"/>
                </a:solidFill>
                <a:latin typeface="Corbel"/>
              </a:rPr>
              <a:t>строк  таблиц. Создание </a:t>
            </a:r>
            <a:r>
              <a:rPr b="0" lang="en-US" sz="2400" spc="-7" strike="noStrike">
                <a:solidFill>
                  <a:srgbClr val="000000"/>
                </a:solidFill>
                <a:latin typeface="Corbel"/>
              </a:rPr>
              <a:t>различных представлений </a:t>
            </a:r>
            <a:r>
              <a:rPr b="0" lang="en-US" sz="2400" spc="-1" strike="noStrike">
                <a:solidFill>
                  <a:srgbClr val="000000"/>
                </a:solidFill>
                <a:latin typeface="Corbel"/>
              </a:rPr>
              <a:t>для </a:t>
            </a:r>
            <a:r>
              <a:rPr b="0" lang="en-US" sz="2400" spc="-7" strike="noStrike">
                <a:solidFill>
                  <a:srgbClr val="000000"/>
                </a:solidFill>
                <a:latin typeface="Corbel"/>
              </a:rPr>
              <a:t>разных</a:t>
            </a:r>
            <a:r>
              <a:rPr b="0" lang="en-US" sz="2400" spc="18" strike="noStrike">
                <a:solidFill>
                  <a:srgbClr val="000000"/>
                </a:solidFill>
                <a:latin typeface="Corbel"/>
              </a:rPr>
              <a:t> </a:t>
            </a:r>
            <a:r>
              <a:rPr b="0" lang="en-US" sz="2400" spc="-12" strike="noStrike">
                <a:solidFill>
                  <a:srgbClr val="000000"/>
                </a:solidFill>
                <a:latin typeface="Corbel"/>
              </a:rPr>
              <a:t>пользователей</a:t>
            </a:r>
            <a:endParaRPr b="0" lang="en-US" sz="2400" spc="-1" strike="noStrike">
              <a:solidFill>
                <a:srgbClr val="000000"/>
              </a:solidFill>
              <a:latin typeface="Arial"/>
            </a:endParaRPr>
          </a:p>
          <a:p>
            <a:pPr marL="469800">
              <a:lnSpc>
                <a:spcPct val="100000"/>
              </a:lnSpc>
              <a:tabLst>
                <a:tab algn="l" pos="469800"/>
                <a:tab algn="l" pos="470520"/>
              </a:tabLst>
            </a:pPr>
            <a:r>
              <a:rPr b="0" lang="en-US" sz="2400" spc="-7" strike="noStrike">
                <a:solidFill>
                  <a:srgbClr val="000000"/>
                </a:solidFill>
                <a:latin typeface="Corbel"/>
              </a:rPr>
              <a:t>избавляет </a:t>
            </a:r>
            <a:r>
              <a:rPr b="0" lang="en-US" sz="2400" spc="-12" strike="noStrike">
                <a:solidFill>
                  <a:srgbClr val="000000"/>
                </a:solidFill>
                <a:latin typeface="Corbel"/>
              </a:rPr>
              <a:t>от </a:t>
            </a:r>
            <a:r>
              <a:rPr b="0" lang="en-US" sz="2400" spc="-15" strike="noStrike">
                <a:solidFill>
                  <a:srgbClr val="000000"/>
                </a:solidFill>
                <a:latin typeface="Corbel"/>
              </a:rPr>
              <a:t>необходимости </a:t>
            </a:r>
            <a:r>
              <a:rPr b="0" lang="en-US" sz="2400" spc="-7" strike="noStrike">
                <a:solidFill>
                  <a:srgbClr val="000000"/>
                </a:solidFill>
                <a:latin typeface="Corbel"/>
              </a:rPr>
              <a:t>создавать </a:t>
            </a:r>
            <a:r>
              <a:rPr b="0" lang="en-US" sz="2400" spc="-12" strike="noStrike">
                <a:solidFill>
                  <a:srgbClr val="000000"/>
                </a:solidFill>
                <a:latin typeface="Corbel"/>
              </a:rPr>
              <a:t>дополнительные таблицы, дублируя  </a:t>
            </a:r>
            <a:r>
              <a:rPr b="0" lang="en-US" sz="2400" spc="-7" strike="noStrike">
                <a:solidFill>
                  <a:srgbClr val="000000"/>
                </a:solidFill>
                <a:latin typeface="Corbel"/>
              </a:rPr>
              <a:t>данные, </a:t>
            </a:r>
            <a:r>
              <a:rPr b="0" lang="en-US" sz="2400" spc="-1" strike="noStrike">
                <a:solidFill>
                  <a:srgbClr val="000000"/>
                </a:solidFill>
                <a:latin typeface="Corbel"/>
              </a:rPr>
              <a:t>и </a:t>
            </a:r>
            <a:r>
              <a:rPr b="0" lang="en-US" sz="2400" spc="-7" strike="noStrike">
                <a:solidFill>
                  <a:srgbClr val="000000"/>
                </a:solidFill>
                <a:latin typeface="Corbel"/>
              </a:rPr>
              <a:t>упрощает организацию </a:t>
            </a:r>
            <a:r>
              <a:rPr b="0" lang="en-US" sz="2400" spc="-12" strike="noStrike">
                <a:solidFill>
                  <a:srgbClr val="000000"/>
                </a:solidFill>
                <a:latin typeface="Corbel"/>
              </a:rPr>
              <a:t>системы </a:t>
            </a:r>
            <a:r>
              <a:rPr b="0" lang="en-US" sz="2400" spc="-7" strike="noStrike">
                <a:solidFill>
                  <a:srgbClr val="000000"/>
                </a:solidFill>
                <a:latin typeface="Corbel"/>
              </a:rPr>
              <a:t>управления </a:t>
            </a:r>
            <a:r>
              <a:rPr b="0" lang="en-US" sz="2400" spc="-12" strike="noStrike">
                <a:solidFill>
                  <a:srgbClr val="000000"/>
                </a:solidFill>
                <a:latin typeface="Corbel"/>
              </a:rPr>
              <a:t>доступом </a:t>
            </a:r>
            <a:r>
              <a:rPr b="0" lang="en-US" sz="2400" spc="-1" strike="noStrike">
                <a:solidFill>
                  <a:srgbClr val="000000"/>
                </a:solidFill>
                <a:latin typeface="Corbel"/>
              </a:rPr>
              <a:t>к</a:t>
            </a:r>
            <a:r>
              <a:rPr b="0" lang="en-US" sz="2400" spc="128" strike="noStrike">
                <a:solidFill>
                  <a:srgbClr val="000000"/>
                </a:solidFill>
                <a:latin typeface="Corbel"/>
              </a:rPr>
              <a:t> </a:t>
            </a:r>
            <a:r>
              <a:rPr b="0" lang="en-US" sz="2400" spc="-1" strike="noStrike">
                <a:solidFill>
                  <a:srgbClr val="000000"/>
                </a:solidFill>
                <a:latin typeface="Corbel"/>
              </a:rPr>
              <a:t>данным.</a:t>
            </a:r>
            <a:endParaRPr b="0" lang="en-US" sz="2400" spc="-1" strike="noStrike">
              <a:solidFill>
                <a:srgbClr val="000000"/>
              </a:solidFill>
              <a:latin typeface="Arial"/>
            </a:endParaRPr>
          </a:p>
          <a:p>
            <a:pPr marL="469800" indent="-457920">
              <a:lnSpc>
                <a:spcPct val="100000"/>
              </a:lnSpc>
              <a:spcBef>
                <a:spcPts val="1111"/>
              </a:spcBef>
              <a:buClr>
                <a:srgbClr val="000000"/>
              </a:buClr>
              <a:buFont typeface="OpenSymbol"/>
              <a:buAutoNum type="arabicPeriod" startAt="2"/>
              <a:tabLst>
                <a:tab algn="l" pos="469800"/>
                <a:tab algn="l" pos="470520"/>
              </a:tabLst>
            </a:pPr>
            <a:r>
              <a:rPr b="1" lang="en-US" sz="2800" spc="-15" strike="noStrike">
                <a:solidFill>
                  <a:srgbClr val="000000"/>
                </a:solidFill>
                <a:latin typeface="Corbel"/>
              </a:rPr>
              <a:t>Упрощение </a:t>
            </a:r>
            <a:r>
              <a:rPr b="1" lang="en-US" sz="2800" spc="-7" strike="noStrike">
                <a:solidFill>
                  <a:srgbClr val="000000"/>
                </a:solidFill>
                <a:latin typeface="Corbel"/>
              </a:rPr>
              <a:t>запросов к базе</a:t>
            </a:r>
            <a:r>
              <a:rPr b="1" lang="en-US" sz="2800" spc="49" strike="noStrike">
                <a:solidFill>
                  <a:srgbClr val="000000"/>
                </a:solidFill>
                <a:latin typeface="Corbel"/>
              </a:rPr>
              <a:t> </a:t>
            </a:r>
            <a:r>
              <a:rPr b="1" lang="en-US" sz="2800" spc="-12" strike="noStrike">
                <a:solidFill>
                  <a:srgbClr val="000000"/>
                </a:solidFill>
                <a:latin typeface="Corbel"/>
              </a:rPr>
              <a:t>данных.</a:t>
            </a:r>
            <a:endParaRPr b="0" lang="en-US" sz="2800" spc="-1" strike="noStrike">
              <a:solidFill>
                <a:srgbClr val="000000"/>
              </a:solidFill>
              <a:latin typeface="Arial"/>
            </a:endParaRPr>
          </a:p>
          <a:p>
            <a:pPr marL="469800">
              <a:lnSpc>
                <a:spcPct val="100000"/>
              </a:lnSpc>
              <a:spcBef>
                <a:spcPts val="20"/>
              </a:spcBef>
              <a:tabLst>
                <a:tab algn="l" pos="469800"/>
                <a:tab algn="l" pos="470520"/>
              </a:tabLst>
            </a:pPr>
            <a:r>
              <a:rPr b="0" lang="en-US" sz="2400" spc="-12" strike="noStrike">
                <a:solidFill>
                  <a:srgbClr val="000000"/>
                </a:solidFill>
                <a:latin typeface="Corbel"/>
              </a:rPr>
              <a:t>Использование </a:t>
            </a:r>
            <a:r>
              <a:rPr b="0" lang="en-US" sz="2400" spc="-7" strike="noStrike">
                <a:solidFill>
                  <a:srgbClr val="000000"/>
                </a:solidFill>
                <a:latin typeface="Corbel"/>
              </a:rPr>
              <a:t>представлений </a:t>
            </a:r>
            <a:r>
              <a:rPr b="0" lang="en-US" sz="2400" spc="-12" strike="noStrike">
                <a:solidFill>
                  <a:srgbClr val="000000"/>
                </a:solidFill>
                <a:latin typeface="Corbel"/>
              </a:rPr>
              <a:t>позволяет </a:t>
            </a:r>
            <a:r>
              <a:rPr b="0" lang="en-US" sz="2400" spc="-7" strike="noStrike">
                <a:solidFill>
                  <a:srgbClr val="000000"/>
                </a:solidFill>
                <a:latin typeface="Corbel"/>
              </a:rPr>
              <a:t>скрыть </a:t>
            </a:r>
            <a:r>
              <a:rPr b="0" lang="en-US" sz="2400" spc="-12" strike="noStrike">
                <a:solidFill>
                  <a:srgbClr val="000000"/>
                </a:solidFill>
                <a:latin typeface="Corbel"/>
              </a:rPr>
              <a:t>сложные </a:t>
            </a:r>
            <a:r>
              <a:rPr b="0" lang="en-US" sz="2400" spc="-7" strike="noStrike">
                <a:solidFill>
                  <a:srgbClr val="000000"/>
                </a:solidFill>
                <a:latin typeface="Corbel"/>
              </a:rPr>
              <a:t>запросы </a:t>
            </a:r>
            <a:r>
              <a:rPr b="0" lang="en-US" sz="2400" spc="-12" strike="noStrike">
                <a:solidFill>
                  <a:srgbClr val="000000"/>
                </a:solidFill>
                <a:latin typeface="Corbel"/>
              </a:rPr>
              <a:t>от  </a:t>
            </a:r>
            <a:r>
              <a:rPr b="0" lang="en-US" sz="2400" spc="-7" strike="noStrike">
                <a:solidFill>
                  <a:srgbClr val="000000"/>
                </a:solidFill>
                <a:latin typeface="Corbel"/>
              </a:rPr>
              <a:t>прикладного программиста </a:t>
            </a:r>
            <a:r>
              <a:rPr b="0" lang="en-US" sz="2400" spc="-1" strike="noStrike">
                <a:solidFill>
                  <a:srgbClr val="000000"/>
                </a:solidFill>
                <a:latin typeface="Corbel"/>
              </a:rPr>
              <a:t>и </a:t>
            </a:r>
            <a:r>
              <a:rPr b="0" lang="en-US" sz="2400" spc="-12" strike="noStrike">
                <a:solidFill>
                  <a:srgbClr val="000000"/>
                </a:solidFill>
                <a:latin typeface="Corbel"/>
              </a:rPr>
              <a:t>сделать </a:t>
            </a:r>
            <a:r>
              <a:rPr b="0" lang="en-US" sz="2400" spc="-7" strike="noStrike">
                <a:solidFill>
                  <a:srgbClr val="000000"/>
                </a:solidFill>
                <a:latin typeface="Corbel"/>
              </a:rPr>
              <a:t>запросы </a:t>
            </a:r>
            <a:r>
              <a:rPr b="0" lang="en-US" sz="2400" spc="-12" strike="noStrike">
                <a:solidFill>
                  <a:srgbClr val="000000"/>
                </a:solidFill>
                <a:latin typeface="Corbel"/>
              </a:rPr>
              <a:t>более </a:t>
            </a:r>
            <a:r>
              <a:rPr b="0" lang="en-US" sz="2400" spc="-7" strike="noStrike">
                <a:solidFill>
                  <a:srgbClr val="000000"/>
                </a:solidFill>
                <a:latin typeface="Corbel"/>
              </a:rPr>
              <a:t>простыми</a:t>
            </a:r>
            <a:r>
              <a:rPr b="0" lang="en-US" sz="2400" spc="94" strike="noStrike">
                <a:solidFill>
                  <a:srgbClr val="000000"/>
                </a:solidFill>
                <a:latin typeface="Corbel"/>
              </a:rPr>
              <a:t> </a:t>
            </a:r>
            <a:r>
              <a:rPr b="0" lang="en-US" sz="2400" spc="-1" strike="noStrike">
                <a:solidFill>
                  <a:srgbClr val="000000"/>
                </a:solidFill>
                <a:latin typeface="Corbel"/>
              </a:rPr>
              <a:t>и</a:t>
            </a:r>
            <a:endParaRPr b="0" lang="en-US" sz="2400" spc="-1" strike="noStrike">
              <a:solidFill>
                <a:srgbClr val="000000"/>
              </a:solidFill>
              <a:latin typeface="Arial"/>
            </a:endParaRPr>
          </a:p>
          <a:p>
            <a:pPr marL="469800">
              <a:lnSpc>
                <a:spcPct val="100000"/>
              </a:lnSpc>
              <a:tabLst>
                <a:tab algn="l" pos="469800"/>
                <a:tab algn="l" pos="470520"/>
              </a:tabLst>
            </a:pPr>
            <a:r>
              <a:rPr b="0" lang="en-US" sz="2400" spc="-12" strike="noStrike">
                <a:solidFill>
                  <a:srgbClr val="000000"/>
                </a:solidFill>
                <a:latin typeface="Corbel"/>
              </a:rPr>
              <a:t>наглядными.</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1704240" y="-123120"/>
            <a:ext cx="993528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21" strike="noStrike">
                <a:solidFill>
                  <a:srgbClr val="000000"/>
                </a:solidFill>
                <a:latin typeface="Arial Black"/>
              </a:rPr>
              <a:t>Что </a:t>
            </a:r>
            <a:r>
              <a:rPr b="0" lang="en-US" sz="3600" spc="-15" strike="noStrike">
                <a:solidFill>
                  <a:srgbClr val="000000"/>
                </a:solidFill>
                <a:latin typeface="Arial Black"/>
              </a:rPr>
              <a:t>дают представления?</a:t>
            </a:r>
            <a:r>
              <a:rPr b="0" lang="en-US" sz="3600" spc="69" strike="noStrike">
                <a:solidFill>
                  <a:srgbClr val="000000"/>
                </a:solidFill>
                <a:latin typeface="Arial Black"/>
              </a:rPr>
              <a:t> </a:t>
            </a:r>
            <a:endParaRPr b="0" lang="en-US" sz="3600" spc="-1" strike="noStrike">
              <a:solidFill>
                <a:srgbClr val="000000"/>
              </a:solidFill>
              <a:latin typeface="Corbel"/>
            </a:endParaRPr>
          </a:p>
        </p:txBody>
      </p:sp>
      <p:sp>
        <p:nvSpPr>
          <p:cNvPr id="402" name="object 4"/>
          <p:cNvSpPr/>
          <p:nvPr/>
        </p:nvSpPr>
        <p:spPr>
          <a:xfrm>
            <a:off x="1437480" y="831960"/>
            <a:ext cx="10901160" cy="7399800"/>
          </a:xfrm>
          <a:prstGeom prst="rect">
            <a:avLst/>
          </a:prstGeom>
          <a:noFill/>
          <a:ln w="0">
            <a:noFill/>
          </a:ln>
        </p:spPr>
        <p:style>
          <a:lnRef idx="0"/>
          <a:fillRef idx="0"/>
          <a:effectRef idx="0"/>
          <a:fontRef idx="minor"/>
        </p:style>
        <p:txBody>
          <a:bodyPr lIns="0" rIns="0" tIns="12240" bIns="0" anchor="t">
            <a:spAutoFit/>
          </a:bodyPr>
          <a:p>
            <a:pPr marL="469800" indent="-457920">
              <a:lnSpc>
                <a:spcPct val="100000"/>
              </a:lnSpc>
              <a:spcBef>
                <a:spcPts val="96"/>
              </a:spcBef>
              <a:buClr>
                <a:srgbClr val="000000"/>
              </a:buClr>
              <a:buFont typeface="OpenSymbol"/>
              <a:buAutoNum type="arabicPeriod" startAt="3"/>
              <a:tabLst>
                <a:tab algn="l" pos="469800"/>
                <a:tab algn="l" pos="470520"/>
              </a:tabLst>
            </a:pPr>
            <a:r>
              <a:rPr b="1" lang="en-US" sz="2400" spc="-12" strike="noStrike">
                <a:solidFill>
                  <a:srgbClr val="000000"/>
                </a:solidFill>
                <a:latin typeface="Corbel"/>
              </a:rPr>
              <a:t>Снижение </a:t>
            </a:r>
            <a:r>
              <a:rPr b="1" lang="en-US" sz="2400" spc="-7" strike="noStrike">
                <a:solidFill>
                  <a:srgbClr val="000000"/>
                </a:solidFill>
                <a:latin typeface="Corbel"/>
              </a:rPr>
              <a:t>зависимости прикладных программ от изменений  структуры </a:t>
            </a:r>
            <a:r>
              <a:rPr b="1" lang="en-US" sz="2400" spc="-15" strike="noStrike">
                <a:solidFill>
                  <a:srgbClr val="000000"/>
                </a:solidFill>
                <a:latin typeface="Corbel"/>
              </a:rPr>
              <a:t>таблиц </a:t>
            </a:r>
            <a:r>
              <a:rPr b="1" lang="en-US" sz="2400" spc="-7" strike="noStrike">
                <a:solidFill>
                  <a:srgbClr val="000000"/>
                </a:solidFill>
                <a:latin typeface="Corbel"/>
              </a:rPr>
              <a:t>базы</a:t>
            </a:r>
            <a:r>
              <a:rPr b="1" lang="en-US" sz="2400" spc="12" strike="noStrike">
                <a:solidFill>
                  <a:srgbClr val="000000"/>
                </a:solidFill>
                <a:latin typeface="Corbel"/>
              </a:rPr>
              <a:t> </a:t>
            </a:r>
            <a:r>
              <a:rPr b="1" lang="en-US" sz="2400" spc="-12" strike="noStrike">
                <a:solidFill>
                  <a:srgbClr val="000000"/>
                </a:solidFill>
                <a:latin typeface="Corbel"/>
              </a:rPr>
              <a:t>данных.</a:t>
            </a:r>
            <a:endParaRPr b="0" lang="en-US" sz="2400" spc="-1" strike="noStrike">
              <a:solidFill>
                <a:srgbClr val="000000"/>
              </a:solidFill>
              <a:latin typeface="Arial"/>
            </a:endParaRPr>
          </a:p>
          <a:p>
            <a:pPr marL="469800">
              <a:lnSpc>
                <a:spcPct val="100000"/>
              </a:lnSpc>
              <a:spcBef>
                <a:spcPts val="20"/>
              </a:spcBef>
              <a:tabLst>
                <a:tab algn="l" pos="469800"/>
                <a:tab algn="l" pos="470520"/>
              </a:tabLst>
            </a:pPr>
            <a:r>
              <a:rPr b="0" lang="en-US" sz="2000" spc="-12" strike="noStrike">
                <a:solidFill>
                  <a:srgbClr val="000000"/>
                </a:solidFill>
                <a:latin typeface="Corbel"/>
              </a:rPr>
              <a:t>Столбцы </a:t>
            </a:r>
            <a:r>
              <a:rPr b="0" lang="en-US" sz="2000" spc="-7" strike="noStrike">
                <a:solidFill>
                  <a:srgbClr val="000000"/>
                </a:solidFill>
                <a:latin typeface="Corbel"/>
              </a:rPr>
              <a:t>представления, </a:t>
            </a:r>
            <a:r>
              <a:rPr b="0" lang="en-US" sz="2000" spc="-41" strike="noStrike">
                <a:solidFill>
                  <a:srgbClr val="000000"/>
                </a:solidFill>
                <a:latin typeface="Corbel"/>
              </a:rPr>
              <a:t>т. </a:t>
            </a:r>
            <a:r>
              <a:rPr b="0" lang="en-US" sz="2000" spc="-1" strike="noStrike">
                <a:solidFill>
                  <a:srgbClr val="000000"/>
                </a:solidFill>
                <a:latin typeface="Corbel"/>
              </a:rPr>
              <a:t>е. их имена, </a:t>
            </a:r>
            <a:r>
              <a:rPr b="0" lang="en-US" sz="2000" spc="-7" strike="noStrike">
                <a:solidFill>
                  <a:srgbClr val="000000"/>
                </a:solidFill>
                <a:latin typeface="Corbel"/>
              </a:rPr>
              <a:t>типы данных </a:t>
            </a:r>
            <a:r>
              <a:rPr b="0" lang="en-US" sz="2000" spc="-1" strike="noStrike">
                <a:solidFill>
                  <a:srgbClr val="000000"/>
                </a:solidFill>
                <a:latin typeface="Corbel"/>
              </a:rPr>
              <a:t>и </a:t>
            </a:r>
            <a:r>
              <a:rPr b="0" lang="en-US" sz="2000" spc="-7" strike="noStrike">
                <a:solidFill>
                  <a:srgbClr val="000000"/>
                </a:solidFill>
                <a:latin typeface="Corbel"/>
              </a:rPr>
              <a:t>порядок</a:t>
            </a:r>
            <a:r>
              <a:rPr b="0" lang="en-US" sz="2000" spc="52" strike="noStrike">
                <a:solidFill>
                  <a:srgbClr val="000000"/>
                </a:solidFill>
                <a:latin typeface="Corbel"/>
              </a:rPr>
              <a:t> </a:t>
            </a:r>
            <a:r>
              <a:rPr b="0" lang="en-US" sz="2000" spc="-12" strike="noStrike">
                <a:solidFill>
                  <a:srgbClr val="000000"/>
                </a:solidFill>
                <a:latin typeface="Corbel"/>
              </a:rPr>
              <a:t>следования,</a:t>
            </a:r>
            <a:endParaRPr b="0" lang="en-US" sz="2000" spc="-1" strike="noStrike">
              <a:solidFill>
                <a:srgbClr val="000000"/>
              </a:solidFill>
              <a:latin typeface="Arial"/>
            </a:endParaRPr>
          </a:p>
          <a:p>
            <a:pPr marL="469800">
              <a:lnSpc>
                <a:spcPct val="100000"/>
              </a:lnSpc>
              <a:tabLst>
                <a:tab algn="l" pos="469800"/>
                <a:tab algn="l" pos="470520"/>
              </a:tabLst>
            </a:pPr>
            <a:r>
              <a:rPr b="0" lang="en-US" sz="2000" spc="-1" strike="noStrike">
                <a:solidFill>
                  <a:srgbClr val="000000"/>
                </a:solidFill>
                <a:latin typeface="Corbel"/>
              </a:rPr>
              <a:t>— </a:t>
            </a:r>
            <a:r>
              <a:rPr b="0" lang="en-US" sz="2000" spc="-15" strike="noStrike">
                <a:solidFill>
                  <a:srgbClr val="000000"/>
                </a:solidFill>
                <a:latin typeface="Corbel"/>
              </a:rPr>
              <a:t>это, </a:t>
            </a:r>
            <a:r>
              <a:rPr b="0" lang="en-US" sz="2000" spc="-7" strike="noStrike">
                <a:solidFill>
                  <a:srgbClr val="000000"/>
                </a:solidFill>
                <a:latin typeface="Corbel"/>
              </a:rPr>
              <a:t>образно </a:t>
            </a:r>
            <a:r>
              <a:rPr b="0" lang="en-US" sz="2000" spc="-12" strike="noStrike">
                <a:solidFill>
                  <a:srgbClr val="000000"/>
                </a:solidFill>
                <a:latin typeface="Corbel"/>
              </a:rPr>
              <a:t>говоря, </a:t>
            </a:r>
            <a:r>
              <a:rPr b="0" lang="en-US" sz="2000" spc="-7" strike="noStrike">
                <a:solidFill>
                  <a:srgbClr val="000000"/>
                </a:solidFill>
                <a:latin typeface="Corbel"/>
              </a:rPr>
              <a:t>интерфейс </a:t>
            </a:r>
            <a:r>
              <a:rPr b="0" lang="en-US" sz="2000" spc="-1" strike="noStrike">
                <a:solidFill>
                  <a:srgbClr val="000000"/>
                </a:solidFill>
                <a:latin typeface="Corbel"/>
              </a:rPr>
              <a:t>к </a:t>
            </a:r>
            <a:r>
              <a:rPr b="0" lang="en-US" sz="2000" spc="-12" strike="noStrike">
                <a:solidFill>
                  <a:srgbClr val="000000"/>
                </a:solidFill>
                <a:latin typeface="Corbel"/>
              </a:rPr>
              <a:t>запросу, </a:t>
            </a:r>
            <a:r>
              <a:rPr b="0" lang="en-US" sz="2000" spc="-15" strike="noStrike">
                <a:solidFill>
                  <a:srgbClr val="000000"/>
                </a:solidFill>
                <a:latin typeface="Corbel"/>
              </a:rPr>
              <a:t>который </a:t>
            </a:r>
            <a:r>
              <a:rPr b="0" lang="en-US" sz="2000" spc="-12" strike="noStrike">
                <a:solidFill>
                  <a:srgbClr val="000000"/>
                </a:solidFill>
                <a:latin typeface="Corbel"/>
              </a:rPr>
              <a:t>реализуется</a:t>
            </a:r>
            <a:r>
              <a:rPr b="0" lang="en-US" sz="2000" spc="222" strike="noStrike">
                <a:solidFill>
                  <a:srgbClr val="000000"/>
                </a:solidFill>
                <a:latin typeface="Corbel"/>
              </a:rPr>
              <a:t> </a:t>
            </a:r>
            <a:r>
              <a:rPr b="0" lang="en-US" sz="2000" spc="-7" strike="noStrike">
                <a:solidFill>
                  <a:srgbClr val="000000"/>
                </a:solidFill>
                <a:latin typeface="Corbel"/>
              </a:rPr>
              <a:t>данным</a:t>
            </a:r>
            <a:endParaRPr b="0" lang="en-US" sz="2000" spc="-1" strike="noStrike">
              <a:solidFill>
                <a:srgbClr val="000000"/>
              </a:solidFill>
              <a:latin typeface="Arial"/>
            </a:endParaRPr>
          </a:p>
          <a:p>
            <a:pPr marL="469800">
              <a:lnSpc>
                <a:spcPct val="100000"/>
              </a:lnSpc>
              <a:tabLst>
                <a:tab algn="l" pos="469800"/>
                <a:tab algn="l" pos="470520"/>
              </a:tabLst>
            </a:pPr>
            <a:r>
              <a:rPr b="0" lang="en-US" sz="2000" spc="-7" strike="noStrike">
                <a:solidFill>
                  <a:srgbClr val="000000"/>
                </a:solidFill>
                <a:latin typeface="Corbel"/>
              </a:rPr>
              <a:t>представлением. </a:t>
            </a:r>
            <a:r>
              <a:rPr b="0" lang="en-US" sz="2000" spc="-15" strike="noStrike">
                <a:solidFill>
                  <a:srgbClr val="000000"/>
                </a:solidFill>
                <a:latin typeface="Corbel"/>
              </a:rPr>
              <a:t>Если </a:t>
            </a:r>
            <a:r>
              <a:rPr b="0" lang="en-US" sz="2000" spc="-21" strike="noStrike">
                <a:solidFill>
                  <a:srgbClr val="000000"/>
                </a:solidFill>
                <a:latin typeface="Corbel"/>
              </a:rPr>
              <a:t>этот </a:t>
            </a:r>
            <a:r>
              <a:rPr b="0" lang="en-US" sz="2000" spc="-7" strike="noStrike">
                <a:solidFill>
                  <a:srgbClr val="000000"/>
                </a:solidFill>
                <a:latin typeface="Corbel"/>
              </a:rPr>
              <a:t>интерфейс </a:t>
            </a:r>
            <a:r>
              <a:rPr b="0" lang="en-US" sz="2000" spc="-12" strike="noStrike">
                <a:solidFill>
                  <a:srgbClr val="000000"/>
                </a:solidFill>
                <a:latin typeface="Corbel"/>
              </a:rPr>
              <a:t>остается </a:t>
            </a:r>
            <a:r>
              <a:rPr b="0" lang="en-US" sz="2000" spc="-7" strike="noStrike">
                <a:solidFill>
                  <a:srgbClr val="000000"/>
                </a:solidFill>
                <a:latin typeface="Corbel"/>
              </a:rPr>
              <a:t>неизменным, </a:t>
            </a:r>
            <a:r>
              <a:rPr b="0" lang="en-US" sz="2000" spc="-15" strike="noStrike">
                <a:solidFill>
                  <a:srgbClr val="000000"/>
                </a:solidFill>
                <a:latin typeface="Corbel"/>
              </a:rPr>
              <a:t>то </a:t>
            </a:r>
            <a:r>
              <a:rPr b="0" lang="en-US" sz="2000" spc="-7" strike="noStrike">
                <a:solidFill>
                  <a:srgbClr val="000000"/>
                </a:solidFill>
                <a:latin typeface="Corbel"/>
              </a:rPr>
              <a:t>SQL-запросы,  </a:t>
            </a:r>
            <a:r>
              <a:rPr b="0" lang="en-US" sz="2000" spc="-1" strike="noStrike">
                <a:solidFill>
                  <a:srgbClr val="000000"/>
                </a:solidFill>
                <a:latin typeface="Corbel"/>
              </a:rPr>
              <a:t>в </a:t>
            </a:r>
            <a:r>
              <a:rPr b="0" lang="en-US" sz="2000" spc="-15" strike="noStrike">
                <a:solidFill>
                  <a:srgbClr val="000000"/>
                </a:solidFill>
                <a:latin typeface="Corbel"/>
              </a:rPr>
              <a:t>которых используется </a:t>
            </a:r>
            <a:r>
              <a:rPr b="0" lang="en-US" sz="2000" spc="-7" strike="noStrike">
                <a:solidFill>
                  <a:srgbClr val="000000"/>
                </a:solidFill>
                <a:latin typeface="Corbel"/>
              </a:rPr>
              <a:t>данное представление, корректировать</a:t>
            </a:r>
            <a:r>
              <a:rPr b="0" lang="en-US" sz="2000" spc="94" strike="noStrike">
                <a:solidFill>
                  <a:srgbClr val="000000"/>
                </a:solidFill>
                <a:latin typeface="Corbel"/>
              </a:rPr>
              <a:t> </a:t>
            </a:r>
            <a:r>
              <a:rPr b="0" lang="en-US" sz="2000" spc="-1" strike="noStrike">
                <a:solidFill>
                  <a:srgbClr val="000000"/>
                </a:solidFill>
                <a:latin typeface="Corbel"/>
              </a:rPr>
              <a:t>не</a:t>
            </a:r>
            <a:endParaRPr b="0" lang="en-US" sz="2000" spc="-1" strike="noStrike">
              <a:solidFill>
                <a:srgbClr val="000000"/>
              </a:solidFill>
              <a:latin typeface="Arial"/>
            </a:endParaRPr>
          </a:p>
          <a:p>
            <a:pPr marL="469800">
              <a:lnSpc>
                <a:spcPct val="100000"/>
              </a:lnSpc>
              <a:tabLst>
                <a:tab algn="l" pos="469800"/>
                <a:tab algn="l" pos="470520"/>
              </a:tabLst>
            </a:pPr>
            <a:r>
              <a:rPr b="0" lang="en-US" sz="2000" spc="-12" strike="noStrike">
                <a:solidFill>
                  <a:srgbClr val="000000"/>
                </a:solidFill>
                <a:latin typeface="Corbel"/>
              </a:rPr>
              <a:t>потребуется. </a:t>
            </a:r>
            <a:r>
              <a:rPr b="0" lang="en-US" sz="2000" spc="-7" strike="noStrike">
                <a:solidFill>
                  <a:srgbClr val="000000"/>
                </a:solidFill>
                <a:latin typeface="Corbel"/>
              </a:rPr>
              <a:t>Нужно </a:t>
            </a:r>
            <a:r>
              <a:rPr b="0" lang="en-US" sz="2000" spc="-26" strike="noStrike">
                <a:solidFill>
                  <a:srgbClr val="000000"/>
                </a:solidFill>
                <a:latin typeface="Corbel"/>
              </a:rPr>
              <a:t>будет </a:t>
            </a:r>
            <a:r>
              <a:rPr b="0" lang="en-US" sz="2000" spc="-7" strike="noStrike">
                <a:solidFill>
                  <a:srgbClr val="000000"/>
                </a:solidFill>
                <a:latin typeface="Corbel"/>
              </a:rPr>
              <a:t>лишь </a:t>
            </a:r>
            <a:r>
              <a:rPr b="0" lang="en-US" sz="2000" spc="-1" strike="noStrike">
                <a:solidFill>
                  <a:srgbClr val="000000"/>
                </a:solidFill>
                <a:latin typeface="Corbel"/>
              </a:rPr>
              <a:t>в </a:t>
            </a:r>
            <a:r>
              <a:rPr b="0" lang="en-US" sz="2000" spc="-12" strike="noStrike">
                <a:solidFill>
                  <a:srgbClr val="000000"/>
                </a:solidFill>
                <a:latin typeface="Corbel"/>
              </a:rPr>
              <a:t>ответ </a:t>
            </a:r>
            <a:r>
              <a:rPr b="0" lang="en-US" sz="2000" spc="-1" strike="noStrike">
                <a:solidFill>
                  <a:srgbClr val="000000"/>
                </a:solidFill>
                <a:latin typeface="Corbel"/>
              </a:rPr>
              <a:t>на </a:t>
            </a:r>
            <a:r>
              <a:rPr b="0" lang="en-US" sz="2000" spc="-7" strike="noStrike">
                <a:solidFill>
                  <a:srgbClr val="000000"/>
                </a:solidFill>
                <a:latin typeface="Corbel"/>
              </a:rPr>
              <a:t>изменение структуры </a:t>
            </a:r>
            <a:r>
              <a:rPr b="0" lang="en-US" sz="2000" spc="-1" strike="noStrike">
                <a:solidFill>
                  <a:srgbClr val="000000"/>
                </a:solidFill>
                <a:latin typeface="Corbel"/>
              </a:rPr>
              <a:t>базовых  таблиц, на </a:t>
            </a:r>
            <a:r>
              <a:rPr b="0" lang="en-US" sz="2000" spc="-7" strike="noStrike">
                <a:solidFill>
                  <a:srgbClr val="000000"/>
                </a:solidFill>
                <a:latin typeface="Corbel"/>
              </a:rPr>
              <a:t>основе </a:t>
            </a:r>
            <a:r>
              <a:rPr b="0" lang="en-US" sz="2000" spc="-15" strike="noStrike">
                <a:solidFill>
                  <a:srgbClr val="000000"/>
                </a:solidFill>
                <a:latin typeface="Corbel"/>
              </a:rPr>
              <a:t>которых </a:t>
            </a:r>
            <a:r>
              <a:rPr b="0" lang="en-US" sz="2000" spc="-7" strike="noStrike">
                <a:solidFill>
                  <a:srgbClr val="000000"/>
                </a:solidFill>
                <a:latin typeface="Corbel"/>
              </a:rPr>
              <a:t>представление</a:t>
            </a:r>
            <a:r>
              <a:rPr b="0" lang="en-US" sz="2000" spc="38" strike="noStrike">
                <a:solidFill>
                  <a:srgbClr val="000000"/>
                </a:solidFill>
                <a:latin typeface="Corbel"/>
              </a:rPr>
              <a:t> </a:t>
            </a:r>
            <a:r>
              <a:rPr b="0" lang="en-US" sz="2000" spc="-7" strike="noStrike">
                <a:solidFill>
                  <a:srgbClr val="000000"/>
                </a:solidFill>
                <a:latin typeface="Corbel"/>
              </a:rPr>
              <a:t>сконструировано,</a:t>
            </a:r>
            <a:endParaRPr b="0" lang="en-US" sz="2000" spc="-1" strike="noStrike">
              <a:solidFill>
                <a:srgbClr val="000000"/>
              </a:solidFill>
              <a:latin typeface="Arial"/>
            </a:endParaRPr>
          </a:p>
          <a:p>
            <a:pPr marL="469800">
              <a:lnSpc>
                <a:spcPct val="100000"/>
              </a:lnSpc>
              <a:tabLst>
                <a:tab algn="l" pos="469800"/>
                <a:tab algn="l" pos="470520"/>
              </a:tabLst>
            </a:pPr>
            <a:r>
              <a:rPr b="0" lang="en-US" sz="2000" spc="-12" strike="noStrike">
                <a:solidFill>
                  <a:srgbClr val="000000"/>
                </a:solidFill>
                <a:latin typeface="Corbel"/>
              </a:rPr>
              <a:t>соответствующим </a:t>
            </a:r>
            <a:r>
              <a:rPr b="0" lang="en-US" sz="2000" spc="-7" strike="noStrike">
                <a:solidFill>
                  <a:srgbClr val="000000"/>
                </a:solidFill>
                <a:latin typeface="Corbel"/>
              </a:rPr>
              <a:t>образом перестроить запрос, </a:t>
            </a:r>
            <a:r>
              <a:rPr b="0" lang="en-US" sz="2000" spc="-12" strike="noStrike">
                <a:solidFill>
                  <a:srgbClr val="000000"/>
                </a:solidFill>
                <a:latin typeface="Corbel"/>
              </a:rPr>
              <a:t>выполняемый </a:t>
            </a:r>
            <a:r>
              <a:rPr b="0" lang="en-US" sz="2000" spc="-7" strike="noStrike">
                <a:solidFill>
                  <a:srgbClr val="000000"/>
                </a:solidFill>
                <a:latin typeface="Corbel"/>
              </a:rPr>
              <a:t>данным  представлением.</a:t>
            </a:r>
            <a:endParaRPr b="0" lang="en-US" sz="2000" spc="-1" strike="noStrike">
              <a:solidFill>
                <a:srgbClr val="000000"/>
              </a:solidFill>
              <a:latin typeface="Arial"/>
            </a:endParaRPr>
          </a:p>
          <a:p>
            <a:pPr marL="469800" indent="-457920">
              <a:lnSpc>
                <a:spcPct val="100000"/>
              </a:lnSpc>
              <a:spcBef>
                <a:spcPts val="510"/>
              </a:spcBef>
              <a:buClr>
                <a:srgbClr val="000000"/>
              </a:buClr>
              <a:buFont typeface="OpenSymbol"/>
              <a:buAutoNum type="arabicPeriod" startAt="4"/>
              <a:tabLst>
                <a:tab algn="l" pos="469800"/>
                <a:tab algn="l" pos="470520"/>
              </a:tabLst>
            </a:pPr>
            <a:r>
              <a:rPr b="1" lang="en-US" sz="2400" spc="-12" strike="noStrike">
                <a:solidFill>
                  <a:srgbClr val="000000"/>
                </a:solidFill>
                <a:latin typeface="Corbel"/>
              </a:rPr>
              <a:t>Снижение времени выполнения сложных </a:t>
            </a:r>
            <a:r>
              <a:rPr b="1" lang="en-US" sz="2400" spc="-7" strike="noStrike">
                <a:solidFill>
                  <a:srgbClr val="000000"/>
                </a:solidFill>
                <a:latin typeface="Corbel"/>
              </a:rPr>
              <a:t>запросов за</a:t>
            </a:r>
            <a:r>
              <a:rPr b="1" lang="en-US" sz="2400" spc="77" strike="noStrike">
                <a:solidFill>
                  <a:srgbClr val="000000"/>
                </a:solidFill>
                <a:latin typeface="Corbel"/>
              </a:rPr>
              <a:t> </a:t>
            </a:r>
            <a:r>
              <a:rPr b="1" lang="en-US" sz="2400" spc="-12" strike="noStrike">
                <a:solidFill>
                  <a:srgbClr val="000000"/>
                </a:solidFill>
                <a:latin typeface="Corbel"/>
              </a:rPr>
              <a:t>счет</a:t>
            </a:r>
            <a:endParaRPr b="0" lang="en-US" sz="2400" spc="-1" strike="noStrike">
              <a:solidFill>
                <a:srgbClr val="000000"/>
              </a:solidFill>
              <a:latin typeface="Arial"/>
            </a:endParaRPr>
          </a:p>
          <a:p>
            <a:pPr marL="469800">
              <a:lnSpc>
                <a:spcPct val="100000"/>
              </a:lnSpc>
              <a:spcBef>
                <a:spcPts val="6"/>
              </a:spcBef>
              <a:tabLst>
                <a:tab algn="l" pos="469800"/>
                <a:tab algn="l" pos="470520"/>
              </a:tabLst>
            </a:pPr>
            <a:r>
              <a:rPr b="1" lang="en-US" sz="2400" spc="-12" strike="noStrike">
                <a:solidFill>
                  <a:srgbClr val="000000"/>
                </a:solidFill>
                <a:latin typeface="Corbel"/>
              </a:rPr>
              <a:t>использования </a:t>
            </a:r>
            <a:r>
              <a:rPr b="1" lang="en-US" sz="2400" spc="-7" strike="noStrike">
                <a:solidFill>
                  <a:srgbClr val="000000"/>
                </a:solidFill>
                <a:latin typeface="Corbel"/>
              </a:rPr>
              <a:t>материализованных</a:t>
            </a:r>
            <a:r>
              <a:rPr b="1" lang="en-US" sz="2400" spc="9" strike="noStrike">
                <a:solidFill>
                  <a:srgbClr val="000000"/>
                </a:solidFill>
                <a:latin typeface="Corbel"/>
              </a:rPr>
              <a:t> </a:t>
            </a:r>
            <a:r>
              <a:rPr b="1" lang="en-US" sz="2400" spc="-12" strike="noStrike">
                <a:solidFill>
                  <a:srgbClr val="000000"/>
                </a:solidFill>
                <a:latin typeface="Corbel"/>
              </a:rPr>
              <a:t>представлений.</a:t>
            </a:r>
            <a:endParaRPr b="0" lang="en-US" sz="2400" spc="-1" strike="noStrike">
              <a:solidFill>
                <a:srgbClr val="000000"/>
              </a:solidFill>
              <a:latin typeface="Arial"/>
            </a:endParaRPr>
          </a:p>
          <a:p>
            <a:pPr marL="469800">
              <a:lnSpc>
                <a:spcPct val="100000"/>
              </a:lnSpc>
              <a:spcBef>
                <a:spcPts val="14"/>
              </a:spcBef>
              <a:tabLst>
                <a:tab algn="l" pos="469800"/>
                <a:tab algn="l" pos="470520"/>
              </a:tabLst>
            </a:pPr>
            <a:r>
              <a:rPr b="0" lang="en-US" sz="2000" spc="-12" strike="noStrike">
                <a:solidFill>
                  <a:srgbClr val="000000"/>
                </a:solidFill>
                <a:latin typeface="Corbel"/>
              </a:rPr>
              <a:t>Если, </a:t>
            </a:r>
            <a:r>
              <a:rPr b="0" lang="en-US" sz="2000" spc="-1" strike="noStrike">
                <a:solidFill>
                  <a:srgbClr val="000000"/>
                </a:solidFill>
                <a:latin typeface="Corbel"/>
              </a:rPr>
              <a:t>например, </a:t>
            </a:r>
            <a:r>
              <a:rPr b="0" lang="en-US" sz="2000" spc="-15" strike="noStrike">
                <a:solidFill>
                  <a:srgbClr val="000000"/>
                </a:solidFill>
                <a:latin typeface="Corbel"/>
              </a:rPr>
              <a:t>какой-нибудь сводный </a:t>
            </a:r>
            <a:r>
              <a:rPr b="0" lang="en-US" sz="2000" spc="-12" strike="noStrike">
                <a:solidFill>
                  <a:srgbClr val="000000"/>
                </a:solidFill>
                <a:latin typeface="Corbel"/>
              </a:rPr>
              <a:t>отчет формируется </a:t>
            </a:r>
            <a:r>
              <a:rPr b="0" lang="en-US" sz="2000" spc="-7" strike="noStrike">
                <a:solidFill>
                  <a:srgbClr val="000000"/>
                </a:solidFill>
                <a:latin typeface="Corbel"/>
              </a:rPr>
              <a:t>длительное  время, </a:t>
            </a:r>
            <a:r>
              <a:rPr b="0" lang="en-US" sz="2000" spc="-1" strike="noStrike">
                <a:solidFill>
                  <a:srgbClr val="000000"/>
                </a:solidFill>
                <a:latin typeface="Corbel"/>
              </a:rPr>
              <a:t>а </a:t>
            </a:r>
            <a:r>
              <a:rPr b="0" lang="en-US" sz="2000" spc="-7" strike="noStrike">
                <a:solidFill>
                  <a:srgbClr val="000000"/>
                </a:solidFill>
                <a:latin typeface="Corbel"/>
              </a:rPr>
              <a:t>запросы </a:t>
            </a:r>
            <a:r>
              <a:rPr b="0" lang="en-US" sz="2000" spc="-1" strike="noStrike">
                <a:solidFill>
                  <a:srgbClr val="000000"/>
                </a:solidFill>
                <a:latin typeface="Corbel"/>
              </a:rPr>
              <a:t>к </a:t>
            </a:r>
            <a:r>
              <a:rPr b="0" lang="en-US" sz="2000" spc="-12" strike="noStrike">
                <a:solidFill>
                  <a:srgbClr val="000000"/>
                </a:solidFill>
                <a:latin typeface="Corbel"/>
              </a:rPr>
              <a:t>отчету </a:t>
            </a:r>
            <a:r>
              <a:rPr b="0" lang="en-US" sz="2000" spc="-21" strike="noStrike">
                <a:solidFill>
                  <a:srgbClr val="000000"/>
                </a:solidFill>
                <a:latin typeface="Corbel"/>
              </a:rPr>
              <a:t>будут </a:t>
            </a:r>
            <a:r>
              <a:rPr b="0" lang="en-US" sz="2000" spc="-7" strike="noStrike">
                <a:solidFill>
                  <a:srgbClr val="000000"/>
                </a:solidFill>
                <a:latin typeface="Corbel"/>
              </a:rPr>
              <a:t>неоднократными, </a:t>
            </a:r>
            <a:r>
              <a:rPr b="0" lang="en-US" sz="2000" spc="-15" strike="noStrike">
                <a:solidFill>
                  <a:srgbClr val="000000"/>
                </a:solidFill>
                <a:latin typeface="Corbel"/>
              </a:rPr>
              <a:t>то может </a:t>
            </a:r>
            <a:r>
              <a:rPr b="0" lang="en-US" sz="2000" spc="-12" strike="noStrike">
                <a:solidFill>
                  <a:srgbClr val="000000"/>
                </a:solidFill>
                <a:latin typeface="Corbel"/>
              </a:rPr>
              <a:t>оказаться  </a:t>
            </a:r>
            <a:r>
              <a:rPr b="0" lang="en-US" sz="2000" spc="-7" strike="noStrike">
                <a:solidFill>
                  <a:srgbClr val="000000"/>
                </a:solidFill>
                <a:latin typeface="Corbel"/>
              </a:rPr>
              <a:t>целесообразным сформировать </a:t>
            </a:r>
            <a:r>
              <a:rPr b="0" lang="en-US" sz="2000" spc="-12" strike="noStrike">
                <a:solidFill>
                  <a:srgbClr val="000000"/>
                </a:solidFill>
                <a:latin typeface="Corbel"/>
              </a:rPr>
              <a:t>его </a:t>
            </a:r>
            <a:r>
              <a:rPr b="0" lang="en-US" sz="2000" spc="-7" strike="noStrike">
                <a:solidFill>
                  <a:srgbClr val="000000"/>
                </a:solidFill>
                <a:latin typeface="Corbel"/>
              </a:rPr>
              <a:t>заранее </a:t>
            </a:r>
            <a:r>
              <a:rPr b="0" lang="en-US" sz="2000" spc="-1" strike="noStrike">
                <a:solidFill>
                  <a:srgbClr val="000000"/>
                </a:solidFill>
                <a:latin typeface="Corbel"/>
              </a:rPr>
              <a:t>и </a:t>
            </a:r>
            <a:r>
              <a:rPr b="0" lang="en-US" sz="2000" spc="-12" strike="noStrike">
                <a:solidFill>
                  <a:srgbClr val="000000"/>
                </a:solidFill>
                <a:latin typeface="Corbel"/>
              </a:rPr>
              <a:t>сохранить</a:t>
            </a:r>
            <a:r>
              <a:rPr b="0" lang="en-US" sz="2000" spc="103" strike="noStrike">
                <a:solidFill>
                  <a:srgbClr val="000000"/>
                </a:solidFill>
                <a:latin typeface="Corbel"/>
              </a:rPr>
              <a:t> </a:t>
            </a:r>
            <a:r>
              <a:rPr b="0" lang="en-US" sz="2000" spc="-1" strike="noStrike">
                <a:solidFill>
                  <a:srgbClr val="000000"/>
                </a:solidFill>
                <a:latin typeface="Corbel"/>
              </a:rPr>
              <a:t>в</a:t>
            </a:r>
            <a:endParaRPr b="0" lang="en-US" sz="2000" spc="-1" strike="noStrike">
              <a:solidFill>
                <a:srgbClr val="000000"/>
              </a:solidFill>
              <a:latin typeface="Arial"/>
            </a:endParaRPr>
          </a:p>
          <a:p>
            <a:pPr marL="469800">
              <a:lnSpc>
                <a:spcPct val="100000"/>
              </a:lnSpc>
              <a:tabLst>
                <a:tab algn="l" pos="469800"/>
                <a:tab algn="l" pos="470520"/>
              </a:tabLst>
            </a:pPr>
            <a:r>
              <a:rPr b="0" lang="en-US" sz="2000" spc="-7" strike="noStrike">
                <a:solidFill>
                  <a:srgbClr val="000000"/>
                </a:solidFill>
                <a:latin typeface="Corbel"/>
              </a:rPr>
              <a:t>материализованном представлении</a:t>
            </a:r>
            <a:endParaRPr b="0" lang="en-US" sz="2000" spc="-1" strike="noStrike">
              <a:solidFill>
                <a:srgbClr val="000000"/>
              </a:solidFill>
              <a:latin typeface="Arial"/>
            </a:endParaRPr>
          </a:p>
          <a:p>
            <a:pPr marL="469800" indent="-720">
              <a:lnSpc>
                <a:spcPct val="100000"/>
              </a:lnSpc>
              <a:spcBef>
                <a:spcPts val="6"/>
              </a:spcBef>
              <a:tabLst>
                <a:tab algn="l" pos="0"/>
              </a:tabLst>
            </a:pPr>
            <a:r>
              <a:rPr b="0" lang="en-US" sz="2000" spc="-452" strike="noStrike" u="heavy">
                <a:solidFill>
                  <a:srgbClr val="000000"/>
                </a:solidFill>
                <a:uFill>
                  <a:solidFill>
                    <a:srgbClr val="000000"/>
                  </a:solidFill>
                </a:uFill>
                <a:latin typeface="Corbel"/>
              </a:rPr>
              <a:t> </a:t>
            </a:r>
            <a:r>
              <a:rPr b="0" lang="en-US" sz="2000" spc="-12" strike="noStrike" u="heavy">
                <a:solidFill>
                  <a:srgbClr val="000000"/>
                </a:solidFill>
                <a:uFill>
                  <a:solidFill>
                    <a:srgbClr val="000000"/>
                  </a:solidFill>
                </a:uFill>
                <a:latin typeface="Corbel"/>
              </a:rPr>
              <a:t>Недостаток</a:t>
            </a:r>
            <a:r>
              <a:rPr b="0" lang="en-US" sz="2000" spc="-12" strike="noStrike">
                <a:solidFill>
                  <a:srgbClr val="000000"/>
                </a:solidFill>
                <a:latin typeface="Corbel"/>
              </a:rPr>
              <a:t> </a:t>
            </a:r>
            <a:r>
              <a:rPr b="0" lang="en-US" sz="2000" spc="-7" strike="noStrike">
                <a:solidFill>
                  <a:srgbClr val="000000"/>
                </a:solidFill>
                <a:latin typeface="Corbel"/>
              </a:rPr>
              <a:t>материализованных представлений: </a:t>
            </a:r>
            <a:r>
              <a:rPr b="0" lang="en-US" sz="2000" spc="-15" strike="noStrike">
                <a:solidFill>
                  <a:srgbClr val="000000"/>
                </a:solidFill>
                <a:latin typeface="Corbel"/>
              </a:rPr>
              <a:t>необходимо </a:t>
            </a:r>
            <a:r>
              <a:rPr b="0" lang="en-US" sz="2000" spc="-7" strike="noStrike">
                <a:solidFill>
                  <a:srgbClr val="000000"/>
                </a:solidFill>
                <a:latin typeface="Corbel"/>
              </a:rPr>
              <a:t>своевременно  обновлять </a:t>
            </a:r>
            <a:r>
              <a:rPr b="0" lang="en-US" sz="2000" spc="-1" strike="noStrike">
                <a:solidFill>
                  <a:srgbClr val="000000"/>
                </a:solidFill>
                <a:latin typeface="Corbel"/>
              </a:rPr>
              <a:t>с </a:t>
            </a:r>
            <a:r>
              <a:rPr b="0" lang="en-US" sz="2000" spc="-7" strike="noStrike">
                <a:solidFill>
                  <a:srgbClr val="000000"/>
                </a:solidFill>
                <a:latin typeface="Corbel"/>
              </a:rPr>
              <a:t>помощью команды REFRESH, </a:t>
            </a:r>
            <a:r>
              <a:rPr b="0" lang="en-US" sz="2000" spc="-12" strike="noStrike">
                <a:solidFill>
                  <a:srgbClr val="000000"/>
                </a:solidFill>
                <a:latin typeface="Corbel"/>
              </a:rPr>
              <a:t>чтобы </a:t>
            </a:r>
            <a:r>
              <a:rPr b="0" lang="en-US" sz="2000" spc="-7" strike="noStrike">
                <a:solidFill>
                  <a:srgbClr val="000000"/>
                </a:solidFill>
                <a:latin typeface="Corbel"/>
              </a:rPr>
              <a:t>они </a:t>
            </a:r>
            <a:r>
              <a:rPr b="0" lang="en-US" sz="2000" spc="-15" strike="noStrike">
                <a:solidFill>
                  <a:srgbClr val="000000"/>
                </a:solidFill>
                <a:latin typeface="Corbel"/>
              </a:rPr>
              <a:t>содержали</a:t>
            </a:r>
            <a:r>
              <a:rPr b="0" lang="en-US" sz="2000" spc="63" strike="noStrike">
                <a:solidFill>
                  <a:srgbClr val="000000"/>
                </a:solidFill>
                <a:latin typeface="Corbel"/>
              </a:rPr>
              <a:t> </a:t>
            </a:r>
            <a:r>
              <a:rPr b="0" lang="en-US" sz="2000" spc="-7" strike="noStrike">
                <a:solidFill>
                  <a:srgbClr val="000000"/>
                </a:solidFill>
                <a:latin typeface="Corbel"/>
              </a:rPr>
              <a:t>актуальные</a:t>
            </a:r>
            <a:r>
              <a:rPr b="0" lang="ru-RU" sz="2000" spc="-7" strike="noStrike">
                <a:solidFill>
                  <a:srgbClr val="000000"/>
                </a:solidFill>
                <a:latin typeface="Corbel"/>
              </a:rPr>
              <a:t> данные</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2033280" y="2658960"/>
            <a:ext cx="8124840" cy="1158480"/>
          </a:xfrm>
          <a:prstGeom prst="rect">
            <a:avLst/>
          </a:prstGeom>
          <a:noFill/>
          <a:ln w="0">
            <a:noFill/>
          </a:ln>
        </p:spPr>
        <p:txBody>
          <a:bodyPr lIns="0" rIns="0" tIns="13320" bIns="0" anchor="ctr">
            <a:noAutofit/>
          </a:bodyPr>
          <a:p>
            <a:pPr marL="12600" indent="0" algn="r">
              <a:lnSpc>
                <a:spcPct val="100000"/>
              </a:lnSpc>
              <a:spcBef>
                <a:spcPts val="105"/>
              </a:spcBef>
              <a:buNone/>
            </a:pPr>
            <a:r>
              <a:rPr b="0" lang="en-US" sz="4400" spc="-15" strike="noStrike">
                <a:solidFill>
                  <a:srgbClr val="000000"/>
                </a:solidFill>
                <a:latin typeface="Arial Black"/>
              </a:rPr>
              <a:t>Схемы </a:t>
            </a:r>
            <a:r>
              <a:rPr b="0" lang="en-US" sz="4400" spc="-7" strike="noStrike">
                <a:solidFill>
                  <a:srgbClr val="000000"/>
                </a:solidFill>
                <a:latin typeface="Arial Black"/>
              </a:rPr>
              <a:t>базы</a:t>
            </a:r>
            <a:r>
              <a:rPr b="0" lang="en-US" sz="4400" spc="-21" strike="noStrike">
                <a:solidFill>
                  <a:srgbClr val="000000"/>
                </a:solidFill>
                <a:latin typeface="Arial Black"/>
              </a:rPr>
              <a:t> </a:t>
            </a:r>
            <a:r>
              <a:rPr b="0" lang="en-US" sz="4400" spc="-7" strike="noStrike">
                <a:solidFill>
                  <a:srgbClr val="000000"/>
                </a:solidFill>
                <a:latin typeface="Arial Black"/>
              </a:rPr>
              <a:t>данных</a:t>
            </a:r>
            <a:endParaRPr b="0" lang="en-US" sz="4400" spc="-1" strike="noStrike">
              <a:solidFill>
                <a:srgbClr val="000000"/>
              </a:solidFill>
              <a:latin typeface="Corbe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2446560" y="-37080"/>
            <a:ext cx="80208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Общие</a:t>
            </a:r>
            <a:r>
              <a:rPr b="0" lang="en-US" sz="3600" spc="-72" strike="noStrike">
                <a:solidFill>
                  <a:srgbClr val="000000"/>
                </a:solidFill>
                <a:latin typeface="Arial Black"/>
              </a:rPr>
              <a:t> </a:t>
            </a:r>
            <a:r>
              <a:rPr b="0" lang="en-US" sz="3600" spc="-12" strike="noStrike">
                <a:solidFill>
                  <a:srgbClr val="000000"/>
                </a:solidFill>
                <a:latin typeface="Arial Black"/>
              </a:rPr>
              <a:t>сведения</a:t>
            </a:r>
            <a:endParaRPr b="0" lang="en-US" sz="3600" spc="-1" strike="noStrike">
              <a:solidFill>
                <a:srgbClr val="000000"/>
              </a:solidFill>
              <a:latin typeface="Corbel"/>
            </a:endParaRPr>
          </a:p>
        </p:txBody>
      </p:sp>
      <p:sp>
        <p:nvSpPr>
          <p:cNvPr id="405" name="object 3"/>
          <p:cNvSpPr/>
          <p:nvPr/>
        </p:nvSpPr>
        <p:spPr>
          <a:xfrm>
            <a:off x="1489680" y="1298160"/>
            <a:ext cx="10604880" cy="4188600"/>
          </a:xfrm>
          <a:prstGeom prst="rect">
            <a:avLst/>
          </a:prstGeom>
          <a:noFill/>
          <a:ln w="0">
            <a:noFill/>
          </a:ln>
        </p:spPr>
        <p:style>
          <a:lnRef idx="0"/>
          <a:fillRef idx="0"/>
          <a:effectRef idx="0"/>
          <a:fontRef idx="minor"/>
        </p:style>
        <p:txBody>
          <a:bodyPr lIns="0" rIns="0" tIns="47520" bIns="0" anchor="t">
            <a:spAutoFit/>
          </a:bodyPr>
          <a:p>
            <a:pPr marL="355680" indent="-343080">
              <a:lnSpc>
                <a:spcPts val="2160"/>
              </a:lnSpc>
              <a:spcBef>
                <a:spcPts val="374"/>
              </a:spcBef>
              <a:buClr>
                <a:srgbClr val="000000"/>
              </a:buClr>
              <a:buFont typeface="Arial"/>
              <a:buChar char="•"/>
              <a:tabLst>
                <a:tab algn="l" pos="354960"/>
                <a:tab algn="l" pos="355680"/>
              </a:tabLst>
            </a:pPr>
            <a:r>
              <a:rPr b="1" lang="en-US" sz="2000" spc="-15" strike="noStrike">
                <a:solidFill>
                  <a:srgbClr val="000000"/>
                </a:solidFill>
                <a:latin typeface="Calibri"/>
              </a:rPr>
              <a:t>Схема </a:t>
            </a:r>
            <a:r>
              <a:rPr b="0" lang="en-US" sz="2000" spc="-1" strike="noStrike">
                <a:solidFill>
                  <a:srgbClr val="000000"/>
                </a:solidFill>
                <a:latin typeface="Calibri"/>
              </a:rPr>
              <a:t>— </a:t>
            </a:r>
            <a:r>
              <a:rPr b="0" lang="en-US" sz="2000" spc="-15" strike="noStrike">
                <a:solidFill>
                  <a:srgbClr val="000000"/>
                </a:solidFill>
                <a:latin typeface="Calibri"/>
              </a:rPr>
              <a:t>это </a:t>
            </a:r>
            <a:r>
              <a:rPr b="0" lang="en-US" sz="2000" spc="-7" strike="noStrike">
                <a:solidFill>
                  <a:srgbClr val="000000"/>
                </a:solidFill>
                <a:latin typeface="Calibri"/>
              </a:rPr>
              <a:t>логический фрагмент </a:t>
            </a:r>
            <a:r>
              <a:rPr b="0" lang="en-US" sz="2000" spc="-1" strike="noStrike">
                <a:solidFill>
                  <a:srgbClr val="000000"/>
                </a:solidFill>
                <a:latin typeface="Calibri"/>
              </a:rPr>
              <a:t>базы </a:t>
            </a:r>
            <a:r>
              <a:rPr b="0" lang="en-US" sz="2000" spc="-7" strike="noStrike">
                <a:solidFill>
                  <a:srgbClr val="000000"/>
                </a:solidFill>
                <a:latin typeface="Calibri"/>
              </a:rPr>
              <a:t>данных, </a:t>
            </a:r>
            <a:r>
              <a:rPr b="0" i="1" lang="en-US" sz="2000" spc="-1" strike="noStrike">
                <a:solidFill>
                  <a:srgbClr val="000000"/>
                </a:solidFill>
                <a:latin typeface="Calibri"/>
              </a:rPr>
              <a:t>в </a:t>
            </a:r>
            <a:r>
              <a:rPr b="0" i="1" lang="en-US" sz="2000" spc="-7" strike="noStrike">
                <a:solidFill>
                  <a:srgbClr val="000000"/>
                </a:solidFill>
                <a:latin typeface="Calibri"/>
              </a:rPr>
              <a:t>котором могут  содержаться </a:t>
            </a:r>
            <a:r>
              <a:rPr b="0" lang="en-US" sz="2000" spc="-12" strike="noStrike">
                <a:solidFill>
                  <a:srgbClr val="000000"/>
                </a:solidFill>
                <a:latin typeface="Calibri"/>
              </a:rPr>
              <a:t>различные </a:t>
            </a:r>
            <a:r>
              <a:rPr b="0" lang="en-US" sz="2000" spc="-7" strike="noStrike">
                <a:solidFill>
                  <a:srgbClr val="000000"/>
                </a:solidFill>
                <a:latin typeface="Calibri"/>
              </a:rPr>
              <a:t>объекты: </a:t>
            </a:r>
            <a:r>
              <a:rPr b="0" lang="en-US" sz="2000" spc="-12" strike="noStrike">
                <a:solidFill>
                  <a:srgbClr val="000000"/>
                </a:solidFill>
                <a:latin typeface="Calibri"/>
              </a:rPr>
              <a:t>таблицы, </a:t>
            </a:r>
            <a:r>
              <a:rPr b="0" lang="en-US" sz="2000" spc="-7" strike="noStrike">
                <a:solidFill>
                  <a:srgbClr val="000000"/>
                </a:solidFill>
                <a:latin typeface="Calibri"/>
              </a:rPr>
              <a:t>представления, </a:t>
            </a:r>
            <a:r>
              <a:rPr b="0" lang="en-US" sz="2000" spc="-12" strike="noStrike">
                <a:solidFill>
                  <a:srgbClr val="000000"/>
                </a:solidFill>
                <a:latin typeface="Calibri"/>
              </a:rPr>
              <a:t>индексы  </a:t>
            </a:r>
            <a:r>
              <a:rPr b="0" lang="en-US" sz="2000" spc="-1" strike="noStrike">
                <a:solidFill>
                  <a:srgbClr val="000000"/>
                </a:solidFill>
                <a:latin typeface="Calibri"/>
              </a:rPr>
              <a:t>и</a:t>
            </a:r>
            <a:r>
              <a:rPr b="0" lang="en-US" sz="2000" spc="-21" strike="noStrike">
                <a:solidFill>
                  <a:srgbClr val="000000"/>
                </a:solidFill>
                <a:latin typeface="Calibri"/>
              </a:rPr>
              <a:t> </a:t>
            </a:r>
            <a:r>
              <a:rPr b="0" lang="en-US" sz="2000" spc="-1" strike="noStrike">
                <a:solidFill>
                  <a:srgbClr val="000000"/>
                </a:solidFill>
                <a:latin typeface="Calibri"/>
              </a:rPr>
              <a:t>др.</a:t>
            </a:r>
            <a:endParaRPr b="0" lang="en-US" sz="2000" spc="-1" strike="noStrike">
              <a:solidFill>
                <a:srgbClr val="000000"/>
              </a:solidFill>
              <a:latin typeface="Arial"/>
            </a:endParaRPr>
          </a:p>
          <a:p>
            <a:pPr marL="355680" indent="-343080">
              <a:lnSpc>
                <a:spcPct val="100000"/>
              </a:lnSpc>
              <a:spcBef>
                <a:spcPts val="210"/>
              </a:spcBef>
              <a:buClr>
                <a:srgbClr val="000000"/>
              </a:buClr>
              <a:buFont typeface="Arial"/>
              <a:buChar char="•"/>
              <a:tabLst>
                <a:tab algn="l" pos="354960"/>
                <a:tab algn="l" pos="355680"/>
              </a:tabLst>
            </a:pPr>
            <a:r>
              <a:rPr b="0" lang="en-US" sz="2000" spc="-1" strike="noStrike">
                <a:solidFill>
                  <a:srgbClr val="000000"/>
                </a:solidFill>
                <a:latin typeface="Calibri"/>
              </a:rPr>
              <a:t>В базе </a:t>
            </a:r>
            <a:r>
              <a:rPr b="0" lang="en-US" sz="2000" spc="-7" strike="noStrike">
                <a:solidFill>
                  <a:srgbClr val="000000"/>
                </a:solidFill>
                <a:latin typeface="Calibri"/>
              </a:rPr>
              <a:t>данных </a:t>
            </a:r>
            <a:r>
              <a:rPr b="0" lang="en-US" sz="2000" spc="-12" strike="noStrike">
                <a:solidFill>
                  <a:srgbClr val="000000"/>
                </a:solidFill>
                <a:latin typeface="Calibri"/>
              </a:rPr>
              <a:t>обязательно </a:t>
            </a:r>
            <a:r>
              <a:rPr b="0" lang="en-US" sz="2000" spc="-1" strike="noStrike">
                <a:solidFill>
                  <a:srgbClr val="000000"/>
                </a:solidFill>
                <a:latin typeface="Calibri"/>
              </a:rPr>
              <a:t>есть </a:t>
            </a:r>
            <a:r>
              <a:rPr b="0" i="1" lang="en-US" sz="2000" spc="-12" strike="noStrike">
                <a:solidFill>
                  <a:srgbClr val="000000"/>
                </a:solidFill>
                <a:latin typeface="Calibri"/>
              </a:rPr>
              <a:t>хотя </a:t>
            </a:r>
            <a:r>
              <a:rPr b="0" i="1" lang="en-US" sz="2000" spc="-1" strike="noStrike">
                <a:solidFill>
                  <a:srgbClr val="000000"/>
                </a:solidFill>
                <a:latin typeface="Calibri"/>
              </a:rPr>
              <a:t>бы одна</a:t>
            </a:r>
            <a:r>
              <a:rPr b="0" i="1" lang="en-US" sz="2000" spc="-52" strike="noStrike">
                <a:solidFill>
                  <a:srgbClr val="000000"/>
                </a:solidFill>
                <a:latin typeface="Calibri"/>
              </a:rPr>
              <a:t> </a:t>
            </a:r>
            <a:r>
              <a:rPr b="0" lang="en-US" sz="2000" spc="-12" strike="noStrike">
                <a:solidFill>
                  <a:srgbClr val="000000"/>
                </a:solidFill>
                <a:latin typeface="Calibri"/>
              </a:rPr>
              <a:t>схема.</a:t>
            </a:r>
            <a:endParaRPr b="0" lang="en-US" sz="2000" spc="-1" strike="noStrike">
              <a:solidFill>
                <a:srgbClr val="000000"/>
              </a:solidFill>
              <a:latin typeface="Arial"/>
            </a:endParaRPr>
          </a:p>
          <a:p>
            <a:pPr marL="355680" indent="-343080">
              <a:lnSpc>
                <a:spcPts val="2160"/>
              </a:lnSpc>
              <a:spcBef>
                <a:spcPts val="510"/>
              </a:spcBef>
              <a:buClr>
                <a:srgbClr val="000000"/>
              </a:buClr>
              <a:buFont typeface="Arial"/>
              <a:buChar char="•"/>
              <a:tabLst>
                <a:tab algn="l" pos="354960"/>
                <a:tab algn="l" pos="355680"/>
              </a:tabLst>
            </a:pPr>
            <a:r>
              <a:rPr b="0" lang="en-US" sz="2000" spc="-1" strike="noStrike">
                <a:solidFill>
                  <a:srgbClr val="000000"/>
                </a:solidFill>
                <a:latin typeface="Calibri"/>
              </a:rPr>
              <a:t>При </a:t>
            </a:r>
            <a:r>
              <a:rPr b="0" lang="en-US" sz="2000" spc="-7" strike="noStrike">
                <a:solidFill>
                  <a:srgbClr val="000000"/>
                </a:solidFill>
                <a:latin typeface="Calibri"/>
              </a:rPr>
              <a:t>создании </a:t>
            </a:r>
            <a:r>
              <a:rPr b="0" lang="en-US" sz="2000" spc="-1" strike="noStrike">
                <a:solidFill>
                  <a:srgbClr val="000000"/>
                </a:solidFill>
                <a:latin typeface="Calibri"/>
              </a:rPr>
              <a:t>базы </a:t>
            </a:r>
            <a:r>
              <a:rPr b="0" lang="en-US" sz="2000" spc="-7" strike="noStrike">
                <a:solidFill>
                  <a:srgbClr val="000000"/>
                </a:solidFill>
                <a:latin typeface="Calibri"/>
              </a:rPr>
              <a:t>данных </a:t>
            </a:r>
            <a:r>
              <a:rPr b="0" lang="en-US" sz="2000" spc="-1" strike="noStrike">
                <a:solidFill>
                  <a:srgbClr val="000000"/>
                </a:solidFill>
                <a:latin typeface="Calibri"/>
              </a:rPr>
              <a:t>в ней </a:t>
            </a:r>
            <a:r>
              <a:rPr b="0" lang="en-US" sz="2000" spc="-7" strike="noStrike">
                <a:solidFill>
                  <a:srgbClr val="000000"/>
                </a:solidFill>
                <a:latin typeface="Calibri"/>
              </a:rPr>
              <a:t>автоматически создается </a:t>
            </a:r>
            <a:r>
              <a:rPr b="0" lang="en-US" sz="2000" spc="-12" strike="noStrike">
                <a:solidFill>
                  <a:srgbClr val="000000"/>
                </a:solidFill>
                <a:latin typeface="Calibri"/>
              </a:rPr>
              <a:t>схема </a:t>
            </a:r>
            <a:r>
              <a:rPr b="0" lang="en-US" sz="2000" spc="-1" strike="noStrike">
                <a:solidFill>
                  <a:srgbClr val="000000"/>
                </a:solidFill>
                <a:latin typeface="Calibri"/>
              </a:rPr>
              <a:t>с  </a:t>
            </a:r>
            <a:r>
              <a:rPr b="0" lang="en-US" sz="2000" spc="-7" strike="noStrike">
                <a:solidFill>
                  <a:srgbClr val="000000"/>
                </a:solidFill>
                <a:latin typeface="Calibri"/>
              </a:rPr>
              <a:t>именем </a:t>
            </a:r>
            <a:r>
              <a:rPr b="1" lang="en-US" sz="2000" spc="-1" strike="noStrike">
                <a:solidFill>
                  <a:srgbClr val="000000"/>
                </a:solidFill>
                <a:latin typeface="Calibri"/>
              </a:rPr>
              <a:t>public</a:t>
            </a:r>
            <a:r>
              <a:rPr b="0" lang="en-US" sz="2000" spc="-1" strike="noStrike">
                <a:solidFill>
                  <a:srgbClr val="000000"/>
                </a:solidFill>
                <a:latin typeface="Calibri"/>
              </a:rPr>
              <a:t>. </a:t>
            </a:r>
            <a:r>
              <a:rPr b="0" lang="en-US" sz="2000" spc="-26" strike="noStrike">
                <a:solidFill>
                  <a:srgbClr val="000000"/>
                </a:solidFill>
                <a:latin typeface="Calibri"/>
              </a:rPr>
              <a:t>Когда </a:t>
            </a:r>
            <a:r>
              <a:rPr b="0" lang="en-US" sz="2000" spc="-1" strike="noStrike">
                <a:solidFill>
                  <a:srgbClr val="000000"/>
                </a:solidFill>
                <a:latin typeface="Calibri"/>
              </a:rPr>
              <a:t>мы создавали </a:t>
            </a:r>
            <a:r>
              <a:rPr b="0" lang="en-US" sz="2000" spc="-12" strike="noStrike">
                <a:solidFill>
                  <a:srgbClr val="000000"/>
                </a:solidFill>
                <a:latin typeface="Calibri"/>
              </a:rPr>
              <a:t>таблицы </a:t>
            </a:r>
            <a:r>
              <a:rPr b="0" lang="en-US" sz="2000" spc="-1" strike="noStrike">
                <a:solidFill>
                  <a:srgbClr val="000000"/>
                </a:solidFill>
                <a:latin typeface="Calibri"/>
              </a:rPr>
              <a:t>в базе </a:t>
            </a:r>
            <a:r>
              <a:rPr b="0" lang="en-US" sz="2000" spc="-7" strike="noStrike">
                <a:solidFill>
                  <a:srgbClr val="000000"/>
                </a:solidFill>
                <a:latin typeface="Calibri"/>
              </a:rPr>
              <a:t>данных </a:t>
            </a:r>
            <a:r>
              <a:rPr b="0" lang="en-US" sz="2000" spc="-1" strike="noStrike">
                <a:solidFill>
                  <a:srgbClr val="000000"/>
                </a:solidFill>
                <a:latin typeface="Calibri"/>
              </a:rPr>
              <a:t>edu, </a:t>
            </a:r>
            <a:r>
              <a:rPr b="0" lang="en-US" sz="2000" spc="-7" strike="noStrike">
                <a:solidFill>
                  <a:srgbClr val="000000"/>
                </a:solidFill>
                <a:latin typeface="Calibri"/>
              </a:rPr>
              <a:t>они  </a:t>
            </a:r>
            <a:r>
              <a:rPr b="0" lang="en-US" sz="2000" spc="-1" strike="noStrike">
                <a:solidFill>
                  <a:srgbClr val="000000"/>
                </a:solidFill>
                <a:latin typeface="Calibri"/>
              </a:rPr>
              <a:t>создавались именно в </a:t>
            </a:r>
            <a:r>
              <a:rPr b="0" lang="en-US" sz="2000" spc="-12" strike="noStrike">
                <a:solidFill>
                  <a:srgbClr val="000000"/>
                </a:solidFill>
                <a:latin typeface="Calibri"/>
              </a:rPr>
              <a:t>этой</a:t>
            </a:r>
            <a:r>
              <a:rPr b="0" lang="en-US" sz="2000" spc="-72" strike="noStrike">
                <a:solidFill>
                  <a:srgbClr val="000000"/>
                </a:solidFill>
                <a:latin typeface="Calibri"/>
              </a:rPr>
              <a:t> </a:t>
            </a:r>
            <a:r>
              <a:rPr b="0" lang="en-US" sz="2000" spc="-12" strike="noStrike">
                <a:solidFill>
                  <a:srgbClr val="000000"/>
                </a:solidFill>
                <a:latin typeface="Calibri"/>
              </a:rPr>
              <a:t>схеме.</a:t>
            </a:r>
            <a:endParaRPr b="0" lang="en-US" sz="2000" spc="-1" strike="noStrike">
              <a:solidFill>
                <a:srgbClr val="000000"/>
              </a:solidFill>
              <a:latin typeface="Arial"/>
            </a:endParaRPr>
          </a:p>
          <a:p>
            <a:pPr marL="355680" indent="-343080">
              <a:lnSpc>
                <a:spcPct val="90000"/>
              </a:lnSpc>
              <a:spcBef>
                <a:spcPts val="451"/>
              </a:spcBef>
              <a:buClr>
                <a:srgbClr val="000000"/>
              </a:buClr>
              <a:buFont typeface="Arial"/>
              <a:buChar char="•"/>
              <a:tabLst>
                <a:tab algn="l" pos="354960"/>
                <a:tab algn="l" pos="355680"/>
              </a:tabLst>
            </a:pPr>
            <a:r>
              <a:rPr b="0" lang="en-US" sz="2000" spc="-1" strike="noStrike">
                <a:solidFill>
                  <a:srgbClr val="000000"/>
                </a:solidFill>
                <a:latin typeface="Calibri"/>
              </a:rPr>
              <a:t>В </a:t>
            </a:r>
            <a:r>
              <a:rPr b="0" lang="en-US" sz="2000" spc="-12" strike="noStrike">
                <a:solidFill>
                  <a:srgbClr val="000000"/>
                </a:solidFill>
                <a:latin typeface="Calibri"/>
              </a:rPr>
              <a:t>каждой </a:t>
            </a:r>
            <a:r>
              <a:rPr b="0" lang="en-US" sz="2000" spc="-1" strike="noStrike">
                <a:solidFill>
                  <a:srgbClr val="000000"/>
                </a:solidFill>
                <a:latin typeface="Calibri"/>
              </a:rPr>
              <a:t>базе </a:t>
            </a:r>
            <a:r>
              <a:rPr b="0" lang="en-US" sz="2000" spc="-7" strike="noStrike">
                <a:solidFill>
                  <a:srgbClr val="000000"/>
                </a:solidFill>
                <a:latin typeface="Calibri"/>
              </a:rPr>
              <a:t>данных </a:t>
            </a:r>
            <a:r>
              <a:rPr b="0" lang="en-US" sz="2000" spc="-15" strike="noStrike">
                <a:solidFill>
                  <a:srgbClr val="000000"/>
                </a:solidFill>
                <a:latin typeface="Calibri"/>
              </a:rPr>
              <a:t>может </a:t>
            </a:r>
            <a:r>
              <a:rPr b="0" lang="en-US" sz="2000" spc="-12" strike="noStrike">
                <a:solidFill>
                  <a:srgbClr val="000000"/>
                </a:solidFill>
                <a:latin typeface="Calibri"/>
              </a:rPr>
              <a:t>содержаться более </a:t>
            </a:r>
            <a:r>
              <a:rPr b="0" lang="en-US" sz="2000" spc="-15" strike="noStrike">
                <a:solidFill>
                  <a:srgbClr val="000000"/>
                </a:solidFill>
                <a:latin typeface="Calibri"/>
              </a:rPr>
              <a:t>одной </a:t>
            </a:r>
            <a:r>
              <a:rPr b="0" lang="en-US" sz="2000" spc="-12" strike="noStrike">
                <a:solidFill>
                  <a:srgbClr val="000000"/>
                </a:solidFill>
                <a:latin typeface="Calibri"/>
              </a:rPr>
              <a:t>схемы. </a:t>
            </a:r>
            <a:r>
              <a:rPr b="0" lang="en-US" sz="2000" spc="-1" strike="noStrike">
                <a:solidFill>
                  <a:srgbClr val="000000"/>
                </a:solidFill>
                <a:latin typeface="Calibri"/>
              </a:rPr>
              <a:t>Их  имена </a:t>
            </a:r>
            <a:r>
              <a:rPr b="0" lang="en-US" sz="2000" spc="-15" strike="noStrike">
                <a:solidFill>
                  <a:srgbClr val="000000"/>
                </a:solidFill>
                <a:latin typeface="Calibri"/>
              </a:rPr>
              <a:t>должны </a:t>
            </a:r>
            <a:r>
              <a:rPr b="0" lang="en-US" sz="2000" spc="-1" strike="noStrike">
                <a:solidFill>
                  <a:srgbClr val="000000"/>
                </a:solidFill>
                <a:latin typeface="Calibri"/>
              </a:rPr>
              <a:t>быть </a:t>
            </a:r>
            <a:r>
              <a:rPr b="0" lang="en-US" sz="2000" spc="-7" strike="noStrike">
                <a:solidFill>
                  <a:srgbClr val="000000"/>
                </a:solidFill>
                <a:latin typeface="Calibri"/>
              </a:rPr>
              <a:t>уникальными </a:t>
            </a:r>
            <a:r>
              <a:rPr b="0" lang="en-US" sz="2000" spc="-1" strike="noStrike">
                <a:solidFill>
                  <a:srgbClr val="000000"/>
                </a:solidFill>
                <a:latin typeface="Calibri"/>
              </a:rPr>
              <a:t>в </a:t>
            </a:r>
            <a:r>
              <a:rPr b="0" lang="en-US" sz="2000" spc="-15" strike="noStrike">
                <a:solidFill>
                  <a:srgbClr val="000000"/>
                </a:solidFill>
                <a:latin typeface="Calibri"/>
              </a:rPr>
              <a:t>пределах </a:t>
            </a:r>
            <a:r>
              <a:rPr b="0" lang="en-US" sz="2000" spc="-12" strike="noStrike">
                <a:solidFill>
                  <a:srgbClr val="000000"/>
                </a:solidFill>
                <a:latin typeface="Calibri"/>
              </a:rPr>
              <a:t>конкретной </a:t>
            </a:r>
            <a:r>
              <a:rPr b="0" lang="en-US" sz="2000" spc="-1" strike="noStrike">
                <a:solidFill>
                  <a:srgbClr val="000000"/>
                </a:solidFill>
                <a:latin typeface="Calibri"/>
              </a:rPr>
              <a:t>базы  </a:t>
            </a:r>
            <a:r>
              <a:rPr b="0" lang="en-US" sz="2000" spc="-7" strike="noStrike">
                <a:solidFill>
                  <a:srgbClr val="000000"/>
                </a:solidFill>
                <a:latin typeface="Calibri"/>
              </a:rPr>
              <a:t>данных.</a:t>
            </a:r>
            <a:endParaRPr b="0" lang="en-US" sz="2000" spc="-1" strike="noStrike">
              <a:solidFill>
                <a:srgbClr val="000000"/>
              </a:solidFill>
              <a:latin typeface="Arial"/>
            </a:endParaRPr>
          </a:p>
          <a:p>
            <a:pPr marL="355680" indent="-343080">
              <a:lnSpc>
                <a:spcPts val="2279"/>
              </a:lnSpc>
              <a:spcBef>
                <a:spcPts val="241"/>
              </a:spcBef>
              <a:buClr>
                <a:srgbClr val="000000"/>
              </a:buClr>
              <a:buFont typeface="Arial"/>
              <a:buChar char="•"/>
              <a:tabLst>
                <a:tab algn="l" pos="354960"/>
                <a:tab algn="l" pos="355680"/>
              </a:tabLst>
            </a:pPr>
            <a:r>
              <a:rPr b="0" lang="en-US" sz="2000" spc="-1" strike="noStrike">
                <a:solidFill>
                  <a:srgbClr val="000000"/>
                </a:solidFill>
                <a:latin typeface="Calibri"/>
              </a:rPr>
              <a:t>Имена </a:t>
            </a:r>
            <a:r>
              <a:rPr b="0" lang="en-US" sz="2000" spc="-7" strike="noStrike">
                <a:solidFill>
                  <a:srgbClr val="000000"/>
                </a:solidFill>
                <a:latin typeface="Calibri"/>
              </a:rPr>
              <a:t>объектов </a:t>
            </a:r>
            <a:r>
              <a:rPr b="0" lang="en-US" sz="2000" spc="-1" strike="noStrike">
                <a:solidFill>
                  <a:srgbClr val="000000"/>
                </a:solidFill>
                <a:latin typeface="Calibri"/>
              </a:rPr>
              <a:t>базы </a:t>
            </a:r>
            <a:r>
              <a:rPr b="0" lang="en-US" sz="2000" spc="-7" strike="noStrike">
                <a:solidFill>
                  <a:srgbClr val="000000"/>
                </a:solidFill>
                <a:latin typeface="Calibri"/>
              </a:rPr>
              <a:t>данных </a:t>
            </a:r>
            <a:r>
              <a:rPr b="0" lang="en-US" sz="2000" spc="-1" strike="noStrike">
                <a:solidFill>
                  <a:srgbClr val="000000"/>
                </a:solidFill>
                <a:latin typeface="Calibri"/>
              </a:rPr>
              <a:t>(таблиц,</a:t>
            </a:r>
            <a:r>
              <a:rPr b="0" lang="en-US" sz="2000" spc="9" strike="noStrike">
                <a:solidFill>
                  <a:srgbClr val="000000"/>
                </a:solidFill>
                <a:latin typeface="Calibri"/>
              </a:rPr>
              <a:t> </a:t>
            </a:r>
            <a:r>
              <a:rPr b="0" lang="en-US" sz="2000" spc="-12" strike="noStrike">
                <a:solidFill>
                  <a:srgbClr val="000000"/>
                </a:solidFill>
                <a:latin typeface="Calibri"/>
              </a:rPr>
              <a:t>представлений,</a:t>
            </a:r>
            <a:endParaRPr b="0" lang="en-US" sz="2000" spc="-1" strike="noStrike">
              <a:solidFill>
                <a:srgbClr val="000000"/>
              </a:solidFill>
              <a:latin typeface="Arial"/>
            </a:endParaRPr>
          </a:p>
          <a:p>
            <a:pPr marL="355680">
              <a:lnSpc>
                <a:spcPts val="2160"/>
              </a:lnSpc>
              <a:spcBef>
                <a:spcPts val="150"/>
              </a:spcBef>
              <a:tabLst>
                <a:tab algn="l" pos="354960"/>
                <a:tab algn="l" pos="355680"/>
              </a:tabLst>
            </a:pPr>
            <a:r>
              <a:rPr b="0" lang="en-US" sz="2000" spc="-12" strike="noStrike">
                <a:solidFill>
                  <a:srgbClr val="000000"/>
                </a:solidFill>
                <a:latin typeface="Calibri"/>
              </a:rPr>
              <a:t>последовательностей </a:t>
            </a:r>
            <a:r>
              <a:rPr b="0" lang="en-US" sz="2000" spc="-1" strike="noStrike">
                <a:solidFill>
                  <a:srgbClr val="000000"/>
                </a:solidFill>
                <a:latin typeface="Calibri"/>
              </a:rPr>
              <a:t>и </a:t>
            </a:r>
            <a:r>
              <a:rPr b="0" lang="en-US" sz="2000" spc="-7" strike="noStrike">
                <a:solidFill>
                  <a:srgbClr val="000000"/>
                </a:solidFill>
                <a:latin typeface="Calibri"/>
              </a:rPr>
              <a:t>др.) </a:t>
            </a:r>
            <a:r>
              <a:rPr b="0" lang="en-US" sz="2000" spc="-15" strike="noStrike">
                <a:solidFill>
                  <a:srgbClr val="000000"/>
                </a:solidFill>
                <a:latin typeface="Calibri"/>
              </a:rPr>
              <a:t>должны </a:t>
            </a:r>
            <a:r>
              <a:rPr b="0" lang="en-US" sz="2000" spc="-1" strike="noStrike">
                <a:solidFill>
                  <a:srgbClr val="000000"/>
                </a:solidFill>
                <a:latin typeface="Calibri"/>
              </a:rPr>
              <a:t>быть </a:t>
            </a:r>
            <a:r>
              <a:rPr b="0" lang="en-US" sz="2000" spc="-7" strike="noStrike">
                <a:solidFill>
                  <a:srgbClr val="000000"/>
                </a:solidFill>
                <a:latin typeface="Calibri"/>
              </a:rPr>
              <a:t>уникальными </a:t>
            </a:r>
            <a:r>
              <a:rPr b="0" lang="en-US" sz="2000" spc="-1" strike="noStrike">
                <a:solidFill>
                  <a:srgbClr val="000000"/>
                </a:solidFill>
                <a:latin typeface="Calibri"/>
              </a:rPr>
              <a:t>в </a:t>
            </a:r>
            <a:r>
              <a:rPr b="0" lang="en-US" sz="2000" spc="-15" strike="noStrike">
                <a:solidFill>
                  <a:srgbClr val="000000"/>
                </a:solidFill>
                <a:latin typeface="Calibri"/>
              </a:rPr>
              <a:t>пределах  </a:t>
            </a:r>
            <a:r>
              <a:rPr b="0" lang="en-US" sz="2000" spc="-12" strike="noStrike">
                <a:solidFill>
                  <a:srgbClr val="000000"/>
                </a:solidFill>
                <a:latin typeface="Calibri"/>
              </a:rPr>
              <a:t>конкретной схемы, </a:t>
            </a:r>
            <a:r>
              <a:rPr b="0" lang="en-US" sz="2000" spc="-1" strike="noStrike">
                <a:solidFill>
                  <a:srgbClr val="000000"/>
                </a:solidFill>
                <a:latin typeface="Calibri"/>
              </a:rPr>
              <a:t>но </a:t>
            </a:r>
            <a:r>
              <a:rPr b="0" i="1" lang="en-US" sz="2000" spc="-1" strike="noStrike">
                <a:solidFill>
                  <a:srgbClr val="000000"/>
                </a:solidFill>
                <a:latin typeface="Calibri"/>
              </a:rPr>
              <a:t>в разных </a:t>
            </a:r>
            <a:r>
              <a:rPr b="0" i="1" lang="en-US" sz="2000" spc="-7" strike="noStrike">
                <a:solidFill>
                  <a:srgbClr val="000000"/>
                </a:solidFill>
                <a:latin typeface="Calibri"/>
              </a:rPr>
              <a:t>схемах имена объектов</a:t>
            </a:r>
            <a:r>
              <a:rPr b="0" i="1" lang="en-US" sz="2000" spc="-100" strike="noStrike">
                <a:solidFill>
                  <a:srgbClr val="000000"/>
                </a:solidFill>
                <a:latin typeface="Calibri"/>
              </a:rPr>
              <a:t> </a:t>
            </a:r>
            <a:r>
              <a:rPr b="0" i="1" lang="en-US" sz="2000" spc="-7" strike="noStrike">
                <a:solidFill>
                  <a:srgbClr val="000000"/>
                </a:solidFill>
                <a:latin typeface="Calibri"/>
              </a:rPr>
              <a:t>могут</a:t>
            </a:r>
            <a:endParaRPr b="0" lang="en-US" sz="2000" spc="-1" strike="noStrike">
              <a:solidFill>
                <a:srgbClr val="000000"/>
              </a:solidFill>
              <a:latin typeface="Arial"/>
            </a:endParaRPr>
          </a:p>
          <a:p>
            <a:pPr marL="355680">
              <a:lnSpc>
                <a:spcPts val="2129"/>
              </a:lnSpc>
              <a:tabLst>
                <a:tab algn="l" pos="354960"/>
                <a:tab algn="l" pos="355680"/>
              </a:tabLst>
            </a:pPr>
            <a:r>
              <a:rPr b="0" i="1" lang="en-US" sz="2000" spc="-1" strike="noStrike">
                <a:solidFill>
                  <a:srgbClr val="000000"/>
                </a:solidFill>
                <a:latin typeface="Calibri"/>
              </a:rPr>
              <a:t>повторяться</a:t>
            </a:r>
            <a:r>
              <a:rPr b="0" lang="en-US" sz="2000" spc="-1" strike="noStrike">
                <a:solidFill>
                  <a:srgbClr val="000000"/>
                </a:solidFill>
                <a:latin typeface="Calibri"/>
              </a:rPr>
              <a:t>.</a:t>
            </a:r>
            <a:endParaRPr b="0" lang="en-US" sz="2000" spc="-1" strike="noStrike">
              <a:solidFill>
                <a:srgbClr val="000000"/>
              </a:solidFill>
              <a:latin typeface="Arial"/>
            </a:endParaRPr>
          </a:p>
          <a:p>
            <a:pPr marL="355680" indent="-343080">
              <a:lnSpc>
                <a:spcPts val="2279"/>
              </a:lnSpc>
              <a:spcBef>
                <a:spcPts val="241"/>
              </a:spcBef>
              <a:buClr>
                <a:srgbClr val="000000"/>
              </a:buClr>
              <a:buFont typeface="Arial"/>
              <a:buChar char="•"/>
              <a:tabLst>
                <a:tab algn="l" pos="354960"/>
                <a:tab algn="l" pos="355680"/>
              </a:tabLst>
            </a:pPr>
            <a:r>
              <a:rPr b="0" lang="en-US" sz="2000" spc="-32" strike="noStrike">
                <a:solidFill>
                  <a:srgbClr val="000000"/>
                </a:solidFill>
                <a:latin typeface="Calibri"/>
              </a:rPr>
              <a:t>Таким </a:t>
            </a:r>
            <a:r>
              <a:rPr b="0" lang="en-US" sz="2000" spc="-7" strike="noStrike">
                <a:solidFill>
                  <a:srgbClr val="000000"/>
                </a:solidFill>
                <a:latin typeface="Calibri"/>
              </a:rPr>
              <a:t>образом, можно сказать, </a:t>
            </a:r>
            <a:r>
              <a:rPr b="0" lang="en-US" sz="2000" spc="-12" strike="noStrike">
                <a:solidFill>
                  <a:srgbClr val="000000"/>
                </a:solidFill>
                <a:latin typeface="Calibri"/>
              </a:rPr>
              <a:t>что схема </a:t>
            </a:r>
            <a:r>
              <a:rPr b="0" lang="en-US" sz="2000" spc="-7" strike="noStrike">
                <a:solidFill>
                  <a:srgbClr val="000000"/>
                </a:solidFill>
                <a:latin typeface="Calibri"/>
              </a:rPr>
              <a:t>образует так</a:t>
            </a:r>
            <a:r>
              <a:rPr b="0" lang="en-US" sz="2000" spc="-55" strike="noStrike">
                <a:solidFill>
                  <a:srgbClr val="000000"/>
                </a:solidFill>
                <a:latin typeface="Calibri"/>
              </a:rPr>
              <a:t> </a:t>
            </a:r>
            <a:r>
              <a:rPr b="0" lang="en-US" sz="2000" spc="-7" strike="noStrike">
                <a:solidFill>
                  <a:srgbClr val="000000"/>
                </a:solidFill>
                <a:latin typeface="Calibri"/>
              </a:rPr>
              <a:t>называемое</a:t>
            </a:r>
            <a:endParaRPr b="0" lang="en-US" sz="2000" spc="-1" strike="noStrike">
              <a:solidFill>
                <a:srgbClr val="000000"/>
              </a:solidFill>
              <a:latin typeface="Arial"/>
            </a:endParaRPr>
          </a:p>
          <a:p>
            <a:pPr marL="355680">
              <a:lnSpc>
                <a:spcPts val="2279"/>
              </a:lnSpc>
              <a:tabLst>
                <a:tab algn="l" pos="354960"/>
                <a:tab algn="l" pos="355680"/>
              </a:tabLst>
            </a:pPr>
            <a:r>
              <a:rPr b="0" i="1" lang="en-US" sz="2000" spc="-1" strike="noStrike">
                <a:solidFill>
                  <a:srgbClr val="000000"/>
                </a:solidFill>
                <a:latin typeface="Calibri"/>
              </a:rPr>
              <a:t>пространство</a:t>
            </a:r>
            <a:r>
              <a:rPr b="0" i="1" lang="en-US" sz="2000" spc="-26" strike="noStrike">
                <a:solidFill>
                  <a:srgbClr val="000000"/>
                </a:solidFill>
                <a:latin typeface="Calibri"/>
              </a:rPr>
              <a:t> </a:t>
            </a:r>
            <a:r>
              <a:rPr b="0" i="1" lang="en-US" sz="2000" spc="-7" strike="noStrike">
                <a:solidFill>
                  <a:srgbClr val="000000"/>
                </a:solidFill>
                <a:latin typeface="Calibri"/>
              </a:rPr>
              <a:t>имен</a:t>
            </a:r>
            <a:r>
              <a:rPr b="0" lang="en-US" sz="2000" spc="-7" strike="noStrike">
                <a:solidFill>
                  <a:srgbClr val="000000"/>
                </a:solidFill>
                <a:latin typeface="Calibri"/>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1661040" y="-26280"/>
            <a:ext cx="96339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7" strike="noStrike">
                <a:solidFill>
                  <a:srgbClr val="000000"/>
                </a:solidFill>
                <a:latin typeface="Arial Black"/>
              </a:rPr>
              <a:t>Какие </a:t>
            </a:r>
            <a:r>
              <a:rPr b="0" lang="en-US" sz="3600" spc="-15" strike="noStrike">
                <a:solidFill>
                  <a:srgbClr val="000000"/>
                </a:solidFill>
                <a:latin typeface="Arial Black"/>
              </a:rPr>
              <a:t>схемы </a:t>
            </a:r>
            <a:r>
              <a:rPr b="0" lang="en-US" sz="3600" spc="-7" strike="noStrike">
                <a:solidFill>
                  <a:srgbClr val="000000"/>
                </a:solidFill>
                <a:latin typeface="Arial Black"/>
              </a:rPr>
              <a:t>у </a:t>
            </a:r>
            <a:r>
              <a:rPr b="0" lang="en-US" sz="3600" spc="-1" strike="noStrike">
                <a:solidFill>
                  <a:srgbClr val="000000"/>
                </a:solidFill>
                <a:latin typeface="Arial Black"/>
              </a:rPr>
              <a:t>нас</a:t>
            </a:r>
            <a:r>
              <a:rPr b="0" lang="en-US" sz="3600" spc="-52" strike="noStrike">
                <a:solidFill>
                  <a:srgbClr val="000000"/>
                </a:solidFill>
                <a:latin typeface="Arial Black"/>
              </a:rPr>
              <a:t> </a:t>
            </a:r>
            <a:r>
              <a:rPr b="0" lang="en-US" sz="3600" spc="-7" strike="noStrike">
                <a:solidFill>
                  <a:srgbClr val="000000"/>
                </a:solidFill>
                <a:latin typeface="Arial Black"/>
              </a:rPr>
              <a:t>есть?</a:t>
            </a:r>
            <a:endParaRPr b="0" lang="en-US" sz="3600" spc="-1" strike="noStrike">
              <a:solidFill>
                <a:srgbClr val="000000"/>
              </a:solidFill>
              <a:latin typeface="Corbel"/>
            </a:endParaRPr>
          </a:p>
        </p:txBody>
      </p:sp>
      <p:sp>
        <p:nvSpPr>
          <p:cNvPr id="407" name="object 3"/>
          <p:cNvSpPr/>
          <p:nvPr/>
        </p:nvSpPr>
        <p:spPr>
          <a:xfrm>
            <a:off x="2072520" y="2799000"/>
            <a:ext cx="1366920" cy="360"/>
          </a:xfrm>
          <a:custGeom>
            <a:avLst/>
            <a:gdLst>
              <a:gd name="textAreaLeft" fmla="*/ 0 w 1366920"/>
              <a:gd name="textAreaRight" fmla="*/ 1367280 w 1366920"/>
              <a:gd name="textAreaTop" fmla="*/ 0 h 360"/>
              <a:gd name="textAreaBottom" fmla="*/ 720 h 360"/>
            </a:gdLst>
            <a:ahLst/>
            <a:rect l="textAreaLeft" t="textAreaTop" r="textAreaRight" b="textAreaBottom"/>
            <a:pathLst>
              <a:path w="1367155" h="0">
                <a:moveTo>
                  <a:pt x="0" y="0"/>
                </a:moveTo>
                <a:lnTo>
                  <a:pt x="1366799"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408" name="object 4"/>
          <p:cNvSpPr/>
          <p:nvPr/>
        </p:nvSpPr>
        <p:spPr>
          <a:xfrm>
            <a:off x="3574080" y="2799000"/>
            <a:ext cx="1366920" cy="360"/>
          </a:xfrm>
          <a:custGeom>
            <a:avLst/>
            <a:gdLst>
              <a:gd name="textAreaLeft" fmla="*/ 0 w 1366920"/>
              <a:gd name="textAreaRight" fmla="*/ 1367280 w 1366920"/>
              <a:gd name="textAreaTop" fmla="*/ 0 h 360"/>
              <a:gd name="textAreaBottom" fmla="*/ 720 h 360"/>
            </a:gdLst>
            <a:ahLst/>
            <a:rect l="textAreaLeft" t="textAreaTop" r="textAreaRight" b="textAreaBottom"/>
            <a:pathLst>
              <a:path w="1367154" h="0">
                <a:moveTo>
                  <a:pt x="0" y="0"/>
                </a:moveTo>
                <a:lnTo>
                  <a:pt x="1366799"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409" name="object 5"/>
          <p:cNvSpPr/>
          <p:nvPr/>
        </p:nvSpPr>
        <p:spPr>
          <a:xfrm>
            <a:off x="2059920" y="1236960"/>
            <a:ext cx="9471960" cy="3964320"/>
          </a:xfrm>
          <a:prstGeom prst="rect">
            <a:avLst/>
          </a:prstGeom>
          <a:noFill/>
          <a:ln w="0">
            <a:noFill/>
          </a:ln>
        </p:spPr>
        <p:style>
          <a:lnRef idx="0"/>
          <a:fillRef idx="0"/>
          <a:effectRef idx="0"/>
          <a:fontRef idx="minor"/>
        </p:style>
        <p:txBody>
          <a:bodyPr lIns="0" rIns="0" tIns="61560" bIns="0" anchor="t">
            <a:spAutoFit/>
          </a:bodyPr>
          <a:p>
            <a:pPr marL="12600" algn="just">
              <a:lnSpc>
                <a:spcPct val="100000"/>
              </a:lnSpc>
              <a:spcBef>
                <a:spcPts val="485"/>
              </a:spcBef>
            </a:pPr>
            <a:r>
              <a:rPr b="0" lang="en-US" sz="2000" spc="-7" strike="noStrike">
                <a:solidFill>
                  <a:srgbClr val="000000"/>
                </a:solidFill>
                <a:latin typeface="Calibri"/>
              </a:rPr>
              <a:t>Посмотреть </a:t>
            </a:r>
            <a:r>
              <a:rPr b="0" lang="en-US" sz="2000" spc="-1" strike="noStrike">
                <a:solidFill>
                  <a:srgbClr val="000000"/>
                </a:solidFill>
                <a:latin typeface="Calibri"/>
              </a:rPr>
              <a:t>список </a:t>
            </a:r>
            <a:r>
              <a:rPr b="0" lang="en-US" sz="2000" spc="-15" strike="noStrike">
                <a:solidFill>
                  <a:srgbClr val="000000"/>
                </a:solidFill>
                <a:latin typeface="Calibri"/>
              </a:rPr>
              <a:t>схем </a:t>
            </a:r>
            <a:r>
              <a:rPr b="0" lang="en-US" sz="2000" spc="-1" strike="noStrike">
                <a:solidFill>
                  <a:srgbClr val="000000"/>
                </a:solidFill>
                <a:latin typeface="Calibri"/>
              </a:rPr>
              <a:t>в базе </a:t>
            </a:r>
            <a:r>
              <a:rPr b="0" lang="en-US" sz="2000" spc="-7" strike="noStrike">
                <a:solidFill>
                  <a:srgbClr val="000000"/>
                </a:solidFill>
                <a:latin typeface="Calibri"/>
              </a:rPr>
              <a:t>данных можно</a:t>
            </a:r>
            <a:r>
              <a:rPr b="0" lang="en-US" sz="2000" spc="-75" strike="noStrike">
                <a:solidFill>
                  <a:srgbClr val="000000"/>
                </a:solidFill>
                <a:latin typeface="Calibri"/>
              </a:rPr>
              <a:t> </a:t>
            </a:r>
            <a:r>
              <a:rPr b="0" lang="en-US" sz="2000" spc="-7" strike="noStrike">
                <a:solidFill>
                  <a:srgbClr val="000000"/>
                </a:solidFill>
                <a:latin typeface="Calibri"/>
              </a:rPr>
              <a:t>так:</a:t>
            </a:r>
            <a:endParaRPr b="0" lang="en-US" sz="2000" spc="-1" strike="noStrike">
              <a:solidFill>
                <a:srgbClr val="000000"/>
              </a:solidFill>
              <a:latin typeface="Arial"/>
            </a:endParaRPr>
          </a:p>
          <a:p>
            <a:pPr marL="12600">
              <a:lnSpc>
                <a:spcPct val="100000"/>
              </a:lnSpc>
              <a:spcBef>
                <a:spcPts val="346"/>
              </a:spcBef>
            </a:pPr>
            <a:r>
              <a:rPr b="1" lang="en-US" sz="1800" spc="-7" strike="noStrike">
                <a:solidFill>
                  <a:srgbClr val="000000"/>
                </a:solidFill>
                <a:latin typeface="Courier New"/>
              </a:rPr>
              <a:t>\dn</a:t>
            </a:r>
            <a:endParaRPr b="0" lang="en-US" sz="1800" spc="-1" strike="noStrike">
              <a:solidFill>
                <a:srgbClr val="000000"/>
              </a:solidFill>
              <a:latin typeface="Arial"/>
            </a:endParaRPr>
          </a:p>
          <a:p>
            <a:pPr marL="12600">
              <a:lnSpc>
                <a:spcPct val="100000"/>
              </a:lnSpc>
              <a:spcBef>
                <a:spcPts val="431"/>
              </a:spcBef>
            </a:pPr>
            <a:r>
              <a:rPr b="0" lang="en-US" sz="1800" spc="-12" strike="noStrike">
                <a:solidFill>
                  <a:srgbClr val="000000"/>
                </a:solidFill>
                <a:latin typeface="Courier New"/>
              </a:rPr>
              <a:t>Список схем</a:t>
            </a:r>
            <a:endParaRPr b="0" lang="en-US" sz="1800" spc="-1" strike="noStrike">
              <a:solidFill>
                <a:srgbClr val="000000"/>
              </a:solidFill>
              <a:latin typeface="Arial"/>
            </a:endParaRPr>
          </a:p>
          <a:p>
            <a:pPr marL="560160">
              <a:lnSpc>
                <a:spcPct val="100000"/>
              </a:lnSpc>
              <a:spcBef>
                <a:spcPts val="434"/>
              </a:spcBef>
              <a:tabLst>
                <a:tab algn="l" pos="1378080"/>
              </a:tabLst>
            </a:pPr>
            <a:r>
              <a:rPr b="0" lang="en-US" sz="1800" spc="-12" strike="noStrike">
                <a:solidFill>
                  <a:srgbClr val="000000"/>
                </a:solidFill>
                <a:latin typeface="Courier New"/>
              </a:rPr>
              <a:t>Имя</a:t>
            </a:r>
            <a:r>
              <a:rPr b="0" lang="en-US" sz="1800" spc="-12" strike="noStrike">
                <a:solidFill>
                  <a:srgbClr val="000000"/>
                </a:solidFill>
                <a:latin typeface="Courier New"/>
              </a:rPr>
              <a:t>	</a:t>
            </a:r>
            <a:r>
              <a:rPr b="0" lang="en-US" sz="1800" spc="-1" strike="noStrike">
                <a:solidFill>
                  <a:srgbClr val="000000"/>
                </a:solidFill>
                <a:latin typeface="Courier New"/>
              </a:rPr>
              <a:t>|</a:t>
            </a:r>
            <a:r>
              <a:rPr b="0" lang="en-US" sz="1800" spc="-100" strike="noStrike">
                <a:solidFill>
                  <a:srgbClr val="000000"/>
                </a:solidFill>
                <a:latin typeface="Courier New"/>
              </a:rPr>
              <a:t> </a:t>
            </a:r>
            <a:r>
              <a:rPr b="0" lang="en-US" sz="1800" spc="-12" strike="noStrike">
                <a:solidFill>
                  <a:srgbClr val="000000"/>
                </a:solidFill>
                <a:latin typeface="Courier New"/>
              </a:rPr>
              <a:t>Владелец</a:t>
            </a:r>
            <a:endParaRPr b="0" lang="en-US" sz="1800" spc="-1" strike="noStrike">
              <a:solidFill>
                <a:srgbClr val="000000"/>
              </a:solidFill>
              <a:latin typeface="Arial"/>
            </a:endParaRPr>
          </a:p>
          <a:p>
            <a:pPr marL="149400" indent="-137160">
              <a:lnSpc>
                <a:spcPct val="120000"/>
              </a:lnSpc>
              <a:tabLst>
                <a:tab algn="l" pos="0"/>
              </a:tabLst>
            </a:pPr>
            <a:r>
              <a:rPr b="0" lang="en-US" sz="1800" spc="-1" strike="noStrike">
                <a:solidFill>
                  <a:srgbClr val="000000"/>
                </a:solidFill>
                <a:latin typeface="Courier New"/>
              </a:rPr>
              <a:t> </a:t>
            </a:r>
            <a:r>
              <a:rPr b="0" lang="en-US" sz="1800" spc="-15" strike="noStrike">
                <a:solidFill>
                  <a:srgbClr val="000000"/>
                </a:solidFill>
                <a:latin typeface="Courier New"/>
              </a:rPr>
              <a:t> </a:t>
            </a:r>
            <a:r>
              <a:rPr b="0" lang="en-US" sz="1800" spc="-15" strike="noStrike">
                <a:solidFill>
                  <a:srgbClr val="000000"/>
                </a:solidFill>
                <a:latin typeface="Courier New"/>
              </a:rPr>
              <a:t>	</a:t>
            </a:r>
            <a:r>
              <a:rPr b="0" lang="en-US" sz="1800" spc="-1" strike="noStrike">
                <a:solidFill>
                  <a:srgbClr val="000000"/>
                </a:solidFill>
                <a:latin typeface="Courier New"/>
              </a:rPr>
              <a:t> </a:t>
            </a:r>
            <a:endParaRPr b="0" lang="en-US" sz="1800" spc="-1" strike="noStrike">
              <a:solidFill>
                <a:srgbClr val="000000"/>
              </a:solidFill>
              <a:latin typeface="Arial"/>
            </a:endParaRPr>
          </a:p>
          <a:p>
            <a:pPr marL="149400" indent="-137160">
              <a:lnSpc>
                <a:spcPct val="120000"/>
              </a:lnSpc>
              <a:tabLst>
                <a:tab algn="l" pos="0"/>
              </a:tabLst>
            </a:pPr>
            <a:r>
              <a:rPr b="0" lang="en-US" sz="1800" spc="-12" strike="noStrike">
                <a:solidFill>
                  <a:srgbClr val="000000"/>
                </a:solidFill>
                <a:latin typeface="Courier New"/>
              </a:rPr>
              <a:t>bookings </a:t>
            </a:r>
            <a:r>
              <a:rPr b="0" lang="ru-RU" sz="1800" spc="-12" strike="noStrike">
                <a:solidFill>
                  <a:srgbClr val="000000"/>
                </a:solidFill>
                <a:latin typeface="Courier New"/>
              </a:rPr>
              <a:t> </a:t>
            </a:r>
            <a:r>
              <a:rPr b="0" lang="en-US" sz="1800" spc="-1" strike="noStrike">
                <a:solidFill>
                  <a:srgbClr val="000000"/>
                </a:solidFill>
                <a:latin typeface="Courier New"/>
              </a:rPr>
              <a:t>| </a:t>
            </a:r>
            <a:r>
              <a:rPr b="0" lang="en-US" sz="1800" spc="-12" strike="noStrike">
                <a:solidFill>
                  <a:srgbClr val="000000"/>
                </a:solidFill>
                <a:latin typeface="Courier New"/>
              </a:rPr>
              <a:t>postgres  </a:t>
            </a:r>
            <a:endParaRPr b="0" lang="en-US" sz="1800" spc="-1" strike="noStrike">
              <a:solidFill>
                <a:srgbClr val="000000"/>
              </a:solidFill>
              <a:latin typeface="Arial"/>
            </a:endParaRPr>
          </a:p>
          <a:p>
            <a:pPr marL="149400" indent="-137160">
              <a:lnSpc>
                <a:spcPct val="120000"/>
              </a:lnSpc>
              <a:tabLst>
                <a:tab algn="l" pos="0"/>
              </a:tabLst>
            </a:pPr>
            <a:r>
              <a:rPr b="0" lang="en-US" sz="1800" spc="-12" strike="noStrike">
                <a:solidFill>
                  <a:srgbClr val="000000"/>
                </a:solidFill>
                <a:latin typeface="Courier New"/>
              </a:rPr>
              <a:t>public</a:t>
            </a:r>
            <a:r>
              <a:rPr b="0" lang="en-US" sz="1800" spc="-12" strike="noStrike">
                <a:solidFill>
                  <a:srgbClr val="000000"/>
                </a:solidFill>
                <a:latin typeface="Courier New"/>
              </a:rPr>
              <a:t>	</a:t>
            </a:r>
            <a:r>
              <a:rPr b="0" lang="en-US" sz="1800" spc="-1" strike="noStrike">
                <a:solidFill>
                  <a:srgbClr val="000000"/>
                </a:solidFill>
                <a:latin typeface="Courier New"/>
              </a:rPr>
              <a:t>|</a:t>
            </a:r>
            <a:r>
              <a:rPr b="0" lang="en-US" sz="1800" spc="-46" strike="noStrike">
                <a:solidFill>
                  <a:srgbClr val="000000"/>
                </a:solidFill>
                <a:latin typeface="Courier New"/>
              </a:rPr>
              <a:t> </a:t>
            </a:r>
            <a:r>
              <a:rPr b="0" lang="en-US" sz="1800" spc="-12" strike="noStrike">
                <a:solidFill>
                  <a:srgbClr val="000000"/>
                </a:solidFill>
                <a:latin typeface="Courier New"/>
              </a:rPr>
              <a:t>postgres</a:t>
            </a:r>
            <a:endParaRPr b="0" lang="en-US" sz="1800" spc="-1" strike="noStrike">
              <a:solidFill>
                <a:srgbClr val="000000"/>
              </a:solidFill>
              <a:latin typeface="Arial"/>
            </a:endParaRPr>
          </a:p>
          <a:p>
            <a:pPr marL="12600" indent="-137160">
              <a:lnSpc>
                <a:spcPct val="100000"/>
              </a:lnSpc>
              <a:spcBef>
                <a:spcPts val="431"/>
              </a:spcBef>
              <a:tabLst>
                <a:tab algn="l" pos="0"/>
              </a:tabLst>
            </a:pPr>
            <a:r>
              <a:rPr b="0" lang="en-US" sz="1800" spc="-7" strike="noStrike">
                <a:solidFill>
                  <a:srgbClr val="000000"/>
                </a:solidFill>
                <a:latin typeface="Courier New"/>
              </a:rPr>
              <a:t>(2</a:t>
            </a:r>
            <a:r>
              <a:rPr b="0" lang="en-US" sz="1800" spc="-15" strike="noStrike">
                <a:solidFill>
                  <a:srgbClr val="000000"/>
                </a:solidFill>
                <a:latin typeface="Courier New"/>
              </a:rPr>
              <a:t> </a:t>
            </a:r>
            <a:r>
              <a:rPr b="0" lang="en-US" sz="1800" spc="-12" strike="noStrike">
                <a:solidFill>
                  <a:srgbClr val="000000"/>
                </a:solidFill>
                <a:latin typeface="Courier New"/>
              </a:rPr>
              <a:t>строки)</a:t>
            </a:r>
            <a:endParaRPr b="0" lang="en-US" sz="1800" spc="-1" strike="noStrike">
              <a:solidFill>
                <a:srgbClr val="000000"/>
              </a:solidFill>
              <a:latin typeface="Arial"/>
            </a:endParaRPr>
          </a:p>
          <a:p>
            <a:pPr marL="12600" indent="-137160" algn="just">
              <a:lnSpc>
                <a:spcPct val="100000"/>
              </a:lnSpc>
              <a:spcBef>
                <a:spcPts val="570"/>
              </a:spcBef>
              <a:tabLst>
                <a:tab algn="l" pos="0"/>
              </a:tabLst>
            </a:pPr>
            <a:r>
              <a:rPr b="0" lang="en-US" sz="2000" spc="-1" strike="noStrike">
                <a:solidFill>
                  <a:srgbClr val="000000"/>
                </a:solidFill>
                <a:latin typeface="Calibri"/>
              </a:rPr>
              <a:t>В </a:t>
            </a:r>
            <a:r>
              <a:rPr b="0" lang="ru-RU" sz="2000" spc="-1" strike="noStrike">
                <a:solidFill>
                  <a:srgbClr val="000000"/>
                </a:solidFill>
                <a:latin typeface="Calibri"/>
              </a:rPr>
              <a:t>данной </a:t>
            </a:r>
            <a:r>
              <a:rPr b="0" lang="en-US" sz="2000" spc="-1" strike="noStrike">
                <a:solidFill>
                  <a:srgbClr val="000000"/>
                </a:solidFill>
                <a:latin typeface="Calibri"/>
              </a:rPr>
              <a:t>учебной базе </a:t>
            </a:r>
            <a:r>
              <a:rPr b="0" lang="en-US" sz="2000" spc="-7" strike="noStrike">
                <a:solidFill>
                  <a:srgbClr val="000000"/>
                </a:solidFill>
                <a:latin typeface="Calibri"/>
              </a:rPr>
              <a:t>данных </a:t>
            </a:r>
            <a:r>
              <a:rPr b="0" lang="ru-RU" sz="2000" spc="-7" strike="noStrike">
                <a:solidFill>
                  <a:srgbClr val="000000"/>
                </a:solidFill>
                <a:latin typeface="Calibri"/>
              </a:rPr>
              <a:t>е</a:t>
            </a:r>
            <a:r>
              <a:rPr b="0" lang="en-US" sz="2000" spc="-1" strike="noStrike">
                <a:solidFill>
                  <a:srgbClr val="000000"/>
                </a:solidFill>
                <a:latin typeface="Calibri"/>
              </a:rPr>
              <a:t>сть </a:t>
            </a:r>
            <a:r>
              <a:rPr b="0" lang="en-US" sz="2000" spc="-12" strike="noStrike">
                <a:solidFill>
                  <a:srgbClr val="000000"/>
                </a:solidFill>
                <a:latin typeface="Calibri"/>
              </a:rPr>
              <a:t>схема </a:t>
            </a:r>
            <a:r>
              <a:rPr b="0" lang="en-US" sz="2000" spc="-7" strike="noStrike">
                <a:solidFill>
                  <a:srgbClr val="000000"/>
                </a:solidFill>
                <a:latin typeface="Calibri"/>
              </a:rPr>
              <a:t>bookings. </a:t>
            </a:r>
            <a:r>
              <a:rPr b="0" lang="en-US" sz="2000" spc="-1" strike="noStrike">
                <a:solidFill>
                  <a:srgbClr val="000000"/>
                </a:solidFill>
                <a:latin typeface="Calibri"/>
              </a:rPr>
              <a:t>Все </a:t>
            </a:r>
            <a:r>
              <a:rPr b="0" lang="en-US" sz="2000" spc="-12" strike="noStrike">
                <a:solidFill>
                  <a:srgbClr val="000000"/>
                </a:solidFill>
                <a:latin typeface="Calibri"/>
              </a:rPr>
              <a:t>таблицы </a:t>
            </a:r>
            <a:r>
              <a:rPr b="0" lang="en-US" sz="2000" spc="-1" strike="noStrike">
                <a:solidFill>
                  <a:srgbClr val="000000"/>
                </a:solidFill>
                <a:latin typeface="Calibri"/>
              </a:rPr>
              <a:t>созданы  именно в </a:t>
            </a:r>
            <a:r>
              <a:rPr b="0" lang="en-US" sz="2000" spc="-12" strike="noStrike">
                <a:solidFill>
                  <a:srgbClr val="000000"/>
                </a:solidFill>
                <a:latin typeface="Calibri"/>
              </a:rPr>
              <a:t>этой схеме. </a:t>
            </a:r>
            <a:r>
              <a:rPr b="0" lang="en-US" sz="2000" spc="-1" strike="noStrike">
                <a:solidFill>
                  <a:srgbClr val="000000"/>
                </a:solidFill>
                <a:latin typeface="Calibri"/>
              </a:rPr>
              <a:t>Для </a:t>
            </a:r>
            <a:r>
              <a:rPr b="0" lang="en-US" sz="2000" spc="-7" strike="noStrike">
                <a:solidFill>
                  <a:srgbClr val="000000"/>
                </a:solidFill>
                <a:latin typeface="Calibri"/>
              </a:rPr>
              <a:t>организации доступа </a:t>
            </a:r>
            <a:r>
              <a:rPr b="0" lang="en-US" sz="2000" spc="-1" strike="noStrike">
                <a:solidFill>
                  <a:srgbClr val="000000"/>
                </a:solidFill>
                <a:latin typeface="Calibri"/>
              </a:rPr>
              <a:t>к </a:t>
            </a:r>
            <a:r>
              <a:rPr b="0" lang="en-US" sz="2000" spc="-7" strike="noStrike">
                <a:solidFill>
                  <a:srgbClr val="000000"/>
                </a:solidFill>
                <a:latin typeface="Calibri"/>
              </a:rPr>
              <a:t>ней </a:t>
            </a:r>
            <a:r>
              <a:rPr b="0" lang="en-US" sz="2000" spc="-1" strike="noStrike">
                <a:solidFill>
                  <a:srgbClr val="000000"/>
                </a:solidFill>
                <a:latin typeface="Calibri"/>
              </a:rPr>
              <a:t>вы </a:t>
            </a:r>
            <a:r>
              <a:rPr b="0" lang="ru-RU" sz="2000" spc="-7" strike="noStrike">
                <a:solidFill>
                  <a:srgbClr val="000000"/>
                </a:solidFill>
                <a:latin typeface="Calibri"/>
              </a:rPr>
              <a:t>можно выполнить команду</a:t>
            </a:r>
            <a:endParaRPr b="0" lang="en-US" sz="2000" spc="-1" strike="noStrike">
              <a:solidFill>
                <a:srgbClr val="000000"/>
              </a:solidFill>
              <a:latin typeface="Arial"/>
            </a:endParaRPr>
          </a:p>
          <a:p>
            <a:pPr marL="12600" indent="-137160">
              <a:lnSpc>
                <a:spcPct val="100000"/>
              </a:lnSpc>
              <a:spcBef>
                <a:spcPts val="346"/>
              </a:spcBef>
              <a:tabLst>
                <a:tab algn="l" pos="0"/>
              </a:tabLst>
            </a:pPr>
            <a:r>
              <a:rPr b="1" lang="en-US" sz="1800" spc="-7" strike="noStrike">
                <a:solidFill>
                  <a:srgbClr val="000000"/>
                </a:solidFill>
                <a:latin typeface="Courier New"/>
              </a:rPr>
              <a:t>SET </a:t>
            </a:r>
            <a:r>
              <a:rPr b="1" lang="en-US" sz="1800" spc="-12" strike="noStrike">
                <a:solidFill>
                  <a:srgbClr val="000000"/>
                </a:solidFill>
                <a:latin typeface="Courier New"/>
              </a:rPr>
              <a:t>search_path </a:t>
            </a:r>
            <a:r>
              <a:rPr b="1" lang="en-US" sz="1800" spc="-1" strike="noStrike">
                <a:solidFill>
                  <a:srgbClr val="000000"/>
                </a:solidFill>
                <a:latin typeface="Courier New"/>
              </a:rPr>
              <a:t>=</a:t>
            </a:r>
            <a:r>
              <a:rPr b="1" lang="en-US" sz="1800" spc="-21" strike="noStrike">
                <a:solidFill>
                  <a:srgbClr val="000000"/>
                </a:solidFill>
                <a:latin typeface="Courier New"/>
              </a:rPr>
              <a:t> </a:t>
            </a:r>
            <a:r>
              <a:rPr b="1" lang="en-US" sz="1800" spc="-12" strike="noStrike">
                <a:solidFill>
                  <a:srgbClr val="000000"/>
                </a:solidFill>
                <a:latin typeface="Courier New"/>
              </a:rPr>
              <a:t>bookings;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2072520" y="16560"/>
            <a:ext cx="955224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21" strike="noStrike">
                <a:solidFill>
                  <a:srgbClr val="000000"/>
                </a:solidFill>
                <a:latin typeface="Arial Black"/>
              </a:rPr>
              <a:t>Если </a:t>
            </a:r>
            <a:r>
              <a:rPr b="0" lang="en-US" sz="3600" spc="-7" strike="noStrike">
                <a:solidFill>
                  <a:srgbClr val="000000"/>
                </a:solidFill>
                <a:latin typeface="Arial Black"/>
              </a:rPr>
              <a:t>в базе данных </a:t>
            </a:r>
            <a:r>
              <a:rPr b="0" lang="en-US" sz="3600" spc="-21" strike="noStrike">
                <a:solidFill>
                  <a:srgbClr val="000000"/>
                </a:solidFill>
                <a:latin typeface="Arial Black"/>
              </a:rPr>
              <a:t>несколько</a:t>
            </a:r>
            <a:r>
              <a:rPr b="0" lang="en-US" sz="3600" spc="-15" strike="noStrike">
                <a:solidFill>
                  <a:srgbClr val="000000"/>
                </a:solidFill>
                <a:latin typeface="Arial Black"/>
              </a:rPr>
              <a:t> </a:t>
            </a:r>
            <a:r>
              <a:rPr b="0" lang="en-US" sz="3600" spc="-21" strike="noStrike">
                <a:solidFill>
                  <a:srgbClr val="000000"/>
                </a:solidFill>
                <a:latin typeface="Arial Black"/>
              </a:rPr>
              <a:t>схем</a:t>
            </a:r>
            <a:endParaRPr b="0" lang="en-US" sz="3600" spc="-1" strike="noStrike">
              <a:solidFill>
                <a:srgbClr val="000000"/>
              </a:solidFill>
              <a:latin typeface="Corbel"/>
            </a:endParaRPr>
          </a:p>
        </p:txBody>
      </p:sp>
      <p:sp>
        <p:nvSpPr>
          <p:cNvPr id="411" name="object 3"/>
          <p:cNvSpPr/>
          <p:nvPr/>
        </p:nvSpPr>
        <p:spPr>
          <a:xfrm>
            <a:off x="2072520" y="5256000"/>
            <a:ext cx="2457720" cy="360"/>
          </a:xfrm>
          <a:custGeom>
            <a:avLst/>
            <a:gdLst>
              <a:gd name="textAreaLeft" fmla="*/ 0 w 2457720"/>
              <a:gd name="textAreaRight" fmla="*/ 2458080 w 2457720"/>
              <a:gd name="textAreaTop" fmla="*/ 0 h 360"/>
              <a:gd name="textAreaBottom" fmla="*/ 720 h 360"/>
            </a:gdLst>
            <a:ahLst/>
            <a:rect l="textAreaLeft" t="textAreaTop" r="textAreaRight" b="textAreaBottom"/>
            <a:pathLst>
              <a:path w="2458085" h="0">
                <a:moveTo>
                  <a:pt x="0" y="0"/>
                </a:moveTo>
                <a:lnTo>
                  <a:pt x="2457523" y="0"/>
                </a:lnTo>
              </a:path>
            </a:pathLst>
          </a:custGeom>
          <a:noFill/>
          <a:ln w="14224">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412" name="object 4"/>
          <p:cNvSpPr/>
          <p:nvPr/>
        </p:nvSpPr>
        <p:spPr>
          <a:xfrm>
            <a:off x="2059920" y="1254960"/>
            <a:ext cx="8837280" cy="5849640"/>
          </a:xfrm>
          <a:prstGeom prst="rect">
            <a:avLst/>
          </a:prstGeom>
          <a:noFill/>
          <a:ln w="0">
            <a:noFill/>
          </a:ln>
        </p:spPr>
        <p:style>
          <a:lnRef idx="0"/>
          <a:fillRef idx="0"/>
          <a:effectRef idx="0"/>
          <a:fontRef idx="minor"/>
        </p:style>
        <p:txBody>
          <a:bodyPr lIns="0" rIns="0" tIns="47520" bIns="0" anchor="t">
            <a:spAutoFit/>
          </a:bodyPr>
          <a:p>
            <a:pPr marL="355680" indent="-343080">
              <a:lnSpc>
                <a:spcPts val="2160"/>
              </a:lnSpc>
              <a:spcBef>
                <a:spcPts val="374"/>
              </a:spcBef>
              <a:buClr>
                <a:srgbClr val="000000"/>
              </a:buClr>
              <a:buFont typeface="Arial"/>
              <a:buChar char="•"/>
              <a:tabLst>
                <a:tab algn="l" pos="354960"/>
                <a:tab algn="l" pos="355680"/>
              </a:tabLst>
            </a:pPr>
            <a:r>
              <a:rPr b="0" lang="en-US" sz="2000" spc="-12" strike="noStrike">
                <a:solidFill>
                  <a:srgbClr val="000000"/>
                </a:solidFill>
                <a:latin typeface="Corbel"/>
              </a:rPr>
              <a:t>Если </a:t>
            </a:r>
            <a:r>
              <a:rPr b="0" lang="en-US" sz="2000" spc="-1" strike="noStrike">
                <a:solidFill>
                  <a:srgbClr val="000000"/>
                </a:solidFill>
                <a:latin typeface="Corbel"/>
              </a:rPr>
              <a:t>в базе </a:t>
            </a:r>
            <a:r>
              <a:rPr b="0" lang="en-US" sz="2000" spc="-7" strike="noStrike">
                <a:solidFill>
                  <a:srgbClr val="000000"/>
                </a:solidFill>
                <a:latin typeface="Corbel"/>
              </a:rPr>
              <a:t>данных </a:t>
            </a:r>
            <a:r>
              <a:rPr b="0" lang="en-US" sz="2000" spc="-1" strike="noStrike">
                <a:solidFill>
                  <a:srgbClr val="000000"/>
                </a:solidFill>
                <a:latin typeface="Corbel"/>
              </a:rPr>
              <a:t>создано </a:t>
            </a:r>
            <a:r>
              <a:rPr b="0" lang="en-US" sz="2000" spc="-12" strike="noStrike">
                <a:solidFill>
                  <a:srgbClr val="000000"/>
                </a:solidFill>
                <a:latin typeface="Corbel"/>
              </a:rPr>
              <a:t>более </a:t>
            </a:r>
            <a:r>
              <a:rPr b="0" lang="en-US" sz="2000" spc="-15" strike="noStrike">
                <a:solidFill>
                  <a:srgbClr val="000000"/>
                </a:solidFill>
                <a:latin typeface="Corbel"/>
              </a:rPr>
              <a:t>одной </a:t>
            </a:r>
            <a:r>
              <a:rPr b="0" lang="en-US" sz="2000" spc="-12" strike="noStrike">
                <a:solidFill>
                  <a:srgbClr val="000000"/>
                </a:solidFill>
                <a:latin typeface="Corbel"/>
              </a:rPr>
              <a:t>схемы, </a:t>
            </a:r>
            <a:r>
              <a:rPr b="0" lang="en-US" sz="2000" spc="-15" strike="noStrike">
                <a:solidFill>
                  <a:srgbClr val="000000"/>
                </a:solidFill>
                <a:latin typeface="Corbel"/>
              </a:rPr>
              <a:t>то </a:t>
            </a:r>
            <a:r>
              <a:rPr b="0" lang="en-US" sz="2000" spc="-7" strike="noStrike">
                <a:solidFill>
                  <a:srgbClr val="000000"/>
                </a:solidFill>
                <a:latin typeface="Corbel"/>
              </a:rPr>
              <a:t>доступ </a:t>
            </a:r>
            <a:r>
              <a:rPr b="0" lang="en-US" sz="2000" spc="-1" strike="noStrike">
                <a:solidFill>
                  <a:srgbClr val="000000"/>
                </a:solidFill>
                <a:latin typeface="Corbel"/>
              </a:rPr>
              <a:t>к </a:t>
            </a:r>
            <a:r>
              <a:rPr b="0" lang="en-US" sz="2000" spc="-7" strike="noStrike">
                <a:solidFill>
                  <a:srgbClr val="000000"/>
                </a:solidFill>
                <a:latin typeface="Corbel"/>
              </a:rPr>
              <a:t>объектам,  </a:t>
            </a:r>
            <a:r>
              <a:rPr b="0" lang="en-US" sz="2000" spc="-12" strike="noStrike">
                <a:solidFill>
                  <a:srgbClr val="000000"/>
                </a:solidFill>
                <a:latin typeface="Corbel"/>
              </a:rPr>
              <a:t>содержащимся </a:t>
            </a:r>
            <a:r>
              <a:rPr b="0" lang="en-US" sz="2000" spc="-1" strike="noStrike">
                <a:solidFill>
                  <a:srgbClr val="000000"/>
                </a:solidFill>
                <a:latin typeface="Corbel"/>
              </a:rPr>
              <a:t>в </a:t>
            </a:r>
            <a:r>
              <a:rPr b="0" lang="en-US" sz="2000" spc="-12" strike="noStrike">
                <a:solidFill>
                  <a:srgbClr val="000000"/>
                </a:solidFill>
                <a:latin typeface="Corbel"/>
              </a:rPr>
              <a:t>конкретной схеме, </a:t>
            </a:r>
            <a:r>
              <a:rPr b="0" lang="en-US" sz="2000" spc="-7" strike="noStrike">
                <a:solidFill>
                  <a:srgbClr val="000000"/>
                </a:solidFill>
                <a:latin typeface="Corbel"/>
              </a:rPr>
              <a:t>можно организовать</a:t>
            </a:r>
            <a:r>
              <a:rPr b="0" lang="en-US" sz="2000" spc="-55" strike="noStrike">
                <a:solidFill>
                  <a:srgbClr val="000000"/>
                </a:solidFill>
                <a:latin typeface="Corbel"/>
              </a:rPr>
              <a:t> </a:t>
            </a:r>
            <a:r>
              <a:rPr b="0" lang="en-US" sz="2000" spc="-7" strike="noStrike">
                <a:solidFill>
                  <a:srgbClr val="000000"/>
                </a:solidFill>
                <a:latin typeface="Corbel"/>
              </a:rPr>
              <a:t>разными</a:t>
            </a:r>
            <a:endParaRPr b="0" lang="en-US" sz="2000" spc="-1" strike="noStrike">
              <a:solidFill>
                <a:srgbClr val="000000"/>
              </a:solidFill>
              <a:latin typeface="Arial"/>
            </a:endParaRPr>
          </a:p>
          <a:p>
            <a:pPr marL="355680">
              <a:lnSpc>
                <a:spcPts val="2160"/>
              </a:lnSpc>
              <a:tabLst>
                <a:tab algn="l" pos="354960"/>
                <a:tab algn="l" pos="355680"/>
              </a:tabLst>
            </a:pPr>
            <a:r>
              <a:rPr b="0" lang="en-US" sz="2000" spc="-1" strike="noStrike">
                <a:solidFill>
                  <a:srgbClr val="000000"/>
                </a:solidFill>
                <a:latin typeface="Corbel"/>
              </a:rPr>
              <a:t>способами. Первый </a:t>
            </a:r>
            <a:r>
              <a:rPr b="0" lang="en-US" sz="2000" spc="-7" strike="noStrike">
                <a:solidFill>
                  <a:srgbClr val="000000"/>
                </a:solidFill>
                <a:latin typeface="Corbel"/>
              </a:rPr>
              <a:t>заключается </a:t>
            </a:r>
            <a:r>
              <a:rPr b="0" lang="en-US" sz="2000" spc="-1" strike="noStrike">
                <a:solidFill>
                  <a:srgbClr val="000000"/>
                </a:solidFill>
                <a:latin typeface="Corbel"/>
              </a:rPr>
              <a:t>в </a:t>
            </a:r>
            <a:r>
              <a:rPr b="0" lang="en-US" sz="2000" spc="-12" strike="noStrike">
                <a:solidFill>
                  <a:srgbClr val="000000"/>
                </a:solidFill>
                <a:latin typeface="Corbel"/>
              </a:rPr>
              <a:t>том, </a:t>
            </a:r>
            <a:r>
              <a:rPr b="0" lang="en-US" sz="2000" spc="-7" strike="noStrike">
                <a:solidFill>
                  <a:srgbClr val="000000"/>
                </a:solidFill>
                <a:latin typeface="Corbel"/>
              </a:rPr>
              <a:t>чтобы </a:t>
            </a:r>
            <a:r>
              <a:rPr b="0" lang="en-US" sz="2000" spc="-1" strike="noStrike">
                <a:solidFill>
                  <a:srgbClr val="000000"/>
                </a:solidFill>
                <a:latin typeface="Corbel"/>
              </a:rPr>
              <a:t>имена </a:t>
            </a:r>
            <a:r>
              <a:rPr b="0" lang="en-US" sz="2000" spc="-7" strike="noStrike">
                <a:solidFill>
                  <a:srgbClr val="000000"/>
                </a:solidFill>
                <a:latin typeface="Corbel"/>
              </a:rPr>
              <a:t>объектов  предварять именем</a:t>
            </a:r>
            <a:r>
              <a:rPr b="0" lang="en-US" sz="2000" spc="-35" strike="noStrike">
                <a:solidFill>
                  <a:srgbClr val="000000"/>
                </a:solidFill>
                <a:latin typeface="Corbel"/>
              </a:rPr>
              <a:t> </a:t>
            </a:r>
            <a:r>
              <a:rPr b="0" lang="en-US" sz="2000" spc="-12" strike="noStrike">
                <a:solidFill>
                  <a:srgbClr val="000000"/>
                </a:solidFill>
                <a:latin typeface="Corbel"/>
              </a:rPr>
              <a:t>схемы.</a:t>
            </a:r>
            <a:endParaRPr b="0" lang="en-US" sz="2000" spc="-1" strike="noStrike">
              <a:solidFill>
                <a:srgbClr val="000000"/>
              </a:solidFill>
              <a:latin typeface="Arial"/>
            </a:endParaRPr>
          </a:p>
          <a:p>
            <a:pPr marL="12600">
              <a:lnSpc>
                <a:spcPct val="100000"/>
              </a:lnSpc>
              <a:spcBef>
                <a:spcPts val="156"/>
              </a:spcBef>
              <a:tabLst>
                <a:tab algn="l" pos="354960"/>
                <a:tab algn="l" pos="355680"/>
              </a:tabLst>
            </a:pPr>
            <a:r>
              <a:rPr b="1" lang="en-US" sz="1900" spc="-12" strike="noStrike">
                <a:solidFill>
                  <a:srgbClr val="000000"/>
                </a:solidFill>
                <a:latin typeface="Corbel"/>
              </a:rPr>
              <a:t>SELECT </a:t>
            </a:r>
            <a:r>
              <a:rPr b="1" lang="en-US" sz="1900" spc="-7" strike="noStrike">
                <a:solidFill>
                  <a:srgbClr val="000000"/>
                </a:solidFill>
                <a:latin typeface="Corbel"/>
              </a:rPr>
              <a:t>* </a:t>
            </a:r>
            <a:r>
              <a:rPr b="1" lang="en-US" sz="1900" spc="-12" strike="noStrike">
                <a:solidFill>
                  <a:srgbClr val="000000"/>
                </a:solidFill>
                <a:latin typeface="Corbel"/>
              </a:rPr>
              <a:t>FROM</a:t>
            </a:r>
            <a:r>
              <a:rPr b="1" lang="en-US" sz="1900" spc="4" strike="noStrike">
                <a:solidFill>
                  <a:srgbClr val="000000"/>
                </a:solidFill>
                <a:latin typeface="Corbel"/>
              </a:rPr>
              <a:t> </a:t>
            </a:r>
            <a:r>
              <a:rPr b="1" lang="en-US" sz="1900" spc="-12" strike="noStrike">
                <a:solidFill>
                  <a:srgbClr val="ff0000"/>
                </a:solidFill>
                <a:latin typeface="Corbel"/>
              </a:rPr>
              <a:t>bookings</a:t>
            </a:r>
            <a:r>
              <a:rPr b="1" lang="en-US" sz="1900" spc="-12" strike="noStrike">
                <a:solidFill>
                  <a:srgbClr val="000000"/>
                </a:solidFill>
                <a:latin typeface="Corbel"/>
              </a:rPr>
              <a:t>.aircrafts;</a:t>
            </a:r>
            <a:endParaRPr b="0" lang="en-US" sz="1900" spc="-1" strike="noStrike">
              <a:solidFill>
                <a:srgbClr val="000000"/>
              </a:solidFill>
              <a:latin typeface="Arial"/>
            </a:endParaRPr>
          </a:p>
          <a:p>
            <a:pPr marL="355680" indent="-343080">
              <a:lnSpc>
                <a:spcPts val="2160"/>
              </a:lnSpc>
              <a:spcBef>
                <a:spcPts val="556"/>
              </a:spcBef>
              <a:buClr>
                <a:srgbClr val="000000"/>
              </a:buClr>
              <a:buFont typeface="Arial"/>
              <a:buChar char="•"/>
              <a:tabLst>
                <a:tab algn="l" pos="354960"/>
                <a:tab algn="l" pos="355680"/>
              </a:tabLst>
            </a:pPr>
            <a:r>
              <a:rPr b="0" lang="en-US" sz="2000" spc="-12" strike="noStrike">
                <a:solidFill>
                  <a:srgbClr val="000000"/>
                </a:solidFill>
                <a:latin typeface="Corbel"/>
              </a:rPr>
              <a:t>Другой </a:t>
            </a:r>
            <a:r>
              <a:rPr b="0" lang="en-US" sz="2000" spc="-1" strike="noStrike">
                <a:solidFill>
                  <a:srgbClr val="000000"/>
                </a:solidFill>
                <a:latin typeface="Corbel"/>
              </a:rPr>
              <a:t>способ </a:t>
            </a:r>
            <a:r>
              <a:rPr b="0" lang="en-US" sz="2000" spc="-7" strike="noStrike">
                <a:solidFill>
                  <a:srgbClr val="000000"/>
                </a:solidFill>
                <a:latin typeface="Corbel"/>
              </a:rPr>
              <a:t>заключается </a:t>
            </a:r>
            <a:r>
              <a:rPr b="0" lang="en-US" sz="2000" spc="-1" strike="noStrike">
                <a:solidFill>
                  <a:srgbClr val="000000"/>
                </a:solidFill>
                <a:latin typeface="Corbel"/>
              </a:rPr>
              <a:t>в </a:t>
            </a:r>
            <a:r>
              <a:rPr b="0" lang="en-US" sz="2000" spc="-12" strike="noStrike">
                <a:solidFill>
                  <a:srgbClr val="000000"/>
                </a:solidFill>
                <a:latin typeface="Corbel"/>
              </a:rPr>
              <a:t>том, </a:t>
            </a:r>
            <a:r>
              <a:rPr b="0" lang="en-US" sz="2000" spc="-7" strike="noStrike">
                <a:solidFill>
                  <a:srgbClr val="000000"/>
                </a:solidFill>
                <a:latin typeface="Corbel"/>
              </a:rPr>
              <a:t>чтобы </a:t>
            </a:r>
            <a:r>
              <a:rPr b="0" lang="en-US" sz="2000" spc="-21" strike="noStrike">
                <a:solidFill>
                  <a:srgbClr val="000000"/>
                </a:solidFill>
                <a:latin typeface="Corbel"/>
              </a:rPr>
              <a:t>одну </a:t>
            </a:r>
            <a:r>
              <a:rPr b="0" lang="en-US" sz="2000" spc="-1" strike="noStrike">
                <a:solidFill>
                  <a:srgbClr val="000000"/>
                </a:solidFill>
                <a:latin typeface="Corbel"/>
              </a:rPr>
              <a:t>из </a:t>
            </a:r>
            <a:r>
              <a:rPr b="0" lang="en-US" sz="2000" spc="-15" strike="noStrike">
                <a:solidFill>
                  <a:srgbClr val="000000"/>
                </a:solidFill>
                <a:latin typeface="Corbel"/>
              </a:rPr>
              <a:t>схем сделать  </a:t>
            </a:r>
            <a:r>
              <a:rPr b="0" lang="en-US" sz="2000" spc="-7" strike="noStrike">
                <a:solidFill>
                  <a:srgbClr val="000000"/>
                </a:solidFill>
                <a:latin typeface="Corbel"/>
              </a:rPr>
              <a:t>текущей. </a:t>
            </a:r>
            <a:r>
              <a:rPr b="0" lang="en-US" sz="2000" spc="-1" strike="noStrike">
                <a:solidFill>
                  <a:srgbClr val="000000"/>
                </a:solidFill>
                <a:latin typeface="Corbel"/>
              </a:rPr>
              <a:t>В </a:t>
            </a:r>
            <a:r>
              <a:rPr b="0" lang="en-US" sz="2000" spc="-7" strike="noStrike">
                <a:solidFill>
                  <a:srgbClr val="000000"/>
                </a:solidFill>
                <a:latin typeface="Corbel"/>
              </a:rPr>
              <a:t>конфигурации </a:t>
            </a:r>
            <a:r>
              <a:rPr b="0" lang="en-US" sz="2000" spc="-1" strike="noStrike">
                <a:solidFill>
                  <a:srgbClr val="000000"/>
                </a:solidFill>
                <a:latin typeface="Corbel"/>
              </a:rPr>
              <a:t>сервера </a:t>
            </a:r>
            <a:r>
              <a:rPr b="0" lang="en-US" sz="2000" spc="-12" strike="noStrike">
                <a:solidFill>
                  <a:srgbClr val="000000"/>
                </a:solidFill>
                <a:latin typeface="Corbel"/>
              </a:rPr>
              <a:t>PostgreSQL </a:t>
            </a:r>
            <a:r>
              <a:rPr b="0" lang="en-US" sz="2000" spc="-1" strike="noStrike">
                <a:solidFill>
                  <a:srgbClr val="000000"/>
                </a:solidFill>
                <a:latin typeface="Corbel"/>
              </a:rPr>
              <a:t>есть </a:t>
            </a:r>
            <a:r>
              <a:rPr b="0" lang="en-US" sz="2000" spc="-7" strike="noStrike">
                <a:solidFill>
                  <a:srgbClr val="000000"/>
                </a:solidFill>
                <a:latin typeface="Corbel"/>
              </a:rPr>
              <a:t>параметр  </a:t>
            </a:r>
            <a:r>
              <a:rPr b="1" lang="en-US" sz="2000" spc="-7" strike="noStrike">
                <a:solidFill>
                  <a:srgbClr val="000000"/>
                </a:solidFill>
                <a:latin typeface="Corbel"/>
              </a:rPr>
              <a:t>search_path</a:t>
            </a:r>
            <a:r>
              <a:rPr b="0" lang="en-US" sz="2000" spc="-7" strike="noStrike">
                <a:solidFill>
                  <a:srgbClr val="000000"/>
                </a:solidFill>
                <a:latin typeface="Corbel"/>
              </a:rPr>
              <a:t>. </a:t>
            </a:r>
            <a:r>
              <a:rPr b="0" lang="en-US" sz="2000" spc="-12" strike="noStrike">
                <a:solidFill>
                  <a:srgbClr val="000000"/>
                </a:solidFill>
                <a:latin typeface="Corbel"/>
              </a:rPr>
              <a:t>Его </a:t>
            </a:r>
            <a:r>
              <a:rPr b="0" lang="en-US" sz="2000" spc="-1" strike="noStrike">
                <a:solidFill>
                  <a:srgbClr val="000000"/>
                </a:solidFill>
                <a:latin typeface="Corbel"/>
              </a:rPr>
              <a:t>значение по </a:t>
            </a:r>
            <a:r>
              <a:rPr b="0" lang="en-US" sz="2000" spc="-12" strike="noStrike">
                <a:solidFill>
                  <a:srgbClr val="000000"/>
                </a:solidFill>
                <a:latin typeface="Corbel"/>
              </a:rPr>
              <a:t>умолчанию </a:t>
            </a:r>
            <a:r>
              <a:rPr b="0" lang="en-US" sz="2000" spc="-7" strike="noStrike">
                <a:solidFill>
                  <a:srgbClr val="000000"/>
                </a:solidFill>
                <a:latin typeface="Corbel"/>
              </a:rPr>
              <a:t>можно </a:t>
            </a:r>
            <a:r>
              <a:rPr b="0" lang="en-US" sz="2000" spc="-1" strike="noStrike">
                <a:solidFill>
                  <a:srgbClr val="000000"/>
                </a:solidFill>
                <a:latin typeface="Corbel"/>
              </a:rPr>
              <a:t>изменить</a:t>
            </a:r>
            <a:r>
              <a:rPr b="0" lang="en-US" sz="2000" spc="-100" strike="noStrike">
                <a:solidFill>
                  <a:srgbClr val="000000"/>
                </a:solidFill>
                <a:latin typeface="Corbel"/>
              </a:rPr>
              <a:t> </a:t>
            </a:r>
            <a:r>
              <a:rPr b="0" lang="en-US" sz="2000" spc="-1" strike="noStrike">
                <a:solidFill>
                  <a:srgbClr val="000000"/>
                </a:solidFill>
                <a:latin typeface="Corbel"/>
              </a:rPr>
              <a:t>в</a:t>
            </a:r>
            <a:endParaRPr b="0" lang="en-US" sz="2000" spc="-1" strike="noStrike">
              <a:solidFill>
                <a:srgbClr val="000000"/>
              </a:solidFill>
              <a:latin typeface="Arial"/>
            </a:endParaRPr>
          </a:p>
          <a:p>
            <a:pPr marL="355680">
              <a:lnSpc>
                <a:spcPts val="2010"/>
              </a:lnSpc>
              <a:tabLst>
                <a:tab algn="l" pos="354960"/>
                <a:tab algn="l" pos="355680"/>
              </a:tabLst>
            </a:pPr>
            <a:r>
              <a:rPr b="0" lang="en-US" sz="2000" spc="-7" strike="noStrike">
                <a:solidFill>
                  <a:srgbClr val="000000"/>
                </a:solidFill>
                <a:latin typeface="Corbel"/>
              </a:rPr>
              <a:t>конфигурационном файле </a:t>
            </a:r>
            <a:r>
              <a:rPr b="0" lang="en-US" sz="2000" spc="-15" strike="noStrike">
                <a:solidFill>
                  <a:srgbClr val="000000"/>
                </a:solidFill>
                <a:latin typeface="Corbel"/>
              </a:rPr>
              <a:t>postgresql.conf. </a:t>
            </a:r>
            <a:r>
              <a:rPr b="0" lang="en-US" sz="2000" spc="-1" strike="noStrike">
                <a:solidFill>
                  <a:srgbClr val="000000"/>
                </a:solidFill>
                <a:latin typeface="Corbel"/>
              </a:rPr>
              <a:t>Он </a:t>
            </a:r>
            <a:r>
              <a:rPr b="0" lang="en-US" sz="2000" spc="-15" strike="noStrike">
                <a:solidFill>
                  <a:srgbClr val="000000"/>
                </a:solidFill>
                <a:latin typeface="Corbel"/>
              </a:rPr>
              <a:t>содержит </a:t>
            </a:r>
            <a:r>
              <a:rPr b="0" lang="en-US" sz="2000" spc="-1" strike="noStrike">
                <a:solidFill>
                  <a:srgbClr val="000000"/>
                </a:solidFill>
                <a:latin typeface="Corbel"/>
              </a:rPr>
              <a:t>имена</a:t>
            </a:r>
            <a:r>
              <a:rPr b="0" lang="en-US" sz="2000" spc="-32" strike="noStrike">
                <a:solidFill>
                  <a:srgbClr val="000000"/>
                </a:solidFill>
                <a:latin typeface="Corbel"/>
              </a:rPr>
              <a:t> </a:t>
            </a:r>
            <a:r>
              <a:rPr b="0" lang="en-US" sz="2000" spc="-15" strike="noStrike">
                <a:solidFill>
                  <a:srgbClr val="000000"/>
                </a:solidFill>
                <a:latin typeface="Corbel"/>
              </a:rPr>
              <a:t>схем,</a:t>
            </a:r>
            <a:endParaRPr b="0" lang="en-US" sz="2000" spc="-1" strike="noStrike">
              <a:solidFill>
                <a:srgbClr val="000000"/>
              </a:solidFill>
              <a:latin typeface="Arial"/>
            </a:endParaRPr>
          </a:p>
          <a:p>
            <a:pPr marL="355680">
              <a:lnSpc>
                <a:spcPts val="2160"/>
              </a:lnSpc>
              <a:spcBef>
                <a:spcPts val="156"/>
              </a:spcBef>
              <a:tabLst>
                <a:tab algn="l" pos="354960"/>
                <a:tab algn="l" pos="355680"/>
              </a:tabLst>
            </a:pPr>
            <a:r>
              <a:rPr b="0" lang="en-US" sz="2000" spc="-15" strike="noStrike">
                <a:solidFill>
                  <a:srgbClr val="000000"/>
                </a:solidFill>
                <a:latin typeface="Corbel"/>
              </a:rPr>
              <a:t>которые </a:t>
            </a:r>
            <a:r>
              <a:rPr b="0" lang="en-US" sz="2000" spc="-12" strike="noStrike">
                <a:solidFill>
                  <a:srgbClr val="000000"/>
                </a:solidFill>
                <a:latin typeface="Corbel"/>
              </a:rPr>
              <a:t>PostgreSQL </a:t>
            </a:r>
            <a:r>
              <a:rPr b="0" lang="en-US" sz="2000" spc="-7" strike="noStrike">
                <a:solidFill>
                  <a:srgbClr val="000000"/>
                </a:solidFill>
                <a:latin typeface="Corbel"/>
              </a:rPr>
              <a:t>просматривает </a:t>
            </a:r>
            <a:r>
              <a:rPr b="0" lang="en-US" sz="2000" spc="-1" strike="noStrike">
                <a:solidFill>
                  <a:srgbClr val="000000"/>
                </a:solidFill>
                <a:latin typeface="Corbel"/>
              </a:rPr>
              <a:t>при </a:t>
            </a:r>
            <a:r>
              <a:rPr b="0" lang="en-US" sz="2000" spc="-7" strike="noStrike">
                <a:solidFill>
                  <a:srgbClr val="000000"/>
                </a:solidFill>
                <a:latin typeface="Corbel"/>
              </a:rPr>
              <a:t>поиске </a:t>
            </a:r>
            <a:r>
              <a:rPr b="0" lang="en-US" sz="2000" spc="-12" strike="noStrike">
                <a:solidFill>
                  <a:srgbClr val="000000"/>
                </a:solidFill>
                <a:latin typeface="Corbel"/>
              </a:rPr>
              <a:t>конкретного </a:t>
            </a:r>
            <a:r>
              <a:rPr b="0" lang="en-US" sz="2000" spc="-7" strike="noStrike">
                <a:solidFill>
                  <a:srgbClr val="000000"/>
                </a:solidFill>
                <a:latin typeface="Corbel"/>
              </a:rPr>
              <a:t>объекта  </a:t>
            </a:r>
            <a:r>
              <a:rPr b="0" lang="en-US" sz="2000" spc="-1" strike="noStrike">
                <a:solidFill>
                  <a:srgbClr val="000000"/>
                </a:solidFill>
                <a:latin typeface="Corbel"/>
              </a:rPr>
              <a:t>базы </a:t>
            </a:r>
            <a:r>
              <a:rPr b="0" lang="en-US" sz="2000" spc="-7" strike="noStrike">
                <a:solidFill>
                  <a:srgbClr val="000000"/>
                </a:solidFill>
                <a:latin typeface="Corbel"/>
              </a:rPr>
              <a:t>данных, </a:t>
            </a:r>
            <a:r>
              <a:rPr b="0" lang="en-US" sz="2000" spc="-32" strike="noStrike">
                <a:solidFill>
                  <a:srgbClr val="000000"/>
                </a:solidFill>
                <a:latin typeface="Corbel"/>
              </a:rPr>
              <a:t>когда </a:t>
            </a:r>
            <a:r>
              <a:rPr b="0" lang="en-US" sz="2000" spc="-1" strike="noStrike">
                <a:solidFill>
                  <a:srgbClr val="000000"/>
                </a:solidFill>
                <a:latin typeface="Corbel"/>
              </a:rPr>
              <a:t>имя </a:t>
            </a:r>
            <a:r>
              <a:rPr b="0" lang="en-US" sz="2000" spc="-12" strike="noStrike">
                <a:solidFill>
                  <a:srgbClr val="000000"/>
                </a:solidFill>
                <a:latin typeface="Corbel"/>
              </a:rPr>
              <a:t>схемы </a:t>
            </a:r>
            <a:r>
              <a:rPr b="0" lang="en-US" sz="2000" spc="-1" strike="noStrike">
                <a:solidFill>
                  <a:srgbClr val="000000"/>
                </a:solidFill>
                <a:latin typeface="Corbel"/>
              </a:rPr>
              <a:t>в </a:t>
            </a:r>
            <a:r>
              <a:rPr b="0" lang="en-US" sz="2000" spc="-12" strike="noStrike">
                <a:solidFill>
                  <a:srgbClr val="000000"/>
                </a:solidFill>
                <a:latin typeface="Corbel"/>
              </a:rPr>
              <a:t>команде </a:t>
            </a:r>
            <a:r>
              <a:rPr b="0" lang="en-US" sz="2000" spc="-1" strike="noStrike">
                <a:solidFill>
                  <a:srgbClr val="000000"/>
                </a:solidFill>
                <a:latin typeface="Corbel"/>
              </a:rPr>
              <a:t>не</a:t>
            </a:r>
            <a:r>
              <a:rPr b="0" lang="en-US" sz="2000" spc="-7" strike="noStrike">
                <a:solidFill>
                  <a:srgbClr val="000000"/>
                </a:solidFill>
                <a:latin typeface="Corbel"/>
              </a:rPr>
              <a:t> указано.</a:t>
            </a:r>
            <a:endParaRPr b="0" lang="en-US" sz="2000" spc="-1" strike="noStrike">
              <a:solidFill>
                <a:srgbClr val="000000"/>
              </a:solidFill>
              <a:latin typeface="Arial"/>
            </a:endParaRPr>
          </a:p>
          <a:p>
            <a:pPr algn="ctr">
              <a:lnSpc>
                <a:spcPct val="100000"/>
              </a:lnSpc>
              <a:spcBef>
                <a:spcPts val="150"/>
              </a:spcBef>
              <a:tabLst>
                <a:tab algn="l" pos="354960"/>
                <a:tab algn="l" pos="355680"/>
              </a:tabLst>
            </a:pPr>
            <a:r>
              <a:rPr b="1" lang="en-US" sz="1900" spc="-7" strike="noStrike">
                <a:solidFill>
                  <a:srgbClr val="000000"/>
                </a:solidFill>
                <a:latin typeface="Corbel"/>
              </a:rPr>
              <a:t>SHOW</a:t>
            </a:r>
            <a:r>
              <a:rPr b="1" lang="en-US" sz="1900" spc="-35" strike="noStrike">
                <a:solidFill>
                  <a:srgbClr val="000000"/>
                </a:solidFill>
                <a:latin typeface="Corbel"/>
              </a:rPr>
              <a:t> </a:t>
            </a:r>
            <a:r>
              <a:rPr b="1" lang="en-US" sz="1900" spc="-12" strike="noStrike">
                <a:solidFill>
                  <a:srgbClr val="000000"/>
                </a:solidFill>
                <a:latin typeface="Corbel"/>
              </a:rPr>
              <a:t>search_path;</a:t>
            </a:r>
            <a:endParaRPr b="0" lang="en-US" sz="1900" spc="-1" strike="noStrike">
              <a:solidFill>
                <a:srgbClr val="000000"/>
              </a:solidFill>
              <a:latin typeface="Arial"/>
            </a:endParaRPr>
          </a:p>
          <a:p>
            <a:pPr algn="ctr">
              <a:lnSpc>
                <a:spcPct val="100000"/>
              </a:lnSpc>
              <a:spcBef>
                <a:spcPts val="230"/>
              </a:spcBef>
              <a:tabLst>
                <a:tab algn="l" pos="354960"/>
                <a:tab algn="l" pos="355680"/>
              </a:tabLst>
            </a:pPr>
            <a:r>
              <a:rPr b="0" lang="en-US" sz="1900" spc="-12" strike="noStrike">
                <a:solidFill>
                  <a:srgbClr val="000000"/>
                </a:solidFill>
                <a:latin typeface="Corbel"/>
              </a:rPr>
              <a:t>search_path</a:t>
            </a:r>
            <a:endParaRPr b="0" lang="en-US" sz="1900" spc="-1" strike="noStrike">
              <a:solidFill>
                <a:srgbClr val="000000"/>
              </a:solidFill>
              <a:latin typeface="Arial"/>
            </a:endParaRPr>
          </a:p>
          <a:p>
            <a:pPr>
              <a:lnSpc>
                <a:spcPct val="100000"/>
              </a:lnSpc>
              <a:spcBef>
                <a:spcPts val="14"/>
              </a:spcBef>
              <a:tabLst>
                <a:tab algn="l" pos="354960"/>
                <a:tab algn="l" pos="355680"/>
              </a:tabLst>
            </a:pPr>
            <a:endParaRPr b="0" lang="en-US" sz="2200" spc="-1" strike="noStrike">
              <a:solidFill>
                <a:srgbClr val="000000"/>
              </a:solidFill>
              <a:latin typeface="Arial"/>
            </a:endParaRPr>
          </a:p>
          <a:p>
            <a:pPr marL="12600" indent="144720">
              <a:lnSpc>
                <a:spcPct val="110000"/>
              </a:lnSpc>
              <a:tabLst>
                <a:tab algn="l" pos="0"/>
              </a:tabLst>
            </a:pPr>
            <a:r>
              <a:rPr b="0" lang="en-US" sz="1900" spc="-7" strike="noStrike">
                <a:solidFill>
                  <a:srgbClr val="000000"/>
                </a:solidFill>
                <a:latin typeface="Corbel"/>
              </a:rPr>
              <a:t>"$user",</a:t>
            </a:r>
            <a:r>
              <a:rPr b="0" lang="en-US" sz="1900" spc="-100" strike="noStrike">
                <a:solidFill>
                  <a:srgbClr val="000000"/>
                </a:solidFill>
                <a:latin typeface="Corbel"/>
              </a:rPr>
              <a:t> </a:t>
            </a:r>
            <a:r>
              <a:rPr b="0" lang="en-US" sz="1900" spc="-7" strike="noStrike">
                <a:solidFill>
                  <a:srgbClr val="000000"/>
                </a:solidFill>
                <a:latin typeface="Corbel"/>
              </a:rPr>
              <a:t>public  </a:t>
            </a:r>
            <a:endParaRPr b="0" lang="en-US" sz="1900" spc="-1" strike="noStrike">
              <a:solidFill>
                <a:srgbClr val="000000"/>
              </a:solidFill>
              <a:latin typeface="Arial"/>
            </a:endParaRPr>
          </a:p>
          <a:p>
            <a:pPr marL="12600" indent="144720">
              <a:lnSpc>
                <a:spcPct val="110000"/>
              </a:lnSpc>
              <a:tabLst>
                <a:tab algn="l" pos="0"/>
              </a:tabLst>
            </a:pPr>
            <a:r>
              <a:rPr b="0" lang="en-US" sz="1900" spc="-7" strike="noStrike">
                <a:solidFill>
                  <a:srgbClr val="000000"/>
                </a:solidFill>
                <a:latin typeface="Corbel"/>
              </a:rPr>
              <a:t>(1</a:t>
            </a:r>
            <a:r>
              <a:rPr b="0" lang="en-US" sz="1900" spc="-15" strike="noStrike">
                <a:solidFill>
                  <a:srgbClr val="000000"/>
                </a:solidFill>
                <a:latin typeface="Corbel"/>
              </a:rPr>
              <a:t> </a:t>
            </a:r>
            <a:r>
              <a:rPr b="0" lang="en-US" sz="1900" spc="-7" strike="noStrike">
                <a:solidFill>
                  <a:srgbClr val="000000"/>
                </a:solidFill>
                <a:latin typeface="Corbel"/>
              </a:rPr>
              <a:t>строка)</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1149480" y="-69480"/>
            <a:ext cx="97416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Использование </a:t>
            </a:r>
            <a:r>
              <a:rPr b="0" lang="en-US" sz="3600" spc="-21" strike="noStrike">
                <a:solidFill>
                  <a:srgbClr val="000000"/>
                </a:solidFill>
                <a:latin typeface="Arial Black"/>
              </a:rPr>
              <a:t>схем</a:t>
            </a:r>
            <a:endParaRPr b="0" lang="en-US" sz="3600" spc="-1" strike="noStrike">
              <a:solidFill>
                <a:srgbClr val="000000"/>
              </a:solidFill>
              <a:latin typeface="Corbel"/>
            </a:endParaRPr>
          </a:p>
        </p:txBody>
      </p:sp>
      <p:sp>
        <p:nvSpPr>
          <p:cNvPr id="414" name="object 3"/>
          <p:cNvSpPr/>
          <p:nvPr/>
        </p:nvSpPr>
        <p:spPr>
          <a:xfrm>
            <a:off x="2072520" y="5173200"/>
            <a:ext cx="1878480" cy="360"/>
          </a:xfrm>
          <a:custGeom>
            <a:avLst/>
            <a:gdLst>
              <a:gd name="textAreaLeft" fmla="*/ 0 w 1878480"/>
              <a:gd name="textAreaRight" fmla="*/ 1878840 w 1878480"/>
              <a:gd name="textAreaTop" fmla="*/ 0 h 360"/>
              <a:gd name="textAreaBottom" fmla="*/ 720 h 360"/>
            </a:gdLst>
            <a:ahLst/>
            <a:rect l="textAreaLeft" t="textAreaTop" r="textAreaRight" b="textAreaBottom"/>
            <a:pathLst>
              <a:path w="1878964" h="0">
                <a:moveTo>
                  <a:pt x="0" y="0"/>
                </a:moveTo>
                <a:lnTo>
                  <a:pt x="1878418" y="0"/>
                </a:lnTo>
              </a:path>
            </a:pathLst>
          </a:custGeom>
          <a:noFill/>
          <a:ln w="14206">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415" name="object 4"/>
          <p:cNvSpPr/>
          <p:nvPr/>
        </p:nvSpPr>
        <p:spPr>
          <a:xfrm>
            <a:off x="2059920" y="1258200"/>
            <a:ext cx="7920720" cy="4687200"/>
          </a:xfrm>
          <a:prstGeom prst="rect">
            <a:avLst/>
          </a:prstGeom>
          <a:noFill/>
          <a:ln w="0">
            <a:noFill/>
          </a:ln>
        </p:spPr>
        <p:style>
          <a:lnRef idx="0"/>
          <a:fillRef idx="0"/>
          <a:effectRef idx="0"/>
          <a:fontRef idx="minor"/>
        </p:style>
        <p:txBody>
          <a:bodyPr lIns="0" rIns="0" tIns="45000" bIns="0" anchor="t">
            <a:spAutoFit/>
          </a:bodyPr>
          <a:p>
            <a:pPr marL="355680" indent="-343080" algn="just">
              <a:lnSpc>
                <a:spcPts val="2049"/>
              </a:lnSpc>
              <a:spcBef>
                <a:spcPts val="354"/>
              </a:spcBef>
              <a:buClr>
                <a:srgbClr val="000000"/>
              </a:buClr>
              <a:buFont typeface="Arial"/>
              <a:buChar char="•"/>
              <a:tabLst>
                <a:tab algn="l" pos="355680"/>
              </a:tabLst>
            </a:pPr>
            <a:r>
              <a:rPr b="0" lang="en-US" sz="1900" spc="-7" strike="noStrike">
                <a:solidFill>
                  <a:srgbClr val="000000"/>
                </a:solidFill>
                <a:latin typeface="Calibri"/>
              </a:rPr>
              <a:t>При наличии в параметре </a:t>
            </a:r>
            <a:r>
              <a:rPr b="0" lang="en-US" sz="1900" spc="-15" strike="noStrike">
                <a:solidFill>
                  <a:srgbClr val="000000"/>
                </a:solidFill>
                <a:latin typeface="Calibri"/>
              </a:rPr>
              <a:t>схемы </a:t>
            </a:r>
            <a:r>
              <a:rPr b="1" lang="en-US" sz="1900" spc="-7" strike="noStrike">
                <a:solidFill>
                  <a:srgbClr val="000000"/>
                </a:solidFill>
                <a:latin typeface="Calibri"/>
              </a:rPr>
              <a:t>"$user" </a:t>
            </a:r>
            <a:r>
              <a:rPr b="0" i="1" lang="en-US" sz="1900" spc="-7" strike="noStrike">
                <a:solidFill>
                  <a:srgbClr val="000000"/>
                </a:solidFill>
                <a:latin typeface="Calibri"/>
              </a:rPr>
              <a:t>могут </a:t>
            </a:r>
            <a:r>
              <a:rPr b="0" i="1" lang="en-US" sz="1900" spc="-12" strike="noStrike">
                <a:solidFill>
                  <a:srgbClr val="000000"/>
                </a:solidFill>
                <a:latin typeface="Calibri"/>
              </a:rPr>
              <a:t>упроститься </a:t>
            </a:r>
            <a:r>
              <a:rPr b="0" lang="en-US" sz="1900" spc="-15" strike="noStrike">
                <a:solidFill>
                  <a:srgbClr val="000000"/>
                </a:solidFill>
                <a:latin typeface="Calibri"/>
              </a:rPr>
              <a:t>некоторые  </a:t>
            </a:r>
            <a:r>
              <a:rPr b="0" lang="en-US" sz="1900" spc="-7" strike="noStrike">
                <a:solidFill>
                  <a:srgbClr val="000000"/>
                </a:solidFill>
                <a:latin typeface="Calibri"/>
              </a:rPr>
              <a:t>операции с базой </a:t>
            </a:r>
            <a:r>
              <a:rPr b="0" lang="en-US" sz="1900" spc="-12" strike="noStrike">
                <a:solidFill>
                  <a:srgbClr val="000000"/>
                </a:solidFill>
                <a:latin typeface="Calibri"/>
              </a:rPr>
              <a:t>данных, </a:t>
            </a:r>
            <a:r>
              <a:rPr b="0" lang="en-US" sz="1900" spc="-7" strike="noStrike">
                <a:solidFill>
                  <a:srgbClr val="000000"/>
                </a:solidFill>
                <a:latin typeface="Calibri"/>
              </a:rPr>
              <a:t>если </a:t>
            </a:r>
            <a:r>
              <a:rPr b="0" lang="en-US" sz="1900" spc="-26" strike="noStrike">
                <a:solidFill>
                  <a:srgbClr val="000000"/>
                </a:solidFill>
                <a:latin typeface="Calibri"/>
              </a:rPr>
              <a:t>будут </a:t>
            </a:r>
            <a:r>
              <a:rPr b="0" lang="en-US" sz="1900" spc="-12" strike="noStrike">
                <a:solidFill>
                  <a:srgbClr val="000000"/>
                </a:solidFill>
                <a:latin typeface="Calibri"/>
              </a:rPr>
              <a:t>созданы </a:t>
            </a:r>
            <a:r>
              <a:rPr b="0" lang="en-US" sz="1900" spc="-15" strike="noStrike">
                <a:solidFill>
                  <a:srgbClr val="000000"/>
                </a:solidFill>
                <a:latin typeface="Calibri"/>
              </a:rPr>
              <a:t>схемы </a:t>
            </a:r>
            <a:r>
              <a:rPr b="0" lang="en-US" sz="1900" spc="-7" strike="noStrike">
                <a:solidFill>
                  <a:srgbClr val="000000"/>
                </a:solidFill>
                <a:latin typeface="Calibri"/>
              </a:rPr>
              <a:t>с</a:t>
            </a:r>
            <a:r>
              <a:rPr b="0" lang="en-US" sz="1900" spc="123" strike="noStrike">
                <a:solidFill>
                  <a:srgbClr val="000000"/>
                </a:solidFill>
                <a:latin typeface="Calibri"/>
              </a:rPr>
              <a:t> </a:t>
            </a:r>
            <a:r>
              <a:rPr b="0" lang="en-US" sz="1900" spc="-12" strike="noStrike">
                <a:solidFill>
                  <a:srgbClr val="000000"/>
                </a:solidFill>
                <a:latin typeface="Calibri"/>
              </a:rPr>
              <a:t>именами,</a:t>
            </a:r>
            <a:r>
              <a:rPr b="0" lang="ru-RU" sz="1900" spc="-12" strike="noStrike">
                <a:solidFill>
                  <a:srgbClr val="000000"/>
                </a:solidFill>
                <a:latin typeface="Calibri"/>
              </a:rPr>
              <a:t> </a:t>
            </a:r>
            <a:r>
              <a:rPr b="0" lang="en-US" sz="1900" spc="-7" strike="noStrike">
                <a:solidFill>
                  <a:srgbClr val="000000"/>
                </a:solidFill>
                <a:latin typeface="Calibri"/>
              </a:rPr>
              <a:t>совпадающими с </a:t>
            </a:r>
            <a:r>
              <a:rPr b="0" lang="en-US" sz="1900" spc="-12" strike="noStrike">
                <a:solidFill>
                  <a:srgbClr val="000000"/>
                </a:solidFill>
                <a:latin typeface="Calibri"/>
              </a:rPr>
              <a:t>именами</a:t>
            </a:r>
            <a:r>
              <a:rPr b="0" lang="en-US" sz="1900" spc="29" strike="noStrike">
                <a:solidFill>
                  <a:srgbClr val="000000"/>
                </a:solidFill>
                <a:latin typeface="Calibri"/>
              </a:rPr>
              <a:t> </a:t>
            </a:r>
            <a:r>
              <a:rPr b="0" lang="en-US" sz="1900" spc="-12" strike="noStrike">
                <a:solidFill>
                  <a:srgbClr val="000000"/>
                </a:solidFill>
                <a:latin typeface="Calibri"/>
              </a:rPr>
              <a:t>пользователей.</a:t>
            </a:r>
            <a:endParaRPr b="0" lang="en-US" sz="1900" spc="-1" strike="noStrike">
              <a:solidFill>
                <a:srgbClr val="000000"/>
              </a:solidFill>
              <a:latin typeface="Arial"/>
            </a:endParaRPr>
          </a:p>
          <a:p>
            <a:pPr algn="just">
              <a:lnSpc>
                <a:spcPts val="2049"/>
              </a:lnSpc>
              <a:spcBef>
                <a:spcPts val="490"/>
              </a:spcBef>
              <a:tabLst>
                <a:tab algn="l" pos="355680"/>
              </a:tabLst>
            </a:pPr>
            <a:endParaRPr b="0" lang="en-US" sz="1900" spc="-1" strike="noStrike">
              <a:solidFill>
                <a:srgbClr val="000000"/>
              </a:solidFill>
              <a:latin typeface="Arial"/>
            </a:endParaRPr>
          </a:p>
          <a:p>
            <a:pPr marL="355680" indent="-343080">
              <a:lnSpc>
                <a:spcPct val="90000"/>
              </a:lnSpc>
              <a:spcBef>
                <a:spcPts val="431"/>
              </a:spcBef>
              <a:buClr>
                <a:srgbClr val="000000"/>
              </a:buClr>
              <a:buFont typeface="Arial"/>
              <a:buChar char="•"/>
              <a:tabLst>
                <a:tab algn="l" pos="354960"/>
                <a:tab algn="l" pos="355680"/>
              </a:tabLst>
            </a:pPr>
            <a:r>
              <a:rPr b="0" lang="en-US" sz="1900" spc="-7" strike="noStrike">
                <a:solidFill>
                  <a:srgbClr val="000000"/>
                </a:solidFill>
                <a:latin typeface="Calibri"/>
              </a:rPr>
              <a:t>Для изменения </a:t>
            </a:r>
            <a:r>
              <a:rPr b="0" i="1" lang="en-US" sz="1900" spc="-12" strike="noStrike">
                <a:solidFill>
                  <a:srgbClr val="000000"/>
                </a:solidFill>
                <a:latin typeface="Calibri"/>
              </a:rPr>
              <a:t>порядка просмотра </a:t>
            </a:r>
            <a:r>
              <a:rPr b="0" i="1" lang="en-US" sz="1900" spc="-15" strike="noStrike">
                <a:solidFill>
                  <a:srgbClr val="000000"/>
                </a:solidFill>
                <a:latin typeface="Calibri"/>
              </a:rPr>
              <a:t>схем </a:t>
            </a:r>
            <a:r>
              <a:rPr b="0" lang="en-US" sz="1900" spc="-7" strike="noStrike">
                <a:solidFill>
                  <a:srgbClr val="000000"/>
                </a:solidFill>
                <a:latin typeface="Calibri"/>
              </a:rPr>
              <a:t>при </a:t>
            </a:r>
            <a:r>
              <a:rPr b="0" lang="en-US" sz="1900" spc="-12" strike="noStrike">
                <a:solidFill>
                  <a:srgbClr val="000000"/>
                </a:solidFill>
                <a:latin typeface="Calibri"/>
              </a:rPr>
              <a:t>поиске объектов </a:t>
            </a:r>
            <a:r>
              <a:rPr b="0" lang="en-US" sz="1900" spc="-7" strike="noStrike">
                <a:solidFill>
                  <a:srgbClr val="000000"/>
                </a:solidFill>
                <a:latin typeface="Calibri"/>
              </a:rPr>
              <a:t>в базе  </a:t>
            </a:r>
            <a:r>
              <a:rPr b="0" lang="en-US" sz="1900" spc="-12" strike="noStrike">
                <a:solidFill>
                  <a:srgbClr val="000000"/>
                </a:solidFill>
                <a:latin typeface="Calibri"/>
              </a:rPr>
              <a:t>данных </a:t>
            </a:r>
            <a:r>
              <a:rPr b="0" lang="en-US" sz="1900" spc="-7" strike="noStrike">
                <a:solidFill>
                  <a:srgbClr val="000000"/>
                </a:solidFill>
                <a:latin typeface="Calibri"/>
              </a:rPr>
              <a:t>служит </a:t>
            </a:r>
            <a:r>
              <a:rPr b="0" lang="en-US" sz="1900" spc="-12" strike="noStrike">
                <a:solidFill>
                  <a:srgbClr val="000000"/>
                </a:solidFill>
                <a:latin typeface="Calibri"/>
              </a:rPr>
              <a:t>команда </a:t>
            </a:r>
            <a:r>
              <a:rPr b="0" lang="en-US" sz="1900" spc="-55" strike="noStrike">
                <a:solidFill>
                  <a:srgbClr val="000000"/>
                </a:solidFill>
                <a:latin typeface="Calibri"/>
              </a:rPr>
              <a:t>SET. </a:t>
            </a:r>
            <a:r>
              <a:rPr b="0" lang="en-US" sz="1900" spc="-7" strike="noStrike">
                <a:solidFill>
                  <a:srgbClr val="000000"/>
                </a:solidFill>
                <a:latin typeface="Calibri"/>
              </a:rPr>
              <a:t>При </a:t>
            </a:r>
            <a:r>
              <a:rPr b="0" lang="en-US" sz="1900" spc="-15" strike="noStrike">
                <a:solidFill>
                  <a:srgbClr val="000000"/>
                </a:solidFill>
                <a:latin typeface="Calibri"/>
              </a:rPr>
              <a:t>этом </a:t>
            </a:r>
            <a:r>
              <a:rPr b="0" lang="en-US" sz="1900" spc="-7" strike="noStrike">
                <a:solidFill>
                  <a:srgbClr val="000000"/>
                </a:solidFill>
                <a:latin typeface="Calibri"/>
              </a:rPr>
              <a:t>первой в </a:t>
            </a:r>
            <a:r>
              <a:rPr b="0" lang="en-US" sz="1900" spc="-12" strike="noStrike">
                <a:solidFill>
                  <a:srgbClr val="000000"/>
                </a:solidFill>
                <a:latin typeface="Calibri"/>
              </a:rPr>
              <a:t>списке </a:t>
            </a:r>
            <a:r>
              <a:rPr b="0" lang="en-US" sz="1900" spc="-15" strike="noStrike">
                <a:solidFill>
                  <a:srgbClr val="000000"/>
                </a:solidFill>
                <a:latin typeface="Calibri"/>
              </a:rPr>
              <a:t>схем следует  </a:t>
            </a:r>
            <a:r>
              <a:rPr b="0" lang="en-US" sz="1900" spc="-12" strike="noStrike">
                <a:solidFill>
                  <a:srgbClr val="000000"/>
                </a:solidFill>
                <a:latin typeface="Calibri"/>
              </a:rPr>
              <a:t>указать </a:t>
            </a:r>
            <a:r>
              <a:rPr b="0" lang="en-US" sz="1900" spc="-7" strike="noStrike">
                <a:solidFill>
                  <a:srgbClr val="000000"/>
                </a:solidFill>
                <a:latin typeface="Calibri"/>
              </a:rPr>
              <a:t>именно </a:t>
            </a:r>
            <a:r>
              <a:rPr b="0" lang="en-US" sz="1900" spc="-21" strike="noStrike">
                <a:solidFill>
                  <a:srgbClr val="000000"/>
                </a:solidFill>
                <a:latin typeface="Calibri"/>
              </a:rPr>
              <a:t>ту, которую </a:t>
            </a:r>
            <a:r>
              <a:rPr b="0" lang="en-US" sz="1900" spc="-12" strike="noStrike">
                <a:solidFill>
                  <a:srgbClr val="000000"/>
                </a:solidFill>
                <a:latin typeface="Calibri"/>
              </a:rPr>
              <a:t>СУБД </a:t>
            </a:r>
            <a:r>
              <a:rPr b="0" lang="en-US" sz="1900" spc="-21" strike="noStrike">
                <a:solidFill>
                  <a:srgbClr val="000000"/>
                </a:solidFill>
                <a:latin typeface="Calibri"/>
              </a:rPr>
              <a:t>должна </a:t>
            </a:r>
            <a:r>
              <a:rPr b="0" lang="en-US" sz="1900" spc="-7" strike="noStrike">
                <a:solidFill>
                  <a:srgbClr val="000000"/>
                </a:solidFill>
                <a:latin typeface="Calibri"/>
              </a:rPr>
              <a:t>просматривать первой. </a:t>
            </a:r>
            <a:r>
              <a:rPr b="0" lang="en-US" sz="1900" spc="-12" strike="noStrike">
                <a:solidFill>
                  <a:srgbClr val="000000"/>
                </a:solidFill>
                <a:latin typeface="Calibri"/>
              </a:rPr>
              <a:t>Эта  схема </a:t>
            </a:r>
            <a:r>
              <a:rPr b="0" lang="en-US" sz="1900" spc="-7" strike="noStrike">
                <a:solidFill>
                  <a:srgbClr val="000000"/>
                </a:solidFill>
                <a:latin typeface="Calibri"/>
              </a:rPr>
              <a:t>и станет</a:t>
            </a:r>
            <a:r>
              <a:rPr b="0" lang="en-US" sz="1900" spc="12" strike="noStrike">
                <a:solidFill>
                  <a:srgbClr val="000000"/>
                </a:solidFill>
                <a:latin typeface="Calibri"/>
              </a:rPr>
              <a:t> </a:t>
            </a:r>
            <a:r>
              <a:rPr b="0" i="1" lang="en-US" sz="1900" spc="-12" strike="noStrike">
                <a:solidFill>
                  <a:srgbClr val="000000"/>
                </a:solidFill>
                <a:latin typeface="Calibri"/>
              </a:rPr>
              <a:t>текущей</a:t>
            </a:r>
            <a:r>
              <a:rPr b="0" lang="en-US" sz="1900" spc="-12" strike="noStrike">
                <a:solidFill>
                  <a:srgbClr val="000000"/>
                </a:solidFill>
                <a:latin typeface="Calibri"/>
              </a:rPr>
              <a:t>.</a:t>
            </a:r>
            <a:endParaRPr b="0" lang="en-US" sz="1900" spc="-1" strike="noStrike">
              <a:solidFill>
                <a:srgbClr val="000000"/>
              </a:solidFill>
              <a:latin typeface="Arial"/>
            </a:endParaRPr>
          </a:p>
          <a:p>
            <a:pPr marL="12600">
              <a:lnSpc>
                <a:spcPts val="2509"/>
              </a:lnSpc>
              <a:spcBef>
                <a:spcPts val="71"/>
              </a:spcBef>
              <a:tabLst>
                <a:tab algn="l" pos="354960"/>
                <a:tab algn="l" pos="355680"/>
              </a:tabLst>
            </a:pPr>
            <a:r>
              <a:rPr b="1" lang="en-US" sz="1900" spc="-7" strike="noStrike">
                <a:solidFill>
                  <a:srgbClr val="000000"/>
                </a:solidFill>
                <a:latin typeface="Courier New"/>
              </a:rPr>
              <a:t>SET </a:t>
            </a:r>
            <a:r>
              <a:rPr b="1" lang="en-US" sz="1900" spc="-12" strike="noStrike">
                <a:solidFill>
                  <a:srgbClr val="000000"/>
                </a:solidFill>
                <a:latin typeface="Courier New"/>
              </a:rPr>
              <a:t>search_path </a:t>
            </a:r>
            <a:r>
              <a:rPr b="1" lang="en-US" sz="1900" spc="-7" strike="noStrike">
                <a:solidFill>
                  <a:srgbClr val="000000"/>
                </a:solidFill>
                <a:latin typeface="Courier New"/>
              </a:rPr>
              <a:t>= </a:t>
            </a:r>
            <a:r>
              <a:rPr b="1" lang="en-US" sz="1900" spc="-12" strike="noStrike">
                <a:solidFill>
                  <a:srgbClr val="000000"/>
                </a:solidFill>
                <a:latin typeface="Courier New"/>
              </a:rPr>
              <a:t>bookings;  </a:t>
            </a:r>
            <a:r>
              <a:rPr b="1" lang="en-US" sz="1900" spc="-7" strike="noStrike">
                <a:solidFill>
                  <a:srgbClr val="000000"/>
                </a:solidFill>
                <a:latin typeface="Courier New"/>
              </a:rPr>
              <a:t>SHOW </a:t>
            </a:r>
            <a:r>
              <a:rPr b="1" lang="en-US" sz="1900" spc="-12" strike="noStrike">
                <a:solidFill>
                  <a:srgbClr val="000000"/>
                </a:solidFill>
                <a:latin typeface="Courier New"/>
              </a:rPr>
              <a:t>search_path;  </a:t>
            </a:r>
            <a:r>
              <a:rPr b="0" lang="en-US" sz="1900" spc="-12" strike="noStrike">
                <a:solidFill>
                  <a:srgbClr val="000000"/>
                </a:solidFill>
                <a:latin typeface="Courier New"/>
              </a:rPr>
              <a:t>search_path</a:t>
            </a:r>
            <a:endParaRPr b="0" lang="en-US" sz="1900" spc="-1" strike="noStrike">
              <a:solidFill>
                <a:srgbClr val="000000"/>
              </a:solidFill>
              <a:latin typeface="Arial"/>
            </a:endParaRPr>
          </a:p>
          <a:p>
            <a:pPr>
              <a:lnSpc>
                <a:spcPct val="100000"/>
              </a:lnSpc>
              <a:spcBef>
                <a:spcPts val="6"/>
              </a:spcBef>
              <a:tabLst>
                <a:tab algn="l" pos="354960"/>
                <a:tab algn="l" pos="355680"/>
              </a:tabLst>
            </a:pPr>
            <a:endParaRPr b="0" lang="en-US" sz="2100" spc="-1" strike="noStrike">
              <a:solidFill>
                <a:srgbClr val="000000"/>
              </a:solidFill>
              <a:latin typeface="Arial"/>
            </a:endParaRPr>
          </a:p>
          <a:p>
            <a:pPr marL="12600" indent="144720">
              <a:lnSpc>
                <a:spcPct val="110000"/>
              </a:lnSpc>
              <a:spcBef>
                <a:spcPts val="6"/>
              </a:spcBef>
              <a:tabLst>
                <a:tab algn="l" pos="0"/>
              </a:tabLst>
            </a:pPr>
            <a:r>
              <a:rPr b="0" lang="en-US" sz="1900" spc="-12" strike="noStrike">
                <a:solidFill>
                  <a:srgbClr val="000000"/>
                </a:solidFill>
                <a:latin typeface="Courier New"/>
              </a:rPr>
              <a:t>bookings  </a:t>
            </a:r>
            <a:r>
              <a:rPr b="0" lang="en-US" sz="1900" spc="-7" strike="noStrike">
                <a:solidFill>
                  <a:srgbClr val="000000"/>
                </a:solidFill>
                <a:latin typeface="Courier New"/>
              </a:rPr>
              <a:t>(1</a:t>
            </a:r>
            <a:r>
              <a:rPr b="0" lang="en-US" sz="1900" spc="-92" strike="noStrike">
                <a:solidFill>
                  <a:srgbClr val="000000"/>
                </a:solidFill>
                <a:latin typeface="Courier New"/>
              </a:rPr>
              <a:t> </a:t>
            </a:r>
            <a:r>
              <a:rPr b="0" lang="en-US" sz="1900" spc="-7" strike="noStrike">
                <a:solidFill>
                  <a:srgbClr val="000000"/>
                </a:solidFill>
                <a:latin typeface="Courier New"/>
              </a:rPr>
              <a:t>строка)</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801080" y="16560"/>
            <a:ext cx="883800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3600" spc="-12" strike="noStrike">
                <a:solidFill>
                  <a:srgbClr val="000000"/>
                </a:solidFill>
                <a:latin typeface="Arial Black"/>
              </a:rPr>
              <a:t>Использование </a:t>
            </a:r>
            <a:r>
              <a:rPr b="0" lang="en-US" sz="3600" spc="-21" strike="noStrike">
                <a:solidFill>
                  <a:srgbClr val="000000"/>
                </a:solidFill>
                <a:latin typeface="Arial Black"/>
              </a:rPr>
              <a:t>схем</a:t>
            </a:r>
            <a:endParaRPr b="0" lang="en-US" sz="3600" spc="-1" strike="noStrike">
              <a:solidFill>
                <a:srgbClr val="000000"/>
              </a:solidFill>
              <a:latin typeface="Corbel"/>
            </a:endParaRPr>
          </a:p>
        </p:txBody>
      </p:sp>
      <p:sp>
        <p:nvSpPr>
          <p:cNvPr id="417" name="object 3"/>
          <p:cNvSpPr/>
          <p:nvPr/>
        </p:nvSpPr>
        <p:spPr>
          <a:xfrm>
            <a:off x="2072520" y="2884320"/>
            <a:ext cx="2184840" cy="360"/>
          </a:xfrm>
          <a:custGeom>
            <a:avLst/>
            <a:gdLst>
              <a:gd name="textAreaLeft" fmla="*/ 0 w 2184840"/>
              <a:gd name="textAreaRight" fmla="*/ 2185200 w 2184840"/>
              <a:gd name="textAreaTop" fmla="*/ 0 h 360"/>
              <a:gd name="textAreaBottom" fmla="*/ 720 h 360"/>
            </a:gdLst>
            <a:ahLst/>
            <a:rect l="textAreaLeft" t="textAreaTop" r="textAreaRight" b="textAreaBottom"/>
            <a:pathLst>
              <a:path w="2185035" h="0">
                <a:moveTo>
                  <a:pt x="0" y="0"/>
                </a:moveTo>
                <a:lnTo>
                  <a:pt x="2184958" y="0"/>
                </a:lnTo>
              </a:path>
            </a:pathLst>
          </a:custGeom>
          <a:noFill/>
          <a:ln w="13487">
            <a:solidFill>
              <a:srgbClr val="000000"/>
            </a:solidFill>
            <a:prstDash val="dash"/>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orbel"/>
            </a:endParaRPr>
          </a:p>
        </p:txBody>
      </p:sp>
      <p:sp>
        <p:nvSpPr>
          <p:cNvPr id="418" name="object 4"/>
          <p:cNvSpPr/>
          <p:nvPr/>
        </p:nvSpPr>
        <p:spPr>
          <a:xfrm>
            <a:off x="1909440" y="1296360"/>
            <a:ext cx="7902720" cy="6785640"/>
          </a:xfrm>
          <a:prstGeom prst="rect">
            <a:avLst/>
          </a:prstGeom>
          <a:noFill/>
          <a:ln w="0">
            <a:noFill/>
          </a:ln>
        </p:spPr>
        <p:style>
          <a:lnRef idx="0"/>
          <a:fillRef idx="0"/>
          <a:effectRef idx="0"/>
          <a:fontRef idx="minor"/>
        </p:style>
        <p:txBody>
          <a:bodyPr lIns="0" rIns="0" tIns="13320" bIns="0" anchor="t">
            <a:spAutoFit/>
          </a:bodyPr>
          <a:p>
            <a:pPr marL="355680" indent="-343080">
              <a:lnSpc>
                <a:spcPct val="100000"/>
              </a:lnSpc>
              <a:spcBef>
                <a:spcPts val="105"/>
              </a:spcBef>
              <a:buClr>
                <a:srgbClr val="000000"/>
              </a:buClr>
              <a:buFont typeface="Arial"/>
              <a:buChar char="•"/>
              <a:tabLst>
                <a:tab algn="l" pos="354960"/>
                <a:tab algn="l" pos="355680"/>
              </a:tabLst>
            </a:pPr>
            <a:r>
              <a:rPr b="0" lang="en-US" sz="2000" spc="-7" strike="noStrike">
                <a:solidFill>
                  <a:srgbClr val="000000"/>
                </a:solidFill>
                <a:latin typeface="Calibri"/>
              </a:rPr>
              <a:t>Список </a:t>
            </a:r>
            <a:r>
              <a:rPr b="0" lang="en-US" sz="2000" spc="-15" strike="noStrike">
                <a:solidFill>
                  <a:srgbClr val="000000"/>
                </a:solidFill>
                <a:latin typeface="Calibri"/>
              </a:rPr>
              <a:t>может содержать </a:t>
            </a:r>
            <a:r>
              <a:rPr b="0" lang="en-US" sz="2000" spc="-12" strike="noStrike">
                <a:solidFill>
                  <a:srgbClr val="000000"/>
                </a:solidFill>
                <a:latin typeface="Calibri"/>
              </a:rPr>
              <a:t>боле </a:t>
            </a:r>
            <a:r>
              <a:rPr b="0" lang="en-US" sz="2000" spc="-15" strike="noStrike">
                <a:solidFill>
                  <a:srgbClr val="000000"/>
                </a:solidFill>
                <a:latin typeface="Calibri"/>
              </a:rPr>
              <a:t>одной </a:t>
            </a:r>
            <a:r>
              <a:rPr b="0" lang="en-US" sz="2000" spc="-12" strike="noStrike">
                <a:solidFill>
                  <a:srgbClr val="000000"/>
                </a:solidFill>
                <a:latin typeface="Calibri"/>
              </a:rPr>
              <a:t>схемы. </a:t>
            </a:r>
            <a:r>
              <a:rPr b="0" lang="en-US" sz="2000" spc="-1" strike="noStrike">
                <a:solidFill>
                  <a:srgbClr val="000000"/>
                </a:solidFill>
                <a:latin typeface="Calibri"/>
              </a:rPr>
              <a:t>Первая из </a:t>
            </a:r>
            <a:r>
              <a:rPr b="0" lang="en-US" sz="2000" spc="-7" strike="noStrike">
                <a:solidFill>
                  <a:srgbClr val="000000"/>
                </a:solidFill>
                <a:latin typeface="Calibri"/>
              </a:rPr>
              <a:t>них </a:t>
            </a:r>
            <a:r>
              <a:rPr b="0" lang="en-US" sz="2000" spc="-26" strike="noStrike">
                <a:solidFill>
                  <a:srgbClr val="000000"/>
                </a:solidFill>
                <a:latin typeface="Calibri"/>
              </a:rPr>
              <a:t>будет  </a:t>
            </a:r>
            <a:r>
              <a:rPr b="0" lang="en-US" sz="2000" spc="-7" strike="noStrike">
                <a:solidFill>
                  <a:srgbClr val="000000"/>
                </a:solidFill>
                <a:latin typeface="Calibri"/>
              </a:rPr>
              <a:t>текущей.</a:t>
            </a:r>
            <a:endParaRPr b="0" lang="en-US" sz="2000" spc="-1" strike="noStrike">
              <a:solidFill>
                <a:srgbClr val="000000"/>
              </a:solidFill>
              <a:latin typeface="Arial"/>
            </a:endParaRPr>
          </a:p>
          <a:p>
            <a:pPr marL="12600">
              <a:lnSpc>
                <a:spcPts val="2069"/>
              </a:lnSpc>
              <a:tabLst>
                <a:tab algn="l" pos="354960"/>
                <a:tab algn="l" pos="355680"/>
              </a:tabLst>
            </a:pPr>
            <a:r>
              <a:rPr b="1" lang="en-US" sz="1800" spc="-7" strike="noStrike">
                <a:solidFill>
                  <a:srgbClr val="000000"/>
                </a:solidFill>
                <a:latin typeface="Courier New"/>
              </a:rPr>
              <a:t>SET </a:t>
            </a:r>
            <a:r>
              <a:rPr b="1" lang="en-US" sz="1800" spc="-12" strike="noStrike">
                <a:solidFill>
                  <a:srgbClr val="000000"/>
                </a:solidFill>
                <a:latin typeface="Courier New"/>
              </a:rPr>
              <a:t>search_path </a:t>
            </a:r>
            <a:r>
              <a:rPr b="1" lang="en-US" sz="1800" spc="-1" strike="noStrike">
                <a:solidFill>
                  <a:srgbClr val="000000"/>
                </a:solidFill>
                <a:latin typeface="Courier New"/>
              </a:rPr>
              <a:t>= </a:t>
            </a:r>
            <a:r>
              <a:rPr b="1" lang="en-US" sz="1800" spc="-12" strike="noStrike">
                <a:solidFill>
                  <a:srgbClr val="000000"/>
                </a:solidFill>
                <a:latin typeface="Courier New"/>
              </a:rPr>
              <a:t>bookings,</a:t>
            </a:r>
            <a:r>
              <a:rPr b="1" lang="en-US" sz="1800" spc="-41" strike="noStrike">
                <a:solidFill>
                  <a:srgbClr val="000000"/>
                </a:solidFill>
                <a:latin typeface="Courier New"/>
              </a:rPr>
              <a:t> </a:t>
            </a:r>
            <a:r>
              <a:rPr b="1" lang="en-US" sz="1800" spc="-12" strike="noStrike">
                <a:solidFill>
                  <a:srgbClr val="000000"/>
                </a:solidFill>
                <a:latin typeface="Courier New"/>
              </a:rPr>
              <a:t>public;</a:t>
            </a:r>
            <a:endParaRPr b="0" lang="en-US" sz="1800" spc="-1" strike="noStrike">
              <a:solidFill>
                <a:srgbClr val="000000"/>
              </a:solidFill>
              <a:latin typeface="Arial"/>
            </a:endParaRPr>
          </a:p>
          <a:p>
            <a:pPr marL="12600">
              <a:lnSpc>
                <a:spcPct val="100000"/>
              </a:lnSpc>
              <a:tabLst>
                <a:tab algn="l" pos="354960"/>
                <a:tab algn="l" pos="355680"/>
              </a:tabLst>
            </a:pPr>
            <a:r>
              <a:rPr b="1" lang="en-US" sz="1800" spc="-12" strike="noStrike">
                <a:solidFill>
                  <a:srgbClr val="000000"/>
                </a:solidFill>
                <a:latin typeface="Courier New"/>
              </a:rPr>
              <a:t>SELECT</a:t>
            </a:r>
            <a:r>
              <a:rPr b="1" lang="en-US" sz="1800" spc="-7" strike="noStrike">
                <a:solidFill>
                  <a:srgbClr val="000000"/>
                </a:solidFill>
                <a:latin typeface="Courier New"/>
              </a:rPr>
              <a:t> </a:t>
            </a:r>
            <a:r>
              <a:rPr b="1" lang="en-US" sz="1800" spc="-12" strike="noStrike">
                <a:solidFill>
                  <a:srgbClr val="000000"/>
                </a:solidFill>
                <a:latin typeface="Courier New"/>
              </a:rPr>
              <a:t>current_schema;</a:t>
            </a:r>
            <a:endParaRPr b="0" lang="en-US" sz="1800" spc="-1" strike="noStrike">
              <a:solidFill>
                <a:srgbClr val="000000"/>
              </a:solidFill>
              <a:latin typeface="Arial"/>
            </a:endParaRPr>
          </a:p>
          <a:p>
            <a:pPr marL="149400">
              <a:lnSpc>
                <a:spcPct val="100000"/>
              </a:lnSpc>
              <a:tabLst>
                <a:tab algn="l" pos="354960"/>
                <a:tab algn="l" pos="355680"/>
              </a:tabLst>
            </a:pPr>
            <a:r>
              <a:rPr b="0" lang="en-US" sz="1800" spc="-12" strike="noStrike">
                <a:solidFill>
                  <a:srgbClr val="000000"/>
                </a:solidFill>
                <a:latin typeface="Courier New"/>
              </a:rPr>
              <a:t>current_schema</a:t>
            </a:r>
            <a:endParaRPr b="0" lang="en-US" sz="1800" spc="-1" strike="noStrike">
              <a:solidFill>
                <a:srgbClr val="000000"/>
              </a:solidFill>
              <a:latin typeface="Arial"/>
            </a:endParaRPr>
          </a:p>
          <a:p>
            <a:pPr>
              <a:lnSpc>
                <a:spcPct val="100000"/>
              </a:lnSpc>
              <a:spcBef>
                <a:spcPts val="6"/>
              </a:spcBef>
              <a:tabLst>
                <a:tab algn="l" pos="354960"/>
                <a:tab algn="l" pos="355680"/>
              </a:tabLst>
            </a:pPr>
            <a:endParaRPr b="0" lang="en-US" sz="1900" spc="-1" strike="noStrike">
              <a:solidFill>
                <a:srgbClr val="000000"/>
              </a:solidFill>
              <a:latin typeface="Arial"/>
            </a:endParaRPr>
          </a:p>
          <a:p>
            <a:pPr marL="12600" indent="137160">
              <a:lnSpc>
                <a:spcPct val="100000"/>
              </a:lnSpc>
              <a:tabLst>
                <a:tab algn="l" pos="0"/>
              </a:tabLst>
            </a:pPr>
            <a:r>
              <a:rPr b="0" lang="en-US" sz="1800" spc="-12" strike="noStrike">
                <a:solidFill>
                  <a:srgbClr val="000000"/>
                </a:solidFill>
                <a:latin typeface="Courier New"/>
              </a:rPr>
              <a:t>bookings  </a:t>
            </a:r>
            <a:r>
              <a:rPr b="0" lang="en-US" sz="1800" spc="-7" strike="noStrike">
                <a:solidFill>
                  <a:srgbClr val="000000"/>
                </a:solidFill>
                <a:latin typeface="Courier New"/>
              </a:rPr>
              <a:t>(1</a:t>
            </a:r>
            <a:r>
              <a:rPr b="0" lang="en-US" sz="1800" spc="-92" strike="noStrike">
                <a:solidFill>
                  <a:srgbClr val="000000"/>
                </a:solidFill>
                <a:latin typeface="Courier New"/>
              </a:rPr>
              <a:t> </a:t>
            </a:r>
            <a:r>
              <a:rPr b="0" lang="en-US" sz="1800" spc="-12" strike="noStrike">
                <a:solidFill>
                  <a:srgbClr val="000000"/>
                </a:solidFill>
                <a:latin typeface="Courier New"/>
              </a:rPr>
              <a:t>строка)</a:t>
            </a:r>
            <a:endParaRPr b="0" lang="en-US" sz="1800" spc="-1" strike="noStrike">
              <a:solidFill>
                <a:srgbClr val="000000"/>
              </a:solidFill>
              <a:latin typeface="Arial"/>
            </a:endParaRPr>
          </a:p>
          <a:p>
            <a:pPr marL="355680" indent="-343080">
              <a:lnSpc>
                <a:spcPct val="100000"/>
              </a:lnSpc>
              <a:spcBef>
                <a:spcPts val="91"/>
              </a:spcBef>
              <a:buClr>
                <a:srgbClr val="000000"/>
              </a:buClr>
              <a:buFont typeface="Arial"/>
              <a:buChar char="•"/>
              <a:tabLst>
                <a:tab algn="l" pos="354960"/>
                <a:tab algn="l" pos="355680"/>
              </a:tabLst>
            </a:pPr>
            <a:r>
              <a:rPr b="0" lang="en-US" sz="2000" spc="-1" strike="noStrike">
                <a:solidFill>
                  <a:srgbClr val="000000"/>
                </a:solidFill>
                <a:latin typeface="Calibri"/>
              </a:rPr>
              <a:t>По </a:t>
            </a:r>
            <a:r>
              <a:rPr b="0" lang="en-US" sz="2000" spc="-12" strike="noStrike">
                <a:solidFill>
                  <a:srgbClr val="000000"/>
                </a:solidFill>
                <a:latin typeface="Calibri"/>
              </a:rPr>
              <a:t>умолчанию </a:t>
            </a:r>
            <a:r>
              <a:rPr b="0" lang="en-US" sz="2000" spc="-7" strike="noStrike">
                <a:solidFill>
                  <a:srgbClr val="000000"/>
                </a:solidFill>
                <a:latin typeface="Calibri"/>
              </a:rPr>
              <a:t>объекты </a:t>
            </a:r>
            <a:r>
              <a:rPr b="0" lang="en-US" sz="2000" spc="-1" strike="noStrike">
                <a:solidFill>
                  <a:srgbClr val="000000"/>
                </a:solidFill>
                <a:latin typeface="Calibri"/>
              </a:rPr>
              <a:t>базы </a:t>
            </a:r>
            <a:r>
              <a:rPr b="0" lang="en-US" sz="2000" spc="-7" strike="noStrike">
                <a:solidFill>
                  <a:srgbClr val="000000"/>
                </a:solidFill>
                <a:latin typeface="Calibri"/>
              </a:rPr>
              <a:t>данных </a:t>
            </a:r>
            <a:r>
              <a:rPr b="0" lang="en-US" sz="2000" spc="-21" strike="noStrike">
                <a:solidFill>
                  <a:srgbClr val="000000"/>
                </a:solidFill>
                <a:latin typeface="Calibri"/>
              </a:rPr>
              <a:t>будут </a:t>
            </a:r>
            <a:r>
              <a:rPr b="0" lang="en-US" sz="2000" spc="-1" strike="noStrike">
                <a:solidFill>
                  <a:srgbClr val="000000"/>
                </a:solidFill>
                <a:latin typeface="Calibri"/>
              </a:rPr>
              <a:t>создаваться в</a:t>
            </a:r>
            <a:r>
              <a:rPr b="0" lang="en-US" sz="2000" spc="-92" strike="noStrike">
                <a:solidFill>
                  <a:srgbClr val="000000"/>
                </a:solidFill>
                <a:latin typeface="Calibri"/>
              </a:rPr>
              <a:t> </a:t>
            </a:r>
            <a:r>
              <a:rPr b="0" lang="en-US" sz="2000" spc="-7" strike="noStrike">
                <a:solidFill>
                  <a:srgbClr val="000000"/>
                </a:solidFill>
                <a:latin typeface="Calibri"/>
              </a:rPr>
              <a:t>текущей</a:t>
            </a:r>
            <a:endParaRPr b="0" lang="en-US" sz="2000" spc="-1" strike="noStrike">
              <a:solidFill>
                <a:srgbClr val="000000"/>
              </a:solidFill>
              <a:latin typeface="Arial"/>
            </a:endParaRPr>
          </a:p>
          <a:p>
            <a:pPr marL="355680">
              <a:lnSpc>
                <a:spcPct val="100000"/>
              </a:lnSpc>
              <a:tabLst>
                <a:tab algn="l" pos="354960"/>
                <a:tab algn="l" pos="355680"/>
              </a:tabLst>
            </a:pPr>
            <a:r>
              <a:rPr b="0" lang="en-US" sz="2000" spc="-12" strike="noStrike">
                <a:solidFill>
                  <a:srgbClr val="000000"/>
                </a:solidFill>
                <a:latin typeface="Calibri"/>
              </a:rPr>
              <a:t>схеме. Если </a:t>
            </a:r>
            <a:r>
              <a:rPr b="0" lang="en-US" sz="2000" spc="-15" strike="noStrike">
                <a:solidFill>
                  <a:srgbClr val="000000"/>
                </a:solidFill>
                <a:latin typeface="Calibri"/>
              </a:rPr>
              <a:t>же </a:t>
            </a:r>
            <a:r>
              <a:rPr b="0" lang="en-US" sz="2000" spc="-1" strike="noStrike">
                <a:solidFill>
                  <a:srgbClr val="000000"/>
                </a:solidFill>
                <a:latin typeface="Calibri"/>
              </a:rPr>
              <a:t>нужно создать </a:t>
            </a:r>
            <a:r>
              <a:rPr b="0" lang="en-US" sz="2000" spc="-7" strike="noStrike">
                <a:solidFill>
                  <a:srgbClr val="000000"/>
                </a:solidFill>
                <a:latin typeface="Calibri"/>
              </a:rPr>
              <a:t>объект </a:t>
            </a:r>
            <a:r>
              <a:rPr b="0" lang="en-US" sz="2000" spc="-1" strike="noStrike">
                <a:solidFill>
                  <a:srgbClr val="000000"/>
                </a:solidFill>
                <a:latin typeface="Calibri"/>
              </a:rPr>
              <a:t>в </a:t>
            </a:r>
            <a:r>
              <a:rPr b="0" lang="en-US" sz="2000" spc="-12" strike="noStrike">
                <a:solidFill>
                  <a:srgbClr val="000000"/>
                </a:solidFill>
                <a:latin typeface="Calibri"/>
              </a:rPr>
              <a:t>конкретной схеме, </a:t>
            </a:r>
            <a:r>
              <a:rPr b="0" lang="en-US" sz="2000" spc="-15" strike="noStrike">
                <a:solidFill>
                  <a:srgbClr val="000000"/>
                </a:solidFill>
                <a:latin typeface="Calibri"/>
              </a:rPr>
              <a:t>которая </a:t>
            </a:r>
            <a:r>
              <a:rPr b="0" lang="en-US" sz="2000" spc="-1" strike="noStrike">
                <a:solidFill>
                  <a:srgbClr val="000000"/>
                </a:solidFill>
                <a:latin typeface="Calibri"/>
              </a:rPr>
              <a:t>не  </a:t>
            </a:r>
            <a:r>
              <a:rPr b="0" lang="en-US" sz="2000" spc="-12" strike="noStrike">
                <a:solidFill>
                  <a:srgbClr val="000000"/>
                </a:solidFill>
                <a:latin typeface="Calibri"/>
              </a:rPr>
              <a:t>является</a:t>
            </a:r>
            <a:r>
              <a:rPr b="0" lang="en-US" sz="2000" spc="9" strike="noStrike">
                <a:solidFill>
                  <a:srgbClr val="000000"/>
                </a:solidFill>
                <a:latin typeface="Calibri"/>
              </a:rPr>
              <a:t> </a:t>
            </a:r>
            <a:r>
              <a:rPr b="0" lang="en-US" sz="2000" spc="-7" strike="noStrike">
                <a:solidFill>
                  <a:srgbClr val="000000"/>
                </a:solidFill>
                <a:latin typeface="Calibri"/>
              </a:rPr>
              <a:t>текущей:</a:t>
            </a:r>
            <a:endParaRPr b="0" lang="en-US" sz="2000" spc="-1" strike="noStrike">
              <a:solidFill>
                <a:srgbClr val="000000"/>
              </a:solidFill>
              <a:latin typeface="Arial"/>
            </a:endParaRPr>
          </a:p>
          <a:p>
            <a:pPr marL="12600">
              <a:lnSpc>
                <a:spcPts val="2069"/>
              </a:lnSpc>
              <a:tabLst>
                <a:tab algn="l" pos="354960"/>
                <a:tab algn="l" pos="355680"/>
              </a:tabLst>
            </a:pPr>
            <a:r>
              <a:rPr b="1" lang="en-US" sz="1800" spc="-12" strike="noStrike">
                <a:solidFill>
                  <a:srgbClr val="000000"/>
                </a:solidFill>
                <a:latin typeface="Courier New"/>
              </a:rPr>
              <a:t>CREATE TABLE</a:t>
            </a:r>
            <a:r>
              <a:rPr b="1" lang="en-US" sz="1800" spc="-1" strike="noStrike">
                <a:solidFill>
                  <a:srgbClr val="000000"/>
                </a:solidFill>
                <a:latin typeface="Courier New"/>
              </a:rPr>
              <a:t> </a:t>
            </a:r>
            <a:r>
              <a:rPr b="1" lang="en-US" sz="1800" spc="-12" strike="noStrike">
                <a:solidFill>
                  <a:srgbClr val="ff0000"/>
                </a:solidFill>
                <a:latin typeface="Courier New"/>
              </a:rPr>
              <a:t>my_schema</a:t>
            </a:r>
            <a:r>
              <a:rPr b="1" lang="en-US" sz="1800" spc="-12" strike="noStrike">
                <a:solidFill>
                  <a:srgbClr val="000000"/>
                </a:solidFill>
                <a:latin typeface="Courier New"/>
              </a:rPr>
              <a:t>.airports</a:t>
            </a:r>
            <a:endParaRPr b="0" lang="en-US" sz="1800" spc="-1" strike="noStrike">
              <a:solidFill>
                <a:srgbClr val="000000"/>
              </a:solidFill>
              <a:latin typeface="Arial"/>
            </a:endParaRPr>
          </a:p>
          <a:p>
            <a:pPr marL="12600">
              <a:lnSpc>
                <a:spcPct val="100000"/>
              </a:lnSpc>
              <a:tabLst>
                <a:tab algn="l" pos="354960"/>
                <a:tab algn="l" pos="355680"/>
              </a:tabLst>
            </a:pPr>
            <a:r>
              <a:rPr b="1" lang="en-US" sz="1800" spc="-7" strike="noStrike">
                <a:solidFill>
                  <a:srgbClr val="000000"/>
                </a:solidFill>
                <a:latin typeface="Courier New"/>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673160" y="597240"/>
            <a:ext cx="347832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2800" spc="-15" strike="noStrike">
                <a:solidFill>
                  <a:srgbClr val="000000"/>
                </a:solidFill>
                <a:latin typeface="Corbel"/>
              </a:rPr>
              <a:t>Небольшое</a:t>
            </a:r>
            <a:r>
              <a:rPr b="0" lang="en-US" sz="2800" spc="-41" strike="noStrike">
                <a:solidFill>
                  <a:srgbClr val="000000"/>
                </a:solidFill>
                <a:latin typeface="Corbel"/>
              </a:rPr>
              <a:t> </a:t>
            </a:r>
            <a:r>
              <a:rPr b="0" lang="en-US" sz="2800" spc="-7" strike="noStrike">
                <a:solidFill>
                  <a:srgbClr val="000000"/>
                </a:solidFill>
                <a:latin typeface="Corbel"/>
              </a:rPr>
              <a:t>замечание</a:t>
            </a:r>
            <a:endParaRPr b="0" lang="en-US" sz="2800" spc="-1" strike="noStrike">
              <a:solidFill>
                <a:srgbClr val="000000"/>
              </a:solidFill>
              <a:latin typeface="Corbel"/>
            </a:endParaRPr>
          </a:p>
        </p:txBody>
      </p:sp>
      <p:sp>
        <p:nvSpPr>
          <p:cNvPr id="218" name="object 3"/>
          <p:cNvSpPr/>
          <p:nvPr/>
        </p:nvSpPr>
        <p:spPr>
          <a:xfrm>
            <a:off x="2538360" y="2425680"/>
            <a:ext cx="7503480" cy="153756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0" lang="en-US" sz="2000" spc="-1" strike="noStrike">
                <a:solidFill>
                  <a:srgbClr val="000000"/>
                </a:solidFill>
                <a:latin typeface="Calibri"/>
              </a:rPr>
              <a:t>Основные </a:t>
            </a:r>
            <a:r>
              <a:rPr b="0" lang="en-US" sz="2000" spc="-12" strike="noStrike">
                <a:solidFill>
                  <a:srgbClr val="000000"/>
                </a:solidFill>
                <a:latin typeface="Calibri"/>
              </a:rPr>
              <a:t>сведения </a:t>
            </a:r>
            <a:r>
              <a:rPr b="0" lang="en-US" sz="2000" spc="-1" strike="noStrike">
                <a:solidFill>
                  <a:srgbClr val="000000"/>
                </a:solidFill>
                <a:latin typeface="Calibri"/>
              </a:rPr>
              <a:t>о </a:t>
            </a:r>
            <a:r>
              <a:rPr b="0" lang="en-US" sz="2000" spc="-7" strike="noStrike">
                <a:solidFill>
                  <a:srgbClr val="000000"/>
                </a:solidFill>
                <a:latin typeface="Calibri"/>
              </a:rPr>
              <a:t>значениях </a:t>
            </a:r>
            <a:r>
              <a:rPr b="0" lang="en-US" sz="2000" spc="-1" strike="noStrike">
                <a:solidFill>
                  <a:srgbClr val="000000"/>
                </a:solidFill>
                <a:latin typeface="Calibri"/>
              </a:rPr>
              <a:t>по </a:t>
            </a:r>
            <a:r>
              <a:rPr b="0" lang="en-US" sz="2000" spc="-12" strike="noStrike">
                <a:solidFill>
                  <a:srgbClr val="000000"/>
                </a:solidFill>
                <a:latin typeface="Calibri"/>
              </a:rPr>
              <a:t>умолчанию </a:t>
            </a:r>
            <a:r>
              <a:rPr b="0" lang="en-US" sz="2000" spc="-1" strike="noStrike">
                <a:solidFill>
                  <a:srgbClr val="000000"/>
                </a:solidFill>
                <a:latin typeface="Calibri"/>
              </a:rPr>
              <a:t>и </a:t>
            </a:r>
            <a:r>
              <a:rPr b="0" lang="en-US" sz="2000" spc="-7" strike="noStrike">
                <a:solidFill>
                  <a:srgbClr val="000000"/>
                </a:solidFill>
                <a:latin typeface="Calibri"/>
              </a:rPr>
              <a:t>ограничениях мы  проиллюстрируем </a:t>
            </a:r>
            <a:r>
              <a:rPr b="0" lang="en-US" sz="2000" spc="-1" strike="noStrike">
                <a:solidFill>
                  <a:srgbClr val="000000"/>
                </a:solidFill>
                <a:latin typeface="Calibri"/>
              </a:rPr>
              <a:t>на </a:t>
            </a:r>
            <a:r>
              <a:rPr b="0" lang="en-US" sz="2000" spc="-12" strike="noStrike">
                <a:solidFill>
                  <a:srgbClr val="000000"/>
                </a:solidFill>
                <a:latin typeface="Calibri"/>
              </a:rPr>
              <a:t>той </a:t>
            </a:r>
            <a:r>
              <a:rPr b="0" lang="en-US" sz="2000" spc="-7" strike="noStrike">
                <a:solidFill>
                  <a:srgbClr val="000000"/>
                </a:solidFill>
                <a:latin typeface="Calibri"/>
              </a:rPr>
              <a:t>простой </a:t>
            </a:r>
            <a:r>
              <a:rPr b="0" lang="en-US" sz="2000" spc="-1" strike="noStrike">
                <a:solidFill>
                  <a:srgbClr val="000000"/>
                </a:solidFill>
                <a:latin typeface="Calibri"/>
              </a:rPr>
              <a:t>базе </a:t>
            </a:r>
            <a:r>
              <a:rPr b="0" lang="en-US" sz="2000" spc="-7" strike="noStrike">
                <a:solidFill>
                  <a:srgbClr val="000000"/>
                </a:solidFill>
                <a:latin typeface="Calibri"/>
              </a:rPr>
              <a:t>данных, </a:t>
            </a:r>
            <a:r>
              <a:rPr b="0" lang="en-US" sz="2000" spc="-12" strike="noStrike">
                <a:solidFill>
                  <a:srgbClr val="000000"/>
                </a:solidFill>
                <a:latin typeface="Calibri"/>
              </a:rPr>
              <a:t>состоящей </a:t>
            </a:r>
            <a:r>
              <a:rPr b="0" lang="en-US" sz="2000" spc="-1" strike="noStrike">
                <a:solidFill>
                  <a:srgbClr val="000000"/>
                </a:solidFill>
                <a:latin typeface="Calibri"/>
              </a:rPr>
              <a:t>из </a:t>
            </a:r>
            <a:r>
              <a:rPr b="0" lang="en-US" sz="2000" spc="-7" strike="noStrike">
                <a:solidFill>
                  <a:srgbClr val="000000"/>
                </a:solidFill>
                <a:latin typeface="Calibri"/>
              </a:rPr>
              <a:t>двух  </a:t>
            </a:r>
            <a:r>
              <a:rPr b="0" lang="en-US" sz="2000" spc="-12" strike="noStrike">
                <a:solidFill>
                  <a:srgbClr val="000000"/>
                </a:solidFill>
                <a:latin typeface="Calibri"/>
              </a:rPr>
              <a:t>таблиц </a:t>
            </a:r>
            <a:r>
              <a:rPr b="0" lang="en-US" sz="2000" spc="-1" strike="noStrike">
                <a:solidFill>
                  <a:srgbClr val="000000"/>
                </a:solidFill>
                <a:latin typeface="Calibri"/>
              </a:rPr>
              <a:t>— </a:t>
            </a:r>
            <a:r>
              <a:rPr b="0" lang="en-US" sz="2000" spc="-15" strike="noStrike">
                <a:solidFill>
                  <a:srgbClr val="000000"/>
                </a:solidFill>
                <a:latin typeface="Calibri"/>
              </a:rPr>
              <a:t>«Студенты» </a:t>
            </a:r>
            <a:r>
              <a:rPr b="0" lang="en-US" sz="2000" spc="-1" strike="noStrike">
                <a:solidFill>
                  <a:srgbClr val="000000"/>
                </a:solidFill>
                <a:latin typeface="Calibri"/>
              </a:rPr>
              <a:t>и </a:t>
            </a:r>
            <a:r>
              <a:rPr b="0" lang="en-US" sz="2000" spc="-12" strike="noStrike">
                <a:solidFill>
                  <a:srgbClr val="000000"/>
                </a:solidFill>
                <a:latin typeface="Calibri"/>
              </a:rPr>
              <a:t>«Успеваемость», </a:t>
            </a:r>
            <a:r>
              <a:rPr b="0" lang="en-US" sz="2000" spc="-1" strike="noStrike">
                <a:solidFill>
                  <a:srgbClr val="000000"/>
                </a:solidFill>
                <a:latin typeface="Calibri"/>
              </a:rPr>
              <a:t>о </a:t>
            </a:r>
            <a:r>
              <a:rPr b="0" lang="en-US" sz="2000" spc="-15" strike="noStrike">
                <a:solidFill>
                  <a:srgbClr val="000000"/>
                </a:solidFill>
                <a:latin typeface="Calibri"/>
              </a:rPr>
              <a:t>которой </a:t>
            </a:r>
            <a:r>
              <a:rPr b="0" lang="en-US" sz="2000" spc="-7" strike="noStrike">
                <a:solidFill>
                  <a:srgbClr val="000000"/>
                </a:solidFill>
                <a:latin typeface="Calibri"/>
              </a:rPr>
              <a:t>речь </a:t>
            </a:r>
            <a:r>
              <a:rPr b="0" lang="en-US" sz="2000" spc="-1" strike="noStrike">
                <a:solidFill>
                  <a:srgbClr val="000000"/>
                </a:solidFill>
                <a:latin typeface="Calibri"/>
              </a:rPr>
              <a:t>шла </a:t>
            </a:r>
            <a:r>
              <a:rPr b="0" lang="en-US" sz="2000" spc="-7" strike="noStrike">
                <a:solidFill>
                  <a:srgbClr val="000000"/>
                </a:solidFill>
                <a:latin typeface="Calibri"/>
              </a:rPr>
              <a:t>также </a:t>
            </a:r>
            <a:r>
              <a:rPr b="0" lang="en-US" sz="2000" spc="-1" strike="noStrike">
                <a:solidFill>
                  <a:srgbClr val="000000"/>
                </a:solidFill>
                <a:latin typeface="Calibri"/>
              </a:rPr>
              <a:t>в  первой </a:t>
            </a:r>
            <a:r>
              <a:rPr b="0" lang="en-US" sz="2000" spc="-21" strike="noStrike">
                <a:solidFill>
                  <a:srgbClr val="000000"/>
                </a:solidFill>
                <a:latin typeface="Calibri"/>
              </a:rPr>
              <a:t>главе</a:t>
            </a:r>
            <a:r>
              <a:rPr b="0" lang="en-US" sz="2000" spc="-41" strike="noStrike">
                <a:solidFill>
                  <a:srgbClr val="000000"/>
                </a:solidFill>
                <a:latin typeface="Calibri"/>
              </a:rPr>
              <a:t> </a:t>
            </a:r>
            <a:r>
              <a:rPr b="0" lang="en-US" sz="2000" spc="-1" strike="noStrike">
                <a:solidFill>
                  <a:srgbClr val="000000"/>
                </a:solidFill>
                <a:latin typeface="Calibri"/>
              </a:rPr>
              <a:t>пособия.</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694760" y="-133560"/>
            <a:ext cx="3112560" cy="1157400"/>
          </a:xfrm>
          <a:prstGeom prst="rect">
            <a:avLst/>
          </a:prstGeom>
          <a:noFill/>
          <a:ln w="0">
            <a:noFill/>
          </a:ln>
        </p:spPr>
        <p:txBody>
          <a:bodyPr lIns="0" rIns="0" tIns="12240" bIns="0" anchor="ctr">
            <a:noAutofit/>
          </a:bodyPr>
          <a:p>
            <a:pPr marL="12600" indent="0" algn="ctr">
              <a:lnSpc>
                <a:spcPct val="100000"/>
              </a:lnSpc>
              <a:spcBef>
                <a:spcPts val="96"/>
              </a:spcBef>
              <a:buNone/>
            </a:pPr>
            <a:r>
              <a:rPr b="0" lang="en-US" sz="2800" spc="-41" strike="noStrike">
                <a:solidFill>
                  <a:srgbClr val="000000"/>
                </a:solidFill>
                <a:latin typeface="Corbel"/>
              </a:rPr>
              <a:t>Таблица</a:t>
            </a:r>
            <a:r>
              <a:rPr b="0" lang="en-US" sz="2800" spc="-80" strike="noStrike">
                <a:solidFill>
                  <a:srgbClr val="000000"/>
                </a:solidFill>
                <a:latin typeface="Corbel"/>
              </a:rPr>
              <a:t> </a:t>
            </a:r>
            <a:r>
              <a:rPr b="0" lang="en-US" sz="2800" spc="-21" strike="noStrike">
                <a:solidFill>
                  <a:srgbClr val="000000"/>
                </a:solidFill>
                <a:latin typeface="Corbel"/>
              </a:rPr>
              <a:t>«Студенты»</a:t>
            </a:r>
            <a:endParaRPr b="0" lang="en-US" sz="2800" spc="-1" strike="noStrike">
              <a:solidFill>
                <a:srgbClr val="000000"/>
              </a:solidFill>
              <a:latin typeface="Corbel"/>
            </a:endParaRPr>
          </a:p>
        </p:txBody>
      </p:sp>
      <p:sp>
        <p:nvSpPr>
          <p:cNvPr id="220" name="object 3"/>
          <p:cNvSpPr/>
          <p:nvPr/>
        </p:nvSpPr>
        <p:spPr>
          <a:xfrm>
            <a:off x="2602440" y="5371200"/>
            <a:ext cx="6944760" cy="927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0" lang="en-US" sz="2000" spc="-1" strike="noStrike">
                <a:solidFill>
                  <a:srgbClr val="000000"/>
                </a:solidFill>
                <a:latin typeface="Calibri"/>
              </a:rPr>
              <a:t>По </a:t>
            </a:r>
            <a:r>
              <a:rPr b="0" lang="en-US" sz="2000" spc="-7" strike="noStrike">
                <a:solidFill>
                  <a:srgbClr val="000000"/>
                </a:solidFill>
                <a:latin typeface="Calibri"/>
              </a:rPr>
              <a:t>мере рассмотрения ограничений </a:t>
            </a:r>
            <a:r>
              <a:rPr b="0" lang="en-US" sz="2000" spc="-26" strike="noStrike">
                <a:solidFill>
                  <a:srgbClr val="000000"/>
                </a:solidFill>
                <a:latin typeface="Calibri"/>
              </a:rPr>
              <a:t>будет </a:t>
            </a:r>
            <a:r>
              <a:rPr b="0" lang="en-US" sz="2000" spc="-1" strike="noStrike">
                <a:solidFill>
                  <a:srgbClr val="000000"/>
                </a:solidFill>
                <a:latin typeface="Calibri"/>
              </a:rPr>
              <a:t>становиться </a:t>
            </a:r>
            <a:r>
              <a:rPr b="0" lang="en-US" sz="2000" spc="-7" strike="noStrike">
                <a:solidFill>
                  <a:srgbClr val="000000"/>
                </a:solidFill>
                <a:latin typeface="Calibri"/>
              </a:rPr>
              <a:t>понятно  </a:t>
            </a:r>
            <a:r>
              <a:rPr b="0" lang="en-US" sz="2000" spc="-1" strike="noStrike">
                <a:solidFill>
                  <a:srgbClr val="000000"/>
                </a:solidFill>
                <a:latin typeface="Calibri"/>
              </a:rPr>
              <a:t>назначение </a:t>
            </a:r>
            <a:r>
              <a:rPr b="0" lang="en-US" sz="2000" spc="-15" strike="noStrike">
                <a:solidFill>
                  <a:srgbClr val="000000"/>
                </a:solidFill>
                <a:latin typeface="Calibri"/>
              </a:rPr>
              <a:t>каждого </a:t>
            </a:r>
            <a:r>
              <a:rPr b="0" lang="en-US" sz="2000" spc="-1" strike="noStrike">
                <a:solidFill>
                  <a:srgbClr val="000000"/>
                </a:solidFill>
                <a:latin typeface="Calibri"/>
              </a:rPr>
              <a:t>из </a:t>
            </a:r>
            <a:r>
              <a:rPr b="0" lang="en-US" sz="2000" spc="-7" strike="noStrike">
                <a:solidFill>
                  <a:srgbClr val="000000"/>
                </a:solidFill>
                <a:latin typeface="Calibri"/>
              </a:rPr>
              <a:t>них </a:t>
            </a:r>
            <a:r>
              <a:rPr b="0" lang="en-US" sz="2000" spc="-1" strike="noStrike">
                <a:solidFill>
                  <a:srgbClr val="000000"/>
                </a:solidFill>
                <a:latin typeface="Calibri"/>
              </a:rPr>
              <a:t>в </a:t>
            </a:r>
            <a:r>
              <a:rPr b="0" lang="en-US" sz="2000" spc="-7" strike="noStrike">
                <a:solidFill>
                  <a:srgbClr val="000000"/>
                </a:solidFill>
                <a:latin typeface="Calibri"/>
              </a:rPr>
              <a:t>обеих</a:t>
            </a:r>
            <a:r>
              <a:rPr b="0" lang="en-US" sz="2000" spc="-52" strike="noStrike">
                <a:solidFill>
                  <a:srgbClr val="000000"/>
                </a:solidFill>
                <a:latin typeface="Calibri"/>
              </a:rPr>
              <a:t> </a:t>
            </a:r>
            <a:r>
              <a:rPr b="0" lang="en-US" sz="2000" spc="-12" strike="noStrike">
                <a:solidFill>
                  <a:srgbClr val="000000"/>
                </a:solidFill>
                <a:latin typeface="Calibri"/>
              </a:rPr>
              <a:t>таблицах.</a:t>
            </a:r>
            <a:endParaRPr b="0" lang="en-US" sz="2000" spc="-1" strike="noStrike">
              <a:solidFill>
                <a:srgbClr val="000000"/>
              </a:solidFill>
              <a:latin typeface="Arial"/>
            </a:endParaRPr>
          </a:p>
        </p:txBody>
      </p:sp>
      <p:graphicFrame>
        <p:nvGraphicFramePr>
          <p:cNvPr id="221" name="object 4"/>
          <p:cNvGraphicFramePr/>
          <p:nvPr/>
        </p:nvGraphicFramePr>
        <p:xfrm>
          <a:off x="2247480" y="1329480"/>
          <a:ext cx="7993800" cy="3383280"/>
        </p:xfrm>
        <a:graphic>
          <a:graphicData uri="http://schemas.openxmlformats.org/drawingml/2006/table">
            <a:tbl>
              <a:tblPr/>
              <a:tblGrid>
                <a:gridCol w="1656000"/>
                <a:gridCol w="1540800"/>
                <a:gridCol w="1598760"/>
                <a:gridCol w="1598760"/>
                <a:gridCol w="1598760"/>
              </a:tblGrid>
              <a:tr h="639720">
                <a:tc>
                  <a:txBody>
                    <a:bodyPr lIns="0" rIns="0" tIns="30960" bIns="0" anchor="t">
                      <a:noAutofit/>
                    </a:bodyPr>
                    <a:p>
                      <a:pPr marL="336600">
                        <a:lnSpc>
                          <a:spcPct val="100000"/>
                        </a:lnSpc>
                        <a:spcBef>
                          <a:spcPts val="244"/>
                        </a:spcBef>
                      </a:pPr>
                      <a:r>
                        <a:rPr b="1" lang="en-US" sz="1800" spc="-7" strike="noStrike">
                          <a:solidFill>
                            <a:srgbClr val="ffffff"/>
                          </a:solidFill>
                          <a:latin typeface="Calibri"/>
                        </a:rPr>
                        <a:t>Описание</a:t>
                      </a:r>
                      <a:endParaRPr b="0" lang="en-US" sz="1800" spc="-1" strike="noStrike">
                        <a:solidFill>
                          <a:srgbClr val="000000"/>
                        </a:solidFill>
                        <a:latin typeface="Arial"/>
                      </a:endParaRPr>
                    </a:p>
                    <a:p>
                      <a:pPr marL="386640">
                        <a:lnSpc>
                          <a:spcPct val="100000"/>
                        </a:lnSpc>
                      </a:pPr>
                      <a:r>
                        <a:rPr b="1" lang="en-US" sz="1800" spc="-12" strike="noStrike">
                          <a:solidFill>
                            <a:srgbClr val="ffffff"/>
                          </a:solidFill>
                          <a:latin typeface="Calibri"/>
                        </a:rPr>
                        <a:t>атрибута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algn="ctr">
                        <a:lnSpc>
                          <a:spcPct val="100000"/>
                        </a:lnSpc>
                        <a:spcBef>
                          <a:spcPts val="244"/>
                        </a:spcBef>
                      </a:pPr>
                      <a:r>
                        <a:rPr b="1" lang="en-US" sz="1800" spc="-1" strike="noStrike">
                          <a:solidFill>
                            <a:srgbClr val="ffffff"/>
                          </a:solidFill>
                          <a:latin typeface="Calibri"/>
                        </a:rPr>
                        <a:t>Имя</a:t>
                      </a:r>
                      <a:endParaRPr b="0" lang="en-US" sz="1800" spc="-1" strike="noStrike">
                        <a:solidFill>
                          <a:srgbClr val="000000"/>
                        </a:solidFill>
                        <a:latin typeface="Arial"/>
                      </a:endParaRPr>
                    </a:p>
                    <a:p>
                      <a:pPr algn="ctr">
                        <a:lnSpc>
                          <a:spcPct val="100000"/>
                        </a:lnSpc>
                      </a:pPr>
                      <a:r>
                        <a:rPr b="1" lang="en-US" sz="1800" spc="-12" strike="noStrike">
                          <a:solidFill>
                            <a:srgbClr val="ffffff"/>
                          </a:solidFill>
                          <a:latin typeface="Calibri"/>
                        </a:rPr>
                        <a:t>атрибута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marL="216000">
                        <a:lnSpc>
                          <a:spcPct val="100000"/>
                        </a:lnSpc>
                        <a:spcBef>
                          <a:spcPts val="244"/>
                        </a:spcBef>
                      </a:pPr>
                      <a:r>
                        <a:rPr b="1" lang="en-US" sz="1800" spc="-35" strike="noStrike">
                          <a:solidFill>
                            <a:srgbClr val="ffffff"/>
                          </a:solidFill>
                          <a:latin typeface="Calibri"/>
                        </a:rPr>
                        <a:t>Тип</a:t>
                      </a:r>
                      <a:r>
                        <a:rPr b="1" lang="en-US" sz="1800" spc="-21" strike="noStrike">
                          <a:solidFill>
                            <a:srgbClr val="ffffff"/>
                          </a:solidFill>
                          <a:latin typeface="Calibri"/>
                        </a:rPr>
                        <a:t> </a:t>
                      </a:r>
                      <a:r>
                        <a:rPr b="1" lang="en-US" sz="1800" spc="-7" strike="noStrike">
                          <a:solidFill>
                            <a:srgbClr val="ffffff"/>
                          </a:solidFill>
                          <a:latin typeface="Calibri"/>
                        </a:rPr>
                        <a:t>данных</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marL="1440" algn="ctr">
                        <a:lnSpc>
                          <a:spcPct val="100000"/>
                        </a:lnSpc>
                        <a:spcBef>
                          <a:spcPts val="244"/>
                        </a:spcBef>
                      </a:pPr>
                      <a:r>
                        <a:rPr b="1" lang="en-US" sz="1800" spc="-35" strike="noStrike">
                          <a:solidFill>
                            <a:srgbClr val="ffffff"/>
                          </a:solidFill>
                          <a:latin typeface="Calibri"/>
                        </a:rPr>
                        <a:t>Тип</a:t>
                      </a:r>
                      <a:endParaRPr b="0" lang="en-US" sz="1800" spc="-1" strike="noStrike">
                        <a:solidFill>
                          <a:srgbClr val="000000"/>
                        </a:solidFill>
                        <a:latin typeface="Arial"/>
                      </a:endParaRPr>
                    </a:p>
                    <a:p>
                      <a:pPr marL="1800" algn="ctr">
                        <a:lnSpc>
                          <a:spcPct val="100000"/>
                        </a:lnSpc>
                      </a:pPr>
                      <a:r>
                        <a:rPr b="1" lang="en-US" sz="1800" spc="-12" strike="noStrike">
                          <a:solidFill>
                            <a:srgbClr val="ffffff"/>
                          </a:solidFill>
                          <a:latin typeface="Calibri"/>
                        </a:rPr>
                        <a:t>PostgreSQL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30960" bIns="0" anchor="t">
                      <a:noAutofit/>
                    </a:bodyPr>
                    <a:p>
                      <a:pPr marL="139680">
                        <a:lnSpc>
                          <a:spcPct val="100000"/>
                        </a:lnSpc>
                        <a:spcBef>
                          <a:spcPts val="244"/>
                        </a:spcBef>
                      </a:pPr>
                      <a:r>
                        <a:rPr b="1" lang="en-US" sz="1800" spc="-1" strike="noStrike">
                          <a:solidFill>
                            <a:srgbClr val="ffffff"/>
                          </a:solidFill>
                          <a:latin typeface="Calibri"/>
                        </a:rPr>
                        <a:t>Ограничения</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r>
              <a:tr h="639720">
                <a:tc>
                  <a:txBody>
                    <a:bodyPr lIns="0" rIns="0" tIns="30240" bIns="0" anchor="t">
                      <a:noAutofit/>
                    </a:bodyPr>
                    <a:p>
                      <a:pPr marL="91440">
                        <a:lnSpc>
                          <a:spcPct val="100000"/>
                        </a:lnSpc>
                        <a:spcBef>
                          <a:spcPts val="241"/>
                        </a:spcBef>
                      </a:pPr>
                      <a:r>
                        <a:rPr b="0" lang="en-US" sz="1800" spc="-1" strike="noStrike">
                          <a:solidFill>
                            <a:srgbClr val="000000"/>
                          </a:solidFill>
                          <a:latin typeface="Calibri"/>
                        </a:rPr>
                        <a:t>No</a:t>
                      </a:r>
                      <a:r>
                        <a:rPr b="0" lang="en-US" sz="1800" spc="-60" strike="noStrike">
                          <a:solidFill>
                            <a:srgbClr val="000000"/>
                          </a:solidFill>
                          <a:latin typeface="Calibri"/>
                        </a:rPr>
                        <a:t> </a:t>
                      </a:r>
                      <a:r>
                        <a:rPr b="0" lang="en-US" sz="1800" spc="-12" strike="noStrike">
                          <a:solidFill>
                            <a:srgbClr val="000000"/>
                          </a:solidFill>
                          <a:latin typeface="Calibri"/>
                        </a:rPr>
                        <a:t>зачетной  </a:t>
                      </a:r>
                      <a:r>
                        <a:rPr b="0" lang="en-US" sz="1800" spc="-1" strike="noStrike">
                          <a:solidFill>
                            <a:srgbClr val="000000"/>
                          </a:solidFill>
                          <a:latin typeface="Calibri"/>
                        </a:rPr>
                        <a:t>книжки</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1440">
                        <a:lnSpc>
                          <a:spcPct val="100000"/>
                        </a:lnSpc>
                        <a:spcBef>
                          <a:spcPts val="241"/>
                        </a:spcBef>
                      </a:pPr>
                      <a:r>
                        <a:rPr b="0" lang="en-US" sz="1800" spc="-12" strike="noStrike">
                          <a:solidFill>
                            <a:srgbClr val="000000"/>
                          </a:solidFill>
                          <a:latin typeface="Calibri"/>
                        </a:rPr>
                        <a:t>record_book</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2160">
                        <a:lnSpc>
                          <a:spcPct val="100000"/>
                        </a:lnSpc>
                        <a:spcBef>
                          <a:spcPts val="241"/>
                        </a:spcBef>
                      </a:pPr>
                      <a:r>
                        <a:rPr b="0" lang="en-US" sz="1800" spc="-7" strike="noStrike">
                          <a:solidFill>
                            <a:srgbClr val="000000"/>
                          </a:solidFill>
                          <a:latin typeface="Calibri"/>
                        </a:rPr>
                        <a:t>Числовой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2160">
                        <a:lnSpc>
                          <a:spcPct val="100000"/>
                        </a:lnSpc>
                        <a:spcBef>
                          <a:spcPts val="241"/>
                        </a:spcBef>
                      </a:pPr>
                      <a:r>
                        <a:rPr b="0" lang="en-US" sz="1800" spc="-7" strike="noStrike">
                          <a:solidFill>
                            <a:srgbClr val="000000"/>
                          </a:solidFill>
                          <a:latin typeface="Calibri"/>
                        </a:rPr>
                        <a:t>numeric( </a:t>
                      </a:r>
                      <a:r>
                        <a:rPr b="0" lang="en-US" sz="1800" spc="-1" strike="noStrike">
                          <a:solidFill>
                            <a:srgbClr val="000000"/>
                          </a:solidFill>
                          <a:latin typeface="Calibri"/>
                        </a:rPr>
                        <a:t>5</a:t>
                      </a:r>
                      <a:r>
                        <a:rPr b="0" lang="en-US" sz="1800" spc="18"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2880">
                        <a:lnSpc>
                          <a:spcPct val="100000"/>
                        </a:lnSpc>
                        <a:spcBef>
                          <a:spcPts val="241"/>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1" strike="noStrike">
                          <a:solidFill>
                            <a:srgbClr val="000000"/>
                          </a:solidFill>
                          <a:latin typeface="Calibri"/>
                        </a:rPr>
                        <a:t>NULL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r>
              <a:tr h="396000">
                <a:tc>
                  <a:txBody>
                    <a:bodyPr lIns="0" rIns="0" tIns="30240" bIns="0" anchor="t">
                      <a:noAutofit/>
                    </a:bodyPr>
                    <a:p>
                      <a:pPr marL="91440">
                        <a:lnSpc>
                          <a:spcPct val="100000"/>
                        </a:lnSpc>
                        <a:spcBef>
                          <a:spcPts val="241"/>
                        </a:spcBef>
                      </a:pPr>
                      <a:r>
                        <a:rPr b="0" lang="en-US" sz="1800" spc="-66" strike="noStrike">
                          <a:solidFill>
                            <a:srgbClr val="000000"/>
                          </a:solidFill>
                          <a:latin typeface="Calibri"/>
                        </a:rPr>
                        <a:t>Ф. </a:t>
                      </a:r>
                      <a:r>
                        <a:rPr b="0" lang="en-US" sz="1800" spc="-1" strike="noStrike">
                          <a:solidFill>
                            <a:srgbClr val="000000"/>
                          </a:solidFill>
                          <a:latin typeface="Calibri"/>
                        </a:rPr>
                        <a:t>И.</a:t>
                      </a:r>
                      <a:r>
                        <a:rPr b="0" lang="en-US" sz="1800" spc="32" strike="noStrike">
                          <a:solidFill>
                            <a:srgbClr val="000000"/>
                          </a:solidFill>
                          <a:latin typeface="Calibri"/>
                        </a:rPr>
                        <a:t> </a:t>
                      </a:r>
                      <a:r>
                        <a:rPr b="0" lang="en-US" sz="1800" spc="-21" strike="noStrike">
                          <a:solidFill>
                            <a:srgbClr val="000000"/>
                          </a:solidFill>
                          <a:latin typeface="Calibri"/>
                        </a:rPr>
                        <a:t>О.</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1440">
                        <a:lnSpc>
                          <a:spcPct val="100000"/>
                        </a:lnSpc>
                        <a:spcBef>
                          <a:spcPts val="241"/>
                        </a:spcBef>
                      </a:pPr>
                      <a:r>
                        <a:rPr b="0" lang="en-US" sz="1800" spc="-7" strike="noStrike">
                          <a:solidFill>
                            <a:srgbClr val="000000"/>
                          </a:solidFill>
                          <a:latin typeface="Calibri"/>
                        </a:rPr>
                        <a:t>name</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2160">
                        <a:lnSpc>
                          <a:spcPct val="100000"/>
                        </a:lnSpc>
                        <a:spcBef>
                          <a:spcPts val="241"/>
                        </a:spcBef>
                      </a:pPr>
                      <a:r>
                        <a:rPr b="0" lang="en-US" sz="1800" spc="-12" strike="noStrike">
                          <a:solidFill>
                            <a:srgbClr val="000000"/>
                          </a:solidFill>
                          <a:latin typeface="Calibri"/>
                        </a:rPr>
                        <a:t>Символьный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2160">
                        <a:lnSpc>
                          <a:spcPct val="100000"/>
                        </a:lnSpc>
                        <a:spcBef>
                          <a:spcPts val="241"/>
                        </a:spcBef>
                      </a:pPr>
                      <a:r>
                        <a:rPr b="0" lang="en-US" sz="1800" spc="-15" strike="noStrike">
                          <a:solidFill>
                            <a:srgbClr val="000000"/>
                          </a:solidFill>
                          <a:latin typeface="Calibri"/>
                        </a:rPr>
                        <a:t>text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240" bIns="0" anchor="t">
                      <a:noAutofit/>
                    </a:bodyPr>
                    <a:p>
                      <a:pPr marL="92880">
                        <a:lnSpc>
                          <a:spcPct val="100000"/>
                        </a:lnSpc>
                        <a:spcBef>
                          <a:spcPts val="241"/>
                        </a:spcBef>
                      </a:pPr>
                      <a:r>
                        <a:rPr b="0" lang="en-US" sz="1800" spc="-21" strike="noStrike">
                          <a:solidFill>
                            <a:srgbClr val="000000"/>
                          </a:solidFill>
                          <a:latin typeface="Calibri"/>
                        </a:rPr>
                        <a:t>NOT</a:t>
                      </a:r>
                      <a:r>
                        <a:rPr b="0" lang="en-US" sz="1800" spc="-15" strike="noStrike">
                          <a:solidFill>
                            <a:srgbClr val="000000"/>
                          </a:solidFill>
                          <a:latin typeface="Calibri"/>
                        </a:rPr>
                        <a:t> </a:t>
                      </a:r>
                      <a:r>
                        <a:rPr b="0" lang="en-US" sz="1800" spc="-1" strike="noStrike">
                          <a:solidFill>
                            <a:srgbClr val="000000"/>
                          </a:solidFill>
                          <a:latin typeface="Calibri"/>
                        </a:rPr>
                        <a:t>NULL</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640080">
                <a:tc>
                  <a:txBody>
                    <a:bodyPr lIns="0" rIns="0" tIns="30960" bIns="0" anchor="t">
                      <a:noAutofit/>
                    </a:bodyPr>
                    <a:p>
                      <a:pPr marL="91440">
                        <a:lnSpc>
                          <a:spcPct val="100000"/>
                        </a:lnSpc>
                        <a:spcBef>
                          <a:spcPts val="244"/>
                        </a:spcBef>
                      </a:pPr>
                      <a:r>
                        <a:rPr b="0" lang="en-US" sz="1800" spc="-7" strike="noStrike">
                          <a:solidFill>
                            <a:srgbClr val="000000"/>
                          </a:solidFill>
                          <a:latin typeface="Calibri"/>
                        </a:rPr>
                        <a:t>Серия  </a:t>
                      </a:r>
                      <a:r>
                        <a:rPr b="0" lang="en-US" sz="1800" spc="-12" strike="noStrike">
                          <a:solidFill>
                            <a:srgbClr val="000000"/>
                          </a:solidFill>
                          <a:latin typeface="Calibri"/>
                        </a:rPr>
                        <a:t>д</a:t>
                      </a:r>
                      <a:r>
                        <a:rPr b="0" lang="en-US" sz="1800" spc="-7" strike="noStrike">
                          <a:solidFill>
                            <a:srgbClr val="000000"/>
                          </a:solidFill>
                          <a:latin typeface="Calibri"/>
                        </a:rPr>
                        <a:t>ок</a:t>
                      </a:r>
                      <a:r>
                        <a:rPr b="0" lang="en-US" sz="1800" spc="-12" strike="noStrike">
                          <a:solidFill>
                            <a:srgbClr val="000000"/>
                          </a:solidFill>
                          <a:latin typeface="Calibri"/>
                        </a:rPr>
                        <a:t>у</a:t>
                      </a:r>
                      <a:r>
                        <a:rPr b="0" lang="en-US" sz="1800" spc="-7" strike="noStrike">
                          <a:solidFill>
                            <a:srgbClr val="000000"/>
                          </a:solidFill>
                          <a:latin typeface="Calibri"/>
                        </a:rPr>
                        <a:t>мента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1440">
                        <a:lnSpc>
                          <a:spcPct val="100000"/>
                        </a:lnSpc>
                        <a:spcBef>
                          <a:spcPts val="244"/>
                        </a:spcBef>
                      </a:pPr>
                      <a:r>
                        <a:rPr b="0" lang="en-US" sz="1800" spc="-7" strike="noStrike">
                          <a:solidFill>
                            <a:srgbClr val="000000"/>
                          </a:solidFill>
                          <a:latin typeface="Calibri"/>
                        </a:rPr>
                        <a:t>doc_ser</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Числовой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numeric( </a:t>
                      </a:r>
                      <a:r>
                        <a:rPr b="0" lang="en-US" sz="1800" spc="-1" strike="noStrike">
                          <a:solidFill>
                            <a:srgbClr val="000000"/>
                          </a:solidFill>
                          <a:latin typeface="Calibri"/>
                        </a:rPr>
                        <a:t>4</a:t>
                      </a:r>
                      <a:r>
                        <a:rPr b="0" lang="en-US" sz="1800" spc="18"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0" bIns="0" anchor="t">
                      <a:noAutofit/>
                    </a:bodyPr>
                    <a:p>
                      <a:endParaRPr b="0" lang="en-US" sz="1900" spc="-1" strike="noStrike">
                        <a:solidFill>
                          <a:srgbClr val="000000"/>
                        </a:solidFill>
                        <a:latin typeface="Times New Roman"/>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r h="639720">
                <a:tc>
                  <a:txBody>
                    <a:bodyPr lIns="0" rIns="0" tIns="30960" bIns="0" anchor="t">
                      <a:noAutofit/>
                    </a:bodyPr>
                    <a:p>
                      <a:pPr marL="91440">
                        <a:lnSpc>
                          <a:spcPct val="100000"/>
                        </a:lnSpc>
                        <a:spcBef>
                          <a:spcPts val="244"/>
                        </a:spcBef>
                      </a:pPr>
                      <a:r>
                        <a:rPr b="0" lang="en-US" sz="1800" spc="-7" strike="noStrike">
                          <a:solidFill>
                            <a:srgbClr val="000000"/>
                          </a:solidFill>
                          <a:latin typeface="Calibri"/>
                        </a:rPr>
                        <a:t>Номер</a:t>
                      </a:r>
                      <a:endParaRPr b="0" lang="en-US" sz="1800" spc="-1" strike="noStrike">
                        <a:solidFill>
                          <a:srgbClr val="000000"/>
                        </a:solidFill>
                        <a:latin typeface="Arial"/>
                      </a:endParaRPr>
                    </a:p>
                    <a:p>
                      <a:pPr marL="91440">
                        <a:lnSpc>
                          <a:spcPct val="100000"/>
                        </a:lnSpc>
                      </a:pPr>
                      <a:r>
                        <a:rPr b="0" lang="en-US" sz="1800" spc="-12" strike="noStrike">
                          <a:solidFill>
                            <a:srgbClr val="000000"/>
                          </a:solidFill>
                          <a:latin typeface="Calibri"/>
                        </a:rPr>
                        <a:t>документа</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1440">
                        <a:lnSpc>
                          <a:spcPct val="100000"/>
                        </a:lnSpc>
                        <a:spcBef>
                          <a:spcPts val="244"/>
                        </a:spcBef>
                      </a:pPr>
                      <a:r>
                        <a:rPr b="0" lang="en-US" sz="1800" spc="-7" strike="noStrike">
                          <a:solidFill>
                            <a:srgbClr val="000000"/>
                          </a:solidFill>
                          <a:latin typeface="Calibri"/>
                        </a:rPr>
                        <a:t>doc_num</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Числовой</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2160">
                        <a:lnSpc>
                          <a:spcPct val="100000"/>
                        </a:lnSpc>
                        <a:spcBef>
                          <a:spcPts val="244"/>
                        </a:spcBef>
                      </a:pPr>
                      <a:r>
                        <a:rPr b="0" lang="en-US" sz="1800" spc="-7" strike="noStrike">
                          <a:solidFill>
                            <a:srgbClr val="000000"/>
                          </a:solidFill>
                          <a:latin typeface="Calibri"/>
                        </a:rPr>
                        <a:t>numeric( </a:t>
                      </a:r>
                      <a:r>
                        <a:rPr b="0" lang="en-US" sz="1800" spc="-1" strike="noStrike">
                          <a:solidFill>
                            <a:srgbClr val="000000"/>
                          </a:solidFill>
                          <a:latin typeface="Calibri"/>
                        </a:rPr>
                        <a:t>6</a:t>
                      </a:r>
                      <a:r>
                        <a:rPr b="0" lang="en-US" sz="1800" spc="18" strike="noStrike">
                          <a:solidFill>
                            <a:srgbClr val="000000"/>
                          </a:solidFill>
                          <a:latin typeface="Calibri"/>
                        </a:rPr>
                        <a:t> </a:t>
                      </a:r>
                      <a:r>
                        <a:rPr b="0" lang="en-US" sz="1800" spc="-1" strike="noStrike">
                          <a:solidFill>
                            <a:srgbClr val="000000"/>
                          </a:solidFill>
                          <a:latin typeface="Calibri"/>
                        </a:rPr>
                        <a:t>)</a:t>
                      </a:r>
                      <a:endParaRPr b="0" lang="en-US" sz="1800" spc="-1" strike="noStrike">
                        <a:solidFill>
                          <a:srgbClr val="000000"/>
                        </a:solidFill>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0" bIns="0" anchor="t">
                      <a:noAutofit/>
                    </a:bodyPr>
                    <a:p>
                      <a:endParaRPr b="0" lang="en-US" sz="1900" spc="-1" strike="noStrike">
                        <a:solidFill>
                          <a:srgbClr val="000000"/>
                        </a:solidFill>
                        <a:latin typeface="Times New Roman"/>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Параллакс">
  <a:themeElements>
    <a:clrScheme name="Параллакс">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Параллакс">
  <a:themeElements>
    <a:clrScheme name="Параллакс">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Параллакс">
  <a:themeElements>
    <a:clrScheme name="Параллакс">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Параллакс">
  <a:themeElements>
    <a:clrScheme name="Параллакс">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Параллакс</Template>
  <TotalTime>383</TotalTime>
  <Application>LibreOffice/7.5.5.2$Linux_X86_64 LibreOffice_project/50$Build-2</Application>
  <AppVersion>15.0000</AppVersion>
  <Words>6081</Words>
  <Paragraphs>778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2020-02-26T23:29:51Z</dcterms:created>
  <dc:creator>Александр Семин</dc:creator>
  <dc:description/>
  <dc:language>en-US</dc:language>
  <cp:lastModifiedBy/>
  <dcterms:modified xsi:type="dcterms:W3CDTF">2023-10-16T22:23:28Z</dcterms:modified>
  <cp:revision>27</cp:revision>
  <dc:subject/>
  <dc:title>Язык SQL.  Основы языка определения данных</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Широкоэкранный</vt:lpwstr>
  </property>
  <property fmtid="{D5CDD505-2E9C-101B-9397-08002B2CF9AE}" pid="4" name="Slides">
    <vt:i4>78</vt:i4>
  </property>
</Properties>
</file>