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7"/>
  </p:notesMasterIdLst>
  <p:sldIdLst>
    <p:sldId id="257" r:id="rId2"/>
    <p:sldId id="258" r:id="rId3"/>
    <p:sldId id="338" r:id="rId4"/>
    <p:sldId id="259" r:id="rId5"/>
    <p:sldId id="260" r:id="rId6"/>
    <p:sldId id="261" r:id="rId7"/>
    <p:sldId id="262" r:id="rId8"/>
    <p:sldId id="263" r:id="rId9"/>
    <p:sldId id="318" r:id="rId10"/>
    <p:sldId id="264" r:id="rId11"/>
    <p:sldId id="265" r:id="rId12"/>
    <p:sldId id="266" r:id="rId13"/>
    <p:sldId id="268" r:id="rId14"/>
    <p:sldId id="269" r:id="rId15"/>
    <p:sldId id="315" r:id="rId16"/>
    <p:sldId id="311" r:id="rId17"/>
    <p:sldId id="312" r:id="rId18"/>
    <p:sldId id="313" r:id="rId19"/>
    <p:sldId id="317" r:id="rId20"/>
    <p:sldId id="316" r:id="rId21"/>
    <p:sldId id="270" r:id="rId22"/>
    <p:sldId id="329" r:id="rId23"/>
    <p:sldId id="271" r:id="rId24"/>
    <p:sldId id="330" r:id="rId25"/>
    <p:sldId id="272" r:id="rId26"/>
    <p:sldId id="331" r:id="rId27"/>
    <p:sldId id="273" r:id="rId28"/>
    <p:sldId id="333" r:id="rId29"/>
    <p:sldId id="334" r:id="rId30"/>
    <p:sldId id="286" r:id="rId31"/>
    <p:sldId id="337" r:id="rId32"/>
    <p:sldId id="335" r:id="rId33"/>
    <p:sldId id="288" r:id="rId34"/>
    <p:sldId id="290" r:id="rId35"/>
    <p:sldId id="336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39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045" autoAdjust="0"/>
  </p:normalViewPr>
  <p:slideViewPr>
    <p:cSldViewPr snapToGrid="0">
      <p:cViewPr>
        <p:scale>
          <a:sx n="75" d="100"/>
          <a:sy n="75" d="100"/>
        </p:scale>
        <p:origin x="113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77D45-8A24-47EB-99F7-E05838065B13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EF2F-07F2-475E-B5AB-08BE7F94FF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прошлых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лекциях </a:t>
            </a: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с вами изучили, как создаются таблицы, как описываются ограничения целостности, которые позволяют нам ограничивать значение конкретных столбцов таблицы и связывать таблицы между собой, мы рассмотрели с вами демонстрационную базу, наличие которой позволит вам самостоятельно попробовать все те команды, которые мы изучаем.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команды языка манипулирования данных мы уже знаем?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уже умеем вставлять данные в таблицу при помощи оператора INSERT, мы умеем изменять их при помощи оператора UPDATE и удалять при помощи операторов DELETE и TRUNCATE. Осталось научиться искать данные в таблице.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существует всего лишь один оператор, который называется SELECT, но у него есть огромные мощности, огромные возможности, которые позволяют писать очень сложные запросы, затрагивающие данные нескольких таблиц. Давайте посмотрим, как пишется оператор SELECT.</a:t>
            </a: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71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хотим найти из таблицы «студент» тех людей, у которых день рождения летом.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мы пишем критерий выборки, где месяц рождения больше или равен 6 и меньше или равен 8.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видим, что мы связали два простейших логических выражением булевским оператором «и».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этого, логические выражения могут быть связаны оператором «или» или оператором «или» или «не».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06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Следующий запрос: мы хотим найти значение с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незаданным значением какого-то определенного поля.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Возьмем значения из таблицы экзаменационной ведомости,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которых не определена аудитория.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Напомню вам, что незаданное значение символизируется словом NULL.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 чтобы найти такие строки, мы пишем запрос,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где в качестве критерия выборки мы пишем номер аудитории: ClassRoom is NULL.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внимание, что с нулевым значением сравнение происходит не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оператору «=», а обязательно с использованием ключевого слова is.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NULL — это значит, что принимает незаданное значение, или IS NOT NULL,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означает, что не принимает незаданное значение.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59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Следующий запрос, который мы рассмотрим, это запрос с использованием шаблона.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 применяется только для строковых полей.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мы хотим найти студентов, проживающих на Малом проспекте.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создается такой запрос?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пишем после ключевого слова WEAR имя поля,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используем слово LIKE и дальше мы задаем шаблон,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которого мы будем искать значение полей в таблице.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есть определенные символы, которые мы можем использовать,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задавая шаблон, процент обозначает любую последовательность символов,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том числе пустую, подчеркивание означает один любой символ,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символ обязательно должен быть задан.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и другие знаки, которые можно там использовать в этом шаблоне,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это немножко зависит от выбранной СУБД, от ее особенностей. 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(Какие для PostgreSQL?)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случае, для того чтобы найти студентов,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 проживают на Малом проспекте, мы создаем шаблон знак %,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потом искомое слово и опять знак %, это означает, что в середине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в любом месте искомой строки должно присутствовать заданное выражение.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Строковые выражения заключаются в кавычки.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43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интервальный запрос.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Простейший пример интервального запроса — выдать номера зачеток студентов,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 получили на экзамене отметки между «3» и «5»,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есть сдали экзамен с положительной оценкой.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мы пишем после слова 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ru-RU" sz="1200" b="0" i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 </a:t>
            </a: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 </a:t>
            </a:r>
            <a:r>
              <a:rPr lang="ru-RU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которое соответствует полю «оценка»,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ключевое слово BETWEEN и дальше мы указываем значение,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которое ограничивает нам искомый интервал.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47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перейдем к примеру с принадлежностью множеству.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мы хотим выбрать значение строк в таблице, некоторые поля которых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принадлежат определенному множеству, мы используем ключевое слово IN.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после слова WHERE мы пишем имя поля,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этого слова IN и дальше мы в круглых скобках перечисляем множества,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которое должно попасть значение столбца в выбранных строках.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это числа, то они перечисляются просто через запятую,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это строковые данные или даты, то они заключаются в одиночные кавычки.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51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приведем пример, как упорядочить результаты выборки.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 чтобы выводить результат в определенном порядке,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указываем ключевое слово ORDER BY и после ORDER BY мы выводим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 поле или несколько полей через запятую,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указывая порядок по возрастанию или по убыванию, и тогда результирующая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выборка будет упорядочена согласно указанному порядку столбцов.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экране вы видите слайд,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котором студенты упорядочены по именам, по алфавиту.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412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есть пример,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мы ограничиваем результирующую выборку первыми пятью строками.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мы написали ключевые слова LIMIT и указали количество строк,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 мы хотим увидеть.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мы указываем столбцы, по которым мы хотим упорядочить выборку,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можем использовать не только имена столбцов,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и просто их порядок таким образом, как они определены в таблице.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53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имени или номера поля мы должны указывать, по возрастанию или по убыванию упорядочивается исходная выборка.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LIMIT, указанное в конце запроса, может ограничивать количество выбираемых строк. OF</a:t>
            </a:r>
            <a:r>
              <a:rPr lang="ru-RU"/>
              <a:t>FSET - пропустить первые N строк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30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рассмотрим более сложный вариант оператора SELECT, в котором будут участвовать несколько таблиц.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Один из вариантов сделать это  - это перечислить несколько таблиц после ключевого слова FROM.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таком случае будет выполняться декартово произведение этих таблиц, т.е. каждый картеж из первой таблицы будет соединен с каждым картежом второй(в случае когда таблиц 2).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 есть операция объединения/соединения, которая тоже использует несколько таблиц. 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Она записывается при помощи ключевого слова JOIN, которым мы соединяем две таблицы.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пишем SELECT, дальше указываем поля, которые могут браться из обеих таблиц.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Потом пишем слово FROM, одна таблица, JOIN, другая таблица, ON и после ключевого слова ON мы указываем критерий соединения таблиц.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Соединение таблиц бывает внутренним и внешним.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мы говорим о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внутреннем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соединении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результатом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такого соединения будут 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которых в обеих таблицах нашлись строки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u-RU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соответствующие критериям соединения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которые мы указали.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22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Примером использования внутреннего соединения будет задача найти список курсов и назначенных для этих курсов дат экзамена.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мы соединяем таблицу «Курсы» и таблицу с экзаменом — «Экзаменационную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ведомость», и соединяем их по совпадающим полям: идентификатор курсов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таблице «Курсы» и идентификатор курсов в таблице «Экзаменационная ведомость».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Соединять по какому-то критерию можно не только две таблицы.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операции соединения могут участвовать три или более таблиц.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319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помощи оператора SELECT могут быть реализованы все операции реляционной алгебры, изученные нами в предыдущем блоке.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рассмотрим синтаксис оператора SELECT. Сразу после слова SELECT мы указываем ключевое слово ALL или DISTINCT, что означает, нужно ли нам факторизовывать результат выборки.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означает, что мы выводим все результаты, а DISTINCT означает, что нам нужны только единственные строки, если в выборке оказались дубликаты.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этого мы должны указать имена столбцов. После ключевого слова FROM мы должны указать имена таблиц, из которых мы будем делать выборку.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может быть одна таблица, а также несколько, перечисленных через запятую. Перед этим, перед словом from, но после слова select мы должны указать имена столбцов, которые будут участвовать в нашей выборке.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нам нужно выбрать все столбцы нашей таблицы или таблиц, то мы можем ограничиться символом *, что значит «выбрать все столбцы».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именами столбцов мы можем указать ключевые слова ALL или DISTINCT.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считается по умолчанию, если мы опустили это ключевое слово, и тогда будут выведены все строки, даже если среди них оказались одинаковые в нашей выборке, что несколько противоречит строгой реляционной теории,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которая говорит, что в множестве не может быть дубликатов.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же мы хотим придерживаться правил теории множества и не выводить дублирующиеся строки, то перед именами столбцов мы должны указать ключевое слово DISTINCT.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указания столбцов и имен таблицы мы можем указать условие выборки: критерии, которые мы пишем после слова WEAR.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нам нужно группировать наши значения, то мы используем ключевое слово GROUP BY.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HAVING позволяет нам наложить условия на группы, ограничив нашу выборку теми группами, которые отвечают введенным критериям.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Итоговая выборка может быть упорядочена по возрастанию или убыванию одного или нескольких столбцов. Если нам нужно упорядочить результаты выборки, то мы пишем в конце оператора SELECT ORDER BY и дальше перечисляем столбцы, согласно значению которых мы упорядочиваем нашу выборку.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нам нужно ограничить результаты нашей выборки некоторым количеством элементов, то последним словом, последним параметром в операторе SELECT может быть слово LIMIT, после которого мы указываем необходимое количество строк.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простейший пример оператора SELECT.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802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4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Пример, в котором мы соединяем таблицы курсов,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экзаменов и преподавателей вы видите на текущем слайде.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то,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каком порядке указаны таблицы и как указаны критерии для соединения.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197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Соединять по какому-то критерию можно не только две таблицы.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операции соединения могут участвовать три или более таблиц.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Пример, в котором мы соединяем таблицы курсов,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экзаменов и преподавателей вы видите на текущем слайде.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то,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каком порядке указаны таблицы и как указаны критерии для соединения.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93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42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116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Соединять таблицы можно не только по равенству.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Критерием соединения на данном слайде было неравенство двух полей.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рассмотрели все возможные пары студентов,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 можно составить из таблицы «Студент».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того, данный пример иллюстрирует,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в операции соединения могут участвовать не обязательно разные таблицы.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соединять одну таблицу с самой собою,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указывая какой-то критерий соединения.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с вами производили внутреннее соединение таблиц, то есть мы брали только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 строки из обеих таблиц, для которых нашлось продолжение в другой таблице.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что же стало с остальными строками?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799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когда мы соединяли название курсов с экзаменационной ведомостью, то у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 могли пропасть названия курсов, для которых еще не определена дата экзамена.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же нам не хочется терять такие строки,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мы можем использовать операции внешнего соединения.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внешнего соединения бывают левыми и правыми, в зависимости от того,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какой таблице они основываются и строки какой таблицы будут выведены полностью.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332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217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мы используем операцию левого соединения,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все строки первой таблицы, упомянутые в соединении,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будут выведены независимо от того, нашлось им продолжение или нет.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продолжение для строки нашлось, то оно берется из второй таблицы,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продолжение во второй таблице не нашлось,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строки будут дополнены незаданными значениями.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227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мы рассматриваем правостороннее соединение, то все будет наоборот.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основу берутся строки правой таблицы, которые выводятся целиком, и будет дополнена строками левой таблицы в том месте, где это удовлетворяет критериям соединения.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же строки будут дополнены не заданными значениями.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89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35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таблицы студентов мы хотим вывести все поля нашей таблицы и все строки.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мы пишем слово SELECT, дальше перечисляем все столбцы и пишем FROM имя таблицы «студент».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запрос также может быть выполнен, если вместо имен полей мы укажем знак *, что означает «все поля».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23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Приведем простейший пример с переименованием.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выборки операция SELECT производится над таблицами и результатом действия оператора SELECT также является таблица.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Откуда брать столбцы результирующей таблицы?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они совпадают с именами столбцов, которые участвуют в выборке.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нам нужно переименовать эти столбцы, то новые имена столбцов мы указываем сразу после имен столбцов исходных таблиц.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пример, где мы из таблицы «студент» берем информацию и вместо STUDENT ID мы именуем столбец словом «номер зачетки»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16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Следующий пример покажет нам возможности факторизации, возможности использования ключевого слова DISTINCT.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Напомню вам, что по умолчанию у нас выводятся все строки результирующей выборки, даже если среди них оказались одинаковые.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мы выведем, например, номера групп из таблицы «студент», поскольку у нас было множество студентов, обучающихся в одной группе, то мы увидим столько строк, сколько было студентов, и номера групп несколько раз будут повторяться.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05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же нам нужно вывести просто номера групп без повторения, то мы должны указать обязательно слово DISTINCT, дальше поле GROUP NUMBER из нашей таблицы «студент», и тогда мы видим по одному разу только перечисленные номера групп, которые присутствуют в нашей таблице.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простейший пример с вычислением.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выборки из таблицы мы можем создавать вычисляемые поля.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примере, который вы видите на экране, мы берем из таблицы «студент» идентификатор студента, его имя и из поля даты рождения мы берем только месяц, который мы вычисляем при помощи функции </a:t>
            </a: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to_char.</a:t>
            </a: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любой СУБД есть множество встроенных функций, которые мы можем использовать в своих запросах.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67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остановимся подробнее на критериях выборки.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мы можем ограничивать нашу выборку, указывая определенные выражения после слова WHERE?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слова WHERE могут следовать логические выражения, выражения на диапазон, принадлежность множеству, равенство или неравенство незаданному значению.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есть может или не может значение поля принимать незаданные значения?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также мы можем использовать там достаточно сложные вложенные запросы.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пример с логическим выражением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9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8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0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9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7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33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3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81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1E20"/>
              </a:buClr>
              <a:buSzPts val="4487"/>
              <a:buFont typeface="Arial"/>
              <a:buNone/>
              <a:defRPr sz="4487" b="1" i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3655814"/>
            <a:ext cx="5303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3655814"/>
            <a:ext cx="5303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000" b="0" i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79995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1219944" y="1384454"/>
            <a:ext cx="975211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4513064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lvl="1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lvl="2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lvl="3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lvl="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lvl="6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lvl="7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lvl="8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000" b="0" i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807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7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3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4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alphaModFix amt="16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8D24E4-2A6B-43FD-899A-DA812C7DF817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94290D-0523-4F64-A350-0306B5D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9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ctrTitle"/>
          </p:nvPr>
        </p:nvSpPr>
        <p:spPr>
          <a:xfrm>
            <a:off x="2667144" y="1341912"/>
            <a:ext cx="8574622" cy="20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231E20"/>
              </a:buClr>
              <a:buSzPts val="6000"/>
              <a:buFont typeface="Arial"/>
              <a:buNone/>
            </a:pPr>
            <a: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Язык запросов SQL.</a:t>
            </a:r>
            <a:b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SELECT.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2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1500150" y="300550"/>
            <a:ext cx="114153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316" marR="3081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900" b="1"/>
              <a:t>Пример: запрос с использованием  вычислимых полей</a:t>
            </a:r>
            <a:endParaRPr sz="3900" b="1"/>
          </a:p>
        </p:txBody>
      </p:sp>
      <p:sp>
        <p:nvSpPr>
          <p:cNvPr id="221" name="Google Shape;221;p29"/>
          <p:cNvSpPr txBox="1"/>
          <p:nvPr/>
        </p:nvSpPr>
        <p:spPr>
          <a:xfrm>
            <a:off x="1379600" y="1706950"/>
            <a:ext cx="9443100" cy="2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64613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Выборка месяцев рождения для каждого  студента.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"/>
              </a:spcBef>
              <a:spcAft>
                <a:spcPts val="0"/>
              </a:spcAft>
              <a:buNone/>
            </a:pPr>
            <a:endParaRPr sz="26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01" marR="0" lvl="0" indent="0" algn="l" rtl="0"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SudentId, StudentName,</a:t>
            </a:r>
            <a:endParaRPr sz="1800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to_char(BirthDate, 'Month') MonthName_of_BirthDate</a:t>
            </a:r>
            <a:endParaRPr sz="1800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STUDENT;</a:t>
            </a:r>
            <a:endParaRPr sz="1800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453" y="3700750"/>
            <a:ext cx="7158376" cy="276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8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1752319" y="795157"/>
            <a:ext cx="7727861" cy="71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Условия поиска в конструкте  WHERE:</a:t>
            </a:r>
            <a:endParaRPr b="1"/>
          </a:p>
        </p:txBody>
      </p:sp>
      <p:sp>
        <p:nvSpPr>
          <p:cNvPr id="229" name="Google Shape;229;p30"/>
          <p:cNvSpPr txBox="1"/>
          <p:nvPr/>
        </p:nvSpPr>
        <p:spPr>
          <a:xfrm>
            <a:off x="2232301" y="2312923"/>
            <a:ext cx="8956630" cy="291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logical expression;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897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expression [ NOT ] BETWEEN expression AND expression;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901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field-name IS [ NOT ] NULL;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897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field-name [ NOT ] LIKE ‘string’ [ ESCAPE ‘character’ ];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897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expression [ NOT ] IN ({ value-list});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901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c использованием подзапросов (вложенных запросов).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969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1220305" y="538422"/>
            <a:ext cx="8552669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логическое выражение</a:t>
            </a:r>
            <a:endParaRPr b="1"/>
          </a:p>
        </p:txBody>
      </p:sp>
      <p:sp>
        <p:nvSpPr>
          <p:cNvPr id="236" name="Google Shape;236;p31"/>
          <p:cNvSpPr txBox="1"/>
          <p:nvPr/>
        </p:nvSpPr>
        <p:spPr>
          <a:xfrm>
            <a:off x="1220300" y="1386725"/>
            <a:ext cx="11070600" cy="1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</a:rPr>
              <a:t>   </a:t>
            </a: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Студенты, у которых день рождения летом.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7"/>
              </a:spcBef>
              <a:spcAft>
                <a:spcPts val="0"/>
              </a:spcAft>
              <a:buNone/>
            </a:pPr>
            <a:endParaRPr sz="20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01" marR="0" lvl="0" indent="0" algn="l" rtl="0">
              <a:lnSpc>
                <a:spcPct val="11984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SudentId, StudentName, BirthDate FROM STUDENT WHERE</a:t>
            </a:r>
            <a:endParaRPr sz="2001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lnSpc>
                <a:spcPct val="11984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EXTRACT(Month from BirthDate) &gt;= 6 AND EXTRACT(Month FROM BirthDate)&lt;=8;</a:t>
            </a:r>
            <a:endParaRPr sz="2001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07" y="3311432"/>
            <a:ext cx="11333650" cy="21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1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833625" y="216500"/>
            <a:ext cx="112914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316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 dirty="0"/>
              <a:t>Пример: запрос с незаданным  значением</a:t>
            </a:r>
            <a:endParaRPr b="1"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1635497" y="1570700"/>
            <a:ext cx="9495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70736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Найти записи в расписании, в которых еще не определена  аудитория (поле ClassRoom).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spcBef>
                <a:spcPts val="1228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EXAM_SHEET WHERE ClassRoom IS NULL;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00" y="3335200"/>
            <a:ext cx="9804408" cy="135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2281008" y="72078"/>
            <a:ext cx="7595014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запрос с шаблоном</a:t>
            </a:r>
            <a:endParaRPr b="1"/>
          </a:p>
        </p:txBody>
      </p:sp>
      <p:sp>
        <p:nvSpPr>
          <p:cNvPr id="260" name="Google Shape;260;p34"/>
          <p:cNvSpPr txBox="1"/>
          <p:nvPr/>
        </p:nvSpPr>
        <p:spPr>
          <a:xfrm>
            <a:off x="1570471" y="743922"/>
            <a:ext cx="100044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07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Кто из студентов живет на Малом проспекте?</a:t>
            </a:r>
            <a:endParaRPr sz="200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spcBef>
                <a:spcPts val="488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 WHERE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LIKE '%Малый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пр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%';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1488174" y="2912304"/>
            <a:ext cx="10439675" cy="37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Примечание: </a:t>
            </a:r>
            <a:r>
              <a:rPr lang="ru-RU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в конструкции LIKE можно использовать следующие символы шаблона: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pc="-10" dirty="0">
                <a:latin typeface="Carlito"/>
                <a:cs typeface="Carlito"/>
              </a:rPr>
              <a:t>Символ </a:t>
            </a:r>
            <a:r>
              <a:rPr lang="ru-RU" dirty="0">
                <a:latin typeface="Carlito"/>
                <a:cs typeface="Carlito"/>
              </a:rPr>
              <a:t>«</a:t>
            </a:r>
            <a:r>
              <a:rPr lang="ru-RU" b="1" dirty="0">
                <a:latin typeface="Carlito"/>
                <a:cs typeface="Carlito"/>
              </a:rPr>
              <a:t>%</a:t>
            </a:r>
            <a:r>
              <a:rPr lang="ru-RU" dirty="0">
                <a:latin typeface="Carlito"/>
                <a:cs typeface="Carlito"/>
              </a:rPr>
              <a:t>» </a:t>
            </a:r>
            <a:r>
              <a:rPr lang="ru-RU" spc="-5" dirty="0">
                <a:latin typeface="Carlito"/>
                <a:cs typeface="Carlito"/>
              </a:rPr>
              <a:t>имеет </a:t>
            </a:r>
            <a:r>
              <a:rPr lang="ru-RU" dirty="0">
                <a:latin typeface="Carlito"/>
                <a:cs typeface="Carlito"/>
              </a:rPr>
              <a:t>специальное </a:t>
            </a:r>
            <a:r>
              <a:rPr lang="ru-RU" spc="-5" dirty="0">
                <a:latin typeface="Carlito"/>
                <a:cs typeface="Carlito"/>
              </a:rPr>
              <a:t>значение. Он </a:t>
            </a:r>
            <a:r>
              <a:rPr lang="ru-RU" spc="-10" dirty="0">
                <a:latin typeface="Carlito"/>
                <a:cs typeface="Carlito"/>
              </a:rPr>
              <a:t>соответствует </a:t>
            </a:r>
            <a:r>
              <a:rPr lang="ru-RU" i="1" spc="-85" dirty="0">
                <a:latin typeface="Arial"/>
                <a:cs typeface="Arial"/>
              </a:rPr>
              <a:t>любой  </a:t>
            </a:r>
            <a:r>
              <a:rPr lang="ru-RU" i="1" spc="-105" dirty="0">
                <a:latin typeface="Arial"/>
                <a:cs typeface="Arial"/>
              </a:rPr>
              <a:t>последовательности </a:t>
            </a:r>
            <a:r>
              <a:rPr lang="ru-RU" spc="-5" dirty="0">
                <a:latin typeface="Carlito"/>
                <a:cs typeface="Carlito"/>
              </a:rPr>
              <a:t>символов, </a:t>
            </a:r>
            <a:r>
              <a:rPr lang="ru-RU" spc="-45" dirty="0">
                <a:latin typeface="Carlito"/>
                <a:cs typeface="Carlito"/>
              </a:rPr>
              <a:t>т. </a:t>
            </a:r>
            <a:r>
              <a:rPr lang="ru-RU" dirty="0">
                <a:latin typeface="Carlito"/>
                <a:cs typeface="Carlito"/>
              </a:rPr>
              <a:t>е. </a:t>
            </a:r>
            <a:r>
              <a:rPr lang="ru-RU" spc="-5" dirty="0">
                <a:latin typeface="Carlito"/>
                <a:cs typeface="Carlito"/>
              </a:rPr>
              <a:t>вместо </a:t>
            </a:r>
            <a:r>
              <a:rPr lang="ru-RU" spc="-10" dirty="0">
                <a:latin typeface="Carlito"/>
                <a:cs typeface="Carlito"/>
              </a:rPr>
              <a:t>него </a:t>
            </a:r>
            <a:r>
              <a:rPr lang="ru-RU" spc="-5" dirty="0">
                <a:latin typeface="Carlito"/>
                <a:cs typeface="Carlito"/>
              </a:rPr>
              <a:t>могут</a:t>
            </a:r>
            <a:r>
              <a:rPr lang="ru-RU" spc="-60" dirty="0">
                <a:latin typeface="Carlito"/>
                <a:cs typeface="Carlito"/>
              </a:rPr>
              <a:t> </a:t>
            </a:r>
            <a:r>
              <a:rPr lang="ru-RU" dirty="0">
                <a:latin typeface="Carlito"/>
                <a:cs typeface="Carlito"/>
              </a:rPr>
              <a:t>быть</a:t>
            </a:r>
          </a:p>
          <a:p>
            <a:pPr marL="355600">
              <a:lnSpc>
                <a:spcPts val="2130"/>
              </a:lnSpc>
            </a:pPr>
            <a:r>
              <a:rPr lang="ru-RU" spc="-10" dirty="0">
                <a:latin typeface="Carlito"/>
                <a:cs typeface="Carlito"/>
              </a:rPr>
              <a:t>подставлены:</a:t>
            </a:r>
            <a:endParaRPr lang="ru-RU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ru-RU" spc="-5" dirty="0">
                <a:latin typeface="Carlito"/>
                <a:cs typeface="Carlito"/>
              </a:rPr>
              <a:t>любые символы </a:t>
            </a:r>
            <a:r>
              <a:rPr lang="ru-RU" dirty="0">
                <a:latin typeface="Carlito"/>
                <a:cs typeface="Carlito"/>
              </a:rPr>
              <a:t>в любом</a:t>
            </a:r>
            <a:r>
              <a:rPr lang="ru-RU" spc="-50" dirty="0">
                <a:latin typeface="Carlito"/>
                <a:cs typeface="Carlito"/>
              </a:rPr>
              <a:t> </a:t>
            </a:r>
            <a:r>
              <a:rPr lang="ru-RU" spc="-10" dirty="0">
                <a:latin typeface="Carlito"/>
                <a:cs typeface="Carlito"/>
              </a:rPr>
              <a:t>количестве,</a:t>
            </a:r>
            <a:endParaRPr lang="ru-RU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ru-RU" dirty="0">
                <a:latin typeface="Carlito"/>
                <a:cs typeface="Carlito"/>
              </a:rPr>
              <a:t>а </a:t>
            </a:r>
            <a:r>
              <a:rPr lang="ru-RU" spc="-15" dirty="0">
                <a:latin typeface="Carlito"/>
                <a:cs typeface="Carlito"/>
              </a:rPr>
              <a:t>может </a:t>
            </a:r>
            <a:r>
              <a:rPr lang="ru-RU" dirty="0">
                <a:latin typeface="Carlito"/>
                <a:cs typeface="Carlito"/>
              </a:rPr>
              <a:t>и не быть </a:t>
            </a:r>
            <a:r>
              <a:rPr lang="ru-RU" spc="-10" dirty="0">
                <a:latin typeface="Carlito"/>
                <a:cs typeface="Carlito"/>
              </a:rPr>
              <a:t>подставлено </a:t>
            </a:r>
            <a:r>
              <a:rPr lang="ru-RU" dirty="0">
                <a:latin typeface="Carlito"/>
                <a:cs typeface="Carlito"/>
              </a:rPr>
              <a:t>ни </a:t>
            </a:r>
            <a:r>
              <a:rPr lang="ru-RU" spc="-20" dirty="0">
                <a:latin typeface="Carlito"/>
                <a:cs typeface="Carlito"/>
              </a:rPr>
              <a:t>одного</a:t>
            </a:r>
            <a:r>
              <a:rPr lang="ru-RU" spc="-55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символа </a:t>
            </a:r>
          </a:p>
          <a:p>
            <a:pPr marL="134772" marR="0" lvl="0" indent="-148978" algn="l" rtl="0">
              <a:spcBef>
                <a:spcPts val="655"/>
              </a:spcBef>
              <a:spcAft>
                <a:spcPts val="0"/>
              </a:spcAft>
              <a:buClr>
                <a:srgbClr val="C0DBDE"/>
              </a:buClr>
              <a:buSzPts val="1800"/>
              <a:buFont typeface="Arial"/>
              <a:buChar char="•"/>
            </a:pPr>
            <a:r>
              <a:rPr lang="ru-RU" dirty="0" smtClean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ru-RU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– вместо символа строки будет подставлен один из возможных символов, указанный в этих ограничителях;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772" marR="0" lvl="0" indent="-148978" algn="l" rtl="0">
              <a:spcBef>
                <a:spcPts val="652"/>
              </a:spcBef>
              <a:spcAft>
                <a:spcPts val="0"/>
              </a:spcAft>
              <a:buClr>
                <a:srgbClr val="C0DBDE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[^] – вместо соответствующего символа строки будут подставлены все символы, кроме указанных в ограничителях.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75" y="1556502"/>
            <a:ext cx="10439675" cy="1355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3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704" y="256662"/>
            <a:ext cx="467342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 err="1">
                <a:latin typeface="Arial Black" panose="020B0A04020102020204" pitchFamily="34" charset="0"/>
              </a:rPr>
              <a:t>Шаблоны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10" dirty="0" smtClean="0">
                <a:latin typeface="Arial Black" panose="020B0A04020102020204" pitchFamily="34" charset="0"/>
              </a:rPr>
              <a:t>LIKE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3700828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142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6655" y="3700828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5">
                <a:moveTo>
                  <a:pt x="0" y="0"/>
                </a:moveTo>
                <a:lnTo>
                  <a:pt x="2743824" y="0"/>
                </a:lnTo>
              </a:path>
            </a:pathLst>
          </a:custGeom>
          <a:ln w="142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6969" y="815678"/>
            <a:ext cx="10443987" cy="290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Кроме </a:t>
            </a:r>
            <a:r>
              <a:rPr sz="2000" spc="-5" dirty="0">
                <a:latin typeface="Carlito"/>
                <a:cs typeface="Carlito"/>
              </a:rPr>
              <a:t>символа «%»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шаблоне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использоваться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символ </a:t>
            </a:r>
            <a:r>
              <a:rPr sz="2000" dirty="0">
                <a:latin typeface="Carlito"/>
                <a:cs typeface="Carlito"/>
              </a:rPr>
              <a:t>«</a:t>
            </a:r>
            <a:r>
              <a:rPr sz="2000" b="1" dirty="0">
                <a:latin typeface="Carlito"/>
                <a:cs typeface="Carlito"/>
              </a:rPr>
              <a:t>_</a:t>
            </a:r>
            <a:r>
              <a:rPr sz="2000" dirty="0">
                <a:latin typeface="Carlito"/>
                <a:cs typeface="Carlito"/>
              </a:rPr>
              <a:t>»,  </a:t>
            </a:r>
            <a:r>
              <a:rPr sz="2000" spc="-15" dirty="0">
                <a:latin typeface="Carlito"/>
                <a:cs typeface="Carlito"/>
              </a:rPr>
              <a:t>который </a:t>
            </a:r>
            <a:r>
              <a:rPr sz="2000" spc="-10" dirty="0">
                <a:latin typeface="Carlito"/>
                <a:cs typeface="Carlito"/>
              </a:rPr>
              <a:t>соответствует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точности </a:t>
            </a:r>
            <a:r>
              <a:rPr sz="2000" i="1" spc="-70" dirty="0">
                <a:latin typeface="Arial"/>
                <a:cs typeface="Arial"/>
              </a:rPr>
              <a:t>одному </a:t>
            </a:r>
            <a:r>
              <a:rPr sz="2000" i="1" spc="-80" dirty="0">
                <a:latin typeface="Arial"/>
                <a:cs typeface="Arial"/>
              </a:rPr>
              <a:t>любому</a:t>
            </a:r>
            <a:r>
              <a:rPr sz="2000" i="1" spc="-21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символу</a:t>
            </a:r>
            <a:r>
              <a:rPr sz="2000" spc="-8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ru-RU" sz="2000" dirty="0" smtClean="0">
              <a:latin typeface="Carlito"/>
              <a:cs typeface="Carlito"/>
            </a:endParaRPr>
          </a:p>
          <a:p>
            <a:pPr marL="355600" indent="-342900"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 smtClean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качестве </a:t>
            </a:r>
            <a:r>
              <a:rPr sz="2000" dirty="0">
                <a:latin typeface="Carlito"/>
                <a:cs typeface="Carlito"/>
              </a:rPr>
              <a:t>примера </a:t>
            </a:r>
            <a:r>
              <a:rPr sz="2000" spc="-10" dirty="0">
                <a:latin typeface="Carlito"/>
                <a:cs typeface="Carlito"/>
              </a:rPr>
              <a:t>найдем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таблице </a:t>
            </a:r>
            <a:r>
              <a:rPr sz="2000" dirty="0">
                <a:latin typeface="Carlito"/>
                <a:cs typeface="Carlito"/>
              </a:rPr>
              <a:t>«Аэропорты» </a:t>
            </a:r>
            <a:r>
              <a:rPr sz="2000" spc="-5" dirty="0">
                <a:latin typeface="Carlito"/>
                <a:cs typeface="Carlito"/>
              </a:rPr>
              <a:t>(airports) те </a:t>
            </a:r>
            <a:r>
              <a:rPr sz="2000" dirty="0">
                <a:latin typeface="Carlito"/>
                <a:cs typeface="Carlito"/>
              </a:rPr>
              <a:t>из</a:t>
            </a:r>
          </a:p>
          <a:p>
            <a:pPr marL="355600"/>
            <a:r>
              <a:rPr sz="2000" spc="-5" dirty="0">
                <a:latin typeface="Carlito"/>
                <a:cs typeface="Carlito"/>
              </a:rPr>
              <a:t>них, </a:t>
            </a:r>
            <a:r>
              <a:rPr sz="2000" spc="-10" dirty="0">
                <a:latin typeface="Carlito"/>
                <a:cs typeface="Carlito"/>
              </a:rPr>
              <a:t>которые </a:t>
            </a:r>
            <a:r>
              <a:rPr sz="2000" spc="-5" dirty="0">
                <a:latin typeface="Carlito"/>
                <a:cs typeface="Carlito"/>
              </a:rPr>
              <a:t>имеют </a:t>
            </a:r>
            <a:r>
              <a:rPr sz="2000" dirty="0">
                <a:latin typeface="Carlito"/>
                <a:cs typeface="Carlito"/>
              </a:rPr>
              <a:t>названия </a:t>
            </a:r>
            <a:r>
              <a:rPr sz="2000" spc="-5" dirty="0">
                <a:latin typeface="Carlito"/>
                <a:cs typeface="Carlito"/>
              </a:rPr>
              <a:t>длиной </a:t>
            </a:r>
            <a:r>
              <a:rPr sz="2000" dirty="0">
                <a:latin typeface="Carlito"/>
                <a:cs typeface="Carlito"/>
              </a:rPr>
              <a:t>три </a:t>
            </a:r>
            <a:r>
              <a:rPr sz="2000" spc="-5" dirty="0">
                <a:latin typeface="Carlito"/>
                <a:cs typeface="Carlito"/>
              </a:rPr>
              <a:t>символа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(буквы).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484"/>
              </a:spcBef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90"/>
              </a:lnSpc>
              <a:tabLst>
                <a:tab pos="7381875" algn="l"/>
              </a:tabLst>
            </a:pPr>
            <a:r>
              <a:rPr sz="1900" b="1" spc="-5" dirty="0">
                <a:latin typeface="Courier New"/>
                <a:cs typeface="Courier New"/>
              </a:rPr>
              <a:t>SELECT * </a:t>
            </a:r>
            <a:r>
              <a:rPr sz="1900" b="1" spc="-10" dirty="0">
                <a:latin typeface="Courier New"/>
                <a:cs typeface="Courier New"/>
              </a:rPr>
              <a:t>FROM airports WHERE airport_name</a:t>
            </a:r>
            <a:r>
              <a:rPr sz="1900" b="1" spc="125" dirty="0"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LIKE</a:t>
            </a:r>
            <a:r>
              <a:rPr sz="19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'</a:t>
            </a: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900" b="1" spc="-10" dirty="0" smtClean="0">
                <a:latin typeface="Courier New"/>
                <a:cs typeface="Courier New"/>
              </a:rPr>
              <a:t>';</a:t>
            </a:r>
            <a:endParaRPr lang="en-US" sz="1900" b="1" spc="-10" dirty="0" smtClean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7381875" algn="l"/>
              </a:tabLst>
            </a:pPr>
            <a:endParaRPr sz="1900" dirty="0">
              <a:latin typeface="Courier New"/>
              <a:cs typeface="Courier New"/>
            </a:endParaRPr>
          </a:p>
          <a:p>
            <a:pPr marL="12700">
              <a:tabLst>
                <a:tab pos="5062220" algn="l"/>
              </a:tabLst>
            </a:pPr>
            <a:r>
              <a:rPr sz="1900" spc="-5" dirty="0">
                <a:latin typeface="Courier New"/>
                <a:cs typeface="Courier New"/>
              </a:rPr>
              <a:t>  [ </a:t>
            </a:r>
            <a:r>
              <a:rPr sz="1900" spc="-10" dirty="0">
                <a:latin typeface="Courier New"/>
                <a:cs typeface="Courier New"/>
              </a:rPr>
              <a:t>RECORD 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]+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9726" y="3804869"/>
            <a:ext cx="262763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Courier New"/>
                <a:cs typeface="Courier New"/>
              </a:rPr>
              <a:t>airport_code </a:t>
            </a:r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UFA</a:t>
            </a:r>
            <a:endParaRPr sz="1900">
              <a:latin typeface="Courier New"/>
              <a:cs typeface="Courier New"/>
            </a:endParaRPr>
          </a:p>
          <a:p>
            <a:pPr marL="12700"/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airport_name 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sz="19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Уфа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9727" y="4384294"/>
            <a:ext cx="132651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city  </a:t>
            </a:r>
            <a:r>
              <a:rPr sz="1900" spc="-10" dirty="0">
                <a:latin typeface="Courier New"/>
                <a:cs typeface="Courier New"/>
              </a:rPr>
              <a:t>lo</a:t>
            </a:r>
            <a:r>
              <a:rPr sz="1900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gitude  latitude  timezone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9173" y="4384294"/>
            <a:ext cx="291465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Уфа</a:t>
            </a:r>
            <a:endParaRPr sz="1900">
              <a:latin typeface="Courier New"/>
              <a:cs typeface="Courier New"/>
            </a:endParaRPr>
          </a:p>
          <a:p>
            <a:pPr marL="12700"/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spc="-7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55.874417</a:t>
            </a:r>
            <a:endParaRPr sz="1900">
              <a:latin typeface="Courier New"/>
              <a:cs typeface="Courier New"/>
            </a:endParaRPr>
          </a:p>
          <a:p>
            <a:pPr marL="12700"/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spc="-7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54.557511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|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Asia/Yekaterinburg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2252" y="4283824"/>
            <a:ext cx="1872614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4005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3</a:t>
            </a:r>
            <a:r>
              <a:rPr spc="-10" dirty="0">
                <a:latin typeface="Carlito"/>
                <a:cs typeface="Carlito"/>
              </a:rPr>
              <a:t> символа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 flipH="1">
            <a:off x="8728364" y="3206338"/>
            <a:ext cx="307687" cy="1080927"/>
          </a:xfrm>
          <a:custGeom>
            <a:avLst/>
            <a:gdLst/>
            <a:ahLst/>
            <a:cxnLst/>
            <a:rect l="l" t="t" r="r" b="b"/>
            <a:pathLst>
              <a:path w="188595" h="570229">
                <a:moveTo>
                  <a:pt x="143907" y="48747"/>
                </a:moveTo>
                <a:lnTo>
                  <a:pt x="126236" y="66709"/>
                </a:lnTo>
                <a:lnTo>
                  <a:pt x="0" y="563626"/>
                </a:lnTo>
                <a:lnTo>
                  <a:pt x="24638" y="569849"/>
                </a:lnTo>
                <a:lnTo>
                  <a:pt x="150850" y="73027"/>
                </a:lnTo>
                <a:lnTo>
                  <a:pt x="143907" y="48747"/>
                </a:lnTo>
                <a:close/>
              </a:path>
              <a:path w="188595" h="570229">
                <a:moveTo>
                  <a:pt x="162403" y="21208"/>
                </a:moveTo>
                <a:lnTo>
                  <a:pt x="137795" y="21208"/>
                </a:lnTo>
                <a:lnTo>
                  <a:pt x="162432" y="27431"/>
                </a:lnTo>
                <a:lnTo>
                  <a:pt x="150850" y="73027"/>
                </a:lnTo>
                <a:lnTo>
                  <a:pt x="162178" y="112649"/>
                </a:lnTo>
                <a:lnTo>
                  <a:pt x="164083" y="119380"/>
                </a:lnTo>
                <a:lnTo>
                  <a:pt x="171196" y="123316"/>
                </a:lnTo>
                <a:lnTo>
                  <a:pt x="177926" y="121412"/>
                </a:lnTo>
                <a:lnTo>
                  <a:pt x="184657" y="119380"/>
                </a:lnTo>
                <a:lnTo>
                  <a:pt x="188595" y="112394"/>
                </a:lnTo>
                <a:lnTo>
                  <a:pt x="186563" y="105663"/>
                </a:lnTo>
                <a:lnTo>
                  <a:pt x="162403" y="21208"/>
                </a:lnTo>
                <a:close/>
              </a:path>
              <a:path w="188595" h="570229">
                <a:moveTo>
                  <a:pt x="156336" y="0"/>
                </a:moveTo>
                <a:lnTo>
                  <a:pt x="79248" y="78358"/>
                </a:lnTo>
                <a:lnTo>
                  <a:pt x="74295" y="83312"/>
                </a:lnTo>
                <a:lnTo>
                  <a:pt x="74295" y="91439"/>
                </a:lnTo>
                <a:lnTo>
                  <a:pt x="79375" y="96265"/>
                </a:lnTo>
                <a:lnTo>
                  <a:pt x="84327" y="101218"/>
                </a:lnTo>
                <a:lnTo>
                  <a:pt x="92328" y="101218"/>
                </a:lnTo>
                <a:lnTo>
                  <a:pt x="97281" y="96138"/>
                </a:lnTo>
                <a:lnTo>
                  <a:pt x="126236" y="66709"/>
                </a:lnTo>
                <a:lnTo>
                  <a:pt x="137795" y="21208"/>
                </a:lnTo>
                <a:lnTo>
                  <a:pt x="162403" y="21208"/>
                </a:lnTo>
                <a:lnTo>
                  <a:pt x="156336" y="0"/>
                </a:lnTo>
                <a:close/>
              </a:path>
              <a:path w="188595" h="570229">
                <a:moveTo>
                  <a:pt x="162336" y="27812"/>
                </a:moveTo>
                <a:lnTo>
                  <a:pt x="137922" y="27812"/>
                </a:lnTo>
                <a:lnTo>
                  <a:pt x="159130" y="33274"/>
                </a:lnTo>
                <a:lnTo>
                  <a:pt x="143907" y="48747"/>
                </a:lnTo>
                <a:lnTo>
                  <a:pt x="150850" y="73027"/>
                </a:lnTo>
                <a:lnTo>
                  <a:pt x="162336" y="27812"/>
                </a:lnTo>
                <a:close/>
              </a:path>
              <a:path w="188595" h="570229">
                <a:moveTo>
                  <a:pt x="137795" y="21208"/>
                </a:moveTo>
                <a:lnTo>
                  <a:pt x="126236" y="66709"/>
                </a:lnTo>
                <a:lnTo>
                  <a:pt x="143907" y="48747"/>
                </a:lnTo>
                <a:lnTo>
                  <a:pt x="137922" y="27812"/>
                </a:lnTo>
                <a:lnTo>
                  <a:pt x="162336" y="27812"/>
                </a:lnTo>
                <a:lnTo>
                  <a:pt x="162432" y="27431"/>
                </a:lnTo>
                <a:lnTo>
                  <a:pt x="137795" y="21208"/>
                </a:lnTo>
                <a:close/>
              </a:path>
              <a:path w="188595" h="570229">
                <a:moveTo>
                  <a:pt x="137922" y="27812"/>
                </a:moveTo>
                <a:lnTo>
                  <a:pt x="143907" y="48747"/>
                </a:lnTo>
                <a:lnTo>
                  <a:pt x="159130" y="33274"/>
                </a:lnTo>
                <a:lnTo>
                  <a:pt x="137922" y="278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3856" y="4230879"/>
            <a:ext cx="3169285" cy="250825"/>
          </a:xfrm>
          <a:custGeom>
            <a:avLst/>
            <a:gdLst/>
            <a:ahLst/>
            <a:cxnLst/>
            <a:rect l="l" t="t" r="r" b="b"/>
            <a:pathLst>
              <a:path w="3169284" h="250825">
                <a:moveTo>
                  <a:pt x="72777" y="44395"/>
                </a:moveTo>
                <a:lnTo>
                  <a:pt x="50242" y="55827"/>
                </a:lnTo>
                <a:lnTo>
                  <a:pt x="71298" y="69791"/>
                </a:lnTo>
                <a:lnTo>
                  <a:pt x="3167634" y="250317"/>
                </a:lnTo>
                <a:lnTo>
                  <a:pt x="3169158" y="224917"/>
                </a:lnTo>
                <a:lnTo>
                  <a:pt x="72777" y="44395"/>
                </a:lnTo>
                <a:close/>
              </a:path>
              <a:path w="3169284" h="250825">
                <a:moveTo>
                  <a:pt x="104267" y="0"/>
                </a:moveTo>
                <a:lnTo>
                  <a:pt x="0" y="52959"/>
                </a:lnTo>
                <a:lnTo>
                  <a:pt x="91567" y="113792"/>
                </a:lnTo>
                <a:lnTo>
                  <a:pt x="97409" y="117602"/>
                </a:lnTo>
                <a:lnTo>
                  <a:pt x="105283" y="116078"/>
                </a:lnTo>
                <a:lnTo>
                  <a:pt x="109220" y="110236"/>
                </a:lnTo>
                <a:lnTo>
                  <a:pt x="113030" y="104394"/>
                </a:lnTo>
                <a:lnTo>
                  <a:pt x="111506" y="96520"/>
                </a:lnTo>
                <a:lnTo>
                  <a:pt x="105664" y="92583"/>
                </a:lnTo>
                <a:lnTo>
                  <a:pt x="71298" y="69791"/>
                </a:lnTo>
                <a:lnTo>
                  <a:pt x="24384" y="67056"/>
                </a:lnTo>
                <a:lnTo>
                  <a:pt x="25781" y="41656"/>
                </a:lnTo>
                <a:lnTo>
                  <a:pt x="78179" y="41656"/>
                </a:lnTo>
                <a:lnTo>
                  <a:pt x="115824" y="22606"/>
                </a:lnTo>
                <a:lnTo>
                  <a:pt x="118237" y="14986"/>
                </a:lnTo>
                <a:lnTo>
                  <a:pt x="115062" y="8636"/>
                </a:lnTo>
                <a:lnTo>
                  <a:pt x="111887" y="2413"/>
                </a:lnTo>
                <a:lnTo>
                  <a:pt x="104267" y="0"/>
                </a:lnTo>
                <a:close/>
              </a:path>
              <a:path w="3169284" h="250825">
                <a:moveTo>
                  <a:pt x="25781" y="41656"/>
                </a:moveTo>
                <a:lnTo>
                  <a:pt x="24384" y="67056"/>
                </a:lnTo>
                <a:lnTo>
                  <a:pt x="71298" y="69791"/>
                </a:lnTo>
                <a:lnTo>
                  <a:pt x="65067" y="65659"/>
                </a:lnTo>
                <a:lnTo>
                  <a:pt x="30861" y="65659"/>
                </a:lnTo>
                <a:lnTo>
                  <a:pt x="32131" y="43815"/>
                </a:lnTo>
                <a:lnTo>
                  <a:pt x="62813" y="43815"/>
                </a:lnTo>
                <a:lnTo>
                  <a:pt x="25781" y="41656"/>
                </a:lnTo>
                <a:close/>
              </a:path>
              <a:path w="3169284" h="250825">
                <a:moveTo>
                  <a:pt x="32131" y="43815"/>
                </a:moveTo>
                <a:lnTo>
                  <a:pt x="30861" y="65659"/>
                </a:lnTo>
                <a:lnTo>
                  <a:pt x="50242" y="55827"/>
                </a:lnTo>
                <a:lnTo>
                  <a:pt x="32131" y="43815"/>
                </a:lnTo>
                <a:close/>
              </a:path>
              <a:path w="3169284" h="250825">
                <a:moveTo>
                  <a:pt x="50242" y="55827"/>
                </a:moveTo>
                <a:lnTo>
                  <a:pt x="30861" y="65659"/>
                </a:lnTo>
                <a:lnTo>
                  <a:pt x="65067" y="65659"/>
                </a:lnTo>
                <a:lnTo>
                  <a:pt x="50242" y="55827"/>
                </a:lnTo>
                <a:close/>
              </a:path>
              <a:path w="3169284" h="250825">
                <a:moveTo>
                  <a:pt x="62813" y="43815"/>
                </a:moveTo>
                <a:lnTo>
                  <a:pt x="32131" y="43815"/>
                </a:lnTo>
                <a:lnTo>
                  <a:pt x="50242" y="55827"/>
                </a:lnTo>
                <a:lnTo>
                  <a:pt x="72777" y="44395"/>
                </a:lnTo>
                <a:lnTo>
                  <a:pt x="62813" y="43815"/>
                </a:lnTo>
                <a:close/>
              </a:path>
              <a:path w="3169284" h="250825">
                <a:moveTo>
                  <a:pt x="78179" y="41656"/>
                </a:moveTo>
                <a:lnTo>
                  <a:pt x="25781" y="41656"/>
                </a:lnTo>
                <a:lnTo>
                  <a:pt x="72777" y="44395"/>
                </a:lnTo>
                <a:lnTo>
                  <a:pt x="78179" y="4165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5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157" y="238869"/>
            <a:ext cx="80087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Шаблоны </a:t>
            </a:r>
            <a:r>
              <a:rPr sz="2800" spc="-30" dirty="0">
                <a:latin typeface="Arial Black" panose="020B0A04020102020204" pitchFamily="34" charset="0"/>
              </a:rPr>
              <a:t>NOT</a:t>
            </a:r>
            <a:r>
              <a:rPr sz="2800" spc="-3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LIKE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359454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1894" y="3594544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4429" y="359454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946" y="1285494"/>
            <a:ext cx="7936230" cy="243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10" dirty="0">
                <a:latin typeface="Carlito"/>
                <a:cs typeface="Carlito"/>
              </a:rPr>
              <a:t>захотим </a:t>
            </a:r>
            <a:r>
              <a:rPr sz="2000" dirty="0">
                <a:latin typeface="Carlito"/>
                <a:cs typeface="Carlito"/>
              </a:rPr>
              <a:t>узнать, </a:t>
            </a:r>
            <a:r>
              <a:rPr sz="2000" spc="-10" dirty="0">
                <a:latin typeface="Carlito"/>
                <a:cs typeface="Carlito"/>
              </a:rPr>
              <a:t>какими </a:t>
            </a:r>
            <a:r>
              <a:rPr sz="2000" spc="-5" dirty="0">
                <a:latin typeface="Carlito"/>
                <a:cs typeface="Carlito"/>
              </a:rPr>
              <a:t>самолетами, </a:t>
            </a:r>
            <a:r>
              <a:rPr sz="2000" dirty="0">
                <a:latin typeface="Carlito"/>
                <a:cs typeface="Carlito"/>
              </a:rPr>
              <a:t>кроме </a:t>
            </a:r>
            <a:r>
              <a:rPr sz="2000" spc="-5" dirty="0">
                <a:latin typeface="Carlito"/>
                <a:cs typeface="Carlito"/>
              </a:rPr>
              <a:t>машин </a:t>
            </a:r>
            <a:r>
              <a:rPr sz="2000" spc="-10" dirty="0">
                <a:latin typeface="Carlito"/>
                <a:cs typeface="Carlito"/>
              </a:rPr>
              <a:t>компаний  </a:t>
            </a:r>
            <a:r>
              <a:rPr sz="2000" dirty="0">
                <a:latin typeface="Carlito"/>
                <a:cs typeface="Carlito"/>
              </a:rPr>
              <a:t>Airbus и Boeing, </a:t>
            </a:r>
            <a:r>
              <a:rPr sz="2000" spc="-10" dirty="0">
                <a:latin typeface="Carlito"/>
                <a:cs typeface="Carlito"/>
              </a:rPr>
              <a:t>располагает </a:t>
            </a:r>
            <a:r>
              <a:rPr sz="2000" dirty="0">
                <a:latin typeface="Carlito"/>
                <a:cs typeface="Carlito"/>
              </a:rPr>
              <a:t>наша </a:t>
            </a:r>
            <a:r>
              <a:rPr sz="2000" spc="-5" dirty="0">
                <a:latin typeface="Carlito"/>
                <a:cs typeface="Carlito"/>
              </a:rPr>
              <a:t>авиакомпания,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10" dirty="0">
                <a:latin typeface="Carlito"/>
                <a:cs typeface="Carlito"/>
              </a:rPr>
              <a:t>придется </a:t>
            </a:r>
            <a:r>
              <a:rPr sz="2000" spc="-5" dirty="0">
                <a:latin typeface="Carlito"/>
                <a:cs typeface="Carlito"/>
              </a:rPr>
              <a:t>усложнить  </a:t>
            </a:r>
            <a:r>
              <a:rPr sz="2000" dirty="0">
                <a:latin typeface="Carlito"/>
                <a:cs typeface="Carlito"/>
              </a:rPr>
              <a:t>условие:</a:t>
            </a:r>
            <a:endParaRPr sz="2000">
              <a:latin typeface="Carlito"/>
              <a:cs typeface="Carlito"/>
            </a:endParaRPr>
          </a:p>
          <a:p>
            <a:pPr marL="12700">
              <a:spcBef>
                <a:spcPts val="7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</a:t>
            </a:r>
            <a:endParaRPr>
              <a:latin typeface="Courier New"/>
              <a:cs typeface="Courier New"/>
            </a:endParaRPr>
          </a:p>
          <a:p>
            <a:pPr marL="832485" marR="3275965" indent="-820419">
              <a:lnSpc>
                <a:spcPct val="110000"/>
              </a:lnSpc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model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NOT LIKE </a:t>
            </a:r>
            <a:r>
              <a:rPr b="1" spc="-10" dirty="0">
                <a:latin typeface="Courier New"/>
                <a:cs typeface="Courier New"/>
              </a:rPr>
              <a:t>'Airbus%' </a:t>
            </a:r>
            <a:r>
              <a:rPr b="1" spc="-15" dirty="0">
                <a:latin typeface="Courier New"/>
                <a:cs typeface="Courier New"/>
              </a:rPr>
              <a:t>AND  </a:t>
            </a:r>
            <a:r>
              <a:rPr b="1" spc="-10" dirty="0">
                <a:latin typeface="Courier New"/>
                <a:cs typeface="Courier New"/>
              </a:rPr>
              <a:t>model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NOT LIKE</a:t>
            </a:r>
            <a:r>
              <a:rPr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'Boeing%';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215"/>
              </a:spcBef>
              <a:tabLst>
                <a:tab pos="3289300" algn="l"/>
                <a:tab pos="506349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dirty="0">
                <a:latin typeface="Courier New"/>
                <a:cs typeface="Courier New"/>
              </a:rPr>
              <a:t> |	</a:t>
            </a: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4947" y="3692117"/>
            <a:ext cx="139255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824230" algn="just">
              <a:lnSpc>
                <a:spcPct val="11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 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spc="-5" dirty="0">
                <a:latin typeface="Courier New"/>
                <a:cs typeface="Courier New"/>
              </a:rPr>
              <a:t>(3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3558" y="3719526"/>
            <a:ext cx="384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 SuperJet-100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3000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3558" y="3994151"/>
            <a:ext cx="275526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Cessna 208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Caravan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092" y="3994151"/>
            <a:ext cx="845819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1200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2700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2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115523"/>
            <a:ext cx="8580628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Регулярные </a:t>
            </a:r>
            <a:r>
              <a:rPr sz="2800" spc="-10" dirty="0" err="1">
                <a:latin typeface="Arial Black" panose="020B0A04020102020204" pitchFamily="34" charset="0"/>
              </a:rPr>
              <a:t>выражения</a:t>
            </a:r>
            <a:r>
              <a:rPr sz="2800" spc="-10" dirty="0">
                <a:latin typeface="Arial Black" panose="020B0A04020102020204" pitchFamily="34" charset="0"/>
              </a:rPr>
              <a:t> </a:t>
            </a:r>
            <a:r>
              <a:rPr sz="2800" spc="-10" dirty="0" smtClean="0">
                <a:latin typeface="Arial Black" panose="020B0A04020102020204" pitchFamily="34" charset="0"/>
              </a:rPr>
              <a:t>POSIX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5104" y="2181796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9352" y="2181796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6292" y="2181796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5104" y="690558"/>
            <a:ext cx="7430153" cy="18592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Эти операторы имеют больше возможностей, чем оператор LIKE.</a:t>
            </a:r>
          </a:p>
          <a:p>
            <a:pPr marL="355600" marR="5080" indent="-342900">
              <a:lnSpc>
                <a:spcPts val="1939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Для того чтобы выбрать, например, самолеты компаний Airbus и Boeing,  можно сделать так:</a:t>
            </a:r>
          </a:p>
          <a:p>
            <a:pPr marL="12700">
              <a:lnSpc>
                <a:spcPts val="1775"/>
              </a:lnSpc>
            </a:pPr>
            <a:r>
              <a:rPr b="1" kern="0" dirty="0">
                <a:latin typeface="Courier New"/>
                <a:cs typeface="Courier New"/>
              </a:rPr>
              <a:t>SELECT * FROM aircrafts WHERE model </a:t>
            </a:r>
            <a:r>
              <a:rPr b="1" kern="0" dirty="0">
                <a:solidFill>
                  <a:srgbClr val="FF0000"/>
                </a:solidFill>
                <a:latin typeface="Courier New"/>
                <a:cs typeface="Courier New"/>
              </a:rPr>
              <a:t>~ </a:t>
            </a:r>
            <a:r>
              <a:rPr b="1" kern="0" dirty="0">
                <a:latin typeface="Courier New"/>
                <a:cs typeface="Courier New"/>
              </a:rPr>
              <a:t>'^(A|Boe)';</a:t>
            </a:r>
            <a:endParaRPr kern="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  <a:tabLst>
                <a:tab pos="3014980" algn="l"/>
                <a:tab pos="4516120" algn="l"/>
              </a:tabLst>
            </a:pPr>
            <a:r>
              <a:rPr kern="0" dirty="0">
                <a:latin typeface="Courier New"/>
                <a:cs typeface="Courier New"/>
              </a:rPr>
              <a:t>aircraft_code |	model	| range</a:t>
            </a:r>
          </a:p>
          <a:p>
            <a:pPr marL="149225" marR="1708785" indent="-137160">
              <a:lnSpc>
                <a:spcPts val="1939"/>
              </a:lnSpc>
              <a:spcBef>
                <a:spcPts val="140"/>
              </a:spcBef>
              <a:tabLst>
                <a:tab pos="2061210" algn="l"/>
                <a:tab pos="4516120" algn="l"/>
                <a:tab pos="5739765" algn="l"/>
              </a:tabLst>
            </a:pPr>
            <a:r>
              <a:rPr kern="0" dirty="0">
                <a:latin typeface="Courier New"/>
                <a:cs typeface="Courier New"/>
              </a:rPr>
              <a:t> 	+	+ 	 773	| </a:t>
            </a:r>
            <a:r>
              <a:rPr kern="0" dirty="0">
                <a:solidFill>
                  <a:srgbClr val="FF0000"/>
                </a:solidFill>
                <a:latin typeface="Courier New"/>
                <a:cs typeface="Courier New"/>
              </a:rPr>
              <a:t>Boe</a:t>
            </a:r>
            <a:r>
              <a:rPr kern="0" dirty="0">
                <a:latin typeface="Courier New"/>
                <a:cs typeface="Courier New"/>
              </a:rPr>
              <a:t>ing 777-300	| 11100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69176"/>
              </p:ext>
            </p:extLst>
          </p:nvPr>
        </p:nvGraphicFramePr>
        <p:xfrm>
          <a:off x="2080514" y="2549838"/>
          <a:ext cx="5251449" cy="124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92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Boe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60"/>
                        </a:lnSpc>
                        <a:tabLst>
                          <a:tab pos="122682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767-300	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7900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5700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5600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6700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78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1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Boe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10"/>
                        </a:lnSpc>
                        <a:tabLst>
                          <a:tab pos="122682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	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4200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62404" y="3803807"/>
            <a:ext cx="10043549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(6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 err="1">
                <a:latin typeface="Courier New"/>
                <a:cs typeface="Courier New"/>
              </a:rPr>
              <a:t>строк</a:t>
            </a:r>
            <a:r>
              <a:rPr spc="-10" dirty="0" smtClean="0">
                <a:latin typeface="Courier New"/>
                <a:cs typeface="Courier New"/>
              </a:rPr>
              <a:t>)</a:t>
            </a:r>
            <a:endParaRPr lang="ru-RU" spc="-10" dirty="0" smtClean="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  <a:spcBef>
                <a:spcPts val="100"/>
              </a:spcBef>
            </a:pP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19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Оператор </a:t>
            </a:r>
            <a:r>
              <a:rPr b="1" kern="0" dirty="0">
                <a:latin typeface="Carlito"/>
                <a:cs typeface="Carlito"/>
              </a:rPr>
              <a:t>~ </a:t>
            </a:r>
            <a:r>
              <a:rPr kern="0" dirty="0">
                <a:latin typeface="Carlito"/>
                <a:cs typeface="Carlito"/>
              </a:rPr>
              <a:t>ищет совпадение с шаблоном с учетом регистра символов.</a:t>
            </a:r>
          </a:p>
          <a:p>
            <a:pPr marL="355600" indent="-342900">
              <a:lnSpc>
                <a:spcPts val="19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Символ «</a:t>
            </a:r>
            <a:r>
              <a:rPr b="1" kern="0" dirty="0">
                <a:latin typeface="Carlito"/>
                <a:cs typeface="Carlito"/>
              </a:rPr>
              <a:t>^</a:t>
            </a:r>
            <a:r>
              <a:rPr kern="0" dirty="0">
                <a:latin typeface="Carlito"/>
                <a:cs typeface="Carlito"/>
              </a:rPr>
              <a:t>» означает, что поиск совпадения будет привязан к началу строки.</a:t>
            </a:r>
          </a:p>
          <a:p>
            <a:pPr marL="355600" indent="-342900">
              <a:lnSpc>
                <a:spcPts val="19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Если же требуется проверить наличие такого символа в составе строки, то</a:t>
            </a:r>
          </a:p>
          <a:p>
            <a:pPr marL="355600">
              <a:lnSpc>
                <a:spcPts val="1945"/>
              </a:lnSpc>
            </a:pPr>
            <a:r>
              <a:rPr kern="0" dirty="0">
                <a:latin typeface="Carlito"/>
                <a:cs typeface="Carlito"/>
              </a:rPr>
              <a:t>перед ним нужно поставить символ обратной косой черты: «</a:t>
            </a:r>
            <a:r>
              <a:rPr b="1" kern="0" dirty="0">
                <a:latin typeface="Carlito"/>
                <a:cs typeface="Carlito"/>
              </a:rPr>
              <a:t>\^</a:t>
            </a:r>
            <a:r>
              <a:rPr kern="0" dirty="0">
                <a:latin typeface="Carlito"/>
                <a:cs typeface="Carlito"/>
              </a:rPr>
              <a:t>».</a:t>
            </a:r>
          </a:p>
          <a:p>
            <a:pPr marL="355600" marR="471805" indent="-342900">
              <a:lnSpc>
                <a:spcPts val="1939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  <a:cs typeface="Carlito"/>
              </a:rPr>
              <a:t>Выражение в круглых скобках означает альтернативный выбор между  значениями, разделяемыми символом «|». Поэтому в выборку попадут  значения, начинающиеся либо на «A», либо на «Boe».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5690" y="2819248"/>
            <a:ext cx="2062125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24205" marR="127635" indent="-48704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а</a:t>
            </a:r>
            <a:r>
              <a:rPr spc="5" dirty="0">
                <a:latin typeface="Carlito"/>
                <a:cs typeface="Carlito"/>
              </a:rPr>
              <a:t>л</a:t>
            </a:r>
            <a:r>
              <a:rPr spc="-80" dirty="0">
                <a:latin typeface="Carlito"/>
                <a:cs typeface="Carlito"/>
              </a:rPr>
              <a:t>ь</a:t>
            </a:r>
            <a:r>
              <a:rPr spc="-15" dirty="0">
                <a:latin typeface="Carlito"/>
                <a:cs typeface="Carlito"/>
              </a:rPr>
              <a:t>т</a:t>
            </a:r>
            <a:r>
              <a:rPr dirty="0">
                <a:latin typeface="Carlito"/>
                <a:cs typeface="Carlito"/>
              </a:rPr>
              <a:t>е</a:t>
            </a:r>
            <a:r>
              <a:rPr spc="5" dirty="0">
                <a:latin typeface="Carlito"/>
                <a:cs typeface="Carlito"/>
              </a:rPr>
              <a:t>р</a:t>
            </a:r>
            <a:r>
              <a:rPr dirty="0">
                <a:latin typeface="Carlito"/>
                <a:cs typeface="Carlito"/>
              </a:rPr>
              <a:t>нативный  выбор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7465035" y="1724659"/>
            <a:ext cx="1376045" cy="1103630"/>
            <a:chOff x="6013577" y="2264155"/>
            <a:chExt cx="1376045" cy="1103630"/>
          </a:xfrm>
        </p:grpSpPr>
        <p:sp>
          <p:nvSpPr>
            <p:cNvPr id="11" name="object 11"/>
            <p:cNvSpPr/>
            <p:nvPr/>
          </p:nvSpPr>
          <p:spPr>
            <a:xfrm>
              <a:off x="6026277" y="2276855"/>
              <a:ext cx="850265" cy="378460"/>
            </a:xfrm>
            <a:custGeom>
              <a:avLst/>
              <a:gdLst/>
              <a:ahLst/>
              <a:cxnLst/>
              <a:rect l="l" t="t" r="r" b="b"/>
              <a:pathLst>
                <a:path w="850265" h="378460">
                  <a:moveTo>
                    <a:pt x="850011" y="0"/>
                  </a:moveTo>
                  <a:lnTo>
                    <a:pt x="847536" y="73588"/>
                  </a:lnTo>
                  <a:lnTo>
                    <a:pt x="840787" y="133699"/>
                  </a:lnTo>
                  <a:lnTo>
                    <a:pt x="830776" y="174236"/>
                  </a:lnTo>
                  <a:lnTo>
                    <a:pt x="818515" y="189103"/>
                  </a:lnTo>
                  <a:lnTo>
                    <a:pt x="456564" y="189103"/>
                  </a:lnTo>
                  <a:lnTo>
                    <a:pt x="444283" y="203969"/>
                  </a:lnTo>
                  <a:lnTo>
                    <a:pt x="434228" y="244506"/>
                  </a:lnTo>
                  <a:lnTo>
                    <a:pt x="427436" y="304617"/>
                  </a:lnTo>
                  <a:lnTo>
                    <a:pt x="424942" y="378206"/>
                  </a:lnTo>
                  <a:lnTo>
                    <a:pt x="422467" y="304617"/>
                  </a:lnTo>
                  <a:lnTo>
                    <a:pt x="415718" y="244506"/>
                  </a:lnTo>
                  <a:lnTo>
                    <a:pt x="405707" y="203969"/>
                  </a:lnTo>
                  <a:lnTo>
                    <a:pt x="393446" y="189103"/>
                  </a:lnTo>
                  <a:lnTo>
                    <a:pt x="31496" y="189103"/>
                  </a:lnTo>
                  <a:lnTo>
                    <a:pt x="19234" y="174236"/>
                  </a:lnTo>
                  <a:lnTo>
                    <a:pt x="9223" y="133699"/>
                  </a:lnTo>
                  <a:lnTo>
                    <a:pt x="2474" y="7358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0134" y="2655061"/>
              <a:ext cx="729615" cy="713105"/>
            </a:xfrm>
            <a:custGeom>
              <a:avLst/>
              <a:gdLst/>
              <a:ahLst/>
              <a:cxnLst/>
              <a:rect l="l" t="t" r="r" b="b"/>
              <a:pathLst>
                <a:path w="729615" h="713104">
                  <a:moveTo>
                    <a:pt x="36134" y="35274"/>
                  </a:moveTo>
                  <a:lnTo>
                    <a:pt x="42802" y="59554"/>
                  </a:lnTo>
                  <a:lnTo>
                    <a:pt x="711326" y="712724"/>
                  </a:lnTo>
                  <a:lnTo>
                    <a:pt x="729107" y="694563"/>
                  </a:lnTo>
                  <a:lnTo>
                    <a:pt x="60597" y="41408"/>
                  </a:lnTo>
                  <a:lnTo>
                    <a:pt x="36134" y="35274"/>
                  </a:lnTo>
                  <a:close/>
                </a:path>
                <a:path w="729615" h="713104">
                  <a:moveTo>
                    <a:pt x="0" y="0"/>
                  </a:moveTo>
                  <a:lnTo>
                    <a:pt x="29210" y="106045"/>
                  </a:lnTo>
                  <a:lnTo>
                    <a:pt x="31115" y="112775"/>
                  </a:lnTo>
                  <a:lnTo>
                    <a:pt x="38100" y="116712"/>
                  </a:lnTo>
                  <a:lnTo>
                    <a:pt x="44831" y="114935"/>
                  </a:lnTo>
                  <a:lnTo>
                    <a:pt x="51689" y="113029"/>
                  </a:lnTo>
                  <a:lnTo>
                    <a:pt x="55625" y="106045"/>
                  </a:lnTo>
                  <a:lnTo>
                    <a:pt x="53721" y="99313"/>
                  </a:lnTo>
                  <a:lnTo>
                    <a:pt x="42802" y="59554"/>
                  </a:lnTo>
                  <a:lnTo>
                    <a:pt x="9144" y="26670"/>
                  </a:lnTo>
                  <a:lnTo>
                    <a:pt x="26924" y="8509"/>
                  </a:lnTo>
                  <a:lnTo>
                    <a:pt x="33874" y="8509"/>
                  </a:lnTo>
                  <a:lnTo>
                    <a:pt x="0" y="0"/>
                  </a:lnTo>
                  <a:close/>
                </a:path>
                <a:path w="729615" h="713104">
                  <a:moveTo>
                    <a:pt x="26924" y="8509"/>
                  </a:moveTo>
                  <a:lnTo>
                    <a:pt x="9144" y="26670"/>
                  </a:lnTo>
                  <a:lnTo>
                    <a:pt x="42802" y="59554"/>
                  </a:lnTo>
                  <a:lnTo>
                    <a:pt x="36134" y="35274"/>
                  </a:lnTo>
                  <a:lnTo>
                    <a:pt x="14986" y="29972"/>
                  </a:lnTo>
                  <a:lnTo>
                    <a:pt x="30352" y="14224"/>
                  </a:lnTo>
                  <a:lnTo>
                    <a:pt x="32773" y="14224"/>
                  </a:lnTo>
                  <a:lnTo>
                    <a:pt x="26924" y="8509"/>
                  </a:lnTo>
                  <a:close/>
                </a:path>
                <a:path w="729615" h="713104">
                  <a:moveTo>
                    <a:pt x="33874" y="8509"/>
                  </a:moveTo>
                  <a:lnTo>
                    <a:pt x="26924" y="8509"/>
                  </a:lnTo>
                  <a:lnTo>
                    <a:pt x="60597" y="41408"/>
                  </a:lnTo>
                  <a:lnTo>
                    <a:pt x="107315" y="53086"/>
                  </a:lnTo>
                  <a:lnTo>
                    <a:pt x="114300" y="48895"/>
                  </a:lnTo>
                  <a:lnTo>
                    <a:pt x="115950" y="42163"/>
                  </a:lnTo>
                  <a:lnTo>
                    <a:pt x="117729" y="35305"/>
                  </a:lnTo>
                  <a:lnTo>
                    <a:pt x="113538" y="28448"/>
                  </a:lnTo>
                  <a:lnTo>
                    <a:pt x="106680" y="26797"/>
                  </a:lnTo>
                  <a:lnTo>
                    <a:pt x="33874" y="8509"/>
                  </a:lnTo>
                  <a:close/>
                </a:path>
                <a:path w="729615" h="713104">
                  <a:moveTo>
                    <a:pt x="32773" y="14224"/>
                  </a:moveTo>
                  <a:lnTo>
                    <a:pt x="30352" y="14224"/>
                  </a:lnTo>
                  <a:lnTo>
                    <a:pt x="36134" y="35274"/>
                  </a:lnTo>
                  <a:lnTo>
                    <a:pt x="60597" y="41408"/>
                  </a:lnTo>
                  <a:lnTo>
                    <a:pt x="32773" y="14224"/>
                  </a:lnTo>
                  <a:close/>
                </a:path>
                <a:path w="729615" h="713104">
                  <a:moveTo>
                    <a:pt x="30352" y="14224"/>
                  </a:moveTo>
                  <a:lnTo>
                    <a:pt x="14986" y="29972"/>
                  </a:lnTo>
                  <a:lnTo>
                    <a:pt x="36134" y="35274"/>
                  </a:lnTo>
                  <a:lnTo>
                    <a:pt x="30352" y="1422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0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260" y="127076"/>
            <a:ext cx="948588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Регулярные </a:t>
            </a:r>
            <a:r>
              <a:rPr sz="2800" spc="-10" dirty="0" err="1">
                <a:latin typeface="Arial Black" panose="020B0A04020102020204" pitchFamily="34" charset="0"/>
              </a:rPr>
              <a:t>выражения</a:t>
            </a:r>
            <a:r>
              <a:rPr sz="2800" spc="-10" dirty="0">
                <a:latin typeface="Arial Black" panose="020B0A04020102020204" pitchFamily="34" charset="0"/>
              </a:rPr>
              <a:t> </a:t>
            </a:r>
            <a:r>
              <a:rPr sz="2800" spc="-10" dirty="0" smtClean="0">
                <a:latin typeface="Arial Black" panose="020B0A04020102020204" pitchFamily="34" charset="0"/>
              </a:rPr>
              <a:t>POSIX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9763" y="747084"/>
            <a:ext cx="10392237" cy="22576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132715" indent="-342900">
              <a:lnSpc>
                <a:spcPts val="192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Carlito"/>
                <a:cs typeface="Carlito"/>
              </a:rPr>
              <a:t>Для инвертирования смысла оператора ~ нужно перед ним добавить  знак «!».</a:t>
            </a:r>
          </a:p>
          <a:p>
            <a:pPr marL="355600" marR="293370" indent="-3429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Пример</a:t>
            </a:r>
            <a:r>
              <a:rPr sz="2000" kern="0" dirty="0">
                <a:latin typeface="Carlito"/>
                <a:cs typeface="Carlito"/>
              </a:rPr>
              <a:t>: найти модели самолетов, которые не завершаются числом  300</a:t>
            </a:r>
            <a:r>
              <a:rPr sz="2000" kern="0" dirty="0" smtClean="0">
                <a:latin typeface="Carlito"/>
                <a:cs typeface="Carlito"/>
              </a:rPr>
              <a:t>.</a:t>
            </a:r>
            <a:endParaRPr lang="ru-RU" sz="2000" kern="0" dirty="0" smtClean="0">
              <a:latin typeface="Carlito"/>
              <a:cs typeface="Carlito"/>
            </a:endParaRPr>
          </a:p>
          <a:p>
            <a:pPr marL="355600" marR="293370" indent="-3429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kern="0" dirty="0">
              <a:latin typeface="Carlito"/>
              <a:cs typeface="Carlito"/>
            </a:endParaRPr>
          </a:p>
          <a:p>
            <a:pPr marL="12700">
              <a:lnSpc>
                <a:spcPts val="2025"/>
              </a:lnSpc>
            </a:pPr>
            <a:r>
              <a:rPr b="1" kern="0" dirty="0">
                <a:latin typeface="Courier New"/>
                <a:cs typeface="Courier New"/>
              </a:rPr>
              <a:t>SELECT * FROM aircrafts WHERE model </a:t>
            </a:r>
            <a:r>
              <a:rPr b="1" kern="0" dirty="0">
                <a:solidFill>
                  <a:srgbClr val="FF0000"/>
                </a:solidFill>
                <a:latin typeface="Courier New"/>
                <a:cs typeface="Courier New"/>
              </a:rPr>
              <a:t>!~ </a:t>
            </a:r>
            <a:r>
              <a:rPr b="1" kern="0" dirty="0">
                <a:latin typeface="Courier New"/>
                <a:cs typeface="Courier New"/>
              </a:rPr>
              <a:t>'300</a:t>
            </a:r>
            <a:r>
              <a:rPr b="1" kern="0" dirty="0" smtClean="0">
                <a:latin typeface="Courier New"/>
                <a:cs typeface="Courier New"/>
              </a:rPr>
              <a:t>$';</a:t>
            </a:r>
            <a:endParaRPr lang="en-US" b="1" kern="0" dirty="0" smtClean="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endParaRPr b="1" kern="0" dirty="0">
              <a:latin typeface="Courier New"/>
              <a:cs typeface="Courier New"/>
            </a:endParaRPr>
          </a:p>
          <a:p>
            <a:pPr marL="12700" marR="5080">
              <a:lnSpc>
                <a:spcPts val="1920"/>
              </a:lnSpc>
              <a:spcBef>
                <a:spcPts val="600"/>
              </a:spcBef>
            </a:pPr>
            <a:r>
              <a:rPr sz="2000" kern="0" dirty="0">
                <a:latin typeface="Carlito"/>
                <a:cs typeface="Carlito"/>
              </a:rPr>
              <a:t>В этом регулярном выражении символ «$» означает привязку поискового  шаблона к концу строки. Если же требуется проверить наличие такого</a:t>
            </a:r>
          </a:p>
          <a:p>
            <a:pPr marL="12700">
              <a:lnSpc>
                <a:spcPts val="1935"/>
              </a:lnSpc>
            </a:pPr>
            <a:r>
              <a:rPr sz="2000" kern="0" dirty="0">
                <a:latin typeface="Carlito"/>
                <a:cs typeface="Carlito"/>
              </a:rPr>
              <a:t>символа в составе строки, то надо сделать так: «\$».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2106" y="3454400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092" y="3454400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905608"/>
            <a:ext cx="2049145" cy="0"/>
          </a:xfrm>
          <a:custGeom>
            <a:avLst/>
            <a:gdLst/>
            <a:ahLst/>
            <a:cxnLst/>
            <a:rect l="l" t="t" r="r" b="b"/>
            <a:pathLst>
              <a:path w="2049145">
                <a:moveTo>
                  <a:pt x="0" y="0"/>
                </a:moveTo>
                <a:lnTo>
                  <a:pt x="2048720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3905608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284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8" y="3905608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5928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6" y="3728670"/>
            <a:ext cx="629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459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3057" y="4054281"/>
          <a:ext cx="5795007" cy="1356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5700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5600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6700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4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CN1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83558" y="5375249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092" y="5375249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2700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7" y="5375249"/>
            <a:ext cx="125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CR2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(6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45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020" y="308736"/>
            <a:ext cx="758535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Предикаты</a:t>
            </a:r>
            <a:r>
              <a:rPr sz="2800" spc="-35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сравнения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084" y="846987"/>
            <a:ext cx="10047606" cy="19704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136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Предикаты </a:t>
            </a:r>
            <a:r>
              <a:rPr sz="2000" dirty="0">
                <a:latin typeface="Carlito"/>
                <a:cs typeface="Carlito"/>
              </a:rPr>
              <a:t>сравнения </a:t>
            </a:r>
            <a:r>
              <a:rPr sz="2000" spc="-5" dirty="0">
                <a:latin typeface="Carlito"/>
                <a:cs typeface="Carlito"/>
              </a:rPr>
              <a:t>могут использоваться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качестве </a:t>
            </a:r>
            <a:r>
              <a:rPr sz="2000" dirty="0">
                <a:latin typeface="Carlito"/>
                <a:cs typeface="Carlito"/>
              </a:rPr>
              <a:t>замены  </a:t>
            </a:r>
            <a:r>
              <a:rPr sz="2000" spc="-5" dirty="0">
                <a:latin typeface="Carlito"/>
                <a:cs typeface="Carlito"/>
              </a:rPr>
              <a:t>традиционных операторов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сравнения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lang="ru-RU" sz="2000" dirty="0" smtClean="0">
              <a:latin typeface="Carlito"/>
              <a:cs typeface="Carlito"/>
            </a:endParaRPr>
          </a:p>
          <a:p>
            <a:pPr marL="355600" marR="76136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4965" indent="-342900"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Вопрос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какие самолеты </a:t>
            </a:r>
            <a:r>
              <a:rPr sz="2000" dirty="0">
                <a:latin typeface="Carlito"/>
                <a:cs typeface="Carlito"/>
              </a:rPr>
              <a:t>имеют </a:t>
            </a:r>
            <a:r>
              <a:rPr sz="2000" spc="-5" dirty="0">
                <a:latin typeface="Carlito"/>
                <a:cs typeface="Carlito"/>
              </a:rPr>
              <a:t>дальность </a:t>
            </a:r>
            <a:r>
              <a:rPr sz="2000" spc="-10" dirty="0">
                <a:latin typeface="Carlito"/>
                <a:cs typeface="Carlito"/>
              </a:rPr>
              <a:t>полета </a:t>
            </a:r>
            <a:r>
              <a:rPr sz="2000" dirty="0">
                <a:latin typeface="Carlito"/>
                <a:cs typeface="Carlito"/>
              </a:rPr>
              <a:t>в диапазоне </a:t>
            </a:r>
            <a:r>
              <a:rPr sz="2000" spc="-10" dirty="0">
                <a:latin typeface="Carlito"/>
                <a:cs typeface="Carlito"/>
              </a:rPr>
              <a:t>от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3000</a:t>
            </a:r>
          </a:p>
          <a:p>
            <a:pPr marL="355600"/>
            <a:r>
              <a:rPr sz="2000" spc="-5" dirty="0">
                <a:latin typeface="Carlito"/>
                <a:cs typeface="Carlito"/>
              </a:rPr>
              <a:t>км </a:t>
            </a:r>
            <a:r>
              <a:rPr sz="2000" spc="-15" dirty="0">
                <a:latin typeface="Carlito"/>
                <a:cs typeface="Carlito"/>
              </a:rPr>
              <a:t>до </a:t>
            </a:r>
            <a:r>
              <a:rPr sz="2000" dirty="0">
                <a:latin typeface="Carlito"/>
                <a:cs typeface="Carlito"/>
              </a:rPr>
              <a:t>6000 </a:t>
            </a:r>
            <a:r>
              <a:rPr sz="2000" spc="-5" dirty="0">
                <a:latin typeface="Carlito"/>
                <a:cs typeface="Carlito"/>
              </a:rPr>
              <a:t>км? Ответ </a:t>
            </a:r>
            <a:r>
              <a:rPr sz="2000" spc="-10" dirty="0">
                <a:latin typeface="Carlito"/>
                <a:cs typeface="Carlito"/>
              </a:rPr>
              <a:t>получим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0" dirty="0">
                <a:latin typeface="Carlito"/>
                <a:cs typeface="Carlito"/>
              </a:rPr>
              <a:t>предиката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BETWEEN.</a:t>
            </a:r>
          </a:p>
          <a:p>
            <a:pPr marL="12700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 WHERE range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BETWEEN </a:t>
            </a:r>
            <a:r>
              <a:rPr b="1" spc="-10" dirty="0">
                <a:latin typeface="Courier New"/>
                <a:cs typeface="Courier New"/>
              </a:rPr>
              <a:t>3000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6000;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6" y="2905759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52140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092" y="2905759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35680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335680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335680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3180079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3056" y="3505387"/>
          <a:ext cx="5798184" cy="1082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5700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5600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34946" y="4551934"/>
            <a:ext cx="7758430" cy="1208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(4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 err="1">
                <a:latin typeface="Courier New"/>
                <a:cs typeface="Courier New"/>
              </a:rPr>
              <a:t>строки</a:t>
            </a:r>
            <a:r>
              <a:rPr spc="-10" dirty="0" smtClean="0">
                <a:latin typeface="Courier New"/>
                <a:cs typeface="Courier New"/>
              </a:rPr>
              <a:t>)</a:t>
            </a:r>
            <a:endParaRPr lang="ru-RU" spc="-10" dirty="0" smtClean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Обратите внимание, что граничное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значение 3000 было </a:t>
            </a:r>
            <a:r>
              <a:rPr sz="2000" spc="-5" dirty="0" err="1">
                <a:solidFill>
                  <a:srgbClr val="FF0000"/>
                </a:solidFill>
                <a:latin typeface="Carlito"/>
                <a:cs typeface="Carlito"/>
              </a:rPr>
              <a:t>включено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FF0000"/>
                </a:solidFill>
                <a:latin typeface="Carlito"/>
                <a:cs typeface="Carlito"/>
              </a:rPr>
              <a:t>в</a:t>
            </a:r>
            <a:r>
              <a:rPr lang="ru-RU" sz="200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 err="1" smtClean="0">
                <a:solidFill>
                  <a:srgbClr val="FF0000"/>
                </a:solidFill>
                <a:latin typeface="Carlito"/>
                <a:cs typeface="Carlito"/>
              </a:rPr>
              <a:t>полученную</a:t>
            </a:r>
            <a:r>
              <a:rPr sz="2000" spc="-3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выборку.</a:t>
            </a:r>
            <a:endParaRPr sz="20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140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198186" y="462222"/>
            <a:ext cx="7805259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Синтаксис оператора SELECT</a:t>
            </a:r>
            <a:endParaRPr b="1"/>
          </a:p>
        </p:txBody>
      </p:sp>
      <p:sp>
        <p:nvSpPr>
          <p:cNvPr id="172" name="Google Shape;172;p23"/>
          <p:cNvSpPr txBox="1"/>
          <p:nvPr/>
        </p:nvSpPr>
        <p:spPr>
          <a:xfrm>
            <a:off x="1842586" y="2219987"/>
            <a:ext cx="9158761" cy="31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[ALL | DISTINCT ] {*|[имя_столбца	[AS	новое_имя]]}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842586" y="2410473"/>
            <a:ext cx="3672361" cy="31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[,...][INTO переменная ]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299754" y="2715252"/>
            <a:ext cx="929931" cy="62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 [WHERE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213990" y="2715252"/>
            <a:ext cx="5348547" cy="62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имя_таблицы [[AS] псевдоним] [,...]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2286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&lt;условие_поиска&gt;]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299754" y="3324809"/>
            <a:ext cx="4891475" cy="12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[GROUP BY	имя_столбца [,...]]  [HAVING &lt;критерии выбора групп&gt;]  [ORDER BY имя_столбца [,...]]  [LIMIT n[,m</a:t>
            </a: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26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1220305" y="538422"/>
            <a:ext cx="8204570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 dirty="0"/>
              <a:t>Пример: интервальный запрос</a:t>
            </a:r>
            <a:endParaRPr b="1" dirty="0"/>
          </a:p>
        </p:txBody>
      </p:sp>
      <p:sp>
        <p:nvSpPr>
          <p:cNvPr id="244" name="Google Shape;244;p32"/>
          <p:cNvSpPr txBox="1"/>
          <p:nvPr/>
        </p:nvSpPr>
        <p:spPr>
          <a:xfrm>
            <a:off x="1717650" y="1373325"/>
            <a:ext cx="92532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001">
                <a:solidFill>
                  <a:srgbClr val="231E20"/>
                </a:solidFill>
              </a:rPr>
              <a:t>Студенты, у которых день рождения летом.</a:t>
            </a:r>
            <a:endParaRPr sz="200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7"/>
              </a:spcBef>
              <a:spcAft>
                <a:spcPts val="0"/>
              </a:spcAft>
              <a:buNone/>
            </a:pPr>
            <a:endParaRPr sz="20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SudentId, StudentName, BirthDate  FROM STUDENT</a:t>
            </a:r>
            <a:endParaRPr sz="2001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WHERE EXTRACT(Month from BirthDate) BETWEEN 6 AND 8;</a:t>
            </a:r>
            <a:endParaRPr sz="2001" b="1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61" y="2937225"/>
            <a:ext cx="10178975" cy="254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5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1220300" y="290250"/>
            <a:ext cx="11196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800" b="1"/>
              <a:t>Пример: запрос с  принадлежностью множеству</a:t>
            </a:r>
            <a:endParaRPr sz="3800" b="1"/>
          </a:p>
        </p:txBody>
      </p:sp>
      <p:sp>
        <p:nvSpPr>
          <p:cNvPr id="269" name="Google Shape;269;p35"/>
          <p:cNvSpPr txBox="1"/>
          <p:nvPr/>
        </p:nvSpPr>
        <p:spPr>
          <a:xfrm>
            <a:off x="1488200" y="1644751"/>
            <a:ext cx="48375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Номера зачеток студентов, которые сдали  экзамены на 2 и 4.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lnSpc>
                <a:spcPct val="119990"/>
              </a:lnSpc>
              <a:spcBef>
                <a:spcPts val="1228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StudentId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lnSpc>
                <a:spcPct val="119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	EXAM_RESULT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WHERE Mark IN (2,4);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900" y="2989750"/>
            <a:ext cx="6526075" cy="328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1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115523"/>
            <a:ext cx="790599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Предложение </a:t>
            </a:r>
            <a:r>
              <a:rPr sz="2800" spc="-10" dirty="0">
                <a:latin typeface="Arial Black" panose="020B0A04020102020204" pitchFamily="34" charset="0"/>
              </a:rPr>
              <a:t>ORDER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75" dirty="0">
                <a:latin typeface="Arial Black" panose="020B0A04020102020204" pitchFamily="34" charset="0"/>
              </a:rPr>
              <a:t>BY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43792" y="723113"/>
            <a:ext cx="10367157" cy="259981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608965"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ВАЖНО! </a:t>
            </a:r>
            <a:r>
              <a:rPr spc="-10" dirty="0"/>
              <a:t>Если </a:t>
            </a:r>
            <a:r>
              <a:rPr dirty="0"/>
              <a:t>не </a:t>
            </a:r>
            <a:r>
              <a:rPr spc="-5" dirty="0"/>
              <a:t>принять специальных мер, </a:t>
            </a:r>
            <a:r>
              <a:rPr spc="-15" dirty="0"/>
              <a:t>то </a:t>
            </a:r>
            <a:r>
              <a:rPr spc="-5" dirty="0"/>
              <a:t>СУБД </a:t>
            </a:r>
            <a:r>
              <a:rPr dirty="0"/>
              <a:t>не </a:t>
            </a:r>
            <a:r>
              <a:rPr spc="-5" dirty="0"/>
              <a:t>гарантирует  </a:t>
            </a:r>
            <a:r>
              <a:rPr spc="-15" dirty="0"/>
              <a:t>никакого </a:t>
            </a:r>
            <a:r>
              <a:rPr spc="-10" dirty="0"/>
              <a:t>конкретного </a:t>
            </a:r>
            <a:r>
              <a:rPr spc="-5" dirty="0"/>
              <a:t>порядка </a:t>
            </a:r>
            <a:r>
              <a:rPr dirty="0"/>
              <a:t>строк в </a:t>
            </a:r>
            <a:r>
              <a:rPr spc="-15" dirty="0"/>
              <a:t>результирующей</a:t>
            </a:r>
            <a:r>
              <a:rPr spc="-95" dirty="0"/>
              <a:t> </a:t>
            </a:r>
            <a:r>
              <a:rPr spc="-5" dirty="0"/>
              <a:t>выборке.</a:t>
            </a:r>
          </a:p>
          <a:p>
            <a:pPr marL="12700">
              <a:spcBef>
                <a:spcPts val="475"/>
              </a:spcBef>
            </a:pPr>
            <a:r>
              <a:rPr spc="-5" dirty="0"/>
              <a:t>Можно </a:t>
            </a:r>
            <a:r>
              <a:rPr dirty="0"/>
              <a:t>задать не </a:t>
            </a:r>
            <a:r>
              <a:rPr spc="-20" dirty="0"/>
              <a:t>только </a:t>
            </a:r>
            <a:r>
              <a:rPr dirty="0"/>
              <a:t>возрастающий, но </a:t>
            </a:r>
            <a:r>
              <a:rPr spc="-10" dirty="0"/>
              <a:t>также </a:t>
            </a:r>
            <a:r>
              <a:rPr dirty="0"/>
              <a:t>и </a:t>
            </a:r>
            <a:r>
              <a:rPr i="1" spc="-95" dirty="0" err="1">
                <a:latin typeface="Arial"/>
                <a:cs typeface="Arial"/>
              </a:rPr>
              <a:t>убывающий</a:t>
            </a:r>
            <a:r>
              <a:rPr i="1" spc="-160" dirty="0">
                <a:latin typeface="Arial"/>
                <a:cs typeface="Arial"/>
              </a:rPr>
              <a:t> </a:t>
            </a:r>
            <a:r>
              <a:rPr spc="-5" dirty="0" err="1" smtClean="0"/>
              <a:t>порядок</a:t>
            </a:r>
            <a:r>
              <a:rPr lang="en-US" spc="-5" dirty="0" smtClean="0"/>
              <a:t> </a:t>
            </a:r>
            <a:r>
              <a:rPr dirty="0" err="1" smtClean="0"/>
              <a:t>сортировки</a:t>
            </a:r>
            <a:r>
              <a:rPr dirty="0" smtClean="0"/>
              <a:t> </a:t>
            </a:r>
            <a:r>
              <a:rPr spc="-5" dirty="0"/>
              <a:t>DESC</a:t>
            </a:r>
            <a:r>
              <a:rPr spc="375" dirty="0"/>
              <a:t> </a:t>
            </a:r>
            <a:r>
              <a:rPr spc="-5" dirty="0"/>
              <a:t>(DESCENDANT</a:t>
            </a:r>
            <a:r>
              <a:rPr spc="-5" dirty="0" smtClean="0"/>
              <a:t>).</a:t>
            </a:r>
            <a:endParaRPr lang="en-US" spc="-5" dirty="0" smtClean="0"/>
          </a:p>
          <a:p>
            <a:pPr marL="12700">
              <a:lnSpc>
                <a:spcPts val="2355"/>
              </a:lnSpc>
            </a:pPr>
            <a:endParaRPr spc="-5" dirty="0"/>
          </a:p>
          <a:p>
            <a:pPr marL="0" indent="0">
              <a:lnSpc>
                <a:spcPts val="2115"/>
              </a:lnSpc>
              <a:buNone/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ORDER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range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DESC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8228" y="3362773"/>
            <a:ext cx="371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2214" y="3362773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3769" y="381381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8016" y="3813814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0551" y="381381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1069" y="3637093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59179" y="3962400"/>
          <a:ext cx="5934073" cy="1356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9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99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Bombardier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CRJ-200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CN1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 208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941069" y="5283268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(9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63508" y="3962215"/>
            <a:ext cx="118110" cy="1368425"/>
          </a:xfrm>
          <a:custGeom>
            <a:avLst/>
            <a:gdLst/>
            <a:ahLst/>
            <a:cxnLst/>
            <a:rect l="l" t="t" r="r" b="b"/>
            <a:pathLst>
              <a:path w="118109" h="1368425">
                <a:moveTo>
                  <a:pt x="14097" y="1252347"/>
                </a:moveTo>
                <a:lnTo>
                  <a:pt x="8001" y="1255776"/>
                </a:lnTo>
                <a:lnTo>
                  <a:pt x="2032" y="1259332"/>
                </a:lnTo>
                <a:lnTo>
                  <a:pt x="0" y="1267206"/>
                </a:lnTo>
                <a:lnTo>
                  <a:pt x="3429" y="1273175"/>
                </a:lnTo>
                <a:lnTo>
                  <a:pt x="58928" y="1368170"/>
                </a:lnTo>
                <a:lnTo>
                  <a:pt x="73585" y="1343025"/>
                </a:lnTo>
                <a:lnTo>
                  <a:pt x="46228" y="1343025"/>
                </a:lnTo>
                <a:lnTo>
                  <a:pt x="46228" y="1296053"/>
                </a:lnTo>
                <a:lnTo>
                  <a:pt x="25400" y="1260348"/>
                </a:lnTo>
                <a:lnTo>
                  <a:pt x="21844" y="1254379"/>
                </a:lnTo>
                <a:lnTo>
                  <a:pt x="14097" y="1252347"/>
                </a:lnTo>
                <a:close/>
              </a:path>
              <a:path w="118109" h="1368425">
                <a:moveTo>
                  <a:pt x="46228" y="1296053"/>
                </a:moveTo>
                <a:lnTo>
                  <a:pt x="46228" y="1343025"/>
                </a:lnTo>
                <a:lnTo>
                  <a:pt x="71628" y="1343025"/>
                </a:lnTo>
                <a:lnTo>
                  <a:pt x="71628" y="1336548"/>
                </a:lnTo>
                <a:lnTo>
                  <a:pt x="47879" y="1336548"/>
                </a:lnTo>
                <a:lnTo>
                  <a:pt x="58864" y="1317715"/>
                </a:lnTo>
                <a:lnTo>
                  <a:pt x="46228" y="1296053"/>
                </a:lnTo>
                <a:close/>
              </a:path>
              <a:path w="118109" h="1368425">
                <a:moveTo>
                  <a:pt x="103632" y="1252347"/>
                </a:moveTo>
                <a:lnTo>
                  <a:pt x="95885" y="1254379"/>
                </a:lnTo>
                <a:lnTo>
                  <a:pt x="92329" y="1260348"/>
                </a:lnTo>
                <a:lnTo>
                  <a:pt x="71628" y="1295835"/>
                </a:lnTo>
                <a:lnTo>
                  <a:pt x="71628" y="1343025"/>
                </a:lnTo>
                <a:lnTo>
                  <a:pt x="73585" y="1343025"/>
                </a:lnTo>
                <a:lnTo>
                  <a:pt x="114300" y="1273175"/>
                </a:lnTo>
                <a:lnTo>
                  <a:pt x="117856" y="1267206"/>
                </a:lnTo>
                <a:lnTo>
                  <a:pt x="115824" y="1259332"/>
                </a:lnTo>
                <a:lnTo>
                  <a:pt x="109728" y="1255776"/>
                </a:lnTo>
                <a:lnTo>
                  <a:pt x="103632" y="1252347"/>
                </a:lnTo>
                <a:close/>
              </a:path>
              <a:path w="118109" h="1368425">
                <a:moveTo>
                  <a:pt x="58864" y="1317715"/>
                </a:moveTo>
                <a:lnTo>
                  <a:pt x="47879" y="1336548"/>
                </a:lnTo>
                <a:lnTo>
                  <a:pt x="69850" y="1336548"/>
                </a:lnTo>
                <a:lnTo>
                  <a:pt x="58864" y="1317715"/>
                </a:lnTo>
                <a:close/>
              </a:path>
              <a:path w="118109" h="1368425">
                <a:moveTo>
                  <a:pt x="71628" y="1295835"/>
                </a:moveTo>
                <a:lnTo>
                  <a:pt x="58864" y="1317715"/>
                </a:lnTo>
                <a:lnTo>
                  <a:pt x="69850" y="1336548"/>
                </a:lnTo>
                <a:lnTo>
                  <a:pt x="71628" y="1336548"/>
                </a:lnTo>
                <a:lnTo>
                  <a:pt x="71628" y="1295835"/>
                </a:lnTo>
                <a:close/>
              </a:path>
              <a:path w="118109" h="1368425">
                <a:moveTo>
                  <a:pt x="71628" y="0"/>
                </a:moveTo>
                <a:lnTo>
                  <a:pt x="46228" y="0"/>
                </a:lnTo>
                <a:lnTo>
                  <a:pt x="46228" y="1296053"/>
                </a:lnTo>
                <a:lnTo>
                  <a:pt x="58864" y="1317715"/>
                </a:lnTo>
                <a:lnTo>
                  <a:pt x="71628" y="1295835"/>
                </a:lnTo>
                <a:lnTo>
                  <a:pt x="7162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66454" y="4252002"/>
            <a:ext cx="1807582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3040" marR="165100" indent="-20320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убывание  </a:t>
            </a:r>
            <a:r>
              <a:rPr spc="-5" dirty="0">
                <a:latin typeface="Carlito"/>
                <a:cs typeface="Carlito"/>
              </a:rPr>
              <a:t>значений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27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522375" y="269100"/>
            <a:ext cx="125241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lnSpc>
                <a:spcPct val="1297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900" b="1"/>
              <a:t>Пример: запрос с упорядоченным результатом</a:t>
            </a:r>
            <a:endParaRPr sz="3900" b="1"/>
          </a:p>
        </p:txBody>
      </p:sp>
      <p:sp>
        <p:nvSpPr>
          <p:cNvPr id="277" name="Google Shape;277;p36"/>
          <p:cNvSpPr txBox="1"/>
          <p:nvPr/>
        </p:nvSpPr>
        <p:spPr>
          <a:xfrm>
            <a:off x="1476550" y="1372200"/>
            <a:ext cx="101364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StudentName FROM STUDENT ORDER BY StudentName;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Лексикографически упорядоченный список студентов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59" y="2269509"/>
            <a:ext cx="10136400" cy="3467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8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170" y="240998"/>
            <a:ext cx="658783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Предложение</a:t>
            </a:r>
            <a:r>
              <a:rPr sz="2800" spc="-5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LIMIT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133900"/>
            <a:ext cx="9662452" cy="2265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найти </a:t>
            </a:r>
            <a:r>
              <a:rPr sz="2000" dirty="0">
                <a:latin typeface="Carlito"/>
                <a:cs typeface="Carlito"/>
              </a:rPr>
              <a:t>три самых </a:t>
            </a:r>
            <a:r>
              <a:rPr sz="2000" spc="-5" dirty="0">
                <a:latin typeface="Carlito"/>
                <a:cs typeface="Carlito"/>
              </a:rPr>
              <a:t>восточных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аэропорта.</a:t>
            </a:r>
          </a:p>
          <a:p>
            <a:pPr marL="12700"/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Алгоритм</a:t>
            </a:r>
            <a:r>
              <a:rPr sz="2000" spc="-5" dirty="0">
                <a:latin typeface="Carlito"/>
                <a:cs typeface="Carlito"/>
              </a:rPr>
              <a:t>: отсортировать </a:t>
            </a:r>
            <a:r>
              <a:rPr sz="2000" dirty="0">
                <a:latin typeface="Carlito"/>
                <a:cs typeface="Carlito"/>
              </a:rPr>
              <a:t>строки в </a:t>
            </a:r>
            <a:r>
              <a:rPr sz="2000" spc="-10" dirty="0">
                <a:latin typeface="Carlito"/>
                <a:cs typeface="Carlito"/>
              </a:rPr>
              <a:t>таблице </a:t>
            </a:r>
            <a:r>
              <a:rPr sz="2000" dirty="0">
                <a:latin typeface="Carlito"/>
                <a:cs typeface="Carlito"/>
              </a:rPr>
              <a:t>по убыванию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значений</a:t>
            </a:r>
          </a:p>
          <a:p>
            <a:pPr marL="12700" marR="5080"/>
            <a:r>
              <a:rPr sz="2000" spc="-10" dirty="0">
                <a:latin typeface="Carlito"/>
                <a:cs typeface="Carlito"/>
              </a:rPr>
              <a:t>столбца «Долгота» </a:t>
            </a:r>
            <a:r>
              <a:rPr sz="2000" dirty="0">
                <a:latin typeface="Carlito"/>
                <a:cs typeface="Carlito"/>
              </a:rPr>
              <a:t>(longitude) и включить в выборку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dirty="0">
                <a:latin typeface="Carlito"/>
                <a:cs typeface="Carlito"/>
              </a:rPr>
              <a:t>первые три  </a:t>
            </a:r>
            <a:r>
              <a:rPr sz="2000" spc="-5" dirty="0">
                <a:latin typeface="Carlito"/>
                <a:cs typeface="Carlito"/>
              </a:rPr>
              <a:t>строки.</a:t>
            </a:r>
            <a:endParaRPr sz="2000" dirty="0">
              <a:latin typeface="Carlito"/>
              <a:cs typeface="Carlito"/>
            </a:endParaRPr>
          </a:p>
          <a:p>
            <a:pPr marL="12700" marR="2830830">
              <a:spcBef>
                <a:spcPts val="509"/>
              </a:spcBef>
            </a:pPr>
            <a:endParaRPr lang="en-US" b="1" spc="-10" dirty="0" smtClean="0">
              <a:latin typeface="Courier New"/>
              <a:cs typeface="Courier New"/>
            </a:endParaRPr>
          </a:p>
          <a:p>
            <a:pPr marL="12700" marR="2830830">
              <a:spcBef>
                <a:spcPts val="509"/>
              </a:spcBef>
            </a:pPr>
            <a:r>
              <a:rPr sz="2000" b="1" spc="-10" dirty="0" smtClean="0">
                <a:latin typeface="Courier New"/>
                <a:cs typeface="Courier New"/>
              </a:rPr>
              <a:t>SELECT </a:t>
            </a:r>
            <a:r>
              <a:rPr sz="2000" b="1" spc="-10" dirty="0">
                <a:latin typeface="Courier New"/>
                <a:cs typeface="Courier New"/>
              </a:rPr>
              <a:t>airport_name, city, longitude  FROM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airports</a:t>
            </a:r>
            <a:endParaRPr sz="2000" dirty="0">
              <a:latin typeface="Courier New"/>
              <a:cs typeface="Courier New"/>
            </a:endParaRPr>
          </a:p>
          <a:p>
            <a:pPr marL="12700" marR="4606925"/>
            <a:r>
              <a:rPr sz="2000" b="1" spc="-10" dirty="0">
                <a:latin typeface="Courier New"/>
                <a:cs typeface="Courier New"/>
              </a:rPr>
              <a:t>ORDER </a:t>
            </a:r>
            <a:r>
              <a:rPr sz="2000" b="1" spc="-5" dirty="0">
                <a:latin typeface="Courier New"/>
                <a:cs typeface="Courier New"/>
              </a:rPr>
              <a:t>BY </a:t>
            </a:r>
            <a:r>
              <a:rPr sz="2000" b="1" spc="-10" dirty="0">
                <a:latin typeface="Courier New"/>
                <a:cs typeface="Courier New"/>
              </a:rPr>
              <a:t>longitude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DESC 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LIMIT</a:t>
            </a: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7" y="3820110"/>
            <a:ext cx="384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or</a:t>
            </a:r>
            <a:r>
              <a:rPr spc="-20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_</a:t>
            </a:r>
            <a:r>
              <a:rPr spc="-15" dirty="0">
                <a:latin typeface="Courier New"/>
                <a:cs typeface="Courier New"/>
              </a:rPr>
              <a:t>na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ty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1938" y="3820110"/>
            <a:ext cx="1529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longitude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6" y="4271454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23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6258" y="4271454"/>
            <a:ext cx="3549015" cy="0"/>
          </a:xfrm>
          <a:custGeom>
            <a:avLst/>
            <a:gdLst/>
            <a:ahLst/>
            <a:cxnLst/>
            <a:rect l="l" t="t" r="r" b="b"/>
            <a:pathLst>
              <a:path w="3549015">
                <a:moveTo>
                  <a:pt x="0" y="0"/>
                </a:moveTo>
                <a:lnTo>
                  <a:pt x="3548557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947" y="4094733"/>
            <a:ext cx="573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4050" algn="l"/>
                <a:tab pos="560959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1797" y="427145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1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31938" y="4094733"/>
            <a:ext cx="193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17064" algn="l"/>
              </a:tabLst>
            </a:pP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586" y="4369054"/>
            <a:ext cx="5349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9887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Анадырь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177.741483</a:t>
            </a:r>
            <a:endParaRPr>
              <a:latin typeface="Courier New"/>
              <a:cs typeface="Courier New"/>
            </a:endParaRPr>
          </a:p>
          <a:p>
            <a:pPr marL="13335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Петропавловск-Камчатский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158.453669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369633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Магадан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150.720439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947" y="4369055"/>
            <a:ext cx="1392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35890" algn="ct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Анадырь  Елизово  Магадан  </a:t>
            </a:r>
            <a:r>
              <a:rPr spc="-5" dirty="0">
                <a:latin typeface="Courier New"/>
                <a:cs typeface="Courier New"/>
              </a:rPr>
              <a:t>(3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5385" y="4437126"/>
            <a:ext cx="118110" cy="720090"/>
          </a:xfrm>
          <a:custGeom>
            <a:avLst/>
            <a:gdLst/>
            <a:ahLst/>
            <a:cxnLst/>
            <a:rect l="l" t="t" r="r" b="b"/>
            <a:pathLst>
              <a:path w="118109" h="720089">
                <a:moveTo>
                  <a:pt x="14224" y="604266"/>
                </a:moveTo>
                <a:lnTo>
                  <a:pt x="8128" y="607694"/>
                </a:lnTo>
                <a:lnTo>
                  <a:pt x="2159" y="611251"/>
                </a:lnTo>
                <a:lnTo>
                  <a:pt x="0" y="618998"/>
                </a:lnTo>
                <a:lnTo>
                  <a:pt x="59055" y="720090"/>
                </a:lnTo>
                <a:lnTo>
                  <a:pt x="73712" y="694944"/>
                </a:lnTo>
                <a:lnTo>
                  <a:pt x="46355" y="694944"/>
                </a:lnTo>
                <a:lnTo>
                  <a:pt x="46228" y="647754"/>
                </a:lnTo>
                <a:lnTo>
                  <a:pt x="25527" y="612267"/>
                </a:lnTo>
                <a:lnTo>
                  <a:pt x="21971" y="606298"/>
                </a:lnTo>
                <a:lnTo>
                  <a:pt x="14224" y="604266"/>
                </a:lnTo>
                <a:close/>
              </a:path>
              <a:path w="118109" h="720089">
                <a:moveTo>
                  <a:pt x="46355" y="647972"/>
                </a:moveTo>
                <a:lnTo>
                  <a:pt x="46355" y="694944"/>
                </a:lnTo>
                <a:lnTo>
                  <a:pt x="71755" y="694944"/>
                </a:lnTo>
                <a:lnTo>
                  <a:pt x="71755" y="688467"/>
                </a:lnTo>
                <a:lnTo>
                  <a:pt x="48006" y="688467"/>
                </a:lnTo>
                <a:lnTo>
                  <a:pt x="58991" y="669634"/>
                </a:lnTo>
                <a:lnTo>
                  <a:pt x="46355" y="647972"/>
                </a:lnTo>
                <a:close/>
              </a:path>
              <a:path w="118109" h="720089">
                <a:moveTo>
                  <a:pt x="103759" y="604266"/>
                </a:moveTo>
                <a:lnTo>
                  <a:pt x="96012" y="606298"/>
                </a:lnTo>
                <a:lnTo>
                  <a:pt x="92456" y="612267"/>
                </a:lnTo>
                <a:lnTo>
                  <a:pt x="71755" y="647754"/>
                </a:lnTo>
                <a:lnTo>
                  <a:pt x="71755" y="694944"/>
                </a:lnTo>
                <a:lnTo>
                  <a:pt x="73712" y="694944"/>
                </a:lnTo>
                <a:lnTo>
                  <a:pt x="117983" y="618998"/>
                </a:lnTo>
                <a:lnTo>
                  <a:pt x="115950" y="611251"/>
                </a:lnTo>
                <a:lnTo>
                  <a:pt x="109855" y="607694"/>
                </a:lnTo>
                <a:lnTo>
                  <a:pt x="103759" y="604266"/>
                </a:lnTo>
                <a:close/>
              </a:path>
              <a:path w="118109" h="720089">
                <a:moveTo>
                  <a:pt x="58991" y="669634"/>
                </a:moveTo>
                <a:lnTo>
                  <a:pt x="48006" y="688467"/>
                </a:lnTo>
                <a:lnTo>
                  <a:pt x="69977" y="688467"/>
                </a:lnTo>
                <a:lnTo>
                  <a:pt x="58991" y="669634"/>
                </a:lnTo>
                <a:close/>
              </a:path>
              <a:path w="118109" h="720089">
                <a:moveTo>
                  <a:pt x="71755" y="647754"/>
                </a:moveTo>
                <a:lnTo>
                  <a:pt x="58991" y="669634"/>
                </a:lnTo>
                <a:lnTo>
                  <a:pt x="69977" y="688467"/>
                </a:lnTo>
                <a:lnTo>
                  <a:pt x="71755" y="688467"/>
                </a:lnTo>
                <a:lnTo>
                  <a:pt x="71755" y="647754"/>
                </a:lnTo>
                <a:close/>
              </a:path>
              <a:path w="118109" h="720089">
                <a:moveTo>
                  <a:pt x="71755" y="0"/>
                </a:moveTo>
                <a:lnTo>
                  <a:pt x="46355" y="0"/>
                </a:lnTo>
                <a:lnTo>
                  <a:pt x="46355" y="647972"/>
                </a:lnTo>
                <a:lnTo>
                  <a:pt x="58991" y="669634"/>
                </a:lnTo>
                <a:lnTo>
                  <a:pt x="71628" y="647972"/>
                </a:lnTo>
                <a:lnTo>
                  <a:pt x="7175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5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623825" y="204000"/>
            <a:ext cx="93102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800" b="1"/>
              <a:t>Пример: запрос с ограниченным упорядоченным результатом</a:t>
            </a:r>
            <a:endParaRPr sz="3800" b="1"/>
          </a:p>
        </p:txBody>
      </p:sp>
      <p:sp>
        <p:nvSpPr>
          <p:cNvPr id="285" name="Google Shape;285;p37"/>
          <p:cNvSpPr txBox="1"/>
          <p:nvPr/>
        </p:nvSpPr>
        <p:spPr>
          <a:xfrm>
            <a:off x="1440950" y="1789125"/>
            <a:ext cx="105981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FROM STUDENT ORDER BY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LIMIT 5;</a:t>
            </a:r>
            <a:endParaRPr sz="2001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3355063" lvl="0" indent="0" algn="l" rtl="0">
              <a:lnSpc>
                <a:spcPct val="11999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ru-RU" sz="200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Первые 5 студентов из лексикографически  упорядоченного списка.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59" y="3115050"/>
            <a:ext cx="10504651" cy="28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6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170" y="293072"/>
            <a:ext cx="676596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Arial Black" panose="020B0A04020102020204" pitchFamily="34" charset="0"/>
              </a:rPr>
              <a:t>Предложение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OFFSET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357" y="1185575"/>
            <a:ext cx="10596643" cy="22961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830" indent="-635">
              <a:spcBef>
                <a:spcPts val="105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</a:t>
            </a:r>
            <a:r>
              <a:rPr sz="2000" spc="-5" dirty="0">
                <a:latin typeface="Carlito"/>
                <a:cs typeface="Carlito"/>
              </a:rPr>
              <a:t>: найти </a:t>
            </a:r>
            <a:r>
              <a:rPr sz="2000" spc="-10" dirty="0">
                <a:latin typeface="Carlito"/>
                <a:cs typeface="Carlito"/>
              </a:rPr>
              <a:t>еще </a:t>
            </a:r>
            <a:r>
              <a:rPr sz="2000" dirty="0">
                <a:latin typeface="Carlito"/>
                <a:cs typeface="Carlito"/>
              </a:rPr>
              <a:t>три аэропорта,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20" dirty="0">
                <a:latin typeface="Carlito"/>
                <a:cs typeface="Carlito"/>
              </a:rPr>
              <a:t>находятся </a:t>
            </a:r>
            <a:r>
              <a:rPr sz="2000" spc="-10" dirty="0">
                <a:latin typeface="Carlito"/>
                <a:cs typeface="Carlito"/>
              </a:rPr>
              <a:t>немного </a:t>
            </a:r>
            <a:r>
              <a:rPr sz="2000" dirty="0">
                <a:latin typeface="Carlito"/>
                <a:cs typeface="Carlito"/>
              </a:rPr>
              <a:t>западнее  первой </a:t>
            </a:r>
            <a:r>
              <a:rPr sz="2000" spc="-5" dirty="0">
                <a:latin typeface="Carlito"/>
                <a:cs typeface="Carlito"/>
              </a:rPr>
              <a:t>тройки,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занимают места с </a:t>
            </a:r>
            <a:r>
              <a:rPr sz="2000" spc="-10" dirty="0">
                <a:latin typeface="Carlito"/>
                <a:cs typeface="Carlito"/>
              </a:rPr>
              <a:t>четвертого </a:t>
            </a:r>
            <a:r>
              <a:rPr sz="2000" dirty="0">
                <a:latin typeface="Carlito"/>
                <a:cs typeface="Carlito"/>
              </a:rPr>
              <a:t>по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шестое.</a:t>
            </a:r>
            <a:endParaRPr sz="2000" dirty="0">
              <a:latin typeface="Carlito"/>
              <a:cs typeface="Carlito"/>
            </a:endParaRPr>
          </a:p>
          <a:p>
            <a:pPr marL="12700" marR="2994660">
              <a:spcBef>
                <a:spcPts val="509"/>
              </a:spcBef>
            </a:pPr>
            <a:endParaRPr lang="en-US" sz="2000" b="1" spc="-10" dirty="0" smtClean="0">
              <a:latin typeface="Courier New"/>
              <a:cs typeface="Courier New"/>
            </a:endParaRPr>
          </a:p>
          <a:p>
            <a:pPr marL="12700" marR="2994660">
              <a:spcBef>
                <a:spcPts val="509"/>
              </a:spcBef>
            </a:pPr>
            <a:r>
              <a:rPr sz="2000" b="1" spc="-10" dirty="0" smtClean="0">
                <a:latin typeface="Courier New"/>
                <a:cs typeface="Courier New"/>
              </a:rPr>
              <a:t>SELECT </a:t>
            </a:r>
            <a:r>
              <a:rPr sz="2000" b="1" spc="-10" dirty="0">
                <a:latin typeface="Courier New"/>
                <a:cs typeface="Courier New"/>
              </a:rPr>
              <a:t>airport_name, city, longitude  </a:t>
            </a:r>
            <a:r>
              <a:rPr sz="2000" b="1" spc="-10" dirty="0" smtClean="0">
                <a:latin typeface="Courier New"/>
                <a:cs typeface="Courier New"/>
              </a:rPr>
              <a:t>FROM</a:t>
            </a:r>
            <a:r>
              <a:rPr lang="en-US" sz="2000" b="1" spc="-20" dirty="0">
                <a:latin typeface="Courier New"/>
                <a:cs typeface="Courier New"/>
              </a:rPr>
              <a:t> </a:t>
            </a:r>
            <a:r>
              <a:rPr sz="2000" b="1" spc="-10" dirty="0" smtClean="0">
                <a:latin typeface="Courier New"/>
                <a:cs typeface="Courier New"/>
              </a:rPr>
              <a:t>airports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10" dirty="0">
                <a:latin typeface="Courier New"/>
                <a:cs typeface="Courier New"/>
              </a:rPr>
              <a:t>ORDER </a:t>
            </a:r>
            <a:r>
              <a:rPr sz="2000" b="1" spc="-5" dirty="0">
                <a:latin typeface="Courier New"/>
                <a:cs typeface="Courier New"/>
              </a:rPr>
              <a:t>BY </a:t>
            </a:r>
            <a:r>
              <a:rPr sz="2000" b="1" spc="-10" dirty="0">
                <a:latin typeface="Courier New"/>
                <a:cs typeface="Courier New"/>
              </a:rPr>
              <a:t>longitude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DESC</a:t>
            </a:r>
            <a:endParaRPr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2000" b="1" spc="-10" dirty="0">
                <a:latin typeface="Courier New"/>
                <a:cs typeface="Courier New"/>
              </a:rPr>
              <a:t>LIMIT </a:t>
            </a:r>
            <a:r>
              <a:rPr sz="2000" b="1" dirty="0">
                <a:latin typeface="Courier New"/>
                <a:cs typeface="Courier New"/>
              </a:rPr>
              <a:t>3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OFFSET</a:t>
            </a:r>
            <a:r>
              <a:rPr sz="20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ourier New"/>
                <a:cs typeface="Courier New"/>
              </a:rPr>
              <a:t>3;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0588" y="4049014"/>
            <a:ext cx="330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88160" algn="l"/>
              </a:tabLst>
            </a:pPr>
            <a:r>
              <a:rPr spc="-10" dirty="0">
                <a:latin typeface="Courier New"/>
                <a:cs typeface="Courier New"/>
              </a:rPr>
              <a:t>city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longitude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7647" y="4500054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6215" y="4500054"/>
            <a:ext cx="3001645" cy="0"/>
          </a:xfrm>
          <a:custGeom>
            <a:avLst/>
            <a:gdLst/>
            <a:ahLst/>
            <a:cxnLst/>
            <a:rect l="l" t="t" r="r" b="b"/>
            <a:pathLst>
              <a:path w="3001645">
                <a:moveTo>
                  <a:pt x="0" y="0"/>
                </a:moveTo>
                <a:lnTo>
                  <a:pt x="3001518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947" y="4049014"/>
            <a:ext cx="560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spcBef>
                <a:spcPts val="100"/>
              </a:spcBef>
              <a:tabLst>
                <a:tab pos="2333625" algn="l"/>
              </a:tabLst>
            </a:pPr>
            <a:r>
              <a:rPr spc="-10" dirty="0">
                <a:latin typeface="Courier New"/>
                <a:cs typeface="Courier New"/>
              </a:rPr>
              <a:t>airport_name	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333625" algn="l"/>
                <a:tab pos="547370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4638" y="450005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96302" y="4323333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15160" algn="l"/>
              </a:tabLst>
            </a:pP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2107" y="4597654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Х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м</a:t>
            </a:r>
            <a:r>
              <a:rPr spc="-15" dirty="0">
                <a:latin typeface="Courier New"/>
                <a:cs typeface="Courier New"/>
              </a:rPr>
              <a:t>у</a:t>
            </a:r>
            <a:r>
              <a:rPr spc="-5" dirty="0">
                <a:latin typeface="Courier New"/>
                <a:cs typeface="Courier New"/>
              </a:rPr>
              <a:t>то</a:t>
            </a:r>
            <a:r>
              <a:rPr spc="-15" dirty="0">
                <a:latin typeface="Courier New"/>
                <a:cs typeface="Courier New"/>
              </a:rPr>
              <a:t>в</a:t>
            </a:r>
            <a:r>
              <a:rPr dirty="0">
                <a:latin typeface="Courier New"/>
                <a:cs typeface="Courier New"/>
              </a:rPr>
              <a:t>о  </a:t>
            </a:r>
            <a:r>
              <a:rPr spc="-10" dirty="0">
                <a:latin typeface="Courier New"/>
                <a:cs typeface="Courier New"/>
              </a:rPr>
              <a:t>Хурба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355" y="4597654"/>
            <a:ext cx="480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5150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Южно-Сахалинск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142.717531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Комсомольск-на-Амуре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136.934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946" y="5146371"/>
            <a:ext cx="7125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  <a:tabLst>
                <a:tab pos="5473700" algn="l"/>
              </a:tabLst>
            </a:pPr>
            <a:r>
              <a:rPr spc="-10" dirty="0">
                <a:latin typeface="Courier New"/>
                <a:cs typeface="Courier New"/>
              </a:rPr>
              <a:t>Хабаровск-Новый</a:t>
            </a:r>
            <a:r>
              <a:rPr dirty="0">
                <a:latin typeface="Courier New"/>
                <a:cs typeface="Courier New"/>
              </a:rPr>
              <a:t> | </a:t>
            </a:r>
            <a:r>
              <a:rPr spc="-10" dirty="0">
                <a:latin typeface="Courier New"/>
                <a:cs typeface="Courier New"/>
              </a:rPr>
              <a:t>Хабаровск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135.188361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(3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93377" y="4725161"/>
            <a:ext cx="118110" cy="720090"/>
          </a:xfrm>
          <a:custGeom>
            <a:avLst/>
            <a:gdLst/>
            <a:ahLst/>
            <a:cxnLst/>
            <a:rect l="l" t="t" r="r" b="b"/>
            <a:pathLst>
              <a:path w="118109" h="720089">
                <a:moveTo>
                  <a:pt x="14224" y="604266"/>
                </a:moveTo>
                <a:lnTo>
                  <a:pt x="8127" y="607694"/>
                </a:lnTo>
                <a:lnTo>
                  <a:pt x="2158" y="611251"/>
                </a:lnTo>
                <a:lnTo>
                  <a:pt x="0" y="618997"/>
                </a:lnTo>
                <a:lnTo>
                  <a:pt x="59054" y="720090"/>
                </a:lnTo>
                <a:lnTo>
                  <a:pt x="73712" y="694944"/>
                </a:lnTo>
                <a:lnTo>
                  <a:pt x="46354" y="694944"/>
                </a:lnTo>
                <a:lnTo>
                  <a:pt x="46227" y="647754"/>
                </a:lnTo>
                <a:lnTo>
                  <a:pt x="25526" y="612266"/>
                </a:lnTo>
                <a:lnTo>
                  <a:pt x="21971" y="606297"/>
                </a:lnTo>
                <a:lnTo>
                  <a:pt x="14224" y="604266"/>
                </a:lnTo>
                <a:close/>
              </a:path>
              <a:path w="118109" h="720089">
                <a:moveTo>
                  <a:pt x="46354" y="647972"/>
                </a:moveTo>
                <a:lnTo>
                  <a:pt x="46354" y="694944"/>
                </a:lnTo>
                <a:lnTo>
                  <a:pt x="71754" y="694944"/>
                </a:lnTo>
                <a:lnTo>
                  <a:pt x="71754" y="688466"/>
                </a:lnTo>
                <a:lnTo>
                  <a:pt x="48005" y="688466"/>
                </a:lnTo>
                <a:lnTo>
                  <a:pt x="58991" y="669634"/>
                </a:lnTo>
                <a:lnTo>
                  <a:pt x="46354" y="647972"/>
                </a:lnTo>
                <a:close/>
              </a:path>
              <a:path w="118109" h="720089">
                <a:moveTo>
                  <a:pt x="103758" y="604266"/>
                </a:moveTo>
                <a:lnTo>
                  <a:pt x="96012" y="606297"/>
                </a:lnTo>
                <a:lnTo>
                  <a:pt x="92455" y="612266"/>
                </a:lnTo>
                <a:lnTo>
                  <a:pt x="71754" y="647754"/>
                </a:lnTo>
                <a:lnTo>
                  <a:pt x="71754" y="694944"/>
                </a:lnTo>
                <a:lnTo>
                  <a:pt x="73712" y="694944"/>
                </a:lnTo>
                <a:lnTo>
                  <a:pt x="117982" y="618997"/>
                </a:lnTo>
                <a:lnTo>
                  <a:pt x="115950" y="611251"/>
                </a:lnTo>
                <a:lnTo>
                  <a:pt x="109854" y="607694"/>
                </a:lnTo>
                <a:lnTo>
                  <a:pt x="103758" y="604266"/>
                </a:lnTo>
                <a:close/>
              </a:path>
              <a:path w="118109" h="720089">
                <a:moveTo>
                  <a:pt x="58991" y="669634"/>
                </a:moveTo>
                <a:lnTo>
                  <a:pt x="48005" y="688466"/>
                </a:lnTo>
                <a:lnTo>
                  <a:pt x="69976" y="688466"/>
                </a:lnTo>
                <a:lnTo>
                  <a:pt x="58991" y="669634"/>
                </a:lnTo>
                <a:close/>
              </a:path>
              <a:path w="118109" h="720089">
                <a:moveTo>
                  <a:pt x="71754" y="647754"/>
                </a:moveTo>
                <a:lnTo>
                  <a:pt x="58991" y="669634"/>
                </a:lnTo>
                <a:lnTo>
                  <a:pt x="69976" y="688466"/>
                </a:lnTo>
                <a:lnTo>
                  <a:pt x="71754" y="688466"/>
                </a:lnTo>
                <a:lnTo>
                  <a:pt x="71754" y="647754"/>
                </a:lnTo>
                <a:close/>
              </a:path>
              <a:path w="118109" h="720089">
                <a:moveTo>
                  <a:pt x="71754" y="0"/>
                </a:moveTo>
                <a:lnTo>
                  <a:pt x="46354" y="0"/>
                </a:lnTo>
                <a:lnTo>
                  <a:pt x="46354" y="647972"/>
                </a:lnTo>
                <a:lnTo>
                  <a:pt x="58991" y="669634"/>
                </a:lnTo>
                <a:lnTo>
                  <a:pt x="71627" y="647972"/>
                </a:lnTo>
                <a:lnTo>
                  <a:pt x="717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1675700" y="58975"/>
            <a:ext cx="106473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запрос с  упорядоченным результатом  из заданного интервала</a:t>
            </a:r>
            <a:endParaRPr b="1"/>
          </a:p>
        </p:txBody>
      </p:sp>
      <p:sp>
        <p:nvSpPr>
          <p:cNvPr id="293" name="Google Shape;293;p38"/>
          <p:cNvSpPr txBox="1"/>
          <p:nvPr/>
        </p:nvSpPr>
        <p:spPr>
          <a:xfrm>
            <a:off x="1716875" y="1735725"/>
            <a:ext cx="103581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ourier New"/>
                <a:ea typeface="Courier New"/>
                <a:cs typeface="Courier New"/>
                <a:sym typeface="Courier New"/>
              </a:rPr>
              <a:t>SELECT StudentName FROM STUDENT ORDER BY StudentName LIMIT 3 OFFSET 2;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latin typeface="Courier New"/>
                <a:ea typeface="Courier New"/>
                <a:cs typeface="Courier New"/>
                <a:sym typeface="Courier New"/>
              </a:rPr>
              <a:t>Первые 3 студента из лексикографического списка, которые следуют сразу за вторым.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75" y="3562350"/>
            <a:ext cx="10475125" cy="222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2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671" y="329278"/>
            <a:ext cx="619594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" dirty="0">
                <a:latin typeface="Arial Black" panose="020B0A04020102020204" pitchFamily="34" charset="0"/>
              </a:rPr>
              <a:t>Условные</a:t>
            </a:r>
            <a:r>
              <a:rPr sz="2800" spc="-5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выражения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1180" y="905485"/>
            <a:ext cx="10157054" cy="51071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5"/>
              </a:spcBef>
            </a:pPr>
            <a:r>
              <a:rPr sz="2800" spc="-5" dirty="0">
                <a:latin typeface="Carlito"/>
                <a:cs typeface="Carlito"/>
              </a:rPr>
              <a:t>Они позволяют </a:t>
            </a:r>
            <a:r>
              <a:rPr sz="2800" dirty="0">
                <a:latin typeface="Carlito"/>
                <a:cs typeface="Carlito"/>
              </a:rPr>
              <a:t>вывести </a:t>
            </a:r>
            <a:r>
              <a:rPr sz="2800" spc="-15" dirty="0">
                <a:latin typeface="Carlito"/>
                <a:cs typeface="Carlito"/>
              </a:rPr>
              <a:t>то </a:t>
            </a:r>
            <a:r>
              <a:rPr sz="2800" spc="-5" dirty="0">
                <a:latin typeface="Carlito"/>
                <a:cs typeface="Carlito"/>
              </a:rPr>
              <a:t>или иное </a:t>
            </a:r>
            <a:r>
              <a:rPr sz="2800" dirty="0">
                <a:latin typeface="Carlito"/>
                <a:cs typeface="Carlito"/>
              </a:rPr>
              <a:t>значение в зависимости </a:t>
            </a:r>
            <a:r>
              <a:rPr sz="2800" spc="-10" dirty="0">
                <a:latin typeface="Carlito"/>
                <a:cs typeface="Carlito"/>
              </a:rPr>
              <a:t>от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условий</a:t>
            </a:r>
            <a:r>
              <a:rPr sz="2800" spc="-5" dirty="0" smtClean="0">
                <a:latin typeface="Carlito"/>
                <a:cs typeface="Carlito"/>
              </a:rPr>
              <a:t>.</a:t>
            </a:r>
            <a:endParaRPr lang="en-US" sz="2800" spc="-5" dirty="0" smtClean="0">
              <a:latin typeface="Carlito"/>
              <a:cs typeface="Carlito"/>
            </a:endParaRPr>
          </a:p>
          <a:p>
            <a:pPr marL="12700">
              <a:lnSpc>
                <a:spcPts val="2355"/>
              </a:lnSpc>
              <a:spcBef>
                <a:spcPts val="105"/>
              </a:spcBef>
            </a:pPr>
            <a:endParaRPr sz="2800" dirty="0">
              <a:latin typeface="Carlito"/>
              <a:cs typeface="Carlito"/>
            </a:endParaRPr>
          </a:p>
          <a:p>
            <a:pPr marL="559435" marR="3684270" indent="-547370">
              <a:lnSpc>
                <a:spcPts val="2160"/>
              </a:lnSpc>
              <a:spcBef>
                <a:spcPts val="25"/>
              </a:spcBef>
            </a:pPr>
            <a:r>
              <a:rPr sz="2400" b="1" spc="-10" dirty="0">
                <a:latin typeface="Courier New"/>
                <a:cs typeface="Courier New"/>
              </a:rPr>
              <a:t>CASE WHEN condition THEN result  [WHEN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...]</a:t>
            </a:r>
            <a:endParaRPr sz="2400" dirty="0">
              <a:latin typeface="Courier New"/>
              <a:cs typeface="Courier New"/>
            </a:endParaRPr>
          </a:p>
          <a:p>
            <a:pPr marL="559435">
              <a:lnSpc>
                <a:spcPts val="2090"/>
              </a:lnSpc>
            </a:pPr>
            <a:r>
              <a:rPr sz="2400" b="1" spc="-10" dirty="0">
                <a:latin typeface="Courier New"/>
                <a:cs typeface="Courier New"/>
              </a:rPr>
              <a:t>[ELSE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result]</a:t>
            </a:r>
            <a:endParaRPr sz="2400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 algn="just"/>
            <a:r>
              <a:rPr sz="2400" b="1" spc="-10" dirty="0">
                <a:latin typeface="Courier New"/>
                <a:cs typeface="Courier New"/>
              </a:rPr>
              <a:t>SELECT model, range,</a:t>
            </a:r>
            <a:endParaRPr sz="2400" dirty="0">
              <a:latin typeface="Courier New"/>
              <a:cs typeface="Courier New"/>
            </a:endParaRPr>
          </a:p>
          <a:p>
            <a:pPr marL="1650364" marR="271145" indent="-681355" algn="just"/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CASE </a:t>
            </a:r>
            <a:r>
              <a:rPr sz="2400" b="1" spc="-10" dirty="0">
                <a:latin typeface="Courier New"/>
                <a:cs typeface="Courier New"/>
              </a:rPr>
              <a:t>WHEN range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10" dirty="0">
                <a:latin typeface="Courier New"/>
                <a:cs typeface="Courier New"/>
              </a:rPr>
              <a:t>2000 THEN 'Ближнемагистральный'  WHEN range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10" dirty="0">
                <a:latin typeface="Courier New"/>
                <a:cs typeface="Courier New"/>
              </a:rPr>
              <a:t>5000 THEN 'Среднемагистральный'  </a:t>
            </a:r>
            <a:r>
              <a:rPr sz="2400" b="1" spc="-5" dirty="0">
                <a:latin typeface="Courier New"/>
                <a:cs typeface="Courier New"/>
              </a:rPr>
              <a:t>ELSE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'Дальнемагистральный'</a:t>
            </a:r>
            <a:endParaRPr sz="2400" dirty="0">
              <a:latin typeface="Courier New"/>
              <a:cs typeface="Courier New"/>
            </a:endParaRPr>
          </a:p>
          <a:p>
            <a:pPr marL="12700" marR="5457825" indent="956944"/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END </a:t>
            </a:r>
            <a:r>
              <a:rPr sz="2400" b="1" spc="-5" dirty="0">
                <a:latin typeface="Courier New"/>
                <a:cs typeface="Courier New"/>
              </a:rPr>
              <a:t>AS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type  FROM aircrafts  ORDER </a:t>
            </a:r>
            <a:r>
              <a:rPr sz="2400" b="1" spc="-5" dirty="0">
                <a:latin typeface="Courier New"/>
                <a:cs typeface="Courier New"/>
              </a:rPr>
              <a:t>BY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model;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62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64" y="368951"/>
            <a:ext cx="7799112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" dirty="0">
                <a:latin typeface="Arial Black" panose="020B0A04020102020204" pitchFamily="34" charset="0"/>
              </a:rPr>
              <a:t>Условные </a:t>
            </a:r>
            <a:r>
              <a:rPr sz="2800" spc="-10" dirty="0">
                <a:latin typeface="Arial Black" panose="020B0A04020102020204" pitchFamily="34" charset="0"/>
              </a:rPr>
              <a:t>выражения: </a:t>
            </a: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2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9458" y="1905406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235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g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ty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dirty="0">
                <a:latin typeface="Courier New"/>
                <a:cs typeface="Courier New"/>
              </a:rPr>
              <a:t>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5157" y="235644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7793" y="2356446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0755" y="2356446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2457" y="1905406"/>
            <a:ext cx="7117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model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879090" algn="l"/>
                <a:tab pos="3972560" algn="l"/>
                <a:tab pos="710374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4766"/>
              </p:ext>
            </p:extLst>
          </p:nvPr>
        </p:nvGraphicFramePr>
        <p:xfrm>
          <a:off x="2580567" y="2505032"/>
          <a:ext cx="6751954" cy="2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Да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ль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Да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ль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Да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ль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Ср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ед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767-300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Да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ль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777-300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Да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ль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9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Bombardier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CRJ-200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8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Ср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ед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 208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Бл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иж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Ср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ед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е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м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аг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и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с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тр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ал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ь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н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ы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й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62458" y="4923433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(9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56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42"/>
          <a:stretch/>
        </p:blipFill>
        <p:spPr>
          <a:xfrm>
            <a:off x="2686099" y="-350877"/>
            <a:ext cx="6394401" cy="72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2270934" y="1003935"/>
            <a:ext cx="7019727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 dirty="0"/>
              <a:t>Типы объединения таблиц</a:t>
            </a:r>
            <a:endParaRPr b="1" dirty="0"/>
          </a:p>
        </p:txBody>
      </p:sp>
      <p:sp>
        <p:nvSpPr>
          <p:cNvPr id="400" name="Google Shape;400;p51"/>
          <p:cNvSpPr txBox="1"/>
          <p:nvPr/>
        </p:nvSpPr>
        <p:spPr>
          <a:xfrm>
            <a:off x="3321571" y="2806700"/>
            <a:ext cx="74667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t" anchorCtr="0">
            <a:noAutofit/>
          </a:bodyPr>
          <a:lstStyle/>
          <a:p>
            <a:pPr marL="452065" marR="0" lvl="0" indent="-444364" algn="l" rtl="0">
              <a:spcBef>
                <a:spcPts val="0"/>
              </a:spcBef>
              <a:spcAft>
                <a:spcPts val="0"/>
              </a:spcAft>
              <a:buClr>
                <a:srgbClr val="231E20"/>
              </a:buClr>
              <a:buSzPts val="3002"/>
              <a:buFont typeface="Trebuchet MS"/>
              <a:buChar char="•"/>
            </a:pPr>
            <a:r>
              <a:rPr lang="ru-RU" sz="3002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Внутреннее объединение.</a:t>
            </a:r>
            <a:endParaRPr sz="3002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2065" marR="0" lvl="0" indent="-444364" algn="l" rtl="0">
              <a:spcBef>
                <a:spcPts val="897"/>
              </a:spcBef>
              <a:spcAft>
                <a:spcPts val="0"/>
              </a:spcAft>
              <a:buClr>
                <a:srgbClr val="231E20"/>
              </a:buClr>
              <a:buSzPts val="3002"/>
              <a:buFont typeface="Trebuchet MS"/>
              <a:buChar char="•"/>
            </a:pPr>
            <a:r>
              <a:rPr lang="ru-RU" sz="3002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Внешнее объединение.</a:t>
            </a:r>
            <a:endParaRPr sz="3002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35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279" y="86744"/>
            <a:ext cx="8392879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Соединение двух </a:t>
            </a:r>
            <a:r>
              <a:rPr sz="2800" spc="-15" dirty="0">
                <a:latin typeface="Arial Black" panose="020B0A04020102020204" pitchFamily="34" charset="0"/>
              </a:rPr>
              <a:t>таблиц </a:t>
            </a:r>
            <a:r>
              <a:rPr sz="2800" spc="-5" dirty="0">
                <a:latin typeface="Arial Black" panose="020B0A04020102020204" pitchFamily="34" charset="0"/>
              </a:rPr>
              <a:t>на основе  равенства </a:t>
            </a:r>
            <a:r>
              <a:rPr sz="2800" spc="-5" dirty="0" err="1">
                <a:latin typeface="Arial Black" panose="020B0A04020102020204" pitchFamily="34" charset="0"/>
              </a:rPr>
              <a:t>значений</a:t>
            </a:r>
            <a:r>
              <a:rPr sz="2800" spc="-5" dirty="0">
                <a:latin typeface="Arial Black" panose="020B0A04020102020204" pitchFamily="34" charset="0"/>
              </a:rPr>
              <a:t> </a:t>
            </a:r>
            <a:r>
              <a:rPr sz="2800" spc="-15" dirty="0" err="1" smtClean="0">
                <a:latin typeface="Arial Black" panose="020B0A04020102020204" pitchFamily="34" charset="0"/>
              </a:rPr>
              <a:t>атрибутов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789944" y="3663020"/>
            <a:ext cx="10018713" cy="20109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065" marR="90805">
              <a:spcBef>
                <a:spcPts val="105"/>
              </a:spcBef>
            </a:pPr>
            <a:r>
              <a:rPr dirty="0"/>
              <a:t>В </a:t>
            </a:r>
            <a:r>
              <a:rPr spc="-10" dirty="0"/>
              <a:t>тех </a:t>
            </a:r>
            <a:r>
              <a:rPr dirty="0"/>
              <a:t>случаях, </a:t>
            </a:r>
            <a:r>
              <a:rPr spc="-30" dirty="0"/>
              <a:t>когда </a:t>
            </a:r>
            <a:r>
              <a:rPr dirty="0"/>
              <a:t>информации, </a:t>
            </a:r>
            <a:r>
              <a:rPr spc="-15" dirty="0"/>
              <a:t>содержащейся </a:t>
            </a:r>
            <a:r>
              <a:rPr dirty="0"/>
              <a:t>в </a:t>
            </a:r>
            <a:r>
              <a:rPr spc="-15" dirty="0"/>
              <a:t>одной </a:t>
            </a:r>
            <a:r>
              <a:rPr spc="-10" dirty="0"/>
              <a:t>таблице,  недостаточно </a:t>
            </a:r>
            <a:r>
              <a:rPr spc="-5" dirty="0"/>
              <a:t>для </a:t>
            </a:r>
            <a:r>
              <a:rPr spc="-10" dirty="0"/>
              <a:t>получения требуемого </a:t>
            </a:r>
            <a:r>
              <a:rPr spc="-20" dirty="0"/>
              <a:t>результата, </a:t>
            </a:r>
            <a:r>
              <a:rPr spc="-5" dirty="0"/>
              <a:t>используют  </a:t>
            </a:r>
            <a:r>
              <a:rPr b="1" spc="-5" dirty="0">
                <a:latin typeface="Carlito"/>
                <a:cs typeface="Carlito"/>
              </a:rPr>
              <a:t>соединение </a:t>
            </a:r>
            <a:r>
              <a:rPr b="1" spc="5" dirty="0">
                <a:latin typeface="Carlito"/>
                <a:cs typeface="Carlito"/>
              </a:rPr>
              <a:t>(join)</a:t>
            </a:r>
            <a:r>
              <a:rPr b="1" spc="-50" dirty="0">
                <a:latin typeface="Carlito"/>
                <a:cs typeface="Carlito"/>
              </a:rPr>
              <a:t> </a:t>
            </a:r>
            <a:r>
              <a:rPr spc="-10" dirty="0"/>
              <a:t>таблиц.</a:t>
            </a:r>
          </a:p>
          <a:p>
            <a:pPr marL="12065" marR="5080" indent="-635"/>
            <a:r>
              <a:rPr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Задача</a:t>
            </a:r>
            <a:r>
              <a:rPr spc="-5" dirty="0"/>
              <a:t>: </a:t>
            </a:r>
            <a:r>
              <a:rPr dirty="0"/>
              <a:t>выбрать все места, </a:t>
            </a:r>
            <a:r>
              <a:rPr spc="-10" dirty="0"/>
              <a:t>предусмотренные компоновкой </a:t>
            </a:r>
            <a:r>
              <a:rPr dirty="0"/>
              <a:t>салона  </a:t>
            </a:r>
            <a:r>
              <a:rPr spc="-10" dirty="0"/>
              <a:t>самолета </a:t>
            </a:r>
            <a:r>
              <a:rPr spc="-5" dirty="0"/>
              <a:t>Cessna </a:t>
            </a:r>
            <a:r>
              <a:rPr dirty="0"/>
              <a:t>208 </a:t>
            </a:r>
            <a:r>
              <a:rPr spc="-15" dirty="0"/>
              <a:t>Caravan.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6812" y="1304894"/>
            <a:ext cx="5897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 marR="5080" indent="-95758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a.aircraft_code, a.model, s.seat_no,  s.fare_conditions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812" y="1853535"/>
            <a:ext cx="330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FROM seats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  <a:p>
            <a:pPr marL="695325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JOIN </a:t>
            </a:r>
            <a:r>
              <a:rPr b="1" spc="-10" dirty="0">
                <a:latin typeface="Courier New"/>
                <a:cs typeface="Courier New"/>
              </a:rPr>
              <a:t>aircrafts AS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774" y="1853535"/>
            <a:ext cx="234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-- </a:t>
            </a:r>
            <a:r>
              <a:rPr b="1" dirty="0">
                <a:latin typeface="Courier New"/>
                <a:cs typeface="Courier New"/>
              </a:rPr>
              <a:t>s </a:t>
            </a:r>
            <a:r>
              <a:rPr b="1" spc="-5" dirty="0">
                <a:latin typeface="Courier New"/>
                <a:cs typeface="Courier New"/>
              </a:rPr>
              <a:t>--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псевдоним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-- </a:t>
            </a:r>
            <a:r>
              <a:rPr b="1" dirty="0">
                <a:latin typeface="Courier New"/>
                <a:cs typeface="Courier New"/>
              </a:rPr>
              <a:t>a </a:t>
            </a:r>
            <a:r>
              <a:rPr b="1" spc="-5" dirty="0">
                <a:latin typeface="Courier New"/>
                <a:cs typeface="Courier New"/>
              </a:rPr>
              <a:t>--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псевдоним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6811" y="2402429"/>
            <a:ext cx="5896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6944"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ON </a:t>
            </a:r>
            <a:r>
              <a:rPr b="1" spc="-10" dirty="0">
                <a:latin typeface="Courier New"/>
                <a:cs typeface="Courier New"/>
              </a:rPr>
              <a:t>s.aircraft_code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a.aircraft_code  WHERE a.model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'^Cessna'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s.seat_no;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4208" y="1358730"/>
            <a:ext cx="155638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1125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комментарии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6000" y="1531970"/>
            <a:ext cx="659765" cy="690880"/>
          </a:xfrm>
          <a:custGeom>
            <a:avLst/>
            <a:gdLst/>
            <a:ahLst/>
            <a:cxnLst/>
            <a:rect l="l" t="t" r="r" b="b"/>
            <a:pathLst>
              <a:path w="659765" h="690879">
                <a:moveTo>
                  <a:pt x="659638" y="16891"/>
                </a:moveTo>
                <a:lnTo>
                  <a:pt x="648144" y="11430"/>
                </a:lnTo>
                <a:lnTo>
                  <a:pt x="642493" y="0"/>
                </a:lnTo>
                <a:lnTo>
                  <a:pt x="59143" y="287591"/>
                </a:lnTo>
                <a:lnTo>
                  <a:pt x="81915" y="253111"/>
                </a:lnTo>
                <a:lnTo>
                  <a:pt x="85852" y="247269"/>
                </a:lnTo>
                <a:lnTo>
                  <a:pt x="84201" y="239395"/>
                </a:lnTo>
                <a:lnTo>
                  <a:pt x="78359" y="235585"/>
                </a:lnTo>
                <a:lnTo>
                  <a:pt x="72517" y="231648"/>
                </a:lnTo>
                <a:lnTo>
                  <a:pt x="64643" y="233299"/>
                </a:lnTo>
                <a:lnTo>
                  <a:pt x="60706" y="239141"/>
                </a:lnTo>
                <a:lnTo>
                  <a:pt x="0" y="330835"/>
                </a:lnTo>
                <a:lnTo>
                  <a:pt x="116713" y="339090"/>
                </a:lnTo>
                <a:lnTo>
                  <a:pt x="122809" y="333756"/>
                </a:lnTo>
                <a:lnTo>
                  <a:pt x="122999" y="331089"/>
                </a:lnTo>
                <a:lnTo>
                  <a:pt x="123825" y="319786"/>
                </a:lnTo>
                <a:lnTo>
                  <a:pt x="118491" y="313690"/>
                </a:lnTo>
                <a:lnTo>
                  <a:pt x="70421" y="310337"/>
                </a:lnTo>
                <a:lnTo>
                  <a:pt x="620852" y="39103"/>
                </a:lnTo>
                <a:lnTo>
                  <a:pt x="343674" y="620318"/>
                </a:lnTo>
                <a:lnTo>
                  <a:pt x="340233" y="579247"/>
                </a:lnTo>
                <a:lnTo>
                  <a:pt x="339725" y="572262"/>
                </a:lnTo>
                <a:lnTo>
                  <a:pt x="333629" y="567055"/>
                </a:lnTo>
                <a:lnTo>
                  <a:pt x="326644" y="567575"/>
                </a:lnTo>
                <a:lnTo>
                  <a:pt x="319532" y="568198"/>
                </a:lnTo>
                <a:lnTo>
                  <a:pt x="314452" y="574294"/>
                </a:lnTo>
                <a:lnTo>
                  <a:pt x="314960" y="581279"/>
                </a:lnTo>
                <a:lnTo>
                  <a:pt x="324104" y="690880"/>
                </a:lnTo>
                <a:lnTo>
                  <a:pt x="349491" y="673608"/>
                </a:lnTo>
                <a:lnTo>
                  <a:pt x="420878" y="625094"/>
                </a:lnTo>
                <a:lnTo>
                  <a:pt x="422275" y="617220"/>
                </a:lnTo>
                <a:lnTo>
                  <a:pt x="414401" y="605536"/>
                </a:lnTo>
                <a:lnTo>
                  <a:pt x="406527" y="604139"/>
                </a:lnTo>
                <a:lnTo>
                  <a:pt x="366649" y="631266"/>
                </a:lnTo>
                <a:lnTo>
                  <a:pt x="659638" y="1689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416" y="281777"/>
            <a:ext cx="731222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/>
              <a:t>Механизм построения</a:t>
            </a:r>
            <a:r>
              <a:rPr sz="2800" b="1" spc="-25" dirty="0"/>
              <a:t> </a:t>
            </a:r>
            <a:r>
              <a:rPr sz="2800" b="1" spc="-10" dirty="0"/>
              <a:t>соединения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41181" y="926727"/>
            <a:ext cx="10457894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68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Сначала формируются </a:t>
            </a:r>
            <a:r>
              <a:rPr sz="2000" i="1" u="sng" spc="-140" dirty="0">
                <a:latin typeface="Arial"/>
                <a:cs typeface="Arial"/>
              </a:rPr>
              <a:t>все </a:t>
            </a:r>
            <a:r>
              <a:rPr sz="2000" i="1" u="sng" spc="-90" dirty="0">
                <a:latin typeface="Arial"/>
                <a:cs typeface="Arial"/>
              </a:rPr>
              <a:t>попарные </a:t>
            </a:r>
            <a:r>
              <a:rPr sz="2000" i="1" u="sng" spc="-70" dirty="0">
                <a:latin typeface="Arial"/>
                <a:cs typeface="Arial"/>
              </a:rPr>
              <a:t>комбинации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5" dirty="0">
                <a:latin typeface="Carlito"/>
                <a:cs typeface="Carlito"/>
              </a:rPr>
              <a:t>обеих  </a:t>
            </a:r>
            <a:r>
              <a:rPr sz="2000" dirty="0">
                <a:latin typeface="Carlito"/>
                <a:cs typeface="Carlito"/>
              </a:rPr>
              <a:t>таблиц,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10" dirty="0">
                <a:latin typeface="Carlito"/>
                <a:cs typeface="Carlito"/>
              </a:rPr>
              <a:t>декартово </a:t>
            </a:r>
            <a:r>
              <a:rPr sz="2000" spc="-5" dirty="0">
                <a:latin typeface="Carlito"/>
                <a:cs typeface="Carlito"/>
              </a:rPr>
              <a:t>произведение </a:t>
            </a:r>
            <a:r>
              <a:rPr sz="2000" spc="-10" dirty="0">
                <a:latin typeface="Carlito"/>
                <a:cs typeface="Carlito"/>
              </a:rPr>
              <a:t>множеств </a:t>
            </a:r>
            <a:r>
              <a:rPr sz="2000" dirty="0">
                <a:latin typeface="Carlito"/>
                <a:cs typeface="Carlito"/>
              </a:rPr>
              <a:t>строк </a:t>
            </a:r>
            <a:r>
              <a:rPr sz="2000" spc="-5" dirty="0">
                <a:latin typeface="Carlito"/>
                <a:cs typeface="Carlito"/>
              </a:rPr>
              <a:t>этих </a:t>
            </a:r>
            <a:r>
              <a:rPr sz="2000" spc="-10" dirty="0">
                <a:latin typeface="Carlito"/>
                <a:cs typeface="Carlito"/>
              </a:rPr>
              <a:t>таблиц. </a:t>
            </a:r>
            <a:r>
              <a:rPr sz="2000" spc="-5" dirty="0">
                <a:latin typeface="Carlito"/>
                <a:cs typeface="Carlito"/>
              </a:rPr>
              <a:t>Эти  комбинированные </a:t>
            </a:r>
            <a:r>
              <a:rPr sz="2000" dirty="0">
                <a:latin typeface="Carlito"/>
                <a:cs typeface="Carlito"/>
              </a:rPr>
              <a:t>строки включают в себя </a:t>
            </a:r>
            <a:r>
              <a:rPr sz="2000" i="1" spc="-140" dirty="0">
                <a:latin typeface="Arial"/>
                <a:cs typeface="Arial"/>
              </a:rPr>
              <a:t>все </a:t>
            </a:r>
            <a:r>
              <a:rPr sz="2000" i="1" spc="-95" dirty="0">
                <a:latin typeface="Arial"/>
                <a:cs typeface="Arial"/>
              </a:rPr>
              <a:t>атрибуты </a:t>
            </a:r>
            <a:r>
              <a:rPr sz="2000" i="1" spc="-105" dirty="0">
                <a:latin typeface="Arial"/>
                <a:cs typeface="Arial"/>
              </a:rPr>
              <a:t>обеих  </a:t>
            </a:r>
            <a:r>
              <a:rPr sz="2000" i="1" spc="-75" dirty="0">
                <a:latin typeface="Arial"/>
                <a:cs typeface="Arial"/>
              </a:rPr>
              <a:t>таблиц</a:t>
            </a:r>
            <a:r>
              <a:rPr sz="2000" spc="-7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Затем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дело </a:t>
            </a:r>
            <a:r>
              <a:rPr sz="2000" dirty="0">
                <a:latin typeface="Carlito"/>
                <a:cs typeface="Carlito"/>
              </a:rPr>
              <a:t>вступает условие </a:t>
            </a:r>
            <a:r>
              <a:rPr sz="2000" spc="-10" dirty="0">
                <a:latin typeface="Carlito"/>
                <a:cs typeface="Carlito"/>
              </a:rPr>
              <a:t>s.aircraft_code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a.aircraft_code.</a:t>
            </a:r>
            <a:endParaRPr sz="2000" dirty="0">
              <a:latin typeface="Carlito"/>
              <a:cs typeface="Carlito"/>
            </a:endParaRPr>
          </a:p>
          <a:p>
            <a:pPr marL="355600" marR="5080"/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15" dirty="0">
                <a:latin typeface="Carlito"/>
                <a:cs typeface="Carlito"/>
              </a:rPr>
              <a:t>означает,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результирующем </a:t>
            </a:r>
            <a:r>
              <a:rPr sz="2000" spc="-10" dirty="0">
                <a:latin typeface="Carlito"/>
                <a:cs typeface="Carlito"/>
              </a:rPr>
              <a:t>множестве </a:t>
            </a:r>
            <a:r>
              <a:rPr sz="2000" dirty="0">
                <a:latin typeface="Carlito"/>
                <a:cs typeface="Carlito"/>
              </a:rPr>
              <a:t>строк </a:t>
            </a:r>
            <a:r>
              <a:rPr sz="2000" spc="-5" dirty="0">
                <a:latin typeface="Carlito"/>
                <a:cs typeface="Carlito"/>
              </a:rPr>
              <a:t>останутся 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те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них,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которых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5" dirty="0">
                <a:latin typeface="Carlito"/>
                <a:cs typeface="Carlito"/>
              </a:rPr>
              <a:t>атрибута </a:t>
            </a:r>
            <a:r>
              <a:rPr sz="2000" spc="-10" dirty="0">
                <a:latin typeface="Carlito"/>
                <a:cs typeface="Carlito"/>
              </a:rPr>
              <a:t>aircraft_code, </a:t>
            </a:r>
            <a:r>
              <a:rPr sz="2000" dirty="0">
                <a:latin typeface="Carlito"/>
                <a:cs typeface="Carlito"/>
              </a:rPr>
              <a:t>взятые из  </a:t>
            </a:r>
            <a:r>
              <a:rPr sz="2000" spc="-10" dirty="0">
                <a:latin typeface="Carlito"/>
                <a:cs typeface="Carlito"/>
              </a:rPr>
              <a:t>таблицы aircrafts </a:t>
            </a:r>
            <a:r>
              <a:rPr sz="2000" dirty="0">
                <a:latin typeface="Carlito"/>
                <a:cs typeface="Carlito"/>
              </a:rPr>
              <a:t>и из </a:t>
            </a:r>
            <a:r>
              <a:rPr sz="2000" spc="-10" dirty="0">
                <a:latin typeface="Carlito"/>
                <a:cs typeface="Carlito"/>
              </a:rPr>
              <a:t>таблицы seats, </a:t>
            </a:r>
            <a:r>
              <a:rPr sz="2000" spc="-15" dirty="0">
                <a:latin typeface="Carlito"/>
                <a:cs typeface="Carlito"/>
              </a:rPr>
              <a:t>одинаковые. </a:t>
            </a:r>
            <a:r>
              <a:rPr sz="2000" spc="-5" dirty="0">
                <a:latin typeface="Carlito"/>
                <a:cs typeface="Carlito"/>
              </a:rPr>
              <a:t>Строки, </a:t>
            </a:r>
            <a:r>
              <a:rPr sz="2000" dirty="0">
                <a:latin typeface="Carlito"/>
                <a:cs typeface="Carlito"/>
              </a:rPr>
              <a:t>не  </a:t>
            </a:r>
            <a:r>
              <a:rPr sz="2000" spc="-10" dirty="0">
                <a:latin typeface="Carlito"/>
                <a:cs typeface="Carlito"/>
              </a:rPr>
              <a:t>удовлетворяющие этому </a:t>
            </a:r>
            <a:r>
              <a:rPr sz="2000" spc="-5" dirty="0">
                <a:latin typeface="Carlito"/>
                <a:cs typeface="Carlito"/>
              </a:rPr>
              <a:t>критерию, </a:t>
            </a:r>
            <a:r>
              <a:rPr sz="2000" spc="-10" dirty="0">
                <a:latin typeface="Carlito"/>
                <a:cs typeface="Carlito"/>
              </a:rPr>
              <a:t>отфильтровываются. Это </a:t>
            </a:r>
            <a:r>
              <a:rPr sz="2000" spc="-5" dirty="0">
                <a:latin typeface="Carlito"/>
                <a:cs typeface="Carlito"/>
              </a:rPr>
              <a:t>означает 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практике,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i="1" spc="-30" dirty="0">
                <a:latin typeface="Arial"/>
                <a:cs typeface="Arial"/>
              </a:rPr>
              <a:t>каждой </a:t>
            </a:r>
            <a:r>
              <a:rPr sz="2000" i="1" spc="-105" dirty="0">
                <a:latin typeface="Arial"/>
                <a:cs typeface="Arial"/>
              </a:rPr>
              <a:t>строке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dirty="0">
                <a:latin typeface="Carlito"/>
                <a:cs typeface="Carlito"/>
              </a:rPr>
              <a:t>«Места» мы </a:t>
            </a:r>
            <a:r>
              <a:rPr sz="2000" spc="-5" dirty="0">
                <a:latin typeface="Carlito"/>
                <a:cs typeface="Carlito"/>
              </a:rPr>
              <a:t>сопоставили  </a:t>
            </a:r>
            <a:r>
              <a:rPr sz="2000" i="1" spc="-95" dirty="0">
                <a:latin typeface="Arial"/>
                <a:cs typeface="Arial"/>
              </a:rPr>
              <a:t>только </a:t>
            </a:r>
            <a:r>
              <a:rPr sz="2000" i="1" spc="-75" dirty="0">
                <a:latin typeface="Arial"/>
                <a:cs typeface="Arial"/>
              </a:rPr>
              <a:t>одну </a:t>
            </a:r>
            <a:r>
              <a:rPr sz="2000" i="1" spc="-80" dirty="0">
                <a:latin typeface="Arial"/>
                <a:cs typeface="Arial"/>
              </a:rPr>
              <a:t>конкретную </a:t>
            </a:r>
            <a:r>
              <a:rPr sz="2000" i="1" spc="-95" dirty="0">
                <a:latin typeface="Arial"/>
                <a:cs typeface="Arial"/>
              </a:rPr>
              <a:t>строку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 «Самолеты»,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5" dirty="0">
                <a:latin typeface="Carlito"/>
                <a:cs typeface="Carlito"/>
              </a:rPr>
              <a:t>которой  </a:t>
            </a:r>
            <a:r>
              <a:rPr sz="2000" dirty="0">
                <a:latin typeface="Carlito"/>
                <a:cs typeface="Carlito"/>
              </a:rPr>
              <a:t>мы теперь </a:t>
            </a:r>
            <a:r>
              <a:rPr sz="2000" spc="-15" dirty="0">
                <a:latin typeface="Carlito"/>
                <a:cs typeface="Carlito"/>
              </a:rPr>
              <a:t>можем </a:t>
            </a:r>
            <a:r>
              <a:rPr sz="2000" dirty="0">
                <a:latin typeface="Carlito"/>
                <a:cs typeface="Carlito"/>
              </a:rPr>
              <a:t>взять </a:t>
            </a:r>
            <a:r>
              <a:rPr sz="2000" spc="-5" dirty="0">
                <a:latin typeface="Carlito"/>
                <a:cs typeface="Carlito"/>
              </a:rPr>
              <a:t>значение </a:t>
            </a:r>
            <a:r>
              <a:rPr sz="2000" dirty="0">
                <a:latin typeface="Carlito"/>
                <a:cs typeface="Carlito"/>
              </a:rPr>
              <a:t>атрибута </a:t>
            </a:r>
            <a:r>
              <a:rPr sz="2000" spc="-20" dirty="0">
                <a:latin typeface="Carlito"/>
                <a:cs typeface="Carlito"/>
              </a:rPr>
              <a:t>«Модель </a:t>
            </a:r>
            <a:r>
              <a:rPr sz="2000" spc="-5" dirty="0">
                <a:latin typeface="Carlito"/>
                <a:cs typeface="Carlito"/>
              </a:rPr>
              <a:t>самолета», </a:t>
            </a:r>
            <a:r>
              <a:rPr sz="2000" spc="-10" dirty="0">
                <a:latin typeface="Carlito"/>
                <a:cs typeface="Carlito"/>
              </a:rPr>
              <a:t>чтобы  </a:t>
            </a:r>
            <a:r>
              <a:rPr sz="2000" spc="-5" dirty="0">
                <a:latin typeface="Carlito"/>
                <a:cs typeface="Carlito"/>
              </a:rPr>
              <a:t>включить </a:t>
            </a:r>
            <a:r>
              <a:rPr sz="2000" dirty="0">
                <a:latin typeface="Carlito"/>
                <a:cs typeface="Carlito"/>
              </a:rPr>
              <a:t>ее в </a:t>
            </a:r>
            <a:r>
              <a:rPr sz="2000" spc="-10" dirty="0">
                <a:latin typeface="Carlito"/>
                <a:cs typeface="Carlito"/>
              </a:rPr>
              <a:t>итоговый </a:t>
            </a:r>
            <a:r>
              <a:rPr sz="2000" spc="-15" dirty="0">
                <a:latin typeface="Carlito"/>
                <a:cs typeface="Carlito"/>
              </a:rPr>
              <a:t>вывод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данных.</a:t>
            </a:r>
            <a:endParaRPr sz="2000" dirty="0">
              <a:latin typeface="Carlito"/>
              <a:cs typeface="Carlito"/>
            </a:endParaRPr>
          </a:p>
          <a:p>
            <a:pPr marL="355600" marR="29845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практике описанный механизм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0" dirty="0">
                <a:latin typeface="Carlito"/>
                <a:cs typeface="Carlito"/>
              </a:rPr>
              <a:t>реализуется </a:t>
            </a:r>
            <a:r>
              <a:rPr sz="2000" spc="-5" dirty="0">
                <a:latin typeface="Carlito"/>
                <a:cs typeface="Carlito"/>
              </a:rPr>
              <a:t>буквально.  Специальная </a:t>
            </a:r>
            <a:r>
              <a:rPr sz="2000" spc="-10" dirty="0">
                <a:latin typeface="Carlito"/>
                <a:cs typeface="Carlito"/>
              </a:rPr>
              <a:t>подсистема PostgreSQL, </a:t>
            </a:r>
            <a:r>
              <a:rPr sz="2000" spc="-5" dirty="0">
                <a:latin typeface="Carlito"/>
                <a:cs typeface="Carlito"/>
              </a:rPr>
              <a:t>называемая </a:t>
            </a:r>
            <a:r>
              <a:rPr sz="2000" b="1" spc="-5" dirty="0">
                <a:latin typeface="Carlito"/>
                <a:cs typeface="Carlito"/>
              </a:rPr>
              <a:t>планировщиком</a:t>
            </a:r>
            <a:r>
              <a:rPr sz="2000" spc="-5" dirty="0">
                <a:latin typeface="Carlito"/>
                <a:cs typeface="Carlito"/>
              </a:rPr>
              <a:t>,  </a:t>
            </a:r>
            <a:r>
              <a:rPr sz="2000" dirty="0">
                <a:latin typeface="Carlito"/>
                <a:cs typeface="Carlito"/>
              </a:rPr>
              <a:t>строит план </a:t>
            </a:r>
            <a:r>
              <a:rPr sz="2000" spc="-5" dirty="0">
                <a:latin typeface="Carlito"/>
                <a:cs typeface="Carlito"/>
              </a:rPr>
              <a:t>выполнения </a:t>
            </a:r>
            <a:r>
              <a:rPr sz="2000" dirty="0">
                <a:latin typeface="Carlito"/>
                <a:cs typeface="Carlito"/>
              </a:rPr>
              <a:t>запроса, </a:t>
            </a:r>
            <a:r>
              <a:rPr sz="2000" spc="-15" dirty="0">
                <a:latin typeface="Carlito"/>
                <a:cs typeface="Carlito"/>
              </a:rPr>
              <a:t>который </a:t>
            </a:r>
            <a:r>
              <a:rPr sz="2000" spc="-10" dirty="0">
                <a:latin typeface="Carlito"/>
                <a:cs typeface="Carlito"/>
              </a:rPr>
              <a:t>является гораздо более  </a:t>
            </a:r>
            <a:r>
              <a:rPr sz="2000" spc="-5" dirty="0">
                <a:latin typeface="Carlito"/>
                <a:cs typeface="Carlito"/>
              </a:rPr>
              <a:t>эффективным, чем упрощенный </a:t>
            </a:r>
            <a:r>
              <a:rPr sz="2000" dirty="0">
                <a:latin typeface="Carlito"/>
                <a:cs typeface="Carlito"/>
              </a:rPr>
              <a:t>план, </a:t>
            </a:r>
            <a:r>
              <a:rPr sz="2000" spc="-5" dirty="0">
                <a:latin typeface="Carlito"/>
                <a:cs typeface="Carlito"/>
              </a:rPr>
              <a:t>представленный здесь.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>
            <a:spLocks noGrp="1"/>
          </p:cNvSpPr>
          <p:nvPr>
            <p:ph type="ctrTitle"/>
          </p:nvPr>
        </p:nvSpPr>
        <p:spPr>
          <a:xfrm>
            <a:off x="1447925" y="719525"/>
            <a:ext cx="10589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внутреннее соединение  двух таблиц</a:t>
            </a:r>
            <a:endParaRPr b="1"/>
          </a:p>
        </p:txBody>
      </p:sp>
      <p:sp>
        <p:nvSpPr>
          <p:cNvPr id="414" name="Google Shape;414;p53"/>
          <p:cNvSpPr txBox="1"/>
          <p:nvPr/>
        </p:nvSpPr>
        <p:spPr>
          <a:xfrm>
            <a:off x="1447916" y="1478998"/>
            <a:ext cx="95031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00" rIns="0" bIns="0" anchor="t" anchorCtr="0">
            <a:noAutofit/>
          </a:bodyPr>
          <a:lstStyle/>
          <a:p>
            <a:pPr marL="7701" marR="3081" lvl="0" indent="0" algn="l" rtl="0">
              <a:lnSpc>
                <a:spcPct val="13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список курсов и назначенных дат для экзамена.  Исходные данные для соединения:</a:t>
            </a:r>
            <a:endParaRPr sz="20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2376775"/>
            <a:ext cx="10433349" cy="374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9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1664625" y="166650"/>
            <a:ext cx="8334900" cy="1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0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Пример: внутреннее соединение  двух таблиц, вариант </a:t>
            </a:r>
            <a:r>
              <a:rPr lang="en-US" b="1" dirty="0" smtClean="0"/>
              <a:t>1</a:t>
            </a:r>
            <a:endParaRPr b="1" dirty="0"/>
          </a:p>
        </p:txBody>
      </p:sp>
      <p:sp>
        <p:nvSpPr>
          <p:cNvPr id="430" name="Google Shape;430;p55"/>
          <p:cNvSpPr txBox="1"/>
          <p:nvPr/>
        </p:nvSpPr>
        <p:spPr>
          <a:xfrm>
            <a:off x="1493825" y="1941800"/>
            <a:ext cx="9989614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85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CourseTitle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ExamDate</a:t>
            </a:r>
            <a:endParaRPr sz="2001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INNER JOIN EXAM_SHEET</a:t>
            </a:r>
            <a:endParaRPr sz="2001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497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COURSE.CourseId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EXAM_SHEET.CourseId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1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836" y="3157111"/>
            <a:ext cx="8334900" cy="3421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3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6655" y="65560"/>
            <a:ext cx="8321627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b="1" spc="-5" dirty="0">
                <a:latin typeface="Arial Black" panose="020B0A04020102020204" pitchFamily="34" charset="0"/>
              </a:rPr>
              <a:t>Запрос без </a:t>
            </a:r>
            <a:r>
              <a:rPr sz="2800" b="1" spc="-10" dirty="0">
                <a:latin typeface="Arial Black" panose="020B0A04020102020204" pitchFamily="34" charset="0"/>
              </a:rPr>
              <a:t>использования  </a:t>
            </a:r>
            <a:r>
              <a:rPr sz="2800" b="1" spc="-15" dirty="0">
                <a:latin typeface="Arial Black" panose="020B0A04020102020204" pitchFamily="34" charset="0"/>
              </a:rPr>
              <a:t>предложения</a:t>
            </a:r>
            <a:r>
              <a:rPr sz="2800" b="1" spc="5" dirty="0">
                <a:latin typeface="Arial Black" panose="020B0A04020102020204" pitchFamily="34" charset="0"/>
              </a:rPr>
              <a:t> </a:t>
            </a:r>
            <a:r>
              <a:rPr sz="2800" b="1" spc="-5" dirty="0">
                <a:latin typeface="Arial Black" panose="020B0A04020102020204" pitchFamily="34" charset="0"/>
              </a:rPr>
              <a:t>JOIN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1287017"/>
            <a:ext cx="7009130" cy="2800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pc="-65" dirty="0">
                <a:latin typeface="Carlito"/>
                <a:cs typeface="Carlito"/>
              </a:rPr>
              <a:t>Тот </a:t>
            </a:r>
            <a:r>
              <a:rPr spc="-15" dirty="0">
                <a:latin typeface="Carlito"/>
                <a:cs typeface="Carlito"/>
              </a:rPr>
              <a:t>же </a:t>
            </a:r>
            <a:r>
              <a:rPr spc="-5" dirty="0">
                <a:latin typeface="Carlito"/>
                <a:cs typeface="Carlito"/>
              </a:rPr>
              <a:t>запрос, </a:t>
            </a:r>
            <a:r>
              <a:rPr dirty="0">
                <a:latin typeface="Carlito"/>
                <a:cs typeface="Carlito"/>
              </a:rPr>
              <a:t>но без </a:t>
            </a:r>
            <a:r>
              <a:rPr spc="-10" dirty="0">
                <a:latin typeface="Carlito"/>
                <a:cs typeface="Carlito"/>
              </a:rPr>
              <a:t>использования</a:t>
            </a:r>
            <a:r>
              <a:rPr spc="1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JOIN:</a:t>
            </a:r>
          </a:p>
          <a:p>
            <a:pPr marL="969644" marR="1116965" indent="-957580">
              <a:lnSpc>
                <a:spcPts val="2160"/>
              </a:lnSpc>
              <a:spcBef>
                <a:spcPts val="25"/>
              </a:spcBef>
            </a:pPr>
            <a:r>
              <a:rPr b="1" spc="-10" dirty="0">
                <a:latin typeface="Courier New"/>
                <a:cs typeface="Courier New"/>
              </a:rPr>
              <a:t>SELECT a.aircraft_code, a.model, s.seat_no,  s.fare_conditions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b="1" spc="-10" dirty="0">
                <a:latin typeface="Courier New"/>
                <a:cs typeface="Courier New"/>
              </a:rPr>
              <a:t>FROM seats </a:t>
            </a:r>
            <a:r>
              <a:rPr b="1" spc="-5" dirty="0">
                <a:latin typeface="Courier New"/>
                <a:cs typeface="Courier New"/>
              </a:rPr>
              <a:t>s, </a:t>
            </a:r>
            <a:r>
              <a:rPr b="1" spc="-10" dirty="0">
                <a:latin typeface="Courier New"/>
                <a:cs typeface="Courier New"/>
              </a:rPr>
              <a:t>aircrafts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s.aircraft_code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a.aircraft_code</a:t>
            </a:r>
            <a:r>
              <a:rPr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AND</a:t>
            </a:r>
            <a:endParaRPr dirty="0">
              <a:latin typeface="Courier New"/>
              <a:cs typeface="Courier New"/>
            </a:endParaRPr>
          </a:p>
          <a:p>
            <a:pPr marL="12700" marR="3574415" indent="819785"/>
            <a:r>
              <a:rPr b="1" spc="-10" dirty="0">
                <a:latin typeface="Courier New"/>
                <a:cs typeface="Courier New"/>
              </a:rPr>
              <a:t>a.model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'^Cessna'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s.seat_no;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950" dirty="0">
              <a:latin typeface="Courier New"/>
              <a:cs typeface="Courier New"/>
            </a:endParaRPr>
          </a:p>
          <a:p>
            <a:pPr marL="12700"/>
            <a:r>
              <a:rPr spc="-20" dirty="0">
                <a:latin typeface="Carlito"/>
                <a:cs typeface="Carlito"/>
              </a:rPr>
              <a:t>Условие </a:t>
            </a:r>
            <a:r>
              <a:rPr spc="-10" dirty="0">
                <a:latin typeface="Carlito"/>
                <a:cs typeface="Carlito"/>
              </a:rPr>
              <a:t>соединения таблиц s.aircraft_code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a.aircraft_code </a:t>
            </a:r>
            <a:r>
              <a:rPr dirty="0" err="1">
                <a:latin typeface="Carlito"/>
                <a:cs typeface="Carlito"/>
              </a:rPr>
              <a:t>перешло</a:t>
            </a:r>
            <a:r>
              <a:rPr spc="125" dirty="0">
                <a:latin typeface="Carlito"/>
                <a:cs typeface="Carlito"/>
              </a:rPr>
              <a:t> </a:t>
            </a:r>
            <a:r>
              <a:rPr dirty="0" err="1" smtClean="0">
                <a:latin typeface="Carlito"/>
                <a:cs typeface="Carlito"/>
              </a:rPr>
              <a:t>из</a:t>
            </a:r>
            <a:r>
              <a:rPr lang="en-US" dirty="0" smtClean="0">
                <a:latin typeface="Carlito"/>
                <a:cs typeface="Carlito"/>
              </a:rPr>
              <a:t> </a:t>
            </a:r>
            <a:r>
              <a:rPr spc="-10" dirty="0" err="1" smtClean="0">
                <a:latin typeface="Carlito"/>
                <a:cs typeface="Carlito"/>
              </a:rPr>
              <a:t>предложения</a:t>
            </a:r>
            <a:r>
              <a:rPr spc="-10" dirty="0" smtClean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предложение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WHERE.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532" y="4595604"/>
            <a:ext cx="8540750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spcBef>
                <a:spcPts val="245"/>
              </a:spcBef>
            </a:pPr>
            <a:r>
              <a:rPr spc="-10" dirty="0">
                <a:solidFill>
                  <a:srgbClr val="FF0000"/>
                </a:solidFill>
                <a:latin typeface="Carlito"/>
                <a:cs typeface="Carlito"/>
              </a:rPr>
              <a:t>ОЧЕНЬ ВАЖНО! </a:t>
            </a:r>
            <a:r>
              <a:rPr spc="-25" dirty="0">
                <a:latin typeface="Carlito"/>
                <a:cs typeface="Carlito"/>
              </a:rPr>
              <a:t>Результатом </a:t>
            </a:r>
            <a:r>
              <a:rPr dirty="0">
                <a:latin typeface="Carlito"/>
                <a:cs typeface="Carlito"/>
              </a:rPr>
              <a:t>любых </a:t>
            </a:r>
            <a:r>
              <a:rPr spc="-10" dirty="0">
                <a:latin typeface="Carlito"/>
                <a:cs typeface="Carlito"/>
              </a:rPr>
              <a:t>реляционных </a:t>
            </a:r>
            <a:r>
              <a:rPr spc="-5" dirty="0">
                <a:latin typeface="Carlito"/>
                <a:cs typeface="Carlito"/>
              </a:rPr>
              <a:t>операций </a:t>
            </a:r>
            <a:r>
              <a:rPr dirty="0">
                <a:latin typeface="Carlito"/>
                <a:cs typeface="Carlito"/>
              </a:rPr>
              <a:t>над</a:t>
            </a:r>
            <a:r>
              <a:rPr spc="7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отношениями</a:t>
            </a:r>
            <a:endParaRPr dirty="0">
              <a:latin typeface="Carlito"/>
              <a:cs typeface="Carlito"/>
            </a:endParaRPr>
          </a:p>
          <a:p>
            <a:pPr marL="91440" marR="100330"/>
            <a:r>
              <a:rPr spc="-10" dirty="0">
                <a:latin typeface="Carlito"/>
                <a:cs typeface="Carlito"/>
              </a:rPr>
              <a:t>(таблицами, </a:t>
            </a:r>
            <a:r>
              <a:rPr spc="-5" dirty="0">
                <a:latin typeface="Carlito"/>
                <a:cs typeface="Carlito"/>
              </a:rPr>
              <a:t>представлениями) </a:t>
            </a:r>
            <a:r>
              <a:rPr spc="-10" dirty="0">
                <a:latin typeface="Carlito"/>
                <a:cs typeface="Carlito"/>
              </a:rPr>
              <a:t>также является </a:t>
            </a:r>
            <a:r>
              <a:rPr i="1" spc="-80" dirty="0">
                <a:latin typeface="Arial"/>
                <a:cs typeface="Arial"/>
              </a:rPr>
              <a:t>отношение</a:t>
            </a:r>
            <a:r>
              <a:rPr spc="-80" dirty="0">
                <a:latin typeface="Carlito"/>
                <a:cs typeface="Carlito"/>
              </a:rPr>
              <a:t>. </a:t>
            </a:r>
            <a:r>
              <a:rPr spc="-15" dirty="0">
                <a:latin typeface="Carlito"/>
                <a:cs typeface="Carlito"/>
              </a:rPr>
              <a:t>Поэтому </a:t>
            </a:r>
            <a:r>
              <a:rPr spc="-5" dirty="0">
                <a:latin typeface="Carlito"/>
                <a:cs typeface="Carlito"/>
              </a:rPr>
              <a:t>такие операции  </a:t>
            </a:r>
            <a:r>
              <a:rPr spc="-10" dirty="0">
                <a:latin typeface="Carlito"/>
                <a:cs typeface="Carlito"/>
              </a:rPr>
              <a:t>можно </a:t>
            </a:r>
            <a:r>
              <a:rPr spc="-5" dirty="0">
                <a:latin typeface="Carlito"/>
                <a:cs typeface="Carlito"/>
              </a:rPr>
              <a:t>комбинировать друг </a:t>
            </a:r>
            <a:r>
              <a:rPr dirty="0">
                <a:latin typeface="Carlito"/>
                <a:cs typeface="Carlito"/>
              </a:rPr>
              <a:t>с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другом.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468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1594450" y="327025"/>
            <a:ext cx="8320200" cy="1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 dirty="0"/>
              <a:t>Пример: внутреннее соединение  двух таблиц, вариант </a:t>
            </a:r>
            <a:r>
              <a:rPr lang="en-US" b="1" dirty="0" smtClean="0"/>
              <a:t>2</a:t>
            </a:r>
            <a:endParaRPr b="1" dirty="0"/>
          </a:p>
        </p:txBody>
      </p:sp>
      <p:sp>
        <p:nvSpPr>
          <p:cNvPr id="422" name="Google Shape;422;p54"/>
          <p:cNvSpPr txBox="1"/>
          <p:nvPr/>
        </p:nvSpPr>
        <p:spPr>
          <a:xfrm>
            <a:off x="1354950" y="1743725"/>
            <a:ext cx="105180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2441306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CourseTitle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ExamDate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en-US" sz="2001" b="1" smtClean="0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2441306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smtClean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COURSE, EXAM_SHEET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COURSE.CourseId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EXAM_SHEET.CourseId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950" y="3047837"/>
            <a:ext cx="10743825" cy="325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>
            <a:spLocks noGrp="1"/>
          </p:cNvSpPr>
          <p:nvPr>
            <p:ph type="title"/>
          </p:nvPr>
        </p:nvSpPr>
        <p:spPr>
          <a:xfrm>
            <a:off x="1595501" y="0"/>
            <a:ext cx="111471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900" b="1" dirty="0"/>
              <a:t>Пример 2: внутреннее  соединение трех таблиц</a:t>
            </a:r>
            <a:endParaRPr sz="3900" b="1" dirty="0"/>
          </a:p>
        </p:txBody>
      </p:sp>
      <p:sp>
        <p:nvSpPr>
          <p:cNvPr id="438" name="Google Shape;438;p56"/>
          <p:cNvSpPr txBox="1"/>
          <p:nvPr/>
        </p:nvSpPr>
        <p:spPr>
          <a:xfrm>
            <a:off x="1216024" y="1018062"/>
            <a:ext cx="11668703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-3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2" dirty="0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Вывести расписание  экзаменов (предметы,  преподаватели, группы,  даты</a:t>
            </a:r>
            <a:r>
              <a:rPr lang="ru-RU" sz="3002" dirty="0" smtClean="0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3002" dirty="0">
              <a:solidFill>
                <a:srgbClr val="231E2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01" marR="3081" lvl="0" indent="-3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2" dirty="0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Исходные данные  для соединения:</a:t>
            </a:r>
            <a:endParaRPr sz="3002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151" y="2537539"/>
            <a:ext cx="7412026" cy="413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570300" y="78275"/>
            <a:ext cx="79860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внутреннее соединение  трех таблиц, вариант 1</a:t>
            </a:r>
            <a:endParaRPr b="1"/>
          </a:p>
        </p:txBody>
      </p:sp>
      <p:sp>
        <p:nvSpPr>
          <p:cNvPr id="445" name="Google Shape;445;p57"/>
          <p:cNvSpPr txBox="1"/>
          <p:nvPr/>
        </p:nvSpPr>
        <p:spPr>
          <a:xfrm>
            <a:off x="1220275" y="2073875"/>
            <a:ext cx="103830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CourseTitle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TeacherName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GroupNumber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ExamDate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en-US" sz="2001" b="1" dirty="0" smtClean="0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3081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 smtClean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COURSE, EXAM_SHEET, TEACHER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COURSE.CourseId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EXAM_SHEET.CourseId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9358" marR="0" lvl="0" indent="0" algn="l" rtl="0">
              <a:spcBef>
                <a:spcPts val="497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TEACHER.TeacherId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EXAM_SHEET.TeacherId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50" y="3647675"/>
            <a:ext cx="10873674" cy="235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8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>
            <a:spLocks noGrp="1"/>
          </p:cNvSpPr>
          <p:nvPr>
            <p:ph type="title"/>
          </p:nvPr>
        </p:nvSpPr>
        <p:spPr>
          <a:xfrm>
            <a:off x="1579727" y="0"/>
            <a:ext cx="76746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внутреннее соединение  трех таблиц, вариант 2</a:t>
            </a:r>
            <a:endParaRPr b="1"/>
          </a:p>
        </p:txBody>
      </p:sp>
      <p:sp>
        <p:nvSpPr>
          <p:cNvPr id="452" name="Google Shape;452;p58"/>
          <p:cNvSpPr txBox="1"/>
          <p:nvPr/>
        </p:nvSpPr>
        <p:spPr>
          <a:xfrm>
            <a:off x="1327152" y="1775717"/>
            <a:ext cx="10864847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CourseTitle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TeacherName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GroupNumber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ExamDate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 FROM COURSE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615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1603021" lvl="0" indent="0" algn="l" rtl="0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COURSE.CourseId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EXAM_SHEET.CourseId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TEACHER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618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TEACHER.TeacherId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EXAM_SHEET.TeacherId</a:t>
            </a:r>
            <a:r>
              <a:rPr lang="ru-RU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3" name="Google Shape;4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75" y="3506179"/>
            <a:ext cx="10971724" cy="2422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3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1220286" y="811782"/>
            <a:ext cx="10317779" cy="71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Назначение элементов  оператора SELECT</a:t>
            </a:r>
            <a:endParaRPr b="1"/>
          </a:p>
        </p:txBody>
      </p:sp>
      <p:sp>
        <p:nvSpPr>
          <p:cNvPr id="182" name="Google Shape;182;p24"/>
          <p:cNvSpPr txBox="1"/>
          <p:nvPr/>
        </p:nvSpPr>
        <p:spPr>
          <a:xfrm>
            <a:off x="1381336" y="2182831"/>
            <a:ext cx="109716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t" anchorCtr="0">
            <a:noAutofit/>
          </a:bodyPr>
          <a:lstStyle/>
          <a:p>
            <a:pPr marL="452065" marR="0" lvl="0" indent="-444364" algn="l" rtl="0">
              <a:spcBef>
                <a:spcPts val="0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SELECT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устанавливает, какие столбцы должны присутствовать в выходных данных;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0" lvl="0" indent="-444364" algn="l" rtl="0">
              <a:spcBef>
                <a:spcPts val="1119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DISTINCT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факторизует результат выборки;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0" lvl="0" indent="-444364" algn="l" rtl="0">
              <a:spcBef>
                <a:spcPts val="1115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FROM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определяет таблицы, на основе которых будет осуществляться выборка данных;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0" lvl="0" indent="-444364" algn="l" rtl="0">
              <a:spcBef>
                <a:spcPts val="1115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WHERE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выполняет фильтрацию строк в соответствии с заданными условиями;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489801" lvl="0" indent="-444364" algn="l" rtl="0">
              <a:lnSpc>
                <a:spcPct val="112100"/>
              </a:lnSpc>
              <a:spcBef>
                <a:spcPts val="901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GROUP BY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образует группы строк, имеющих одно и то же значение в указанном  столбце (или столбцах);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0" lvl="0" indent="-444364" algn="l" rtl="0">
              <a:spcBef>
                <a:spcPts val="1115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HAVING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фильтрует группы строк в соответствии с указанным условием;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2065" marR="0" lvl="0" indent="-444364" algn="l" rtl="0">
              <a:spcBef>
                <a:spcPts val="1119"/>
              </a:spcBef>
              <a:spcAft>
                <a:spcPts val="0"/>
              </a:spcAft>
              <a:buClr>
                <a:srgbClr val="231E20"/>
              </a:buClr>
              <a:buSzPts val="2000"/>
              <a:buFont typeface="Arial"/>
              <a:buChar char="•"/>
            </a:pPr>
            <a:r>
              <a:rPr lang="ru-RU" sz="2000" b="1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ORDER BY  </a:t>
            </a:r>
            <a:r>
              <a:rPr lang="ru-RU" sz="2000" b="0" i="0" u="none" strike="noStrike" cap="none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– определяет упорядоченность вывода результирующих строк.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75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>
            <a:spLocks noGrp="1"/>
          </p:cNvSpPr>
          <p:nvPr>
            <p:ph type="title"/>
          </p:nvPr>
        </p:nvSpPr>
        <p:spPr>
          <a:xfrm>
            <a:off x="1691950" y="251050"/>
            <a:ext cx="8109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внутреннее соединение  по неравенству</a:t>
            </a:r>
            <a:endParaRPr b="1"/>
          </a:p>
        </p:txBody>
      </p:sp>
      <p:sp>
        <p:nvSpPr>
          <p:cNvPr id="460" name="Google Shape;460;p59"/>
          <p:cNvSpPr txBox="1"/>
          <p:nvPr/>
        </p:nvSpPr>
        <p:spPr>
          <a:xfrm>
            <a:off x="1107075" y="3161075"/>
            <a:ext cx="59493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07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dirty="0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возможные пары студентов.</a:t>
            </a:r>
            <a:endParaRPr sz="200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01" marR="0" lvl="0" indent="0" algn="l" rtl="0">
              <a:spcBef>
                <a:spcPts val="488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a.StudentName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200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b.StudentName</a:t>
            </a:r>
            <a:endParaRPr sz="2001" b="1" dirty="0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488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STUDENT</a:t>
            </a:r>
            <a:r>
              <a:rPr lang="ru-RU" sz="200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a INNER JOIN STUDENT b</a:t>
            </a:r>
            <a:endParaRPr sz="2001" b="1" dirty="0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917221" lvl="0" indent="0" algn="l" rtl="0">
              <a:lnSpc>
                <a:spcPct val="144877"/>
              </a:lnSpc>
              <a:spcBef>
                <a:spcPts val="182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ru-RU" sz="200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a.StudentId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&lt;&gt; </a:t>
            </a:r>
            <a:r>
              <a:rPr lang="ru-RU" sz="2001" b="1" dirty="0" err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b.StudentId</a:t>
            </a: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1" b="1" dirty="0">
              <a:solidFill>
                <a:srgbClr val="231E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917221" lvl="0" indent="0" algn="l" rtl="0">
              <a:lnSpc>
                <a:spcPct val="144877"/>
              </a:lnSpc>
              <a:spcBef>
                <a:spcPts val="182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ORDER BY 1,2</a:t>
            </a:r>
            <a:endParaRPr sz="200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000" y="987625"/>
            <a:ext cx="4391200" cy="78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9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>
            <a:spLocks noGrp="1"/>
          </p:cNvSpPr>
          <p:nvPr>
            <p:ph type="title"/>
          </p:nvPr>
        </p:nvSpPr>
        <p:spPr>
          <a:xfrm>
            <a:off x="1683481" y="86750"/>
            <a:ext cx="97593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0" marR="308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Синтаксис для простых операций  внешнего соединения</a:t>
            </a:r>
            <a:endParaRPr sz="4000"/>
          </a:p>
        </p:txBody>
      </p:sp>
      <p:sp>
        <p:nvSpPr>
          <p:cNvPr id="468" name="Google Shape;468;p60"/>
          <p:cNvSpPr txBox="1"/>
          <p:nvPr/>
        </p:nvSpPr>
        <p:spPr>
          <a:xfrm>
            <a:off x="1324036" y="2082360"/>
            <a:ext cx="40155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02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Левостороннее соединение:</a:t>
            </a:r>
            <a:endParaRPr sz="200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spcBef>
                <a:spcPts val="515"/>
              </a:spcBef>
              <a:spcAft>
                <a:spcPts val="0"/>
              </a:spcAft>
              <a:buNone/>
            </a:pP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…</a:t>
            </a:r>
            <a:endParaRPr sz="148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615"/>
              </a:spcBef>
              <a:spcAft>
                <a:spcPts val="0"/>
              </a:spcAft>
              <a:buNone/>
            </a:pP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486" b="1" dirty="0" smtClean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table1 </a:t>
            </a: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table2</a:t>
            </a:r>
            <a:endParaRPr sz="148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1115"/>
              </a:spcBef>
              <a:spcAft>
                <a:spcPts val="0"/>
              </a:spcAft>
              <a:buNone/>
            </a:pP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ON table1.field1 = table2.field2</a:t>
            </a:r>
            <a:endParaRPr sz="148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6092521" y="2082360"/>
            <a:ext cx="4129818" cy="19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02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 dirty="0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Правостороннее соединение:</a:t>
            </a:r>
            <a:endParaRPr sz="200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2402799" lvl="0" indent="0" algn="l" rtl="0">
              <a:lnSpc>
                <a:spcPct val="161574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 SELECT …</a:t>
            </a:r>
            <a:endParaRPr sz="148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434"/>
              </a:spcBef>
              <a:spcAft>
                <a:spcPts val="0"/>
              </a:spcAft>
              <a:buNone/>
            </a:pP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486" b="1" dirty="0" smtClean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table1 </a:t>
            </a:r>
            <a:r>
              <a:rPr lang="ru-RU" sz="1486" b="1" dirty="0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RIGHT OUTER JOIN table2  ON table1.field1 = table2.field2</a:t>
            </a:r>
            <a:endParaRPr sz="148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56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>
            <a:spLocks noGrp="1"/>
          </p:cNvSpPr>
          <p:nvPr>
            <p:ph type="title"/>
          </p:nvPr>
        </p:nvSpPr>
        <p:spPr>
          <a:xfrm>
            <a:off x="1644774" y="396850"/>
            <a:ext cx="7024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внешние соединения  для двух таблиц</a:t>
            </a:r>
            <a:endParaRPr b="1"/>
          </a:p>
        </p:txBody>
      </p:sp>
      <p:sp>
        <p:nvSpPr>
          <p:cNvPr id="476" name="Google Shape;476;p61"/>
          <p:cNvSpPr txBox="1"/>
          <p:nvPr/>
        </p:nvSpPr>
        <p:spPr>
          <a:xfrm>
            <a:off x="1427811" y="1874596"/>
            <a:ext cx="8566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08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Требуется вывести левостороннее и правостороннее внешние соединения  таблиц STUDENT и PHONE_LIST.</a:t>
            </a:r>
            <a:endParaRPr sz="20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01" marR="0" lvl="0" indent="0" algn="l" rtl="0">
              <a:spcBef>
                <a:spcPts val="897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Исходные данные для соединения:</a:t>
            </a:r>
            <a:endParaRPr sz="20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7" name="Google Shape;4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500" y="3044250"/>
            <a:ext cx="8876163" cy="381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4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>
            <a:spLocks noGrp="1"/>
          </p:cNvSpPr>
          <p:nvPr>
            <p:ph type="title"/>
          </p:nvPr>
        </p:nvSpPr>
        <p:spPr>
          <a:xfrm>
            <a:off x="1579700" y="249300"/>
            <a:ext cx="103629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левостороннее внешнее соединение для двух таблиц</a:t>
            </a:r>
            <a:endParaRPr b="1"/>
          </a:p>
        </p:txBody>
      </p:sp>
      <p:sp>
        <p:nvSpPr>
          <p:cNvPr id="484" name="Google Shape;484;p62"/>
          <p:cNvSpPr txBox="1"/>
          <p:nvPr/>
        </p:nvSpPr>
        <p:spPr>
          <a:xfrm>
            <a:off x="1342925" y="2038500"/>
            <a:ext cx="103629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07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Левостороннее внешнее соединение таблиц STUDENT и PHONE_LIST.</a:t>
            </a:r>
            <a:endParaRPr sz="20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01" marR="0" lvl="0" indent="0" algn="l" rtl="0">
              <a:spcBef>
                <a:spcPts val="488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StudentName, Phone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STUDENT LEFT OUTER JOIN PHONE_LIST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497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ON STUDENT.StudentId = PHONE_LIST.StudentId;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5" name="Google Shape;48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50" y="3571250"/>
            <a:ext cx="6510775" cy="328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6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>
            <a:spLocks noGrp="1"/>
          </p:cNvSpPr>
          <p:nvPr>
            <p:ph type="title"/>
          </p:nvPr>
        </p:nvSpPr>
        <p:spPr>
          <a:xfrm>
            <a:off x="1466400" y="261175"/>
            <a:ext cx="10725600" cy="1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962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3900" b="1"/>
              <a:t>Пример: правостороннее внешнее соединение для двух таблиц</a:t>
            </a:r>
            <a:endParaRPr sz="3900" b="1"/>
          </a:p>
        </p:txBody>
      </p:sp>
      <p:sp>
        <p:nvSpPr>
          <p:cNvPr id="492" name="Google Shape;492;p63"/>
          <p:cNvSpPr txBox="1"/>
          <p:nvPr/>
        </p:nvSpPr>
        <p:spPr>
          <a:xfrm>
            <a:off x="1380650" y="1802775"/>
            <a:ext cx="105621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075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Trebuchet MS"/>
                <a:ea typeface="Trebuchet MS"/>
                <a:cs typeface="Trebuchet MS"/>
                <a:sym typeface="Trebuchet MS"/>
              </a:rPr>
              <a:t>Правостороннее внешнее соединение таблиц STUDENT и PHONE_LIST.</a:t>
            </a:r>
            <a:endParaRPr sz="200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01" marR="0" lvl="0" indent="0" algn="l" rtl="0">
              <a:spcBef>
                <a:spcPts val="488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StudentName, Phone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FROM STUDENT RIGHT OUTER JOIN PHONE_LIST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497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ON STUDENT.StudentId = PHONE_LIST.StudentId;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3" name="Google Shape;4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50" y="3584750"/>
            <a:ext cx="7428198" cy="319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8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9" y="-20359"/>
            <a:ext cx="4877610" cy="68987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0"/>
            <a:ext cx="4863215" cy="68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689" y="353030"/>
            <a:ext cx="677783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 err="1">
                <a:latin typeface="Arial Black" panose="020B0A04020102020204" pitchFamily="34" charset="0"/>
              </a:rPr>
              <a:t>Виртуальные</a:t>
            </a:r>
            <a:r>
              <a:rPr sz="2800" spc="-5" dirty="0">
                <a:latin typeface="Arial Black" panose="020B0A04020102020204" pitchFamily="34" charset="0"/>
              </a:rPr>
              <a:t> </a:t>
            </a:r>
            <a:r>
              <a:rPr sz="2800" spc="-15" dirty="0" err="1" smtClean="0">
                <a:latin typeface="Arial Black" panose="020B0A04020102020204" pitchFamily="34" charset="0"/>
              </a:rPr>
              <a:t>таблицы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908" y="1202367"/>
            <a:ext cx="10652167" cy="4260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В </a:t>
            </a:r>
            <a:r>
              <a:rPr sz="2800" spc="-10" dirty="0">
                <a:latin typeface="Carlito"/>
                <a:cs typeface="Carlito"/>
              </a:rPr>
              <a:t>предложении </a:t>
            </a:r>
            <a:r>
              <a:rPr sz="2800" spc="-5" dirty="0">
                <a:latin typeface="Carlito"/>
                <a:cs typeface="Carlito"/>
              </a:rPr>
              <a:t>FROM можно использовать </a:t>
            </a:r>
            <a:r>
              <a:rPr sz="2800" dirty="0">
                <a:latin typeface="Carlito"/>
                <a:cs typeface="Carlito"/>
              </a:rPr>
              <a:t>виртуальные </a:t>
            </a:r>
            <a:r>
              <a:rPr sz="2800" spc="-10" dirty="0">
                <a:latin typeface="Carlito"/>
                <a:cs typeface="Carlito"/>
              </a:rPr>
              <a:t>таблицы,  </a:t>
            </a:r>
            <a:r>
              <a:rPr sz="2800" dirty="0">
                <a:latin typeface="Carlito"/>
                <a:cs typeface="Carlito"/>
              </a:rPr>
              <a:t>сформированные с помощью </a:t>
            </a:r>
            <a:r>
              <a:rPr sz="2800" spc="-5" dirty="0">
                <a:latin typeface="Carlito"/>
                <a:cs typeface="Carlito"/>
              </a:rPr>
              <a:t>ключевого </a:t>
            </a:r>
            <a:r>
              <a:rPr sz="2800" dirty="0">
                <a:latin typeface="Carlito"/>
                <a:cs typeface="Carlito"/>
              </a:rPr>
              <a:t>слова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VALUES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>
              <a:spcBef>
                <a:spcPts val="15"/>
              </a:spcBef>
              <a:buFont typeface="Arial"/>
              <a:buChar char="•"/>
            </a:pPr>
            <a:endParaRPr sz="2400" dirty="0">
              <a:latin typeface="Carlito"/>
              <a:cs typeface="Carlito"/>
            </a:endParaRPr>
          </a:p>
          <a:p>
            <a:pPr marL="355600" marR="18732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Задача: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предположим, что </a:t>
            </a:r>
            <a:r>
              <a:rPr sz="2800" spc="-5" dirty="0">
                <a:latin typeface="Carlito"/>
                <a:cs typeface="Carlito"/>
              </a:rPr>
              <a:t>для выработки </a:t>
            </a:r>
            <a:r>
              <a:rPr sz="2800" dirty="0">
                <a:latin typeface="Carlito"/>
                <a:cs typeface="Carlito"/>
              </a:rPr>
              <a:t>финансовой стратегии  нашей </a:t>
            </a:r>
            <a:r>
              <a:rPr sz="2800" spc="-5" dirty="0">
                <a:latin typeface="Carlito"/>
                <a:cs typeface="Carlito"/>
              </a:rPr>
              <a:t>авиакомпании </a:t>
            </a:r>
            <a:r>
              <a:rPr sz="2800" spc="-10" dirty="0">
                <a:latin typeface="Carlito"/>
                <a:cs typeface="Carlito"/>
              </a:rPr>
              <a:t>требуется </a:t>
            </a:r>
            <a:r>
              <a:rPr sz="2800" spc="-5" dirty="0">
                <a:latin typeface="Carlito"/>
                <a:cs typeface="Carlito"/>
              </a:rPr>
              <a:t>следующая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информация:</a:t>
            </a:r>
            <a:endParaRPr sz="2800" dirty="0">
              <a:latin typeface="Carlito"/>
              <a:cs typeface="Carlito"/>
            </a:endParaRPr>
          </a:p>
          <a:p>
            <a:pPr marL="355600" marR="149225"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распределение количества </a:t>
            </a:r>
            <a:r>
              <a:rPr sz="2800" dirty="0">
                <a:latin typeface="Carlito"/>
                <a:cs typeface="Carlito"/>
              </a:rPr>
              <a:t>бронирований по диапазонам сумм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с  </a:t>
            </a:r>
            <a:r>
              <a:rPr sz="2800" spc="-5" dirty="0">
                <a:latin typeface="Carlito"/>
                <a:cs typeface="Carlito"/>
              </a:rPr>
              <a:t>шагом </a:t>
            </a:r>
            <a:r>
              <a:rPr sz="2800" dirty="0">
                <a:latin typeface="Carlito"/>
                <a:cs typeface="Carlito"/>
              </a:rPr>
              <a:t>в </a:t>
            </a:r>
            <a:r>
              <a:rPr sz="2800" spc="-5" dirty="0">
                <a:latin typeface="Carlito"/>
                <a:cs typeface="Carlito"/>
              </a:rPr>
              <a:t>сто тысяч </a:t>
            </a:r>
            <a:r>
              <a:rPr sz="2800" spc="-10" dirty="0">
                <a:latin typeface="Carlito"/>
                <a:cs typeface="Carlito"/>
              </a:rPr>
              <a:t>рублей. </a:t>
            </a:r>
            <a:r>
              <a:rPr sz="2800" spc="-5" dirty="0">
                <a:latin typeface="Carlito"/>
                <a:cs typeface="Carlito"/>
              </a:rPr>
              <a:t>Максимальная </a:t>
            </a:r>
            <a:r>
              <a:rPr sz="2800" dirty="0">
                <a:latin typeface="Carlito"/>
                <a:cs typeface="Carlito"/>
              </a:rPr>
              <a:t>сумма в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5" dirty="0" err="1" smtClean="0">
                <a:latin typeface="Carlito"/>
                <a:cs typeface="Carlito"/>
              </a:rPr>
              <a:t>одном</a:t>
            </a:r>
            <a:r>
              <a:rPr lang="en-US" sz="2800" spc="-15" dirty="0" smtClean="0">
                <a:latin typeface="Carlito"/>
                <a:cs typeface="Carlito"/>
              </a:rPr>
              <a:t> </a:t>
            </a:r>
            <a:r>
              <a:rPr sz="2800" dirty="0" err="1" smtClean="0">
                <a:latin typeface="Carlito"/>
                <a:cs typeface="Carlito"/>
              </a:rPr>
              <a:t>бронировании</a:t>
            </a:r>
            <a:r>
              <a:rPr sz="2800" dirty="0" smtClean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составляет </a:t>
            </a:r>
            <a:r>
              <a:rPr sz="2800" dirty="0">
                <a:latin typeface="Carlito"/>
                <a:cs typeface="Carlito"/>
              </a:rPr>
              <a:t>1 204 500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рублей.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372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398" y="264297"/>
            <a:ext cx="564886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 err="1">
                <a:latin typeface="Arial Black" panose="020B0A04020102020204" pitchFamily="34" charset="0"/>
              </a:rPr>
              <a:t>Виртуальные</a:t>
            </a:r>
            <a:r>
              <a:rPr sz="2800" b="1" spc="-5" dirty="0">
                <a:latin typeface="Arial Black" panose="020B0A04020102020204" pitchFamily="34" charset="0"/>
              </a:rPr>
              <a:t> </a:t>
            </a:r>
            <a:r>
              <a:rPr sz="2800" b="1" spc="-15" dirty="0" err="1" smtClean="0">
                <a:latin typeface="Arial Black" panose="020B0A04020102020204" pitchFamily="34" charset="0"/>
              </a:rPr>
              <a:t>таблицы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74826"/>
            <a:ext cx="562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r.min_sum, r.max_sum, count( b.*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5897" y="1600132"/>
          <a:ext cx="7301863" cy="1356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bookings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RIGHT OUTER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0,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100000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100000,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200000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99">
                <a:tc gridSpan="3"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200000,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8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300000,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400000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19">
                <a:tc gridSpan="3"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400000,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500000,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600000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94">
                <a:tc gridSpan="3"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600000,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b="1" spc="-1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700000,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800000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46398" y="2921000"/>
            <a:ext cx="589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800000, 900000 ),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900000, 1000000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),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1000000, 1100000 </a:t>
            </a:r>
            <a:r>
              <a:rPr b="1" spc="-5" dirty="0">
                <a:latin typeface="Courier New"/>
                <a:cs typeface="Courier New"/>
              </a:rPr>
              <a:t>),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1100000, 1200000</a:t>
            </a:r>
            <a:r>
              <a:rPr b="1" spc="-1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7" y="3469641"/>
            <a:ext cx="53498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0">
              <a:spcBef>
                <a:spcPts val="100"/>
              </a:spcBef>
            </a:pP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1200000, 1300000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695325"/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min_sum</a:t>
            </a:r>
            <a:r>
              <a:rPr b="1" spc="-10" dirty="0">
                <a:latin typeface="Courier New"/>
                <a:cs typeface="Courier New"/>
              </a:rPr>
              <a:t>,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max_sum</a:t>
            </a:r>
            <a:r>
              <a:rPr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1104900" marR="5080" indent="-410209"/>
            <a:r>
              <a:rPr b="1" spc="-5" dirty="0">
                <a:latin typeface="Courier New"/>
                <a:cs typeface="Courier New"/>
              </a:rPr>
              <a:t>ON </a:t>
            </a:r>
            <a:r>
              <a:rPr b="1" spc="-10" dirty="0">
                <a:latin typeface="Courier New"/>
                <a:cs typeface="Courier New"/>
              </a:rPr>
              <a:t>b.total_amount </a:t>
            </a:r>
            <a:r>
              <a:rPr b="1" spc="-5" dirty="0">
                <a:latin typeface="Courier New"/>
                <a:cs typeface="Courier New"/>
              </a:rPr>
              <a:t>&gt;= </a:t>
            </a:r>
            <a:r>
              <a:rPr b="1" spc="-10" dirty="0">
                <a:latin typeface="Courier New"/>
                <a:cs typeface="Courier New"/>
              </a:rPr>
              <a:t>r.min_sum AND  b.total_amount </a:t>
            </a:r>
            <a:r>
              <a:rPr b="1" dirty="0">
                <a:latin typeface="Courier New"/>
                <a:cs typeface="Courier New"/>
              </a:rPr>
              <a:t>&lt;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r.max_sum</a:t>
            </a:r>
            <a:endParaRPr>
              <a:latin typeface="Courier New"/>
              <a:cs typeface="Courier New"/>
            </a:endParaRPr>
          </a:p>
          <a:p>
            <a:pPr marL="12700" marR="1369060"/>
            <a:r>
              <a:rPr b="1" spc="-10" dirty="0">
                <a:latin typeface="Courier New"/>
                <a:cs typeface="Courier New"/>
              </a:rPr>
              <a:t>GROUP </a:t>
            </a:r>
            <a:r>
              <a:rPr b="1" spc="-5" dirty="0">
                <a:latin typeface="Courier New"/>
                <a:cs typeface="Courier New"/>
              </a:rPr>
              <a:t>BY </a:t>
            </a:r>
            <a:r>
              <a:rPr b="1" spc="-10" dirty="0">
                <a:latin typeface="Courier New"/>
                <a:cs typeface="Courier New"/>
              </a:rPr>
              <a:t>r.min_sum, r.max_sum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r.min_sum;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2252" y="3645001"/>
            <a:ext cx="2064901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29590" marR="205104" indent="-31750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имя </a:t>
            </a:r>
            <a:r>
              <a:rPr spc="-10" dirty="0">
                <a:latin typeface="Carlito"/>
                <a:cs typeface="Carlito"/>
              </a:rPr>
              <a:t>таблицы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и  </a:t>
            </a:r>
            <a:r>
              <a:rPr spc="-15" dirty="0">
                <a:latin typeface="Carlito"/>
                <a:cs typeface="Carlito"/>
              </a:rPr>
              <a:t>столбцы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1946" y="3909186"/>
            <a:ext cx="1440815" cy="118110"/>
          </a:xfrm>
          <a:custGeom>
            <a:avLst/>
            <a:gdLst/>
            <a:ahLst/>
            <a:cxnLst/>
            <a:rect l="l" t="t" r="r" b="b"/>
            <a:pathLst>
              <a:path w="1440815" h="118110">
                <a:moveTo>
                  <a:pt x="101091" y="0"/>
                </a:moveTo>
                <a:lnTo>
                  <a:pt x="95122" y="3556"/>
                </a:lnTo>
                <a:lnTo>
                  <a:pt x="0" y="59055"/>
                </a:lnTo>
                <a:lnTo>
                  <a:pt x="95122" y="114426"/>
                </a:lnTo>
                <a:lnTo>
                  <a:pt x="101091" y="117982"/>
                </a:lnTo>
                <a:lnTo>
                  <a:pt x="108838" y="115950"/>
                </a:lnTo>
                <a:lnTo>
                  <a:pt x="115950" y="103758"/>
                </a:lnTo>
                <a:lnTo>
                  <a:pt x="113918" y="96012"/>
                </a:lnTo>
                <a:lnTo>
                  <a:pt x="72335" y="71755"/>
                </a:lnTo>
                <a:lnTo>
                  <a:pt x="25272" y="71755"/>
                </a:lnTo>
                <a:lnTo>
                  <a:pt x="25272" y="46355"/>
                </a:lnTo>
                <a:lnTo>
                  <a:pt x="72117" y="46355"/>
                </a:lnTo>
                <a:lnTo>
                  <a:pt x="113918" y="21970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440815" h="118110">
                <a:moveTo>
                  <a:pt x="72117" y="46355"/>
                </a:moveTo>
                <a:lnTo>
                  <a:pt x="25272" y="46355"/>
                </a:lnTo>
                <a:lnTo>
                  <a:pt x="25272" y="71755"/>
                </a:lnTo>
                <a:lnTo>
                  <a:pt x="72335" y="71755"/>
                </a:lnTo>
                <a:lnTo>
                  <a:pt x="69287" y="69976"/>
                </a:lnTo>
                <a:lnTo>
                  <a:pt x="31622" y="69976"/>
                </a:lnTo>
                <a:lnTo>
                  <a:pt x="31622" y="48006"/>
                </a:lnTo>
                <a:lnTo>
                  <a:pt x="69287" y="48006"/>
                </a:lnTo>
                <a:lnTo>
                  <a:pt x="72117" y="46355"/>
                </a:lnTo>
                <a:close/>
              </a:path>
              <a:path w="1440815" h="118110">
                <a:moveTo>
                  <a:pt x="1440306" y="46355"/>
                </a:moveTo>
                <a:lnTo>
                  <a:pt x="72117" y="46355"/>
                </a:lnTo>
                <a:lnTo>
                  <a:pt x="50455" y="58991"/>
                </a:lnTo>
                <a:lnTo>
                  <a:pt x="72335" y="71755"/>
                </a:lnTo>
                <a:lnTo>
                  <a:pt x="1440306" y="71755"/>
                </a:lnTo>
                <a:lnTo>
                  <a:pt x="1440306" y="46355"/>
                </a:lnTo>
                <a:close/>
              </a:path>
              <a:path w="1440815" h="118110">
                <a:moveTo>
                  <a:pt x="31622" y="48006"/>
                </a:moveTo>
                <a:lnTo>
                  <a:pt x="31622" y="69976"/>
                </a:lnTo>
                <a:lnTo>
                  <a:pt x="50455" y="58991"/>
                </a:lnTo>
                <a:lnTo>
                  <a:pt x="31622" y="48006"/>
                </a:lnTo>
                <a:close/>
              </a:path>
              <a:path w="1440815" h="118110">
                <a:moveTo>
                  <a:pt x="50455" y="58991"/>
                </a:moveTo>
                <a:lnTo>
                  <a:pt x="31622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1440815" h="118110">
                <a:moveTo>
                  <a:pt x="69287" y="48006"/>
                </a:moveTo>
                <a:lnTo>
                  <a:pt x="31622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6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760" y="384701"/>
            <a:ext cx="773973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35" dirty="0">
                <a:latin typeface="Arial Black" panose="020B0A04020102020204" pitchFamily="34" charset="0"/>
              </a:rPr>
              <a:t>Результат </a:t>
            </a:r>
            <a:r>
              <a:rPr sz="2800" spc="-10" dirty="0">
                <a:latin typeface="Arial Black" panose="020B0A04020102020204" pitchFamily="34" charset="0"/>
              </a:rPr>
              <a:t>выполнения</a:t>
            </a:r>
            <a:r>
              <a:rPr sz="280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запроса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3126" y="17258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3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9009" y="1725866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90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946" y="1274826"/>
            <a:ext cx="397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min_sum 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max_sum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count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242060" algn="l"/>
                <a:tab pos="2606675" algn="l"/>
                <a:tab pos="3964304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53056" y="1874452"/>
          <a:ext cx="3613784" cy="355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98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43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57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04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34947" y="5390489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(13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6091" y="4654918"/>
            <a:ext cx="3240405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2395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работает </a:t>
            </a:r>
            <a:r>
              <a:rPr dirty="0">
                <a:latin typeface="Carlito"/>
                <a:cs typeface="Carlito"/>
              </a:rPr>
              <a:t>внешнее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соединение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7965" y="4827016"/>
            <a:ext cx="1010285" cy="196215"/>
          </a:xfrm>
          <a:custGeom>
            <a:avLst/>
            <a:gdLst/>
            <a:ahLst/>
            <a:cxnLst/>
            <a:rect l="l" t="t" r="r" b="b"/>
            <a:pathLst>
              <a:path w="1010285" h="196214">
                <a:moveTo>
                  <a:pt x="92075" y="78866"/>
                </a:moveTo>
                <a:lnTo>
                  <a:pt x="86487" y="83184"/>
                </a:lnTo>
                <a:lnTo>
                  <a:pt x="0" y="151002"/>
                </a:lnTo>
                <a:lnTo>
                  <a:pt x="108076" y="195706"/>
                </a:lnTo>
                <a:lnTo>
                  <a:pt x="115570" y="192658"/>
                </a:lnTo>
                <a:lnTo>
                  <a:pt x="118237" y="186054"/>
                </a:lnTo>
                <a:lnTo>
                  <a:pt x="120903" y="179577"/>
                </a:lnTo>
                <a:lnTo>
                  <a:pt x="117728" y="172211"/>
                </a:lnTo>
                <a:lnTo>
                  <a:pt x="88494" y="160146"/>
                </a:lnTo>
                <a:lnTo>
                  <a:pt x="26670" y="160146"/>
                </a:lnTo>
                <a:lnTo>
                  <a:pt x="23240" y="135000"/>
                </a:lnTo>
                <a:lnTo>
                  <a:pt x="69834" y="128602"/>
                </a:lnTo>
                <a:lnTo>
                  <a:pt x="102235" y="103250"/>
                </a:lnTo>
                <a:lnTo>
                  <a:pt x="107696" y="98805"/>
                </a:lnTo>
                <a:lnTo>
                  <a:pt x="108712" y="90931"/>
                </a:lnTo>
                <a:lnTo>
                  <a:pt x="104394" y="85343"/>
                </a:lnTo>
                <a:lnTo>
                  <a:pt x="100075" y="79882"/>
                </a:lnTo>
                <a:lnTo>
                  <a:pt x="92075" y="78866"/>
                </a:lnTo>
                <a:close/>
              </a:path>
              <a:path w="1010285" h="196214">
                <a:moveTo>
                  <a:pt x="69834" y="128602"/>
                </a:moveTo>
                <a:lnTo>
                  <a:pt x="23240" y="135000"/>
                </a:lnTo>
                <a:lnTo>
                  <a:pt x="26670" y="160146"/>
                </a:lnTo>
                <a:lnTo>
                  <a:pt x="45169" y="157606"/>
                </a:lnTo>
                <a:lnTo>
                  <a:pt x="32765" y="157606"/>
                </a:lnTo>
                <a:lnTo>
                  <a:pt x="29718" y="135889"/>
                </a:lnTo>
                <a:lnTo>
                  <a:pt x="60521" y="135889"/>
                </a:lnTo>
                <a:lnTo>
                  <a:pt x="69834" y="128602"/>
                </a:lnTo>
                <a:close/>
              </a:path>
              <a:path w="1010285" h="196214">
                <a:moveTo>
                  <a:pt x="73060" y="153777"/>
                </a:moveTo>
                <a:lnTo>
                  <a:pt x="26670" y="160146"/>
                </a:lnTo>
                <a:lnTo>
                  <a:pt x="88494" y="160146"/>
                </a:lnTo>
                <a:lnTo>
                  <a:pt x="73060" y="153777"/>
                </a:lnTo>
                <a:close/>
              </a:path>
              <a:path w="1010285" h="196214">
                <a:moveTo>
                  <a:pt x="29718" y="135889"/>
                </a:moveTo>
                <a:lnTo>
                  <a:pt x="32765" y="157606"/>
                </a:lnTo>
                <a:lnTo>
                  <a:pt x="49884" y="144212"/>
                </a:lnTo>
                <a:lnTo>
                  <a:pt x="29718" y="135889"/>
                </a:lnTo>
                <a:close/>
              </a:path>
              <a:path w="1010285" h="196214">
                <a:moveTo>
                  <a:pt x="49884" y="144212"/>
                </a:moveTo>
                <a:lnTo>
                  <a:pt x="32765" y="157606"/>
                </a:lnTo>
                <a:lnTo>
                  <a:pt x="45169" y="157606"/>
                </a:lnTo>
                <a:lnTo>
                  <a:pt x="73060" y="153777"/>
                </a:lnTo>
                <a:lnTo>
                  <a:pt x="49884" y="144212"/>
                </a:lnTo>
                <a:close/>
              </a:path>
              <a:path w="1010285" h="196214">
                <a:moveTo>
                  <a:pt x="1006348" y="0"/>
                </a:moveTo>
                <a:lnTo>
                  <a:pt x="69834" y="128602"/>
                </a:lnTo>
                <a:lnTo>
                  <a:pt x="49884" y="144212"/>
                </a:lnTo>
                <a:lnTo>
                  <a:pt x="73060" y="153777"/>
                </a:lnTo>
                <a:lnTo>
                  <a:pt x="1009903" y="25145"/>
                </a:lnTo>
                <a:lnTo>
                  <a:pt x="1006348" y="0"/>
                </a:lnTo>
                <a:close/>
              </a:path>
              <a:path w="1010285" h="196214">
                <a:moveTo>
                  <a:pt x="60521" y="135889"/>
                </a:moveTo>
                <a:lnTo>
                  <a:pt x="29718" y="135889"/>
                </a:lnTo>
                <a:lnTo>
                  <a:pt x="49884" y="144212"/>
                </a:lnTo>
                <a:lnTo>
                  <a:pt x="60521" y="13588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692" y="241532"/>
            <a:ext cx="660268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Операции </a:t>
            </a:r>
            <a:r>
              <a:rPr sz="2800" spc="-5" dirty="0">
                <a:latin typeface="Arial Black" panose="020B0A04020102020204" pitchFamily="34" charset="0"/>
              </a:rPr>
              <a:t>с</a:t>
            </a:r>
            <a:r>
              <a:rPr sz="2800" spc="-15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множествами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5494"/>
            <a:ext cx="78778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955"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команде </a:t>
            </a:r>
            <a:r>
              <a:rPr sz="2000" spc="-5" dirty="0">
                <a:latin typeface="Carlito"/>
                <a:cs typeface="Carlito"/>
              </a:rPr>
              <a:t>SELECT предусмотрены средства для выполнения операций </a:t>
            </a:r>
            <a:r>
              <a:rPr sz="2000" dirty="0">
                <a:latin typeface="Carlito"/>
                <a:cs typeface="Carlito"/>
              </a:rPr>
              <a:t>с  </a:t>
            </a:r>
            <a:r>
              <a:rPr sz="2000" spc="-5" dirty="0">
                <a:latin typeface="Carlito"/>
                <a:cs typeface="Carlito"/>
              </a:rPr>
              <a:t>выборками,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множествами, </a:t>
            </a:r>
            <a:r>
              <a:rPr sz="2000" dirty="0">
                <a:latin typeface="Carlito"/>
                <a:cs typeface="Carlito"/>
              </a:rPr>
              <a:t>а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именно:</a:t>
            </a:r>
            <a:endParaRPr sz="2000">
              <a:latin typeface="Carlito"/>
              <a:cs typeface="Carlito"/>
            </a:endParaRPr>
          </a:p>
          <a:p>
            <a:pPr marL="12700" marR="323215">
              <a:buChar char="–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предложение </a:t>
            </a:r>
            <a:r>
              <a:rPr sz="2000" b="1" dirty="0">
                <a:latin typeface="Carlito"/>
                <a:cs typeface="Carlito"/>
              </a:rPr>
              <a:t>UNION </a:t>
            </a:r>
            <a:r>
              <a:rPr sz="2000" spc="-5" dirty="0">
                <a:latin typeface="Carlito"/>
                <a:cs typeface="Carlito"/>
              </a:rPr>
              <a:t>предназначено для </a:t>
            </a:r>
            <a:r>
              <a:rPr sz="2000" dirty="0">
                <a:latin typeface="Carlito"/>
                <a:cs typeface="Carlito"/>
              </a:rPr>
              <a:t>вычисления </a:t>
            </a:r>
            <a:r>
              <a:rPr sz="2000" spc="-5" dirty="0">
                <a:latin typeface="Carlito"/>
                <a:cs typeface="Carlito"/>
              </a:rPr>
              <a:t>объединения  </a:t>
            </a:r>
            <a:r>
              <a:rPr sz="2000" spc="-10" dirty="0">
                <a:latin typeface="Carlito"/>
                <a:cs typeface="Carlito"/>
              </a:rPr>
              <a:t>множеств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выборок;</a:t>
            </a:r>
            <a:endParaRPr sz="2000">
              <a:latin typeface="Carlito"/>
              <a:cs typeface="Carlito"/>
            </a:endParaRPr>
          </a:p>
          <a:p>
            <a:pPr marL="12700" marR="5080">
              <a:buChar char="–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предложение </a:t>
            </a:r>
            <a:r>
              <a:rPr sz="2000" b="1" spc="-5" dirty="0">
                <a:latin typeface="Carlito"/>
                <a:cs typeface="Carlito"/>
              </a:rPr>
              <a:t>INTERSECT </a:t>
            </a:r>
            <a:r>
              <a:rPr sz="2000" spc="-5" dirty="0">
                <a:latin typeface="Carlito"/>
                <a:cs typeface="Carlito"/>
              </a:rPr>
              <a:t>предназначено для </a:t>
            </a:r>
            <a:r>
              <a:rPr sz="2000" dirty="0">
                <a:latin typeface="Carlito"/>
                <a:cs typeface="Carlito"/>
              </a:rPr>
              <a:t>вычисления пересечения  </a:t>
            </a:r>
            <a:r>
              <a:rPr sz="2000" spc="-10" dirty="0">
                <a:latin typeface="Carlito"/>
                <a:cs typeface="Carlito"/>
              </a:rPr>
              <a:t>множеств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выборок;</a:t>
            </a:r>
            <a:endParaRPr sz="2000">
              <a:latin typeface="Carlito"/>
              <a:cs typeface="Carlito"/>
            </a:endParaRPr>
          </a:p>
          <a:p>
            <a:pPr marL="12700" marR="775970">
              <a:buChar char="–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предложение </a:t>
            </a:r>
            <a:r>
              <a:rPr sz="2000" b="1" spc="-20" dirty="0">
                <a:latin typeface="Carlito"/>
                <a:cs typeface="Carlito"/>
              </a:rPr>
              <a:t>EXCEPT </a:t>
            </a:r>
            <a:r>
              <a:rPr sz="2000" spc="-5" dirty="0">
                <a:latin typeface="Carlito"/>
                <a:cs typeface="Carlito"/>
              </a:rPr>
              <a:t>предназначено для </a:t>
            </a:r>
            <a:r>
              <a:rPr sz="2000" dirty="0">
                <a:latin typeface="Carlito"/>
                <a:cs typeface="Carlito"/>
              </a:rPr>
              <a:t>вычисления разности  </a:t>
            </a:r>
            <a:r>
              <a:rPr sz="2000" spc="-10" dirty="0">
                <a:latin typeface="Carlito"/>
                <a:cs typeface="Carlito"/>
              </a:rPr>
              <a:t>множеств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выборок.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4943298"/>
            <a:ext cx="80124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Рассмотрим эти операции, </a:t>
            </a:r>
            <a:r>
              <a:rPr sz="2000" spc="-10" dirty="0">
                <a:latin typeface="Carlito"/>
                <a:cs typeface="Carlito"/>
              </a:rPr>
              <a:t>используя </a:t>
            </a:r>
            <a:r>
              <a:rPr sz="2000" spc="-5" dirty="0" err="1">
                <a:latin typeface="Carlito"/>
                <a:cs typeface="Carlito"/>
              </a:rPr>
              <a:t>материализованное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представление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«</a:t>
            </a:r>
            <a:r>
              <a:rPr sz="2000" dirty="0" err="1" smtClean="0">
                <a:latin typeface="Carlito"/>
                <a:cs typeface="Carlito"/>
              </a:rPr>
              <a:t>Маршруты</a:t>
            </a:r>
            <a:r>
              <a:rPr sz="2000" dirty="0">
                <a:latin typeface="Carlito"/>
                <a:cs typeface="Carlito"/>
              </a:rPr>
              <a:t>»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(routes).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3546" y="4077056"/>
            <a:ext cx="799338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808990">
              <a:spcBef>
                <a:spcPts val="245"/>
              </a:spcBef>
            </a:pPr>
            <a:r>
              <a:rPr spc="-10" dirty="0">
                <a:solidFill>
                  <a:srgbClr val="FF0000"/>
                </a:solidFill>
                <a:latin typeface="Carlito"/>
                <a:cs typeface="Carlito"/>
              </a:rPr>
              <a:t>ВАЖНО! </a:t>
            </a:r>
            <a:r>
              <a:rPr dirty="0">
                <a:latin typeface="Carlito"/>
                <a:cs typeface="Carlito"/>
              </a:rPr>
              <a:t>Запросы </a:t>
            </a:r>
            <a:r>
              <a:rPr spc="-10" dirty="0">
                <a:latin typeface="Carlito"/>
                <a:cs typeface="Carlito"/>
              </a:rPr>
              <a:t>должны </a:t>
            </a:r>
            <a:r>
              <a:rPr dirty="0">
                <a:latin typeface="Carlito"/>
                <a:cs typeface="Carlito"/>
              </a:rPr>
              <a:t>возвращать </a:t>
            </a:r>
            <a:r>
              <a:rPr spc="-15" dirty="0">
                <a:latin typeface="Carlito"/>
                <a:cs typeface="Carlito"/>
              </a:rPr>
              <a:t>одинаковое </a:t>
            </a:r>
            <a:r>
              <a:rPr spc="-5" dirty="0">
                <a:latin typeface="Carlito"/>
                <a:cs typeface="Carlito"/>
              </a:rPr>
              <a:t>число </a:t>
            </a:r>
            <a:r>
              <a:rPr spc="-15" dirty="0">
                <a:latin typeface="Carlito"/>
                <a:cs typeface="Carlito"/>
              </a:rPr>
              <a:t>столбцов, </a:t>
            </a:r>
            <a:r>
              <a:rPr spc="-5" dirty="0">
                <a:latin typeface="Carlito"/>
                <a:cs typeface="Carlito"/>
              </a:rPr>
              <a:t>типы  данных </a:t>
            </a:r>
            <a:r>
              <a:rPr dirty="0">
                <a:latin typeface="Carlito"/>
                <a:cs typeface="Carlito"/>
              </a:rPr>
              <a:t>у </a:t>
            </a:r>
            <a:r>
              <a:rPr spc="-15" dirty="0">
                <a:latin typeface="Carlito"/>
                <a:cs typeface="Carlito"/>
              </a:rPr>
              <a:t>столбцов </a:t>
            </a:r>
            <a:r>
              <a:rPr spc="-10" dirty="0">
                <a:latin typeface="Carlito"/>
                <a:cs typeface="Carlito"/>
              </a:rPr>
              <a:t>также должны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совпадать.</a:t>
            </a:r>
            <a:endParaRPr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036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1220286" y="538422"/>
            <a:ext cx="7633135" cy="6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простейший запрос</a:t>
            </a:r>
            <a:endParaRPr b="1"/>
          </a:p>
        </p:txBody>
      </p:sp>
      <p:sp>
        <p:nvSpPr>
          <p:cNvPr id="189" name="Google Shape;189;p25"/>
          <p:cNvSpPr txBox="1"/>
          <p:nvPr/>
        </p:nvSpPr>
        <p:spPr>
          <a:xfrm>
            <a:off x="1519563" y="1452045"/>
            <a:ext cx="11282037" cy="168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0" i="0" u="none" strike="noStrike" cap="none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Все поля всех записей таблицы STUDENT.</a:t>
            </a:r>
            <a:endParaRPr sz="200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1458" marR="3081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StudentId, StudentName, GroupNumber, BirthDate, Address  FROM STUDENT;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897"/>
              </a:spcBef>
              <a:spcAft>
                <a:spcPts val="0"/>
              </a:spcAft>
              <a:buNone/>
            </a:pPr>
            <a:r>
              <a:rPr lang="ru-RU" sz="2001" b="0" i="0" u="none" strike="noStrike" cap="none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endParaRPr sz="200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1458" marR="0" lvl="0" indent="0" algn="l" rtl="0">
              <a:spcBef>
                <a:spcPts val="97"/>
              </a:spcBef>
              <a:spcAft>
                <a:spcPts val="0"/>
              </a:spcAft>
              <a:buNone/>
            </a:pPr>
            <a:r>
              <a:rPr lang="ru-RU" sz="2001" b="1" i="0" u="none" strike="noStrike" cap="none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student;</a:t>
            </a:r>
            <a:endParaRPr sz="2001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75" y="3193502"/>
            <a:ext cx="10317299" cy="233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1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743" y="341154"/>
            <a:ext cx="8476006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Объединение множеств </a:t>
            </a:r>
            <a:r>
              <a:rPr sz="2800" spc="-5" dirty="0">
                <a:latin typeface="Arial Black" panose="020B0A04020102020204" pitchFamily="34" charset="0"/>
              </a:rPr>
              <a:t>строк —</a:t>
            </a:r>
            <a:r>
              <a:rPr sz="2800" spc="-10" dirty="0">
                <a:latin typeface="Arial Black" panose="020B0A04020102020204" pitchFamily="34" charset="0"/>
              </a:rPr>
              <a:t> </a:t>
            </a:r>
            <a:r>
              <a:rPr sz="2800" spc="-5" dirty="0">
                <a:latin typeface="Arial Black" panose="020B0A04020102020204" pitchFamily="34" charset="0"/>
              </a:rPr>
              <a:t>UNION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400" y="1285495"/>
            <a:ext cx="9258691" cy="41120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81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Строка </a:t>
            </a:r>
            <a:r>
              <a:rPr sz="2000" spc="-5" dirty="0">
                <a:latin typeface="Carlito"/>
                <a:cs typeface="Carlito"/>
              </a:rPr>
              <a:t>включается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итоговое множество </a:t>
            </a:r>
            <a:r>
              <a:rPr sz="2000" spc="-5" dirty="0">
                <a:latin typeface="Carlito"/>
                <a:cs typeface="Carlito"/>
              </a:rPr>
              <a:t>(выборку), </a:t>
            </a:r>
            <a:r>
              <a:rPr sz="200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она  присутствует </a:t>
            </a:r>
            <a:r>
              <a:rPr sz="2000" i="1" spc="-114" dirty="0">
                <a:latin typeface="Arial"/>
                <a:cs typeface="Arial"/>
              </a:rPr>
              <a:t>хотя </a:t>
            </a:r>
            <a:r>
              <a:rPr sz="2000" i="1" spc="-100" dirty="0">
                <a:latin typeface="Arial"/>
                <a:cs typeface="Arial"/>
              </a:rPr>
              <a:t>бы </a:t>
            </a:r>
            <a:r>
              <a:rPr sz="2000" i="1" spc="-85" dirty="0">
                <a:latin typeface="Arial"/>
                <a:cs typeface="Arial"/>
              </a:rPr>
              <a:t>в </a:t>
            </a:r>
            <a:r>
              <a:rPr sz="2000" i="1" spc="-60" dirty="0">
                <a:latin typeface="Arial"/>
                <a:cs typeface="Arial"/>
              </a:rPr>
              <a:t>одном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них.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Строки-дубликаты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результирующее </a:t>
            </a:r>
            <a:r>
              <a:rPr sz="2000" spc="-10" dirty="0">
                <a:latin typeface="Carlito"/>
                <a:cs typeface="Carlito"/>
              </a:rPr>
              <a:t>множество </a:t>
            </a:r>
            <a:r>
              <a:rPr sz="2000" dirty="0">
                <a:latin typeface="Carlito"/>
                <a:cs typeface="Carlito"/>
              </a:rPr>
              <a:t>не</a:t>
            </a:r>
            <a:r>
              <a:rPr sz="2000" spc="4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включаются.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Для их включения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использовать </a:t>
            </a:r>
            <a:r>
              <a:rPr sz="2000" dirty="0">
                <a:latin typeface="Carlito"/>
                <a:cs typeface="Carlito"/>
              </a:rPr>
              <a:t>UNION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ALL.</a:t>
            </a:r>
          </a:p>
          <a:p>
            <a:pPr marL="12700" marR="5080" indent="-635">
              <a:spcBef>
                <a:spcPts val="600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Вопрос:</a:t>
            </a:r>
            <a:r>
              <a:rPr sz="2000" dirty="0">
                <a:latin typeface="Carlito"/>
                <a:cs typeface="Carlito"/>
              </a:rPr>
              <a:t> в </a:t>
            </a:r>
            <a:r>
              <a:rPr sz="2000" spc="-10" dirty="0">
                <a:latin typeface="Carlito"/>
                <a:cs typeface="Carlito"/>
              </a:rPr>
              <a:t>какие </a:t>
            </a:r>
            <a:r>
              <a:rPr sz="2000" spc="-15" dirty="0">
                <a:latin typeface="Carlito"/>
                <a:cs typeface="Carlito"/>
              </a:rPr>
              <a:t>города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spc="-15" dirty="0">
                <a:latin typeface="Carlito"/>
                <a:cs typeface="Carlito"/>
              </a:rPr>
              <a:t>улететь </a:t>
            </a:r>
            <a:r>
              <a:rPr sz="2000" i="1" spc="-90" dirty="0">
                <a:latin typeface="Arial"/>
                <a:cs typeface="Arial"/>
              </a:rPr>
              <a:t>либо </a:t>
            </a:r>
            <a:r>
              <a:rPr sz="2000" dirty="0">
                <a:latin typeface="Carlito"/>
                <a:cs typeface="Carlito"/>
              </a:rPr>
              <a:t>из Москвы, </a:t>
            </a:r>
            <a:r>
              <a:rPr sz="2000" i="1" spc="-90" dirty="0">
                <a:latin typeface="Arial"/>
                <a:cs typeface="Arial"/>
              </a:rPr>
              <a:t>либо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Санкт-  </a:t>
            </a:r>
            <a:r>
              <a:rPr sz="2000" spc="-5" dirty="0" err="1">
                <a:latin typeface="Carlito"/>
                <a:cs typeface="Carlito"/>
              </a:rPr>
              <a:t>Петербурга</a:t>
            </a:r>
            <a:r>
              <a:rPr sz="2000" spc="-5" dirty="0" smtClean="0">
                <a:latin typeface="Carlito"/>
                <a:cs typeface="Carlito"/>
              </a:rPr>
              <a:t>?</a:t>
            </a:r>
            <a:endParaRPr lang="en-US" sz="2000" spc="-5" dirty="0" smtClean="0">
              <a:latin typeface="Carlito"/>
              <a:cs typeface="Carlito"/>
            </a:endParaRPr>
          </a:p>
          <a:p>
            <a:pPr marL="12700" marR="5080" indent="-635">
              <a:spcBef>
                <a:spcPts val="60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3494404" algn="just">
              <a:spcBef>
                <a:spcPts val="509"/>
              </a:spcBef>
            </a:pPr>
            <a:r>
              <a:rPr b="1" spc="-10" dirty="0">
                <a:latin typeface="Courier New"/>
                <a:cs typeface="Courier New"/>
              </a:rPr>
              <a:t>SELECT arrival_city FROM routes  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'Москва'  </a:t>
            </a:r>
            <a:endParaRPr lang="en-US" b="1" spc="-10" dirty="0" smtClean="0">
              <a:latin typeface="Courier New"/>
              <a:cs typeface="Courier New"/>
            </a:endParaRPr>
          </a:p>
          <a:p>
            <a:pPr marL="12700" marR="3494404" algn="just">
              <a:spcBef>
                <a:spcPts val="509"/>
              </a:spcBef>
            </a:pPr>
            <a:r>
              <a:rPr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UNION</a:t>
            </a:r>
            <a:endParaRPr dirty="0">
              <a:latin typeface="Courier New"/>
              <a:cs typeface="Courier New"/>
            </a:endParaRPr>
          </a:p>
          <a:p>
            <a:pPr marL="12700" algn="just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SELECT arrival_city FROM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routes</a:t>
            </a:r>
            <a:endParaRPr dirty="0">
              <a:latin typeface="Courier New"/>
              <a:cs typeface="Courier New"/>
            </a:endParaRPr>
          </a:p>
          <a:p>
            <a:pPr marL="12700" marR="2265680"/>
            <a:r>
              <a:rPr b="1" spc="-10" dirty="0">
                <a:latin typeface="Courier New"/>
                <a:cs typeface="Courier New"/>
              </a:rPr>
              <a:t>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'Санкт-Петербург'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arrival_city;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4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551" y="483658"/>
            <a:ext cx="692033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2073" y="2402759"/>
            <a:ext cx="3549015" cy="0"/>
          </a:xfrm>
          <a:custGeom>
            <a:avLst/>
            <a:gdLst/>
            <a:ahLst/>
            <a:cxnLst/>
            <a:rect l="l" t="t" r="r" b="b"/>
            <a:pathLst>
              <a:path w="3549015">
                <a:moveTo>
                  <a:pt x="0" y="0"/>
                </a:moveTo>
                <a:lnTo>
                  <a:pt x="35485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9372" y="1951720"/>
            <a:ext cx="2073910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arrival_city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49225" marR="958850"/>
            <a:r>
              <a:rPr spc="-10" dirty="0">
                <a:latin typeface="Courier New"/>
                <a:cs typeface="Courier New"/>
              </a:rPr>
              <a:t>Абакан  </a:t>
            </a:r>
            <a:r>
              <a:rPr spc="-5" dirty="0">
                <a:latin typeface="Courier New"/>
                <a:cs typeface="Courier New"/>
              </a:rPr>
              <a:t>А</a:t>
            </a:r>
            <a:r>
              <a:rPr spc="-15" dirty="0">
                <a:latin typeface="Courier New"/>
                <a:cs typeface="Courier New"/>
              </a:rPr>
              <a:t>н</a:t>
            </a:r>
            <a:r>
              <a:rPr spc="-5" dirty="0">
                <a:latin typeface="Courier New"/>
                <a:cs typeface="Courier New"/>
              </a:rPr>
              <a:t>а</a:t>
            </a:r>
            <a:r>
              <a:rPr spc="-15" dirty="0">
                <a:latin typeface="Courier New"/>
                <a:cs typeface="Courier New"/>
              </a:rPr>
              <a:t>д</a:t>
            </a:r>
            <a:r>
              <a:rPr spc="-5" dirty="0">
                <a:latin typeface="Courier New"/>
                <a:cs typeface="Courier New"/>
              </a:rPr>
              <a:t>ырь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 marL="149225" marR="5080"/>
            <a:r>
              <a:rPr spc="-5" dirty="0">
                <a:latin typeface="Courier New"/>
                <a:cs typeface="Courier New"/>
              </a:rPr>
              <a:t>Ю</a:t>
            </a:r>
            <a:r>
              <a:rPr spc="-15" dirty="0">
                <a:latin typeface="Courier New"/>
                <a:cs typeface="Courier New"/>
              </a:rPr>
              <a:t>ж</a:t>
            </a:r>
            <a:r>
              <a:rPr spc="-5" dirty="0">
                <a:latin typeface="Courier New"/>
                <a:cs typeface="Courier New"/>
              </a:rPr>
              <a:t>н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-С</a:t>
            </a:r>
            <a:r>
              <a:rPr spc="-15" dirty="0">
                <a:latin typeface="Courier New"/>
                <a:cs typeface="Courier New"/>
              </a:rPr>
              <a:t>а</a:t>
            </a:r>
            <a:r>
              <a:rPr spc="-5" dirty="0">
                <a:latin typeface="Courier New"/>
                <a:cs typeface="Courier New"/>
              </a:rPr>
              <a:t>х</a:t>
            </a:r>
            <a:r>
              <a:rPr spc="-15" dirty="0">
                <a:latin typeface="Courier New"/>
                <a:cs typeface="Courier New"/>
              </a:rPr>
              <a:t>ал</a:t>
            </a:r>
            <a:r>
              <a:rPr spc="-5" dirty="0">
                <a:latin typeface="Courier New"/>
                <a:cs typeface="Courier New"/>
              </a:rPr>
              <a:t>ин</a:t>
            </a:r>
            <a:r>
              <a:rPr spc="-15" dirty="0">
                <a:latin typeface="Courier New"/>
                <a:cs typeface="Courier New"/>
              </a:rPr>
              <a:t>с</a:t>
            </a:r>
            <a:r>
              <a:rPr dirty="0">
                <a:latin typeface="Courier New"/>
                <a:cs typeface="Courier New"/>
              </a:rPr>
              <a:t>к  </a:t>
            </a:r>
            <a:r>
              <a:rPr spc="-10" dirty="0">
                <a:latin typeface="Courier New"/>
                <a:cs typeface="Courier New"/>
              </a:rPr>
              <a:t>Якутск  Ярославль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(87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30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744" y="256339"/>
            <a:ext cx="8713513" cy="87395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Пересечение </a:t>
            </a:r>
            <a:r>
              <a:rPr sz="2800" spc="-10" dirty="0">
                <a:latin typeface="Arial Black" panose="020B0A04020102020204" pitchFamily="34" charset="0"/>
              </a:rPr>
              <a:t>множеств </a:t>
            </a:r>
            <a:r>
              <a:rPr sz="2800" spc="-5" dirty="0">
                <a:latin typeface="Arial Black" panose="020B0A04020102020204" pitchFamily="34" charset="0"/>
              </a:rPr>
              <a:t>строк —</a:t>
            </a:r>
            <a:r>
              <a:rPr sz="2800" spc="-2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INTERSECT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44" y="1285495"/>
            <a:ext cx="7638415" cy="435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8325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Строка </a:t>
            </a:r>
            <a:r>
              <a:rPr sz="2000" spc="-5" dirty="0">
                <a:latin typeface="Carlito"/>
                <a:cs typeface="Carlito"/>
              </a:rPr>
              <a:t>включается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итоговое множество </a:t>
            </a:r>
            <a:r>
              <a:rPr sz="2000" spc="-5" dirty="0">
                <a:latin typeface="Carlito"/>
                <a:cs typeface="Carlito"/>
              </a:rPr>
              <a:t>(выборку), </a:t>
            </a:r>
            <a:r>
              <a:rPr sz="200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она  присутствует </a:t>
            </a:r>
            <a:r>
              <a:rPr sz="2000" i="1" spc="-85" dirty="0">
                <a:latin typeface="Arial"/>
                <a:cs typeface="Arial"/>
              </a:rPr>
              <a:t>в </a:t>
            </a:r>
            <a:r>
              <a:rPr sz="2000" i="1" spc="-20" dirty="0">
                <a:latin typeface="Arial"/>
                <a:cs typeface="Arial"/>
              </a:rPr>
              <a:t>каждом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1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них.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Строки-дубликаты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результирующее </a:t>
            </a:r>
            <a:r>
              <a:rPr sz="2000" spc="-10" dirty="0">
                <a:latin typeface="Carlito"/>
                <a:cs typeface="Carlito"/>
              </a:rPr>
              <a:t>множество </a:t>
            </a:r>
            <a:r>
              <a:rPr sz="2000" dirty="0">
                <a:latin typeface="Carlito"/>
                <a:cs typeface="Carlito"/>
              </a:rPr>
              <a:t>не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включаются.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Для их включения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использовать INTERSECT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ALL.</a:t>
            </a:r>
          </a:p>
          <a:p>
            <a:pPr marL="12700" marR="5080" indent="-635">
              <a:spcBef>
                <a:spcPts val="600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Вопрос:</a:t>
            </a:r>
            <a:r>
              <a:rPr sz="2000" dirty="0">
                <a:latin typeface="Carlito"/>
                <a:cs typeface="Carlito"/>
              </a:rPr>
              <a:t> в </a:t>
            </a:r>
            <a:r>
              <a:rPr sz="2000" spc="-10" dirty="0">
                <a:latin typeface="Carlito"/>
                <a:cs typeface="Carlito"/>
              </a:rPr>
              <a:t>какие </a:t>
            </a:r>
            <a:r>
              <a:rPr sz="2000" spc="-15" dirty="0">
                <a:latin typeface="Carlito"/>
                <a:cs typeface="Carlito"/>
              </a:rPr>
              <a:t>города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spc="-15" dirty="0">
                <a:latin typeface="Carlito"/>
                <a:cs typeface="Carlito"/>
              </a:rPr>
              <a:t>улететь </a:t>
            </a:r>
            <a:r>
              <a:rPr sz="2000" i="1" spc="-50" dirty="0">
                <a:latin typeface="Arial"/>
                <a:cs typeface="Arial"/>
              </a:rPr>
              <a:t>как </a:t>
            </a:r>
            <a:r>
              <a:rPr sz="2000" dirty="0">
                <a:latin typeface="Carlito"/>
                <a:cs typeface="Carlito"/>
              </a:rPr>
              <a:t>из Москвы, </a:t>
            </a:r>
            <a:r>
              <a:rPr sz="2000" i="1" spc="-65" dirty="0">
                <a:latin typeface="Arial"/>
                <a:cs typeface="Arial"/>
              </a:rPr>
              <a:t>так </a:t>
            </a:r>
            <a:r>
              <a:rPr sz="2000" i="1" spc="-85" dirty="0">
                <a:latin typeface="Arial"/>
                <a:cs typeface="Arial"/>
              </a:rPr>
              <a:t>и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Санкт-  </a:t>
            </a:r>
            <a:r>
              <a:rPr sz="2000" spc="-5" dirty="0" err="1">
                <a:latin typeface="Carlito"/>
                <a:cs typeface="Carlito"/>
              </a:rPr>
              <a:t>Петербурга</a:t>
            </a:r>
            <a:r>
              <a:rPr sz="2000" spc="-5" dirty="0" smtClean="0">
                <a:latin typeface="Carlito"/>
                <a:cs typeface="Carlito"/>
              </a:rPr>
              <a:t>?</a:t>
            </a:r>
            <a:endParaRPr lang="en-US" sz="2000" spc="-5" dirty="0" smtClean="0">
              <a:latin typeface="Carlito"/>
              <a:cs typeface="Carlito"/>
            </a:endParaRPr>
          </a:p>
          <a:p>
            <a:pPr marL="12700" marR="5080" indent="-635">
              <a:spcBef>
                <a:spcPts val="60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3384550" algn="just">
              <a:spcBef>
                <a:spcPts val="509"/>
              </a:spcBef>
            </a:pPr>
            <a:r>
              <a:rPr b="1" spc="-10" dirty="0">
                <a:latin typeface="Courier New"/>
                <a:cs typeface="Courier New"/>
              </a:rPr>
              <a:t>SELECT arrival_city FROM routes  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'Москва'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INTERSECT</a:t>
            </a:r>
            <a:endParaRPr dirty="0">
              <a:latin typeface="Courier New"/>
              <a:cs typeface="Courier New"/>
            </a:endParaRPr>
          </a:p>
          <a:p>
            <a:pPr marL="12700" algn="just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SELECT arrival_city FROM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routes</a:t>
            </a:r>
            <a:endParaRPr dirty="0">
              <a:latin typeface="Courier New"/>
              <a:cs typeface="Courier New"/>
            </a:endParaRPr>
          </a:p>
          <a:p>
            <a:pPr marL="12700" marR="2156460"/>
            <a:r>
              <a:rPr b="1" spc="-10" dirty="0">
                <a:latin typeface="Courier New"/>
                <a:cs typeface="Courier New"/>
              </a:rPr>
              <a:t>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'Санкт-Петербург'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arrival_city;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22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416" y="384703"/>
            <a:ext cx="6849087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4588" y="2592765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1887" y="2141726"/>
            <a:ext cx="1663700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arrival_city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49225" marR="548640" algn="just"/>
            <a:r>
              <a:rPr spc="-5" dirty="0">
                <a:latin typeface="Courier New"/>
                <a:cs typeface="Courier New"/>
              </a:rPr>
              <a:t>В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р</a:t>
            </a:r>
            <a:r>
              <a:rPr spc="-15" dirty="0">
                <a:latin typeface="Courier New"/>
                <a:cs typeface="Courier New"/>
              </a:rPr>
              <a:t>к</a:t>
            </a:r>
            <a:r>
              <a:rPr spc="-5" dirty="0">
                <a:latin typeface="Courier New"/>
                <a:cs typeface="Courier New"/>
              </a:rPr>
              <a:t>ута  В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р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неж  </a:t>
            </a:r>
            <a:r>
              <a:rPr spc="-10" dirty="0">
                <a:latin typeface="Courier New"/>
                <a:cs typeface="Courier New"/>
              </a:rPr>
              <a:t>Казань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...</a:t>
            </a:r>
            <a:endParaRPr dirty="0">
              <a:latin typeface="Courier New"/>
              <a:cs typeface="Courier New"/>
            </a:endParaRPr>
          </a:p>
          <a:p>
            <a:pPr marL="149225" marR="276860"/>
            <a:r>
              <a:rPr spc="-5" dirty="0">
                <a:latin typeface="Courier New"/>
                <a:cs typeface="Courier New"/>
              </a:rPr>
              <a:t>Ч</a:t>
            </a:r>
            <a:r>
              <a:rPr spc="-15" dirty="0">
                <a:latin typeface="Courier New"/>
                <a:cs typeface="Courier New"/>
              </a:rPr>
              <a:t>е</a:t>
            </a:r>
            <a:r>
              <a:rPr spc="-5" dirty="0">
                <a:latin typeface="Courier New"/>
                <a:cs typeface="Courier New"/>
              </a:rPr>
              <a:t>б</a:t>
            </a:r>
            <a:r>
              <a:rPr spc="-15" dirty="0">
                <a:latin typeface="Courier New"/>
                <a:cs typeface="Courier New"/>
              </a:rPr>
              <a:t>о</a:t>
            </a:r>
            <a:r>
              <a:rPr spc="-5" dirty="0">
                <a:latin typeface="Courier New"/>
                <a:cs typeface="Courier New"/>
              </a:rPr>
              <a:t>кс</a:t>
            </a:r>
            <a:r>
              <a:rPr spc="-15" dirty="0">
                <a:latin typeface="Courier New"/>
                <a:cs typeface="Courier New"/>
              </a:rPr>
              <a:t>а</a:t>
            </a:r>
            <a:r>
              <a:rPr spc="-5" dirty="0">
                <a:latin typeface="Courier New"/>
                <a:cs typeface="Courier New"/>
              </a:rPr>
              <a:t>ры  </a:t>
            </a:r>
            <a:r>
              <a:rPr spc="-10" dirty="0">
                <a:latin typeface="Courier New"/>
                <a:cs typeface="Courier New"/>
              </a:rPr>
              <a:t>Элиста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(15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15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115523"/>
            <a:ext cx="8404754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 Black" panose="020B0A04020102020204" pitchFamily="34" charset="0"/>
              </a:rPr>
              <a:t>Разность </a:t>
            </a:r>
            <a:r>
              <a:rPr sz="2800" spc="-10" dirty="0">
                <a:latin typeface="Arial Black" panose="020B0A04020102020204" pitchFamily="34" charset="0"/>
              </a:rPr>
              <a:t>множеств </a:t>
            </a:r>
            <a:r>
              <a:rPr sz="2800" spc="-5" dirty="0">
                <a:latin typeface="Arial Black" panose="020B0A04020102020204" pitchFamily="34" charset="0"/>
              </a:rPr>
              <a:t>строк —</a:t>
            </a:r>
            <a:r>
              <a:rPr sz="2800" spc="5" dirty="0">
                <a:latin typeface="Arial Black" panose="020B0A04020102020204" pitchFamily="34" charset="0"/>
              </a:rPr>
              <a:t> </a:t>
            </a:r>
            <a:r>
              <a:rPr sz="2800" spc="-20" dirty="0">
                <a:latin typeface="Arial Black" panose="020B0A04020102020204" pitchFamily="34" charset="0"/>
              </a:rPr>
              <a:t>EXCEPT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44" y="1285495"/>
            <a:ext cx="8807427" cy="435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Строка </a:t>
            </a:r>
            <a:r>
              <a:rPr sz="2000" spc="-5" dirty="0">
                <a:latin typeface="Carlito"/>
                <a:cs typeface="Carlito"/>
              </a:rPr>
              <a:t>включается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итоговое множество </a:t>
            </a:r>
            <a:r>
              <a:rPr sz="2000" spc="-5" dirty="0">
                <a:latin typeface="Carlito"/>
                <a:cs typeface="Carlito"/>
              </a:rPr>
              <a:t>(выборку), </a:t>
            </a:r>
            <a:r>
              <a:rPr sz="2000" dirty="0">
                <a:latin typeface="Carlito"/>
                <a:cs typeface="Carlito"/>
              </a:rPr>
              <a:t>если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она</a:t>
            </a:r>
            <a:endParaRPr sz="2000" dirty="0">
              <a:latin typeface="Carlito"/>
              <a:cs typeface="Carlito"/>
            </a:endParaRPr>
          </a:p>
          <a:p>
            <a:pPr marL="355600" marR="88900"/>
            <a:r>
              <a:rPr sz="2000" i="1" spc="-110" dirty="0">
                <a:latin typeface="Arial"/>
                <a:cs typeface="Arial"/>
              </a:rPr>
              <a:t>присутствует </a:t>
            </a:r>
            <a:r>
              <a:rPr sz="2000" i="1" spc="-85" dirty="0">
                <a:latin typeface="Arial"/>
                <a:cs typeface="Arial"/>
              </a:rPr>
              <a:t>в </a:t>
            </a:r>
            <a:r>
              <a:rPr sz="2000" i="1" spc="-80" dirty="0">
                <a:latin typeface="Arial"/>
                <a:cs typeface="Arial"/>
              </a:rPr>
              <a:t>первом </a:t>
            </a:r>
            <a:r>
              <a:rPr sz="2000" spc="-10" dirty="0">
                <a:latin typeface="Carlito"/>
                <a:cs typeface="Carlito"/>
              </a:rPr>
              <a:t>множестве </a:t>
            </a:r>
            <a:r>
              <a:rPr sz="2000" spc="-5" dirty="0">
                <a:latin typeface="Carlito"/>
                <a:cs typeface="Carlito"/>
              </a:rPr>
              <a:t>(выборке), но </a:t>
            </a:r>
            <a:r>
              <a:rPr sz="2000" i="1" spc="-114" dirty="0">
                <a:latin typeface="Arial"/>
                <a:cs typeface="Arial"/>
              </a:rPr>
              <a:t>отсутствует </a:t>
            </a:r>
            <a:r>
              <a:rPr sz="2000" i="1" spc="-85" dirty="0">
                <a:latin typeface="Arial"/>
                <a:cs typeface="Arial"/>
              </a:rPr>
              <a:t>во  </a:t>
            </a:r>
            <a:r>
              <a:rPr sz="2000" i="1" spc="-65" dirty="0">
                <a:latin typeface="Arial"/>
                <a:cs typeface="Arial"/>
              </a:rPr>
              <a:t>втором</a:t>
            </a:r>
            <a:r>
              <a:rPr sz="2000" spc="-6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Строки-дубликаты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результирующее </a:t>
            </a:r>
            <a:r>
              <a:rPr sz="2000" spc="-10" dirty="0">
                <a:latin typeface="Carlito"/>
                <a:cs typeface="Carlito"/>
              </a:rPr>
              <a:t>множество </a:t>
            </a:r>
            <a:r>
              <a:rPr sz="2000" dirty="0">
                <a:latin typeface="Carlito"/>
                <a:cs typeface="Carlito"/>
              </a:rPr>
              <a:t>не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включаются.</a:t>
            </a:r>
            <a:endParaRPr sz="2000" dirty="0">
              <a:latin typeface="Carlito"/>
              <a:cs typeface="Carlito"/>
            </a:endParaRPr>
          </a:p>
          <a:p>
            <a:pPr marL="355600" indent="-343535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5" dirty="0">
                <a:latin typeface="Carlito"/>
                <a:cs typeface="Carlito"/>
              </a:rPr>
              <a:t>включения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использовать </a:t>
            </a:r>
            <a:r>
              <a:rPr sz="2000" spc="-15" dirty="0">
                <a:latin typeface="Carlito"/>
                <a:cs typeface="Carlito"/>
              </a:rPr>
              <a:t>EXCEPT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ALL.</a:t>
            </a:r>
          </a:p>
          <a:p>
            <a:pPr marL="12700" marR="5080" indent="-635">
              <a:spcBef>
                <a:spcPts val="600"/>
              </a:spcBef>
            </a:pPr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Вопрос:</a:t>
            </a:r>
            <a:r>
              <a:rPr sz="2000" dirty="0">
                <a:latin typeface="Carlito"/>
                <a:cs typeface="Carlito"/>
              </a:rPr>
              <a:t> в </a:t>
            </a:r>
            <a:r>
              <a:rPr sz="2000" spc="-10" dirty="0">
                <a:latin typeface="Carlito"/>
                <a:cs typeface="Carlito"/>
              </a:rPr>
              <a:t>какие </a:t>
            </a:r>
            <a:r>
              <a:rPr sz="2000" spc="-15" dirty="0">
                <a:latin typeface="Carlito"/>
                <a:cs typeface="Carlito"/>
              </a:rPr>
              <a:t>города </a:t>
            </a:r>
            <a:r>
              <a:rPr sz="2000" i="1" spc="-15" dirty="0">
                <a:latin typeface="Arial"/>
                <a:cs typeface="Arial"/>
              </a:rPr>
              <a:t>можно </a:t>
            </a:r>
            <a:r>
              <a:rPr sz="2000" spc="-15" dirty="0">
                <a:latin typeface="Carlito"/>
                <a:cs typeface="Carlito"/>
              </a:rPr>
              <a:t>улететь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Санкт-Петербурга, </a:t>
            </a:r>
            <a:r>
              <a:rPr sz="2000" i="1" spc="-65" dirty="0">
                <a:latin typeface="Arial"/>
                <a:cs typeface="Arial"/>
              </a:rPr>
              <a:t>но </a:t>
            </a:r>
            <a:r>
              <a:rPr sz="2000" i="1" spc="-114" dirty="0">
                <a:latin typeface="Arial"/>
                <a:cs typeface="Arial"/>
              </a:rPr>
              <a:t>нельзя</a:t>
            </a:r>
            <a:r>
              <a:rPr sz="2000" i="1" spc="-335" dirty="0">
                <a:latin typeface="Arial"/>
                <a:cs typeface="Arial"/>
              </a:rPr>
              <a:t> </a:t>
            </a:r>
            <a:r>
              <a:rPr sz="2000" dirty="0">
                <a:latin typeface="Carlito"/>
                <a:cs typeface="Carlito"/>
              </a:rPr>
              <a:t>из  </a:t>
            </a:r>
            <a:r>
              <a:rPr sz="2000" dirty="0" err="1">
                <a:latin typeface="Carlito"/>
                <a:cs typeface="Carlito"/>
              </a:rPr>
              <a:t>Москвы</a:t>
            </a:r>
            <a:r>
              <a:rPr sz="2000" dirty="0" smtClean="0">
                <a:latin typeface="Carlito"/>
                <a:cs typeface="Carlito"/>
              </a:rPr>
              <a:t>?</a:t>
            </a:r>
            <a:endParaRPr lang="en-US" sz="2000" dirty="0" smtClean="0">
              <a:latin typeface="Carlito"/>
              <a:cs typeface="Carlito"/>
            </a:endParaRPr>
          </a:p>
          <a:p>
            <a:pPr marL="12700" marR="5080" indent="-635">
              <a:spcBef>
                <a:spcPts val="600"/>
              </a:spcBef>
            </a:pPr>
            <a:endParaRPr sz="2000" dirty="0">
              <a:latin typeface="Carlito"/>
              <a:cs typeface="Carlito"/>
            </a:endParaRPr>
          </a:p>
          <a:p>
            <a:pPr marL="12700" algn="just">
              <a:spcBef>
                <a:spcPts val="509"/>
              </a:spcBef>
            </a:pPr>
            <a:r>
              <a:rPr b="1" spc="-10" dirty="0">
                <a:latin typeface="Courier New"/>
                <a:cs typeface="Courier New"/>
              </a:rPr>
              <a:t>SELECT arrival_city FROM routes</a:t>
            </a:r>
            <a:endParaRPr dirty="0">
              <a:latin typeface="Courier New"/>
              <a:cs typeface="Courier New"/>
            </a:endParaRPr>
          </a:p>
          <a:p>
            <a:pPr marL="12700" marR="2470150" algn="just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'Санкт-Петербург' 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EXCEPT</a:t>
            </a:r>
            <a:endParaRPr dirty="0">
              <a:latin typeface="Courier New"/>
              <a:cs typeface="Courier New"/>
            </a:endParaRPr>
          </a:p>
          <a:p>
            <a:pPr marL="12700" marR="3698875" algn="just"/>
            <a:r>
              <a:rPr b="1" spc="-10" dirty="0">
                <a:latin typeface="Courier New"/>
                <a:cs typeface="Courier New"/>
              </a:rPr>
              <a:t>SELECT arrival_city FROM routes  WHERE departure_city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'Москва'  ORDER </a:t>
            </a:r>
            <a:r>
              <a:rPr b="1" spc="-5" dirty="0">
                <a:latin typeface="Courier New"/>
                <a:cs typeface="Courier New"/>
              </a:rPr>
              <a:t>BY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arrival_city;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29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796" y="384701"/>
            <a:ext cx="65047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" dirty="0">
                <a:latin typeface="Arial Black" panose="020B0A04020102020204" pitchFamily="34" charset="0"/>
              </a:rPr>
              <a:t>Что</a:t>
            </a:r>
            <a:r>
              <a:rPr sz="2800" spc="-6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получилось?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3963" y="2355259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23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1263" y="1904219"/>
            <a:ext cx="1663700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arrival_city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49225" marR="276860"/>
            <a:r>
              <a:rPr spc="-10" dirty="0">
                <a:latin typeface="Courier New"/>
                <a:cs typeface="Courier New"/>
              </a:rPr>
              <a:t>Иркутск  Калуга  Москва  Удачный  </a:t>
            </a:r>
            <a:r>
              <a:rPr spc="-5" dirty="0">
                <a:latin typeface="Courier New"/>
                <a:cs typeface="Courier New"/>
              </a:rPr>
              <a:t>Ч</a:t>
            </a:r>
            <a:r>
              <a:rPr spc="-15" dirty="0">
                <a:latin typeface="Courier New"/>
                <a:cs typeface="Courier New"/>
              </a:rPr>
              <a:t>е</a:t>
            </a:r>
            <a:r>
              <a:rPr spc="-5" dirty="0">
                <a:latin typeface="Courier New"/>
                <a:cs typeface="Courier New"/>
              </a:rPr>
              <a:t>р</a:t>
            </a:r>
            <a:r>
              <a:rPr spc="-15" dirty="0">
                <a:latin typeface="Courier New"/>
                <a:cs typeface="Courier New"/>
              </a:rPr>
              <a:t>е</a:t>
            </a:r>
            <a:r>
              <a:rPr spc="-5" dirty="0">
                <a:latin typeface="Courier New"/>
                <a:cs typeface="Courier New"/>
              </a:rPr>
              <a:t>по</a:t>
            </a:r>
            <a:r>
              <a:rPr spc="-15" dirty="0">
                <a:latin typeface="Courier New"/>
                <a:cs typeface="Courier New"/>
              </a:rPr>
              <a:t>в</a:t>
            </a:r>
            <a:r>
              <a:rPr spc="-5" dirty="0">
                <a:latin typeface="Courier New"/>
                <a:cs typeface="Courier New"/>
              </a:rPr>
              <a:t>ец  </a:t>
            </a:r>
            <a:r>
              <a:rPr spc="-10" dirty="0">
                <a:latin typeface="Courier New"/>
                <a:cs typeface="Courier New"/>
              </a:rPr>
              <a:t>Якутск  </a:t>
            </a:r>
            <a:r>
              <a:rPr spc="-5" dirty="0">
                <a:latin typeface="Courier New"/>
                <a:cs typeface="Courier New"/>
              </a:rPr>
              <a:t>Я</a:t>
            </a:r>
            <a:r>
              <a:rPr spc="-15" dirty="0">
                <a:latin typeface="Courier New"/>
                <a:cs typeface="Courier New"/>
              </a:rPr>
              <a:t>р</a:t>
            </a:r>
            <a:r>
              <a:rPr spc="-5" dirty="0">
                <a:latin typeface="Courier New"/>
                <a:cs typeface="Courier New"/>
              </a:rPr>
              <a:t>о</a:t>
            </a:r>
            <a:r>
              <a:rPr spc="-15" dirty="0">
                <a:latin typeface="Courier New"/>
                <a:cs typeface="Courier New"/>
              </a:rPr>
              <a:t>с</a:t>
            </a:r>
            <a:r>
              <a:rPr spc="-5" dirty="0">
                <a:latin typeface="Courier New"/>
                <a:cs typeface="Courier New"/>
              </a:rPr>
              <a:t>ла</a:t>
            </a:r>
            <a:r>
              <a:rPr spc="-15" dirty="0">
                <a:latin typeface="Courier New"/>
                <a:cs typeface="Courier New"/>
              </a:rPr>
              <a:t>в</a:t>
            </a:r>
            <a:r>
              <a:rPr spc="-5" dirty="0">
                <a:latin typeface="Courier New"/>
                <a:cs typeface="Courier New"/>
              </a:rPr>
              <a:t>ль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Courier New"/>
                <a:cs typeface="Courier New"/>
              </a:rPr>
              <a:t>(7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69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1237799" y="605399"/>
            <a:ext cx="9716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lnSpc>
                <a:spcPct val="1297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запрос с переименованием</a:t>
            </a:r>
            <a:endParaRPr b="1"/>
          </a:p>
        </p:txBody>
      </p:sp>
      <p:sp>
        <p:nvSpPr>
          <p:cNvPr id="197" name="Google Shape;197;p26"/>
          <p:cNvSpPr txBox="1"/>
          <p:nvPr/>
        </p:nvSpPr>
        <p:spPr>
          <a:xfrm>
            <a:off x="1724166" y="1460421"/>
            <a:ext cx="10722300" cy="12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2492904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Выборка и переименование столбцов StudentId и StudentName  из таблицы STUDENT.</a:t>
            </a:r>
            <a:endParaRPr sz="200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701" marR="2492904" lvl="0" indent="0" algn="l" rtl="0">
              <a:spcBef>
                <a:spcPts val="58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SELECT StudentId AS 'НОМЕР ЗАЧЕТКИ', StudentName 'ФИО СТУДЕНТА'     FROM STUDENT;</a:t>
            </a:r>
            <a:endParaRPr sz="200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75" y="2974407"/>
            <a:ext cx="10562074" cy="306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3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474775" y="290275"/>
            <a:ext cx="9026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225" rIns="0" bIns="0" anchor="ctr" anchorCtr="0">
            <a:noAutofit/>
          </a:bodyPr>
          <a:lstStyle/>
          <a:p>
            <a:pPr marL="7701" marR="3081" lvl="0" indent="0" algn="ctr" rtl="0">
              <a:lnSpc>
                <a:spcPct val="1249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запрос  без факторизации</a:t>
            </a:r>
            <a:endParaRPr b="1"/>
          </a:p>
        </p:txBody>
      </p:sp>
      <p:sp>
        <p:nvSpPr>
          <p:cNvPr id="205" name="Google Shape;205;p27"/>
          <p:cNvSpPr txBox="1"/>
          <p:nvPr/>
        </p:nvSpPr>
        <p:spPr>
          <a:xfrm>
            <a:off x="1729275" y="1339400"/>
            <a:ext cx="7995300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3581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Выборка всех значений поля  GroupNumber из таблицы STUDENT.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spcBef>
                <a:spcPts val="1113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ALL GroupNumber FROM STUDENT;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701" marR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01" marR="0" lvl="0" indent="0" algn="l" rtl="0">
              <a:spcBef>
                <a:spcPts val="515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GroupNumber FROM STUDENT;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t="49137"/>
          <a:stretch/>
        </p:blipFill>
        <p:spPr>
          <a:xfrm>
            <a:off x="2631850" y="3410900"/>
            <a:ext cx="7506875" cy="28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4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952410" y="444080"/>
            <a:ext cx="94698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25" rIns="0" bIns="0" anchor="ctr" anchorCtr="0">
            <a:noAutofit/>
          </a:bodyPr>
          <a:lstStyle/>
          <a:p>
            <a:pPr marL="7701" lvl="0" indent="0" algn="ctr" rtl="0">
              <a:lnSpc>
                <a:spcPct val="1297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b="1"/>
              <a:t>Пример: запрос с факторизацией</a:t>
            </a:r>
            <a:endParaRPr b="1"/>
          </a:p>
        </p:txBody>
      </p:sp>
      <p:sp>
        <p:nvSpPr>
          <p:cNvPr id="213" name="Google Shape;213;p28"/>
          <p:cNvSpPr txBox="1"/>
          <p:nvPr/>
        </p:nvSpPr>
        <p:spPr>
          <a:xfrm>
            <a:off x="1789250" y="1261446"/>
            <a:ext cx="98025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noAutofit/>
          </a:bodyPr>
          <a:lstStyle/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Выборка факторизованных значений поля </a:t>
            </a:r>
            <a:r>
              <a:rPr lang="ru-RU" sz="2001">
                <a:solidFill>
                  <a:srgbClr val="231E20"/>
                </a:solidFill>
                <a:latin typeface="Corbel"/>
                <a:ea typeface="Corbel"/>
                <a:cs typeface="Corbel"/>
                <a:sym typeface="Corbel"/>
              </a:rPr>
              <a:t>GroupNumber</a:t>
            </a:r>
            <a:r>
              <a:rPr lang="ru-RU" sz="2001">
                <a:solidFill>
                  <a:srgbClr val="231E2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7"/>
              </a:spcBef>
              <a:spcAft>
                <a:spcPts val="0"/>
              </a:spcAft>
              <a:buNone/>
            </a:pPr>
            <a:endParaRPr sz="206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0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1" b="1">
                <a:solidFill>
                  <a:srgbClr val="231E20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GroupNumber FROM STUDENT;</a:t>
            </a:r>
            <a:endParaRPr sz="200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75" y="2957875"/>
            <a:ext cx="10220925" cy="235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42" y="405400"/>
            <a:ext cx="6283818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 err="1">
                <a:latin typeface="Arial Black" panose="020B0A04020102020204" pitchFamily="34" charset="0"/>
              </a:rPr>
              <a:t>Вычисляемые</a:t>
            </a:r>
            <a:r>
              <a:rPr sz="2800" spc="-5" dirty="0">
                <a:latin typeface="Arial Black" panose="020B0A04020102020204" pitchFamily="34" charset="0"/>
              </a:rPr>
              <a:t> </a:t>
            </a:r>
            <a:r>
              <a:rPr sz="2800" spc="-20" dirty="0" err="1" smtClean="0">
                <a:latin typeface="Arial Black" panose="020B0A04020102020204" pitchFamily="34" charset="0"/>
              </a:rPr>
              <a:t>столбцы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371341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0282" y="3713416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3245" y="3713416"/>
            <a:ext cx="3138805" cy="0"/>
          </a:xfrm>
          <a:custGeom>
            <a:avLst/>
            <a:gdLst/>
            <a:ahLst/>
            <a:cxnLst/>
            <a:rect l="l" t="t" r="r" b="b"/>
            <a:pathLst>
              <a:path w="3138804">
                <a:moveTo>
                  <a:pt x="0" y="0"/>
                </a:moveTo>
                <a:lnTo>
                  <a:pt x="313870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947" y="1285494"/>
            <a:ext cx="7725409" cy="2551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10" dirty="0">
                <a:latin typeface="Carlito"/>
                <a:cs typeface="Carlito"/>
              </a:rPr>
              <a:t>захотим </a:t>
            </a:r>
            <a:r>
              <a:rPr sz="2000" spc="-5" dirty="0">
                <a:latin typeface="Carlito"/>
                <a:cs typeface="Carlito"/>
              </a:rPr>
              <a:t>представить дальность </a:t>
            </a:r>
            <a:r>
              <a:rPr sz="2000" spc="-10" dirty="0">
                <a:latin typeface="Carlito"/>
                <a:cs typeface="Carlito"/>
              </a:rPr>
              <a:t>полета </a:t>
            </a:r>
            <a:r>
              <a:rPr sz="2000" spc="-5" dirty="0">
                <a:latin typeface="Carlito"/>
                <a:cs typeface="Carlito"/>
              </a:rPr>
              <a:t>лайнеров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dirty="0">
                <a:latin typeface="Carlito"/>
                <a:cs typeface="Carlito"/>
              </a:rPr>
              <a:t>в  </a:t>
            </a:r>
            <a:r>
              <a:rPr sz="2000" spc="-5" dirty="0">
                <a:latin typeface="Carlito"/>
                <a:cs typeface="Carlito"/>
              </a:rPr>
              <a:t>километрах, </a:t>
            </a:r>
            <a:r>
              <a:rPr sz="2000" dirty="0">
                <a:latin typeface="Carlito"/>
                <a:cs typeface="Carlito"/>
              </a:rPr>
              <a:t>но и в </a:t>
            </a:r>
            <a:r>
              <a:rPr sz="2000" spc="-5" dirty="0">
                <a:latin typeface="Carlito"/>
                <a:cs typeface="Carlito"/>
              </a:rPr>
              <a:t>милях,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вычислить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выражение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для  </a:t>
            </a:r>
            <a:r>
              <a:rPr sz="2000" spc="-15" dirty="0">
                <a:latin typeface="Carlito"/>
                <a:cs typeface="Carlito"/>
              </a:rPr>
              <a:t>удобства </a:t>
            </a:r>
            <a:r>
              <a:rPr sz="2000" dirty="0">
                <a:latin typeface="Carlito"/>
                <a:cs typeface="Carlito"/>
              </a:rPr>
              <a:t>присвоить </a:t>
            </a:r>
            <a:r>
              <a:rPr sz="2000" spc="-5" dirty="0">
                <a:latin typeface="Carlito"/>
                <a:cs typeface="Carlito"/>
              </a:rPr>
              <a:t>новому </a:t>
            </a:r>
            <a:r>
              <a:rPr sz="2000" spc="-15" dirty="0">
                <a:latin typeface="Carlito"/>
                <a:cs typeface="Carlito"/>
              </a:rPr>
              <a:t>столбцу </a:t>
            </a:r>
            <a:r>
              <a:rPr sz="2000" b="1" spc="-5" dirty="0">
                <a:latin typeface="Carlito"/>
                <a:cs typeface="Carlito"/>
              </a:rPr>
              <a:t>псевдоним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5" dirty="0">
                <a:latin typeface="Carlito"/>
                <a:cs typeface="Carlito"/>
              </a:rPr>
              <a:t>ключевого  </a:t>
            </a:r>
            <a:r>
              <a:rPr sz="2000" dirty="0">
                <a:latin typeface="Carlito"/>
                <a:cs typeface="Carlito"/>
              </a:rPr>
              <a:t>слова</a:t>
            </a:r>
            <a:r>
              <a:rPr sz="2000" spc="4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AS.</a:t>
            </a:r>
          </a:p>
          <a:p>
            <a:pPr marL="12700" marR="1833245">
              <a:lnSpc>
                <a:spcPts val="2590"/>
              </a:lnSpc>
              <a:spcBef>
                <a:spcPts val="70"/>
              </a:spcBef>
            </a:pPr>
            <a:r>
              <a:rPr b="1" spc="-10" dirty="0">
                <a:latin typeface="Courier New"/>
                <a:cs typeface="Courier New"/>
              </a:rPr>
              <a:t>SELECT model, range, range </a:t>
            </a:r>
            <a:r>
              <a:rPr b="1" dirty="0">
                <a:latin typeface="Courier New"/>
                <a:cs typeface="Courier New"/>
              </a:rPr>
              <a:t>/ </a:t>
            </a:r>
            <a:r>
              <a:rPr b="1" spc="-10" dirty="0">
                <a:latin typeface="Courier New"/>
                <a:cs typeface="Courier New"/>
              </a:rPr>
              <a:t>1.609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AS miles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aircrafts;</a:t>
            </a:r>
            <a:endParaRPr dirty="0">
              <a:latin typeface="Courier New"/>
              <a:cs typeface="Courier New"/>
            </a:endParaRPr>
          </a:p>
          <a:p>
            <a:pPr marL="1104900">
              <a:spcBef>
                <a:spcPts val="275"/>
              </a:spcBef>
              <a:tabLst>
                <a:tab pos="2879090" algn="l"/>
                <a:tab pos="5336540" algn="l"/>
              </a:tabLst>
            </a:pP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miles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  <a:tabLst>
                <a:tab pos="2879090" algn="l"/>
                <a:tab pos="3972560" algn="l"/>
                <a:tab pos="7376159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01947" y="3810953"/>
            <a:ext cx="4258945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spcBef>
                <a:spcPts val="535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11100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6898.6948415164698571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  <a:tabLst>
                <a:tab pos="4222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7900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4909.8819142324425109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946" y="3810954"/>
            <a:ext cx="2073910" cy="1343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49225">
              <a:spcBef>
                <a:spcPts val="535"/>
              </a:spcBef>
            </a:pPr>
            <a:r>
              <a:rPr spc="-10" dirty="0">
                <a:latin typeface="Courier New"/>
                <a:cs typeface="Courier New"/>
              </a:rPr>
              <a:t>Boeing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777-300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Boeing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767-300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...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(9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37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2995</Words>
  <Application>Microsoft Office PowerPoint</Application>
  <PresentationFormat>Широкоэкранный</PresentationFormat>
  <Paragraphs>804</Paragraphs>
  <Slides>55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Calibri</vt:lpstr>
      <vt:lpstr>Carlito</vt:lpstr>
      <vt:lpstr>Corbel</vt:lpstr>
      <vt:lpstr>Courier New</vt:lpstr>
      <vt:lpstr>Times New Roman</vt:lpstr>
      <vt:lpstr>Trebuchet MS</vt:lpstr>
      <vt:lpstr>Параллакс</vt:lpstr>
      <vt:lpstr>Язык запросов SQL. SELECT.</vt:lpstr>
      <vt:lpstr>Синтаксис оператора SELECT</vt:lpstr>
      <vt:lpstr>Презентация PowerPoint</vt:lpstr>
      <vt:lpstr>Назначение элементов  оператора SELECT</vt:lpstr>
      <vt:lpstr>Пример: простейший запрос</vt:lpstr>
      <vt:lpstr>Пример: запрос с переименованием</vt:lpstr>
      <vt:lpstr>Пример: запрос  без факторизации</vt:lpstr>
      <vt:lpstr>Пример: запрос с факторизацией</vt:lpstr>
      <vt:lpstr>Вычисляемые столбцы</vt:lpstr>
      <vt:lpstr>Пример: запрос с использованием  вычислимых полей</vt:lpstr>
      <vt:lpstr>Условия поиска в конструкте  WHERE:</vt:lpstr>
      <vt:lpstr>Пример: логическое выражение</vt:lpstr>
      <vt:lpstr>Пример: запрос с незаданным  значением</vt:lpstr>
      <vt:lpstr>Пример: запрос с шаблоном</vt:lpstr>
      <vt:lpstr>Шаблоны LIKE</vt:lpstr>
      <vt:lpstr>Шаблоны NOT LIKE</vt:lpstr>
      <vt:lpstr>Регулярные выражения POSIX</vt:lpstr>
      <vt:lpstr>Регулярные выражения POSIX</vt:lpstr>
      <vt:lpstr>Предикаты сравнения</vt:lpstr>
      <vt:lpstr>Пример: интервальный запрос</vt:lpstr>
      <vt:lpstr>Пример: запрос с  принадлежностью множеству</vt:lpstr>
      <vt:lpstr>Предложение ORDER BY</vt:lpstr>
      <vt:lpstr>Пример: запрос с упорядоченным результатом</vt:lpstr>
      <vt:lpstr>Предложение LIMIT</vt:lpstr>
      <vt:lpstr>Пример: запрос с ограниченным упорядоченным результатом</vt:lpstr>
      <vt:lpstr>Предложение OFFSET</vt:lpstr>
      <vt:lpstr>Пример: запрос с  упорядоченным результатом  из заданного интервала</vt:lpstr>
      <vt:lpstr>Условные выражения</vt:lpstr>
      <vt:lpstr>Условные выражения: что получилось?</vt:lpstr>
      <vt:lpstr>Типы объединения таблиц</vt:lpstr>
      <vt:lpstr>Соединение двух таблиц на основе  равенства значений атрибутов</vt:lpstr>
      <vt:lpstr>Механизм построения соединения</vt:lpstr>
      <vt:lpstr>Пример: внутреннее соединение  двух таблиц</vt:lpstr>
      <vt:lpstr>Пример: внутреннее соединение  двух таблиц, вариант 1</vt:lpstr>
      <vt:lpstr>Запрос без использования  предложения JOIN</vt:lpstr>
      <vt:lpstr>Пример: внутреннее соединение  двух таблиц, вариант 2</vt:lpstr>
      <vt:lpstr>Пример 2: внутреннее  соединение трех таблиц</vt:lpstr>
      <vt:lpstr>Пример: внутреннее соединение  трех таблиц, вариант 1</vt:lpstr>
      <vt:lpstr>Пример: внутреннее соединение  трех таблиц, вариант 2</vt:lpstr>
      <vt:lpstr>Пример: внутреннее соединение  по неравенству</vt:lpstr>
      <vt:lpstr>Синтаксис для простых операций  внешнего соединения</vt:lpstr>
      <vt:lpstr>Пример: внешние соединения  для двух таблиц</vt:lpstr>
      <vt:lpstr>Пример: левостороннее внешнее соединение для двух таблиц</vt:lpstr>
      <vt:lpstr>Пример: правостороннее внешнее соединение для двух таблиц</vt:lpstr>
      <vt:lpstr>Презентация PowerPoint</vt:lpstr>
      <vt:lpstr>Виртуальные таблицы</vt:lpstr>
      <vt:lpstr>Виртуальные таблицы</vt:lpstr>
      <vt:lpstr>Результат выполнения запроса</vt:lpstr>
      <vt:lpstr>Операции с множествами</vt:lpstr>
      <vt:lpstr>Объединение множеств строк — UNION</vt:lpstr>
      <vt:lpstr>Что получилось?</vt:lpstr>
      <vt:lpstr>Пересечение множеств строк — INTERSECT</vt:lpstr>
      <vt:lpstr>Что получилось?</vt:lpstr>
      <vt:lpstr>Разность множеств строк — EXCEPT</vt:lpstr>
      <vt:lpstr>Что получилось?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запросов SQL. SELECT.</dc:title>
  <dc:creator>Александр Семин</dc:creator>
  <cp:lastModifiedBy>Aleksandr Semin</cp:lastModifiedBy>
  <cp:revision>25</cp:revision>
  <dcterms:created xsi:type="dcterms:W3CDTF">2020-03-04T22:25:20Z</dcterms:created>
  <dcterms:modified xsi:type="dcterms:W3CDTF">2024-10-21T19:14:03Z</dcterms:modified>
</cp:coreProperties>
</file>