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87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41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137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96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135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37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703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44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ru-RU" smtClean="0"/>
              <a:pPr marL="38100">
                <a:lnSpc>
                  <a:spcPts val="238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18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02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62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68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90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3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79D189-E300-4838-880D-7F0A5D2733AA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0BF3B3-830F-4F24-878E-F0D53BB6F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3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5;p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231E20"/>
              </a:buClr>
              <a:buSzPts val="6000"/>
              <a:buFont typeface="Arial"/>
              <a:buNone/>
            </a:pPr>
            <a:r>
              <a:rPr lang="ru-RU" b="1" dirty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Язык запросов SQL.</a:t>
            </a:r>
            <a:br>
              <a:rPr lang="ru-RU" b="1" dirty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1" dirty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SELECT.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Продолжение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7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2403" y="2442"/>
            <a:ext cx="9312321" cy="87395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Оконные </a:t>
            </a:r>
            <a:r>
              <a:rPr sz="2800" spc="-10" dirty="0">
                <a:latin typeface="Arial Black" panose="020B0A04020102020204" pitchFamily="34" charset="0"/>
              </a:rPr>
              <a:t>функции (window </a:t>
            </a:r>
            <a:r>
              <a:rPr sz="2800" spc="-5" dirty="0">
                <a:latin typeface="Arial Black" panose="020B0A04020102020204" pitchFamily="34" charset="0"/>
              </a:rPr>
              <a:t>functions).  </a:t>
            </a:r>
            <a:r>
              <a:rPr sz="2800" spc="-10" dirty="0" err="1" smtClean="0">
                <a:latin typeface="Arial Black" panose="020B0A04020102020204" pitchFamily="34" charset="0"/>
              </a:rPr>
              <a:t>Введение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0763" y="1544288"/>
            <a:ext cx="9956656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Эти функции </a:t>
            </a:r>
            <a:r>
              <a:rPr sz="2000" spc="-10" dirty="0">
                <a:latin typeface="Carlito"/>
                <a:cs typeface="Carlito"/>
              </a:rPr>
              <a:t>предоставляют </a:t>
            </a:r>
            <a:r>
              <a:rPr sz="2000" dirty="0">
                <a:latin typeface="Carlito"/>
                <a:cs typeface="Carlito"/>
              </a:rPr>
              <a:t>возможность </a:t>
            </a:r>
            <a:r>
              <a:rPr sz="2000" spc="-10" dirty="0">
                <a:latin typeface="Carlito"/>
                <a:cs typeface="Carlito"/>
              </a:rPr>
              <a:t>производить </a:t>
            </a:r>
            <a:r>
              <a:rPr sz="2000" dirty="0">
                <a:latin typeface="Carlito"/>
                <a:cs typeface="Carlito"/>
              </a:rPr>
              <a:t>вычисления на  </a:t>
            </a:r>
            <a:r>
              <a:rPr sz="2000" spc="-10" dirty="0">
                <a:latin typeface="Carlito"/>
                <a:cs typeface="Carlito"/>
              </a:rPr>
              <a:t>множестве </a:t>
            </a:r>
            <a:r>
              <a:rPr sz="2000" dirty="0">
                <a:latin typeface="Carlito"/>
                <a:cs typeface="Carlito"/>
              </a:rPr>
              <a:t>строк, </a:t>
            </a:r>
            <a:r>
              <a:rPr sz="2000" i="1" spc="-114" dirty="0">
                <a:latin typeface="Arial"/>
                <a:cs typeface="Arial"/>
              </a:rPr>
              <a:t>логически </a:t>
            </a:r>
            <a:r>
              <a:rPr sz="2000" i="1" spc="-105" dirty="0">
                <a:latin typeface="Arial"/>
                <a:cs typeface="Arial"/>
              </a:rPr>
              <a:t>связанных </a:t>
            </a:r>
            <a:r>
              <a:rPr sz="2000" i="1" spc="-170" dirty="0">
                <a:latin typeface="Arial"/>
                <a:cs typeface="Arial"/>
              </a:rPr>
              <a:t>с </a:t>
            </a:r>
            <a:r>
              <a:rPr sz="2000" i="1" spc="-105" dirty="0">
                <a:latin typeface="Arial"/>
                <a:cs typeface="Arial"/>
              </a:rPr>
              <a:t>текущей </a:t>
            </a:r>
            <a:r>
              <a:rPr sz="2000" i="1" spc="-80" dirty="0">
                <a:latin typeface="Arial"/>
                <a:cs typeface="Arial"/>
              </a:rPr>
              <a:t>строкой</a:t>
            </a:r>
            <a:r>
              <a:rPr sz="2000" spc="-80" dirty="0">
                <a:latin typeface="Carlito"/>
                <a:cs typeface="Carlito"/>
              </a:rPr>
              <a:t>, </a:t>
            </a:r>
            <a:r>
              <a:rPr sz="2000" spc="-45" dirty="0">
                <a:latin typeface="Carlito"/>
                <a:cs typeface="Carlito"/>
              </a:rPr>
              <a:t>т.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е.</a:t>
            </a:r>
          </a:p>
          <a:p>
            <a:pPr marL="355600"/>
            <a:r>
              <a:rPr sz="2000" dirty="0">
                <a:latin typeface="Carlito"/>
                <a:cs typeface="Carlito"/>
              </a:rPr>
              <a:t>имеющих </a:t>
            </a:r>
            <a:r>
              <a:rPr sz="2000" spc="-15" dirty="0">
                <a:latin typeface="Carlito"/>
                <a:cs typeface="Carlito"/>
              </a:rPr>
              <a:t>то </a:t>
            </a:r>
            <a:r>
              <a:rPr sz="2000" spc="-5" dirty="0">
                <a:latin typeface="Carlito"/>
                <a:cs typeface="Carlito"/>
              </a:rPr>
              <a:t>или иное отношение </a:t>
            </a:r>
            <a:r>
              <a:rPr sz="2000" dirty="0">
                <a:latin typeface="Carlito"/>
                <a:cs typeface="Carlito"/>
              </a:rPr>
              <a:t>к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ней.</a:t>
            </a:r>
            <a:endParaRPr sz="2000" dirty="0">
              <a:latin typeface="Carlito"/>
              <a:cs typeface="Carlito"/>
            </a:endParaRPr>
          </a:p>
          <a:p>
            <a:pPr marL="355600" marR="7874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5" dirty="0">
                <a:latin typeface="Carlito"/>
                <a:cs typeface="Carlito"/>
              </a:rPr>
              <a:t>работе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10" dirty="0">
                <a:latin typeface="Carlito"/>
                <a:cs typeface="Carlito"/>
              </a:rPr>
              <a:t>оконными </a:t>
            </a:r>
            <a:r>
              <a:rPr sz="2000" spc="-5" dirty="0">
                <a:latin typeface="Carlito"/>
                <a:cs typeface="Carlito"/>
              </a:rPr>
              <a:t>функциями </a:t>
            </a:r>
            <a:r>
              <a:rPr sz="2000" spc="-10" dirty="0">
                <a:latin typeface="Carlito"/>
                <a:cs typeface="Carlito"/>
              </a:rPr>
              <a:t>используются концепции </a:t>
            </a:r>
            <a:r>
              <a:rPr sz="2000" b="1" spc="-10" dirty="0">
                <a:latin typeface="Carlito"/>
                <a:cs typeface="Carlito"/>
              </a:rPr>
              <a:t>раздела  </a:t>
            </a:r>
            <a:r>
              <a:rPr sz="2000" b="1" dirty="0">
                <a:latin typeface="Carlito"/>
                <a:cs typeface="Carlito"/>
              </a:rPr>
              <a:t>(partition)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b="1" spc="-5" dirty="0">
                <a:latin typeface="Carlito"/>
                <a:cs typeface="Carlito"/>
              </a:rPr>
              <a:t>оконного кадра (window</a:t>
            </a:r>
            <a:r>
              <a:rPr sz="2000" b="1" spc="-12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frame)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32194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Раздел </a:t>
            </a:r>
            <a:r>
              <a:rPr sz="2000" spc="-5" dirty="0">
                <a:latin typeface="Carlito"/>
                <a:cs typeface="Carlito"/>
              </a:rPr>
              <a:t>включает </a:t>
            </a:r>
            <a:r>
              <a:rPr sz="2000" dirty="0">
                <a:latin typeface="Carlito"/>
                <a:cs typeface="Carlito"/>
              </a:rPr>
              <a:t>в себя все строки выборки, имеющие в </a:t>
            </a:r>
            <a:r>
              <a:rPr sz="2000" spc="-10" dirty="0">
                <a:latin typeface="Carlito"/>
                <a:cs typeface="Carlito"/>
              </a:rPr>
              <a:t>некотором  </a:t>
            </a:r>
            <a:r>
              <a:rPr sz="2000" dirty="0">
                <a:latin typeface="Carlito"/>
                <a:cs typeface="Carlito"/>
              </a:rPr>
              <a:t>смысле </a:t>
            </a:r>
            <a:r>
              <a:rPr sz="2000" i="1" spc="-90" dirty="0">
                <a:latin typeface="Arial"/>
                <a:cs typeface="Arial"/>
              </a:rPr>
              <a:t>одинаковые </a:t>
            </a:r>
            <a:r>
              <a:rPr sz="2000" i="1" spc="-95" dirty="0">
                <a:latin typeface="Arial"/>
                <a:cs typeface="Arial"/>
              </a:rPr>
              <a:t>свойства</a:t>
            </a:r>
            <a:r>
              <a:rPr sz="2000" spc="-95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например, </a:t>
            </a:r>
            <a:r>
              <a:rPr sz="2000" spc="-15" dirty="0">
                <a:latin typeface="Carlito"/>
                <a:cs typeface="Carlito"/>
              </a:rPr>
              <a:t>одинаковые </a:t>
            </a:r>
            <a:r>
              <a:rPr sz="2000" dirty="0">
                <a:latin typeface="Carlito"/>
                <a:cs typeface="Carlito"/>
              </a:rPr>
              <a:t>значения  </a:t>
            </a:r>
            <a:r>
              <a:rPr sz="2000" spc="-10" dirty="0">
                <a:latin typeface="Carlito"/>
                <a:cs typeface="Carlito"/>
              </a:rPr>
              <a:t>определенных </a:t>
            </a:r>
            <a:r>
              <a:rPr sz="2000" spc="-5" dirty="0">
                <a:latin typeface="Carlito"/>
                <a:cs typeface="Carlito"/>
              </a:rPr>
              <a:t>выражений, задаваемых </a:t>
            </a:r>
            <a:r>
              <a:rPr sz="2000" dirty="0">
                <a:latin typeface="Carlito"/>
                <a:cs typeface="Carlito"/>
              </a:rPr>
              <a:t>с помощью </a:t>
            </a:r>
            <a:r>
              <a:rPr sz="2000" spc="-10" dirty="0">
                <a:latin typeface="Carlito"/>
                <a:cs typeface="Carlito"/>
              </a:rPr>
              <a:t>предложения  </a:t>
            </a:r>
            <a:r>
              <a:rPr sz="2000" b="1" spc="-20" dirty="0">
                <a:latin typeface="Carlito"/>
                <a:cs typeface="Carlito"/>
              </a:rPr>
              <a:t>PARTITION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spc="-25" dirty="0">
                <a:latin typeface="Carlito"/>
                <a:cs typeface="Carlito"/>
              </a:rPr>
              <a:t>BY</a:t>
            </a:r>
            <a:r>
              <a:rPr sz="2000" spc="-2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470534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Оконный </a:t>
            </a:r>
            <a:r>
              <a:rPr sz="2000" spc="-10" dirty="0">
                <a:latin typeface="Carlito"/>
                <a:cs typeface="Carlito"/>
              </a:rPr>
              <a:t>кадр </a:t>
            </a:r>
            <a:r>
              <a:rPr sz="2000" spc="-5" dirty="0">
                <a:latin typeface="Carlito"/>
                <a:cs typeface="Carlito"/>
              </a:rPr>
              <a:t>состоит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i="1" spc="-65" dirty="0">
                <a:latin typeface="Arial"/>
                <a:cs typeface="Arial"/>
              </a:rPr>
              <a:t>подмножества </a:t>
            </a:r>
            <a:r>
              <a:rPr sz="2000" dirty="0">
                <a:latin typeface="Carlito"/>
                <a:cs typeface="Carlito"/>
              </a:rPr>
              <a:t>строк </a:t>
            </a:r>
            <a:r>
              <a:rPr sz="2000" spc="-10" dirty="0">
                <a:latin typeface="Carlito"/>
                <a:cs typeface="Carlito"/>
              </a:rPr>
              <a:t>данного </a:t>
            </a:r>
            <a:r>
              <a:rPr sz="2000" spc="-15" dirty="0">
                <a:latin typeface="Carlito"/>
                <a:cs typeface="Carlito"/>
              </a:rPr>
              <a:t>раздела </a:t>
            </a:r>
            <a:r>
              <a:rPr sz="2000" dirty="0">
                <a:latin typeface="Carlito"/>
                <a:cs typeface="Carlito"/>
              </a:rPr>
              <a:t>и  </a:t>
            </a:r>
            <a:r>
              <a:rPr sz="2000" spc="-5" dirty="0">
                <a:latin typeface="Carlito"/>
                <a:cs typeface="Carlito"/>
              </a:rPr>
              <a:t>привязан </a:t>
            </a:r>
            <a:r>
              <a:rPr sz="2000" dirty="0">
                <a:latin typeface="Carlito"/>
                <a:cs typeface="Carlito"/>
              </a:rPr>
              <a:t>к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текущей</a:t>
            </a:r>
            <a:r>
              <a:rPr sz="2000" u="heavy" spc="-4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строке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3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0" dirty="0">
                <a:latin typeface="Carlito"/>
                <a:cs typeface="Carlito"/>
              </a:rPr>
              <a:t>определения </a:t>
            </a:r>
            <a:r>
              <a:rPr sz="2000" dirty="0">
                <a:latin typeface="Carlito"/>
                <a:cs typeface="Carlito"/>
              </a:rPr>
              <a:t>границ </a:t>
            </a:r>
            <a:r>
              <a:rPr sz="2000" spc="-5" dirty="0">
                <a:latin typeface="Carlito"/>
                <a:cs typeface="Carlito"/>
              </a:rPr>
              <a:t>кадра </a:t>
            </a:r>
            <a:r>
              <a:rPr sz="2000" dirty="0">
                <a:latin typeface="Carlito"/>
                <a:cs typeface="Carlito"/>
              </a:rPr>
              <a:t>важным </a:t>
            </a:r>
            <a:r>
              <a:rPr sz="2000" spc="-10" dirty="0" err="1">
                <a:latin typeface="Carlito"/>
                <a:cs typeface="Carlito"/>
              </a:rPr>
              <a:t>является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наличие</a:t>
            </a:r>
            <a:r>
              <a:rPr lang="ru-RU" sz="2000" spc="-5" dirty="0" smtClean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предложения</a:t>
            </a:r>
            <a:r>
              <a:rPr sz="2000" spc="-10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ORDER </a:t>
            </a:r>
            <a:r>
              <a:rPr sz="2000" spc="-30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при формировании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раздела.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016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2404" y="157718"/>
            <a:ext cx="8673966" cy="87395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Оконные </a:t>
            </a:r>
            <a:r>
              <a:rPr sz="2800" spc="-10" dirty="0">
                <a:latin typeface="Arial Black" panose="020B0A04020102020204" pitchFamily="34" charset="0"/>
              </a:rPr>
              <a:t>функции (window </a:t>
            </a:r>
            <a:r>
              <a:rPr sz="2800" spc="-5" dirty="0">
                <a:latin typeface="Arial Black" panose="020B0A04020102020204" pitchFamily="34" charset="0"/>
              </a:rPr>
              <a:t>functions).  </a:t>
            </a:r>
            <a:r>
              <a:rPr sz="2800" spc="-10" dirty="0" err="1" smtClean="0">
                <a:latin typeface="Arial Black" panose="020B0A04020102020204" pitchFamily="34" charset="0"/>
              </a:rPr>
              <a:t>Введение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4331" y="2053245"/>
            <a:ext cx="8930112" cy="2462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72795"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Пример</a:t>
            </a:r>
            <a:r>
              <a:rPr sz="2000" dirty="0">
                <a:latin typeface="Carlito"/>
                <a:cs typeface="Carlito"/>
              </a:rPr>
              <a:t>. </a:t>
            </a:r>
            <a:r>
              <a:rPr sz="2000" spc="-10" dirty="0">
                <a:latin typeface="Carlito"/>
                <a:cs typeface="Carlito"/>
              </a:rPr>
              <a:t>Предположим, что </a:t>
            </a:r>
            <a:r>
              <a:rPr sz="2000" spc="-15" dirty="0">
                <a:latin typeface="Carlito"/>
                <a:cs typeface="Carlito"/>
              </a:rPr>
              <a:t>руководство </a:t>
            </a:r>
            <a:r>
              <a:rPr sz="2000" dirty="0">
                <a:latin typeface="Carlito"/>
                <a:cs typeface="Carlito"/>
              </a:rPr>
              <a:t>нашей </a:t>
            </a:r>
            <a:r>
              <a:rPr sz="2000" spc="-10" dirty="0">
                <a:latin typeface="Carlito"/>
                <a:cs typeface="Carlito"/>
              </a:rPr>
              <a:t>компании </a:t>
            </a:r>
            <a:r>
              <a:rPr sz="2000" spc="-15" dirty="0">
                <a:latin typeface="Carlito"/>
                <a:cs typeface="Carlito"/>
              </a:rPr>
              <a:t>хочет  </a:t>
            </a:r>
            <a:r>
              <a:rPr sz="2000" dirty="0">
                <a:latin typeface="Carlito"/>
                <a:cs typeface="Carlito"/>
              </a:rPr>
              <a:t>усовершенствовать тарифную </a:t>
            </a:r>
            <a:r>
              <a:rPr sz="2000" spc="-10" dirty="0">
                <a:latin typeface="Carlito"/>
                <a:cs typeface="Carlito"/>
              </a:rPr>
              <a:t>политику </a:t>
            </a:r>
            <a:r>
              <a:rPr sz="2000" dirty="0">
                <a:latin typeface="Carlito"/>
                <a:cs typeface="Carlito"/>
              </a:rPr>
              <a:t>и с </a:t>
            </a:r>
            <a:r>
              <a:rPr sz="2000" spc="-10" dirty="0">
                <a:latin typeface="Carlito"/>
                <a:cs typeface="Carlito"/>
              </a:rPr>
              <a:t>этой </a:t>
            </a:r>
            <a:r>
              <a:rPr sz="2000" spc="-15" dirty="0">
                <a:latin typeface="Carlito"/>
                <a:cs typeface="Carlito"/>
              </a:rPr>
              <a:t>целью </a:t>
            </a:r>
            <a:r>
              <a:rPr sz="2000" dirty="0">
                <a:latin typeface="Carlito"/>
                <a:cs typeface="Carlito"/>
              </a:rPr>
              <a:t>просит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нас</a:t>
            </a:r>
          </a:p>
          <a:p>
            <a:pPr marL="12700" marR="5080"/>
            <a:r>
              <a:rPr sz="2000" spc="-5" dirty="0">
                <a:latin typeface="Carlito"/>
                <a:cs typeface="Carlito"/>
              </a:rPr>
              <a:t>предоставить </a:t>
            </a:r>
            <a:r>
              <a:rPr sz="2000" spc="-10" dirty="0">
                <a:latin typeface="Carlito"/>
                <a:cs typeface="Carlito"/>
              </a:rPr>
              <a:t>сведения </a:t>
            </a:r>
            <a:r>
              <a:rPr sz="2000" dirty="0">
                <a:latin typeface="Carlito"/>
                <a:cs typeface="Carlito"/>
              </a:rPr>
              <a:t>о </a:t>
            </a:r>
            <a:r>
              <a:rPr sz="2000" spc="-10" dirty="0">
                <a:latin typeface="Carlito"/>
                <a:cs typeface="Carlito"/>
              </a:rPr>
              <a:t>распределении количества проданных билетов 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10" dirty="0">
                <a:latin typeface="Carlito"/>
                <a:cs typeface="Carlito"/>
              </a:rPr>
              <a:t>некоторые </a:t>
            </a:r>
            <a:r>
              <a:rPr sz="2000" spc="-5" dirty="0">
                <a:latin typeface="Carlito"/>
                <a:cs typeface="Carlito"/>
              </a:rPr>
              <a:t>рейсы </a:t>
            </a:r>
            <a:r>
              <a:rPr sz="2000" dirty="0">
                <a:latin typeface="Carlito"/>
                <a:cs typeface="Carlito"/>
              </a:rPr>
              <a:t>во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 err="1">
                <a:latin typeface="Carlito"/>
                <a:cs typeface="Carlito"/>
              </a:rPr>
              <a:t>времени</a:t>
            </a:r>
            <a:r>
              <a:rPr sz="2000" spc="-5" dirty="0" smtClean="0">
                <a:latin typeface="Carlito"/>
                <a:cs typeface="Carlito"/>
              </a:rPr>
              <a:t>.</a:t>
            </a:r>
            <a:endParaRPr lang="ru-RU" sz="2000" spc="-5" dirty="0" smtClean="0">
              <a:latin typeface="Carlito"/>
              <a:cs typeface="Carlito"/>
            </a:endParaRPr>
          </a:p>
          <a:p>
            <a:pPr marL="12700" marR="5080"/>
            <a:endParaRPr sz="2000" dirty="0">
              <a:latin typeface="Carlito"/>
              <a:cs typeface="Carlito"/>
            </a:endParaRPr>
          </a:p>
          <a:p>
            <a:pPr marL="12700"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Количество проданных билетов </a:t>
            </a:r>
            <a:r>
              <a:rPr sz="2000" spc="-15" dirty="0">
                <a:latin typeface="Carlito"/>
                <a:cs typeface="Carlito"/>
              </a:rPr>
              <a:t>должно </a:t>
            </a:r>
            <a:r>
              <a:rPr sz="2000" spc="-10" dirty="0">
                <a:latin typeface="Carlito"/>
                <a:cs typeface="Carlito"/>
              </a:rPr>
              <a:t>выводиться </a:t>
            </a:r>
            <a:r>
              <a:rPr sz="2000" dirty="0">
                <a:latin typeface="Carlito"/>
                <a:cs typeface="Carlito"/>
              </a:rPr>
              <a:t>в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виде</a:t>
            </a:r>
            <a:r>
              <a:rPr lang="ru-RU" sz="2000" dirty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накопленного</a:t>
            </a:r>
            <a:r>
              <a:rPr sz="2000" spc="-10" dirty="0" smtClean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показателя, </a:t>
            </a:r>
            <a:r>
              <a:rPr sz="2000" dirty="0">
                <a:latin typeface="Carlito"/>
                <a:cs typeface="Carlito"/>
              </a:rPr>
              <a:t>суммирование </a:t>
            </a:r>
            <a:r>
              <a:rPr sz="2000" spc="-15" dirty="0">
                <a:latin typeface="Carlito"/>
                <a:cs typeface="Carlito"/>
              </a:rPr>
              <a:t>должно </a:t>
            </a:r>
            <a:r>
              <a:rPr sz="2000" spc="-5" dirty="0">
                <a:latin typeface="Carlito"/>
                <a:cs typeface="Carlito"/>
              </a:rPr>
              <a:t>производиться </a:t>
            </a:r>
            <a:r>
              <a:rPr sz="2000" dirty="0">
                <a:latin typeface="Carlito"/>
                <a:cs typeface="Carlito"/>
              </a:rPr>
              <a:t>в  </a:t>
            </a:r>
            <a:r>
              <a:rPr sz="2000" spc="-15" dirty="0">
                <a:latin typeface="Carlito"/>
                <a:cs typeface="Carlito"/>
              </a:rPr>
              <a:t>пределах каждого </a:t>
            </a:r>
            <a:r>
              <a:rPr sz="2000" spc="-10" dirty="0">
                <a:latin typeface="Carlito"/>
                <a:cs typeface="Carlito"/>
              </a:rPr>
              <a:t>календарного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месяца.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26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3" y="110998"/>
            <a:ext cx="7189977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Иллюстрация</a:t>
            </a:r>
            <a:r>
              <a:rPr sz="2800" spc="-15" dirty="0"/>
              <a:t> концепций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171497" y="1208278"/>
            <a:ext cx="12465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book_ref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7770" y="1208278"/>
            <a:ext cx="1124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book_date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5361" y="1208278"/>
            <a:ext cx="25895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 month | day |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count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2277" y="1561481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5">
                <a:moveTo>
                  <a:pt x="0" y="0"/>
                </a:moveTo>
                <a:lnTo>
                  <a:pt x="852542" y="0"/>
                </a:lnTo>
              </a:path>
              <a:path w="1219835">
                <a:moveTo>
                  <a:pt x="854144" y="0"/>
                </a:moveTo>
                <a:lnTo>
                  <a:pt x="1219414" y="0"/>
                </a:lnTo>
              </a:path>
            </a:pathLst>
          </a:custGeom>
          <a:ln w="119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8488" y="1561481"/>
            <a:ext cx="2806065" cy="0"/>
          </a:xfrm>
          <a:custGeom>
            <a:avLst/>
            <a:gdLst/>
            <a:ahLst/>
            <a:cxnLst/>
            <a:rect l="l" t="t" r="r" b="b"/>
            <a:pathLst>
              <a:path w="2806065">
                <a:moveTo>
                  <a:pt x="0" y="0"/>
                </a:moveTo>
                <a:lnTo>
                  <a:pt x="852542" y="0"/>
                </a:lnTo>
              </a:path>
              <a:path w="2806065">
                <a:moveTo>
                  <a:pt x="854144" y="0"/>
                </a:moveTo>
                <a:lnTo>
                  <a:pt x="1463050" y="0"/>
                </a:lnTo>
              </a:path>
              <a:path w="2806065">
                <a:moveTo>
                  <a:pt x="1464652" y="0"/>
                </a:moveTo>
                <a:lnTo>
                  <a:pt x="2317194" y="0"/>
                </a:lnTo>
              </a:path>
              <a:path w="2806065">
                <a:moveTo>
                  <a:pt x="2318796" y="0"/>
                </a:moveTo>
                <a:lnTo>
                  <a:pt x="2805662" y="0"/>
                </a:lnTo>
              </a:path>
            </a:pathLst>
          </a:custGeom>
          <a:ln w="119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1505" y="1561481"/>
            <a:ext cx="853440" cy="0"/>
          </a:xfrm>
          <a:custGeom>
            <a:avLst/>
            <a:gdLst/>
            <a:ahLst/>
            <a:cxnLst/>
            <a:rect l="l" t="t" r="r" b="b"/>
            <a:pathLst>
              <a:path w="853439">
                <a:moveTo>
                  <a:pt x="0" y="0"/>
                </a:moveTo>
                <a:lnTo>
                  <a:pt x="853440" y="0"/>
                </a:lnTo>
              </a:path>
            </a:pathLst>
          </a:custGeom>
          <a:ln w="119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8391" y="1561481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866" y="0"/>
                </a:lnTo>
              </a:path>
            </a:pathLst>
          </a:custGeom>
          <a:ln w="119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9577" y="1403349"/>
            <a:ext cx="43986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233170" algn="l"/>
                <a:tab pos="4288155" algn="l"/>
              </a:tabLst>
            </a:pPr>
            <a:r>
              <a:rPr sz="1600" spc="-5" dirty="0">
                <a:latin typeface="Courier New"/>
                <a:cs typeface="Courier New"/>
              </a:rPr>
              <a:t> 	+- 	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71689" y="1561481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608906" y="0"/>
                </a:lnTo>
              </a:path>
              <a:path w="854075">
                <a:moveTo>
                  <a:pt x="610508" y="0"/>
                </a:moveTo>
                <a:lnTo>
                  <a:pt x="853738" y="0"/>
                </a:lnTo>
              </a:path>
            </a:pathLst>
          </a:custGeom>
          <a:ln w="119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25361" y="1403349"/>
            <a:ext cx="28270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990600" algn="l"/>
                <a:tab pos="1601470" algn="l"/>
                <a:tab pos="2813685" algn="l"/>
              </a:tabLst>
            </a:pPr>
            <a:r>
              <a:rPr sz="1600" spc="5" dirty="0">
                <a:latin typeface="Courier New"/>
                <a:cs typeface="Courier New"/>
              </a:rPr>
              <a:t>+	</a:t>
            </a:r>
            <a:r>
              <a:rPr sz="1600" spc="-5" dirty="0">
                <a:latin typeface="Courier New"/>
                <a:cs typeface="Courier New"/>
              </a:rPr>
              <a:t>+	</a:t>
            </a:r>
            <a:r>
              <a:rPr sz="1600" dirty="0">
                <a:latin typeface="Courier New"/>
                <a:cs typeface="Courier New"/>
              </a:rPr>
              <a:t>-+ 	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0631" y="1598422"/>
            <a:ext cx="32023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 2016-08-22 12:02:00+08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8406" y="1598422"/>
            <a:ext cx="11258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23570" algn="l"/>
              </a:tabLst>
            </a:pPr>
            <a:r>
              <a:rPr sz="1600" spc="-5" dirty="0">
                <a:latin typeface="Courier New"/>
                <a:cs typeface="Courier New"/>
              </a:rPr>
              <a:t>8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22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1496" y="1598422"/>
            <a:ext cx="756920" cy="33909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480"/>
              </a:spcBef>
            </a:pPr>
            <a:r>
              <a:rPr sz="1600" spc="-5" dirty="0">
                <a:latin typeface="Courier New"/>
                <a:cs typeface="Courier New"/>
              </a:rPr>
              <a:t>A60039  554340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sz="1600" spc="-5" dirty="0">
                <a:latin typeface="Courier New"/>
                <a:cs typeface="Courier New"/>
              </a:rPr>
              <a:t>854C4C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854C4C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854C4C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81D8AF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80000"/>
              </a:lnSpc>
              <a:spcBef>
                <a:spcPts val="190"/>
              </a:spcBef>
            </a:pPr>
            <a:r>
              <a:rPr sz="1600" spc="-5" dirty="0">
                <a:latin typeface="Courier New"/>
                <a:cs typeface="Courier New"/>
              </a:rPr>
              <a:t>...  8D6873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sz="1600" spc="-5" dirty="0">
                <a:latin typeface="Courier New"/>
                <a:cs typeface="Courier New"/>
              </a:rPr>
              <a:t>E82829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ECA0D7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E3BD32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154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...  EB11BB  19FE38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350"/>
              </a:lnSpc>
            </a:pPr>
            <a:r>
              <a:rPr sz="1600" spc="-5" dirty="0">
                <a:latin typeface="Courier New"/>
                <a:cs typeface="Courier New"/>
              </a:rPr>
              <a:t>19FE38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</a:pPr>
            <a:r>
              <a:rPr sz="1600" spc="-5" dirty="0">
                <a:latin typeface="Courier New"/>
                <a:cs typeface="Courier New"/>
              </a:rPr>
              <a:t>536A3D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536A3D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496" y="4915661"/>
            <a:ext cx="7569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02E6B6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0631" y="1793493"/>
            <a:ext cx="3202305" cy="339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 2016-08-23 23:04:00+08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</a:pPr>
            <a:r>
              <a:rPr sz="1600" spc="-5" dirty="0">
                <a:latin typeface="Courier New"/>
                <a:cs typeface="Courier New"/>
              </a:rPr>
              <a:t>| 2016-08-24 10:52:00+08 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| 2016-08-24 10:52:00+08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| 2016-08-24 10:52:00+08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| 2016-08-25 10:22:00+08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spcBef>
                <a:spcPts val="1150"/>
              </a:spcBef>
            </a:pPr>
            <a:r>
              <a:rPr sz="1600" spc="-5" dirty="0">
                <a:latin typeface="Courier New"/>
                <a:cs typeface="Courier New"/>
              </a:rPr>
              <a:t>| 2016-08-31 17:09:00+08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| 2016-08-31 20:56:00+08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| 2016-09-01 00:48:00+08 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| 2016-09-01 04:44:00+08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spcBef>
                <a:spcPts val="1155"/>
              </a:spcBef>
            </a:pPr>
            <a:r>
              <a:rPr sz="1600" spc="-5" dirty="0">
                <a:latin typeface="Courier New"/>
                <a:cs typeface="Courier New"/>
              </a:rPr>
              <a:t>| 2016-09-03 12:02:00+08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| 2016-09-03 17:42:00+08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| 2016-09-03 17:42:00+08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</a:pPr>
            <a:r>
              <a:rPr sz="1600" spc="-5" dirty="0">
                <a:latin typeface="Courier New"/>
                <a:cs typeface="Courier New"/>
              </a:rPr>
              <a:t>| 2016-09-03 19:19:00+08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</a:pPr>
            <a:r>
              <a:rPr sz="1600" spc="-5" dirty="0">
                <a:latin typeface="Courier New"/>
                <a:cs typeface="Courier New"/>
              </a:rPr>
              <a:t>| 2016-09-03 19:19:00+08 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| 2016-09-04 01:39:00+08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8405" y="1793493"/>
            <a:ext cx="1126490" cy="339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  <a:tabLst>
                <a:tab pos="623570" algn="l"/>
              </a:tabLst>
            </a:pPr>
            <a:r>
              <a:rPr sz="1600" spc="-5" dirty="0">
                <a:latin typeface="Courier New"/>
                <a:cs typeface="Courier New"/>
              </a:rPr>
              <a:t>8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23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  <a:tabLst>
                <a:tab pos="623570" algn="l"/>
              </a:tabLst>
            </a:pPr>
            <a:r>
              <a:rPr sz="1600" spc="-5" dirty="0">
                <a:latin typeface="Courier New"/>
                <a:cs typeface="Courier New"/>
              </a:rPr>
              <a:t>8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24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  <a:tabLst>
                <a:tab pos="623570" algn="l"/>
              </a:tabLst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|	24</a:t>
            </a:r>
            <a:r>
              <a:rPr sz="16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  <a:tabLst>
                <a:tab pos="623570" algn="l"/>
              </a:tabLst>
            </a:pPr>
            <a:r>
              <a:rPr sz="1600" spc="-5" dirty="0">
                <a:latin typeface="Courier New"/>
                <a:cs typeface="Courier New"/>
              </a:rPr>
              <a:t>8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24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tabLst>
                <a:tab pos="623570" algn="l"/>
              </a:tabLst>
            </a:pPr>
            <a:r>
              <a:rPr sz="1600" spc="-5" dirty="0">
                <a:latin typeface="Courier New"/>
                <a:cs typeface="Courier New"/>
              </a:rPr>
              <a:t>8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25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spcBef>
                <a:spcPts val="1150"/>
              </a:spcBef>
              <a:tabLst>
                <a:tab pos="623570" algn="l"/>
              </a:tabLst>
            </a:pPr>
            <a:r>
              <a:rPr sz="1600" spc="-5" dirty="0">
                <a:latin typeface="Courier New"/>
                <a:cs typeface="Courier New"/>
              </a:rPr>
              <a:t>8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31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  <a:tabLst>
                <a:tab pos="623570" algn="l"/>
              </a:tabLst>
            </a:pPr>
            <a:r>
              <a:rPr sz="1600" spc="-5" dirty="0">
                <a:latin typeface="Courier New"/>
                <a:cs typeface="Courier New"/>
              </a:rPr>
              <a:t>8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31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  <a:tabLst>
                <a:tab pos="745490" algn="l"/>
              </a:tabLst>
            </a:pPr>
            <a:r>
              <a:rPr sz="1600" spc="-5" dirty="0">
                <a:latin typeface="Courier New"/>
                <a:cs typeface="Courier New"/>
              </a:rPr>
              <a:t>9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1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tabLst>
                <a:tab pos="745490" algn="l"/>
              </a:tabLst>
            </a:pPr>
            <a:r>
              <a:rPr sz="1600" spc="-5" dirty="0">
                <a:latin typeface="Courier New"/>
                <a:cs typeface="Courier New"/>
              </a:rPr>
              <a:t>9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1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spcBef>
                <a:spcPts val="1155"/>
              </a:spcBef>
              <a:tabLst>
                <a:tab pos="745490" algn="l"/>
              </a:tabLst>
            </a:pPr>
            <a:r>
              <a:rPr sz="1600" spc="-5" dirty="0">
                <a:latin typeface="Courier New"/>
                <a:cs typeface="Courier New"/>
              </a:rPr>
              <a:t>9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3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  <a:tabLst>
                <a:tab pos="745490" algn="l"/>
              </a:tabLst>
            </a:pPr>
            <a:r>
              <a:rPr sz="1600" spc="-5" dirty="0">
                <a:latin typeface="Courier New"/>
                <a:cs typeface="Courier New"/>
              </a:rPr>
              <a:t>9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3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  <a:tabLst>
                <a:tab pos="745490" algn="l"/>
              </a:tabLst>
            </a:pPr>
            <a:r>
              <a:rPr sz="1600" spc="-5" dirty="0">
                <a:latin typeface="Courier New"/>
                <a:cs typeface="Courier New"/>
              </a:rPr>
              <a:t>9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3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  <a:tabLst>
                <a:tab pos="745490" algn="l"/>
              </a:tabLst>
            </a:pPr>
            <a:r>
              <a:rPr sz="1600" spc="-5" dirty="0">
                <a:latin typeface="Courier New"/>
                <a:cs typeface="Courier New"/>
              </a:rPr>
              <a:t>9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3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  <a:tabLst>
                <a:tab pos="745490" algn="l"/>
              </a:tabLst>
            </a:pPr>
            <a:r>
              <a:rPr sz="1600" spc="-5" dirty="0">
                <a:latin typeface="Courier New"/>
                <a:cs typeface="Courier New"/>
              </a:rPr>
              <a:t>9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3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tabLst>
                <a:tab pos="745490" algn="l"/>
              </a:tabLst>
            </a:pPr>
            <a:r>
              <a:rPr sz="1600" spc="-5" dirty="0">
                <a:latin typeface="Courier New"/>
                <a:cs typeface="Courier New"/>
              </a:rPr>
              <a:t>9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	4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46669" y="1598423"/>
            <a:ext cx="272415" cy="3586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ts val="1540"/>
              </a:lnSpc>
            </a:pPr>
            <a:r>
              <a:rPr sz="1600" spc="-5" dirty="0"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ts val="1540"/>
              </a:lnSpc>
            </a:pPr>
            <a:r>
              <a:rPr sz="1600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ts val="1535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3589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730"/>
              </a:lnSpc>
              <a:spcBef>
                <a:spcPts val="1150"/>
              </a:spcBef>
            </a:pPr>
            <a:r>
              <a:rPr sz="1600" spc="5" dirty="0">
                <a:latin typeface="Courier New"/>
                <a:cs typeface="Courier New"/>
              </a:rPr>
              <a:t>59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35"/>
              </a:lnSpc>
            </a:pPr>
            <a:r>
              <a:rPr sz="1600" spc="5" dirty="0">
                <a:latin typeface="Courier New"/>
                <a:cs typeface="Courier New"/>
              </a:rPr>
              <a:t>60</a:t>
            </a:r>
            <a:endParaRPr sz="1600">
              <a:latin typeface="Courier New"/>
              <a:cs typeface="Courier New"/>
            </a:endParaRPr>
          </a:p>
          <a:p>
            <a:pPr marR="6350" algn="r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R="6350" algn="r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spcBef>
                <a:spcPts val="1155"/>
              </a:spcBef>
            </a:pPr>
            <a:r>
              <a:rPr sz="1600" spc="5" dirty="0">
                <a:latin typeface="Courier New"/>
                <a:cs typeface="Courier New"/>
              </a:rPr>
              <a:t>14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5" dirty="0">
                <a:latin typeface="Courier New"/>
                <a:cs typeface="Courier New"/>
              </a:rPr>
              <a:t>16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5" dirty="0">
                <a:latin typeface="Courier New"/>
                <a:cs typeface="Courier New"/>
              </a:rPr>
              <a:t>16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</a:pPr>
            <a:r>
              <a:rPr sz="1600" spc="5" dirty="0">
                <a:latin typeface="Courier New"/>
                <a:cs typeface="Courier New"/>
              </a:rPr>
              <a:t>18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</a:pPr>
            <a:r>
              <a:rPr sz="1600" spc="5" dirty="0">
                <a:latin typeface="Courier New"/>
                <a:cs typeface="Courier New"/>
              </a:rPr>
              <a:t>18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5" dirty="0">
                <a:latin typeface="Courier New"/>
                <a:cs typeface="Courier New"/>
              </a:rPr>
              <a:t>19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9576" y="5110733"/>
            <a:ext cx="1245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(79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строк)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49576" y="5488636"/>
            <a:ext cx="10142423" cy="106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16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dirty="0">
                <a:latin typeface="Carlito"/>
                <a:cs typeface="Carlito"/>
              </a:rPr>
              <a:t>примера был выбран </a:t>
            </a:r>
            <a:r>
              <a:rPr sz="2000" spc="-5" dirty="0">
                <a:latin typeface="Carlito"/>
                <a:cs typeface="Carlito"/>
              </a:rPr>
              <a:t>рейс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10" dirty="0">
                <a:latin typeface="Carlito"/>
                <a:cs typeface="Carlito"/>
              </a:rPr>
              <a:t>идентификатором</a:t>
            </a:r>
            <a:r>
              <a:rPr sz="2000" spc="3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1.</a:t>
            </a:r>
          </a:p>
          <a:p>
            <a:pPr marL="355600" indent="-343535">
              <a:lnSpc>
                <a:spcPts val="192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5" dirty="0">
                <a:latin typeface="Carlito"/>
                <a:cs typeface="Carlito"/>
              </a:rPr>
              <a:t>Подсчет </a:t>
            </a:r>
            <a:r>
              <a:rPr sz="2000" spc="-5" dirty="0">
                <a:latin typeface="Carlito"/>
                <a:cs typeface="Carlito"/>
              </a:rPr>
              <a:t>числа </a:t>
            </a:r>
            <a:r>
              <a:rPr sz="2000" spc="-10" dirty="0">
                <a:latin typeface="Carlito"/>
                <a:cs typeface="Carlito"/>
              </a:rPr>
              <a:t>проданных билетов выполняется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пределах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оконного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ts val="1920"/>
              </a:lnSpc>
            </a:pPr>
            <a:r>
              <a:rPr sz="2000" spc="-5" dirty="0">
                <a:latin typeface="Carlito"/>
                <a:cs typeface="Carlito"/>
              </a:rPr>
              <a:t>кадра.</a:t>
            </a:r>
            <a:endParaRPr sz="2000" dirty="0">
              <a:latin typeface="Carlito"/>
              <a:cs typeface="Carlito"/>
            </a:endParaRPr>
          </a:p>
          <a:p>
            <a:pPr marL="355600" indent="-343535">
              <a:lnSpc>
                <a:spcPts val="216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Строки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выборке упорядочены </a:t>
            </a:r>
            <a:r>
              <a:rPr sz="2000" dirty="0">
                <a:latin typeface="Carlito"/>
                <a:cs typeface="Carlito"/>
              </a:rPr>
              <a:t>по </a:t>
            </a:r>
            <a:r>
              <a:rPr sz="2000" spc="-5" dirty="0">
                <a:latin typeface="Carlito"/>
                <a:cs typeface="Carlito"/>
              </a:rPr>
              <a:t>значениям </a:t>
            </a:r>
            <a:r>
              <a:rPr sz="2000" spc="-10" dirty="0">
                <a:latin typeface="Carlito"/>
                <a:cs typeface="Carlito"/>
              </a:rPr>
              <a:t>столбца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book_date.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08416" y="1632754"/>
            <a:ext cx="1004569" cy="1695976"/>
          </a:xfrm>
          <a:custGeom>
            <a:avLst/>
            <a:gdLst/>
            <a:ahLst/>
            <a:cxnLst/>
            <a:rect l="l" t="t" r="r" b="b"/>
            <a:pathLst>
              <a:path w="1004570" h="1656714">
                <a:moveTo>
                  <a:pt x="0" y="0"/>
                </a:moveTo>
                <a:lnTo>
                  <a:pt x="68259" y="1836"/>
                </a:lnTo>
                <a:lnTo>
                  <a:pt x="127558" y="6953"/>
                </a:lnTo>
                <a:lnTo>
                  <a:pt x="174330" y="14758"/>
                </a:lnTo>
                <a:lnTo>
                  <a:pt x="216026" y="36067"/>
                </a:lnTo>
                <a:lnTo>
                  <a:pt x="216026" y="432053"/>
                </a:lnTo>
                <a:lnTo>
                  <a:pt x="227032" y="443461"/>
                </a:lnTo>
                <a:lnTo>
                  <a:pt x="257678" y="453363"/>
                </a:lnTo>
                <a:lnTo>
                  <a:pt x="304412" y="461168"/>
                </a:lnTo>
                <a:lnTo>
                  <a:pt x="363680" y="466285"/>
                </a:lnTo>
                <a:lnTo>
                  <a:pt x="431926" y="468121"/>
                </a:lnTo>
                <a:lnTo>
                  <a:pt x="363680" y="469957"/>
                </a:lnTo>
                <a:lnTo>
                  <a:pt x="304412" y="475067"/>
                </a:lnTo>
                <a:lnTo>
                  <a:pt x="257678" y="482852"/>
                </a:lnTo>
                <a:lnTo>
                  <a:pt x="227032" y="492717"/>
                </a:lnTo>
                <a:lnTo>
                  <a:pt x="216026" y="504063"/>
                </a:lnTo>
                <a:lnTo>
                  <a:pt x="216026" y="900176"/>
                </a:lnTo>
                <a:lnTo>
                  <a:pt x="205008" y="911521"/>
                </a:lnTo>
                <a:lnTo>
                  <a:pt x="174330" y="921386"/>
                </a:lnTo>
                <a:lnTo>
                  <a:pt x="127558" y="929171"/>
                </a:lnTo>
                <a:lnTo>
                  <a:pt x="68259" y="934281"/>
                </a:lnTo>
                <a:lnTo>
                  <a:pt x="0" y="936116"/>
                </a:lnTo>
              </a:path>
              <a:path w="1004570" h="1656714">
                <a:moveTo>
                  <a:pt x="644016" y="0"/>
                </a:moveTo>
                <a:lnTo>
                  <a:pt x="714033" y="2361"/>
                </a:lnTo>
                <a:lnTo>
                  <a:pt x="771239" y="8794"/>
                </a:lnTo>
                <a:lnTo>
                  <a:pt x="809823" y="18323"/>
                </a:lnTo>
                <a:lnTo>
                  <a:pt x="823976" y="29971"/>
                </a:lnTo>
                <a:lnTo>
                  <a:pt x="823976" y="798067"/>
                </a:lnTo>
                <a:lnTo>
                  <a:pt x="838130" y="809789"/>
                </a:lnTo>
                <a:lnTo>
                  <a:pt x="876728" y="819356"/>
                </a:lnTo>
                <a:lnTo>
                  <a:pt x="933971" y="825803"/>
                </a:lnTo>
                <a:lnTo>
                  <a:pt x="1004061" y="828166"/>
                </a:lnTo>
                <a:lnTo>
                  <a:pt x="933971" y="830510"/>
                </a:lnTo>
                <a:lnTo>
                  <a:pt x="876728" y="836914"/>
                </a:lnTo>
                <a:lnTo>
                  <a:pt x="838130" y="846437"/>
                </a:lnTo>
                <a:lnTo>
                  <a:pt x="823976" y="858138"/>
                </a:lnTo>
                <a:lnTo>
                  <a:pt x="823976" y="1626235"/>
                </a:lnTo>
                <a:lnTo>
                  <a:pt x="809823" y="1637883"/>
                </a:lnTo>
                <a:lnTo>
                  <a:pt x="771239" y="1647412"/>
                </a:lnTo>
                <a:lnTo>
                  <a:pt x="714033" y="1653845"/>
                </a:lnTo>
                <a:lnTo>
                  <a:pt x="644016" y="1656206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64396" y="908659"/>
            <a:ext cx="1137540" cy="584775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15570" marR="106680" indent="114300">
              <a:spcBef>
                <a:spcPts val="240"/>
              </a:spcBef>
            </a:pPr>
            <a:r>
              <a:rPr b="1" spc="-10" dirty="0">
                <a:latin typeface="Carlito"/>
                <a:cs typeface="Carlito"/>
              </a:rPr>
              <a:t>кадр  </a:t>
            </a:r>
            <a:r>
              <a:rPr b="1" dirty="0">
                <a:latin typeface="Carlito"/>
                <a:cs typeface="Carlito"/>
              </a:rPr>
              <a:t>(f</a:t>
            </a:r>
            <a:r>
              <a:rPr b="1" spc="-45" dirty="0">
                <a:latin typeface="Carlito"/>
                <a:cs typeface="Carlito"/>
              </a:rPr>
              <a:t>r</a:t>
            </a:r>
            <a:r>
              <a:rPr b="1" dirty="0">
                <a:latin typeface="Carlito"/>
                <a:cs typeface="Carlito"/>
              </a:rPr>
              <a:t>ame)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120251" y="1542669"/>
            <a:ext cx="1417320" cy="2537460"/>
            <a:chOff x="7596251" y="1542669"/>
            <a:chExt cx="1417320" cy="2537460"/>
          </a:xfrm>
        </p:grpSpPr>
        <p:sp>
          <p:nvSpPr>
            <p:cNvPr id="26" name="object 26"/>
            <p:cNvSpPr/>
            <p:nvPr/>
          </p:nvSpPr>
          <p:spPr>
            <a:xfrm>
              <a:off x="7596251" y="1542669"/>
              <a:ext cx="615315" cy="192405"/>
            </a:xfrm>
            <a:custGeom>
              <a:avLst/>
              <a:gdLst/>
              <a:ahLst/>
              <a:cxnLst/>
              <a:rect l="l" t="t" r="r" b="b"/>
              <a:pathLst>
                <a:path w="615315" h="192405">
                  <a:moveTo>
                    <a:pt x="84708" y="77342"/>
                  </a:moveTo>
                  <a:lnTo>
                    <a:pt x="79628" y="82295"/>
                  </a:lnTo>
                  <a:lnTo>
                    <a:pt x="0" y="158114"/>
                  </a:lnTo>
                  <a:lnTo>
                    <a:pt x="112014" y="192150"/>
                  </a:lnTo>
                  <a:lnTo>
                    <a:pt x="119125" y="188340"/>
                  </a:lnTo>
                  <a:lnTo>
                    <a:pt x="123190" y="174878"/>
                  </a:lnTo>
                  <a:lnTo>
                    <a:pt x="119379" y="167766"/>
                  </a:lnTo>
                  <a:lnTo>
                    <a:pt x="109294" y="164718"/>
                  </a:lnTo>
                  <a:lnTo>
                    <a:pt x="27431" y="164718"/>
                  </a:lnTo>
                  <a:lnTo>
                    <a:pt x="21590" y="139953"/>
                  </a:lnTo>
                  <a:lnTo>
                    <a:pt x="67309" y="129065"/>
                  </a:lnTo>
                  <a:lnTo>
                    <a:pt x="102234" y="95757"/>
                  </a:lnTo>
                  <a:lnTo>
                    <a:pt x="102362" y="87756"/>
                  </a:lnTo>
                  <a:lnTo>
                    <a:pt x="92709" y="77596"/>
                  </a:lnTo>
                  <a:lnTo>
                    <a:pt x="84708" y="77342"/>
                  </a:lnTo>
                  <a:close/>
                </a:path>
                <a:path w="615315" h="192405">
                  <a:moveTo>
                    <a:pt x="67309" y="129065"/>
                  </a:moveTo>
                  <a:lnTo>
                    <a:pt x="21590" y="139953"/>
                  </a:lnTo>
                  <a:lnTo>
                    <a:pt x="27431" y="164718"/>
                  </a:lnTo>
                  <a:lnTo>
                    <a:pt x="40762" y="161543"/>
                  </a:lnTo>
                  <a:lnTo>
                    <a:pt x="33274" y="161543"/>
                  </a:lnTo>
                  <a:lnTo>
                    <a:pt x="28194" y="140207"/>
                  </a:lnTo>
                  <a:lnTo>
                    <a:pt x="55632" y="140207"/>
                  </a:lnTo>
                  <a:lnTo>
                    <a:pt x="67309" y="129065"/>
                  </a:lnTo>
                  <a:close/>
                </a:path>
                <a:path w="615315" h="192405">
                  <a:moveTo>
                    <a:pt x="73215" y="153814"/>
                  </a:moveTo>
                  <a:lnTo>
                    <a:pt x="27431" y="164718"/>
                  </a:lnTo>
                  <a:lnTo>
                    <a:pt x="109294" y="164718"/>
                  </a:lnTo>
                  <a:lnTo>
                    <a:pt x="73215" y="153814"/>
                  </a:lnTo>
                  <a:close/>
                </a:path>
                <a:path w="615315" h="192405">
                  <a:moveTo>
                    <a:pt x="28194" y="140207"/>
                  </a:moveTo>
                  <a:lnTo>
                    <a:pt x="33274" y="161543"/>
                  </a:lnTo>
                  <a:lnTo>
                    <a:pt x="49032" y="146506"/>
                  </a:lnTo>
                  <a:lnTo>
                    <a:pt x="28194" y="140207"/>
                  </a:lnTo>
                  <a:close/>
                </a:path>
                <a:path w="615315" h="192405">
                  <a:moveTo>
                    <a:pt x="49032" y="146506"/>
                  </a:moveTo>
                  <a:lnTo>
                    <a:pt x="33274" y="161543"/>
                  </a:lnTo>
                  <a:lnTo>
                    <a:pt x="40762" y="161543"/>
                  </a:lnTo>
                  <a:lnTo>
                    <a:pt x="73215" y="153814"/>
                  </a:lnTo>
                  <a:lnTo>
                    <a:pt x="49032" y="146506"/>
                  </a:lnTo>
                  <a:close/>
                </a:path>
                <a:path w="615315" h="192405">
                  <a:moveTo>
                    <a:pt x="609219" y="0"/>
                  </a:moveTo>
                  <a:lnTo>
                    <a:pt x="67309" y="129065"/>
                  </a:lnTo>
                  <a:lnTo>
                    <a:pt x="49032" y="146506"/>
                  </a:lnTo>
                  <a:lnTo>
                    <a:pt x="73215" y="153814"/>
                  </a:lnTo>
                  <a:lnTo>
                    <a:pt x="615060" y="24764"/>
                  </a:lnTo>
                  <a:lnTo>
                    <a:pt x="609219" y="0"/>
                  </a:lnTo>
                  <a:close/>
                </a:path>
                <a:path w="615315" h="192405">
                  <a:moveTo>
                    <a:pt x="55632" y="140207"/>
                  </a:moveTo>
                  <a:lnTo>
                    <a:pt x="28194" y="140207"/>
                  </a:lnTo>
                  <a:lnTo>
                    <a:pt x="49032" y="146506"/>
                  </a:lnTo>
                  <a:lnTo>
                    <a:pt x="55632" y="14020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40396" y="3428974"/>
              <a:ext cx="1268095" cy="646430"/>
            </a:xfrm>
            <a:custGeom>
              <a:avLst/>
              <a:gdLst/>
              <a:ahLst/>
              <a:cxnLst/>
              <a:rect l="l" t="t" r="r" b="b"/>
              <a:pathLst>
                <a:path w="1268095" h="646429">
                  <a:moveTo>
                    <a:pt x="0" y="646328"/>
                  </a:moveTo>
                  <a:lnTo>
                    <a:pt x="1267879" y="646328"/>
                  </a:lnTo>
                  <a:lnTo>
                    <a:pt x="1267879" y="0"/>
                  </a:lnTo>
                  <a:lnTo>
                    <a:pt x="0" y="0"/>
                  </a:lnTo>
                  <a:lnTo>
                    <a:pt x="0" y="646328"/>
                  </a:lnTo>
                  <a:close/>
                </a:path>
              </a:pathLst>
            </a:custGeom>
            <a:ln w="95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398001" y="3447670"/>
            <a:ext cx="11344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0"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раздел  </a:t>
            </a:r>
            <a:r>
              <a:rPr b="1" dirty="0">
                <a:latin typeface="Carlito"/>
                <a:cs typeface="Carlito"/>
              </a:rPr>
              <a:t>(partitio</a:t>
            </a:r>
            <a:r>
              <a:rPr b="1" spc="5" dirty="0">
                <a:latin typeface="Carlito"/>
                <a:cs typeface="Carlito"/>
              </a:rPr>
              <a:t>n</a:t>
            </a:r>
            <a:r>
              <a:rPr b="1" dirty="0">
                <a:latin typeface="Carlito"/>
                <a:cs typeface="Carlito"/>
              </a:rPr>
              <a:t>)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963660" y="2636902"/>
            <a:ext cx="947419" cy="2605405"/>
            <a:chOff x="7439659" y="2636901"/>
            <a:chExt cx="947419" cy="2605405"/>
          </a:xfrm>
        </p:grpSpPr>
        <p:sp>
          <p:nvSpPr>
            <p:cNvPr id="30" name="object 30"/>
            <p:cNvSpPr/>
            <p:nvPr/>
          </p:nvSpPr>
          <p:spPr>
            <a:xfrm>
              <a:off x="8201405" y="2636901"/>
              <a:ext cx="185420" cy="794385"/>
            </a:xfrm>
            <a:custGeom>
              <a:avLst/>
              <a:gdLst/>
              <a:ahLst/>
              <a:cxnLst/>
              <a:rect l="l" t="t" r="r" b="b"/>
              <a:pathLst>
                <a:path w="185420" h="794385">
                  <a:moveTo>
                    <a:pt x="49902" y="49715"/>
                  </a:moveTo>
                  <a:lnTo>
                    <a:pt x="40948" y="73240"/>
                  </a:lnTo>
                  <a:lnTo>
                    <a:pt x="160400" y="794131"/>
                  </a:lnTo>
                  <a:lnTo>
                    <a:pt x="185420" y="790066"/>
                  </a:lnTo>
                  <a:lnTo>
                    <a:pt x="65971" y="69077"/>
                  </a:lnTo>
                  <a:lnTo>
                    <a:pt x="49902" y="49715"/>
                  </a:lnTo>
                  <a:close/>
                </a:path>
                <a:path w="185420" h="794385">
                  <a:moveTo>
                    <a:pt x="41655" y="0"/>
                  </a:moveTo>
                  <a:lnTo>
                    <a:pt x="2540" y="102743"/>
                  </a:lnTo>
                  <a:lnTo>
                    <a:pt x="0" y="109347"/>
                  </a:lnTo>
                  <a:lnTo>
                    <a:pt x="3301" y="116586"/>
                  </a:lnTo>
                  <a:lnTo>
                    <a:pt x="16383" y="121665"/>
                  </a:lnTo>
                  <a:lnTo>
                    <a:pt x="23749" y="118363"/>
                  </a:lnTo>
                  <a:lnTo>
                    <a:pt x="26289" y="111760"/>
                  </a:lnTo>
                  <a:lnTo>
                    <a:pt x="40948" y="73240"/>
                  </a:lnTo>
                  <a:lnTo>
                    <a:pt x="33274" y="26924"/>
                  </a:lnTo>
                  <a:lnTo>
                    <a:pt x="58293" y="22733"/>
                  </a:lnTo>
                  <a:lnTo>
                    <a:pt x="60531" y="22733"/>
                  </a:lnTo>
                  <a:lnTo>
                    <a:pt x="41655" y="0"/>
                  </a:lnTo>
                  <a:close/>
                </a:path>
                <a:path w="185420" h="794385">
                  <a:moveTo>
                    <a:pt x="60531" y="22733"/>
                  </a:moveTo>
                  <a:lnTo>
                    <a:pt x="58293" y="22733"/>
                  </a:lnTo>
                  <a:lnTo>
                    <a:pt x="65971" y="69077"/>
                  </a:lnTo>
                  <a:lnTo>
                    <a:pt x="96774" y="106172"/>
                  </a:lnTo>
                  <a:lnTo>
                    <a:pt x="104775" y="106934"/>
                  </a:lnTo>
                  <a:lnTo>
                    <a:pt x="110236" y="102488"/>
                  </a:lnTo>
                  <a:lnTo>
                    <a:pt x="115570" y="98044"/>
                  </a:lnTo>
                  <a:lnTo>
                    <a:pt x="116332" y="90043"/>
                  </a:lnTo>
                  <a:lnTo>
                    <a:pt x="111887" y="84582"/>
                  </a:lnTo>
                  <a:lnTo>
                    <a:pt x="60531" y="22733"/>
                  </a:lnTo>
                  <a:close/>
                </a:path>
                <a:path w="185420" h="794385">
                  <a:moveTo>
                    <a:pt x="58293" y="22733"/>
                  </a:moveTo>
                  <a:lnTo>
                    <a:pt x="33274" y="26924"/>
                  </a:lnTo>
                  <a:lnTo>
                    <a:pt x="40948" y="73240"/>
                  </a:lnTo>
                  <a:lnTo>
                    <a:pt x="49902" y="49715"/>
                  </a:lnTo>
                  <a:lnTo>
                    <a:pt x="35941" y="32893"/>
                  </a:lnTo>
                  <a:lnTo>
                    <a:pt x="57658" y="29337"/>
                  </a:lnTo>
                  <a:lnTo>
                    <a:pt x="59387" y="29337"/>
                  </a:lnTo>
                  <a:lnTo>
                    <a:pt x="58293" y="22733"/>
                  </a:lnTo>
                  <a:close/>
                </a:path>
                <a:path w="185420" h="794385">
                  <a:moveTo>
                    <a:pt x="59387" y="29337"/>
                  </a:moveTo>
                  <a:lnTo>
                    <a:pt x="57658" y="29337"/>
                  </a:lnTo>
                  <a:lnTo>
                    <a:pt x="49902" y="49715"/>
                  </a:lnTo>
                  <a:lnTo>
                    <a:pt x="65971" y="69077"/>
                  </a:lnTo>
                  <a:lnTo>
                    <a:pt x="59387" y="29337"/>
                  </a:lnTo>
                  <a:close/>
                </a:path>
                <a:path w="185420" h="794385">
                  <a:moveTo>
                    <a:pt x="57658" y="29337"/>
                  </a:moveTo>
                  <a:lnTo>
                    <a:pt x="35941" y="32893"/>
                  </a:lnTo>
                  <a:lnTo>
                    <a:pt x="49902" y="49715"/>
                  </a:lnTo>
                  <a:lnTo>
                    <a:pt x="57658" y="2933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52359" y="3429000"/>
              <a:ext cx="360045" cy="1800225"/>
            </a:xfrm>
            <a:custGeom>
              <a:avLst/>
              <a:gdLst/>
              <a:ahLst/>
              <a:cxnLst/>
              <a:rect l="l" t="t" r="r" b="b"/>
              <a:pathLst>
                <a:path w="360045" h="1800225">
                  <a:moveTo>
                    <a:pt x="0" y="0"/>
                  </a:moveTo>
                  <a:lnTo>
                    <a:pt x="70070" y="2361"/>
                  </a:lnTo>
                  <a:lnTo>
                    <a:pt x="127269" y="8794"/>
                  </a:lnTo>
                  <a:lnTo>
                    <a:pt x="165824" y="18323"/>
                  </a:lnTo>
                  <a:lnTo>
                    <a:pt x="179959" y="29972"/>
                  </a:lnTo>
                  <a:lnTo>
                    <a:pt x="179959" y="870076"/>
                  </a:lnTo>
                  <a:lnTo>
                    <a:pt x="194113" y="881778"/>
                  </a:lnTo>
                  <a:lnTo>
                    <a:pt x="232711" y="891301"/>
                  </a:lnTo>
                  <a:lnTo>
                    <a:pt x="289954" y="897705"/>
                  </a:lnTo>
                  <a:lnTo>
                    <a:pt x="360045" y="900049"/>
                  </a:lnTo>
                  <a:lnTo>
                    <a:pt x="289954" y="902412"/>
                  </a:lnTo>
                  <a:lnTo>
                    <a:pt x="232711" y="908859"/>
                  </a:lnTo>
                  <a:lnTo>
                    <a:pt x="194113" y="918426"/>
                  </a:lnTo>
                  <a:lnTo>
                    <a:pt x="179959" y="930148"/>
                  </a:lnTo>
                  <a:lnTo>
                    <a:pt x="179959" y="1770252"/>
                  </a:lnTo>
                  <a:lnTo>
                    <a:pt x="165824" y="1781901"/>
                  </a:lnTo>
                  <a:lnTo>
                    <a:pt x="127269" y="1791430"/>
                  </a:lnTo>
                  <a:lnTo>
                    <a:pt x="70070" y="1797863"/>
                  </a:lnTo>
                  <a:lnTo>
                    <a:pt x="0" y="1800225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12074" y="4065270"/>
              <a:ext cx="669925" cy="516255"/>
            </a:xfrm>
            <a:custGeom>
              <a:avLst/>
              <a:gdLst/>
              <a:ahLst/>
              <a:cxnLst/>
              <a:rect l="l" t="t" r="r" b="b"/>
              <a:pathLst>
                <a:path w="669925" h="516254">
                  <a:moveTo>
                    <a:pt x="51943" y="404621"/>
                  </a:moveTo>
                  <a:lnTo>
                    <a:pt x="44450" y="407669"/>
                  </a:lnTo>
                  <a:lnTo>
                    <a:pt x="0" y="515873"/>
                  </a:lnTo>
                  <a:lnTo>
                    <a:pt x="41801" y="510666"/>
                  </a:lnTo>
                  <a:lnTo>
                    <a:pt x="27685" y="510666"/>
                  </a:lnTo>
                  <a:lnTo>
                    <a:pt x="12319" y="490473"/>
                  </a:lnTo>
                  <a:lnTo>
                    <a:pt x="49594" y="462006"/>
                  </a:lnTo>
                  <a:lnTo>
                    <a:pt x="67945" y="417321"/>
                  </a:lnTo>
                  <a:lnTo>
                    <a:pt x="64897" y="409955"/>
                  </a:lnTo>
                  <a:lnTo>
                    <a:pt x="51943" y="404621"/>
                  </a:lnTo>
                  <a:close/>
                </a:path>
                <a:path w="669925" h="516254">
                  <a:moveTo>
                    <a:pt x="49594" y="462006"/>
                  </a:moveTo>
                  <a:lnTo>
                    <a:pt x="12319" y="490473"/>
                  </a:lnTo>
                  <a:lnTo>
                    <a:pt x="27685" y="510666"/>
                  </a:lnTo>
                  <a:lnTo>
                    <a:pt x="34504" y="505459"/>
                  </a:lnTo>
                  <a:lnTo>
                    <a:pt x="31750" y="505459"/>
                  </a:lnTo>
                  <a:lnTo>
                    <a:pt x="18415" y="487933"/>
                  </a:lnTo>
                  <a:lnTo>
                    <a:pt x="40056" y="485232"/>
                  </a:lnTo>
                  <a:lnTo>
                    <a:pt x="49594" y="462006"/>
                  </a:lnTo>
                  <a:close/>
                </a:path>
                <a:path w="669925" h="516254">
                  <a:moveTo>
                    <a:pt x="112902" y="476249"/>
                  </a:moveTo>
                  <a:lnTo>
                    <a:pt x="105918" y="477011"/>
                  </a:lnTo>
                  <a:lnTo>
                    <a:pt x="65080" y="482109"/>
                  </a:lnTo>
                  <a:lnTo>
                    <a:pt x="27685" y="510666"/>
                  </a:lnTo>
                  <a:lnTo>
                    <a:pt x="41801" y="510666"/>
                  </a:lnTo>
                  <a:lnTo>
                    <a:pt x="116077" y="501395"/>
                  </a:lnTo>
                  <a:lnTo>
                    <a:pt x="121030" y="495045"/>
                  </a:lnTo>
                  <a:lnTo>
                    <a:pt x="119252" y="481075"/>
                  </a:lnTo>
                  <a:lnTo>
                    <a:pt x="112902" y="476249"/>
                  </a:lnTo>
                  <a:close/>
                </a:path>
                <a:path w="669925" h="516254">
                  <a:moveTo>
                    <a:pt x="40056" y="485232"/>
                  </a:moveTo>
                  <a:lnTo>
                    <a:pt x="18415" y="487933"/>
                  </a:lnTo>
                  <a:lnTo>
                    <a:pt x="31750" y="505459"/>
                  </a:lnTo>
                  <a:lnTo>
                    <a:pt x="40056" y="485232"/>
                  </a:lnTo>
                  <a:close/>
                </a:path>
                <a:path w="669925" h="516254">
                  <a:moveTo>
                    <a:pt x="65080" y="482109"/>
                  </a:moveTo>
                  <a:lnTo>
                    <a:pt x="40056" y="485232"/>
                  </a:lnTo>
                  <a:lnTo>
                    <a:pt x="31750" y="505459"/>
                  </a:lnTo>
                  <a:lnTo>
                    <a:pt x="34504" y="505459"/>
                  </a:lnTo>
                  <a:lnTo>
                    <a:pt x="65080" y="482109"/>
                  </a:lnTo>
                  <a:close/>
                </a:path>
                <a:path w="669925" h="516254">
                  <a:moveTo>
                    <a:pt x="654557" y="0"/>
                  </a:moveTo>
                  <a:lnTo>
                    <a:pt x="49594" y="462006"/>
                  </a:lnTo>
                  <a:lnTo>
                    <a:pt x="40056" y="485232"/>
                  </a:lnTo>
                  <a:lnTo>
                    <a:pt x="65080" y="482109"/>
                  </a:lnTo>
                  <a:lnTo>
                    <a:pt x="669925" y="20192"/>
                  </a:lnTo>
                  <a:lnTo>
                    <a:pt x="65455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23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0321" y="219040"/>
            <a:ext cx="5747394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 panose="020B0A04020102020204" pitchFamily="34" charset="0"/>
              </a:rPr>
              <a:t>Каким </a:t>
            </a:r>
            <a:r>
              <a:rPr sz="2800" spc="-10" dirty="0">
                <a:latin typeface="Arial Black" panose="020B0A04020102020204" pitchFamily="34" charset="0"/>
              </a:rPr>
              <a:t>был</a:t>
            </a:r>
            <a:r>
              <a:rPr sz="2800" spc="-55" dirty="0">
                <a:latin typeface="Arial Black" panose="020B0A04020102020204" pitchFamily="34" charset="0"/>
              </a:rPr>
              <a:t> </a:t>
            </a:r>
            <a:r>
              <a:rPr sz="2800" spc="-5" dirty="0">
                <a:latin typeface="Arial Black" panose="020B0A04020102020204" pitchFamily="34" charset="0"/>
              </a:rPr>
              <a:t>запрос?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4304" y="590780"/>
            <a:ext cx="7995469" cy="321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b.book_ref,</a:t>
            </a:r>
            <a:endParaRPr dirty="0">
              <a:latin typeface="Courier New"/>
              <a:cs typeface="Courier New"/>
            </a:endParaRPr>
          </a:p>
          <a:p>
            <a:pPr marL="969644">
              <a:lnSpc>
                <a:spcPts val="1945"/>
              </a:lnSpc>
            </a:pPr>
            <a:r>
              <a:rPr b="1" spc="-10" dirty="0">
                <a:latin typeface="Courier New"/>
                <a:cs typeface="Courier New"/>
              </a:rPr>
              <a:t>b.book_date,</a:t>
            </a:r>
            <a:endParaRPr dirty="0">
              <a:latin typeface="Courier New"/>
              <a:cs typeface="Courier New"/>
            </a:endParaRPr>
          </a:p>
          <a:p>
            <a:pPr marL="969644" marR="824230">
              <a:lnSpc>
                <a:spcPts val="1939"/>
              </a:lnSpc>
              <a:spcBef>
                <a:spcPts val="140"/>
              </a:spcBef>
            </a:pPr>
            <a:r>
              <a:rPr b="1" spc="-10" dirty="0">
                <a:latin typeface="Courier New"/>
                <a:cs typeface="Courier New"/>
              </a:rPr>
              <a:t>extract( 'month' from b.book_date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AS month,  extract( </a:t>
            </a:r>
            <a:r>
              <a:rPr b="1" spc="-5" dirty="0">
                <a:latin typeface="Courier New"/>
                <a:cs typeface="Courier New"/>
              </a:rPr>
              <a:t>'day' </a:t>
            </a:r>
            <a:r>
              <a:rPr b="1" spc="-10" dirty="0">
                <a:latin typeface="Courier New"/>
                <a:cs typeface="Courier New"/>
              </a:rPr>
              <a:t>from b.book_date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5" dirty="0">
                <a:latin typeface="Courier New"/>
                <a:cs typeface="Courier New"/>
              </a:rPr>
              <a:t>AS </a:t>
            </a:r>
            <a:r>
              <a:rPr b="1" spc="-10" dirty="0">
                <a:latin typeface="Courier New"/>
                <a:cs typeface="Courier New"/>
              </a:rPr>
              <a:t>day, 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count( 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* )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OVER</a:t>
            </a:r>
            <a:r>
              <a:rPr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endParaRPr dirty="0">
              <a:latin typeface="Courier New"/>
              <a:cs typeface="Courier New"/>
            </a:endParaRPr>
          </a:p>
          <a:p>
            <a:pPr marL="1242695" marR="279400">
              <a:lnSpc>
                <a:spcPts val="1939"/>
              </a:lnSpc>
              <a:spcBef>
                <a:spcPts val="10"/>
              </a:spcBef>
            </a:pP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PARTITION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BY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date_trunc( 'month', b.book_date 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ORDER BY</a:t>
            </a:r>
            <a:r>
              <a:rPr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b.book_date</a:t>
            </a:r>
            <a:endParaRPr dirty="0">
              <a:latin typeface="Courier New"/>
              <a:cs typeface="Courier New"/>
            </a:endParaRPr>
          </a:p>
          <a:p>
            <a:pPr marL="12700" marR="4920615" indent="956944">
              <a:lnSpc>
                <a:spcPts val="1939"/>
              </a:lnSpc>
              <a:spcBef>
                <a:spcPts val="10"/>
              </a:spcBef>
            </a:pP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AS count  </a:t>
            </a:r>
            <a:r>
              <a:rPr b="1" spc="-10" dirty="0">
                <a:latin typeface="Courier New"/>
                <a:cs typeface="Courier New"/>
              </a:rPr>
              <a:t>FROM ticket_flights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15" dirty="0">
                <a:latin typeface="Courier New"/>
                <a:cs typeface="Courier New"/>
              </a:rPr>
              <a:t>tf</a:t>
            </a:r>
            <a:endParaRPr dirty="0">
              <a:latin typeface="Courier New"/>
              <a:cs typeface="Courier New"/>
            </a:endParaRPr>
          </a:p>
          <a:p>
            <a:pPr marL="695325">
              <a:lnSpc>
                <a:spcPts val="1814"/>
              </a:lnSpc>
            </a:pPr>
            <a:r>
              <a:rPr b="1" spc="-10" dirty="0">
                <a:latin typeface="Courier New"/>
                <a:cs typeface="Courier New"/>
              </a:rPr>
              <a:t>JOIN tickets </a:t>
            </a:r>
            <a:r>
              <a:rPr b="1" dirty="0">
                <a:latin typeface="Courier New"/>
                <a:cs typeface="Courier New"/>
              </a:rPr>
              <a:t>t </a:t>
            </a:r>
            <a:r>
              <a:rPr b="1" spc="-10" dirty="0">
                <a:latin typeface="Courier New"/>
                <a:cs typeface="Courier New"/>
              </a:rPr>
              <a:t>ON tf.ticket_no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t.ticket_no</a:t>
            </a:r>
            <a:endParaRPr dirty="0">
              <a:latin typeface="Courier New"/>
              <a:cs typeface="Courier New"/>
            </a:endParaRPr>
          </a:p>
          <a:p>
            <a:pPr marL="695325">
              <a:lnSpc>
                <a:spcPts val="1945"/>
              </a:lnSpc>
            </a:pPr>
            <a:r>
              <a:rPr b="1" spc="-10" dirty="0">
                <a:latin typeface="Courier New"/>
                <a:cs typeface="Courier New"/>
              </a:rPr>
              <a:t>JOIN bookings </a:t>
            </a:r>
            <a:r>
              <a:rPr b="1" dirty="0">
                <a:latin typeface="Courier New"/>
                <a:cs typeface="Courier New"/>
              </a:rPr>
              <a:t>b </a:t>
            </a:r>
            <a:r>
              <a:rPr b="1" spc="-10" dirty="0">
                <a:latin typeface="Courier New"/>
                <a:cs typeface="Courier New"/>
              </a:rPr>
              <a:t>ON t.book_ref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b.book_ref</a:t>
            </a:r>
            <a:endParaRPr dirty="0">
              <a:latin typeface="Courier New"/>
              <a:cs typeface="Courier New"/>
            </a:endParaRPr>
          </a:p>
          <a:p>
            <a:pPr marL="12700" marR="4919345">
              <a:lnSpc>
                <a:spcPts val="1939"/>
              </a:lnSpc>
              <a:spcBef>
                <a:spcPts val="140"/>
              </a:spcBef>
            </a:pPr>
            <a:r>
              <a:rPr b="1" spc="-10" dirty="0">
                <a:latin typeface="Courier New"/>
                <a:cs typeface="Courier New"/>
              </a:rPr>
              <a:t>WHERE tf.flight_id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1  </a:t>
            </a:r>
            <a:r>
              <a:rPr b="1" spc="-10" dirty="0">
                <a:latin typeface="Courier New"/>
                <a:cs typeface="Courier New"/>
              </a:rPr>
              <a:t>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 err="1">
                <a:latin typeface="Courier New"/>
                <a:cs typeface="Courier New"/>
              </a:rPr>
              <a:t>b.book_date</a:t>
            </a:r>
            <a:r>
              <a:rPr b="1" spc="-10" dirty="0" smtClean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02213" y="4302516"/>
            <a:ext cx="1013769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420370" indent="-342900">
              <a:lnSpc>
                <a:spcPts val="216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spc="-5" dirty="0">
                <a:latin typeface="Carlito"/>
                <a:cs typeface="Carlito"/>
              </a:rPr>
              <a:t>OVER </a:t>
            </a:r>
            <a:r>
              <a:rPr lang="ru-RU" dirty="0">
                <a:latin typeface="Carlito"/>
                <a:cs typeface="Carlito"/>
              </a:rPr>
              <a:t>– </a:t>
            </a:r>
            <a:r>
              <a:rPr lang="ru-RU" spc="-10" dirty="0">
                <a:latin typeface="Carlito"/>
                <a:cs typeface="Carlito"/>
              </a:rPr>
              <a:t>обязательное </a:t>
            </a:r>
            <a:r>
              <a:rPr lang="ru-RU" dirty="0">
                <a:latin typeface="Carlito"/>
                <a:cs typeface="Carlito"/>
              </a:rPr>
              <a:t>ключевое слово. </a:t>
            </a:r>
            <a:r>
              <a:rPr lang="ru-RU" spc="-5" dirty="0">
                <a:latin typeface="Carlito"/>
                <a:cs typeface="Carlito"/>
              </a:rPr>
              <a:t>Функция </a:t>
            </a:r>
            <a:r>
              <a:rPr lang="ru-RU" spc="-10" dirty="0" err="1">
                <a:latin typeface="Carlito"/>
                <a:cs typeface="Carlito"/>
              </a:rPr>
              <a:t>count</a:t>
            </a:r>
            <a:r>
              <a:rPr lang="ru-RU" spc="-10" dirty="0">
                <a:latin typeface="Carlito"/>
                <a:cs typeface="Carlito"/>
              </a:rPr>
              <a:t> </a:t>
            </a:r>
            <a:r>
              <a:rPr lang="ru-RU" spc="-5" dirty="0">
                <a:latin typeface="Carlito"/>
                <a:cs typeface="Carlito"/>
              </a:rPr>
              <a:t>становится  </a:t>
            </a:r>
            <a:r>
              <a:rPr lang="ru-RU" spc="-10" dirty="0">
                <a:latin typeface="Carlito"/>
                <a:cs typeface="Carlito"/>
              </a:rPr>
              <a:t>оконной</a:t>
            </a:r>
            <a:r>
              <a:rPr lang="ru-RU" spc="-35" dirty="0">
                <a:latin typeface="Carlito"/>
                <a:cs typeface="Carlito"/>
              </a:rPr>
              <a:t> </a:t>
            </a:r>
            <a:r>
              <a:rPr lang="ru-RU" spc="-5" dirty="0">
                <a:latin typeface="Carlito"/>
                <a:cs typeface="Carlito"/>
              </a:rPr>
              <a:t>функцией.</a:t>
            </a:r>
            <a:endParaRPr lang="ru-RU" dirty="0">
              <a:latin typeface="Carlito"/>
              <a:cs typeface="Carlito"/>
            </a:endParaRPr>
          </a:p>
          <a:p>
            <a:pPr marL="355600" indent="-342900">
              <a:lnSpc>
                <a:spcPts val="2280"/>
              </a:lnSpc>
              <a:spcBef>
                <a:spcPts val="3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spc="-10" dirty="0">
                <a:latin typeface="Carlito"/>
                <a:cs typeface="Carlito"/>
              </a:rPr>
              <a:t>Предложение </a:t>
            </a:r>
            <a:r>
              <a:rPr lang="ru-RU" spc="-20" dirty="0">
                <a:latin typeface="Carlito"/>
                <a:cs typeface="Carlito"/>
              </a:rPr>
              <a:t>PARTITION </a:t>
            </a:r>
            <a:r>
              <a:rPr lang="ru-RU" spc="-30" dirty="0">
                <a:latin typeface="Carlito"/>
                <a:cs typeface="Carlito"/>
              </a:rPr>
              <a:t>BY </a:t>
            </a:r>
            <a:r>
              <a:rPr lang="ru-RU" spc="-5" dirty="0">
                <a:latin typeface="Carlito"/>
                <a:cs typeface="Carlito"/>
              </a:rPr>
              <a:t>задает </a:t>
            </a:r>
            <a:r>
              <a:rPr lang="ru-RU" i="1" spc="-85" dirty="0">
                <a:latin typeface="Arial"/>
                <a:cs typeface="Arial"/>
              </a:rPr>
              <a:t>правило </a:t>
            </a:r>
            <a:r>
              <a:rPr lang="ru-RU" i="1" spc="-95" dirty="0">
                <a:latin typeface="Arial"/>
                <a:cs typeface="Arial"/>
              </a:rPr>
              <a:t>разбиения </a:t>
            </a:r>
            <a:r>
              <a:rPr lang="ru-RU" dirty="0">
                <a:latin typeface="Carlito"/>
                <a:cs typeface="Carlito"/>
              </a:rPr>
              <a:t>строк</a:t>
            </a:r>
            <a:r>
              <a:rPr lang="ru-RU" spc="-45" dirty="0">
                <a:latin typeface="Carlito"/>
                <a:cs typeface="Carlito"/>
              </a:rPr>
              <a:t> </a:t>
            </a:r>
            <a:r>
              <a:rPr lang="ru-RU" spc="-5" dirty="0">
                <a:latin typeface="Carlito"/>
                <a:cs typeface="Carlito"/>
              </a:rPr>
              <a:t>выборки</a:t>
            </a:r>
            <a:endParaRPr lang="ru-RU" dirty="0">
              <a:latin typeface="Carlito"/>
              <a:cs typeface="Carlito"/>
            </a:endParaRPr>
          </a:p>
          <a:p>
            <a:pPr marL="355600">
              <a:lnSpc>
                <a:spcPts val="2280"/>
              </a:lnSpc>
            </a:pPr>
            <a:r>
              <a:rPr lang="ru-RU" dirty="0">
                <a:latin typeface="Carlito"/>
                <a:cs typeface="Carlito"/>
              </a:rPr>
              <a:t>на</a:t>
            </a:r>
            <a:r>
              <a:rPr lang="ru-RU" spc="-5" dirty="0">
                <a:latin typeface="Carlito"/>
                <a:cs typeface="Carlito"/>
              </a:rPr>
              <a:t> </a:t>
            </a:r>
            <a:r>
              <a:rPr lang="ru-RU" spc="-15" dirty="0">
                <a:latin typeface="Carlito"/>
                <a:cs typeface="Carlito"/>
              </a:rPr>
              <a:t>разделы.</a:t>
            </a:r>
            <a:endParaRPr lang="ru-RU" dirty="0">
              <a:latin typeface="Carlito"/>
              <a:cs typeface="Carlito"/>
            </a:endParaRPr>
          </a:p>
          <a:p>
            <a:pPr marL="355600" marR="205104" indent="-342900">
              <a:lnSpc>
                <a:spcPts val="216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spc="-10" dirty="0">
                <a:latin typeface="Carlito"/>
                <a:cs typeface="Carlito"/>
              </a:rPr>
              <a:t>Предложение </a:t>
            </a:r>
            <a:r>
              <a:rPr lang="ru-RU" dirty="0">
                <a:latin typeface="Carlito"/>
                <a:cs typeface="Carlito"/>
              </a:rPr>
              <a:t>ORDER </a:t>
            </a:r>
            <a:r>
              <a:rPr lang="ru-RU" spc="-30" dirty="0">
                <a:latin typeface="Carlito"/>
                <a:cs typeface="Carlito"/>
              </a:rPr>
              <a:t>BY </a:t>
            </a:r>
            <a:r>
              <a:rPr lang="ru-RU" spc="-5" dirty="0">
                <a:latin typeface="Carlito"/>
                <a:cs typeface="Carlito"/>
              </a:rPr>
              <a:t>предписывает </a:t>
            </a:r>
            <a:r>
              <a:rPr lang="ru-RU" i="1" spc="-70" dirty="0">
                <a:latin typeface="Arial"/>
                <a:cs typeface="Arial"/>
              </a:rPr>
              <a:t>порядок </a:t>
            </a:r>
            <a:r>
              <a:rPr lang="ru-RU" i="1" spc="-85" dirty="0">
                <a:latin typeface="Arial"/>
                <a:cs typeface="Arial"/>
              </a:rPr>
              <a:t>сортировки </a:t>
            </a:r>
            <a:r>
              <a:rPr lang="ru-RU" dirty="0">
                <a:latin typeface="Carlito"/>
                <a:cs typeface="Carlito"/>
              </a:rPr>
              <a:t>строк</a:t>
            </a:r>
            <a:r>
              <a:rPr lang="ru-RU" spc="-185" dirty="0">
                <a:latin typeface="Carlito"/>
                <a:cs typeface="Carlito"/>
              </a:rPr>
              <a:t> </a:t>
            </a:r>
            <a:r>
              <a:rPr lang="ru-RU" dirty="0">
                <a:latin typeface="Carlito"/>
                <a:cs typeface="Carlito"/>
              </a:rPr>
              <a:t>в  </a:t>
            </a:r>
            <a:r>
              <a:rPr lang="ru-RU" spc="-15" dirty="0">
                <a:latin typeface="Carlito"/>
                <a:cs typeface="Carlito"/>
              </a:rPr>
              <a:t>разделах.</a:t>
            </a:r>
            <a:endParaRPr lang="ru-RU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456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968" y="335285"/>
            <a:ext cx="6620878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Дополнительные</a:t>
            </a:r>
            <a:r>
              <a:rPr sz="2800" spc="-5" dirty="0">
                <a:latin typeface="Arial Black" panose="020B0A04020102020204" pitchFamily="34" charset="0"/>
              </a:rPr>
              <a:t> </a:t>
            </a:r>
            <a:r>
              <a:rPr sz="2800" spc="-15" dirty="0">
                <a:latin typeface="Arial Black" panose="020B0A04020102020204" pitchFamily="34" charset="0"/>
              </a:rPr>
              <a:t>сведения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9" y="1432144"/>
            <a:ext cx="10224076" cy="4014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9055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рассмотренном </a:t>
            </a:r>
            <a:r>
              <a:rPr sz="2000" dirty="0">
                <a:latin typeface="Carlito"/>
                <a:cs typeface="Carlito"/>
              </a:rPr>
              <a:t>примере </a:t>
            </a:r>
            <a:r>
              <a:rPr sz="2000" spc="-5" dirty="0">
                <a:latin typeface="Carlito"/>
                <a:cs typeface="Carlito"/>
              </a:rPr>
              <a:t>границы </a:t>
            </a:r>
            <a:r>
              <a:rPr sz="2000" spc="-10" dirty="0">
                <a:latin typeface="Carlito"/>
                <a:cs typeface="Carlito"/>
              </a:rPr>
              <a:t>оконного </a:t>
            </a:r>
            <a:r>
              <a:rPr sz="2000" spc="-5" dirty="0">
                <a:latin typeface="Carlito"/>
                <a:cs typeface="Carlito"/>
              </a:rPr>
              <a:t>кадра </a:t>
            </a:r>
            <a:r>
              <a:rPr sz="2000" spc="-10" dirty="0">
                <a:latin typeface="Carlito"/>
                <a:cs typeface="Carlito"/>
              </a:rPr>
              <a:t>определялись </a:t>
            </a:r>
            <a:r>
              <a:rPr sz="2000" dirty="0">
                <a:latin typeface="Carlito"/>
                <a:cs typeface="Carlito"/>
              </a:rPr>
              <a:t>по  </a:t>
            </a:r>
            <a:r>
              <a:rPr sz="2000" spc="-10" dirty="0">
                <a:latin typeface="Carlito"/>
                <a:cs typeface="Carlito"/>
              </a:rPr>
              <a:t>умолчанию.</a:t>
            </a:r>
            <a:endParaRPr sz="2000" dirty="0">
              <a:latin typeface="Carlito"/>
              <a:cs typeface="Carlito"/>
            </a:endParaRPr>
          </a:p>
          <a:p>
            <a:pPr marL="355600" marR="609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указания </a:t>
            </a:r>
            <a:r>
              <a:rPr sz="2000" dirty="0">
                <a:latin typeface="Carlito"/>
                <a:cs typeface="Carlito"/>
              </a:rPr>
              <a:t>границ </a:t>
            </a:r>
            <a:r>
              <a:rPr sz="2000" spc="-10" dirty="0">
                <a:latin typeface="Carlito"/>
                <a:cs typeface="Carlito"/>
              </a:rPr>
              <a:t>оконного </a:t>
            </a:r>
            <a:r>
              <a:rPr sz="2000" spc="-5" dirty="0">
                <a:latin typeface="Carlito"/>
                <a:cs typeface="Carlito"/>
              </a:rPr>
              <a:t>кадра </a:t>
            </a:r>
            <a:r>
              <a:rPr sz="2000" spc="-10" dirty="0">
                <a:latin typeface="Carlito"/>
                <a:cs typeface="Carlito"/>
              </a:rPr>
              <a:t>предусмотрены различные  </a:t>
            </a:r>
            <a:r>
              <a:rPr sz="2000" dirty="0">
                <a:latin typeface="Carlito"/>
                <a:cs typeface="Carlito"/>
              </a:rPr>
              <a:t>способы, </a:t>
            </a:r>
            <a:r>
              <a:rPr sz="2000" spc="-10" dirty="0">
                <a:latin typeface="Carlito"/>
                <a:cs typeface="Carlito"/>
              </a:rPr>
              <a:t>приведенные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разделе документации </a:t>
            </a:r>
            <a:r>
              <a:rPr sz="2000" dirty="0">
                <a:latin typeface="Carlito"/>
                <a:cs typeface="Carlito"/>
              </a:rPr>
              <a:t>4.2.8 </a:t>
            </a:r>
            <a:r>
              <a:rPr sz="2000" spc="5" dirty="0">
                <a:latin typeface="Carlito"/>
                <a:cs typeface="Carlito"/>
              </a:rPr>
              <a:t>«Вызовы  </a:t>
            </a:r>
            <a:r>
              <a:rPr sz="2000" spc="-10" dirty="0">
                <a:latin typeface="Carlito"/>
                <a:cs typeface="Carlito"/>
              </a:rPr>
              <a:t>оконных</a:t>
            </a:r>
            <a:r>
              <a:rPr sz="2000" spc="-5" dirty="0">
                <a:latin typeface="Carlito"/>
                <a:cs typeface="Carlito"/>
              </a:rPr>
              <a:t> функций».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Не </a:t>
            </a:r>
            <a:r>
              <a:rPr sz="2000" spc="-20" dirty="0">
                <a:latin typeface="Carlito"/>
                <a:cs typeface="Carlito"/>
              </a:rPr>
              <a:t>только </a:t>
            </a:r>
            <a:r>
              <a:rPr sz="2000" spc="-5" dirty="0">
                <a:latin typeface="Carlito"/>
                <a:cs typeface="Carlito"/>
              </a:rPr>
              <a:t>функция count, </a:t>
            </a:r>
            <a:r>
              <a:rPr sz="2000" dirty="0">
                <a:latin typeface="Carlito"/>
                <a:cs typeface="Carlito"/>
              </a:rPr>
              <a:t>но и </a:t>
            </a:r>
            <a:r>
              <a:rPr sz="2000" spc="-5" dirty="0">
                <a:latin typeface="Carlito"/>
                <a:cs typeface="Carlito"/>
              </a:rPr>
              <a:t>другие </a:t>
            </a:r>
            <a:r>
              <a:rPr sz="2000" dirty="0">
                <a:latin typeface="Carlito"/>
                <a:cs typeface="Carlito"/>
              </a:rPr>
              <a:t>агрегатные </a:t>
            </a:r>
            <a:r>
              <a:rPr sz="2000" spc="-5" dirty="0">
                <a:latin typeface="Carlito"/>
                <a:cs typeface="Carlito"/>
              </a:rPr>
              <a:t>функции (например,  sum, </a:t>
            </a:r>
            <a:r>
              <a:rPr sz="2000" spc="-15" dirty="0">
                <a:latin typeface="Carlito"/>
                <a:cs typeface="Carlito"/>
              </a:rPr>
              <a:t>avg) </a:t>
            </a:r>
            <a:r>
              <a:rPr sz="2000" spc="-20" dirty="0">
                <a:latin typeface="Carlito"/>
                <a:cs typeface="Carlito"/>
              </a:rPr>
              <a:t>тоже </a:t>
            </a:r>
            <a:r>
              <a:rPr sz="2000" spc="-5" dirty="0">
                <a:latin typeface="Carlito"/>
                <a:cs typeface="Carlito"/>
              </a:rPr>
              <a:t>могут применяться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качестве </a:t>
            </a:r>
            <a:r>
              <a:rPr sz="2000" spc="-10" dirty="0">
                <a:latin typeface="Carlito"/>
                <a:cs typeface="Carlito"/>
              </a:rPr>
              <a:t>оконных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функций.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spc="-10" dirty="0">
                <a:latin typeface="Carlito"/>
                <a:cs typeface="Carlito"/>
              </a:rPr>
              <a:t>Полный </a:t>
            </a:r>
            <a:r>
              <a:rPr sz="2000" dirty="0">
                <a:latin typeface="Carlito"/>
                <a:cs typeface="Carlito"/>
              </a:rPr>
              <a:t>перечень </a:t>
            </a:r>
            <a:r>
              <a:rPr sz="2000" spc="-5" dirty="0">
                <a:latin typeface="Carlito"/>
                <a:cs typeface="Carlito"/>
              </a:rPr>
              <a:t>собственно </a:t>
            </a:r>
            <a:r>
              <a:rPr sz="2000" spc="-10" dirty="0">
                <a:latin typeface="Carlito"/>
                <a:cs typeface="Carlito"/>
              </a:rPr>
              <a:t>оконных </a:t>
            </a:r>
            <a:r>
              <a:rPr sz="2000" spc="-5" dirty="0">
                <a:latin typeface="Carlito"/>
                <a:cs typeface="Carlito"/>
              </a:rPr>
              <a:t>функций </a:t>
            </a:r>
            <a:r>
              <a:rPr sz="2000" spc="-10" dirty="0">
                <a:latin typeface="Carlito"/>
                <a:cs typeface="Carlito"/>
              </a:rPr>
              <a:t>приведен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</a:t>
            </a:r>
          </a:p>
          <a:p>
            <a:pPr marL="355600"/>
            <a:r>
              <a:rPr sz="2000" spc="-10" dirty="0">
                <a:latin typeface="Carlito"/>
                <a:cs typeface="Carlito"/>
              </a:rPr>
              <a:t>документации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разделе </a:t>
            </a:r>
            <a:r>
              <a:rPr sz="2000" dirty="0">
                <a:latin typeface="Carlito"/>
                <a:cs typeface="Carlito"/>
              </a:rPr>
              <a:t>9.21 </a:t>
            </a:r>
            <a:r>
              <a:rPr sz="2000" spc="-5" dirty="0">
                <a:latin typeface="Carlito"/>
                <a:cs typeface="Carlito"/>
              </a:rPr>
              <a:t>«Оконные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функции».</a:t>
            </a:r>
            <a:endParaRPr sz="2000" dirty="0">
              <a:latin typeface="Carlito"/>
              <a:cs typeface="Carlito"/>
            </a:endParaRPr>
          </a:p>
          <a:p>
            <a:pPr marL="355600" marR="30162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Оконные функции, </a:t>
            </a:r>
            <a:r>
              <a:rPr sz="2000" b="1" dirty="0">
                <a:latin typeface="Carlito"/>
                <a:cs typeface="Carlito"/>
              </a:rPr>
              <a:t>в </a:t>
            </a:r>
            <a:r>
              <a:rPr sz="2000" b="1" spc="-10" dirty="0">
                <a:latin typeface="Carlito"/>
                <a:cs typeface="Carlito"/>
              </a:rPr>
              <a:t>отличие </a:t>
            </a:r>
            <a:r>
              <a:rPr sz="2000" b="1" spc="-5" dirty="0">
                <a:latin typeface="Carlito"/>
                <a:cs typeface="Carlito"/>
              </a:rPr>
              <a:t>от </a:t>
            </a:r>
            <a:r>
              <a:rPr sz="2000" b="1" dirty="0">
                <a:latin typeface="Carlito"/>
                <a:cs typeface="Carlito"/>
              </a:rPr>
              <a:t>обычных </a:t>
            </a:r>
            <a:r>
              <a:rPr sz="2000" b="1" spc="-5" dirty="0">
                <a:latin typeface="Carlito"/>
                <a:cs typeface="Carlito"/>
              </a:rPr>
              <a:t>агрегатных функций, не  требуют группировки строк, </a:t>
            </a:r>
            <a:r>
              <a:rPr sz="2000" b="1" dirty="0">
                <a:latin typeface="Carlito"/>
                <a:cs typeface="Carlito"/>
              </a:rPr>
              <a:t>а </a:t>
            </a:r>
            <a:r>
              <a:rPr sz="2000" b="1" spc="-5" dirty="0">
                <a:latin typeface="Carlito"/>
                <a:cs typeface="Carlito"/>
              </a:rPr>
              <a:t>работают на </a:t>
            </a:r>
            <a:r>
              <a:rPr sz="2000" b="1" dirty="0">
                <a:latin typeface="Carlito"/>
                <a:cs typeface="Carlito"/>
              </a:rPr>
              <a:t>уровне </a:t>
            </a:r>
            <a:r>
              <a:rPr sz="2000" b="1" spc="-20" dirty="0">
                <a:latin typeface="Carlito"/>
                <a:cs typeface="Carlito"/>
              </a:rPr>
              <a:t>отдельных  </a:t>
            </a:r>
            <a:r>
              <a:rPr sz="2000" b="1" spc="-5" dirty="0">
                <a:latin typeface="Carlito"/>
                <a:cs typeface="Carlito"/>
              </a:rPr>
              <a:t>(несгруппированных)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строк.</a:t>
            </a:r>
            <a:endParaRPr sz="2000" dirty="0">
              <a:latin typeface="Carlito"/>
              <a:cs typeface="Carlito"/>
            </a:endParaRPr>
          </a:p>
          <a:p>
            <a:pPr marL="355600" marR="18796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Однако </a:t>
            </a:r>
            <a:r>
              <a:rPr sz="2000" dirty="0">
                <a:latin typeface="Carlito"/>
                <a:cs typeface="Carlito"/>
              </a:rPr>
              <a:t>если в запросе </a:t>
            </a:r>
            <a:r>
              <a:rPr sz="2000" spc="-5" dirty="0">
                <a:latin typeface="Carlito"/>
                <a:cs typeface="Carlito"/>
              </a:rPr>
              <a:t>присутствуют </a:t>
            </a:r>
            <a:r>
              <a:rPr sz="2000" spc="-10" dirty="0">
                <a:latin typeface="Carlito"/>
                <a:cs typeface="Carlito"/>
              </a:rPr>
              <a:t>предложения GROUP </a:t>
            </a:r>
            <a:r>
              <a:rPr sz="2000" spc="-30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и  </a:t>
            </a:r>
            <a:r>
              <a:rPr sz="2000" spc="-15" dirty="0">
                <a:latin typeface="Carlito"/>
                <a:cs typeface="Carlito"/>
              </a:rPr>
              <a:t>HAVING, </a:t>
            </a:r>
            <a:r>
              <a:rPr sz="2000" spc="-25" dirty="0">
                <a:latin typeface="Carlito"/>
                <a:cs typeface="Carlito"/>
              </a:rPr>
              <a:t>тогда </a:t>
            </a:r>
            <a:r>
              <a:rPr sz="2000" spc="-10" dirty="0">
                <a:latin typeface="Carlito"/>
                <a:cs typeface="Carlito"/>
              </a:rPr>
              <a:t>оконные </a:t>
            </a:r>
            <a:r>
              <a:rPr sz="2000" spc="-5" dirty="0">
                <a:latin typeface="Carlito"/>
                <a:cs typeface="Carlito"/>
              </a:rPr>
              <a:t>функции вызываются уже </a:t>
            </a:r>
            <a:r>
              <a:rPr sz="2000" i="1" spc="-114" dirty="0">
                <a:latin typeface="Arial"/>
                <a:cs typeface="Arial"/>
              </a:rPr>
              <a:t>после </a:t>
            </a:r>
            <a:r>
              <a:rPr sz="2000" spc="-5" dirty="0">
                <a:latin typeface="Carlito"/>
                <a:cs typeface="Carlito"/>
              </a:rPr>
              <a:t>них.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таком  </a:t>
            </a:r>
            <a:r>
              <a:rPr sz="2000" dirty="0">
                <a:latin typeface="Carlito"/>
                <a:cs typeface="Carlito"/>
              </a:rPr>
              <a:t>случае </a:t>
            </a:r>
            <a:r>
              <a:rPr sz="2000" spc="-10" dirty="0">
                <a:latin typeface="Carlito"/>
                <a:cs typeface="Carlito"/>
              </a:rPr>
              <a:t>оконные </a:t>
            </a:r>
            <a:r>
              <a:rPr sz="2000" spc="-5" dirty="0">
                <a:latin typeface="Carlito"/>
                <a:cs typeface="Carlito"/>
              </a:rPr>
              <a:t>функции </a:t>
            </a:r>
            <a:r>
              <a:rPr sz="2000" spc="-25" dirty="0">
                <a:latin typeface="Carlito"/>
                <a:cs typeface="Carlito"/>
              </a:rPr>
              <a:t>будут </a:t>
            </a:r>
            <a:r>
              <a:rPr sz="2000" spc="-5" dirty="0">
                <a:latin typeface="Carlito"/>
                <a:cs typeface="Carlito"/>
              </a:rPr>
              <a:t>работать </a:t>
            </a:r>
            <a:r>
              <a:rPr sz="2000" dirty="0">
                <a:latin typeface="Carlito"/>
                <a:cs typeface="Carlito"/>
              </a:rPr>
              <a:t>со </a:t>
            </a:r>
            <a:r>
              <a:rPr sz="2000" spc="-5" dirty="0">
                <a:latin typeface="Carlito"/>
                <a:cs typeface="Carlito"/>
              </a:rPr>
              <a:t>строками, являющимися  </a:t>
            </a:r>
            <a:r>
              <a:rPr sz="2000" spc="-20" dirty="0">
                <a:latin typeface="Carlito"/>
                <a:cs typeface="Carlito"/>
              </a:rPr>
              <a:t>результатом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группировки.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458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241" y="308921"/>
            <a:ext cx="476250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 panose="020B0A04020102020204" pitchFamily="34" charset="0"/>
              </a:rPr>
              <a:t>Еще </a:t>
            </a:r>
            <a:r>
              <a:rPr sz="2800" spc="-25" dirty="0">
                <a:latin typeface="Arial Black" panose="020B0A04020102020204" pitchFamily="34" charset="0"/>
              </a:rPr>
              <a:t>один</a:t>
            </a:r>
            <a:r>
              <a:rPr sz="2800" spc="-70" dirty="0">
                <a:latin typeface="Arial Black" panose="020B0A04020102020204" pitchFamily="34" charset="0"/>
              </a:rPr>
              <a:t> </a:t>
            </a:r>
            <a:r>
              <a:rPr sz="2800" spc="-5" dirty="0">
                <a:latin typeface="Arial Black" panose="020B0A04020102020204" pitchFamily="34" charset="0"/>
              </a:rPr>
              <a:t>пример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1033765"/>
            <a:ext cx="7962900" cy="27885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Покажем, как </a:t>
            </a:r>
            <a:r>
              <a:rPr sz="2000" dirty="0">
                <a:latin typeface="Carlito"/>
                <a:cs typeface="Carlito"/>
              </a:rPr>
              <a:t>с помощью </a:t>
            </a:r>
            <a:r>
              <a:rPr sz="2000" spc="-10" dirty="0">
                <a:latin typeface="Carlito"/>
                <a:cs typeface="Carlito"/>
              </a:rPr>
              <a:t>оконной </a:t>
            </a:r>
            <a:r>
              <a:rPr sz="2000" spc="-5" dirty="0">
                <a:latin typeface="Carlito"/>
                <a:cs typeface="Carlito"/>
              </a:rPr>
              <a:t>функции </a:t>
            </a:r>
            <a:r>
              <a:rPr sz="2000" spc="-10" dirty="0">
                <a:latin typeface="Carlito"/>
                <a:cs typeface="Carlito"/>
              </a:rPr>
              <a:t>rank </a:t>
            </a:r>
            <a:r>
              <a:rPr sz="2000" spc="-5" dirty="0">
                <a:latin typeface="Carlito"/>
                <a:cs typeface="Carlito"/>
              </a:rPr>
              <a:t>можно </a:t>
            </a:r>
            <a:r>
              <a:rPr sz="2000" dirty="0">
                <a:latin typeface="Carlito"/>
                <a:cs typeface="Carlito"/>
              </a:rPr>
              <a:t>проранжировать  аэропорты в </a:t>
            </a:r>
            <a:r>
              <a:rPr sz="2000" spc="-15" dirty="0">
                <a:latin typeface="Carlito"/>
                <a:cs typeface="Carlito"/>
              </a:rPr>
              <a:t>пределах каждого </a:t>
            </a:r>
            <a:r>
              <a:rPr sz="2000" spc="-5" dirty="0">
                <a:latin typeface="Carlito"/>
                <a:cs typeface="Carlito"/>
              </a:rPr>
              <a:t>часового </a:t>
            </a:r>
            <a:r>
              <a:rPr sz="2000" dirty="0">
                <a:latin typeface="Carlito"/>
                <a:cs typeface="Carlito"/>
              </a:rPr>
              <a:t>пояса на </a:t>
            </a:r>
            <a:r>
              <a:rPr sz="2000" spc="-5" dirty="0" err="1">
                <a:latin typeface="Carlito"/>
                <a:cs typeface="Carlito"/>
              </a:rPr>
              <a:t>основе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их</a:t>
            </a:r>
            <a:r>
              <a:rPr sz="2000" spc="-5" dirty="0" err="1" smtClean="0">
                <a:latin typeface="Carlito"/>
                <a:cs typeface="Carlito"/>
              </a:rPr>
              <a:t>географической</a:t>
            </a:r>
            <a:r>
              <a:rPr sz="2000" spc="-45" dirty="0" smtClean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широты.</a:t>
            </a:r>
            <a:endParaRPr sz="2000" dirty="0">
              <a:latin typeface="Carlito"/>
              <a:cs typeface="Carlito"/>
            </a:endParaRPr>
          </a:p>
          <a:p>
            <a:pPr marL="355600" marR="59118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Причем </a:t>
            </a:r>
            <a:r>
              <a:rPr sz="2000" spc="-25" dirty="0">
                <a:latin typeface="Carlito"/>
                <a:cs typeface="Carlito"/>
              </a:rPr>
              <a:t>будем </a:t>
            </a:r>
            <a:r>
              <a:rPr sz="2000" dirty="0">
                <a:latin typeface="Carlito"/>
                <a:cs typeface="Carlito"/>
              </a:rPr>
              <a:t>присваивать </a:t>
            </a:r>
            <a:r>
              <a:rPr sz="2000" spc="-10" dirty="0">
                <a:latin typeface="Carlito"/>
                <a:cs typeface="Carlito"/>
              </a:rPr>
              <a:t>более </a:t>
            </a:r>
            <a:r>
              <a:rPr sz="2000" dirty="0">
                <a:latin typeface="Carlito"/>
                <a:cs typeface="Carlito"/>
              </a:rPr>
              <a:t>высокий </a:t>
            </a:r>
            <a:r>
              <a:rPr sz="2000" spc="-5" dirty="0">
                <a:latin typeface="Carlito"/>
                <a:cs typeface="Carlito"/>
              </a:rPr>
              <a:t>ранг </a:t>
            </a:r>
            <a:r>
              <a:rPr sz="2000" spc="-10" dirty="0">
                <a:latin typeface="Carlito"/>
                <a:cs typeface="Carlito"/>
              </a:rPr>
              <a:t>тому </a:t>
            </a:r>
            <a:r>
              <a:rPr sz="2000" spc="-5" dirty="0">
                <a:latin typeface="Carlito"/>
                <a:cs typeface="Carlito"/>
              </a:rPr>
              <a:t>аэропорту,  </a:t>
            </a:r>
            <a:r>
              <a:rPr sz="2000" spc="-15" dirty="0">
                <a:latin typeface="Carlito"/>
                <a:cs typeface="Carlito"/>
              </a:rPr>
              <a:t>который </a:t>
            </a:r>
            <a:r>
              <a:rPr sz="2000" spc="-20" dirty="0">
                <a:latin typeface="Carlito"/>
                <a:cs typeface="Carlito"/>
              </a:rPr>
              <a:t>находится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севернее.</a:t>
            </a:r>
          </a:p>
          <a:p>
            <a:pPr marL="12700">
              <a:spcBef>
                <a:spcPts val="509"/>
              </a:spcBef>
            </a:pPr>
            <a:endParaRPr lang="en-US" b="1" spc="-10" dirty="0" smtClean="0">
              <a:latin typeface="Courier New"/>
              <a:cs typeface="Courier New"/>
            </a:endParaRPr>
          </a:p>
          <a:p>
            <a:pPr marL="12700">
              <a:spcBef>
                <a:spcPts val="509"/>
              </a:spcBef>
            </a:pPr>
            <a:r>
              <a:rPr b="1" spc="-10" dirty="0" smtClean="0">
                <a:latin typeface="Courier New"/>
                <a:cs typeface="Courier New"/>
              </a:rPr>
              <a:t>SELECT </a:t>
            </a:r>
            <a:r>
              <a:rPr b="1" spc="-10" dirty="0">
                <a:latin typeface="Courier New"/>
                <a:cs typeface="Courier New"/>
              </a:rPr>
              <a:t>airport_name, city,</a:t>
            </a:r>
            <a:endParaRPr dirty="0">
              <a:latin typeface="Courier New"/>
              <a:cs typeface="Courier New"/>
            </a:endParaRPr>
          </a:p>
          <a:p>
            <a:pPr marL="969644" marR="1934845"/>
            <a:r>
              <a:rPr b="1" spc="-10" dirty="0">
                <a:latin typeface="Courier New"/>
                <a:cs typeface="Courier New"/>
              </a:rPr>
              <a:t>round( latitude::numeric, </a:t>
            </a:r>
            <a:r>
              <a:rPr b="1" dirty="0">
                <a:latin typeface="Courier New"/>
                <a:cs typeface="Courier New"/>
              </a:rPr>
              <a:t>2 ) </a:t>
            </a:r>
            <a:r>
              <a:rPr b="1" spc="-10" dirty="0">
                <a:latin typeface="Courier New"/>
                <a:cs typeface="Courier New"/>
              </a:rPr>
              <a:t>AS </a:t>
            </a:r>
            <a:r>
              <a:rPr b="1" spc="-5" dirty="0">
                <a:latin typeface="Courier New"/>
                <a:cs typeface="Courier New"/>
              </a:rPr>
              <a:t>ltd,  </a:t>
            </a:r>
            <a:r>
              <a:rPr b="1" spc="-10" dirty="0">
                <a:latin typeface="Courier New"/>
                <a:cs typeface="Courier New"/>
              </a:rPr>
              <a:t>timezone,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9967" y="3734578"/>
            <a:ext cx="32746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rank() </a:t>
            </a:r>
            <a:r>
              <a:rPr b="1" spc="-5" dirty="0">
                <a:latin typeface="Courier New"/>
                <a:cs typeface="Courier New"/>
              </a:rPr>
              <a:t>OVER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(</a:t>
            </a:r>
            <a:endParaRPr dirty="0">
              <a:latin typeface="Courier New"/>
              <a:cs typeface="Courier New"/>
            </a:endParaRPr>
          </a:p>
          <a:p>
            <a:pPr marL="272415"/>
            <a:r>
              <a:rPr b="1" spc="-10" dirty="0">
                <a:latin typeface="Courier New"/>
                <a:cs typeface="Courier New"/>
              </a:rPr>
              <a:t>PARTITION </a:t>
            </a:r>
            <a:r>
              <a:rPr b="1" spc="-5" dirty="0">
                <a:latin typeface="Courier New"/>
                <a:cs typeface="Courier New"/>
              </a:rPr>
              <a:t>BY </a:t>
            </a:r>
            <a:r>
              <a:rPr b="1" spc="-10" dirty="0">
                <a:latin typeface="Courier New"/>
                <a:cs typeface="Courier New"/>
              </a:rPr>
              <a:t>timezone 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ORDER BY latitude</a:t>
            </a:r>
            <a:r>
              <a:rPr b="1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DESC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9967" y="4521454"/>
            <a:ext cx="13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4795774"/>
            <a:ext cx="7670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airports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timezone IN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'Asia/Irkutsk', 'Asia/Krasnoyarsk'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0" y="5344795"/>
            <a:ext cx="330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ORDER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BY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timezone,</a:t>
            </a:r>
            <a:r>
              <a:rPr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rank</a:t>
            </a:r>
            <a:r>
              <a:rPr b="1" spc="-10" dirty="0">
                <a:latin typeface="Courier New"/>
                <a:cs typeface="Courier New"/>
              </a:rPr>
              <a:t>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6180" y="3789006"/>
            <a:ext cx="2200275" cy="86241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spcBef>
                <a:spcPts val="245"/>
              </a:spcBef>
            </a:pPr>
            <a:r>
              <a:rPr spc="-10" dirty="0">
                <a:latin typeface="Carlito"/>
                <a:cs typeface="Carlito"/>
              </a:rPr>
              <a:t>сортировка</a:t>
            </a:r>
            <a:r>
              <a:rPr dirty="0">
                <a:latin typeface="Carlito"/>
                <a:cs typeface="Carlito"/>
              </a:rPr>
              <a:t> в</a:t>
            </a:r>
            <a:endParaRPr>
              <a:latin typeface="Carlito"/>
              <a:cs typeface="Carlito"/>
            </a:endParaRPr>
          </a:p>
          <a:p>
            <a:pPr marL="212725" marR="203200" algn="ctr"/>
            <a:r>
              <a:rPr spc="-10" dirty="0">
                <a:latin typeface="Carlito"/>
                <a:cs typeface="Carlito"/>
              </a:rPr>
              <a:t>пределах</a:t>
            </a:r>
            <a:r>
              <a:rPr spc="-10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каждого  </a:t>
            </a:r>
            <a:r>
              <a:rPr spc="-5" dirty="0">
                <a:latin typeface="Carlito"/>
                <a:cs typeface="Carlito"/>
              </a:rPr>
              <a:t>окна</a:t>
            </a:r>
            <a:endParaRPr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56046" y="4238244"/>
            <a:ext cx="1082675" cy="238760"/>
          </a:xfrm>
          <a:custGeom>
            <a:avLst/>
            <a:gdLst/>
            <a:ahLst/>
            <a:cxnLst/>
            <a:rect l="l" t="t" r="r" b="b"/>
            <a:pathLst>
              <a:path w="1082675" h="238760">
                <a:moveTo>
                  <a:pt x="89662" y="122046"/>
                </a:moveTo>
                <a:lnTo>
                  <a:pt x="84200" y="126491"/>
                </a:lnTo>
                <a:lnTo>
                  <a:pt x="0" y="197103"/>
                </a:lnTo>
                <a:lnTo>
                  <a:pt x="109474" y="238251"/>
                </a:lnTo>
                <a:lnTo>
                  <a:pt x="116839" y="234949"/>
                </a:lnTo>
                <a:lnTo>
                  <a:pt x="119252" y="228345"/>
                </a:lnTo>
                <a:lnTo>
                  <a:pt x="121792" y="221741"/>
                </a:lnTo>
                <a:lnTo>
                  <a:pt x="118363" y="214375"/>
                </a:lnTo>
                <a:lnTo>
                  <a:pt x="94267" y="205358"/>
                </a:lnTo>
                <a:lnTo>
                  <a:pt x="26924" y="205358"/>
                </a:lnTo>
                <a:lnTo>
                  <a:pt x="22605" y="180339"/>
                </a:lnTo>
                <a:lnTo>
                  <a:pt x="68908" y="172427"/>
                </a:lnTo>
                <a:lnTo>
                  <a:pt x="105917" y="141477"/>
                </a:lnTo>
                <a:lnTo>
                  <a:pt x="106679" y="133476"/>
                </a:lnTo>
                <a:lnTo>
                  <a:pt x="97662" y="122681"/>
                </a:lnTo>
                <a:lnTo>
                  <a:pt x="89662" y="122046"/>
                </a:lnTo>
                <a:close/>
              </a:path>
              <a:path w="1082675" h="238760">
                <a:moveTo>
                  <a:pt x="68908" y="172427"/>
                </a:moveTo>
                <a:lnTo>
                  <a:pt x="22605" y="180339"/>
                </a:lnTo>
                <a:lnTo>
                  <a:pt x="26924" y="205358"/>
                </a:lnTo>
                <a:lnTo>
                  <a:pt x="43274" y="202564"/>
                </a:lnTo>
                <a:lnTo>
                  <a:pt x="32892" y="202564"/>
                </a:lnTo>
                <a:lnTo>
                  <a:pt x="29209" y="180974"/>
                </a:lnTo>
                <a:lnTo>
                  <a:pt x="58694" y="180974"/>
                </a:lnTo>
                <a:lnTo>
                  <a:pt x="68908" y="172427"/>
                </a:lnTo>
                <a:close/>
              </a:path>
              <a:path w="1082675" h="238760">
                <a:moveTo>
                  <a:pt x="73179" y="197454"/>
                </a:moveTo>
                <a:lnTo>
                  <a:pt x="26924" y="205358"/>
                </a:lnTo>
                <a:lnTo>
                  <a:pt x="94267" y="205358"/>
                </a:lnTo>
                <a:lnTo>
                  <a:pt x="73179" y="197454"/>
                </a:lnTo>
                <a:close/>
              </a:path>
              <a:path w="1082675" h="238760">
                <a:moveTo>
                  <a:pt x="29209" y="180974"/>
                </a:moveTo>
                <a:lnTo>
                  <a:pt x="32892" y="202564"/>
                </a:lnTo>
                <a:lnTo>
                  <a:pt x="49573" y="188607"/>
                </a:lnTo>
                <a:lnTo>
                  <a:pt x="29209" y="180974"/>
                </a:lnTo>
                <a:close/>
              </a:path>
              <a:path w="1082675" h="238760">
                <a:moveTo>
                  <a:pt x="49573" y="188607"/>
                </a:moveTo>
                <a:lnTo>
                  <a:pt x="32892" y="202564"/>
                </a:lnTo>
                <a:lnTo>
                  <a:pt x="43274" y="202564"/>
                </a:lnTo>
                <a:lnTo>
                  <a:pt x="73179" y="197454"/>
                </a:lnTo>
                <a:lnTo>
                  <a:pt x="49573" y="188607"/>
                </a:lnTo>
                <a:close/>
              </a:path>
              <a:path w="1082675" h="238760">
                <a:moveTo>
                  <a:pt x="1077976" y="0"/>
                </a:moveTo>
                <a:lnTo>
                  <a:pt x="68908" y="172427"/>
                </a:lnTo>
                <a:lnTo>
                  <a:pt x="49573" y="188607"/>
                </a:lnTo>
                <a:lnTo>
                  <a:pt x="73179" y="197454"/>
                </a:lnTo>
                <a:lnTo>
                  <a:pt x="1082293" y="25018"/>
                </a:lnTo>
                <a:lnTo>
                  <a:pt x="1077976" y="0"/>
                </a:lnTo>
                <a:close/>
              </a:path>
              <a:path w="1082675" h="238760">
                <a:moveTo>
                  <a:pt x="58694" y="180974"/>
                </a:moveTo>
                <a:lnTo>
                  <a:pt x="29209" y="180974"/>
                </a:lnTo>
                <a:lnTo>
                  <a:pt x="49573" y="188607"/>
                </a:lnTo>
                <a:lnTo>
                  <a:pt x="58694" y="1809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36180" y="5458002"/>
            <a:ext cx="2200275" cy="114005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01955" marR="391795" algn="ctr">
              <a:spcBef>
                <a:spcPts val="250"/>
              </a:spcBef>
            </a:pPr>
            <a:r>
              <a:rPr spc="-10" dirty="0">
                <a:latin typeface="Carlito"/>
                <a:cs typeface="Carlito"/>
              </a:rPr>
              <a:t>сортировка</a:t>
            </a:r>
            <a:r>
              <a:rPr spc="-4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на  уровне </a:t>
            </a:r>
            <a:r>
              <a:rPr spc="-5" dirty="0">
                <a:latin typeface="Carlito"/>
                <a:cs typeface="Carlito"/>
              </a:rPr>
              <a:t>всего  запроса</a:t>
            </a:r>
            <a:endParaRPr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9928" y="5547360"/>
            <a:ext cx="2018664" cy="385445"/>
          </a:xfrm>
          <a:custGeom>
            <a:avLst/>
            <a:gdLst/>
            <a:ahLst/>
            <a:cxnLst/>
            <a:rect l="l" t="t" r="r" b="b"/>
            <a:pathLst>
              <a:path w="2018664" h="385445">
                <a:moveTo>
                  <a:pt x="73292" y="41000"/>
                </a:moveTo>
                <a:lnTo>
                  <a:pt x="49671" y="50033"/>
                </a:lnTo>
                <a:lnTo>
                  <a:pt x="69134" y="66087"/>
                </a:lnTo>
                <a:lnTo>
                  <a:pt x="2014220" y="384835"/>
                </a:lnTo>
                <a:lnTo>
                  <a:pt x="2018284" y="359765"/>
                </a:lnTo>
                <a:lnTo>
                  <a:pt x="73292" y="41000"/>
                </a:lnTo>
                <a:close/>
              </a:path>
              <a:path w="2018664" h="385445">
                <a:moveTo>
                  <a:pt x="109220" y="0"/>
                </a:moveTo>
                <a:lnTo>
                  <a:pt x="0" y="41871"/>
                </a:lnTo>
                <a:lnTo>
                  <a:pt x="90170" y="116395"/>
                </a:lnTo>
                <a:lnTo>
                  <a:pt x="98171" y="115633"/>
                </a:lnTo>
                <a:lnTo>
                  <a:pt x="69134" y="66087"/>
                </a:lnTo>
                <a:lnTo>
                  <a:pt x="22733" y="58483"/>
                </a:lnTo>
                <a:lnTo>
                  <a:pt x="26924" y="33400"/>
                </a:lnTo>
                <a:lnTo>
                  <a:pt x="93163" y="33400"/>
                </a:lnTo>
                <a:lnTo>
                  <a:pt x="118237" y="23748"/>
                </a:lnTo>
                <a:lnTo>
                  <a:pt x="121538" y="16382"/>
                </a:lnTo>
                <a:lnTo>
                  <a:pt x="119125" y="9905"/>
                </a:lnTo>
                <a:lnTo>
                  <a:pt x="116586" y="3301"/>
                </a:lnTo>
                <a:lnTo>
                  <a:pt x="109220" y="0"/>
                </a:lnTo>
                <a:close/>
              </a:path>
              <a:path w="2018664" h="385445">
                <a:moveTo>
                  <a:pt x="26924" y="33400"/>
                </a:moveTo>
                <a:lnTo>
                  <a:pt x="22733" y="58483"/>
                </a:lnTo>
                <a:lnTo>
                  <a:pt x="69134" y="66087"/>
                </a:lnTo>
                <a:lnTo>
                  <a:pt x="59099" y="57810"/>
                </a:lnTo>
                <a:lnTo>
                  <a:pt x="29337" y="57810"/>
                </a:lnTo>
                <a:lnTo>
                  <a:pt x="32893" y="36194"/>
                </a:lnTo>
                <a:lnTo>
                  <a:pt x="43971" y="36194"/>
                </a:lnTo>
                <a:lnTo>
                  <a:pt x="26924" y="33400"/>
                </a:lnTo>
                <a:close/>
              </a:path>
              <a:path w="2018664" h="385445">
                <a:moveTo>
                  <a:pt x="32893" y="36194"/>
                </a:moveTo>
                <a:lnTo>
                  <a:pt x="29337" y="57810"/>
                </a:lnTo>
                <a:lnTo>
                  <a:pt x="49671" y="50033"/>
                </a:lnTo>
                <a:lnTo>
                  <a:pt x="32893" y="36194"/>
                </a:lnTo>
                <a:close/>
              </a:path>
              <a:path w="2018664" h="385445">
                <a:moveTo>
                  <a:pt x="49671" y="50033"/>
                </a:moveTo>
                <a:lnTo>
                  <a:pt x="29337" y="57810"/>
                </a:lnTo>
                <a:lnTo>
                  <a:pt x="59099" y="57810"/>
                </a:lnTo>
                <a:lnTo>
                  <a:pt x="49671" y="50033"/>
                </a:lnTo>
                <a:close/>
              </a:path>
              <a:path w="2018664" h="385445">
                <a:moveTo>
                  <a:pt x="43971" y="36194"/>
                </a:moveTo>
                <a:lnTo>
                  <a:pt x="32893" y="36194"/>
                </a:lnTo>
                <a:lnTo>
                  <a:pt x="49671" y="50033"/>
                </a:lnTo>
                <a:lnTo>
                  <a:pt x="73292" y="41000"/>
                </a:lnTo>
                <a:lnTo>
                  <a:pt x="43971" y="36194"/>
                </a:lnTo>
                <a:close/>
              </a:path>
              <a:path w="2018664" h="385445">
                <a:moveTo>
                  <a:pt x="93163" y="33400"/>
                </a:moveTo>
                <a:lnTo>
                  <a:pt x="26924" y="33400"/>
                </a:lnTo>
                <a:lnTo>
                  <a:pt x="73292" y="41000"/>
                </a:lnTo>
                <a:lnTo>
                  <a:pt x="93163" y="334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07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7806" y="348520"/>
            <a:ext cx="6827137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Arial Black" panose="020B0A04020102020204" pitchFamily="34" charset="0"/>
              </a:rPr>
              <a:t>Результат</a:t>
            </a:r>
            <a:r>
              <a:rPr sz="2800" spc="-60" dirty="0">
                <a:latin typeface="Arial Black" panose="020B0A04020102020204" pitchFamily="34" charset="0"/>
              </a:rPr>
              <a:t> </a:t>
            </a:r>
            <a:r>
              <a:rPr sz="2800" spc="-5" dirty="0">
                <a:latin typeface="Arial Black" panose="020B0A04020102020204" pitchFamily="34" charset="0"/>
              </a:rPr>
              <a:t>запроса</a:t>
            </a:r>
            <a:endParaRPr sz="280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780" y="1279398"/>
            <a:ext cx="28359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334260" algn="l"/>
              </a:tabLst>
            </a:pP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_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5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m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5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7715" y="1279398"/>
            <a:ext cx="147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3728" y="1279398"/>
            <a:ext cx="7581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23570" algn="l"/>
              </a:tabLst>
            </a:pPr>
            <a:r>
              <a:rPr sz="1600" spc="-10" dirty="0">
                <a:latin typeface="Courier New"/>
                <a:cs typeface="Courier New"/>
              </a:rPr>
              <a:t>l</a:t>
            </a:r>
            <a:r>
              <a:rPr sz="1600" spc="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d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7896" y="1279398"/>
            <a:ext cx="100139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timezone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6286" y="1279398"/>
            <a:ext cx="757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rank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72640" y="1675390"/>
            <a:ext cx="1830070" cy="12065"/>
            <a:chOff x="548640" y="1675389"/>
            <a:chExt cx="1830070" cy="12065"/>
          </a:xfrm>
        </p:grpSpPr>
        <p:sp>
          <p:nvSpPr>
            <p:cNvPr id="9" name="object 9"/>
            <p:cNvSpPr/>
            <p:nvPr/>
          </p:nvSpPr>
          <p:spPr>
            <a:xfrm>
              <a:off x="548640" y="1681369"/>
              <a:ext cx="1463675" cy="0"/>
            </a:xfrm>
            <a:custGeom>
              <a:avLst/>
              <a:gdLst/>
              <a:ahLst/>
              <a:cxnLst/>
              <a:rect l="l" t="t" r="r" b="b"/>
              <a:pathLst>
                <a:path w="1463675">
                  <a:moveTo>
                    <a:pt x="0" y="0"/>
                  </a:moveTo>
                  <a:lnTo>
                    <a:pt x="852542" y="0"/>
                  </a:lnTo>
                </a:path>
                <a:path w="1463675">
                  <a:moveTo>
                    <a:pt x="854144" y="0"/>
                  </a:moveTo>
                  <a:lnTo>
                    <a:pt x="1463050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3292" y="1681369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60">
                  <a:moveTo>
                    <a:pt x="0" y="0"/>
                  </a:moveTo>
                  <a:lnTo>
                    <a:pt x="365270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026661" y="1681369"/>
            <a:ext cx="1830070" cy="0"/>
          </a:xfrm>
          <a:custGeom>
            <a:avLst/>
            <a:gdLst/>
            <a:ahLst/>
            <a:cxnLst/>
            <a:rect l="l" t="t" r="r" b="b"/>
            <a:pathLst>
              <a:path w="1830070">
                <a:moveTo>
                  <a:pt x="0" y="0"/>
                </a:moveTo>
                <a:lnTo>
                  <a:pt x="365270" y="0"/>
                </a:lnTo>
              </a:path>
              <a:path w="1830070">
                <a:moveTo>
                  <a:pt x="366872" y="0"/>
                </a:moveTo>
                <a:lnTo>
                  <a:pt x="975779" y="0"/>
                </a:lnTo>
              </a:path>
              <a:path w="1830070">
                <a:moveTo>
                  <a:pt x="977380" y="0"/>
                </a:moveTo>
                <a:lnTo>
                  <a:pt x="1829923" y="0"/>
                </a:lnTo>
              </a:path>
            </a:pathLst>
          </a:custGeom>
          <a:ln w="119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59941" y="1523237"/>
            <a:ext cx="39109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844675" algn="l"/>
                <a:tab pos="3799840" algn="l"/>
              </a:tabLst>
            </a:pPr>
            <a:r>
              <a:rPr sz="1600" spc="-5" dirty="0">
                <a:latin typeface="Courier New"/>
                <a:cs typeface="Courier New"/>
              </a:rPr>
              <a:t> 	+ 	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82334" y="1681369"/>
            <a:ext cx="854710" cy="0"/>
          </a:xfrm>
          <a:custGeom>
            <a:avLst/>
            <a:gdLst/>
            <a:ahLst/>
            <a:cxnLst/>
            <a:rect l="l" t="t" r="r" b="b"/>
            <a:pathLst>
              <a:path w="854710">
                <a:moveTo>
                  <a:pt x="0" y="0"/>
                </a:moveTo>
                <a:lnTo>
                  <a:pt x="486866" y="0"/>
                </a:lnTo>
              </a:path>
              <a:path w="854710">
                <a:moveTo>
                  <a:pt x="488893" y="0"/>
                </a:moveTo>
                <a:lnTo>
                  <a:pt x="854163" y="0"/>
                </a:lnTo>
              </a:path>
            </a:pathLst>
          </a:custGeom>
          <a:ln w="119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959472" y="1675390"/>
            <a:ext cx="2197100" cy="12065"/>
            <a:chOff x="5435472" y="1675389"/>
            <a:chExt cx="2197100" cy="12065"/>
          </a:xfrm>
        </p:grpSpPr>
        <p:sp>
          <p:nvSpPr>
            <p:cNvPr id="15" name="object 15"/>
            <p:cNvSpPr/>
            <p:nvPr/>
          </p:nvSpPr>
          <p:spPr>
            <a:xfrm>
              <a:off x="5435472" y="1681369"/>
              <a:ext cx="1830070" cy="0"/>
            </a:xfrm>
            <a:custGeom>
              <a:avLst/>
              <a:gdLst/>
              <a:ahLst/>
              <a:cxnLst/>
              <a:rect l="l" t="t" r="r" b="b"/>
              <a:pathLst>
                <a:path w="1830070">
                  <a:moveTo>
                    <a:pt x="0" y="0"/>
                  </a:moveTo>
                  <a:lnTo>
                    <a:pt x="365270" y="0"/>
                  </a:lnTo>
                </a:path>
                <a:path w="1830070">
                  <a:moveTo>
                    <a:pt x="366872" y="0"/>
                  </a:moveTo>
                  <a:lnTo>
                    <a:pt x="975779" y="0"/>
                  </a:lnTo>
                </a:path>
                <a:path w="1830070">
                  <a:moveTo>
                    <a:pt x="977380" y="0"/>
                  </a:moveTo>
                  <a:lnTo>
                    <a:pt x="1829923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66997" y="1681369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59">
                  <a:moveTo>
                    <a:pt x="0" y="0"/>
                  </a:moveTo>
                  <a:lnTo>
                    <a:pt x="365270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9404144" y="1681369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5">
                <a:moveTo>
                  <a:pt x="0" y="0"/>
                </a:moveTo>
                <a:lnTo>
                  <a:pt x="608906" y="0"/>
                </a:lnTo>
              </a:path>
            </a:pathLst>
          </a:custGeom>
          <a:ln w="119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47715" y="1523237"/>
            <a:ext cx="42926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989330" algn="l"/>
                <a:tab pos="3310890" algn="l"/>
                <a:tab pos="4279265" algn="l"/>
              </a:tabLst>
            </a:pPr>
            <a:r>
              <a:rPr sz="1600" spc="-5" dirty="0">
                <a:latin typeface="Courier New"/>
                <a:cs typeface="Courier New"/>
              </a:rPr>
              <a:t>+	+	</a:t>
            </a:r>
            <a:r>
              <a:rPr sz="1600" dirty="0">
                <a:latin typeface="Courier New"/>
                <a:cs typeface="Courier New"/>
              </a:rPr>
              <a:t>+- 	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7715" y="1767077"/>
            <a:ext cx="27114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 58.14 |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Asia/Irkutsk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 56.85 |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Asia/Irkutsk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 56.37 |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Asia/Irkutsk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 52.27 |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Asia/Irkutsk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 51.81 |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Asia/Irkutsk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6285" y="1767077"/>
            <a:ext cx="1473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81859" y="1767077"/>
            <a:ext cx="136779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Усть-</a:t>
            </a:r>
            <a:r>
              <a:rPr sz="1600" spc="5" dirty="0">
                <a:latin typeface="Courier New"/>
                <a:cs typeface="Courier New"/>
              </a:rPr>
              <a:t>И</a:t>
            </a:r>
            <a:r>
              <a:rPr sz="1600" spc="-10" dirty="0">
                <a:latin typeface="Courier New"/>
                <a:cs typeface="Courier New"/>
              </a:rPr>
              <a:t>л</a:t>
            </a:r>
            <a:r>
              <a:rPr sz="1600" spc="-5" dirty="0">
                <a:latin typeface="Courier New"/>
                <a:cs typeface="Courier New"/>
              </a:rPr>
              <a:t>и</a:t>
            </a:r>
            <a:r>
              <a:rPr sz="1600" spc="-10" dirty="0">
                <a:latin typeface="Courier New"/>
                <a:cs typeface="Courier New"/>
              </a:rPr>
              <a:t>м</a:t>
            </a:r>
            <a:r>
              <a:rPr sz="1600" spc="-5" dirty="0">
                <a:latin typeface="Courier New"/>
                <a:cs typeface="Courier New"/>
              </a:rPr>
              <a:t>ск  Усть-Кут  </a:t>
            </a:r>
            <a:r>
              <a:rPr sz="1600" spc="-10" dirty="0">
                <a:latin typeface="Courier New"/>
                <a:cs typeface="Courier New"/>
              </a:rPr>
              <a:t>Братск  </a:t>
            </a:r>
            <a:r>
              <a:rPr sz="1600" spc="-5" dirty="0">
                <a:latin typeface="Courier New"/>
                <a:cs typeface="Courier New"/>
              </a:rPr>
              <a:t>Иркутск  </a:t>
            </a:r>
            <a:r>
              <a:rPr sz="1600" spc="-10" dirty="0">
                <a:latin typeface="Courier New"/>
                <a:cs typeface="Courier New"/>
              </a:rPr>
              <a:t>Байкал  </a:t>
            </a:r>
            <a:r>
              <a:rPr sz="1600" spc="-5" dirty="0">
                <a:latin typeface="Courier New"/>
                <a:cs typeface="Courier New"/>
              </a:rPr>
              <a:t>Норильск  Стрежевой  Богашёво  Емельяново  </a:t>
            </a:r>
            <a:r>
              <a:rPr sz="1600" spc="-10" dirty="0">
                <a:latin typeface="Courier New"/>
                <a:cs typeface="Courier New"/>
              </a:rPr>
              <a:t>Абакан  </a:t>
            </a:r>
            <a:r>
              <a:rPr sz="1600" spc="-5" dirty="0">
                <a:latin typeface="Courier New"/>
                <a:cs typeface="Courier New"/>
              </a:rPr>
              <a:t>Барнаул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2042" y="1767077"/>
            <a:ext cx="161290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Усть-Илимск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Усть-Кут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Братск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Иркутск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Улан-Удэ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Норильск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Стрежевой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Томск</a:t>
            </a:r>
            <a:endParaRPr sz="160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Красноярск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Абакан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Барнаул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47716" y="2986531"/>
            <a:ext cx="344614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 69.31 | Asia/Krasnoyarsk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 60.72 | Asia/Krasnoyarsk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 56.38 | Asia/Krasnoyarsk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 56.18 | Asia/Krasnoyarsk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 53.74 | Asia/Krasnoyarsk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| 53.36 | Asia/Krasnoyarsk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1859" y="4449826"/>
            <a:ext cx="71120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Горно-Алтайск | Горно-Алтайск | 51.97 | Asia/Krasnoyarsk</a:t>
            </a:r>
            <a:r>
              <a:rPr sz="1600" spc="1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92042" y="4693665"/>
            <a:ext cx="54013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967864" algn="l"/>
              </a:tabLst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Кызыл	| 51.67 | Asia/Krasnoyarsk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57409" y="1767077"/>
            <a:ext cx="147320" cy="319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59940" y="4693665"/>
            <a:ext cx="1245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Кызыл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(13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строк)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68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468" y="313931"/>
            <a:ext cx="5792744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 err="1">
                <a:latin typeface="Arial Black" panose="020B0A04020102020204" pitchFamily="34" charset="0"/>
              </a:rPr>
              <a:t>Предложение</a:t>
            </a:r>
            <a:r>
              <a:rPr sz="2800" spc="-15" dirty="0">
                <a:latin typeface="Arial Black" panose="020B0A04020102020204" pitchFamily="34" charset="0"/>
              </a:rPr>
              <a:t> </a:t>
            </a:r>
            <a:r>
              <a:rPr sz="2800" i="1" spc="-15" dirty="0" smtClean="0">
                <a:latin typeface="Arial Black" panose="020B0A04020102020204" pitchFamily="34" charset="0"/>
              </a:rPr>
              <a:t>WINDOW</a:t>
            </a:r>
            <a:endParaRPr sz="2800" i="1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0982" y="1596045"/>
            <a:ext cx="9378686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6515" indent="-342900" algn="just"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Усложним </a:t>
            </a:r>
            <a:r>
              <a:rPr sz="2000" dirty="0">
                <a:latin typeface="Carlito"/>
                <a:cs typeface="Carlito"/>
              </a:rPr>
              <a:t>запрос — </a:t>
            </a: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5" dirty="0">
                <a:latin typeface="Carlito"/>
                <a:cs typeface="Carlito"/>
              </a:rPr>
              <a:t>каждого </a:t>
            </a:r>
            <a:r>
              <a:rPr sz="2000" dirty="0">
                <a:latin typeface="Carlito"/>
                <a:cs typeface="Carlito"/>
              </a:rPr>
              <a:t>аэропорта </a:t>
            </a:r>
            <a:r>
              <a:rPr sz="2000" spc="-25" dirty="0">
                <a:latin typeface="Carlito"/>
                <a:cs typeface="Carlito"/>
              </a:rPr>
              <a:t>будем </a:t>
            </a:r>
            <a:r>
              <a:rPr sz="2000" dirty="0">
                <a:latin typeface="Carlito"/>
                <a:cs typeface="Carlito"/>
              </a:rPr>
              <a:t>вычислять </a:t>
            </a:r>
            <a:r>
              <a:rPr sz="2000" spc="-5" dirty="0">
                <a:latin typeface="Carlito"/>
                <a:cs typeface="Carlito"/>
              </a:rPr>
              <a:t>разницу  </a:t>
            </a:r>
            <a:r>
              <a:rPr sz="2000" spc="-10" dirty="0">
                <a:latin typeface="Carlito"/>
                <a:cs typeface="Carlito"/>
              </a:rPr>
              <a:t>между его </a:t>
            </a:r>
            <a:r>
              <a:rPr sz="2000" spc="-5" dirty="0">
                <a:latin typeface="Carlito"/>
                <a:cs typeface="Carlito"/>
              </a:rPr>
              <a:t>географической широтой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широтой,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15" dirty="0">
                <a:latin typeface="Carlito"/>
                <a:cs typeface="Carlito"/>
              </a:rPr>
              <a:t>которой </a:t>
            </a:r>
            <a:r>
              <a:rPr sz="2000" spc="-20" dirty="0">
                <a:latin typeface="Carlito"/>
                <a:cs typeface="Carlito"/>
              </a:rPr>
              <a:t>находится  </a:t>
            </a:r>
            <a:r>
              <a:rPr sz="2000" dirty="0">
                <a:latin typeface="Carlito"/>
                <a:cs typeface="Carlito"/>
              </a:rPr>
              <a:t>самый северный аэропорт в </a:t>
            </a:r>
            <a:r>
              <a:rPr sz="2000" spc="-10" dirty="0">
                <a:latin typeface="Carlito"/>
                <a:cs typeface="Carlito"/>
              </a:rPr>
              <a:t>этом </a:t>
            </a:r>
            <a:r>
              <a:rPr sz="2000" spc="-15" dirty="0">
                <a:latin typeface="Carlito"/>
                <a:cs typeface="Carlito"/>
              </a:rPr>
              <a:t>же </a:t>
            </a:r>
            <a:r>
              <a:rPr sz="2000" dirty="0">
                <a:latin typeface="Carlito"/>
                <a:cs typeface="Carlito"/>
              </a:rPr>
              <a:t>часовом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поясе.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Самый </a:t>
            </a:r>
            <a:r>
              <a:rPr sz="2000" dirty="0">
                <a:latin typeface="Carlito"/>
                <a:cs typeface="Carlito"/>
              </a:rPr>
              <a:t>северный аэропорт в </a:t>
            </a:r>
            <a:r>
              <a:rPr sz="2000" spc="-10" dirty="0">
                <a:latin typeface="Carlito"/>
                <a:cs typeface="Carlito"/>
              </a:rPr>
              <a:t>каждом </a:t>
            </a:r>
            <a:r>
              <a:rPr sz="2000" dirty="0">
                <a:latin typeface="Carlito"/>
                <a:cs typeface="Carlito"/>
              </a:rPr>
              <a:t>часовом поясе, </a:t>
            </a:r>
            <a:r>
              <a:rPr sz="2000" spc="-45" dirty="0">
                <a:latin typeface="Carlito"/>
                <a:cs typeface="Carlito"/>
              </a:rPr>
              <a:t>т. </a:t>
            </a:r>
            <a:r>
              <a:rPr sz="2000" dirty="0">
                <a:latin typeface="Carlito"/>
                <a:cs typeface="Carlito"/>
              </a:rPr>
              <a:t>е. самая первая  </a:t>
            </a:r>
            <a:r>
              <a:rPr sz="2000" spc="-5" dirty="0">
                <a:latin typeface="Carlito"/>
                <a:cs typeface="Carlito"/>
              </a:rPr>
              <a:t>строка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каждом </a:t>
            </a:r>
            <a:r>
              <a:rPr sz="2000" spc="-15" dirty="0">
                <a:latin typeface="Carlito"/>
                <a:cs typeface="Carlito"/>
              </a:rPr>
              <a:t>разделе, </a:t>
            </a:r>
            <a:r>
              <a:rPr sz="2000" spc="-5" dirty="0">
                <a:latin typeface="Carlito"/>
                <a:cs typeface="Carlito"/>
              </a:rPr>
              <a:t>выбирается </a:t>
            </a:r>
            <a:r>
              <a:rPr sz="2000" dirty="0">
                <a:latin typeface="Carlito"/>
                <a:cs typeface="Carlito"/>
              </a:rPr>
              <a:t>с помощью </a:t>
            </a:r>
            <a:r>
              <a:rPr sz="2000" spc="-10" dirty="0">
                <a:latin typeface="Carlito"/>
                <a:cs typeface="Carlito"/>
              </a:rPr>
              <a:t>оконной </a:t>
            </a:r>
            <a:r>
              <a:rPr sz="2000" spc="-5" dirty="0">
                <a:latin typeface="Carlito"/>
                <a:cs typeface="Carlito"/>
              </a:rPr>
              <a:t>функции  </a:t>
            </a:r>
            <a:r>
              <a:rPr sz="2000" b="1" spc="-10" dirty="0">
                <a:latin typeface="Carlito"/>
                <a:cs typeface="Carlito"/>
              </a:rPr>
              <a:t>first_value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889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Строго говоря, эта функция </a:t>
            </a:r>
            <a:r>
              <a:rPr sz="2000" spc="-10" dirty="0">
                <a:latin typeface="Carlito"/>
                <a:cs typeface="Carlito"/>
              </a:rPr>
              <a:t>получает </a:t>
            </a:r>
            <a:r>
              <a:rPr sz="2000" spc="-5" dirty="0">
                <a:latin typeface="Carlito"/>
                <a:cs typeface="Carlito"/>
              </a:rPr>
              <a:t>доступ </a:t>
            </a:r>
            <a:r>
              <a:rPr sz="2000" dirty="0">
                <a:latin typeface="Carlito"/>
                <a:cs typeface="Carlito"/>
              </a:rPr>
              <a:t>к первой </a:t>
            </a:r>
            <a:r>
              <a:rPr sz="2000" spc="-5" dirty="0">
                <a:latin typeface="Carlito"/>
                <a:cs typeface="Carlito"/>
              </a:rPr>
              <a:t>строке </a:t>
            </a:r>
            <a:r>
              <a:rPr sz="2000" i="1" spc="-85" dirty="0">
                <a:latin typeface="Arial"/>
                <a:cs typeface="Arial"/>
              </a:rPr>
              <a:t>оконного  </a:t>
            </a:r>
            <a:r>
              <a:rPr sz="2000" i="1" spc="-60" dirty="0">
                <a:latin typeface="Arial"/>
                <a:cs typeface="Arial"/>
              </a:rPr>
              <a:t>кадра</a:t>
            </a:r>
            <a:r>
              <a:rPr sz="2000" spc="-60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а не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раздела.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Однако </a:t>
            </a:r>
            <a:r>
              <a:rPr sz="2000" spc="-25" dirty="0">
                <a:latin typeface="Carlito"/>
                <a:cs typeface="Carlito"/>
              </a:rPr>
              <a:t>когда </a:t>
            </a:r>
            <a:r>
              <a:rPr sz="2000" spc="-10" dirty="0">
                <a:latin typeface="Carlito"/>
                <a:cs typeface="Carlito"/>
              </a:rPr>
              <a:t>используются </a:t>
            </a:r>
            <a:r>
              <a:rPr sz="2000" dirty="0">
                <a:latin typeface="Carlito"/>
                <a:cs typeface="Carlito"/>
              </a:rPr>
              <a:t>правила формирования </a:t>
            </a:r>
            <a:r>
              <a:rPr sz="2000" spc="-10" dirty="0">
                <a:latin typeface="Carlito"/>
                <a:cs typeface="Carlito"/>
              </a:rPr>
              <a:t>оконного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кадра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dirty="0">
                <a:latin typeface="Carlito"/>
                <a:cs typeface="Carlito"/>
              </a:rPr>
              <a:t>по </a:t>
            </a:r>
            <a:r>
              <a:rPr sz="2000" spc="-10" dirty="0">
                <a:latin typeface="Carlito"/>
                <a:cs typeface="Carlito"/>
              </a:rPr>
              <a:t>умолчанию, </a:t>
            </a:r>
            <a:r>
              <a:rPr sz="2000" spc="-25" dirty="0">
                <a:latin typeface="Carlito"/>
                <a:cs typeface="Carlito"/>
              </a:rPr>
              <a:t>тогда </a:t>
            </a:r>
            <a:r>
              <a:rPr sz="2000" spc="-10" dirty="0">
                <a:latin typeface="Carlito"/>
                <a:cs typeface="Carlito"/>
              </a:rPr>
              <a:t>его </a:t>
            </a:r>
            <a:r>
              <a:rPr sz="2000" dirty="0">
                <a:latin typeface="Carlito"/>
                <a:cs typeface="Carlito"/>
              </a:rPr>
              <a:t>начало совпадает с началом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раздела.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871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1807" y="286492"/>
            <a:ext cx="5316147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 err="1">
                <a:latin typeface="Arial Black" panose="020B0A04020102020204" pitchFamily="34" charset="0"/>
              </a:rPr>
              <a:t>Предложение</a:t>
            </a:r>
            <a:r>
              <a:rPr sz="2800" b="1" spc="-15" dirty="0">
                <a:latin typeface="Arial Black" panose="020B0A04020102020204" pitchFamily="34" charset="0"/>
              </a:rPr>
              <a:t> </a:t>
            </a:r>
            <a:r>
              <a:rPr sz="2800" b="1" spc="-15" dirty="0" smtClean="0">
                <a:latin typeface="Arial Black" panose="020B0A04020102020204" pitchFamily="34" charset="0"/>
              </a:rPr>
              <a:t>WINDOW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1274827"/>
            <a:ext cx="766762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66520" algn="ctr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 airport_name, city, timezone, latitude,  first_value( latitude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OVER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tz</a:t>
            </a:r>
            <a:endParaRPr>
              <a:latin typeface="Courier New"/>
              <a:cs typeface="Courier New"/>
            </a:endParaRPr>
          </a:p>
          <a:p>
            <a:pPr marR="2306320" algn="ctr"/>
            <a:r>
              <a:rPr b="1" spc="-10" dirty="0">
                <a:latin typeface="Courier New"/>
                <a:cs typeface="Courier New"/>
              </a:rPr>
              <a:t>AS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first_in_timezone,</a:t>
            </a:r>
            <a:endParaRPr>
              <a:latin typeface="Courier New"/>
              <a:cs typeface="Courier New"/>
            </a:endParaRPr>
          </a:p>
          <a:p>
            <a:pPr marL="5715" algn="ctr"/>
            <a:r>
              <a:rPr b="1" spc="-10" dirty="0">
                <a:latin typeface="Courier New"/>
                <a:cs typeface="Courier New"/>
              </a:rPr>
              <a:t>latitude </a:t>
            </a:r>
            <a:r>
              <a:rPr b="1" dirty="0">
                <a:latin typeface="Courier New"/>
                <a:cs typeface="Courier New"/>
              </a:rPr>
              <a:t>- </a:t>
            </a:r>
            <a:r>
              <a:rPr b="1" spc="-10" dirty="0">
                <a:latin typeface="Courier New"/>
                <a:cs typeface="Courier New"/>
              </a:rPr>
              <a:t>first_value( latitude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OVER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tz</a:t>
            </a:r>
            <a:endParaRPr>
              <a:latin typeface="Courier New"/>
              <a:cs typeface="Courier New"/>
            </a:endParaRPr>
          </a:p>
          <a:p>
            <a:pPr marR="3944620" algn="ctr"/>
            <a:r>
              <a:rPr b="1" spc="-10" dirty="0">
                <a:latin typeface="Courier New"/>
                <a:cs typeface="Courier New"/>
              </a:rPr>
              <a:t>AS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delta,</a:t>
            </a:r>
            <a:endParaRPr>
              <a:latin typeface="Courier New"/>
              <a:cs typeface="Courier New"/>
            </a:endParaRPr>
          </a:p>
          <a:p>
            <a:pPr marL="12700" marR="4777740" indent="956944"/>
            <a:r>
              <a:rPr b="1" spc="-10" dirty="0">
                <a:latin typeface="Courier New"/>
                <a:cs typeface="Courier New"/>
              </a:rPr>
              <a:t>rank() OVER</a:t>
            </a:r>
            <a:r>
              <a:rPr b="1" spc="-95" dirty="0"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tz 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airports</a:t>
            </a:r>
            <a:endParaRPr>
              <a:latin typeface="Courier New"/>
              <a:cs typeface="Courier New"/>
            </a:endParaRPr>
          </a:p>
          <a:p>
            <a:pPr marL="12700" marR="5080"/>
            <a:r>
              <a:rPr b="1" spc="-10" dirty="0">
                <a:latin typeface="Courier New"/>
                <a:cs typeface="Courier New"/>
              </a:rPr>
              <a:t>WHERE timezone IN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'Asia/Irkutsk', 'Asia/Krasnoyarsk' </a:t>
            </a:r>
            <a:r>
              <a:rPr b="1" dirty="0">
                <a:latin typeface="Courier New"/>
                <a:cs typeface="Courier New"/>
              </a:rPr>
              <a:t>) 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WINDOW tz </a:t>
            </a:r>
            <a:r>
              <a:rPr b="1" spc="-10" dirty="0">
                <a:latin typeface="Courier New"/>
                <a:cs typeface="Courier New"/>
              </a:rPr>
              <a:t>AS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PARTITION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timezone</a:t>
            </a:r>
            <a:endParaRPr>
              <a:latin typeface="Courier New"/>
              <a:cs typeface="Courier New"/>
            </a:endParaRPr>
          </a:p>
          <a:p>
            <a:pPr marL="2061210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ORDER BY latitude DESC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ORDER </a:t>
            </a:r>
            <a:r>
              <a:rPr b="1" spc="-5" dirty="0">
                <a:latin typeface="Courier New"/>
                <a:cs typeface="Courier New"/>
              </a:rPr>
              <a:t>BY </a:t>
            </a:r>
            <a:r>
              <a:rPr b="1" spc="-10" dirty="0">
                <a:latin typeface="Courier New"/>
                <a:cs typeface="Courier New"/>
              </a:rPr>
              <a:t>timezone,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rank;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9541" y="5085182"/>
            <a:ext cx="8281034" cy="95410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z="2000" spc="-10" dirty="0">
                <a:latin typeface="Carlito"/>
                <a:cs typeface="Carlito"/>
              </a:rPr>
              <a:t>Если используется </a:t>
            </a:r>
            <a:r>
              <a:rPr sz="2000" spc="-20" dirty="0">
                <a:latin typeface="Carlito"/>
                <a:cs typeface="Carlito"/>
              </a:rPr>
              <a:t>один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5" dirty="0">
                <a:latin typeface="Carlito"/>
                <a:cs typeface="Carlito"/>
              </a:rPr>
              <a:t>тот же </a:t>
            </a:r>
            <a:r>
              <a:rPr sz="2000" dirty="0">
                <a:latin typeface="Carlito"/>
                <a:cs typeface="Carlito"/>
              </a:rPr>
              <a:t>способ формирования </a:t>
            </a:r>
            <a:r>
              <a:rPr sz="2000" spc="-15" dirty="0">
                <a:latin typeface="Carlito"/>
                <a:cs typeface="Carlito"/>
              </a:rPr>
              <a:t>разделов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и</a:t>
            </a:r>
            <a:endParaRPr sz="2000">
              <a:latin typeface="Carlito"/>
              <a:cs typeface="Carlito"/>
            </a:endParaRPr>
          </a:p>
          <a:p>
            <a:pPr marL="1905" algn="ctr"/>
            <a:r>
              <a:rPr sz="2000" spc="-5" dirty="0">
                <a:latin typeface="Carlito"/>
                <a:cs typeface="Carlito"/>
              </a:rPr>
              <a:t>порядок сортировки </a:t>
            </a:r>
            <a:r>
              <a:rPr sz="2000" dirty="0">
                <a:latin typeface="Carlito"/>
                <a:cs typeface="Carlito"/>
              </a:rPr>
              <a:t>строк в </a:t>
            </a:r>
            <a:r>
              <a:rPr sz="2000" spc="-10" dirty="0">
                <a:latin typeface="Carlito"/>
                <a:cs typeface="Carlito"/>
              </a:rPr>
              <a:t>разделах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5" dirty="0">
                <a:latin typeface="Carlito"/>
                <a:cs typeface="Carlito"/>
              </a:rPr>
              <a:t>вводится </a:t>
            </a:r>
            <a:r>
              <a:rPr sz="2000" spc="-10" dirty="0">
                <a:latin typeface="Carlito"/>
                <a:cs typeface="Carlito"/>
              </a:rPr>
              <a:t>предложение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WINDOW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331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375" y="286639"/>
            <a:ext cx="6707142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Arial Black" panose="020B0A04020102020204" pitchFamily="34" charset="0"/>
              </a:rPr>
              <a:t>Результат</a:t>
            </a:r>
            <a:r>
              <a:rPr sz="2800" spc="-60" dirty="0">
                <a:latin typeface="Arial Black" panose="020B0A04020102020204" pitchFamily="34" charset="0"/>
              </a:rPr>
              <a:t> </a:t>
            </a:r>
            <a:r>
              <a:rPr sz="2800" spc="-5" dirty="0">
                <a:latin typeface="Arial Black" panose="020B0A04020102020204" pitchFamily="34" charset="0"/>
              </a:rPr>
              <a:t>запроса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640" y="172586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3989" y="1725866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>
                <a:moveTo>
                  <a:pt x="0" y="0"/>
                </a:moveTo>
                <a:lnTo>
                  <a:pt x="6841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4283" y="1725866"/>
            <a:ext cx="2319020" cy="0"/>
          </a:xfrm>
          <a:custGeom>
            <a:avLst/>
            <a:gdLst/>
            <a:ahLst/>
            <a:cxnLst/>
            <a:rect l="l" t="t" r="r" b="b"/>
            <a:pathLst>
              <a:path w="2319020">
                <a:moveTo>
                  <a:pt x="0" y="0"/>
                </a:moveTo>
                <a:lnTo>
                  <a:pt x="2318940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9940" y="1274826"/>
            <a:ext cx="5205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...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2606675" algn="l"/>
                <a:tab pos="5192395" algn="l"/>
              </a:tabLst>
            </a:pPr>
            <a:r>
              <a:rPr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[ </a:t>
            </a:r>
            <a:r>
              <a:rPr spc="-10" dirty="0">
                <a:latin typeface="Courier New"/>
                <a:cs typeface="Courier New"/>
              </a:rPr>
              <a:t>RECORD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4 </a:t>
            </a:r>
            <a:r>
              <a:rPr spc="-10" dirty="0">
                <a:latin typeface="Courier New"/>
                <a:cs typeface="Courier New"/>
              </a:rPr>
              <a:t>]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7100" y="1823466"/>
            <a:ext cx="16637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p</a:t>
            </a:r>
            <a:r>
              <a:rPr spc="-5" dirty="0">
                <a:latin typeface="Courier New"/>
                <a:cs typeface="Courier New"/>
              </a:rPr>
              <a:t>or</a:t>
            </a:r>
            <a:r>
              <a:rPr spc="-15"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_</a:t>
            </a:r>
            <a:r>
              <a:rPr spc="-15" dirty="0">
                <a:latin typeface="Courier New"/>
                <a:cs typeface="Courier New"/>
              </a:rPr>
              <a:t>na</a:t>
            </a:r>
            <a:r>
              <a:rPr spc="-5" dirty="0">
                <a:latin typeface="Courier New"/>
                <a:cs typeface="Courier New"/>
              </a:rPr>
              <a:t>me  </a:t>
            </a:r>
            <a:r>
              <a:rPr spc="-10" dirty="0">
                <a:latin typeface="Courier New"/>
                <a:cs typeface="Courier New"/>
              </a:rPr>
              <a:t>city  timezone  latitude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4424" y="1823466"/>
            <a:ext cx="19373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Иркутск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Иркутск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Asia/Irkutsk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52.268028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7101" y="2921000"/>
            <a:ext cx="357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first_in_timezone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7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58.135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72640" y="3920848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3990" y="3920848"/>
            <a:ext cx="685165" cy="0"/>
          </a:xfrm>
          <a:custGeom>
            <a:avLst/>
            <a:gdLst/>
            <a:ahLst/>
            <a:cxnLst/>
            <a:rect l="l" t="t" r="r" b="b"/>
            <a:pathLst>
              <a:path w="685164">
                <a:moveTo>
                  <a:pt x="0" y="0"/>
                </a:moveTo>
                <a:lnTo>
                  <a:pt x="684883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59941" y="3195320"/>
            <a:ext cx="27387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1898014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d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spc="-5" dirty="0">
                <a:latin typeface="Courier New"/>
                <a:cs typeface="Courier New"/>
              </a:rPr>
              <a:t>l</a:t>
            </a:r>
            <a:r>
              <a:rPr spc="-15" dirty="0">
                <a:latin typeface="Courier New"/>
                <a:cs typeface="Courier New"/>
              </a:rPr>
              <a:t>t</a:t>
            </a:r>
            <a:r>
              <a:rPr dirty="0">
                <a:latin typeface="Courier New"/>
                <a:cs typeface="Courier New"/>
              </a:rPr>
              <a:t>a  </a:t>
            </a:r>
            <a:r>
              <a:rPr spc="-10" dirty="0">
                <a:latin typeface="Courier New"/>
                <a:cs typeface="Courier New"/>
              </a:rPr>
              <a:t>rank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2606675" algn="l"/>
              </a:tabLst>
            </a:pPr>
            <a:r>
              <a:rPr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[ </a:t>
            </a:r>
            <a:r>
              <a:rPr spc="-10" dirty="0">
                <a:latin typeface="Courier New"/>
                <a:cs typeface="Courier New"/>
              </a:rPr>
              <a:t>RECORD </a:t>
            </a:r>
            <a:r>
              <a:rPr dirty="0">
                <a:latin typeface="Courier New"/>
                <a:cs typeface="Courier New"/>
              </a:rPr>
              <a:t>5</a:t>
            </a:r>
            <a:r>
              <a:rPr spc="-114" dirty="0">
                <a:latin typeface="Courier New"/>
                <a:cs typeface="Courier New"/>
              </a:rPr>
              <a:t> </a:t>
            </a:r>
            <a:r>
              <a:rPr spc="-20" dirty="0">
                <a:latin typeface="Courier New"/>
                <a:cs typeface="Courier New"/>
              </a:rPr>
              <a:t>]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4283" y="3920848"/>
            <a:ext cx="2320290" cy="0"/>
          </a:xfrm>
          <a:custGeom>
            <a:avLst/>
            <a:gdLst/>
            <a:ahLst/>
            <a:cxnLst/>
            <a:rect l="l" t="t" r="r" b="b"/>
            <a:pathLst>
              <a:path w="2320290">
                <a:moveTo>
                  <a:pt x="0" y="0"/>
                </a:moveTo>
                <a:lnTo>
                  <a:pt x="2320201" y="0"/>
                </a:lnTo>
              </a:path>
            </a:pathLst>
          </a:custGeom>
          <a:ln w="1350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4424" y="3195320"/>
            <a:ext cx="26130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-5.866972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4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2599690" algn="l"/>
              </a:tabLst>
            </a:pP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178051" y="4069521"/>
          <a:ext cx="4431665" cy="1905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28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airport_name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 marR="12890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city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zo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Байкал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 marR="2413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Улан-Удэ 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si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rk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83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latitude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51.807764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7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first_in_timezone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58.135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61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delta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-6.327236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rank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2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5300" y="1910750"/>
            <a:ext cx="10018713" cy="175259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 err="1" smtClean="0">
                <a:latin typeface="Arial Black" panose="020B0A04020102020204" pitchFamily="34" charset="0"/>
              </a:rPr>
              <a:t>Агрегирование</a:t>
            </a:r>
            <a:r>
              <a:rPr spc="-5" dirty="0" smtClean="0">
                <a:latin typeface="Arial Black" panose="020B0A04020102020204" pitchFamily="34" charset="0"/>
              </a:rPr>
              <a:t> </a:t>
            </a:r>
            <a:r>
              <a:rPr dirty="0">
                <a:latin typeface="Arial Black" panose="020B0A04020102020204" pitchFamily="34" charset="0"/>
              </a:rPr>
              <a:t>и</a:t>
            </a:r>
            <a:r>
              <a:rPr spc="-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группировка</a:t>
            </a:r>
          </a:p>
        </p:txBody>
      </p:sp>
    </p:spTree>
    <p:extLst>
      <p:ext uri="{BB962C8B-B14F-4D97-AF65-F5344CB8AC3E}">
        <p14:creationId xmlns:p14="http://schemas.microsoft.com/office/powerpoint/2010/main" val="28658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425" y="138270"/>
            <a:ext cx="5118735" cy="87395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Arial Black" panose="020B0A04020102020204" pitchFamily="34" charset="0"/>
              </a:rPr>
              <a:t>Результат </a:t>
            </a:r>
            <a:r>
              <a:rPr sz="2800" spc="-5" dirty="0">
                <a:latin typeface="Arial Black" panose="020B0A04020102020204" pitchFamily="34" charset="0"/>
              </a:rPr>
              <a:t>запроса</a:t>
            </a:r>
            <a:r>
              <a:rPr sz="2800" spc="10" dirty="0">
                <a:latin typeface="Arial Black" panose="020B0A04020102020204" pitchFamily="34" charset="0"/>
              </a:rPr>
              <a:t> </a:t>
            </a:r>
            <a:r>
              <a:rPr sz="2800" spc="-20" dirty="0">
                <a:latin typeface="Arial Black" panose="020B0A04020102020204" pitchFamily="34" charset="0"/>
              </a:rPr>
              <a:t>(продолжение)</a:t>
            </a:r>
            <a:endParaRPr sz="280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640" y="145154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3989" y="1451546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>
                <a:moveTo>
                  <a:pt x="0" y="0"/>
                </a:moveTo>
                <a:lnTo>
                  <a:pt x="6841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4283" y="1451546"/>
            <a:ext cx="2319020" cy="0"/>
          </a:xfrm>
          <a:custGeom>
            <a:avLst/>
            <a:gdLst/>
            <a:ahLst/>
            <a:cxnLst/>
            <a:rect l="l" t="t" r="r" b="b"/>
            <a:pathLst>
              <a:path w="2319020">
                <a:moveTo>
                  <a:pt x="0" y="0"/>
                </a:moveTo>
                <a:lnTo>
                  <a:pt x="2318940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9940" y="1274826"/>
            <a:ext cx="520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606675" algn="l"/>
                <a:tab pos="5192395" algn="l"/>
              </a:tabLst>
            </a:pPr>
            <a:r>
              <a:rPr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[ </a:t>
            </a:r>
            <a:r>
              <a:rPr spc="-10" dirty="0">
                <a:latin typeface="Courier New"/>
                <a:cs typeface="Courier New"/>
              </a:rPr>
              <a:t>RECORD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6 </a:t>
            </a:r>
            <a:r>
              <a:rPr spc="-10" dirty="0">
                <a:latin typeface="Courier New"/>
                <a:cs typeface="Courier New"/>
              </a:rPr>
              <a:t>]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7100" y="1549147"/>
            <a:ext cx="16637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p</a:t>
            </a:r>
            <a:r>
              <a:rPr spc="-5" dirty="0">
                <a:latin typeface="Courier New"/>
                <a:cs typeface="Courier New"/>
              </a:rPr>
              <a:t>or</a:t>
            </a:r>
            <a:r>
              <a:rPr spc="-15"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_</a:t>
            </a:r>
            <a:r>
              <a:rPr spc="-15" dirty="0">
                <a:latin typeface="Courier New"/>
                <a:cs typeface="Courier New"/>
              </a:rPr>
              <a:t>na</a:t>
            </a:r>
            <a:r>
              <a:rPr spc="-5" dirty="0">
                <a:latin typeface="Courier New"/>
                <a:cs typeface="Courier New"/>
              </a:rPr>
              <a:t>me  </a:t>
            </a:r>
            <a:r>
              <a:rPr spc="-10" dirty="0">
                <a:latin typeface="Courier New"/>
                <a:cs typeface="Courier New"/>
              </a:rPr>
              <a:t>city  timezone  latitude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4423" y="1549147"/>
            <a:ext cx="24815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Норильск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Норильск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Asia/Krasnoyarsk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69.311053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640" y="364636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3989" y="3646360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>
                <a:moveTo>
                  <a:pt x="0" y="0"/>
                </a:moveTo>
                <a:lnTo>
                  <a:pt x="6841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4283" y="3646360"/>
            <a:ext cx="2319020" cy="0"/>
          </a:xfrm>
          <a:custGeom>
            <a:avLst/>
            <a:gdLst/>
            <a:ahLst/>
            <a:cxnLst/>
            <a:rect l="l" t="t" r="r" b="b"/>
            <a:pathLst>
              <a:path w="2319020">
                <a:moveTo>
                  <a:pt x="0" y="0"/>
                </a:moveTo>
                <a:lnTo>
                  <a:pt x="2318940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59940" y="2646679"/>
            <a:ext cx="52057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first_in_timezone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69.311053</a:t>
            </a:r>
            <a:endParaRPr>
              <a:latin typeface="Courier New"/>
              <a:cs typeface="Courier New"/>
            </a:endParaRPr>
          </a:p>
          <a:p>
            <a:pPr marL="149225">
              <a:tabLst>
                <a:tab pos="2606675" algn="l"/>
              </a:tabLst>
            </a:pPr>
            <a:r>
              <a:rPr spc="-10" dirty="0">
                <a:latin typeface="Courier New"/>
                <a:cs typeface="Courier New"/>
              </a:rPr>
              <a:t>delta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14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L="149225">
              <a:tabLst>
                <a:tab pos="2606675" algn="l"/>
              </a:tabLst>
            </a:pPr>
            <a:r>
              <a:rPr spc="-10" dirty="0">
                <a:latin typeface="Courier New"/>
                <a:cs typeface="Courier New"/>
              </a:rPr>
              <a:t>rank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14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2606675" algn="l"/>
                <a:tab pos="5192395" algn="l"/>
              </a:tabLst>
            </a:pPr>
            <a:r>
              <a:rPr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[ </a:t>
            </a:r>
            <a:r>
              <a:rPr spc="-10" dirty="0">
                <a:latin typeface="Courier New"/>
                <a:cs typeface="Courier New"/>
              </a:rPr>
              <a:t>RECORD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7 </a:t>
            </a:r>
            <a:r>
              <a:rPr spc="-10" dirty="0">
                <a:latin typeface="Courier New"/>
                <a:cs typeface="Courier New"/>
              </a:rPr>
              <a:t>]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78050" y="3794947"/>
          <a:ext cx="4977129" cy="1905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534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airport_name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 marR="128841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city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zo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Стрежевой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 marR="2413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Стрежевой 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si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ra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oy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ar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latitude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60.716667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83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first_in_timezone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69.311053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7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delta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-8.594386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582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rank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59940" y="5664809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...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80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849" y="2493281"/>
            <a:ext cx="8930747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0" dirty="0" err="1" smtClean="0">
                <a:latin typeface="Arial Black" panose="020B0A04020102020204" pitchFamily="34" charset="0"/>
              </a:rPr>
              <a:t>Подзапросы</a:t>
            </a:r>
            <a:endParaRPr spc="-1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640" y="236292"/>
            <a:ext cx="7923468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 panose="020B0A04020102020204" pitchFamily="34" charset="0"/>
              </a:rPr>
              <a:t>Простой </a:t>
            </a:r>
            <a:r>
              <a:rPr sz="2800" spc="-5" dirty="0">
                <a:latin typeface="Arial Black" panose="020B0A04020102020204" pitchFamily="34" charset="0"/>
              </a:rPr>
              <a:t>пример с</a:t>
            </a:r>
            <a:r>
              <a:rPr sz="2800" spc="40" dirty="0">
                <a:latin typeface="Arial Black" panose="020B0A04020102020204" pitchFamily="34" charset="0"/>
              </a:rPr>
              <a:t> </a:t>
            </a:r>
            <a:r>
              <a:rPr sz="2800" spc="-15" dirty="0">
                <a:latin typeface="Arial Black" panose="020B0A04020102020204" pitchFamily="34" charset="0"/>
              </a:rPr>
              <a:t>подзапросом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2640" y="965995"/>
            <a:ext cx="7701915" cy="29604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Предположим, что </a:t>
            </a:r>
            <a:r>
              <a:rPr sz="2000" spc="-15" dirty="0">
                <a:latin typeface="Carlito"/>
                <a:cs typeface="Carlito"/>
              </a:rPr>
              <a:t>сотрудникам </a:t>
            </a:r>
            <a:r>
              <a:rPr sz="2000" spc="-5" dirty="0">
                <a:latin typeface="Carlito"/>
                <a:cs typeface="Carlito"/>
              </a:rPr>
              <a:t>аналитического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отдела</a:t>
            </a:r>
            <a:endParaRPr sz="2000" dirty="0">
              <a:latin typeface="Carlito"/>
              <a:cs typeface="Carlito"/>
            </a:endParaRPr>
          </a:p>
          <a:p>
            <a:pPr marL="355600" marR="5080"/>
            <a:r>
              <a:rPr sz="2000" dirty="0">
                <a:latin typeface="Carlito"/>
                <a:cs typeface="Carlito"/>
              </a:rPr>
              <a:t>потребовалось провести </a:t>
            </a:r>
            <a:r>
              <a:rPr sz="2000" spc="-5" dirty="0">
                <a:latin typeface="Carlito"/>
                <a:cs typeface="Carlito"/>
              </a:rPr>
              <a:t>статистическое </a:t>
            </a:r>
            <a:r>
              <a:rPr sz="2000" spc="-10" dirty="0">
                <a:latin typeface="Carlito"/>
                <a:cs typeface="Carlito"/>
              </a:rPr>
              <a:t>исследование </a:t>
            </a:r>
            <a:r>
              <a:rPr sz="2000" dirty="0">
                <a:latin typeface="Carlito"/>
                <a:cs typeface="Carlito"/>
              </a:rPr>
              <a:t>финансовых  </a:t>
            </a:r>
            <a:r>
              <a:rPr sz="2000" spc="-20" dirty="0">
                <a:latin typeface="Carlito"/>
                <a:cs typeface="Carlito"/>
              </a:rPr>
              <a:t>результатов </a:t>
            </a:r>
            <a:r>
              <a:rPr sz="2000" spc="-5" dirty="0">
                <a:latin typeface="Carlito"/>
                <a:cs typeface="Carlito"/>
              </a:rPr>
              <a:t>работы авиакомпании.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качестве первого </a:t>
            </a:r>
            <a:r>
              <a:rPr sz="2000" dirty="0">
                <a:latin typeface="Carlito"/>
                <a:cs typeface="Carlito"/>
              </a:rPr>
              <a:t>шага </a:t>
            </a:r>
            <a:r>
              <a:rPr sz="2000" spc="-5" dirty="0">
                <a:latin typeface="Carlito"/>
                <a:cs typeface="Carlito"/>
              </a:rPr>
              <a:t>они  решили </a:t>
            </a:r>
            <a:r>
              <a:rPr sz="2000" spc="-10" dirty="0">
                <a:latin typeface="Carlito"/>
                <a:cs typeface="Carlito"/>
              </a:rPr>
              <a:t>подсчитать количество </a:t>
            </a:r>
            <a:r>
              <a:rPr sz="2000" spc="-5" dirty="0">
                <a:latin typeface="Carlito"/>
                <a:cs typeface="Carlito"/>
              </a:rPr>
              <a:t>операций </a:t>
            </a:r>
            <a:r>
              <a:rPr sz="2000" dirty="0">
                <a:latin typeface="Carlito"/>
                <a:cs typeface="Carlito"/>
              </a:rPr>
              <a:t>бронирования, в </a:t>
            </a:r>
            <a:r>
              <a:rPr sz="2000" spc="-15" dirty="0">
                <a:latin typeface="Carlito"/>
                <a:cs typeface="Carlito"/>
              </a:rPr>
              <a:t>которых  </a:t>
            </a:r>
            <a:r>
              <a:rPr sz="2000" spc="-5" dirty="0">
                <a:latin typeface="Carlito"/>
                <a:cs typeface="Carlito"/>
              </a:rPr>
              <a:t>общая </a:t>
            </a:r>
            <a:r>
              <a:rPr sz="2000" dirty="0">
                <a:latin typeface="Carlito"/>
                <a:cs typeface="Carlito"/>
              </a:rPr>
              <a:t>сумма превышает </a:t>
            </a:r>
            <a:r>
              <a:rPr sz="2000" spc="-5" dirty="0">
                <a:latin typeface="Carlito"/>
                <a:cs typeface="Carlito"/>
              </a:rPr>
              <a:t>среднюю </a:t>
            </a:r>
            <a:r>
              <a:rPr sz="2000" spc="-10" dirty="0">
                <a:latin typeface="Carlito"/>
                <a:cs typeface="Carlito"/>
              </a:rPr>
              <a:t>величину </a:t>
            </a:r>
            <a:r>
              <a:rPr sz="2000" dirty="0">
                <a:latin typeface="Carlito"/>
                <a:cs typeface="Carlito"/>
              </a:rPr>
              <a:t>по всей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выборке.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075"/>
              </a:lnSpc>
            </a:pPr>
            <a:r>
              <a:rPr b="1" spc="-10" dirty="0">
                <a:latin typeface="Courier New"/>
                <a:cs typeface="Courier New"/>
              </a:rPr>
              <a:t>SELECT count( </a:t>
            </a:r>
            <a:r>
              <a:rPr b="1" dirty="0">
                <a:latin typeface="Courier New"/>
                <a:cs typeface="Courier New"/>
              </a:rPr>
              <a:t>* )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bookings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total_amount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&gt;</a:t>
            </a:r>
            <a:endParaRPr dirty="0">
              <a:latin typeface="Courier New"/>
              <a:cs typeface="Courier New"/>
            </a:endParaRPr>
          </a:p>
          <a:p>
            <a:pPr marL="832485"/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spc="-5" dirty="0">
                <a:latin typeface="Courier New"/>
                <a:cs typeface="Courier New"/>
              </a:rPr>
              <a:t>avg( </a:t>
            </a:r>
            <a:r>
              <a:rPr b="1" spc="-10" dirty="0">
                <a:latin typeface="Courier New"/>
                <a:cs typeface="Courier New"/>
              </a:rPr>
              <a:t>total_amount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FROM bookings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count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640" y="4073334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4">
                <a:moveTo>
                  <a:pt x="0" y="0"/>
                </a:moveTo>
                <a:lnTo>
                  <a:pt x="95691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9941" y="4170933"/>
            <a:ext cx="1392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87224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(1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4731767"/>
            <a:ext cx="955121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>
                <a:latin typeface="Carlito"/>
                <a:cs typeface="Carlito"/>
              </a:rPr>
              <a:t>Подзапрос является </a:t>
            </a:r>
            <a:r>
              <a:rPr spc="-5" dirty="0">
                <a:latin typeface="Carlito"/>
                <a:cs typeface="Carlito"/>
              </a:rPr>
              <a:t>частью </a:t>
            </a:r>
            <a:r>
              <a:rPr spc="-10" dirty="0">
                <a:latin typeface="Carlito"/>
                <a:cs typeface="Carlito"/>
              </a:rPr>
              <a:t>более общего </a:t>
            </a:r>
            <a:r>
              <a:rPr dirty="0">
                <a:latin typeface="Carlito"/>
                <a:cs typeface="Carlito"/>
              </a:rPr>
              <a:t>запроса. </a:t>
            </a:r>
            <a:r>
              <a:rPr spc="-10" dirty="0">
                <a:latin typeface="Carlito"/>
                <a:cs typeface="Carlito"/>
              </a:rPr>
              <a:t>Подзапросы</a:t>
            </a:r>
            <a:r>
              <a:rPr spc="13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могут</a:t>
            </a:r>
            <a:endParaRPr dirty="0">
              <a:latin typeface="Carlito"/>
              <a:cs typeface="Carlito"/>
            </a:endParaRPr>
          </a:p>
          <a:p>
            <a:pPr marL="355600" marR="279400"/>
            <a:r>
              <a:rPr spc="-5" dirty="0">
                <a:latin typeface="Carlito"/>
                <a:cs typeface="Carlito"/>
              </a:rPr>
              <a:t>присутствовать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10" dirty="0">
                <a:latin typeface="Carlito"/>
                <a:cs typeface="Carlito"/>
              </a:rPr>
              <a:t>предложениях </a:t>
            </a:r>
            <a:r>
              <a:rPr spc="-35" dirty="0">
                <a:latin typeface="Carlito"/>
                <a:cs typeface="Carlito"/>
              </a:rPr>
              <a:t>SELECT, </a:t>
            </a:r>
            <a:r>
              <a:rPr spc="-10" dirty="0">
                <a:latin typeface="Carlito"/>
                <a:cs typeface="Carlito"/>
              </a:rPr>
              <a:t>FROM, WHERE </a:t>
            </a:r>
            <a:r>
              <a:rPr dirty="0">
                <a:latin typeface="Carlito"/>
                <a:cs typeface="Carlito"/>
              </a:rPr>
              <a:t>и </a:t>
            </a:r>
            <a:r>
              <a:rPr spc="-10" dirty="0">
                <a:latin typeface="Carlito"/>
                <a:cs typeface="Carlito"/>
              </a:rPr>
              <a:t>HAVING, </a:t>
            </a:r>
            <a:r>
              <a:rPr dirty="0">
                <a:latin typeface="Carlito"/>
                <a:cs typeface="Carlito"/>
              </a:rPr>
              <a:t>а </a:t>
            </a:r>
            <a:r>
              <a:rPr spc="-10" dirty="0">
                <a:latin typeface="Carlito"/>
                <a:cs typeface="Carlito"/>
              </a:rPr>
              <a:t>также </a:t>
            </a:r>
            <a:r>
              <a:rPr dirty="0">
                <a:latin typeface="Carlito"/>
                <a:cs typeface="Carlito"/>
              </a:rPr>
              <a:t>в  </a:t>
            </a:r>
            <a:r>
              <a:rPr spc="-10" dirty="0">
                <a:latin typeface="Carlito"/>
                <a:cs typeface="Carlito"/>
              </a:rPr>
              <a:t>предложении</a:t>
            </a:r>
            <a:r>
              <a:rPr spc="-5" dirty="0">
                <a:latin typeface="Carlito"/>
                <a:cs typeface="Carlito"/>
              </a:rPr>
              <a:t> WITH.</a:t>
            </a:r>
            <a:endParaRPr dirty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Здесь </a:t>
            </a:r>
            <a:r>
              <a:rPr spc="-15" dirty="0">
                <a:latin typeface="Carlito"/>
                <a:cs typeface="Carlito"/>
              </a:rPr>
              <a:t>используется </a:t>
            </a:r>
            <a:r>
              <a:rPr spc="-5" dirty="0">
                <a:latin typeface="Carlito"/>
                <a:cs typeface="Carlito"/>
              </a:rPr>
              <a:t>так называемый </a:t>
            </a:r>
            <a:r>
              <a:rPr b="1" spc="-5" dirty="0">
                <a:latin typeface="Carlito"/>
                <a:cs typeface="Carlito"/>
              </a:rPr>
              <a:t>скалярный </a:t>
            </a:r>
            <a:r>
              <a:rPr b="1" spc="-10" dirty="0">
                <a:latin typeface="Carlito"/>
                <a:cs typeface="Carlito"/>
              </a:rPr>
              <a:t>подзапрос</a:t>
            </a:r>
            <a:r>
              <a:rPr spc="-10" dirty="0">
                <a:latin typeface="Carlito"/>
                <a:cs typeface="Carlito"/>
              </a:rPr>
              <a:t>.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20" dirty="0">
                <a:latin typeface="Carlito"/>
                <a:cs typeface="Carlito"/>
              </a:rPr>
              <a:t>результате </a:t>
            </a:r>
            <a:r>
              <a:rPr spc="-10" dirty="0">
                <a:latin typeface="Carlito"/>
                <a:cs typeface="Carlito"/>
              </a:rPr>
              <a:t>его  </a:t>
            </a:r>
            <a:r>
              <a:rPr spc="-5" dirty="0">
                <a:latin typeface="Carlito"/>
                <a:cs typeface="Carlito"/>
              </a:rPr>
              <a:t>выполнения возвращается </a:t>
            </a:r>
            <a:r>
              <a:rPr i="1" spc="-85" dirty="0">
                <a:latin typeface="Arial"/>
                <a:cs typeface="Arial"/>
              </a:rPr>
              <a:t>только </a:t>
            </a:r>
            <a:r>
              <a:rPr i="1" spc="-65" dirty="0">
                <a:latin typeface="Arial"/>
                <a:cs typeface="Arial"/>
              </a:rPr>
              <a:t>одно </a:t>
            </a:r>
            <a:r>
              <a:rPr i="1" spc="-95" dirty="0">
                <a:latin typeface="Arial"/>
                <a:cs typeface="Arial"/>
              </a:rPr>
              <a:t>скалярное </a:t>
            </a:r>
            <a:r>
              <a:rPr i="1" spc="-90" dirty="0">
                <a:latin typeface="Arial"/>
                <a:cs typeface="Arial"/>
              </a:rPr>
              <a:t>значение </a:t>
            </a:r>
            <a:r>
              <a:rPr spc="-15" dirty="0">
                <a:latin typeface="Carlito"/>
                <a:cs typeface="Carlito"/>
              </a:rPr>
              <a:t>(один столбец </a:t>
            </a:r>
            <a:r>
              <a:rPr dirty="0">
                <a:latin typeface="Carlito"/>
                <a:cs typeface="Carlito"/>
              </a:rPr>
              <a:t>и  </a:t>
            </a:r>
            <a:r>
              <a:rPr spc="-15" dirty="0">
                <a:latin typeface="Carlito"/>
                <a:cs typeface="Carlito"/>
              </a:rPr>
              <a:t>одна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строка).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8053" y="4139298"/>
            <a:ext cx="1296670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spcBef>
                <a:spcPts val="245"/>
              </a:spcBef>
            </a:pPr>
            <a:r>
              <a:rPr spc="-10" dirty="0">
                <a:latin typeface="Carlito"/>
                <a:cs typeface="Carlito"/>
              </a:rPr>
              <a:t>подзапрос</a:t>
            </a:r>
            <a:endParaRPr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30930" y="3575685"/>
            <a:ext cx="5570220" cy="586105"/>
            <a:chOff x="1606930" y="3575684"/>
            <a:chExt cx="5570220" cy="586105"/>
          </a:xfrm>
        </p:grpSpPr>
        <p:sp>
          <p:nvSpPr>
            <p:cNvPr id="9" name="object 9"/>
            <p:cNvSpPr/>
            <p:nvPr/>
          </p:nvSpPr>
          <p:spPr>
            <a:xfrm>
              <a:off x="1619630" y="3588384"/>
              <a:ext cx="5544820" cy="560705"/>
            </a:xfrm>
            <a:custGeom>
              <a:avLst/>
              <a:gdLst/>
              <a:ahLst/>
              <a:cxnLst/>
              <a:rect l="l" t="t" r="r" b="b"/>
              <a:pathLst>
                <a:path w="5544820" h="560704">
                  <a:moveTo>
                    <a:pt x="5544693" y="0"/>
                  </a:moveTo>
                  <a:lnTo>
                    <a:pt x="5543021" y="74516"/>
                  </a:lnTo>
                  <a:lnTo>
                    <a:pt x="5538305" y="141473"/>
                  </a:lnTo>
                  <a:lnTo>
                    <a:pt x="5530992" y="198199"/>
                  </a:lnTo>
                  <a:lnTo>
                    <a:pt x="5521531" y="242024"/>
                  </a:lnTo>
                  <a:lnTo>
                    <a:pt x="5497957" y="280288"/>
                  </a:lnTo>
                  <a:lnTo>
                    <a:pt x="2819019" y="280288"/>
                  </a:lnTo>
                  <a:lnTo>
                    <a:pt x="2806614" y="290309"/>
                  </a:lnTo>
                  <a:lnTo>
                    <a:pt x="2786046" y="362442"/>
                  </a:lnTo>
                  <a:lnTo>
                    <a:pt x="2778764" y="419198"/>
                  </a:lnTo>
                  <a:lnTo>
                    <a:pt x="2774072" y="486178"/>
                  </a:lnTo>
                  <a:lnTo>
                    <a:pt x="2772410" y="560704"/>
                  </a:lnTo>
                  <a:lnTo>
                    <a:pt x="2770738" y="486178"/>
                  </a:lnTo>
                  <a:lnTo>
                    <a:pt x="2766022" y="419198"/>
                  </a:lnTo>
                  <a:lnTo>
                    <a:pt x="2758709" y="362442"/>
                  </a:lnTo>
                  <a:lnTo>
                    <a:pt x="2749248" y="318586"/>
                  </a:lnTo>
                  <a:lnTo>
                    <a:pt x="2725673" y="280288"/>
                  </a:lnTo>
                  <a:lnTo>
                    <a:pt x="46736" y="280288"/>
                  </a:lnTo>
                  <a:lnTo>
                    <a:pt x="34322" y="270277"/>
                  </a:lnTo>
                  <a:lnTo>
                    <a:pt x="23161" y="242024"/>
                  </a:lnTo>
                  <a:lnTo>
                    <a:pt x="13700" y="198199"/>
                  </a:lnTo>
                  <a:lnTo>
                    <a:pt x="6387" y="141473"/>
                  </a:lnTo>
                  <a:lnTo>
                    <a:pt x="1671" y="74516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7945" y="3974083"/>
              <a:ext cx="508000" cy="177800"/>
            </a:xfrm>
            <a:custGeom>
              <a:avLst/>
              <a:gdLst/>
              <a:ahLst/>
              <a:cxnLst/>
              <a:rect l="l" t="t" r="r" b="b"/>
              <a:pathLst>
                <a:path w="508000" h="177800">
                  <a:moveTo>
                    <a:pt x="73065" y="37229"/>
                  </a:moveTo>
                  <a:lnTo>
                    <a:pt x="48762" y="43903"/>
                  </a:lnTo>
                  <a:lnTo>
                    <a:pt x="66615" y="61865"/>
                  </a:lnTo>
                  <a:lnTo>
                    <a:pt x="500888" y="177419"/>
                  </a:lnTo>
                  <a:lnTo>
                    <a:pt x="507491" y="152908"/>
                  </a:lnTo>
                  <a:lnTo>
                    <a:pt x="73065" y="37229"/>
                  </a:lnTo>
                  <a:close/>
                </a:path>
                <a:path w="508000" h="177800">
                  <a:moveTo>
                    <a:pt x="112902" y="0"/>
                  </a:moveTo>
                  <a:lnTo>
                    <a:pt x="0" y="30988"/>
                  </a:lnTo>
                  <a:lnTo>
                    <a:pt x="82550" y="113919"/>
                  </a:lnTo>
                  <a:lnTo>
                    <a:pt x="90550" y="113919"/>
                  </a:lnTo>
                  <a:lnTo>
                    <a:pt x="66615" y="61865"/>
                  </a:lnTo>
                  <a:lnTo>
                    <a:pt x="21208" y="49784"/>
                  </a:lnTo>
                  <a:lnTo>
                    <a:pt x="27685" y="25146"/>
                  </a:lnTo>
                  <a:lnTo>
                    <a:pt x="117230" y="25146"/>
                  </a:lnTo>
                  <a:lnTo>
                    <a:pt x="119633" y="24511"/>
                  </a:lnTo>
                  <a:lnTo>
                    <a:pt x="123570" y="17526"/>
                  </a:lnTo>
                  <a:lnTo>
                    <a:pt x="121792" y="10795"/>
                  </a:lnTo>
                  <a:lnTo>
                    <a:pt x="119887" y="3937"/>
                  </a:lnTo>
                  <a:lnTo>
                    <a:pt x="112902" y="0"/>
                  </a:lnTo>
                  <a:close/>
                </a:path>
                <a:path w="508000" h="177800">
                  <a:moveTo>
                    <a:pt x="27685" y="25146"/>
                  </a:moveTo>
                  <a:lnTo>
                    <a:pt x="21208" y="49784"/>
                  </a:lnTo>
                  <a:lnTo>
                    <a:pt x="66615" y="61865"/>
                  </a:lnTo>
                  <a:lnTo>
                    <a:pt x="54480" y="49657"/>
                  </a:lnTo>
                  <a:lnTo>
                    <a:pt x="27812" y="49657"/>
                  </a:lnTo>
                  <a:lnTo>
                    <a:pt x="33400" y="28448"/>
                  </a:lnTo>
                  <a:lnTo>
                    <a:pt x="40086" y="28448"/>
                  </a:lnTo>
                  <a:lnTo>
                    <a:pt x="27685" y="25146"/>
                  </a:lnTo>
                  <a:close/>
                </a:path>
                <a:path w="508000" h="177800">
                  <a:moveTo>
                    <a:pt x="33400" y="28448"/>
                  </a:moveTo>
                  <a:lnTo>
                    <a:pt x="27812" y="49657"/>
                  </a:lnTo>
                  <a:lnTo>
                    <a:pt x="48762" y="43903"/>
                  </a:lnTo>
                  <a:lnTo>
                    <a:pt x="33400" y="28448"/>
                  </a:lnTo>
                  <a:close/>
                </a:path>
                <a:path w="508000" h="177800">
                  <a:moveTo>
                    <a:pt x="48762" y="43903"/>
                  </a:moveTo>
                  <a:lnTo>
                    <a:pt x="27812" y="49657"/>
                  </a:lnTo>
                  <a:lnTo>
                    <a:pt x="54480" y="49657"/>
                  </a:lnTo>
                  <a:lnTo>
                    <a:pt x="48762" y="43903"/>
                  </a:lnTo>
                  <a:close/>
                </a:path>
                <a:path w="508000" h="177800">
                  <a:moveTo>
                    <a:pt x="40086" y="28448"/>
                  </a:moveTo>
                  <a:lnTo>
                    <a:pt x="33400" y="28448"/>
                  </a:lnTo>
                  <a:lnTo>
                    <a:pt x="48762" y="43903"/>
                  </a:lnTo>
                  <a:lnTo>
                    <a:pt x="73065" y="37229"/>
                  </a:lnTo>
                  <a:lnTo>
                    <a:pt x="40086" y="28448"/>
                  </a:lnTo>
                  <a:close/>
                </a:path>
                <a:path w="508000" h="177800">
                  <a:moveTo>
                    <a:pt x="117230" y="25146"/>
                  </a:moveTo>
                  <a:lnTo>
                    <a:pt x="27685" y="25146"/>
                  </a:lnTo>
                  <a:lnTo>
                    <a:pt x="73065" y="37229"/>
                  </a:lnTo>
                  <a:lnTo>
                    <a:pt x="112902" y="26289"/>
                  </a:lnTo>
                  <a:lnTo>
                    <a:pt x="117230" y="2514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45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0830" y="339811"/>
            <a:ext cx="6508736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Подзапрос </a:t>
            </a:r>
            <a:r>
              <a:rPr sz="2800" spc="-5" dirty="0">
                <a:latin typeface="Arial Black" panose="020B0A04020102020204" pitchFamily="34" charset="0"/>
              </a:rPr>
              <a:t>в </a:t>
            </a:r>
            <a:r>
              <a:rPr sz="2800" spc="-20" dirty="0" err="1">
                <a:latin typeface="Arial Black" panose="020B0A04020102020204" pitchFamily="34" charset="0"/>
              </a:rPr>
              <a:t>предикате</a:t>
            </a:r>
            <a:r>
              <a:rPr sz="2800" spc="-20" dirty="0">
                <a:latin typeface="Arial Black" panose="020B0A04020102020204" pitchFamily="34" charset="0"/>
              </a:rPr>
              <a:t> </a:t>
            </a:r>
            <a:r>
              <a:rPr sz="2800" spc="-5" dirty="0" smtClean="0">
                <a:latin typeface="Arial Black" panose="020B0A04020102020204" pitchFamily="34" charset="0"/>
              </a:rPr>
              <a:t>IN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1285494"/>
            <a:ext cx="7930515" cy="3642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8450"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Вопрос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какие </a:t>
            </a:r>
            <a:r>
              <a:rPr sz="2000" dirty="0">
                <a:latin typeface="Carlito"/>
                <a:cs typeface="Carlito"/>
              </a:rPr>
              <a:t>маршруты </a:t>
            </a:r>
            <a:r>
              <a:rPr sz="2000" spc="-5" dirty="0">
                <a:latin typeface="Carlito"/>
                <a:cs typeface="Carlito"/>
              </a:rPr>
              <a:t>существуют </a:t>
            </a:r>
            <a:r>
              <a:rPr sz="2000" spc="-10" dirty="0">
                <a:latin typeface="Carlito"/>
                <a:cs typeface="Carlito"/>
              </a:rPr>
              <a:t>между </a:t>
            </a:r>
            <a:r>
              <a:rPr sz="2000" spc="-15" dirty="0">
                <a:latin typeface="Carlito"/>
                <a:cs typeface="Carlito"/>
              </a:rPr>
              <a:t>городами </a:t>
            </a:r>
            <a:r>
              <a:rPr sz="2000" spc="-5" dirty="0">
                <a:latin typeface="Carlito"/>
                <a:cs typeface="Carlito"/>
              </a:rPr>
              <a:t>часового </a:t>
            </a:r>
            <a:r>
              <a:rPr sz="2000" dirty="0">
                <a:latin typeface="Carlito"/>
                <a:cs typeface="Carlito"/>
              </a:rPr>
              <a:t>пояса  </a:t>
            </a:r>
            <a:r>
              <a:rPr sz="2000" spc="-10" dirty="0">
                <a:latin typeface="Carlito"/>
                <a:cs typeface="Carlito"/>
              </a:rPr>
              <a:t>Asia/Krasnoyarsk.</a:t>
            </a:r>
            <a:endParaRPr sz="2000">
              <a:latin typeface="Carlito"/>
              <a:cs typeface="Carlito"/>
            </a:endParaRPr>
          </a:p>
          <a:p>
            <a:pPr>
              <a:spcBef>
                <a:spcPts val="55"/>
              </a:spcBef>
            </a:pPr>
            <a:endParaRPr sz="1650">
              <a:latin typeface="Carlito"/>
              <a:cs typeface="Carlito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SELECT flight_no, departure_city,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arrival_city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routes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departure_city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IN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city</a:t>
            </a:r>
            <a:endParaRPr>
              <a:latin typeface="Courier New"/>
              <a:cs typeface="Courier New"/>
            </a:endParaRPr>
          </a:p>
          <a:p>
            <a:pPr marL="3562350"/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airports</a:t>
            </a:r>
            <a:endParaRPr>
              <a:latin typeface="Courier New"/>
              <a:cs typeface="Courier New"/>
            </a:endParaRPr>
          </a:p>
          <a:p>
            <a:pPr marL="3562350"/>
            <a:r>
              <a:rPr b="1" spc="-10" dirty="0">
                <a:latin typeface="Courier New"/>
                <a:cs typeface="Courier New"/>
              </a:rPr>
              <a:t>WHERE timezone </a:t>
            </a:r>
            <a:r>
              <a:rPr b="1" dirty="0">
                <a:latin typeface="Courier New"/>
                <a:cs typeface="Courier New"/>
              </a:rPr>
              <a:t>~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'Krasnoyarsk'</a:t>
            </a:r>
            <a:endParaRPr>
              <a:latin typeface="Courier New"/>
              <a:cs typeface="Courier New"/>
            </a:endParaRPr>
          </a:p>
          <a:p>
            <a:pPr marR="1205230" algn="ctr"/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 marL="832485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AND arrival_city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IN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city</a:t>
            </a:r>
            <a:endParaRPr>
              <a:latin typeface="Courier New"/>
              <a:cs typeface="Courier New"/>
            </a:endParaRPr>
          </a:p>
          <a:p>
            <a:pPr marL="3835400"/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airports</a:t>
            </a:r>
            <a:endParaRPr>
              <a:latin typeface="Courier New"/>
              <a:cs typeface="Courier New"/>
            </a:endParaRPr>
          </a:p>
          <a:p>
            <a:pPr marL="3835400"/>
            <a:r>
              <a:rPr b="1" spc="-10" dirty="0">
                <a:latin typeface="Courier New"/>
                <a:cs typeface="Courier New"/>
              </a:rPr>
              <a:t>WHERE timezone </a:t>
            </a:r>
            <a:r>
              <a:rPr b="1" dirty="0">
                <a:latin typeface="Courier New"/>
                <a:cs typeface="Courier New"/>
              </a:rPr>
              <a:t>~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'Krasnoyarsk'</a:t>
            </a:r>
            <a:endParaRPr>
              <a:latin typeface="Courier New"/>
              <a:cs typeface="Courier New"/>
            </a:endParaRPr>
          </a:p>
          <a:p>
            <a:pPr marL="3562350"/>
            <a:r>
              <a:rPr b="1" spc="-15" dirty="0">
                <a:latin typeface="Courier New"/>
                <a:cs typeface="Courier New"/>
              </a:rPr>
              <a:t>);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2116" y="5430467"/>
            <a:ext cx="7566164" cy="58605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spc="-30" dirty="0">
                <a:latin typeface="Carlito"/>
                <a:cs typeface="Carlito"/>
              </a:rPr>
              <a:t>Такие </a:t>
            </a:r>
            <a:r>
              <a:rPr spc="-10" dirty="0">
                <a:latin typeface="Carlito"/>
                <a:cs typeface="Carlito"/>
              </a:rPr>
              <a:t>подзапросы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называются</a:t>
            </a:r>
            <a:endParaRPr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некоррелированными</a:t>
            </a:r>
            <a:endParaRPr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655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4491" y="79506"/>
            <a:ext cx="5980937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Подзапрос </a:t>
            </a:r>
            <a:r>
              <a:rPr sz="2800" spc="-5" dirty="0">
                <a:latin typeface="Arial Black" panose="020B0A04020102020204" pitchFamily="34" charset="0"/>
              </a:rPr>
              <a:t>в </a:t>
            </a:r>
            <a:r>
              <a:rPr sz="2800" spc="-20" dirty="0" err="1">
                <a:latin typeface="Arial Black" panose="020B0A04020102020204" pitchFamily="34" charset="0"/>
              </a:rPr>
              <a:t>предикате</a:t>
            </a:r>
            <a:r>
              <a:rPr sz="2800" spc="-20" dirty="0">
                <a:latin typeface="Arial Black" panose="020B0A04020102020204" pitchFamily="34" charset="0"/>
              </a:rPr>
              <a:t> </a:t>
            </a:r>
            <a:r>
              <a:rPr sz="2800" spc="-5" dirty="0" smtClean="0">
                <a:latin typeface="Arial Black" panose="020B0A04020102020204" pitchFamily="34" charset="0"/>
              </a:rPr>
              <a:t>IN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640" y="4240974"/>
            <a:ext cx="1502410" cy="0"/>
          </a:xfrm>
          <a:custGeom>
            <a:avLst/>
            <a:gdLst/>
            <a:ahLst/>
            <a:cxnLst/>
            <a:rect l="l" t="t" r="r" b="b"/>
            <a:pathLst>
              <a:path w="1502410">
                <a:moveTo>
                  <a:pt x="0" y="0"/>
                </a:moveTo>
                <a:lnTo>
                  <a:pt x="150238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1195" y="4240974"/>
            <a:ext cx="2183765" cy="0"/>
          </a:xfrm>
          <a:custGeom>
            <a:avLst/>
            <a:gdLst/>
            <a:ahLst/>
            <a:cxnLst/>
            <a:rect l="l" t="t" r="r" b="b"/>
            <a:pathLst>
              <a:path w="2183765">
                <a:moveTo>
                  <a:pt x="0" y="0"/>
                </a:moveTo>
                <a:lnTo>
                  <a:pt x="218338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2627" y="4240974"/>
            <a:ext cx="1910714" cy="0"/>
          </a:xfrm>
          <a:custGeom>
            <a:avLst/>
            <a:gdLst/>
            <a:ahLst/>
            <a:cxnLst/>
            <a:rect l="l" t="t" r="r" b="b"/>
            <a:pathLst>
              <a:path w="1910714">
                <a:moveTo>
                  <a:pt x="0" y="0"/>
                </a:moveTo>
                <a:lnTo>
                  <a:pt x="1910638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9941" y="735352"/>
            <a:ext cx="8016240" cy="37093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Подзапрос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dirty="0">
                <a:latin typeface="Carlito"/>
                <a:cs typeface="Carlito"/>
              </a:rPr>
              <a:t>выдавать список </a:t>
            </a:r>
            <a:r>
              <a:rPr sz="2000" spc="-20" dirty="0">
                <a:latin typeface="Carlito"/>
                <a:cs typeface="Carlito"/>
              </a:rPr>
              <a:t>городов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5" dirty="0">
                <a:latin typeface="Carlito"/>
                <a:cs typeface="Carlito"/>
              </a:rPr>
              <a:t>этого </a:t>
            </a:r>
            <a:r>
              <a:rPr sz="2000" spc="-5" dirty="0">
                <a:latin typeface="Carlito"/>
                <a:cs typeface="Carlito"/>
              </a:rPr>
              <a:t>часового </a:t>
            </a:r>
            <a:r>
              <a:rPr sz="2000" dirty="0">
                <a:latin typeface="Carlito"/>
                <a:cs typeface="Carlito"/>
              </a:rPr>
              <a:t>пояса, а в  </a:t>
            </a:r>
            <a:r>
              <a:rPr sz="2000" spc="-10" dirty="0">
                <a:latin typeface="Carlito"/>
                <a:cs typeface="Carlito"/>
              </a:rPr>
              <a:t>предложении </a:t>
            </a:r>
            <a:r>
              <a:rPr sz="2000" dirty="0">
                <a:latin typeface="Carlito"/>
                <a:cs typeface="Carlito"/>
              </a:rPr>
              <a:t>WHERE </a:t>
            </a:r>
            <a:r>
              <a:rPr sz="2000" spc="-20" dirty="0">
                <a:latin typeface="Carlito"/>
                <a:cs typeface="Carlito"/>
              </a:rPr>
              <a:t>главного </a:t>
            </a:r>
            <a:r>
              <a:rPr sz="2000" dirty="0">
                <a:latin typeface="Carlito"/>
                <a:cs typeface="Carlito"/>
              </a:rPr>
              <a:t>запроса с помощью </a:t>
            </a:r>
            <a:r>
              <a:rPr sz="2000" spc="-10" dirty="0">
                <a:latin typeface="Carlito"/>
                <a:cs typeface="Carlito"/>
              </a:rPr>
              <a:t>предиката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25" dirty="0">
                <a:latin typeface="Carlito"/>
                <a:cs typeface="Carlito"/>
              </a:rPr>
              <a:t>будет  </a:t>
            </a:r>
            <a:r>
              <a:rPr sz="2000" spc="-5" dirty="0">
                <a:latin typeface="Carlito"/>
                <a:cs typeface="Carlito"/>
              </a:rPr>
              <a:t>выполняться проверка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принадлежность </a:t>
            </a:r>
            <a:r>
              <a:rPr sz="2000" spc="-15" dirty="0">
                <a:latin typeface="Carlito"/>
                <a:cs typeface="Carlito"/>
              </a:rPr>
              <a:t>города </a:t>
            </a:r>
            <a:r>
              <a:rPr sz="2000" spc="-10" dirty="0">
                <a:latin typeface="Carlito"/>
                <a:cs typeface="Carlito"/>
              </a:rPr>
              <a:t>этому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списку.</a:t>
            </a:r>
            <a:endParaRPr sz="2000" dirty="0">
              <a:latin typeface="Carlito"/>
              <a:cs typeface="Carlito"/>
            </a:endParaRPr>
          </a:p>
          <a:p>
            <a:pPr marL="355600" marR="530225" indent="-342900" algn="just"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10" dirty="0">
                <a:latin typeface="Carlito"/>
                <a:cs typeface="Carlito"/>
              </a:rPr>
              <a:t>этом подзапрос выполняется </a:t>
            </a:r>
            <a:r>
              <a:rPr sz="2000" i="1" spc="-95" dirty="0">
                <a:latin typeface="Arial"/>
                <a:cs typeface="Arial"/>
              </a:rPr>
              <a:t>только </a:t>
            </a:r>
            <a:r>
              <a:rPr sz="2000" i="1" spc="-70" dirty="0">
                <a:latin typeface="Arial"/>
                <a:cs typeface="Arial"/>
              </a:rPr>
              <a:t>один </a:t>
            </a:r>
            <a:r>
              <a:rPr sz="2000" i="1" spc="-90" dirty="0">
                <a:latin typeface="Arial"/>
                <a:cs typeface="Arial"/>
              </a:rPr>
              <a:t>раз </a:t>
            </a:r>
            <a:r>
              <a:rPr sz="2000" spc="-5" dirty="0">
                <a:latin typeface="Carlito"/>
                <a:cs typeface="Carlito"/>
              </a:rPr>
              <a:t>для всего  внешнего </a:t>
            </a:r>
            <a:r>
              <a:rPr sz="2000" dirty="0">
                <a:latin typeface="Carlito"/>
                <a:cs typeface="Carlito"/>
              </a:rPr>
              <a:t>запроса, а не при </a:t>
            </a:r>
            <a:r>
              <a:rPr sz="2000" spc="-10" dirty="0">
                <a:latin typeface="Carlito"/>
                <a:cs typeface="Carlito"/>
              </a:rPr>
              <a:t>обработке каждой </a:t>
            </a:r>
            <a:r>
              <a:rPr sz="2000" dirty="0">
                <a:latin typeface="Carlito"/>
                <a:cs typeface="Carlito"/>
              </a:rPr>
              <a:t>строки из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таблицы</a:t>
            </a:r>
            <a:endParaRPr sz="2000" dirty="0">
              <a:latin typeface="Carlito"/>
              <a:cs typeface="Carlito"/>
            </a:endParaRPr>
          </a:p>
          <a:p>
            <a:pPr marL="355600" marR="224790" algn="just"/>
            <a:r>
              <a:rPr sz="2000" spc="-15" dirty="0">
                <a:latin typeface="Carlito"/>
                <a:cs typeface="Carlito"/>
              </a:rPr>
              <a:t>routes </a:t>
            </a:r>
            <a:r>
              <a:rPr sz="2000" dirty="0">
                <a:latin typeface="Carlito"/>
                <a:cs typeface="Carlito"/>
              </a:rPr>
              <a:t>во </a:t>
            </a:r>
            <a:r>
              <a:rPr sz="2000" spc="-5" dirty="0">
                <a:latin typeface="Carlito"/>
                <a:cs typeface="Carlito"/>
              </a:rPr>
              <a:t>внешнем </a:t>
            </a:r>
            <a:r>
              <a:rPr sz="2000" dirty="0">
                <a:latin typeface="Carlito"/>
                <a:cs typeface="Carlito"/>
              </a:rPr>
              <a:t>запросе, </a:t>
            </a:r>
            <a:r>
              <a:rPr sz="2000" spc="-45" dirty="0">
                <a:latin typeface="Carlito"/>
                <a:cs typeface="Carlito"/>
              </a:rPr>
              <a:t>т. </a:t>
            </a:r>
            <a:r>
              <a:rPr sz="2000" dirty="0">
                <a:latin typeface="Carlito"/>
                <a:cs typeface="Carlito"/>
              </a:rPr>
              <a:t>к. </a:t>
            </a:r>
            <a:r>
              <a:rPr sz="2000" spc="-20" dirty="0">
                <a:latin typeface="Carlito"/>
                <a:cs typeface="Carlito"/>
              </a:rPr>
              <a:t>результат </a:t>
            </a:r>
            <a:r>
              <a:rPr sz="2000" spc="-10" dirty="0">
                <a:latin typeface="Carlito"/>
                <a:cs typeface="Carlito"/>
              </a:rPr>
              <a:t>подзапроса </a:t>
            </a:r>
            <a:r>
              <a:rPr sz="2000" dirty="0">
                <a:latin typeface="Carlito"/>
                <a:cs typeface="Carlito"/>
              </a:rPr>
              <a:t>не зависит </a:t>
            </a:r>
            <a:r>
              <a:rPr sz="2000" spc="-10" dirty="0">
                <a:latin typeface="Carlito"/>
                <a:cs typeface="Carlito"/>
              </a:rPr>
              <a:t>от  </a:t>
            </a:r>
            <a:r>
              <a:rPr sz="2000" spc="-5" dirty="0">
                <a:latin typeface="Carlito"/>
                <a:cs typeface="Carlito"/>
              </a:rPr>
              <a:t>значений, </a:t>
            </a:r>
            <a:r>
              <a:rPr sz="2000" spc="-10" dirty="0">
                <a:latin typeface="Carlito"/>
                <a:cs typeface="Carlito"/>
              </a:rPr>
              <a:t>хранящихся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таблице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routes.</a:t>
            </a:r>
            <a:endParaRPr sz="2000" dirty="0">
              <a:latin typeface="Carlito"/>
              <a:cs typeface="Carlito"/>
            </a:endParaRPr>
          </a:p>
          <a:p>
            <a:pPr marL="355600" indent="-342900" algn="just">
              <a:buFont typeface="Arial"/>
              <a:buChar char="•"/>
              <a:tabLst>
                <a:tab pos="355600" algn="l"/>
              </a:tabLst>
            </a:pPr>
            <a:r>
              <a:rPr sz="2000" spc="-30" dirty="0">
                <a:latin typeface="Carlito"/>
                <a:cs typeface="Carlito"/>
              </a:rPr>
              <a:t>Такие </a:t>
            </a:r>
            <a:r>
              <a:rPr sz="2000" spc="-10" dirty="0">
                <a:latin typeface="Carlito"/>
                <a:cs typeface="Carlito"/>
              </a:rPr>
              <a:t>подзапросы </a:t>
            </a:r>
            <a:r>
              <a:rPr sz="2000" spc="-5" dirty="0">
                <a:latin typeface="Carlito"/>
                <a:cs typeface="Carlito"/>
              </a:rPr>
              <a:t>называются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некоррелированными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49225">
              <a:spcBef>
                <a:spcPts val="515"/>
              </a:spcBef>
            </a:pPr>
            <a:r>
              <a:rPr spc="-10" dirty="0">
                <a:latin typeface="Courier New"/>
                <a:cs typeface="Courier New"/>
              </a:rPr>
              <a:t>flight_no 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departure_city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arrival_city</a:t>
            </a:r>
            <a:endParaRPr dirty="0">
              <a:latin typeface="Courier New"/>
              <a:cs typeface="Courier New"/>
            </a:endParaRPr>
          </a:p>
          <a:p>
            <a:pPr marL="12700">
              <a:tabLst>
                <a:tab pos="1513840" algn="l"/>
                <a:tab pos="3835400" algn="l"/>
                <a:tab pos="601281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78050" y="4389559"/>
          <a:ext cx="5386069" cy="1630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PG0070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Абакан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Томск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PG0071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Томск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Абакан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83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PG0313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Абакан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Кызыл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7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PG0314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Кызыл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Абакан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61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PG0653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Красноярск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Барнаул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PG0654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Барнаул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Красноярск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59941" y="5984849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(6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83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547" y="203011"/>
            <a:ext cx="443738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/>
              <a:t>Подзапрос </a:t>
            </a:r>
            <a:r>
              <a:rPr sz="2800" b="1" spc="-5" dirty="0"/>
              <a:t>в </a:t>
            </a:r>
            <a:r>
              <a:rPr sz="2800" b="1" spc="-20" dirty="0" err="1"/>
              <a:t>предикате</a:t>
            </a:r>
            <a:r>
              <a:rPr sz="2800" b="1" spc="-20" dirty="0"/>
              <a:t> </a:t>
            </a:r>
            <a:r>
              <a:rPr sz="2800" b="1" spc="-5" dirty="0" smtClean="0"/>
              <a:t>IN</a:t>
            </a:r>
            <a:endParaRPr sz="2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059939" y="795954"/>
            <a:ext cx="7360105" cy="28680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Задача</a:t>
            </a:r>
            <a:r>
              <a:rPr sz="2000" spc="-5" dirty="0">
                <a:latin typeface="Carlito"/>
                <a:cs typeface="Carlito"/>
              </a:rPr>
              <a:t>: найти </a:t>
            </a:r>
            <a:r>
              <a:rPr sz="2000" dirty="0">
                <a:latin typeface="Carlito"/>
                <a:cs typeface="Carlito"/>
              </a:rPr>
              <a:t>самый западный и самый </a:t>
            </a:r>
            <a:r>
              <a:rPr sz="2000" spc="-5" dirty="0">
                <a:latin typeface="Carlito"/>
                <a:cs typeface="Carlito"/>
              </a:rPr>
              <a:t>восточный </a:t>
            </a:r>
            <a:r>
              <a:rPr sz="2000" dirty="0">
                <a:latin typeface="Carlito"/>
                <a:cs typeface="Carlito"/>
              </a:rPr>
              <a:t>аэропорты и  </a:t>
            </a:r>
            <a:r>
              <a:rPr sz="2000" spc="-5" dirty="0">
                <a:latin typeface="Carlito"/>
                <a:cs typeface="Carlito"/>
              </a:rPr>
              <a:t>представить </a:t>
            </a:r>
            <a:r>
              <a:rPr sz="2000" spc="-10" dirty="0">
                <a:latin typeface="Carlito"/>
                <a:cs typeface="Carlito"/>
              </a:rPr>
              <a:t>полученные сведения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наглядной</a:t>
            </a:r>
            <a:r>
              <a:rPr sz="2000" dirty="0">
                <a:latin typeface="Carlito"/>
                <a:cs typeface="Carlito"/>
              </a:rPr>
              <a:t> форме.</a:t>
            </a:r>
          </a:p>
          <a:p>
            <a:pPr>
              <a:lnSpc>
                <a:spcPts val="2070"/>
              </a:lnSpc>
            </a:pPr>
            <a:r>
              <a:rPr b="1" spc="-10" dirty="0">
                <a:latin typeface="Courier New"/>
                <a:cs typeface="Courier New"/>
              </a:rPr>
              <a:t>SELECT airport_name, city,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longitude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airports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b="1" spc="-10" dirty="0">
                <a:latin typeface="Courier New"/>
                <a:cs typeface="Courier New"/>
              </a:rPr>
              <a:t>WHERE longitude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(</a:t>
            </a:r>
            <a:endParaRPr dirty="0">
              <a:latin typeface="Courier New"/>
              <a:cs typeface="Courier New"/>
            </a:endParaRPr>
          </a:p>
          <a:p>
            <a:pPr marL="1092835" marR="177800"/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max( longitude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FROM airports ), 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min( longitude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FROM airports</a:t>
            </a:r>
            <a:r>
              <a:rPr b="1" spc="-10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819785"/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b="1" spc="-10" dirty="0">
                <a:latin typeface="Courier New"/>
                <a:cs typeface="Courier New"/>
              </a:rPr>
              <a:t>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longitude;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099" y="3654692"/>
            <a:ext cx="3166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606675" algn="l"/>
              </a:tabLst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p</a:t>
            </a:r>
            <a:r>
              <a:rPr spc="-5" dirty="0">
                <a:latin typeface="Courier New"/>
                <a:cs typeface="Courier New"/>
              </a:rPr>
              <a:t>or</a:t>
            </a:r>
            <a:r>
              <a:rPr spc="-20"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_</a:t>
            </a:r>
            <a:r>
              <a:rPr spc="-15" dirty="0">
                <a:latin typeface="Courier New"/>
                <a:cs typeface="Courier New"/>
              </a:rPr>
              <a:t>na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ci</a:t>
            </a:r>
            <a:r>
              <a:rPr spc="-5" dirty="0">
                <a:latin typeface="Courier New"/>
                <a:cs typeface="Courier New"/>
              </a:rPr>
              <a:t>ty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2766" y="3654692"/>
            <a:ext cx="152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longitude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2639" y="4106036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23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1150" y="4106036"/>
            <a:ext cx="1773555" cy="0"/>
          </a:xfrm>
          <a:custGeom>
            <a:avLst/>
            <a:gdLst/>
            <a:ahLst/>
            <a:cxnLst/>
            <a:rect l="l" t="t" r="r" b="b"/>
            <a:pathLst>
              <a:path w="1773554">
                <a:moveTo>
                  <a:pt x="0" y="0"/>
                </a:moveTo>
                <a:lnTo>
                  <a:pt x="1773501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2626" y="4106036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19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59939" y="3929316"/>
            <a:ext cx="575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23414" algn="l"/>
                <a:tab pos="3835400" algn="l"/>
                <a:tab pos="573976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71289" y="4203636"/>
            <a:ext cx="3575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3426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Ка</a:t>
            </a:r>
            <a:r>
              <a:rPr spc="-15" dirty="0">
                <a:latin typeface="Courier New"/>
                <a:cs typeface="Courier New"/>
              </a:rPr>
              <a:t>л</a:t>
            </a:r>
            <a:r>
              <a:rPr spc="-5" dirty="0">
                <a:latin typeface="Courier New"/>
                <a:cs typeface="Courier New"/>
              </a:rPr>
              <a:t>и</a:t>
            </a:r>
            <a:r>
              <a:rPr spc="-15" dirty="0">
                <a:latin typeface="Courier New"/>
                <a:cs typeface="Courier New"/>
              </a:rPr>
              <a:t>ни</a:t>
            </a:r>
            <a:r>
              <a:rPr spc="-5" dirty="0">
                <a:latin typeface="Courier New"/>
                <a:cs typeface="Courier New"/>
              </a:rPr>
              <a:t>нг</a:t>
            </a:r>
            <a:r>
              <a:rPr spc="-15" dirty="0">
                <a:latin typeface="Courier New"/>
                <a:cs typeface="Courier New"/>
              </a:rPr>
              <a:t>р</a:t>
            </a:r>
            <a:r>
              <a:rPr spc="-5" dirty="0">
                <a:latin typeface="Courier New"/>
                <a:cs typeface="Courier New"/>
              </a:rPr>
              <a:t>а</a:t>
            </a:r>
            <a:r>
              <a:rPr dirty="0">
                <a:latin typeface="Courier New"/>
                <a:cs typeface="Courier New"/>
              </a:rPr>
              <a:t>д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20</a:t>
            </a:r>
            <a:r>
              <a:rPr spc="-5" dirty="0">
                <a:latin typeface="Courier New"/>
                <a:cs typeface="Courier New"/>
              </a:rPr>
              <a:t>.5</a:t>
            </a:r>
            <a:r>
              <a:rPr spc="-15" dirty="0">
                <a:latin typeface="Courier New"/>
                <a:cs typeface="Courier New"/>
              </a:rPr>
              <a:t>9</a:t>
            </a:r>
            <a:r>
              <a:rPr spc="-5" dirty="0">
                <a:latin typeface="Courier New"/>
                <a:cs typeface="Courier New"/>
              </a:rPr>
              <a:t>2</a:t>
            </a:r>
            <a:r>
              <a:rPr spc="-15" dirty="0">
                <a:latin typeface="Courier New"/>
                <a:cs typeface="Courier New"/>
              </a:rPr>
              <a:t>6</a:t>
            </a:r>
            <a:r>
              <a:rPr spc="-5" dirty="0">
                <a:latin typeface="Courier New"/>
                <a:cs typeface="Courier New"/>
              </a:rPr>
              <a:t>33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192405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" dirty="0">
                <a:latin typeface="Courier New"/>
                <a:cs typeface="Courier New"/>
              </a:rPr>
              <a:t> Анадырь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177.741483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940" y="4203636"/>
            <a:ext cx="1392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Храброво  Анадырь  </a:t>
            </a:r>
            <a:r>
              <a:rPr spc="-5" dirty="0">
                <a:latin typeface="Courier New"/>
                <a:cs typeface="Courier New"/>
              </a:rPr>
              <a:t>(2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1708" y="5326316"/>
            <a:ext cx="92492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Когда </a:t>
            </a:r>
            <a:r>
              <a:rPr sz="2000" spc="-15" dirty="0">
                <a:latin typeface="Carlito"/>
                <a:cs typeface="Carlito"/>
              </a:rPr>
              <a:t>необходимо, </a:t>
            </a:r>
            <a:r>
              <a:rPr sz="2000" spc="-10" dirty="0">
                <a:latin typeface="Carlito"/>
                <a:cs typeface="Carlito"/>
              </a:rPr>
              <a:t>наоборот, </a:t>
            </a:r>
            <a:r>
              <a:rPr sz="2000" dirty="0">
                <a:latin typeface="Carlito"/>
                <a:cs typeface="Carlito"/>
              </a:rPr>
              <a:t>исключить </a:t>
            </a:r>
            <a:r>
              <a:rPr sz="2000" spc="-5" dirty="0">
                <a:latin typeface="Carlito"/>
                <a:cs typeface="Carlito"/>
              </a:rPr>
              <a:t>какие-либо </a:t>
            </a:r>
            <a:r>
              <a:rPr sz="2000" dirty="0">
                <a:latin typeface="Carlito"/>
                <a:cs typeface="Carlito"/>
              </a:rPr>
              <a:t>значения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из  </a:t>
            </a:r>
            <a:r>
              <a:rPr sz="2000" spc="-5" dirty="0">
                <a:latin typeface="Carlito"/>
                <a:cs typeface="Carlito"/>
              </a:rPr>
              <a:t>рассмотрения, можно использовать </a:t>
            </a:r>
            <a:r>
              <a:rPr sz="2000" spc="-10" dirty="0">
                <a:latin typeface="Carlito"/>
                <a:cs typeface="Carlito"/>
              </a:rPr>
              <a:t>конструкцию </a:t>
            </a:r>
            <a:r>
              <a:rPr sz="2000" b="1" spc="-15" dirty="0">
                <a:latin typeface="Carlito"/>
                <a:cs typeface="Carlito"/>
              </a:rPr>
              <a:t>NOT</a:t>
            </a:r>
            <a:r>
              <a:rPr sz="2000" b="1" spc="-10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IN</a:t>
            </a:r>
            <a:r>
              <a:rPr sz="2000" dirty="0">
                <a:latin typeface="Carlito"/>
                <a:cs typeface="Carli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6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294894"/>
            <a:ext cx="8441052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Подзапрос </a:t>
            </a:r>
            <a:r>
              <a:rPr sz="2800" spc="-5" dirty="0">
                <a:latin typeface="Arial Black" panose="020B0A04020102020204" pitchFamily="34" charset="0"/>
              </a:rPr>
              <a:t>в </a:t>
            </a:r>
            <a:r>
              <a:rPr sz="2800" spc="-20" dirty="0">
                <a:latin typeface="Arial Black" panose="020B0A04020102020204" pitchFamily="34" charset="0"/>
              </a:rPr>
              <a:t>предикате</a:t>
            </a:r>
            <a:r>
              <a:rPr sz="2800" spc="25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EXISTS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1900" y="964374"/>
            <a:ext cx="8118741" cy="2975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spc="-20" dirty="0">
                <a:latin typeface="Carlito"/>
                <a:cs typeface="Carlito"/>
              </a:rPr>
              <a:t>Иногда </a:t>
            </a:r>
            <a:r>
              <a:rPr sz="2000" spc="-5" dirty="0">
                <a:latin typeface="Carlito"/>
                <a:cs typeface="Carlito"/>
              </a:rPr>
              <a:t>возникают </a:t>
            </a:r>
            <a:r>
              <a:rPr sz="2000" dirty="0">
                <a:latin typeface="Carlito"/>
                <a:cs typeface="Carlito"/>
              </a:rPr>
              <a:t>ситуации, </a:t>
            </a:r>
            <a:r>
              <a:rPr sz="2000" spc="-30" dirty="0">
                <a:latin typeface="Carlito"/>
                <a:cs typeface="Carlito"/>
              </a:rPr>
              <a:t>когда </a:t>
            </a:r>
            <a:r>
              <a:rPr sz="2000" spc="-10" dirty="0">
                <a:latin typeface="Carlito"/>
                <a:cs typeface="Carlito"/>
              </a:rPr>
              <a:t>от подзапроса требуется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лишь</a:t>
            </a:r>
            <a:endParaRPr sz="2000" dirty="0">
              <a:latin typeface="Carlito"/>
              <a:cs typeface="Carlito"/>
            </a:endParaRPr>
          </a:p>
          <a:p>
            <a:pPr marL="12700" marR="478790">
              <a:lnSpc>
                <a:spcPct val="80000"/>
              </a:lnSpc>
              <a:spcBef>
                <a:spcPts val="240"/>
              </a:spcBef>
            </a:pPr>
            <a:r>
              <a:rPr sz="2000" spc="-5" dirty="0">
                <a:latin typeface="Carlito"/>
                <a:cs typeface="Carlito"/>
              </a:rPr>
              <a:t>установить </a:t>
            </a:r>
            <a:r>
              <a:rPr sz="2000" i="1" spc="-95" dirty="0">
                <a:latin typeface="Arial"/>
                <a:cs typeface="Arial"/>
              </a:rPr>
              <a:t>сам </a:t>
            </a:r>
            <a:r>
              <a:rPr sz="2000" i="1" spc="-110" dirty="0">
                <a:latin typeface="Arial"/>
                <a:cs typeface="Arial"/>
              </a:rPr>
              <a:t>факт </a:t>
            </a:r>
            <a:r>
              <a:rPr sz="2000" i="1" spc="-90" dirty="0">
                <a:latin typeface="Arial"/>
                <a:cs typeface="Arial"/>
              </a:rPr>
              <a:t>наличия </a:t>
            </a:r>
            <a:r>
              <a:rPr sz="2000" i="1" spc="-95" dirty="0">
                <a:latin typeface="Arial"/>
                <a:cs typeface="Arial"/>
              </a:rPr>
              <a:t>или </a:t>
            </a:r>
            <a:r>
              <a:rPr sz="2000" i="1" spc="-110" dirty="0">
                <a:latin typeface="Arial"/>
                <a:cs typeface="Arial"/>
              </a:rPr>
              <a:t>отсутствия </a:t>
            </a:r>
            <a:r>
              <a:rPr sz="2000" i="1" spc="-90" dirty="0">
                <a:latin typeface="Arial"/>
                <a:cs typeface="Arial"/>
              </a:rPr>
              <a:t>строк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конкретной  таблице, удовлетворяющих определенному </a:t>
            </a:r>
            <a:r>
              <a:rPr sz="2000" dirty="0">
                <a:latin typeface="Carlito"/>
                <a:cs typeface="Carlito"/>
              </a:rPr>
              <a:t>условию,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а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непосредственные</a:t>
            </a:r>
            <a:r>
              <a:rPr sz="2000" spc="-5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значения </a:t>
            </a:r>
            <a:r>
              <a:rPr sz="2000" spc="-5" dirty="0">
                <a:latin typeface="Carlito"/>
                <a:cs typeface="Carlito"/>
              </a:rPr>
              <a:t>атрибутов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этих </a:t>
            </a:r>
            <a:r>
              <a:rPr sz="2000" spc="-10" dirty="0">
                <a:latin typeface="Carlito"/>
                <a:cs typeface="Carlito"/>
              </a:rPr>
              <a:t>строках </a:t>
            </a:r>
            <a:r>
              <a:rPr sz="2000" spc="-5" dirty="0" err="1">
                <a:latin typeface="Carlito"/>
                <a:cs typeface="Carlito"/>
              </a:rPr>
              <a:t>интереса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не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spc="-15" dirty="0" err="1" smtClean="0">
                <a:latin typeface="Carlito"/>
                <a:cs typeface="Carlito"/>
              </a:rPr>
              <a:t>представляют</a:t>
            </a:r>
            <a:r>
              <a:rPr sz="2000" spc="-15" dirty="0">
                <a:latin typeface="Carlito"/>
                <a:cs typeface="Carlito"/>
              </a:rPr>
              <a:t>.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подобных </a:t>
            </a:r>
            <a:r>
              <a:rPr sz="2000" dirty="0">
                <a:latin typeface="Carlito"/>
                <a:cs typeface="Carlito"/>
              </a:rPr>
              <a:t>случаях </a:t>
            </a:r>
            <a:r>
              <a:rPr sz="2000" spc="-10" dirty="0">
                <a:latin typeface="Carlito"/>
                <a:cs typeface="Carlito"/>
              </a:rPr>
              <a:t>используют предикат </a:t>
            </a:r>
            <a:r>
              <a:rPr sz="2000" b="1" spc="-10" dirty="0">
                <a:latin typeface="Carlito"/>
                <a:cs typeface="Carlito"/>
              </a:rPr>
              <a:t>EXISTS </a:t>
            </a:r>
            <a:r>
              <a:rPr sz="2000" spc="-5" dirty="0">
                <a:latin typeface="Carlito"/>
                <a:cs typeface="Carlito"/>
              </a:rPr>
              <a:t>(</a:t>
            </a:r>
            <a:r>
              <a:rPr sz="2000" spc="-5" dirty="0" err="1">
                <a:latin typeface="Carlito"/>
                <a:cs typeface="Carlito"/>
              </a:rPr>
              <a:t>или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b="1" spc="-15" dirty="0" smtClean="0">
                <a:latin typeface="Carlito"/>
                <a:cs typeface="Carlito"/>
              </a:rPr>
              <a:t>NOT</a:t>
            </a:r>
            <a:r>
              <a:rPr lang="ru-RU" sz="2000" b="1" spc="-15" dirty="0" smtClean="0">
                <a:latin typeface="Carlito"/>
                <a:cs typeface="Carlito"/>
              </a:rPr>
              <a:t> </a:t>
            </a:r>
            <a:r>
              <a:rPr sz="2000" b="1" spc="-5" dirty="0" smtClean="0">
                <a:latin typeface="Carlito"/>
                <a:cs typeface="Carlito"/>
              </a:rPr>
              <a:t>EXISTS</a:t>
            </a:r>
            <a:r>
              <a:rPr sz="2000" spc="-5" dirty="0" smtClean="0">
                <a:latin typeface="Carlito"/>
                <a:cs typeface="Carlito"/>
              </a:rPr>
              <a:t>).</a:t>
            </a:r>
            <a:endParaRPr lang="ru-RU" sz="2000" spc="-5" dirty="0" smtClean="0">
              <a:latin typeface="Carlito"/>
              <a:cs typeface="Carlito"/>
            </a:endParaRPr>
          </a:p>
          <a:p>
            <a:pPr marL="12700">
              <a:lnSpc>
                <a:spcPts val="2330"/>
              </a:lnSpc>
            </a:pPr>
            <a:r>
              <a:rPr sz="2000" b="1" dirty="0" err="1" smtClean="0">
                <a:latin typeface="Carlito"/>
                <a:cs typeface="Carlito"/>
              </a:rPr>
              <a:t>Вопрос</a:t>
            </a:r>
            <a:r>
              <a:rPr sz="2000" dirty="0">
                <a:latin typeface="Carlito"/>
                <a:cs typeface="Carlito"/>
              </a:rPr>
              <a:t>: в </a:t>
            </a:r>
            <a:r>
              <a:rPr sz="2000" spc="-10" dirty="0">
                <a:latin typeface="Carlito"/>
                <a:cs typeface="Carlito"/>
              </a:rPr>
              <a:t>какие </a:t>
            </a:r>
            <a:r>
              <a:rPr sz="2000" spc="-15" dirty="0">
                <a:latin typeface="Carlito"/>
                <a:cs typeface="Carlito"/>
              </a:rPr>
              <a:t>города </a:t>
            </a:r>
            <a:r>
              <a:rPr sz="2000" spc="-5" dirty="0">
                <a:latin typeface="Carlito"/>
                <a:cs typeface="Carlito"/>
              </a:rPr>
              <a:t>нет рейсов </a:t>
            </a:r>
            <a:r>
              <a:rPr sz="2000" dirty="0">
                <a:latin typeface="Carlito"/>
                <a:cs typeface="Carlito"/>
              </a:rPr>
              <a:t>из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 err="1">
                <a:latin typeface="Carlito"/>
                <a:cs typeface="Carlito"/>
              </a:rPr>
              <a:t>Москвы</a:t>
            </a:r>
            <a:r>
              <a:rPr sz="2000" dirty="0" smtClean="0">
                <a:latin typeface="Carlito"/>
                <a:cs typeface="Carlito"/>
              </a:rPr>
              <a:t>.</a:t>
            </a:r>
            <a:endParaRPr lang="ru-RU" sz="2000" dirty="0" smtClean="0">
              <a:latin typeface="Carlito"/>
              <a:cs typeface="Carlito"/>
            </a:endParaRPr>
          </a:p>
          <a:p>
            <a:pPr marL="12700">
              <a:lnSpc>
                <a:spcPts val="2330"/>
              </a:lnSpc>
            </a:pPr>
            <a:endParaRPr sz="2000" dirty="0">
              <a:latin typeface="Carlito"/>
              <a:cs typeface="Carlito"/>
            </a:endParaRPr>
          </a:p>
          <a:p>
            <a:pPr marL="12700" marR="1402715">
              <a:lnSpc>
                <a:spcPts val="2160"/>
              </a:lnSpc>
              <a:spcBef>
                <a:spcPts val="25"/>
              </a:spcBef>
              <a:tabLst>
                <a:tab pos="3698240" algn="l"/>
              </a:tabLst>
            </a:pPr>
            <a:r>
              <a:rPr b="1" spc="-10" dirty="0">
                <a:latin typeface="Courier New"/>
                <a:cs typeface="Courier New"/>
              </a:rPr>
              <a:t>SELECT</a:t>
            </a:r>
            <a:r>
              <a:rPr b="1" spc="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DISTINCT</a:t>
            </a:r>
            <a:r>
              <a:rPr b="1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a.city	</a:t>
            </a:r>
            <a:r>
              <a:rPr b="1" spc="-5" dirty="0">
                <a:latin typeface="Courier New"/>
                <a:cs typeface="Courier New"/>
              </a:rPr>
              <a:t>-- </a:t>
            </a:r>
            <a:r>
              <a:rPr b="1" spc="-10" dirty="0">
                <a:latin typeface="Courier New"/>
                <a:cs typeface="Courier New"/>
              </a:rPr>
              <a:t>требуется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DISTINCT  FROM airports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a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b="1" spc="-10" dirty="0">
                <a:latin typeface="Courier New"/>
                <a:cs typeface="Courier New"/>
              </a:rPr>
              <a:t>WHERE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NOT EXISTS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routes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r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4423" y="3866133"/>
            <a:ext cx="4531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0580" marR="5080" indent="-818515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WHERE r.departure_city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'Москва'  AND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r.arrival_city 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a.city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627" y="4414773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0" y="4689094"/>
            <a:ext cx="3848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785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AND a.city </a:t>
            </a:r>
            <a:r>
              <a:rPr b="1" spc="-5" dirty="0">
                <a:latin typeface="Courier New"/>
                <a:cs typeface="Courier New"/>
              </a:rPr>
              <a:t>&lt;&gt;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'Москва'  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city;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1" y="5370678"/>
            <a:ext cx="10132059" cy="142026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27940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0" dirty="0">
                <a:latin typeface="Carlito"/>
                <a:cs typeface="Carlito"/>
              </a:rPr>
              <a:t>каждой </a:t>
            </a:r>
            <a:r>
              <a:rPr sz="2000" dirty="0">
                <a:latin typeface="Carlito"/>
                <a:cs typeface="Carlito"/>
              </a:rPr>
              <a:t>строки </a:t>
            </a:r>
            <a:r>
              <a:rPr sz="2000" spc="-10" dirty="0">
                <a:latin typeface="Carlito"/>
                <a:cs typeface="Carlito"/>
              </a:rPr>
              <a:t>(каждого </a:t>
            </a:r>
            <a:r>
              <a:rPr sz="2000" spc="-15" dirty="0">
                <a:latin typeface="Carlito"/>
                <a:cs typeface="Carlito"/>
              </a:rPr>
              <a:t>города)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0" dirty="0">
                <a:latin typeface="Carlito"/>
                <a:cs typeface="Carlito"/>
              </a:rPr>
              <a:t>таблицы </a:t>
            </a:r>
            <a:r>
              <a:rPr sz="2000" spc="-5" dirty="0">
                <a:latin typeface="Carlito"/>
                <a:cs typeface="Carlito"/>
              </a:rPr>
              <a:t>airports </a:t>
            </a:r>
            <a:r>
              <a:rPr sz="2000" spc="-10" dirty="0">
                <a:latin typeface="Carlito"/>
                <a:cs typeface="Carlito"/>
              </a:rPr>
              <a:t>выполняется  </a:t>
            </a:r>
            <a:r>
              <a:rPr sz="2000" dirty="0">
                <a:latin typeface="Carlito"/>
                <a:cs typeface="Carlito"/>
              </a:rPr>
              <a:t>поиск строки в </a:t>
            </a:r>
            <a:r>
              <a:rPr sz="2000" spc="-5" dirty="0">
                <a:latin typeface="Carlito"/>
                <a:cs typeface="Carlito"/>
              </a:rPr>
              <a:t>представлении </a:t>
            </a:r>
            <a:r>
              <a:rPr sz="2000" spc="-10" dirty="0">
                <a:latin typeface="Carlito"/>
                <a:cs typeface="Carlito"/>
              </a:rPr>
              <a:t>routes,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которой </a:t>
            </a:r>
            <a:r>
              <a:rPr sz="2000" dirty="0">
                <a:latin typeface="Carlito"/>
                <a:cs typeface="Carlito"/>
              </a:rPr>
              <a:t>значение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атрибута</a:t>
            </a:r>
          </a:p>
          <a:p>
            <a:pPr marL="12700">
              <a:lnSpc>
                <a:spcPts val="2130"/>
              </a:lnSpc>
            </a:pPr>
            <a:r>
              <a:rPr sz="2000" spc="-5" dirty="0">
                <a:latin typeface="Carlito"/>
                <a:cs typeface="Carlito"/>
              </a:rPr>
              <a:t>arrival_city </a:t>
            </a:r>
            <a:r>
              <a:rPr sz="2000" spc="-10" dirty="0">
                <a:latin typeface="Carlito"/>
                <a:cs typeface="Carlito"/>
              </a:rPr>
              <a:t>такое же, как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i="1" spc="-105" dirty="0">
                <a:latin typeface="Arial"/>
                <a:cs typeface="Arial"/>
              </a:rPr>
              <a:t>текущей строке </a:t>
            </a:r>
            <a:r>
              <a:rPr sz="2000" spc="-10" dirty="0">
                <a:latin typeface="Carlito"/>
                <a:cs typeface="Carlito"/>
              </a:rPr>
              <a:t>таблицы </a:t>
            </a:r>
            <a:r>
              <a:rPr sz="2000" spc="-5" dirty="0">
                <a:latin typeface="Carlito"/>
                <a:cs typeface="Carlito"/>
              </a:rPr>
              <a:t>airports. </a:t>
            </a:r>
            <a:r>
              <a:rPr sz="2000" spc="-10" dirty="0" err="1">
                <a:latin typeface="Carlito"/>
                <a:cs typeface="Carlito"/>
              </a:rPr>
              <a:t>Если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такой</a:t>
            </a:r>
            <a:r>
              <a:rPr lang="ru-RU" sz="2000" spc="-10" dirty="0" smtClean="0">
                <a:latin typeface="Carlito"/>
                <a:cs typeface="Carlito"/>
              </a:rPr>
              <a:t> </a:t>
            </a:r>
            <a:r>
              <a:rPr lang="ru-RU" sz="2000" dirty="0">
                <a:latin typeface="Carlito"/>
                <a:cs typeface="Carlito"/>
              </a:rPr>
              <a:t>строки не </a:t>
            </a:r>
            <a:r>
              <a:rPr lang="ru-RU" sz="2000" spc="-5" dirty="0">
                <a:latin typeface="Carlito"/>
                <a:cs typeface="Carlito"/>
              </a:rPr>
              <a:t>найдено, </a:t>
            </a:r>
            <a:r>
              <a:rPr lang="ru-RU" sz="2000" spc="-15" dirty="0">
                <a:latin typeface="Carlito"/>
                <a:cs typeface="Carlito"/>
              </a:rPr>
              <a:t>значит, </a:t>
            </a:r>
            <a:r>
              <a:rPr lang="ru-RU" sz="2000" dirty="0">
                <a:latin typeface="Carlito"/>
                <a:cs typeface="Carlito"/>
              </a:rPr>
              <a:t>в </a:t>
            </a:r>
            <a:r>
              <a:rPr lang="ru-RU" sz="2000" spc="-15" dirty="0">
                <a:latin typeface="Carlito"/>
                <a:cs typeface="Carlito"/>
              </a:rPr>
              <a:t>этот </a:t>
            </a:r>
            <a:r>
              <a:rPr lang="ru-RU" sz="2000" spc="-20" dirty="0">
                <a:latin typeface="Carlito"/>
                <a:cs typeface="Carlito"/>
              </a:rPr>
              <a:t>город </a:t>
            </a:r>
            <a:r>
              <a:rPr lang="ru-RU" sz="2000" dirty="0">
                <a:latin typeface="Carlito"/>
                <a:cs typeface="Carlito"/>
              </a:rPr>
              <a:t>маршрута из Москвы</a:t>
            </a:r>
            <a:r>
              <a:rPr lang="ru-RU" sz="2000" spc="-100" dirty="0">
                <a:latin typeface="Carlito"/>
                <a:cs typeface="Carlito"/>
              </a:rPr>
              <a:t> </a:t>
            </a:r>
            <a:r>
              <a:rPr lang="ru-RU" sz="2000" spc="-25" dirty="0">
                <a:latin typeface="Carlito"/>
                <a:cs typeface="Carlito"/>
              </a:rPr>
              <a:t>нет.</a:t>
            </a:r>
            <a:endParaRPr lang="ru-RU" sz="2000" dirty="0">
              <a:latin typeface="Carlito"/>
              <a:cs typeface="Carlito"/>
            </a:endParaRPr>
          </a:p>
          <a:p>
            <a:pPr marL="12700">
              <a:lnSpc>
                <a:spcPts val="2130"/>
              </a:lnSpc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51983" y="4381247"/>
            <a:ext cx="3368675" cy="328295"/>
          </a:xfrm>
          <a:custGeom>
            <a:avLst/>
            <a:gdLst/>
            <a:ahLst/>
            <a:cxnLst/>
            <a:rect l="l" t="t" r="r" b="b"/>
            <a:pathLst>
              <a:path w="3368675" h="328295">
                <a:moveTo>
                  <a:pt x="3368166" y="0"/>
                </a:moveTo>
                <a:lnTo>
                  <a:pt x="3366025" y="63799"/>
                </a:lnTo>
                <a:lnTo>
                  <a:pt x="3360181" y="115871"/>
                </a:lnTo>
                <a:lnTo>
                  <a:pt x="3351504" y="150965"/>
                </a:lnTo>
                <a:lnTo>
                  <a:pt x="3340862" y="163829"/>
                </a:lnTo>
                <a:lnTo>
                  <a:pt x="1711452" y="163829"/>
                </a:lnTo>
                <a:lnTo>
                  <a:pt x="1700809" y="176714"/>
                </a:lnTo>
                <a:lnTo>
                  <a:pt x="1692132" y="211851"/>
                </a:lnTo>
                <a:lnTo>
                  <a:pt x="1686288" y="263967"/>
                </a:lnTo>
                <a:lnTo>
                  <a:pt x="1684146" y="327786"/>
                </a:lnTo>
                <a:lnTo>
                  <a:pt x="1681987" y="263967"/>
                </a:lnTo>
                <a:lnTo>
                  <a:pt x="1676114" y="211851"/>
                </a:lnTo>
                <a:lnTo>
                  <a:pt x="1667430" y="176714"/>
                </a:lnTo>
                <a:lnTo>
                  <a:pt x="1656841" y="163829"/>
                </a:lnTo>
                <a:lnTo>
                  <a:pt x="27304" y="163829"/>
                </a:lnTo>
                <a:lnTo>
                  <a:pt x="16662" y="150965"/>
                </a:lnTo>
                <a:lnTo>
                  <a:pt x="7985" y="115871"/>
                </a:lnTo>
                <a:lnTo>
                  <a:pt x="2141" y="63799"/>
                </a:lnTo>
                <a:lnTo>
                  <a:pt x="0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6226" y="4654905"/>
            <a:ext cx="2304415" cy="58605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0" algn="ctr">
              <a:spcBef>
                <a:spcPts val="250"/>
              </a:spcBef>
            </a:pPr>
            <a:r>
              <a:rPr spc="-10" dirty="0">
                <a:latin typeface="Carlito"/>
                <a:cs typeface="Carlito"/>
              </a:rPr>
              <a:t>связь </a:t>
            </a:r>
            <a:r>
              <a:rPr dirty="0">
                <a:latin typeface="Carlito"/>
                <a:cs typeface="Carlito"/>
              </a:rPr>
              <a:t>с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внешним</a:t>
            </a:r>
            <a:endParaRPr>
              <a:latin typeface="Carlito"/>
              <a:cs typeface="Carlito"/>
            </a:endParaRPr>
          </a:p>
          <a:p>
            <a:pPr marL="3810" algn="ctr"/>
            <a:r>
              <a:rPr spc="-5" dirty="0">
                <a:latin typeface="Carlito"/>
                <a:cs typeface="Carlito"/>
              </a:rPr>
              <a:t>запросом</a:t>
            </a:r>
            <a:endParaRPr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64044" y="4708906"/>
            <a:ext cx="439420" cy="280035"/>
          </a:xfrm>
          <a:custGeom>
            <a:avLst/>
            <a:gdLst/>
            <a:ahLst/>
            <a:cxnLst/>
            <a:rect l="l" t="t" r="r" b="b"/>
            <a:pathLst>
              <a:path w="439420" h="280035">
                <a:moveTo>
                  <a:pt x="42784" y="26660"/>
                </a:moveTo>
                <a:lnTo>
                  <a:pt x="54580" y="48946"/>
                </a:lnTo>
                <a:lnTo>
                  <a:pt x="425450" y="279908"/>
                </a:lnTo>
                <a:lnTo>
                  <a:pt x="438911" y="258318"/>
                </a:lnTo>
                <a:lnTo>
                  <a:pt x="68096" y="27389"/>
                </a:lnTo>
                <a:lnTo>
                  <a:pt x="42784" y="26660"/>
                </a:lnTo>
                <a:close/>
              </a:path>
              <a:path w="439420" h="280035">
                <a:moveTo>
                  <a:pt x="0" y="0"/>
                </a:moveTo>
                <a:lnTo>
                  <a:pt x="54736" y="103505"/>
                </a:lnTo>
                <a:lnTo>
                  <a:pt x="62356" y="105918"/>
                </a:lnTo>
                <a:lnTo>
                  <a:pt x="74802" y="99314"/>
                </a:lnTo>
                <a:lnTo>
                  <a:pt x="77088" y="91694"/>
                </a:lnTo>
                <a:lnTo>
                  <a:pt x="73913" y="85471"/>
                </a:lnTo>
                <a:lnTo>
                  <a:pt x="54580" y="48946"/>
                </a:lnTo>
                <a:lnTo>
                  <a:pt x="14731" y="24130"/>
                </a:lnTo>
                <a:lnTo>
                  <a:pt x="28193" y="2540"/>
                </a:lnTo>
                <a:lnTo>
                  <a:pt x="87985" y="2540"/>
                </a:lnTo>
                <a:lnTo>
                  <a:pt x="0" y="0"/>
                </a:lnTo>
                <a:close/>
              </a:path>
              <a:path w="439420" h="280035">
                <a:moveTo>
                  <a:pt x="28193" y="2540"/>
                </a:moveTo>
                <a:lnTo>
                  <a:pt x="14731" y="24130"/>
                </a:lnTo>
                <a:lnTo>
                  <a:pt x="54580" y="48946"/>
                </a:lnTo>
                <a:lnTo>
                  <a:pt x="42784" y="26660"/>
                </a:lnTo>
                <a:lnTo>
                  <a:pt x="21081" y="26035"/>
                </a:lnTo>
                <a:lnTo>
                  <a:pt x="32638" y="7493"/>
                </a:lnTo>
                <a:lnTo>
                  <a:pt x="36147" y="7493"/>
                </a:lnTo>
                <a:lnTo>
                  <a:pt x="28193" y="2540"/>
                </a:lnTo>
                <a:close/>
              </a:path>
              <a:path w="439420" h="280035">
                <a:moveTo>
                  <a:pt x="87985" y="2540"/>
                </a:moveTo>
                <a:lnTo>
                  <a:pt x="28193" y="2540"/>
                </a:lnTo>
                <a:lnTo>
                  <a:pt x="68096" y="27389"/>
                </a:lnTo>
                <a:lnTo>
                  <a:pt x="116331" y="28829"/>
                </a:lnTo>
                <a:lnTo>
                  <a:pt x="122173" y="23368"/>
                </a:lnTo>
                <a:lnTo>
                  <a:pt x="122300" y="16256"/>
                </a:lnTo>
                <a:lnTo>
                  <a:pt x="122554" y="9271"/>
                </a:lnTo>
                <a:lnTo>
                  <a:pt x="116966" y="3429"/>
                </a:lnTo>
                <a:lnTo>
                  <a:pt x="87985" y="2540"/>
                </a:lnTo>
                <a:close/>
              </a:path>
              <a:path w="439420" h="280035">
                <a:moveTo>
                  <a:pt x="36147" y="7493"/>
                </a:moveTo>
                <a:lnTo>
                  <a:pt x="32638" y="7493"/>
                </a:lnTo>
                <a:lnTo>
                  <a:pt x="42784" y="26660"/>
                </a:lnTo>
                <a:lnTo>
                  <a:pt x="68096" y="27389"/>
                </a:lnTo>
                <a:lnTo>
                  <a:pt x="36147" y="7493"/>
                </a:lnTo>
                <a:close/>
              </a:path>
              <a:path w="439420" h="280035">
                <a:moveTo>
                  <a:pt x="32638" y="7493"/>
                </a:moveTo>
                <a:lnTo>
                  <a:pt x="21081" y="26035"/>
                </a:lnTo>
                <a:lnTo>
                  <a:pt x="42784" y="26660"/>
                </a:lnTo>
                <a:lnTo>
                  <a:pt x="32638" y="74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80226" y="4005047"/>
            <a:ext cx="2627957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03885" marR="208915" indent="-387350">
              <a:spcBef>
                <a:spcPts val="245"/>
              </a:spcBef>
            </a:pPr>
            <a:r>
              <a:rPr spc="-20" dirty="0">
                <a:latin typeface="Carlito"/>
                <a:cs typeface="Carlito"/>
              </a:rPr>
              <a:t>к</a:t>
            </a:r>
            <a:r>
              <a:rPr spc="-5" dirty="0">
                <a:latin typeface="Carlito"/>
                <a:cs typeface="Carlito"/>
              </a:rPr>
              <a:t>орр</a:t>
            </a:r>
            <a:r>
              <a:rPr spc="-15" dirty="0">
                <a:latin typeface="Carlito"/>
                <a:cs typeface="Carlito"/>
              </a:rPr>
              <a:t>е</a:t>
            </a:r>
            <a:r>
              <a:rPr dirty="0">
                <a:latin typeface="Carlito"/>
                <a:cs typeface="Carlito"/>
              </a:rPr>
              <a:t>лированный  </a:t>
            </a:r>
            <a:r>
              <a:rPr spc="-10" dirty="0">
                <a:latin typeface="Carlito"/>
                <a:cs typeface="Carlito"/>
              </a:rPr>
              <a:t>подзапрос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02914" y="4133341"/>
            <a:ext cx="437515" cy="207010"/>
          </a:xfrm>
          <a:custGeom>
            <a:avLst/>
            <a:gdLst/>
            <a:ahLst/>
            <a:cxnLst/>
            <a:rect l="l" t="t" r="r" b="b"/>
            <a:pathLst>
              <a:path w="437514" h="207010">
                <a:moveTo>
                  <a:pt x="365374" y="31604"/>
                </a:moveTo>
                <a:lnTo>
                  <a:pt x="0" y="183133"/>
                </a:lnTo>
                <a:lnTo>
                  <a:pt x="9779" y="206628"/>
                </a:lnTo>
                <a:lnTo>
                  <a:pt x="375072" y="55132"/>
                </a:lnTo>
                <a:lnTo>
                  <a:pt x="390383" y="35021"/>
                </a:lnTo>
                <a:lnTo>
                  <a:pt x="365374" y="31604"/>
                </a:lnTo>
                <a:close/>
              </a:path>
              <a:path w="437514" h="207010">
                <a:moveTo>
                  <a:pt x="421155" y="13588"/>
                </a:moveTo>
                <a:lnTo>
                  <a:pt x="408813" y="13588"/>
                </a:lnTo>
                <a:lnTo>
                  <a:pt x="418592" y="37083"/>
                </a:lnTo>
                <a:lnTo>
                  <a:pt x="375072" y="55132"/>
                </a:lnTo>
                <a:lnTo>
                  <a:pt x="350138" y="87883"/>
                </a:lnTo>
                <a:lnTo>
                  <a:pt x="345948" y="93471"/>
                </a:lnTo>
                <a:lnTo>
                  <a:pt x="347091" y="101472"/>
                </a:lnTo>
                <a:lnTo>
                  <a:pt x="352679" y="105790"/>
                </a:lnTo>
                <a:lnTo>
                  <a:pt x="358267" y="109981"/>
                </a:lnTo>
                <a:lnTo>
                  <a:pt x="366141" y="108838"/>
                </a:lnTo>
                <a:lnTo>
                  <a:pt x="370459" y="103250"/>
                </a:lnTo>
                <a:lnTo>
                  <a:pt x="437006" y="15747"/>
                </a:lnTo>
                <a:lnTo>
                  <a:pt x="421155" y="13588"/>
                </a:lnTo>
                <a:close/>
              </a:path>
              <a:path w="437514" h="207010">
                <a:moveTo>
                  <a:pt x="390383" y="35021"/>
                </a:moveTo>
                <a:lnTo>
                  <a:pt x="375072" y="55132"/>
                </a:lnTo>
                <a:lnTo>
                  <a:pt x="416448" y="37972"/>
                </a:lnTo>
                <a:lnTo>
                  <a:pt x="411988" y="37972"/>
                </a:lnTo>
                <a:lnTo>
                  <a:pt x="390383" y="35021"/>
                </a:lnTo>
                <a:close/>
              </a:path>
              <a:path w="437514" h="207010">
                <a:moveTo>
                  <a:pt x="403606" y="17652"/>
                </a:moveTo>
                <a:lnTo>
                  <a:pt x="390383" y="35021"/>
                </a:lnTo>
                <a:lnTo>
                  <a:pt x="411988" y="37972"/>
                </a:lnTo>
                <a:lnTo>
                  <a:pt x="403606" y="17652"/>
                </a:lnTo>
                <a:close/>
              </a:path>
              <a:path w="437514" h="207010">
                <a:moveTo>
                  <a:pt x="410504" y="17652"/>
                </a:moveTo>
                <a:lnTo>
                  <a:pt x="403606" y="17652"/>
                </a:lnTo>
                <a:lnTo>
                  <a:pt x="411988" y="37972"/>
                </a:lnTo>
                <a:lnTo>
                  <a:pt x="416448" y="37972"/>
                </a:lnTo>
                <a:lnTo>
                  <a:pt x="418592" y="37083"/>
                </a:lnTo>
                <a:lnTo>
                  <a:pt x="410504" y="17652"/>
                </a:lnTo>
                <a:close/>
              </a:path>
              <a:path w="437514" h="207010">
                <a:moveTo>
                  <a:pt x="408813" y="13588"/>
                </a:moveTo>
                <a:lnTo>
                  <a:pt x="365374" y="31604"/>
                </a:lnTo>
                <a:lnTo>
                  <a:pt x="390383" y="35021"/>
                </a:lnTo>
                <a:lnTo>
                  <a:pt x="403606" y="17652"/>
                </a:lnTo>
                <a:lnTo>
                  <a:pt x="410504" y="17652"/>
                </a:lnTo>
                <a:lnTo>
                  <a:pt x="408813" y="13588"/>
                </a:lnTo>
                <a:close/>
              </a:path>
              <a:path w="437514" h="207010">
                <a:moveTo>
                  <a:pt x="321056" y="0"/>
                </a:moveTo>
                <a:lnTo>
                  <a:pt x="314579" y="4825"/>
                </a:lnTo>
                <a:lnTo>
                  <a:pt x="313689" y="11810"/>
                </a:lnTo>
                <a:lnTo>
                  <a:pt x="312674" y="18795"/>
                </a:lnTo>
                <a:lnTo>
                  <a:pt x="317626" y="25145"/>
                </a:lnTo>
                <a:lnTo>
                  <a:pt x="365374" y="31604"/>
                </a:lnTo>
                <a:lnTo>
                  <a:pt x="408813" y="13588"/>
                </a:lnTo>
                <a:lnTo>
                  <a:pt x="421155" y="13588"/>
                </a:lnTo>
                <a:lnTo>
                  <a:pt x="32105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72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5" y="110998"/>
            <a:ext cx="696593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Arial Black" panose="020B0A04020102020204" pitchFamily="34" charset="0"/>
              </a:rPr>
              <a:t>Результат</a:t>
            </a:r>
            <a:r>
              <a:rPr sz="2800" spc="-60" dirty="0">
                <a:latin typeface="Arial Black" panose="020B0A04020102020204" pitchFamily="34" charset="0"/>
              </a:rPr>
              <a:t> </a:t>
            </a:r>
            <a:r>
              <a:rPr sz="2800" spc="-5" dirty="0">
                <a:latin typeface="Arial Black" panose="020B0A04020102020204" pitchFamily="34" charset="0"/>
              </a:rPr>
              <a:t>запроса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03364" y="2208946"/>
            <a:ext cx="3003550" cy="0"/>
          </a:xfrm>
          <a:custGeom>
            <a:avLst/>
            <a:gdLst/>
            <a:ahLst/>
            <a:cxnLst/>
            <a:rect l="l" t="t" r="r" b="b"/>
            <a:pathLst>
              <a:path w="3003550">
                <a:moveTo>
                  <a:pt x="0" y="0"/>
                </a:moveTo>
                <a:lnTo>
                  <a:pt x="300314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0665" y="1757906"/>
            <a:ext cx="1801495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pc="-15" dirty="0">
                <a:latin typeface="Courier New"/>
                <a:cs typeface="Courier New"/>
              </a:rPr>
              <a:t>ci</a:t>
            </a:r>
            <a:r>
              <a:rPr spc="-5" dirty="0">
                <a:latin typeface="Courier New"/>
                <a:cs typeface="Courier New"/>
              </a:rPr>
              <a:t>ty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49225" marR="5080"/>
            <a:r>
              <a:rPr spc="-5" dirty="0">
                <a:latin typeface="Courier New"/>
                <a:cs typeface="Courier New"/>
              </a:rPr>
              <a:t>Б</a:t>
            </a:r>
            <a:r>
              <a:rPr spc="-15" dirty="0">
                <a:latin typeface="Courier New"/>
                <a:cs typeface="Courier New"/>
              </a:rPr>
              <a:t>л</a:t>
            </a:r>
            <a:r>
              <a:rPr spc="-5" dirty="0">
                <a:latin typeface="Courier New"/>
                <a:cs typeface="Courier New"/>
              </a:rPr>
              <a:t>а</a:t>
            </a:r>
            <a:r>
              <a:rPr spc="-15" dirty="0">
                <a:latin typeface="Courier New"/>
                <a:cs typeface="Courier New"/>
              </a:rPr>
              <a:t>г</a:t>
            </a:r>
            <a:r>
              <a:rPr spc="-5" dirty="0">
                <a:latin typeface="Courier New"/>
                <a:cs typeface="Courier New"/>
              </a:rPr>
              <a:t>ов</a:t>
            </a:r>
            <a:r>
              <a:rPr spc="-15" dirty="0">
                <a:latin typeface="Courier New"/>
                <a:cs typeface="Courier New"/>
              </a:rPr>
              <a:t>е</a:t>
            </a:r>
            <a:r>
              <a:rPr spc="-5" dirty="0">
                <a:latin typeface="Courier New"/>
                <a:cs typeface="Courier New"/>
              </a:rPr>
              <a:t>щ</a:t>
            </a:r>
            <a:r>
              <a:rPr spc="-15" dirty="0">
                <a:latin typeface="Courier New"/>
                <a:cs typeface="Courier New"/>
              </a:rPr>
              <a:t>ен</a:t>
            </a:r>
            <a:r>
              <a:rPr spc="-5" dirty="0">
                <a:latin typeface="Courier New"/>
                <a:cs typeface="Courier New"/>
              </a:rPr>
              <a:t>ск  </a:t>
            </a:r>
            <a:r>
              <a:rPr spc="-10" dirty="0">
                <a:latin typeface="Courier New"/>
                <a:cs typeface="Courier New"/>
              </a:rPr>
              <a:t>Иваново</a:t>
            </a:r>
            <a:endParaRPr>
              <a:latin typeface="Courier New"/>
              <a:cs typeface="Courier New"/>
            </a:endParaRPr>
          </a:p>
          <a:p>
            <a:pPr marL="149225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...</a:t>
            </a:r>
            <a:endParaRPr>
              <a:latin typeface="Courier New"/>
              <a:cs typeface="Courier New"/>
            </a:endParaRPr>
          </a:p>
          <a:p>
            <a:pPr marL="12700" marR="412750" indent="137160"/>
            <a:r>
              <a:rPr spc="-10" dirty="0">
                <a:latin typeface="Courier New"/>
                <a:cs typeface="Courier New"/>
              </a:rPr>
              <a:t>Якутск  Ярославль  </a:t>
            </a:r>
            <a:r>
              <a:rPr spc="-5" dirty="0">
                <a:latin typeface="Courier New"/>
                <a:cs typeface="Courier New"/>
              </a:rPr>
              <a:t>(20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89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939" y="209475"/>
            <a:ext cx="8147753" cy="87395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Коррелированный подзапрос </a:t>
            </a:r>
            <a:r>
              <a:rPr sz="2800" spc="-5" dirty="0">
                <a:latin typeface="Arial Black" panose="020B0A04020102020204" pitchFamily="34" charset="0"/>
              </a:rPr>
              <a:t>–  </a:t>
            </a:r>
            <a:r>
              <a:rPr sz="2800" spc="-10" dirty="0">
                <a:latin typeface="Arial Black" panose="020B0A04020102020204" pitchFamily="34" charset="0"/>
              </a:rPr>
              <a:t>комментарий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39" y="1285494"/>
            <a:ext cx="9732369" cy="39889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Поскольку от подзапроса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предикате </a:t>
            </a:r>
            <a:r>
              <a:rPr sz="2000" spc="-5" dirty="0">
                <a:latin typeface="Carlito"/>
                <a:cs typeface="Carlito"/>
              </a:rPr>
              <a:t>EXISTS </a:t>
            </a:r>
            <a:r>
              <a:rPr sz="2000" spc="-10" dirty="0">
                <a:latin typeface="Carlito"/>
                <a:cs typeface="Carlito"/>
              </a:rPr>
              <a:t>требуется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только</a:t>
            </a:r>
            <a:endParaRPr sz="2000" dirty="0">
              <a:latin typeface="Carlito"/>
              <a:cs typeface="Carlito"/>
            </a:endParaRPr>
          </a:p>
          <a:p>
            <a:pPr marL="355600" marR="51435"/>
            <a:r>
              <a:rPr sz="2000" spc="-5" dirty="0">
                <a:latin typeface="Carlito"/>
                <a:cs typeface="Carlito"/>
              </a:rPr>
              <a:t>установить </a:t>
            </a:r>
            <a:r>
              <a:rPr sz="2000" i="1" spc="-110" dirty="0">
                <a:latin typeface="Arial"/>
                <a:cs typeface="Arial"/>
              </a:rPr>
              <a:t>факт </a:t>
            </a:r>
            <a:r>
              <a:rPr sz="2000" i="1" spc="-90" dirty="0">
                <a:latin typeface="Arial"/>
                <a:cs typeface="Arial"/>
              </a:rPr>
              <a:t>наличия </a:t>
            </a:r>
            <a:r>
              <a:rPr sz="2000" i="1" spc="-95" dirty="0">
                <a:latin typeface="Arial"/>
                <a:cs typeface="Arial"/>
              </a:rPr>
              <a:t>или </a:t>
            </a:r>
            <a:r>
              <a:rPr sz="2000" i="1" spc="-110" dirty="0">
                <a:latin typeface="Arial"/>
                <a:cs typeface="Arial"/>
              </a:rPr>
              <a:t>отсутствия </a:t>
            </a:r>
            <a:r>
              <a:rPr sz="2000" i="1" spc="-75" dirty="0">
                <a:latin typeface="Arial"/>
                <a:cs typeface="Arial"/>
              </a:rPr>
              <a:t>строк</a:t>
            </a:r>
            <a:r>
              <a:rPr sz="2000" spc="-75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соответствующих  критерию отбора, </a:t>
            </a:r>
            <a:r>
              <a:rPr sz="2000" spc="-15" dirty="0">
                <a:latin typeface="Carlito"/>
                <a:cs typeface="Carlito"/>
              </a:rPr>
              <a:t>то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документации рекомендуется </a:t>
            </a:r>
            <a:r>
              <a:rPr sz="2000" spc="-15" dirty="0">
                <a:latin typeface="Carlito"/>
                <a:cs typeface="Carlito"/>
              </a:rPr>
              <a:t>делать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так: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070"/>
              </a:lnSpc>
            </a:pPr>
            <a:r>
              <a:rPr b="1" spc="-10" dirty="0">
                <a:latin typeface="Courier New"/>
                <a:cs typeface="Courier New"/>
              </a:rPr>
              <a:t>WHERE NOT EXISTS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1 </a:t>
            </a:r>
            <a:r>
              <a:rPr b="1" spc="-10" dirty="0">
                <a:latin typeface="Courier New"/>
                <a:cs typeface="Courier New"/>
              </a:rPr>
              <a:t>FROM routes </a:t>
            </a:r>
            <a:r>
              <a:rPr b="1" dirty="0">
                <a:latin typeface="Courier New"/>
                <a:cs typeface="Courier New"/>
              </a:rPr>
              <a:t>r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spc="-15" dirty="0">
                <a:latin typeface="Courier New"/>
                <a:cs typeface="Courier New"/>
              </a:rPr>
              <a:t>...</a:t>
            </a:r>
            <a:endParaRPr dirty="0">
              <a:latin typeface="Courier New"/>
              <a:cs typeface="Courier New"/>
            </a:endParaRPr>
          </a:p>
          <a:p>
            <a:pPr marL="355600" indent="-342900"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представленном </a:t>
            </a:r>
            <a:r>
              <a:rPr sz="2000" dirty="0">
                <a:latin typeface="Carlito"/>
                <a:cs typeface="Carlito"/>
              </a:rPr>
              <a:t>запросе мы </a:t>
            </a:r>
            <a:r>
              <a:rPr sz="2000" spc="-5" dirty="0">
                <a:latin typeface="Carlito"/>
                <a:cs typeface="Carlito"/>
              </a:rPr>
              <a:t>использовали так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называемый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b="1" spc="-5" dirty="0">
                <a:latin typeface="Carlito"/>
                <a:cs typeface="Carlito"/>
              </a:rPr>
              <a:t>коррелированный (связанный)</a:t>
            </a:r>
            <a:r>
              <a:rPr sz="2000" b="1" spc="-7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подзапрос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2159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 теории </a:t>
            </a:r>
            <a:r>
              <a:rPr sz="2000" spc="-15" dirty="0">
                <a:latin typeface="Carlito"/>
                <a:cs typeface="Carlito"/>
              </a:rPr>
              <a:t>это означает, </a:t>
            </a:r>
            <a:r>
              <a:rPr sz="2000" spc="-10" dirty="0">
                <a:latin typeface="Carlito"/>
                <a:cs typeface="Carlito"/>
              </a:rPr>
              <a:t>что подзапрос выполняется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20" dirty="0">
                <a:latin typeface="Carlito"/>
                <a:cs typeface="Carlito"/>
              </a:rPr>
              <a:t>один </a:t>
            </a:r>
            <a:r>
              <a:rPr sz="2000" spc="-5" dirty="0">
                <a:latin typeface="Carlito"/>
                <a:cs typeface="Carlito"/>
              </a:rPr>
              <a:t>раз для  всего внешнего </a:t>
            </a:r>
            <a:r>
              <a:rPr sz="2000" dirty="0">
                <a:latin typeface="Carlito"/>
                <a:cs typeface="Carlito"/>
              </a:rPr>
              <a:t>запроса, а </a:t>
            </a:r>
            <a:r>
              <a:rPr sz="2000" i="1" spc="-95" dirty="0">
                <a:latin typeface="Arial"/>
                <a:cs typeface="Arial"/>
              </a:rPr>
              <a:t>для </a:t>
            </a:r>
            <a:r>
              <a:rPr sz="2000" i="1" spc="-30" dirty="0">
                <a:latin typeface="Arial"/>
                <a:cs typeface="Arial"/>
              </a:rPr>
              <a:t>каждой </a:t>
            </a:r>
            <a:r>
              <a:rPr sz="2000" i="1" spc="-80" dirty="0">
                <a:latin typeface="Arial"/>
                <a:cs typeface="Arial"/>
              </a:rPr>
              <a:t>строки</a:t>
            </a:r>
            <a:r>
              <a:rPr sz="2000" spc="-8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обрабатываемой </a:t>
            </a:r>
            <a:r>
              <a:rPr sz="2000" dirty="0">
                <a:latin typeface="Carlito"/>
                <a:cs typeface="Carlito"/>
              </a:rPr>
              <a:t>во  </a:t>
            </a:r>
            <a:r>
              <a:rPr sz="2000" spc="-5" dirty="0">
                <a:latin typeface="Carlito"/>
                <a:cs typeface="Carlito"/>
              </a:rPr>
              <a:t>внешнем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запросе.</a:t>
            </a:r>
          </a:p>
          <a:p>
            <a:pPr marL="355600" marR="508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Однако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практике </a:t>
            </a:r>
            <a:r>
              <a:rPr sz="2000" dirty="0">
                <a:latin typeface="Carlito"/>
                <a:cs typeface="Carlito"/>
              </a:rPr>
              <a:t>важную </a:t>
            </a:r>
            <a:r>
              <a:rPr sz="2000" spc="-10" dirty="0">
                <a:latin typeface="Carlito"/>
                <a:cs typeface="Carlito"/>
              </a:rPr>
              <a:t>роль </a:t>
            </a:r>
            <a:r>
              <a:rPr sz="2000" spc="-5" dirty="0">
                <a:latin typeface="Carlito"/>
                <a:cs typeface="Carlito"/>
              </a:rPr>
              <a:t>играет умение планировщика </a:t>
            </a:r>
            <a:r>
              <a:rPr sz="2000" spc="-10" dirty="0">
                <a:latin typeface="Carlito"/>
                <a:cs typeface="Carlito"/>
              </a:rPr>
              <a:t>(это  </a:t>
            </a:r>
            <a:r>
              <a:rPr sz="2000" dirty="0">
                <a:latin typeface="Carlito"/>
                <a:cs typeface="Carlito"/>
              </a:rPr>
              <a:t>специальная </a:t>
            </a:r>
            <a:r>
              <a:rPr sz="2000" spc="-10" dirty="0">
                <a:latin typeface="Carlito"/>
                <a:cs typeface="Carlito"/>
              </a:rPr>
              <a:t>подсистема </a:t>
            </a:r>
            <a:r>
              <a:rPr sz="2000" dirty="0">
                <a:latin typeface="Carlito"/>
                <a:cs typeface="Carlito"/>
              </a:rPr>
              <a:t>в СУБД) </a:t>
            </a:r>
            <a:r>
              <a:rPr sz="2000" spc="-5" dirty="0">
                <a:latin typeface="Carlito"/>
                <a:cs typeface="Carlito"/>
              </a:rPr>
              <a:t>оптимизировать </a:t>
            </a:r>
            <a:r>
              <a:rPr sz="2000" spc="-15" dirty="0">
                <a:latin typeface="Carlito"/>
                <a:cs typeface="Carlito"/>
              </a:rPr>
              <a:t>подобные </a:t>
            </a:r>
            <a:r>
              <a:rPr sz="2000" dirty="0">
                <a:latin typeface="Carlito"/>
                <a:cs typeface="Carlito"/>
              </a:rPr>
              <a:t>запросы  с </a:t>
            </a:r>
            <a:r>
              <a:rPr sz="2000" spc="-10" dirty="0">
                <a:latin typeface="Carlito"/>
                <a:cs typeface="Carlito"/>
              </a:rPr>
              <a:t>тем, </a:t>
            </a:r>
            <a:r>
              <a:rPr sz="2000" spc="-5" dirty="0">
                <a:latin typeface="Carlito"/>
                <a:cs typeface="Carlito"/>
              </a:rPr>
              <a:t>чтобы, </a:t>
            </a:r>
            <a:r>
              <a:rPr sz="2000" dirty="0">
                <a:latin typeface="Carlito"/>
                <a:cs typeface="Carlito"/>
              </a:rPr>
              <a:t>по возможности, избегать </a:t>
            </a:r>
            <a:r>
              <a:rPr sz="2000" spc="-5" dirty="0">
                <a:latin typeface="Carlito"/>
                <a:cs typeface="Carlito"/>
              </a:rPr>
              <a:t>выполнения </a:t>
            </a:r>
            <a:r>
              <a:rPr sz="2000" spc="-10" dirty="0">
                <a:latin typeface="Carlito"/>
                <a:cs typeface="Carlito"/>
              </a:rPr>
              <a:t>подзапроса </a:t>
            </a:r>
            <a:r>
              <a:rPr sz="2000" spc="-5" dirty="0">
                <a:latin typeface="Carlito"/>
                <a:cs typeface="Carlito"/>
              </a:rPr>
              <a:t>для  </a:t>
            </a:r>
            <a:r>
              <a:rPr sz="2000" spc="-10" dirty="0">
                <a:latin typeface="Carlito"/>
                <a:cs typeface="Carlito"/>
              </a:rPr>
              <a:t>каждой </a:t>
            </a:r>
            <a:r>
              <a:rPr sz="2000" dirty="0">
                <a:latin typeface="Carlito"/>
                <a:cs typeface="Carlito"/>
              </a:rPr>
              <a:t>строки из </a:t>
            </a:r>
            <a:r>
              <a:rPr sz="2000" spc="-5" dirty="0">
                <a:latin typeface="Carlito"/>
                <a:cs typeface="Carlito"/>
              </a:rPr>
              <a:t>внешнего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31260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006" y="289117"/>
            <a:ext cx="8346162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Подзапросы </a:t>
            </a:r>
            <a:r>
              <a:rPr sz="2800" spc="-5" dirty="0">
                <a:latin typeface="Arial Black" panose="020B0A04020102020204" pitchFamily="34" charset="0"/>
              </a:rPr>
              <a:t>в </a:t>
            </a:r>
            <a:r>
              <a:rPr sz="2800" spc="-15" dirty="0">
                <a:latin typeface="Arial Black" panose="020B0A04020102020204" pitchFamily="34" charset="0"/>
              </a:rPr>
              <a:t>предложении</a:t>
            </a:r>
            <a:r>
              <a:rPr sz="2800" spc="2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SELECT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2523" y="852259"/>
            <a:ext cx="742632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Предположим, что </a:t>
            </a:r>
            <a:r>
              <a:rPr sz="2000" spc="-5" dirty="0">
                <a:latin typeface="Carlito"/>
                <a:cs typeface="Carlito"/>
              </a:rPr>
              <a:t>для выработки </a:t>
            </a:r>
            <a:r>
              <a:rPr sz="2000" spc="-10" dirty="0">
                <a:latin typeface="Carlito"/>
                <a:cs typeface="Carlito"/>
              </a:rPr>
              <a:t>ценовой политики </a:t>
            </a:r>
            <a:r>
              <a:rPr sz="2000" spc="-5" dirty="0">
                <a:latin typeface="Carlito"/>
                <a:cs typeface="Carlito"/>
              </a:rPr>
              <a:t>авиакомпании  </a:t>
            </a:r>
            <a:r>
              <a:rPr sz="2000" spc="-15" dirty="0">
                <a:latin typeface="Carlito"/>
                <a:cs typeface="Carlito"/>
              </a:rPr>
              <a:t>необходимо </a:t>
            </a:r>
            <a:r>
              <a:rPr sz="2000" dirty="0">
                <a:latin typeface="Carlito"/>
                <a:cs typeface="Carlito"/>
              </a:rPr>
              <a:t>знать, </a:t>
            </a:r>
            <a:r>
              <a:rPr sz="2000" spc="-10" dirty="0">
                <a:latin typeface="Carlito"/>
                <a:cs typeface="Carlito"/>
              </a:rPr>
              <a:t>как распределяются </a:t>
            </a:r>
            <a:r>
              <a:rPr sz="2000" dirty="0">
                <a:latin typeface="Carlito"/>
                <a:cs typeface="Carlito"/>
              </a:rPr>
              <a:t>места </a:t>
            </a:r>
            <a:r>
              <a:rPr sz="2000" spc="-5" dirty="0">
                <a:latin typeface="Carlito"/>
                <a:cs typeface="Carlito"/>
              </a:rPr>
              <a:t>разных </a:t>
            </a:r>
            <a:r>
              <a:rPr sz="2000" spc="-5" dirty="0" err="1">
                <a:latin typeface="Carlito"/>
                <a:cs typeface="Carlito"/>
              </a:rPr>
              <a:t>классов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в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самолетах</a:t>
            </a:r>
            <a:r>
              <a:rPr sz="2000" spc="-10" dirty="0" smtClean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всех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типов.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121788"/>
            <a:ext cx="31997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SELECT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a.model,</a:t>
            </a:r>
            <a:endParaRPr sz="1600">
              <a:latin typeface="Courier New"/>
              <a:cs typeface="Courier New"/>
            </a:endParaRPr>
          </a:p>
          <a:p>
            <a:pPr marL="1111250" marR="5080" indent="-243840"/>
            <a:r>
              <a:rPr sz="1600" b="1" spc="-5" dirty="0">
                <a:latin typeface="Courier New"/>
                <a:cs typeface="Courier New"/>
              </a:rPr>
              <a:t>( SELECT count( * )  FROM seats 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5158" y="2853689"/>
            <a:ext cx="5156200" cy="319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9330" marR="5080" indent="-733425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WHERE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s.aircraft_code = a.aircraft_code  </a:t>
            </a:r>
            <a:r>
              <a:rPr sz="1600" b="1" spc="-5" dirty="0">
                <a:latin typeface="Courier New"/>
                <a:cs typeface="Courier New"/>
              </a:rPr>
              <a:t>AND s.fare_conditions =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'Business'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) AS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business,</a:t>
            </a:r>
            <a:endParaRPr sz="1600">
              <a:latin typeface="Courier New"/>
              <a:cs typeface="Courier New"/>
            </a:endParaRPr>
          </a:p>
          <a:p>
            <a:pPr marL="256540" marR="2816860" indent="-243840"/>
            <a:r>
              <a:rPr sz="1600" b="1" spc="-5" dirty="0">
                <a:latin typeface="Courier New"/>
                <a:cs typeface="Courier New"/>
              </a:rPr>
              <a:t>( SELECT count( * )  FROM seats s</a:t>
            </a:r>
            <a:endParaRPr sz="1600">
              <a:latin typeface="Courier New"/>
              <a:cs typeface="Courier New"/>
            </a:endParaRPr>
          </a:p>
          <a:p>
            <a:pPr marR="128270" algn="r"/>
            <a:r>
              <a:rPr sz="1600" b="1" spc="-5" dirty="0">
                <a:latin typeface="Courier New"/>
                <a:cs typeface="Courier New"/>
              </a:rPr>
              <a:t>WHERE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s.aircraft_code = a.aircraft_code</a:t>
            </a:r>
            <a:endParaRPr sz="1600">
              <a:latin typeface="Courier New"/>
              <a:cs typeface="Courier New"/>
            </a:endParaRPr>
          </a:p>
          <a:p>
            <a:pPr marR="128270" algn="r"/>
            <a:r>
              <a:rPr sz="1600" b="1" spc="-5" dirty="0">
                <a:latin typeface="Courier New"/>
                <a:cs typeface="Courier New"/>
              </a:rPr>
              <a:t>AND s.fare_conditions 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'Comfort'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) AS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comfort,</a:t>
            </a:r>
            <a:endParaRPr sz="1600">
              <a:latin typeface="Courier New"/>
              <a:cs typeface="Courier New"/>
            </a:endParaRPr>
          </a:p>
          <a:p>
            <a:pPr marL="256540" marR="2816860" indent="-243840"/>
            <a:r>
              <a:rPr sz="1600" b="1" spc="-5" dirty="0">
                <a:latin typeface="Courier New"/>
                <a:cs typeface="Courier New"/>
              </a:rPr>
              <a:t>( SELECT count( * )  FROM seats s</a:t>
            </a:r>
            <a:endParaRPr sz="1600">
              <a:latin typeface="Courier New"/>
              <a:cs typeface="Courier New"/>
            </a:endParaRPr>
          </a:p>
          <a:p>
            <a:pPr marL="989330" marR="128270" indent="-733425"/>
            <a:r>
              <a:rPr sz="1600" b="1" spc="-5" dirty="0">
                <a:latin typeface="Courier New"/>
                <a:cs typeface="Courier New"/>
              </a:rPr>
              <a:t>WHERE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s.aircraft_code = a.aircraft_code  </a:t>
            </a:r>
            <a:r>
              <a:rPr sz="1600" b="1" spc="-5" dirty="0">
                <a:latin typeface="Courier New"/>
                <a:cs typeface="Courier New"/>
              </a:rPr>
              <a:t>AND s.fare_conditions 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'Economy'</a:t>
            </a:r>
            <a:endParaRPr sz="160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) AS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economy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6024168"/>
            <a:ext cx="1978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FROM aircrafts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  ORDER </a:t>
            </a:r>
            <a:r>
              <a:rPr sz="1600" b="1" dirty="0">
                <a:latin typeface="Courier New"/>
                <a:cs typeface="Courier New"/>
              </a:rPr>
              <a:t>BY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0246" y="2151126"/>
            <a:ext cx="3065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u="heavy" spc="-4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Подзапросы</a:t>
            </a:r>
            <a:r>
              <a:rPr u="heavy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коррелированные</a:t>
            </a:r>
            <a:endParaRPr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39619" y="2420874"/>
            <a:ext cx="216535" cy="1152525"/>
          </a:xfrm>
          <a:custGeom>
            <a:avLst/>
            <a:gdLst/>
            <a:ahLst/>
            <a:cxnLst/>
            <a:rect l="l" t="t" r="r" b="b"/>
            <a:pathLst>
              <a:path w="216534" h="1152525">
                <a:moveTo>
                  <a:pt x="215976" y="1152143"/>
                </a:moveTo>
                <a:lnTo>
                  <a:pt x="173978" y="1150737"/>
                </a:lnTo>
                <a:lnTo>
                  <a:pt x="139658" y="1146889"/>
                </a:lnTo>
                <a:lnTo>
                  <a:pt x="116506" y="1141160"/>
                </a:lnTo>
                <a:lnTo>
                  <a:pt x="108013" y="1134110"/>
                </a:lnTo>
                <a:lnTo>
                  <a:pt x="108013" y="594105"/>
                </a:lnTo>
                <a:lnTo>
                  <a:pt x="99524" y="587109"/>
                </a:lnTo>
                <a:lnTo>
                  <a:pt x="76376" y="581374"/>
                </a:lnTo>
                <a:lnTo>
                  <a:pt x="42042" y="577496"/>
                </a:lnTo>
                <a:lnTo>
                  <a:pt x="0" y="576072"/>
                </a:lnTo>
                <a:lnTo>
                  <a:pt x="42042" y="574665"/>
                </a:lnTo>
                <a:lnTo>
                  <a:pt x="76376" y="570817"/>
                </a:lnTo>
                <a:lnTo>
                  <a:pt x="99524" y="565088"/>
                </a:lnTo>
                <a:lnTo>
                  <a:pt x="108013" y="558038"/>
                </a:lnTo>
                <a:lnTo>
                  <a:pt x="108013" y="18034"/>
                </a:lnTo>
                <a:lnTo>
                  <a:pt x="116506" y="11037"/>
                </a:lnTo>
                <a:lnTo>
                  <a:pt x="139658" y="5302"/>
                </a:lnTo>
                <a:lnTo>
                  <a:pt x="173978" y="1424"/>
                </a:lnTo>
                <a:lnTo>
                  <a:pt x="215976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39619" y="3645028"/>
            <a:ext cx="216535" cy="2376805"/>
          </a:xfrm>
          <a:custGeom>
            <a:avLst/>
            <a:gdLst/>
            <a:ahLst/>
            <a:cxnLst/>
            <a:rect l="l" t="t" r="r" b="b"/>
            <a:pathLst>
              <a:path w="216534" h="2376804">
                <a:moveTo>
                  <a:pt x="215976" y="1152144"/>
                </a:moveTo>
                <a:lnTo>
                  <a:pt x="173978" y="1150719"/>
                </a:lnTo>
                <a:lnTo>
                  <a:pt x="139658" y="1146841"/>
                </a:lnTo>
                <a:lnTo>
                  <a:pt x="116506" y="1141106"/>
                </a:lnTo>
                <a:lnTo>
                  <a:pt x="108013" y="1134110"/>
                </a:lnTo>
                <a:lnTo>
                  <a:pt x="108013" y="594106"/>
                </a:lnTo>
                <a:lnTo>
                  <a:pt x="99524" y="587055"/>
                </a:lnTo>
                <a:lnTo>
                  <a:pt x="76376" y="581326"/>
                </a:lnTo>
                <a:lnTo>
                  <a:pt x="42042" y="577478"/>
                </a:lnTo>
                <a:lnTo>
                  <a:pt x="0" y="576072"/>
                </a:lnTo>
                <a:lnTo>
                  <a:pt x="42042" y="574647"/>
                </a:lnTo>
                <a:lnTo>
                  <a:pt x="76376" y="570769"/>
                </a:lnTo>
                <a:lnTo>
                  <a:pt x="99524" y="565034"/>
                </a:lnTo>
                <a:lnTo>
                  <a:pt x="108013" y="558038"/>
                </a:lnTo>
                <a:lnTo>
                  <a:pt x="108013" y="18034"/>
                </a:lnTo>
                <a:lnTo>
                  <a:pt x="116506" y="10983"/>
                </a:lnTo>
                <a:lnTo>
                  <a:pt x="139658" y="5254"/>
                </a:lnTo>
                <a:lnTo>
                  <a:pt x="173978" y="1406"/>
                </a:lnTo>
                <a:lnTo>
                  <a:pt x="215976" y="0"/>
                </a:lnTo>
              </a:path>
              <a:path w="216534" h="2376804">
                <a:moveTo>
                  <a:pt x="215976" y="2376258"/>
                </a:moveTo>
                <a:lnTo>
                  <a:pt x="173978" y="2374845"/>
                </a:lnTo>
                <a:lnTo>
                  <a:pt x="139658" y="2370989"/>
                </a:lnTo>
                <a:lnTo>
                  <a:pt x="116506" y="2365270"/>
                </a:lnTo>
                <a:lnTo>
                  <a:pt x="108013" y="2358263"/>
                </a:lnTo>
                <a:lnTo>
                  <a:pt x="108013" y="1818259"/>
                </a:lnTo>
                <a:lnTo>
                  <a:pt x="99524" y="1811208"/>
                </a:lnTo>
                <a:lnTo>
                  <a:pt x="76376" y="1805479"/>
                </a:lnTo>
                <a:lnTo>
                  <a:pt x="42042" y="1801631"/>
                </a:lnTo>
                <a:lnTo>
                  <a:pt x="0" y="1800225"/>
                </a:lnTo>
                <a:lnTo>
                  <a:pt x="42042" y="1798800"/>
                </a:lnTo>
                <a:lnTo>
                  <a:pt x="76376" y="1794922"/>
                </a:lnTo>
                <a:lnTo>
                  <a:pt x="99524" y="1789187"/>
                </a:lnTo>
                <a:lnTo>
                  <a:pt x="108013" y="1782191"/>
                </a:lnTo>
                <a:lnTo>
                  <a:pt x="108013" y="1242187"/>
                </a:lnTo>
                <a:lnTo>
                  <a:pt x="116506" y="1235136"/>
                </a:lnTo>
                <a:lnTo>
                  <a:pt x="139658" y="1229407"/>
                </a:lnTo>
                <a:lnTo>
                  <a:pt x="173978" y="1225559"/>
                </a:lnTo>
                <a:lnTo>
                  <a:pt x="215976" y="1224153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524" y="3356990"/>
            <a:ext cx="276999" cy="1440180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vert270" wrap="square" lIns="0" tIns="76200" rIns="0" bIns="0" rtlCol="0">
            <a:spAutoFit/>
          </a:bodyPr>
          <a:lstStyle/>
          <a:p>
            <a:pPr marL="44450">
              <a:spcBef>
                <a:spcPts val="600"/>
              </a:spcBef>
            </a:pPr>
            <a:r>
              <a:rPr spc="-10" dirty="0">
                <a:latin typeface="Carlito"/>
                <a:cs typeface="Carlito"/>
              </a:rPr>
              <a:t>подзапросы</a:t>
            </a:r>
            <a:endParaRPr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71636" y="3068954"/>
            <a:ext cx="368300" cy="298450"/>
          </a:xfrm>
          <a:custGeom>
            <a:avLst/>
            <a:gdLst/>
            <a:ahLst/>
            <a:cxnLst/>
            <a:rect l="l" t="t" r="r" b="b"/>
            <a:pathLst>
              <a:path w="368300" h="298450">
                <a:moveTo>
                  <a:pt x="328666" y="31485"/>
                </a:moveTo>
                <a:lnTo>
                  <a:pt x="303779" y="35142"/>
                </a:lnTo>
                <a:lnTo>
                  <a:pt x="0" y="278130"/>
                </a:lnTo>
                <a:lnTo>
                  <a:pt x="15875" y="297942"/>
                </a:lnTo>
                <a:lnTo>
                  <a:pt x="319603" y="54986"/>
                </a:lnTo>
                <a:lnTo>
                  <a:pt x="328666" y="31485"/>
                </a:lnTo>
                <a:close/>
              </a:path>
              <a:path w="368300" h="298450">
                <a:moveTo>
                  <a:pt x="365768" y="5842"/>
                </a:moveTo>
                <a:lnTo>
                  <a:pt x="340410" y="5842"/>
                </a:lnTo>
                <a:lnTo>
                  <a:pt x="356273" y="25654"/>
                </a:lnTo>
                <a:lnTo>
                  <a:pt x="319603" y="54986"/>
                </a:lnTo>
                <a:lnTo>
                  <a:pt x="304761" y="93472"/>
                </a:lnTo>
                <a:lnTo>
                  <a:pt x="302234" y="99949"/>
                </a:lnTo>
                <a:lnTo>
                  <a:pt x="305498" y="107315"/>
                </a:lnTo>
                <a:lnTo>
                  <a:pt x="318579" y="112395"/>
                </a:lnTo>
                <a:lnTo>
                  <a:pt x="325932" y="109093"/>
                </a:lnTo>
                <a:lnTo>
                  <a:pt x="328460" y="102616"/>
                </a:lnTo>
                <a:lnTo>
                  <a:pt x="365768" y="5842"/>
                </a:lnTo>
                <a:close/>
              </a:path>
              <a:path w="368300" h="298450">
                <a:moveTo>
                  <a:pt x="344681" y="11175"/>
                </a:moveTo>
                <a:lnTo>
                  <a:pt x="336499" y="11175"/>
                </a:lnTo>
                <a:lnTo>
                  <a:pt x="350202" y="28321"/>
                </a:lnTo>
                <a:lnTo>
                  <a:pt x="328666" y="31485"/>
                </a:lnTo>
                <a:lnTo>
                  <a:pt x="319603" y="54986"/>
                </a:lnTo>
                <a:lnTo>
                  <a:pt x="356273" y="25654"/>
                </a:lnTo>
                <a:lnTo>
                  <a:pt x="344681" y="11175"/>
                </a:lnTo>
                <a:close/>
              </a:path>
              <a:path w="368300" h="298450">
                <a:moveTo>
                  <a:pt x="368020" y="0"/>
                </a:moveTo>
                <a:lnTo>
                  <a:pt x="252272" y="17018"/>
                </a:lnTo>
                <a:lnTo>
                  <a:pt x="247484" y="23495"/>
                </a:lnTo>
                <a:lnTo>
                  <a:pt x="249529" y="37337"/>
                </a:lnTo>
                <a:lnTo>
                  <a:pt x="255993" y="42164"/>
                </a:lnTo>
                <a:lnTo>
                  <a:pt x="303779" y="35142"/>
                </a:lnTo>
                <a:lnTo>
                  <a:pt x="340410" y="5842"/>
                </a:lnTo>
                <a:lnTo>
                  <a:pt x="365768" y="5842"/>
                </a:lnTo>
                <a:lnTo>
                  <a:pt x="368020" y="0"/>
                </a:lnTo>
                <a:close/>
              </a:path>
              <a:path w="368300" h="298450">
                <a:moveTo>
                  <a:pt x="340410" y="5842"/>
                </a:moveTo>
                <a:lnTo>
                  <a:pt x="303779" y="35142"/>
                </a:lnTo>
                <a:lnTo>
                  <a:pt x="328666" y="31485"/>
                </a:lnTo>
                <a:lnTo>
                  <a:pt x="336499" y="11175"/>
                </a:lnTo>
                <a:lnTo>
                  <a:pt x="344681" y="11175"/>
                </a:lnTo>
                <a:lnTo>
                  <a:pt x="340410" y="5842"/>
                </a:lnTo>
                <a:close/>
              </a:path>
              <a:path w="368300" h="298450">
                <a:moveTo>
                  <a:pt x="336499" y="11175"/>
                </a:moveTo>
                <a:lnTo>
                  <a:pt x="328666" y="31485"/>
                </a:lnTo>
                <a:lnTo>
                  <a:pt x="350202" y="28321"/>
                </a:lnTo>
                <a:lnTo>
                  <a:pt x="336499" y="111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6006" y="4065269"/>
            <a:ext cx="513715" cy="1308100"/>
          </a:xfrm>
          <a:custGeom>
            <a:avLst/>
            <a:gdLst/>
            <a:ahLst/>
            <a:cxnLst/>
            <a:rect l="l" t="t" r="r" b="b"/>
            <a:pathLst>
              <a:path w="513715" h="1308100">
                <a:moveTo>
                  <a:pt x="513651" y="1307973"/>
                </a:moveTo>
                <a:lnTo>
                  <a:pt x="511606" y="1297432"/>
                </a:lnTo>
                <a:lnTo>
                  <a:pt x="491464" y="1193165"/>
                </a:lnTo>
                <a:lnTo>
                  <a:pt x="484809" y="1188593"/>
                </a:lnTo>
                <a:lnTo>
                  <a:pt x="477913" y="1189990"/>
                </a:lnTo>
                <a:lnTo>
                  <a:pt x="471030" y="1191260"/>
                </a:lnTo>
                <a:lnTo>
                  <a:pt x="466521" y="1197864"/>
                </a:lnTo>
                <a:lnTo>
                  <a:pt x="467855" y="1204849"/>
                </a:lnTo>
                <a:lnTo>
                  <a:pt x="475665" y="1245298"/>
                </a:lnTo>
                <a:lnTo>
                  <a:pt x="19113" y="723519"/>
                </a:lnTo>
                <a:lnTo>
                  <a:pt x="0" y="740283"/>
                </a:lnTo>
                <a:lnTo>
                  <a:pt x="456501" y="1262024"/>
                </a:lnTo>
                <a:lnTo>
                  <a:pt x="410819" y="1246632"/>
                </a:lnTo>
                <a:lnTo>
                  <a:pt x="403618" y="1250315"/>
                </a:lnTo>
                <a:lnTo>
                  <a:pt x="399148" y="1263523"/>
                </a:lnTo>
                <a:lnTo>
                  <a:pt x="402729" y="1270762"/>
                </a:lnTo>
                <a:lnTo>
                  <a:pt x="409384" y="1272921"/>
                </a:lnTo>
                <a:lnTo>
                  <a:pt x="513651" y="1307973"/>
                </a:lnTo>
                <a:close/>
              </a:path>
              <a:path w="513715" h="1308100">
                <a:moveTo>
                  <a:pt x="513664" y="155829"/>
                </a:moveTo>
                <a:lnTo>
                  <a:pt x="446036" y="69088"/>
                </a:lnTo>
                <a:lnTo>
                  <a:pt x="441718" y="63627"/>
                </a:lnTo>
                <a:lnTo>
                  <a:pt x="433743" y="62611"/>
                </a:lnTo>
                <a:lnTo>
                  <a:pt x="422681" y="71247"/>
                </a:lnTo>
                <a:lnTo>
                  <a:pt x="421690" y="79121"/>
                </a:lnTo>
                <a:lnTo>
                  <a:pt x="426008" y="84709"/>
                </a:lnTo>
                <a:lnTo>
                  <a:pt x="451408" y="117322"/>
                </a:lnTo>
                <a:lnTo>
                  <a:pt x="158292" y="0"/>
                </a:lnTo>
                <a:lnTo>
                  <a:pt x="148856" y="23622"/>
                </a:lnTo>
                <a:lnTo>
                  <a:pt x="441960" y="140830"/>
                </a:lnTo>
                <a:lnTo>
                  <a:pt x="394195" y="147955"/>
                </a:lnTo>
                <a:lnTo>
                  <a:pt x="389407" y="154432"/>
                </a:lnTo>
                <a:lnTo>
                  <a:pt x="390448" y="161290"/>
                </a:lnTo>
                <a:lnTo>
                  <a:pt x="391477" y="168275"/>
                </a:lnTo>
                <a:lnTo>
                  <a:pt x="397929" y="173101"/>
                </a:lnTo>
                <a:lnTo>
                  <a:pt x="404876" y="171958"/>
                </a:lnTo>
                <a:lnTo>
                  <a:pt x="497382" y="158242"/>
                </a:lnTo>
                <a:lnTo>
                  <a:pt x="513664" y="15582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57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1790" y="145503"/>
            <a:ext cx="648285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 panose="020B0A04020102020204" pitchFamily="34" charset="0"/>
              </a:rPr>
              <a:t>Агрегатные</a:t>
            </a:r>
            <a:r>
              <a:rPr sz="2800" spc="-85" dirty="0">
                <a:latin typeface="Arial Black" panose="020B0A04020102020204" pitchFamily="34" charset="0"/>
              </a:rPr>
              <a:t> </a:t>
            </a:r>
            <a:r>
              <a:rPr sz="2800" spc="-5" dirty="0">
                <a:latin typeface="Arial Black" panose="020B0A04020102020204" pitchFamily="34" charset="0"/>
              </a:rPr>
              <a:t>функции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640" y="2239073"/>
            <a:ext cx="2730500" cy="0"/>
          </a:xfrm>
          <a:custGeom>
            <a:avLst/>
            <a:gdLst/>
            <a:ahLst/>
            <a:cxnLst/>
            <a:rect l="l" t="t" r="r" b="b"/>
            <a:pathLst>
              <a:path w="2730500">
                <a:moveTo>
                  <a:pt x="0" y="0"/>
                </a:moveTo>
                <a:lnTo>
                  <a:pt x="273042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2640" y="395243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2640" y="5665879"/>
            <a:ext cx="1230630" cy="0"/>
          </a:xfrm>
          <a:custGeom>
            <a:avLst/>
            <a:gdLst/>
            <a:ahLst/>
            <a:cxnLst/>
            <a:rect l="l" t="t" r="r" b="b"/>
            <a:pathLst>
              <a:path w="1230630">
                <a:moveTo>
                  <a:pt x="0" y="0"/>
                </a:moveTo>
                <a:lnTo>
                  <a:pt x="1230156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9941" y="870331"/>
            <a:ext cx="10132059" cy="55585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Рассмотрим </a:t>
            </a:r>
            <a:r>
              <a:rPr sz="2000" dirty="0">
                <a:latin typeface="Carlito"/>
                <a:cs typeface="Carlito"/>
              </a:rPr>
              <a:t>их на примере </a:t>
            </a:r>
            <a:r>
              <a:rPr sz="2000" spc="-10" dirty="0">
                <a:latin typeface="Carlito"/>
                <a:cs typeface="Carlito"/>
              </a:rPr>
              <a:t>таблицы </a:t>
            </a:r>
            <a:r>
              <a:rPr sz="2000" spc="-5" dirty="0">
                <a:latin typeface="Carlito"/>
                <a:cs typeface="Carlito"/>
              </a:rPr>
              <a:t>«Бронирования»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(bookings).</a:t>
            </a:r>
          </a:p>
          <a:p>
            <a:pPr marL="355600" indent="-342900">
              <a:spcBef>
                <a:spcPts val="1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Расчет </a:t>
            </a:r>
            <a:r>
              <a:rPr sz="2000" spc="-10" dirty="0">
                <a:latin typeface="Carlito"/>
                <a:cs typeface="Carlito"/>
              </a:rPr>
              <a:t>среднего </a:t>
            </a:r>
            <a:r>
              <a:rPr sz="2000" dirty="0">
                <a:latin typeface="Carlito"/>
                <a:cs typeface="Carlito"/>
              </a:rPr>
              <a:t>значения по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столбцу: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145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avg</a:t>
            </a:r>
            <a:r>
              <a:rPr b="1" spc="-10" dirty="0">
                <a:latin typeface="Courier New"/>
                <a:cs typeface="Courier New"/>
              </a:rPr>
              <a:t>( total_amount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bookings;</a:t>
            </a:r>
            <a:endParaRPr dirty="0">
              <a:latin typeface="Courier New"/>
              <a:cs typeface="Courier New"/>
            </a:endParaRPr>
          </a:p>
          <a:p>
            <a:pPr marL="1105535"/>
            <a:r>
              <a:rPr spc="-10" dirty="0">
                <a:latin typeface="Courier New"/>
                <a:cs typeface="Courier New"/>
              </a:rPr>
              <a:t>avg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79025.605811528685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(1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 dirty="0">
              <a:latin typeface="Courier New"/>
              <a:cs typeface="Courier New"/>
            </a:endParaRPr>
          </a:p>
          <a:p>
            <a:pPr marL="355600" indent="-342900">
              <a:spcBef>
                <a:spcPts val="1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Получение </a:t>
            </a:r>
            <a:r>
              <a:rPr sz="2000" spc="-5" dirty="0">
                <a:latin typeface="Carlito"/>
                <a:cs typeface="Carlito"/>
              </a:rPr>
              <a:t>максимального </a:t>
            </a:r>
            <a:r>
              <a:rPr sz="2000" dirty="0">
                <a:latin typeface="Carlito"/>
                <a:cs typeface="Carlito"/>
              </a:rPr>
              <a:t>значения по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столбцу: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14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max</a:t>
            </a:r>
            <a:r>
              <a:rPr b="1" spc="-10" dirty="0">
                <a:latin typeface="Courier New"/>
                <a:cs typeface="Courier New"/>
              </a:rPr>
              <a:t>( total_amount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bookings;</a:t>
            </a:r>
            <a:endParaRPr dirty="0">
              <a:latin typeface="Courier New"/>
              <a:cs typeface="Courier New"/>
            </a:endParaRPr>
          </a:p>
          <a:p>
            <a:pPr marL="695325"/>
            <a:r>
              <a:rPr spc="-5" dirty="0">
                <a:latin typeface="Courier New"/>
                <a:cs typeface="Courier New"/>
              </a:rPr>
              <a:t>max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49225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1204500.00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(1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 dirty="0">
              <a:latin typeface="Courier New"/>
              <a:cs typeface="Courier New"/>
            </a:endParaRPr>
          </a:p>
          <a:p>
            <a:pPr marL="355600" indent="-342900">
              <a:spcBef>
                <a:spcPts val="1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Получение </a:t>
            </a:r>
            <a:r>
              <a:rPr sz="2000" spc="-5" dirty="0">
                <a:latin typeface="Carlito"/>
                <a:cs typeface="Carlito"/>
              </a:rPr>
              <a:t>минимального </a:t>
            </a:r>
            <a:r>
              <a:rPr sz="2000" dirty="0">
                <a:latin typeface="Carlito"/>
                <a:cs typeface="Carlito"/>
              </a:rPr>
              <a:t>значения по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столбцу: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14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min</a:t>
            </a:r>
            <a:r>
              <a:rPr b="1" spc="-10" dirty="0">
                <a:latin typeface="Courier New"/>
                <a:cs typeface="Courier New"/>
              </a:rPr>
              <a:t>( total_amount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 smtClean="0">
                <a:latin typeface="Courier New"/>
                <a:cs typeface="Courier New"/>
              </a:rPr>
              <a:t>bookings;</a:t>
            </a:r>
            <a:endParaRPr lang="ru-RU" dirty="0">
              <a:latin typeface="Courier New"/>
              <a:cs typeface="Courier New"/>
            </a:endParaRPr>
          </a:p>
          <a:p>
            <a:pPr marL="12700">
              <a:spcBef>
                <a:spcPts val="140"/>
              </a:spcBef>
            </a:pPr>
            <a:r>
              <a:rPr lang="en-US" spc="-10" dirty="0" smtClean="0">
                <a:latin typeface="Courier New"/>
                <a:cs typeface="Courier New"/>
              </a:rPr>
              <a:t>M</a:t>
            </a:r>
            <a:r>
              <a:rPr spc="-10" dirty="0" smtClean="0">
                <a:latin typeface="Courier New"/>
                <a:cs typeface="Courier New"/>
              </a:rPr>
              <a:t>in</a:t>
            </a:r>
            <a:endParaRPr lang="ru-RU" dirty="0">
              <a:latin typeface="Courier New"/>
              <a:cs typeface="Courier New"/>
            </a:endParaRPr>
          </a:p>
          <a:p>
            <a:pPr marL="12700">
              <a:spcBef>
                <a:spcPts val="140"/>
              </a:spcBef>
            </a:pPr>
            <a:endParaRPr lang="ru-RU" spc="-10" dirty="0">
              <a:latin typeface="Courier New"/>
              <a:cs typeface="Courier New"/>
            </a:endParaRPr>
          </a:p>
          <a:p>
            <a:pPr marL="12700">
              <a:spcBef>
                <a:spcPts val="140"/>
              </a:spcBef>
            </a:pPr>
            <a:r>
              <a:rPr spc="-10" dirty="0" smtClean="0">
                <a:latin typeface="Courier New"/>
                <a:cs typeface="Courier New"/>
              </a:rPr>
              <a:t>3400.00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25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88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133" y="309406"/>
            <a:ext cx="5376799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Что</a:t>
            </a:r>
            <a:r>
              <a:rPr sz="2800" spc="-6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получилось?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7220" y="1274826"/>
            <a:ext cx="4119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business 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comfort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economy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640" y="1725866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60">
                <a:moveTo>
                  <a:pt x="0" y="0"/>
                </a:moveTo>
                <a:lnTo>
                  <a:pt x="286755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5555" y="1725866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4">
                <a:moveTo>
                  <a:pt x="0" y="0"/>
                </a:moveTo>
                <a:lnTo>
                  <a:pt x="13667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76949" y="1725866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66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2454" y="1725866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639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59941" y="1274826"/>
            <a:ext cx="7254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553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model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2879725" algn="l"/>
                <a:tab pos="4380865" algn="l"/>
                <a:tab pos="5746750" algn="l"/>
                <a:tab pos="724154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	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78050" y="1874453"/>
          <a:ext cx="6887841" cy="245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R="28575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A319-100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96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A320-200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R="27940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A321-200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42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4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737-300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767-300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92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777-300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9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Bombardier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CRJ-200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50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1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Cessna 208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Caravan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594">
                <a:tc gridSpan="2"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Sukhoi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SuperJet-100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59940" y="4292854"/>
            <a:ext cx="125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(9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01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540" y="323115"/>
            <a:ext cx="7828577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Подзапросы </a:t>
            </a:r>
            <a:r>
              <a:rPr sz="2800" spc="-5" dirty="0">
                <a:latin typeface="Arial Black" panose="020B0A04020102020204" pitchFamily="34" charset="0"/>
              </a:rPr>
              <a:t>в </a:t>
            </a:r>
            <a:r>
              <a:rPr sz="2800" spc="-15" dirty="0">
                <a:latin typeface="Arial Black" panose="020B0A04020102020204" pitchFamily="34" charset="0"/>
              </a:rPr>
              <a:t>предложении</a:t>
            </a:r>
            <a:r>
              <a:rPr sz="2800" spc="30" dirty="0">
                <a:latin typeface="Arial Black" panose="020B0A04020102020204" pitchFamily="34" charset="0"/>
              </a:rPr>
              <a:t> </a:t>
            </a:r>
            <a:r>
              <a:rPr sz="2800" spc="-15" dirty="0">
                <a:latin typeface="Arial Black" panose="020B0A04020102020204" pitchFamily="34" charset="0"/>
              </a:rPr>
              <a:t>FROM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1014428"/>
            <a:ext cx="7649209" cy="125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Решим ту </a:t>
            </a:r>
            <a:r>
              <a:rPr sz="2000" spc="-15" dirty="0">
                <a:latin typeface="Carlito"/>
                <a:cs typeface="Carlito"/>
              </a:rPr>
              <a:t>же </a:t>
            </a:r>
            <a:r>
              <a:rPr sz="2000" b="1" spc="-5" dirty="0">
                <a:latin typeface="Carlito"/>
                <a:cs typeface="Carlito"/>
              </a:rPr>
              <a:t>задачу</a:t>
            </a:r>
            <a:r>
              <a:rPr sz="2000" spc="-5" dirty="0">
                <a:latin typeface="Carlito"/>
                <a:cs typeface="Carlito"/>
              </a:rPr>
              <a:t>: для выработки </a:t>
            </a:r>
            <a:r>
              <a:rPr sz="2000" spc="-10" dirty="0">
                <a:latin typeface="Carlito"/>
                <a:cs typeface="Carlito"/>
              </a:rPr>
              <a:t>ценовой политики </a:t>
            </a:r>
            <a:r>
              <a:rPr sz="2000" spc="-5" dirty="0">
                <a:latin typeface="Carlito"/>
                <a:cs typeface="Carlito"/>
              </a:rPr>
              <a:t>авиакомпании  </a:t>
            </a:r>
            <a:r>
              <a:rPr sz="2000" spc="-15" dirty="0">
                <a:latin typeface="Carlito"/>
                <a:cs typeface="Carlito"/>
              </a:rPr>
              <a:t>необходимо </a:t>
            </a:r>
            <a:r>
              <a:rPr sz="2000" dirty="0">
                <a:latin typeface="Carlito"/>
                <a:cs typeface="Carlito"/>
              </a:rPr>
              <a:t>знать, </a:t>
            </a:r>
            <a:r>
              <a:rPr sz="2000" spc="-15" dirty="0">
                <a:latin typeface="Carlito"/>
                <a:cs typeface="Carlito"/>
              </a:rPr>
              <a:t>как </a:t>
            </a:r>
            <a:r>
              <a:rPr sz="2000" spc="-10" dirty="0">
                <a:latin typeface="Carlito"/>
                <a:cs typeface="Carlito"/>
              </a:rPr>
              <a:t>распределяются </a:t>
            </a:r>
            <a:r>
              <a:rPr sz="2000" dirty="0">
                <a:latin typeface="Carlito"/>
                <a:cs typeface="Carlito"/>
              </a:rPr>
              <a:t>места </a:t>
            </a:r>
            <a:r>
              <a:rPr sz="2000" spc="-5" dirty="0">
                <a:latin typeface="Carlito"/>
                <a:cs typeface="Carlito"/>
              </a:rPr>
              <a:t>разных </a:t>
            </a:r>
            <a:r>
              <a:rPr sz="2000" spc="-5" dirty="0" err="1">
                <a:latin typeface="Carlito"/>
                <a:cs typeface="Carlito"/>
              </a:rPr>
              <a:t>классов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в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lang="ru-RU" sz="2000" spc="-10" dirty="0">
                <a:latin typeface="Carlito"/>
                <a:cs typeface="Carlito"/>
              </a:rPr>
              <a:t>самолетах </a:t>
            </a:r>
            <a:r>
              <a:rPr lang="ru-RU" sz="2000" spc="-5" dirty="0">
                <a:latin typeface="Carlito"/>
                <a:cs typeface="Carlito"/>
              </a:rPr>
              <a:t>всех</a:t>
            </a:r>
            <a:r>
              <a:rPr lang="ru-RU" sz="2000" spc="-10" dirty="0">
                <a:latin typeface="Carlito"/>
                <a:cs typeface="Carlito"/>
              </a:rPr>
              <a:t> </a:t>
            </a:r>
            <a:r>
              <a:rPr lang="ru-RU" sz="2000" spc="-5" dirty="0">
                <a:latin typeface="Carlito"/>
                <a:cs typeface="Carlito"/>
              </a:rPr>
              <a:t>типов.</a:t>
            </a:r>
            <a:endParaRPr lang="ru-RU" sz="2000" dirty="0">
              <a:latin typeface="Carlito"/>
              <a:cs typeface="Carlito"/>
            </a:endParaRPr>
          </a:p>
          <a:p>
            <a:pPr marL="12700" marR="5080"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8000" y="2214187"/>
            <a:ext cx="2411730" cy="2846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15"/>
              </a:lnSpc>
            </a:pPr>
            <a:r>
              <a:rPr b="1" spc="-10" dirty="0" smtClean="0">
                <a:latin typeface="Courier New"/>
                <a:cs typeface="Courier New"/>
              </a:rPr>
              <a:t>SELECT</a:t>
            </a:r>
            <a:r>
              <a:rPr b="1" spc="-40" dirty="0" smtClean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s2.model,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39" y="2463496"/>
            <a:ext cx="10241329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9644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string_agg( s2.fare_conditions </a:t>
            </a:r>
            <a:r>
              <a:rPr b="1" spc="-5" dirty="0">
                <a:latin typeface="Courier New"/>
                <a:cs typeface="Courier New"/>
              </a:rPr>
              <a:t>|| </a:t>
            </a:r>
            <a:r>
              <a:rPr b="1" dirty="0">
                <a:latin typeface="Courier New"/>
                <a:cs typeface="Courier New"/>
              </a:rPr>
              <a:t>' </a:t>
            </a:r>
            <a:r>
              <a:rPr b="1" spc="-10" dirty="0">
                <a:latin typeface="Courier New"/>
                <a:cs typeface="Courier New"/>
              </a:rPr>
              <a:t>(' || s2.num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5" dirty="0" smtClean="0">
                <a:latin typeface="Courier New"/>
                <a:cs typeface="Courier New"/>
              </a:rPr>
              <a:t>||</a:t>
            </a:r>
            <a:r>
              <a:rPr lang="ru-RU" b="1" spc="-5" dirty="0" smtClean="0">
                <a:latin typeface="Courier New"/>
                <a:cs typeface="Courier New"/>
              </a:rPr>
              <a:t> </a:t>
            </a:r>
            <a:r>
              <a:rPr b="1" spc="-10" dirty="0" smtClean="0">
                <a:latin typeface="Courier New"/>
                <a:cs typeface="Courier New"/>
              </a:rPr>
              <a:t>')', </a:t>
            </a:r>
            <a:r>
              <a:rPr b="1" spc="-10" dirty="0">
                <a:latin typeface="Courier New"/>
                <a:cs typeface="Courier New"/>
              </a:rPr>
              <a:t>',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dirty="0" smtClean="0">
                <a:latin typeface="Courier New"/>
                <a:cs typeface="Courier New"/>
              </a:rPr>
              <a:t>'</a:t>
            </a:r>
            <a:r>
              <a:rPr lang="ru-RU" b="1" dirty="0" smtClean="0">
                <a:latin typeface="Courier New"/>
                <a:cs typeface="Courier New"/>
              </a:rPr>
              <a:t> </a:t>
            </a:r>
            <a:r>
              <a:rPr b="1" dirty="0" smtClean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FROM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a.model,</a:t>
            </a:r>
            <a:endParaRPr dirty="0">
              <a:latin typeface="Courier New"/>
              <a:cs typeface="Courier New"/>
            </a:endParaRPr>
          </a:p>
          <a:p>
            <a:pPr marL="1924050" marR="3540760"/>
            <a:r>
              <a:rPr b="1" spc="-5" dirty="0">
                <a:latin typeface="Courier New"/>
                <a:cs typeface="Courier New"/>
              </a:rPr>
              <a:t>s</a:t>
            </a:r>
            <a:r>
              <a:rPr b="1" spc="-15" dirty="0">
                <a:latin typeface="Courier New"/>
                <a:cs typeface="Courier New"/>
              </a:rPr>
              <a:t>.</a:t>
            </a:r>
            <a:r>
              <a:rPr b="1" spc="-5" dirty="0">
                <a:latin typeface="Courier New"/>
                <a:cs typeface="Courier New"/>
              </a:rPr>
              <a:t>fa</a:t>
            </a:r>
            <a:r>
              <a:rPr b="1" spc="-15" dirty="0">
                <a:latin typeface="Courier New"/>
                <a:cs typeface="Courier New"/>
              </a:rPr>
              <a:t>r</a:t>
            </a:r>
            <a:r>
              <a:rPr b="1" spc="-5" dirty="0">
                <a:latin typeface="Courier New"/>
                <a:cs typeface="Courier New"/>
              </a:rPr>
              <a:t>e</a:t>
            </a:r>
            <a:r>
              <a:rPr b="1" spc="-15" dirty="0">
                <a:latin typeface="Courier New"/>
                <a:cs typeface="Courier New"/>
              </a:rPr>
              <a:t>_c</a:t>
            </a:r>
            <a:r>
              <a:rPr b="1" spc="-5" dirty="0">
                <a:latin typeface="Courier New"/>
                <a:cs typeface="Courier New"/>
              </a:rPr>
              <a:t>on</a:t>
            </a:r>
            <a:r>
              <a:rPr b="1" spc="-15" dirty="0">
                <a:latin typeface="Courier New"/>
                <a:cs typeface="Courier New"/>
              </a:rPr>
              <a:t>d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spc="-15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io</a:t>
            </a:r>
            <a:r>
              <a:rPr b="1" spc="-15" dirty="0">
                <a:latin typeface="Courier New"/>
                <a:cs typeface="Courier New"/>
              </a:rPr>
              <a:t>n</a:t>
            </a:r>
            <a:r>
              <a:rPr b="1" spc="5" dirty="0">
                <a:latin typeface="Courier New"/>
                <a:cs typeface="Courier New"/>
              </a:rPr>
              <a:t>s</a:t>
            </a:r>
            <a:r>
              <a:rPr b="1" dirty="0">
                <a:latin typeface="Courier New"/>
                <a:cs typeface="Courier New"/>
              </a:rPr>
              <a:t>,  </a:t>
            </a:r>
            <a:r>
              <a:rPr b="1" spc="-10" dirty="0">
                <a:latin typeface="Courier New"/>
                <a:cs typeface="Courier New"/>
              </a:rPr>
              <a:t>count( </a:t>
            </a:r>
            <a:r>
              <a:rPr b="1" dirty="0">
                <a:latin typeface="Courier New"/>
                <a:cs typeface="Courier New"/>
              </a:rPr>
              <a:t>* ) </a:t>
            </a:r>
            <a:r>
              <a:rPr b="1" spc="-5" dirty="0" smtClean="0">
                <a:latin typeface="Courier New"/>
                <a:cs typeface="Courier New"/>
              </a:rPr>
              <a:t>AS</a:t>
            </a:r>
            <a:r>
              <a:rPr lang="ru-RU" b="1" spc="-105" dirty="0">
                <a:latin typeface="Courier New"/>
                <a:cs typeface="Courier New"/>
              </a:rPr>
              <a:t> </a:t>
            </a:r>
            <a:r>
              <a:rPr lang="en-US" b="1" spc="-105" dirty="0" err="1">
                <a:latin typeface="Courier New"/>
                <a:cs typeface="Courier New"/>
              </a:rPr>
              <a:t>n</a:t>
            </a:r>
            <a:r>
              <a:rPr b="1" spc="-10" dirty="0" err="1" smtClean="0">
                <a:latin typeface="Courier New"/>
                <a:cs typeface="Courier New"/>
              </a:rPr>
              <a:t>um</a:t>
            </a:r>
            <a:endParaRPr dirty="0">
              <a:latin typeface="Courier New"/>
              <a:cs typeface="Courier New"/>
            </a:endParaRPr>
          </a:p>
          <a:p>
            <a:pPr marL="969644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FROM aircrafts </a:t>
            </a:r>
            <a:r>
              <a:rPr b="1" dirty="0">
                <a:latin typeface="Courier New"/>
                <a:cs typeface="Courier New"/>
              </a:rPr>
              <a:t>a </a:t>
            </a:r>
            <a:r>
              <a:rPr b="1" spc="-10" dirty="0">
                <a:latin typeface="Courier New"/>
                <a:cs typeface="Courier New"/>
              </a:rPr>
              <a:t>JOIN seats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s</a:t>
            </a:r>
            <a:endParaRPr dirty="0">
              <a:latin typeface="Courier New"/>
              <a:cs typeface="Courier New"/>
            </a:endParaRPr>
          </a:p>
          <a:p>
            <a:pPr marL="969644" marR="1358900" indent="680720"/>
            <a:r>
              <a:rPr b="1" spc="-5" dirty="0">
                <a:latin typeface="Courier New"/>
                <a:cs typeface="Courier New"/>
              </a:rPr>
              <a:t>ON </a:t>
            </a:r>
            <a:r>
              <a:rPr b="1" spc="-10" dirty="0">
                <a:latin typeface="Courier New"/>
                <a:cs typeface="Courier New"/>
              </a:rPr>
              <a:t>a.aircraft_code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 err="1">
                <a:latin typeface="Courier New"/>
                <a:cs typeface="Courier New"/>
              </a:rPr>
              <a:t>s.aircraft_code</a:t>
            </a:r>
            <a:r>
              <a:rPr b="1" spc="-10" dirty="0">
                <a:latin typeface="Courier New"/>
                <a:cs typeface="Courier New"/>
              </a:rPr>
              <a:t>  </a:t>
            </a:r>
            <a:endParaRPr lang="en-US" b="1" spc="-10" dirty="0" smtClean="0">
              <a:latin typeface="Courier New"/>
              <a:cs typeface="Courier New"/>
            </a:endParaRPr>
          </a:p>
          <a:p>
            <a:pPr marL="969644" marR="1358900" indent="680720"/>
            <a:r>
              <a:rPr b="1" spc="-10" dirty="0" smtClean="0">
                <a:latin typeface="Courier New"/>
                <a:cs typeface="Courier New"/>
              </a:rPr>
              <a:t>GROUP </a:t>
            </a:r>
            <a:r>
              <a:rPr b="1" spc="-10" dirty="0">
                <a:latin typeface="Courier New"/>
                <a:cs typeface="Courier New"/>
              </a:rPr>
              <a:t>BY </a:t>
            </a:r>
            <a:r>
              <a:rPr b="1" spc="-5" dirty="0">
                <a:latin typeface="Courier New"/>
                <a:cs typeface="Courier New"/>
              </a:rPr>
              <a:t>1,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2</a:t>
            </a:r>
            <a:endParaRPr dirty="0">
              <a:latin typeface="Courier New"/>
              <a:cs typeface="Courier New"/>
            </a:endParaRPr>
          </a:p>
          <a:p>
            <a:pPr marL="969644"/>
            <a:r>
              <a:rPr b="1" spc="-10" dirty="0">
                <a:latin typeface="Courier New"/>
                <a:cs typeface="Courier New"/>
              </a:rPr>
              <a:t>ORDER BY </a:t>
            </a:r>
            <a:r>
              <a:rPr b="1" spc="-5" dirty="0">
                <a:latin typeface="Courier New"/>
                <a:cs typeface="Courier New"/>
              </a:rPr>
              <a:t>1,</a:t>
            </a:r>
            <a:r>
              <a:rPr b="1" spc="-10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2</a:t>
            </a:r>
            <a:endParaRPr dirty="0">
              <a:latin typeface="Courier New"/>
              <a:cs typeface="Courier New"/>
            </a:endParaRPr>
          </a:p>
          <a:p>
            <a:pPr marL="695325"/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AS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s2</a:t>
            </a:r>
            <a:endParaRPr dirty="0">
              <a:latin typeface="Courier New"/>
              <a:cs typeface="Courier New"/>
            </a:endParaRPr>
          </a:p>
          <a:p>
            <a:pPr marL="12700" marR="5452110"/>
            <a:r>
              <a:rPr b="1" spc="-10" dirty="0">
                <a:latin typeface="Courier New"/>
                <a:cs typeface="Courier New"/>
              </a:rPr>
              <a:t>GROUP </a:t>
            </a:r>
            <a:r>
              <a:rPr b="1" spc="-5" dirty="0">
                <a:latin typeface="Courier New"/>
                <a:cs typeface="Courier New"/>
              </a:rPr>
              <a:t>BY </a:t>
            </a:r>
            <a:r>
              <a:rPr b="1" spc="-10" dirty="0">
                <a:latin typeface="Courier New"/>
                <a:cs typeface="Courier New"/>
              </a:rPr>
              <a:t>s2.model  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s2.model;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9732" y="2864214"/>
            <a:ext cx="216535" cy="1794050"/>
          </a:xfrm>
          <a:custGeom>
            <a:avLst/>
            <a:gdLst/>
            <a:ahLst/>
            <a:cxnLst/>
            <a:rect l="l" t="t" r="r" b="b"/>
            <a:pathLst>
              <a:path w="216534" h="2016760">
                <a:moveTo>
                  <a:pt x="216027" y="2016252"/>
                </a:moveTo>
                <a:lnTo>
                  <a:pt x="173984" y="2014827"/>
                </a:lnTo>
                <a:lnTo>
                  <a:pt x="139650" y="2010949"/>
                </a:lnTo>
                <a:lnTo>
                  <a:pt x="116502" y="2005214"/>
                </a:lnTo>
                <a:lnTo>
                  <a:pt x="108013" y="1998217"/>
                </a:lnTo>
                <a:lnTo>
                  <a:pt x="108013" y="1026159"/>
                </a:lnTo>
                <a:lnTo>
                  <a:pt x="99524" y="1019109"/>
                </a:lnTo>
                <a:lnTo>
                  <a:pt x="76376" y="1013380"/>
                </a:lnTo>
                <a:lnTo>
                  <a:pt x="42042" y="1009532"/>
                </a:lnTo>
                <a:lnTo>
                  <a:pt x="0" y="1008126"/>
                </a:lnTo>
                <a:lnTo>
                  <a:pt x="42042" y="1006701"/>
                </a:lnTo>
                <a:lnTo>
                  <a:pt x="76376" y="1002823"/>
                </a:lnTo>
                <a:lnTo>
                  <a:pt x="99524" y="997088"/>
                </a:lnTo>
                <a:lnTo>
                  <a:pt x="108013" y="990091"/>
                </a:lnTo>
                <a:lnTo>
                  <a:pt x="108013" y="18033"/>
                </a:lnTo>
                <a:lnTo>
                  <a:pt x="116502" y="10983"/>
                </a:lnTo>
                <a:lnTo>
                  <a:pt x="139650" y="5254"/>
                </a:lnTo>
                <a:lnTo>
                  <a:pt x="173984" y="1406"/>
                </a:lnTo>
                <a:lnTo>
                  <a:pt x="216027" y="0"/>
                </a:lnTo>
              </a:path>
            </a:pathLst>
          </a:custGeom>
          <a:ln w="253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897" y="2967732"/>
            <a:ext cx="276999" cy="1440574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vert270" wrap="square" lIns="0" tIns="76200" rIns="0" bIns="0" rtlCol="0">
            <a:spAutoFit/>
          </a:bodyPr>
          <a:lstStyle/>
          <a:p>
            <a:pPr marL="44450">
              <a:spcBef>
                <a:spcPts val="600"/>
              </a:spcBef>
            </a:pPr>
            <a:r>
              <a:rPr spc="-10" dirty="0">
                <a:latin typeface="Carlito"/>
                <a:cs typeface="Carlito"/>
              </a:rPr>
              <a:t>подзапрос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3901" y="2132826"/>
            <a:ext cx="2664460" cy="308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370205">
              <a:spcBef>
                <a:spcPts val="244"/>
              </a:spcBef>
            </a:pPr>
            <a:r>
              <a:rPr spc="-5" dirty="0">
                <a:latin typeface="Carlito"/>
                <a:cs typeface="Carlito"/>
              </a:rPr>
              <a:t>агрегатная</a:t>
            </a:r>
            <a:r>
              <a:rPr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функция</a:t>
            </a:r>
            <a:endParaRPr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39793" y="2305051"/>
            <a:ext cx="866775" cy="233679"/>
          </a:xfrm>
          <a:custGeom>
            <a:avLst/>
            <a:gdLst/>
            <a:ahLst/>
            <a:cxnLst/>
            <a:rect l="l" t="t" r="r" b="b"/>
            <a:pathLst>
              <a:path w="866775" h="233680">
                <a:moveTo>
                  <a:pt x="86487" y="118363"/>
                </a:moveTo>
                <a:lnTo>
                  <a:pt x="0" y="197103"/>
                </a:lnTo>
                <a:lnTo>
                  <a:pt x="111125" y="233679"/>
                </a:lnTo>
                <a:lnTo>
                  <a:pt x="118237" y="229997"/>
                </a:lnTo>
                <a:lnTo>
                  <a:pt x="120523" y="223392"/>
                </a:lnTo>
                <a:lnTo>
                  <a:pt x="122681" y="216788"/>
                </a:lnTo>
                <a:lnTo>
                  <a:pt x="118999" y="209550"/>
                </a:lnTo>
                <a:lnTo>
                  <a:pt x="103155" y="204342"/>
                </a:lnTo>
                <a:lnTo>
                  <a:pt x="27305" y="204342"/>
                </a:lnTo>
                <a:lnTo>
                  <a:pt x="21970" y="179450"/>
                </a:lnTo>
                <a:lnTo>
                  <a:pt x="67927" y="169626"/>
                </a:lnTo>
                <a:lnTo>
                  <a:pt x="103631" y="137160"/>
                </a:lnTo>
                <a:lnTo>
                  <a:pt x="104012" y="129159"/>
                </a:lnTo>
                <a:lnTo>
                  <a:pt x="99187" y="123951"/>
                </a:lnTo>
                <a:lnTo>
                  <a:pt x="94487" y="118745"/>
                </a:lnTo>
                <a:lnTo>
                  <a:pt x="86487" y="118363"/>
                </a:lnTo>
                <a:close/>
              </a:path>
              <a:path w="866775" h="233680">
                <a:moveTo>
                  <a:pt x="67927" y="169626"/>
                </a:moveTo>
                <a:lnTo>
                  <a:pt x="21970" y="179450"/>
                </a:lnTo>
                <a:lnTo>
                  <a:pt x="27305" y="204342"/>
                </a:lnTo>
                <a:lnTo>
                  <a:pt x="41563" y="201295"/>
                </a:lnTo>
                <a:lnTo>
                  <a:pt x="33146" y="201295"/>
                </a:lnTo>
                <a:lnTo>
                  <a:pt x="28575" y="179832"/>
                </a:lnTo>
                <a:lnTo>
                  <a:pt x="56719" y="179832"/>
                </a:lnTo>
                <a:lnTo>
                  <a:pt x="67927" y="169626"/>
                </a:lnTo>
                <a:close/>
              </a:path>
              <a:path w="866775" h="233680">
                <a:moveTo>
                  <a:pt x="73262" y="194518"/>
                </a:moveTo>
                <a:lnTo>
                  <a:pt x="27305" y="204342"/>
                </a:lnTo>
                <a:lnTo>
                  <a:pt x="103155" y="204342"/>
                </a:lnTo>
                <a:lnTo>
                  <a:pt x="73262" y="194518"/>
                </a:lnTo>
                <a:close/>
              </a:path>
              <a:path w="866775" h="233680">
                <a:moveTo>
                  <a:pt x="28575" y="179832"/>
                </a:moveTo>
                <a:lnTo>
                  <a:pt x="33146" y="201295"/>
                </a:lnTo>
                <a:lnTo>
                  <a:pt x="49255" y="186628"/>
                </a:lnTo>
                <a:lnTo>
                  <a:pt x="28575" y="179832"/>
                </a:lnTo>
                <a:close/>
              </a:path>
              <a:path w="866775" h="233680">
                <a:moveTo>
                  <a:pt x="49255" y="186628"/>
                </a:moveTo>
                <a:lnTo>
                  <a:pt x="33146" y="201295"/>
                </a:lnTo>
                <a:lnTo>
                  <a:pt x="41563" y="201295"/>
                </a:lnTo>
                <a:lnTo>
                  <a:pt x="73262" y="194518"/>
                </a:lnTo>
                <a:lnTo>
                  <a:pt x="49255" y="186628"/>
                </a:lnTo>
                <a:close/>
              </a:path>
              <a:path w="866775" h="233680">
                <a:moveTo>
                  <a:pt x="861441" y="0"/>
                </a:moveTo>
                <a:lnTo>
                  <a:pt x="67927" y="169626"/>
                </a:lnTo>
                <a:lnTo>
                  <a:pt x="49255" y="186628"/>
                </a:lnTo>
                <a:lnTo>
                  <a:pt x="73262" y="194518"/>
                </a:lnTo>
                <a:lnTo>
                  <a:pt x="866774" y="24891"/>
                </a:lnTo>
                <a:lnTo>
                  <a:pt x="861441" y="0"/>
                </a:lnTo>
                <a:close/>
              </a:path>
              <a:path w="866775" h="233680">
                <a:moveTo>
                  <a:pt x="56719" y="179832"/>
                </a:moveTo>
                <a:lnTo>
                  <a:pt x="28575" y="179832"/>
                </a:lnTo>
                <a:lnTo>
                  <a:pt x="49255" y="186628"/>
                </a:lnTo>
                <a:lnTo>
                  <a:pt x="56719" y="17983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1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5" y="110998"/>
            <a:ext cx="7716433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Что делает</a:t>
            </a:r>
            <a:r>
              <a:rPr sz="2800" spc="-30" dirty="0">
                <a:latin typeface="Arial Black" panose="020B0A04020102020204" pitchFamily="34" charset="0"/>
              </a:rPr>
              <a:t> </a:t>
            </a:r>
            <a:r>
              <a:rPr sz="2800" spc="-15" dirty="0">
                <a:latin typeface="Arial Black" panose="020B0A04020102020204" pitchFamily="34" charset="0"/>
              </a:rPr>
              <a:t>подзапрос?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640" y="2030666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60">
                <a:moveTo>
                  <a:pt x="0" y="0"/>
                </a:moveTo>
                <a:lnTo>
                  <a:pt x="286755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5555" y="2030666"/>
            <a:ext cx="2320925" cy="0"/>
          </a:xfrm>
          <a:custGeom>
            <a:avLst/>
            <a:gdLst/>
            <a:ahLst/>
            <a:cxnLst/>
            <a:rect l="l" t="t" r="r" b="b"/>
            <a:pathLst>
              <a:path w="2320925">
                <a:moveTo>
                  <a:pt x="0" y="0"/>
                </a:moveTo>
                <a:lnTo>
                  <a:pt x="23205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34022" y="2030666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1021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72640" y="1003931"/>
            <a:ext cx="6297930" cy="11753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55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Подзапрос формирует </a:t>
            </a:r>
            <a:r>
              <a:rPr sz="2000" spc="-5" dirty="0">
                <a:latin typeface="Carlito"/>
                <a:cs typeface="Carlito"/>
              </a:rPr>
              <a:t>временную </a:t>
            </a:r>
            <a:r>
              <a:rPr sz="2000" spc="-10" dirty="0">
                <a:latin typeface="Carlito"/>
                <a:cs typeface="Carlito"/>
              </a:rPr>
              <a:t>таблицу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таком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виде:</a:t>
            </a:r>
            <a:endParaRPr sz="2000" dirty="0">
              <a:latin typeface="Carlito"/>
              <a:cs typeface="Carlito"/>
            </a:endParaRPr>
          </a:p>
          <a:p>
            <a:pPr marL="1105535">
              <a:lnSpc>
                <a:spcPts val="2115"/>
              </a:lnSpc>
              <a:tabLst>
                <a:tab pos="2879725" algn="l"/>
              </a:tabLst>
            </a:pPr>
            <a:r>
              <a:rPr spc="-10" dirty="0">
                <a:latin typeface="Courier New"/>
                <a:cs typeface="Courier New"/>
              </a:rPr>
              <a:t>model	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fare_conditions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7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num</a:t>
            </a:r>
            <a:endParaRPr dirty="0">
              <a:latin typeface="Courier New"/>
              <a:cs typeface="Courier New"/>
            </a:endParaRPr>
          </a:p>
          <a:p>
            <a:pPr marL="12700">
              <a:tabLst>
                <a:tab pos="2879725" algn="l"/>
                <a:tab pos="5336540" algn="l"/>
                <a:tab pos="628459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78050" y="2179253"/>
          <a:ext cx="5931533" cy="1905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A319-100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Business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A319-100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Economy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96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4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A320-200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Business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A320-200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Economy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Sukhoi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SuperJet-100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Business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9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Sukhoi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SuperJet-100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Economy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85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59940" y="4049014"/>
            <a:ext cx="1393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(17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70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5" y="110998"/>
            <a:ext cx="718159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Итоговый</a:t>
            </a:r>
            <a:r>
              <a:rPr sz="2800" spc="-65" dirty="0">
                <a:latin typeface="Arial Black" panose="020B0A04020102020204" pitchFamily="34" charset="0"/>
              </a:rPr>
              <a:t> </a:t>
            </a:r>
            <a:r>
              <a:rPr sz="2800" spc="-30" dirty="0">
                <a:latin typeface="Arial Black" panose="020B0A04020102020204" pitchFamily="34" charset="0"/>
              </a:rPr>
              <a:t>результат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640" y="2945320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60">
                <a:moveTo>
                  <a:pt x="0" y="0"/>
                </a:moveTo>
                <a:lnTo>
                  <a:pt x="286755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5555" y="2945320"/>
            <a:ext cx="4914265" cy="0"/>
          </a:xfrm>
          <a:custGeom>
            <a:avLst/>
            <a:gdLst/>
            <a:ahLst/>
            <a:cxnLst/>
            <a:rect l="l" t="t" r="r" b="b"/>
            <a:pathLst>
              <a:path w="4914265">
                <a:moveTo>
                  <a:pt x="0" y="0"/>
                </a:moveTo>
                <a:lnTo>
                  <a:pt x="4913757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9940" y="1285494"/>
            <a:ext cx="8912860" cy="179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9720"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Агрегатная функция string_agg </a:t>
            </a:r>
            <a:r>
              <a:rPr sz="2000" spc="-15" dirty="0">
                <a:latin typeface="Carlito"/>
                <a:cs typeface="Carlito"/>
              </a:rPr>
              <a:t>отличается </a:t>
            </a:r>
            <a:r>
              <a:rPr sz="2000" spc="-10" dirty="0">
                <a:latin typeface="Carlito"/>
                <a:cs typeface="Carlito"/>
              </a:rPr>
              <a:t>от </a:t>
            </a:r>
            <a:r>
              <a:rPr sz="2000" dirty="0">
                <a:latin typeface="Carlito"/>
                <a:cs typeface="Carlito"/>
              </a:rPr>
              <a:t>агрегатных </a:t>
            </a:r>
            <a:r>
              <a:rPr sz="2000" spc="-5" dirty="0">
                <a:latin typeface="Carlito"/>
                <a:cs typeface="Carlito"/>
              </a:rPr>
              <a:t>функций </a:t>
            </a:r>
            <a:r>
              <a:rPr sz="2000" spc="-10" dirty="0">
                <a:latin typeface="Carlito"/>
                <a:cs typeface="Carlito"/>
              </a:rPr>
              <a:t>avg,  </a:t>
            </a:r>
            <a:r>
              <a:rPr sz="2000" dirty="0">
                <a:latin typeface="Carlito"/>
                <a:cs typeface="Carlito"/>
              </a:rPr>
              <a:t>min, </a:t>
            </a:r>
            <a:r>
              <a:rPr sz="2000" spc="-10" dirty="0">
                <a:latin typeface="Carlito"/>
                <a:cs typeface="Carlito"/>
              </a:rPr>
              <a:t>max, </a:t>
            </a:r>
            <a:r>
              <a:rPr sz="2000" spc="-5" dirty="0">
                <a:latin typeface="Carlito"/>
                <a:cs typeface="Carlito"/>
              </a:rPr>
              <a:t>sum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0" dirty="0">
                <a:latin typeface="Carlito"/>
                <a:cs typeface="Carlito"/>
              </a:rPr>
              <a:t>count тем, что </a:t>
            </a:r>
            <a:r>
              <a:rPr sz="2000" spc="-5" dirty="0">
                <a:latin typeface="Carlito"/>
                <a:cs typeface="Carlito"/>
              </a:rPr>
              <a:t>она </a:t>
            </a:r>
            <a:r>
              <a:rPr sz="2000" dirty="0">
                <a:latin typeface="Carlito"/>
                <a:cs typeface="Carlito"/>
              </a:rPr>
              <a:t>возвращает не числовое </a:t>
            </a:r>
            <a:r>
              <a:rPr sz="2000" spc="-5" dirty="0">
                <a:latin typeface="Carlito"/>
                <a:cs typeface="Carlito"/>
              </a:rPr>
              <a:t>значение, </a:t>
            </a:r>
            <a:r>
              <a:rPr sz="2000" dirty="0">
                <a:latin typeface="Carlito"/>
                <a:cs typeface="Carlito"/>
              </a:rPr>
              <a:t>а  строку </a:t>
            </a:r>
            <a:r>
              <a:rPr sz="2000" spc="-5" dirty="0">
                <a:latin typeface="Carlito"/>
                <a:cs typeface="Carlito"/>
              </a:rPr>
              <a:t>символов, составленную </a:t>
            </a:r>
            <a:r>
              <a:rPr sz="2000" dirty="0">
                <a:latin typeface="Carlito"/>
                <a:cs typeface="Carlito"/>
              </a:rPr>
              <a:t>из значений </a:t>
            </a:r>
            <a:r>
              <a:rPr sz="2000" spc="-5" dirty="0">
                <a:latin typeface="Carlito"/>
                <a:cs typeface="Carlito"/>
              </a:rPr>
              <a:t>атрибутов, указанных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</a:t>
            </a:r>
          </a:p>
          <a:p>
            <a:pPr marL="12700">
              <a:lnSpc>
                <a:spcPts val="2355"/>
              </a:lnSpc>
            </a:pPr>
            <a:r>
              <a:rPr sz="2000" spc="-5" dirty="0">
                <a:latin typeface="Carlito"/>
                <a:cs typeface="Carlito"/>
              </a:rPr>
              <a:t>качестве </a:t>
            </a:r>
            <a:r>
              <a:rPr sz="2000" dirty="0">
                <a:latin typeface="Carlito"/>
                <a:cs typeface="Carlito"/>
              </a:rPr>
              <a:t>ее параметров. </a:t>
            </a:r>
            <a:r>
              <a:rPr sz="2000" spc="-5" dirty="0">
                <a:latin typeface="Carlito"/>
                <a:cs typeface="Carlito"/>
              </a:rPr>
              <a:t>Эти </a:t>
            </a:r>
            <a:r>
              <a:rPr sz="2000" dirty="0">
                <a:latin typeface="Carlito"/>
                <a:cs typeface="Carlito"/>
              </a:rPr>
              <a:t>значения </a:t>
            </a:r>
            <a:r>
              <a:rPr sz="2000" spc="-5" dirty="0">
                <a:latin typeface="Carlito"/>
                <a:cs typeface="Carlito"/>
              </a:rPr>
              <a:t>берутся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5" dirty="0">
                <a:latin typeface="Carlito"/>
                <a:cs typeface="Carlito"/>
              </a:rPr>
              <a:t>сгруппированных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строк.</a:t>
            </a:r>
          </a:p>
          <a:p>
            <a:pPr marL="1105535">
              <a:lnSpc>
                <a:spcPts val="2115"/>
              </a:lnSpc>
              <a:tabLst>
                <a:tab pos="2879725" algn="l"/>
              </a:tabLst>
            </a:pPr>
            <a:r>
              <a:rPr spc="-10" dirty="0">
                <a:latin typeface="Courier New"/>
                <a:cs typeface="Courier New"/>
              </a:rPr>
              <a:t>model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string_agg</a:t>
            </a:r>
            <a:endParaRPr dirty="0">
              <a:latin typeface="Courier New"/>
              <a:cs typeface="Courier New"/>
            </a:endParaRPr>
          </a:p>
          <a:p>
            <a:pPr marL="12700">
              <a:tabLst>
                <a:tab pos="2879725" algn="l"/>
                <a:tab pos="8058784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78050" y="3093907"/>
          <a:ext cx="6899909" cy="245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R="27940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A319-100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Economy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(96)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7940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A320-200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Economy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(120)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27940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A321-200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28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Economy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(142)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R="27940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737-300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Economy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(118)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7940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767-300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Economy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(192)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7940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777-300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Comfort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(48),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317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Economy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(324)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19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Bombardier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CRJ-200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3175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Economy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(50)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3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Cessna 208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Caravan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317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Economy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(12)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59941" y="5512409"/>
            <a:ext cx="6849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Sukhoi SuperJet-100 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Business (12), Economy (85)  </a:t>
            </a:r>
            <a:r>
              <a:rPr spc="-5" dirty="0">
                <a:latin typeface="Courier New"/>
                <a:cs typeface="Courier New"/>
              </a:rPr>
              <a:t>(9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70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0647" y="288268"/>
            <a:ext cx="8328908" cy="87395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 panose="020B0A04020102020204" pitchFamily="34" charset="0"/>
              </a:rPr>
              <a:t>Еще </a:t>
            </a:r>
            <a:r>
              <a:rPr sz="2800" spc="-25" dirty="0">
                <a:latin typeface="Arial Black" panose="020B0A04020102020204" pitchFamily="34" charset="0"/>
              </a:rPr>
              <a:t>один </a:t>
            </a:r>
            <a:r>
              <a:rPr sz="2800" spc="-15" dirty="0">
                <a:latin typeface="Arial Black" panose="020B0A04020102020204" pitchFamily="34" charset="0"/>
              </a:rPr>
              <a:t>подзапрос </a:t>
            </a:r>
            <a:r>
              <a:rPr sz="2800" spc="-5" dirty="0">
                <a:latin typeface="Arial Black" panose="020B0A04020102020204" pitchFamily="34" charset="0"/>
              </a:rPr>
              <a:t>в </a:t>
            </a:r>
            <a:r>
              <a:rPr sz="2800" spc="-15" dirty="0">
                <a:latin typeface="Arial Black" panose="020B0A04020102020204" pitchFamily="34" charset="0"/>
              </a:rPr>
              <a:t>предложении</a:t>
            </a:r>
            <a:r>
              <a:rPr sz="2800" spc="70" dirty="0">
                <a:latin typeface="Arial Black" panose="020B0A04020102020204" pitchFamily="34" charset="0"/>
              </a:rPr>
              <a:t> </a:t>
            </a:r>
            <a:r>
              <a:rPr sz="2800" spc="-15" dirty="0">
                <a:latin typeface="Arial Black" panose="020B0A04020102020204" pitchFamily="34" charset="0"/>
              </a:rPr>
              <a:t>FROM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0640" y="1846212"/>
            <a:ext cx="7828915" cy="282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Задача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получить </a:t>
            </a:r>
            <a:r>
              <a:rPr sz="2000" dirty="0">
                <a:latin typeface="Carlito"/>
                <a:cs typeface="Carlito"/>
              </a:rPr>
              <a:t>перечень </a:t>
            </a:r>
            <a:r>
              <a:rPr sz="2000" spc="-5" dirty="0">
                <a:latin typeface="Carlito"/>
                <a:cs typeface="Carlito"/>
              </a:rPr>
              <a:t>аэропортов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тех </a:t>
            </a:r>
            <a:r>
              <a:rPr sz="2000" spc="-15" dirty="0">
                <a:latin typeface="Carlito"/>
                <a:cs typeface="Carlito"/>
              </a:rPr>
              <a:t>городах,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которых </a:t>
            </a:r>
            <a:r>
              <a:rPr sz="2000" spc="-10" dirty="0">
                <a:latin typeface="Carlito"/>
                <a:cs typeface="Carlito"/>
              </a:rPr>
              <a:t>больше  </a:t>
            </a:r>
            <a:r>
              <a:rPr sz="2000" spc="-20" dirty="0">
                <a:latin typeface="Carlito"/>
                <a:cs typeface="Carlito"/>
              </a:rPr>
              <a:t>одного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аэропорта.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070"/>
              </a:lnSpc>
            </a:pPr>
            <a:r>
              <a:rPr b="1" spc="-10" dirty="0">
                <a:latin typeface="Courier New"/>
                <a:cs typeface="Courier New"/>
              </a:rPr>
              <a:t>SELECT aa.city, aa.airport_code,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aa.airport_name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FROM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city, count( </a:t>
            </a:r>
            <a:r>
              <a:rPr b="1" dirty="0">
                <a:latin typeface="Courier New"/>
                <a:cs typeface="Courier New"/>
              </a:rPr>
              <a:t>*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 marL="969644"/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airports</a:t>
            </a:r>
            <a:endParaRPr>
              <a:latin typeface="Courier New"/>
              <a:cs typeface="Courier New"/>
            </a:endParaRPr>
          </a:p>
          <a:p>
            <a:pPr marL="969644"/>
            <a:r>
              <a:rPr b="1" spc="-10" dirty="0">
                <a:latin typeface="Courier New"/>
                <a:cs typeface="Courier New"/>
              </a:rPr>
              <a:t>GROUP BY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city</a:t>
            </a:r>
            <a:endParaRPr>
              <a:latin typeface="Courier New"/>
              <a:cs typeface="Courier New"/>
            </a:endParaRPr>
          </a:p>
          <a:p>
            <a:pPr marL="969644"/>
            <a:r>
              <a:rPr b="1" spc="-10" dirty="0">
                <a:latin typeface="Courier New"/>
                <a:cs typeface="Courier New"/>
              </a:rPr>
              <a:t>HAVING count( </a:t>
            </a:r>
            <a:r>
              <a:rPr b="1" dirty="0">
                <a:latin typeface="Courier New"/>
                <a:cs typeface="Courier New"/>
              </a:rPr>
              <a:t>* ) &gt;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  <a:p>
            <a:pPr marL="695325"/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AS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a</a:t>
            </a:r>
            <a:endParaRPr>
              <a:latin typeface="Courier New"/>
              <a:cs typeface="Courier New"/>
            </a:endParaRPr>
          </a:p>
          <a:p>
            <a:pPr marL="695325"/>
            <a:r>
              <a:rPr b="1" spc="-10" dirty="0">
                <a:latin typeface="Courier New"/>
                <a:cs typeface="Courier New"/>
              </a:rPr>
              <a:t>JOIN airports </a:t>
            </a:r>
            <a:r>
              <a:rPr b="1" spc="-5" dirty="0">
                <a:latin typeface="Courier New"/>
                <a:cs typeface="Courier New"/>
              </a:rPr>
              <a:t>AS aa ON </a:t>
            </a:r>
            <a:r>
              <a:rPr b="1" spc="-10" dirty="0">
                <a:latin typeface="Courier New"/>
                <a:cs typeface="Courier New"/>
              </a:rPr>
              <a:t>a.city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aa.city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ORDER </a:t>
            </a:r>
            <a:r>
              <a:rPr b="1" spc="-5" dirty="0">
                <a:latin typeface="Courier New"/>
                <a:cs typeface="Courier New"/>
              </a:rPr>
              <a:t>BY </a:t>
            </a:r>
            <a:r>
              <a:rPr b="1" spc="-10" dirty="0">
                <a:latin typeface="Courier New"/>
                <a:cs typeface="Courier New"/>
              </a:rPr>
              <a:t>aa.city,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aa.airport_name;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38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386" y="327661"/>
            <a:ext cx="6871044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Что</a:t>
            </a:r>
            <a:r>
              <a:rPr sz="2800" spc="-45" dirty="0">
                <a:latin typeface="Arial Black" panose="020B0A04020102020204" pitchFamily="34" charset="0"/>
              </a:rPr>
              <a:t> </a:t>
            </a:r>
            <a:r>
              <a:rPr sz="2800" spc="-15" dirty="0">
                <a:latin typeface="Arial Black" panose="020B0A04020102020204" pitchFamily="34" charset="0"/>
              </a:rPr>
              <a:t>получается?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640" y="2335466"/>
            <a:ext cx="1502410" cy="0"/>
          </a:xfrm>
          <a:custGeom>
            <a:avLst/>
            <a:gdLst/>
            <a:ahLst/>
            <a:cxnLst/>
            <a:rect l="l" t="t" r="r" b="b"/>
            <a:pathLst>
              <a:path w="1502410">
                <a:moveTo>
                  <a:pt x="0" y="0"/>
                </a:moveTo>
                <a:lnTo>
                  <a:pt x="150238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1194" y="2335466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4">
                <a:moveTo>
                  <a:pt x="0" y="0"/>
                </a:moveTo>
                <a:lnTo>
                  <a:pt x="95691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6635" y="969712"/>
            <a:ext cx="6946265" cy="1483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Благодаря </a:t>
            </a:r>
            <a:r>
              <a:rPr sz="2000" spc="-5" dirty="0">
                <a:latin typeface="Carlito"/>
                <a:cs typeface="Carlito"/>
              </a:rPr>
              <a:t>использованию </a:t>
            </a:r>
            <a:r>
              <a:rPr sz="2000" spc="-10" dirty="0">
                <a:latin typeface="Carlito"/>
                <a:cs typeface="Carlito"/>
              </a:rPr>
              <a:t>предложения </a:t>
            </a:r>
            <a:r>
              <a:rPr sz="2000" b="1" spc="-20" dirty="0">
                <a:latin typeface="Carlito"/>
                <a:cs typeface="Carlito"/>
              </a:rPr>
              <a:t>HAVING</a:t>
            </a:r>
            <a:r>
              <a:rPr sz="2000" spc="-20" dirty="0">
                <a:latin typeface="Carlito"/>
                <a:cs typeface="Carlito"/>
              </a:rPr>
              <a:t>, </a:t>
            </a:r>
            <a:r>
              <a:rPr sz="2000" spc="-10" dirty="0">
                <a:latin typeface="Carlito"/>
                <a:cs typeface="Carlito"/>
              </a:rPr>
              <a:t>подзапрос  </a:t>
            </a:r>
            <a:r>
              <a:rPr sz="2000" spc="-5" dirty="0">
                <a:latin typeface="Carlito"/>
                <a:cs typeface="Carlito"/>
              </a:rPr>
              <a:t>формирует временную </a:t>
            </a:r>
            <a:r>
              <a:rPr sz="2000" spc="-10" dirty="0">
                <a:latin typeface="Carlito"/>
                <a:cs typeface="Carlito"/>
              </a:rPr>
              <a:t>таблицу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таком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виде:</a:t>
            </a:r>
            <a:endParaRPr sz="2000">
              <a:latin typeface="Carlito"/>
              <a:cs typeface="Carlito"/>
            </a:endParaRPr>
          </a:p>
          <a:p>
            <a:pPr marL="560070">
              <a:lnSpc>
                <a:spcPts val="2070"/>
              </a:lnSpc>
              <a:tabLst>
                <a:tab pos="1513840" algn="l"/>
              </a:tabLst>
            </a:pPr>
            <a:r>
              <a:rPr spc="-10" dirty="0">
                <a:latin typeface="Courier New"/>
                <a:cs typeface="Courier New"/>
              </a:rPr>
              <a:t>city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0" dirty="0">
                <a:latin typeface="Courier New"/>
                <a:cs typeface="Courier New"/>
              </a:rPr>
              <a:t> count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1513840" algn="l"/>
                <a:tab pos="273748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7101" y="2433016"/>
            <a:ext cx="152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Ульяновск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0392" y="2433016"/>
            <a:ext cx="164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2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3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0" y="2707640"/>
            <a:ext cx="166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spcBef>
                <a:spcPts val="100"/>
              </a:spcBef>
              <a:tabLst>
                <a:tab pos="1513205" algn="l"/>
              </a:tabLst>
            </a:pPr>
            <a:r>
              <a:rPr spc="-5" dirty="0">
                <a:latin typeface="Courier New"/>
                <a:cs typeface="Courier New"/>
              </a:rPr>
              <a:t>М</a:t>
            </a:r>
            <a:r>
              <a:rPr spc="-15" dirty="0">
                <a:latin typeface="Courier New"/>
                <a:cs typeface="Courier New"/>
              </a:rPr>
              <a:t>о</a:t>
            </a:r>
            <a:r>
              <a:rPr spc="-5" dirty="0">
                <a:latin typeface="Courier New"/>
                <a:cs typeface="Courier New"/>
              </a:rPr>
              <a:t>с</a:t>
            </a:r>
            <a:r>
              <a:rPr spc="-15" dirty="0">
                <a:latin typeface="Courier New"/>
                <a:cs typeface="Courier New"/>
              </a:rPr>
              <a:t>к</a:t>
            </a:r>
            <a:r>
              <a:rPr spc="-5" dirty="0">
                <a:latin typeface="Courier New"/>
                <a:cs typeface="Courier New"/>
              </a:rPr>
              <a:t>в</a:t>
            </a:r>
            <a:r>
              <a:rPr dirty="0">
                <a:latin typeface="Courier New"/>
                <a:cs typeface="Courier New"/>
              </a:rPr>
              <a:t>а	|  </a:t>
            </a:r>
            <a:r>
              <a:rPr spc="-5" dirty="0">
                <a:latin typeface="Courier New"/>
                <a:cs typeface="Courier New"/>
              </a:rPr>
              <a:t>(2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640" y="4317174"/>
            <a:ext cx="1502410" cy="0"/>
          </a:xfrm>
          <a:custGeom>
            <a:avLst/>
            <a:gdLst/>
            <a:ahLst/>
            <a:cxnLst/>
            <a:rect l="l" t="t" r="r" b="b"/>
            <a:pathLst>
              <a:path w="1502410">
                <a:moveTo>
                  <a:pt x="0" y="0"/>
                </a:moveTo>
                <a:lnTo>
                  <a:pt x="150238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1194" y="4317174"/>
            <a:ext cx="1910714" cy="0"/>
          </a:xfrm>
          <a:custGeom>
            <a:avLst/>
            <a:gdLst/>
            <a:ahLst/>
            <a:cxnLst/>
            <a:rect l="l" t="t" r="r" b="b"/>
            <a:pathLst>
              <a:path w="1910714">
                <a:moveTo>
                  <a:pt x="0" y="0"/>
                </a:moveTo>
                <a:lnTo>
                  <a:pt x="191066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8307" y="4317174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59940" y="3266947"/>
            <a:ext cx="7802880" cy="1173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А в </a:t>
            </a:r>
            <a:r>
              <a:rPr sz="2000" spc="-15" dirty="0">
                <a:latin typeface="Carlito"/>
                <a:cs typeface="Carlito"/>
              </a:rPr>
              <a:t>главном </a:t>
            </a:r>
            <a:r>
              <a:rPr sz="2000" dirty="0">
                <a:latin typeface="Carlito"/>
                <a:cs typeface="Carlito"/>
              </a:rPr>
              <a:t>запросе </a:t>
            </a:r>
            <a:r>
              <a:rPr sz="2000" spc="-10" dirty="0">
                <a:latin typeface="Carlito"/>
                <a:cs typeface="Carlito"/>
              </a:rPr>
              <a:t>выполняется </a:t>
            </a:r>
            <a:r>
              <a:rPr sz="2000" spc="-5" dirty="0">
                <a:latin typeface="Carlito"/>
                <a:cs typeface="Carlito"/>
              </a:rPr>
              <a:t>соединение временной </a:t>
            </a:r>
            <a:r>
              <a:rPr sz="2000" spc="-10" dirty="0">
                <a:latin typeface="Carlito"/>
                <a:cs typeface="Carlito"/>
              </a:rPr>
              <a:t>таблицы </a:t>
            </a:r>
            <a:r>
              <a:rPr sz="2000" dirty="0">
                <a:latin typeface="Carlito"/>
                <a:cs typeface="Carlito"/>
              </a:rPr>
              <a:t>с  </a:t>
            </a:r>
            <a:r>
              <a:rPr sz="2000" spc="-10" dirty="0">
                <a:latin typeface="Carlito"/>
                <a:cs typeface="Carlito"/>
              </a:rPr>
              <a:t>таблицей </a:t>
            </a:r>
            <a:r>
              <a:rPr sz="2000" dirty="0">
                <a:latin typeface="Carlito"/>
                <a:cs typeface="Carlito"/>
              </a:rPr>
              <a:t>«Аэропорты»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(airports).</a:t>
            </a:r>
            <a:endParaRPr sz="2000">
              <a:latin typeface="Carlito"/>
              <a:cs typeface="Carlito"/>
            </a:endParaRPr>
          </a:p>
          <a:p>
            <a:pPr marL="560070">
              <a:lnSpc>
                <a:spcPts val="2075"/>
              </a:lnSpc>
              <a:tabLst>
                <a:tab pos="1513840" algn="l"/>
                <a:tab pos="4245610" algn="l"/>
              </a:tabLst>
            </a:pPr>
            <a:r>
              <a:rPr spc="-10" dirty="0">
                <a:latin typeface="Courier New"/>
                <a:cs typeface="Courier New"/>
              </a:rPr>
              <a:t>city	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airport_code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latin typeface="Courier New"/>
                <a:cs typeface="Courier New"/>
              </a:rPr>
              <a:t>airport_name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1513840" algn="l"/>
                <a:tab pos="3562350" algn="l"/>
                <a:tab pos="6693534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	</a:t>
            </a:r>
            <a:r>
              <a:rPr spc="-1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78050" y="4465760"/>
          <a:ext cx="6343015" cy="1356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3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Москва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VKO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Внуково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Москва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Домодедово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Москва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SVO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Шереметьево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97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Ульяновск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ULV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Баратаевка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27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Ульяновск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ULY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Ульяновск-Восточный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59941" y="5786729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(5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065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0811" y="537667"/>
            <a:ext cx="8449679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Подзапросы </a:t>
            </a:r>
            <a:r>
              <a:rPr sz="2800" spc="-5" dirty="0">
                <a:latin typeface="Arial Black" panose="020B0A04020102020204" pitchFamily="34" charset="0"/>
              </a:rPr>
              <a:t>в </a:t>
            </a:r>
            <a:r>
              <a:rPr sz="2800" spc="-15" dirty="0">
                <a:latin typeface="Arial Black" panose="020B0A04020102020204" pitchFamily="34" charset="0"/>
              </a:rPr>
              <a:t>предложении</a:t>
            </a:r>
            <a:r>
              <a:rPr sz="2800" spc="30" dirty="0">
                <a:latin typeface="Arial Black" panose="020B0A04020102020204" pitchFamily="34" charset="0"/>
              </a:rPr>
              <a:t> </a:t>
            </a:r>
            <a:r>
              <a:rPr sz="2800" spc="-30" dirty="0">
                <a:latin typeface="Arial Black" panose="020B0A04020102020204" pitchFamily="34" charset="0"/>
              </a:rPr>
              <a:t>HAVING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641" y="5140134"/>
            <a:ext cx="2595245" cy="0"/>
          </a:xfrm>
          <a:custGeom>
            <a:avLst/>
            <a:gdLst/>
            <a:ahLst/>
            <a:cxnLst/>
            <a:rect l="l" t="t" r="r" b="b"/>
            <a:pathLst>
              <a:path w="2595245">
                <a:moveTo>
                  <a:pt x="0" y="0"/>
                </a:moveTo>
                <a:lnTo>
                  <a:pt x="259483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4283" y="5140134"/>
            <a:ext cx="3547110" cy="0"/>
          </a:xfrm>
          <a:custGeom>
            <a:avLst/>
            <a:gdLst/>
            <a:ahLst/>
            <a:cxnLst/>
            <a:rect l="l" t="t" r="r" b="b"/>
            <a:pathLst>
              <a:path w="3547109">
                <a:moveTo>
                  <a:pt x="0" y="0"/>
                </a:moveTo>
                <a:lnTo>
                  <a:pt x="3546957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8426" y="5140134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5">
                <a:moveTo>
                  <a:pt x="0" y="0"/>
                </a:moveTo>
                <a:lnTo>
                  <a:pt x="95691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72641" y="1583015"/>
            <a:ext cx="9948030" cy="3732432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35940">
              <a:lnSpc>
                <a:spcPts val="2320"/>
              </a:lnSpc>
              <a:spcBef>
                <a:spcPts val="245"/>
              </a:spcBef>
            </a:pPr>
            <a:r>
              <a:rPr sz="2000" b="1" spc="-5" dirty="0">
                <a:latin typeface="Carlito"/>
                <a:cs typeface="Carlito"/>
              </a:rPr>
              <a:t>Задача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spc="-15" dirty="0">
                <a:latin typeface="Carlito"/>
                <a:cs typeface="Carlito"/>
              </a:rPr>
              <a:t>определить </a:t>
            </a:r>
            <a:r>
              <a:rPr sz="2000" dirty="0">
                <a:latin typeface="Carlito"/>
                <a:cs typeface="Carlito"/>
              </a:rPr>
              <a:t>число </a:t>
            </a:r>
            <a:r>
              <a:rPr sz="2000" spc="-5" dirty="0">
                <a:latin typeface="Carlito"/>
                <a:cs typeface="Carlito"/>
              </a:rPr>
              <a:t>маршрутов, </a:t>
            </a:r>
            <a:r>
              <a:rPr sz="2000" spc="-15" dirty="0">
                <a:latin typeface="Carlito"/>
                <a:cs typeface="Carlito"/>
              </a:rPr>
              <a:t>исходящих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0" dirty="0">
                <a:latin typeface="Carlito"/>
                <a:cs typeface="Carlito"/>
              </a:rPr>
              <a:t>тех </a:t>
            </a:r>
            <a:r>
              <a:rPr sz="2000" spc="-5" dirty="0">
                <a:latin typeface="Carlito"/>
                <a:cs typeface="Carlito"/>
              </a:rPr>
              <a:t>аэропортов,  </a:t>
            </a:r>
            <a:r>
              <a:rPr sz="2000" spc="-15" dirty="0">
                <a:latin typeface="Carlito"/>
                <a:cs typeface="Carlito"/>
              </a:rPr>
              <a:t>которые </a:t>
            </a:r>
            <a:r>
              <a:rPr sz="2000" spc="-10" dirty="0">
                <a:latin typeface="Carlito"/>
                <a:cs typeface="Carlito"/>
              </a:rPr>
              <a:t>расположены </a:t>
            </a:r>
            <a:r>
              <a:rPr sz="2000" spc="-5" dirty="0">
                <a:latin typeface="Carlito"/>
                <a:cs typeface="Carlito"/>
              </a:rPr>
              <a:t>восточнее географической </a:t>
            </a:r>
            <a:r>
              <a:rPr sz="2000" spc="-20" dirty="0">
                <a:latin typeface="Carlito"/>
                <a:cs typeface="Carlito"/>
              </a:rPr>
              <a:t>долготы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150</a:t>
            </a:r>
            <a:r>
              <a:rPr sz="2000" dirty="0">
                <a:latin typeface="Courier New"/>
                <a:cs typeface="Courier New"/>
              </a:rPr>
              <a:t>◦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 marL="12700" marR="911860">
              <a:lnSpc>
                <a:spcPts val="2160"/>
              </a:lnSpc>
            </a:pPr>
            <a:r>
              <a:rPr b="1" spc="-10" dirty="0">
                <a:latin typeface="Courier New"/>
                <a:cs typeface="Courier New"/>
              </a:rPr>
              <a:t>SELECT departure_airport, departure_city, count( </a:t>
            </a:r>
            <a:r>
              <a:rPr b="1" dirty="0">
                <a:latin typeface="Courier New"/>
                <a:cs typeface="Courier New"/>
              </a:rPr>
              <a:t>* ) 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routes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b="1" spc="-10" dirty="0">
                <a:latin typeface="Courier New"/>
                <a:cs typeface="Courier New"/>
              </a:rPr>
              <a:t>GROUP </a:t>
            </a:r>
            <a:r>
              <a:rPr b="1" spc="-5" dirty="0">
                <a:latin typeface="Courier New"/>
                <a:cs typeface="Courier New"/>
              </a:rPr>
              <a:t>BY </a:t>
            </a:r>
            <a:r>
              <a:rPr b="1" spc="-10" dirty="0">
                <a:latin typeface="Courier New"/>
                <a:cs typeface="Courier New"/>
              </a:rPr>
              <a:t>departure_airport,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departure_city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HAVING </a:t>
            </a:r>
            <a:r>
              <a:rPr b="1" spc="-10" dirty="0">
                <a:latin typeface="Courier New"/>
                <a:cs typeface="Courier New"/>
              </a:rPr>
              <a:t>departure_airport </a:t>
            </a:r>
            <a:r>
              <a:rPr b="1" spc="-5" dirty="0">
                <a:latin typeface="Courier New"/>
                <a:cs typeface="Courier New"/>
              </a:rPr>
              <a:t>IN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airport_code</a:t>
            </a:r>
            <a:endParaRPr dirty="0">
              <a:latin typeface="Courier New"/>
              <a:cs typeface="Courier New"/>
            </a:endParaRPr>
          </a:p>
          <a:p>
            <a:pPr marL="4107815"/>
            <a:r>
              <a:rPr b="1" spc="-10" dirty="0">
                <a:latin typeface="Courier New"/>
                <a:cs typeface="Courier New"/>
              </a:rPr>
              <a:t>FROM airports</a:t>
            </a:r>
            <a:endParaRPr dirty="0">
              <a:latin typeface="Courier New"/>
              <a:cs typeface="Courier New"/>
            </a:endParaRPr>
          </a:p>
          <a:p>
            <a:pPr marL="4107815"/>
            <a:r>
              <a:rPr b="1" spc="-10" dirty="0">
                <a:latin typeface="Courier New"/>
                <a:cs typeface="Courier New"/>
              </a:rPr>
              <a:t>WHERE longitude </a:t>
            </a:r>
            <a:r>
              <a:rPr b="1" dirty="0">
                <a:latin typeface="Courier New"/>
                <a:cs typeface="Courier New"/>
              </a:rPr>
              <a:t>&gt;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150</a:t>
            </a:r>
            <a:endParaRPr dirty="0">
              <a:latin typeface="Courier New"/>
              <a:cs typeface="Courier New"/>
            </a:endParaRPr>
          </a:p>
          <a:p>
            <a:pPr marR="215265" algn="ctr"/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ORDER </a:t>
            </a:r>
            <a:r>
              <a:rPr b="1" spc="-5" dirty="0">
                <a:latin typeface="Courier New"/>
                <a:cs typeface="Courier New"/>
              </a:rPr>
              <a:t>BY </a:t>
            </a:r>
            <a:r>
              <a:rPr b="1" spc="-10" dirty="0">
                <a:latin typeface="Courier New"/>
                <a:cs typeface="Courier New"/>
              </a:rPr>
              <a:t>count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DESC;</a:t>
            </a:r>
            <a:endParaRPr dirty="0">
              <a:latin typeface="Courier New"/>
              <a:cs typeface="Courier New"/>
            </a:endParaRPr>
          </a:p>
          <a:p>
            <a:pPr marL="355600" marR="5080" indent="-342900"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Подзапрос формирует </a:t>
            </a:r>
            <a:r>
              <a:rPr sz="2000" dirty="0">
                <a:latin typeface="Carlito"/>
                <a:cs typeface="Carlito"/>
              </a:rPr>
              <a:t>список </a:t>
            </a:r>
            <a:r>
              <a:rPr sz="2000" spc="-5" dirty="0">
                <a:latin typeface="Carlito"/>
                <a:cs typeface="Carlito"/>
              </a:rPr>
              <a:t>аэропортов, </a:t>
            </a:r>
            <a:r>
              <a:rPr sz="2000" spc="-15" dirty="0">
                <a:latin typeface="Carlito"/>
                <a:cs typeface="Carlito"/>
              </a:rPr>
              <a:t>которые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20" dirty="0">
                <a:latin typeface="Carlito"/>
                <a:cs typeface="Carlito"/>
              </a:rPr>
              <a:t>будут </a:t>
            </a:r>
            <a:r>
              <a:rPr sz="2000" spc="-10" dirty="0">
                <a:latin typeface="Carlito"/>
                <a:cs typeface="Carlito"/>
              </a:rPr>
              <a:t>отобраны </a:t>
            </a:r>
            <a:r>
              <a:rPr sz="2000" dirty="0">
                <a:latin typeface="Carlito"/>
                <a:cs typeface="Carlito"/>
              </a:rPr>
              <a:t>с  помощью </a:t>
            </a:r>
            <a:r>
              <a:rPr sz="2000" spc="-10" dirty="0">
                <a:latin typeface="Carlito"/>
                <a:cs typeface="Carlito"/>
              </a:rPr>
              <a:t>предложения </a:t>
            </a:r>
            <a:r>
              <a:rPr sz="2000" b="1" spc="-20" dirty="0">
                <a:latin typeface="Carlito"/>
                <a:cs typeface="Carlito"/>
              </a:rPr>
              <a:t>HAVING </a:t>
            </a:r>
            <a:r>
              <a:rPr sz="2000" dirty="0">
                <a:latin typeface="Carlito"/>
                <a:cs typeface="Carlito"/>
              </a:rPr>
              <a:t>после </a:t>
            </a:r>
            <a:r>
              <a:rPr sz="2000" spc="-5" dirty="0">
                <a:latin typeface="Carlito"/>
                <a:cs typeface="Carlito"/>
              </a:rPr>
              <a:t>выполнения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группировки.</a:t>
            </a:r>
            <a:endParaRPr sz="2000" dirty="0">
              <a:latin typeface="Carlito"/>
              <a:cs typeface="Carlito"/>
            </a:endParaRPr>
          </a:p>
          <a:p>
            <a:pPr marL="149225">
              <a:lnSpc>
                <a:spcPts val="2070"/>
              </a:lnSpc>
              <a:tabLst>
                <a:tab pos="3562350" algn="l"/>
                <a:tab pos="6292215" algn="l"/>
              </a:tabLst>
            </a:pPr>
            <a:r>
              <a:rPr spc="-10" dirty="0">
                <a:latin typeface="Courier New"/>
                <a:cs typeface="Courier New"/>
              </a:rPr>
              <a:t>departure_airport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latin typeface="Courier New"/>
                <a:cs typeface="Courier New"/>
              </a:rPr>
              <a:t>departure_city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count</a:t>
            </a:r>
            <a:endParaRPr dirty="0">
              <a:latin typeface="Courier New"/>
              <a:cs typeface="Courier New"/>
            </a:endParaRPr>
          </a:p>
          <a:p>
            <a:pPr marL="12700">
              <a:tabLst>
                <a:tab pos="2606675" algn="l"/>
                <a:tab pos="6292215" algn="l"/>
                <a:tab pos="751459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	</a:t>
            </a:r>
            <a:r>
              <a:rPr spc="-1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54424" y="5238115"/>
            <a:ext cx="1254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Анадырь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Магадан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8595" y="5238115"/>
            <a:ext cx="16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4424" y="5786729"/>
            <a:ext cx="384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Петропавловск-Камчатский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6755" y="5238115"/>
            <a:ext cx="1644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4</a:t>
            </a:r>
            <a:endParaRPr>
              <a:latin typeface="Courier New"/>
              <a:cs typeface="Courier New"/>
            </a:endParaRPr>
          </a:p>
          <a:p>
            <a:pPr marL="13970"/>
            <a:r>
              <a:rPr dirty="0">
                <a:latin typeface="Courier New"/>
                <a:cs typeface="Courier New"/>
              </a:rPr>
              <a:t>3</a:t>
            </a:r>
            <a:endParaRPr>
              <a:latin typeface="Courier New"/>
              <a:cs typeface="Courier New"/>
            </a:endParaRPr>
          </a:p>
          <a:p>
            <a:pPr marL="13970"/>
            <a:r>
              <a:rPr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940" y="5238115"/>
            <a:ext cx="13931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824865" algn="just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D</a:t>
            </a:r>
            <a:r>
              <a:rPr spc="-15" dirty="0">
                <a:latin typeface="Courier New"/>
                <a:cs typeface="Courier New"/>
              </a:rPr>
              <a:t>Y</a:t>
            </a:r>
            <a:r>
              <a:rPr dirty="0">
                <a:latin typeface="Courier New"/>
                <a:cs typeface="Courier New"/>
              </a:rPr>
              <a:t>R  </a:t>
            </a:r>
            <a:r>
              <a:rPr spc="-5" dirty="0">
                <a:latin typeface="Courier New"/>
                <a:cs typeface="Courier New"/>
              </a:rPr>
              <a:t>G</a:t>
            </a:r>
            <a:r>
              <a:rPr spc="-15" dirty="0">
                <a:latin typeface="Courier New"/>
                <a:cs typeface="Courier New"/>
              </a:rPr>
              <a:t>D</a:t>
            </a:r>
            <a:r>
              <a:rPr dirty="0">
                <a:latin typeface="Courier New"/>
                <a:cs typeface="Courier New"/>
              </a:rPr>
              <a:t>X  </a:t>
            </a:r>
            <a:r>
              <a:rPr spc="-5" dirty="0">
                <a:latin typeface="Courier New"/>
                <a:cs typeface="Courier New"/>
              </a:rPr>
              <a:t>P</a:t>
            </a:r>
            <a:r>
              <a:rPr spc="-15" dirty="0">
                <a:latin typeface="Courier New"/>
                <a:cs typeface="Courier New"/>
              </a:rPr>
              <a:t>K</a:t>
            </a:r>
            <a:r>
              <a:rPr dirty="0">
                <a:latin typeface="Courier New"/>
                <a:cs typeface="Courier New"/>
              </a:rPr>
              <a:t>C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(3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88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193" y="357061"/>
            <a:ext cx="704357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err="1">
                <a:latin typeface="Arial Black" panose="020B0A04020102020204" pitchFamily="34" charset="0"/>
              </a:rPr>
              <a:t>Вложенные</a:t>
            </a:r>
            <a:r>
              <a:rPr sz="2800" spc="-10" dirty="0">
                <a:latin typeface="Arial Black" panose="020B0A04020102020204" pitchFamily="34" charset="0"/>
              </a:rPr>
              <a:t> </a:t>
            </a:r>
            <a:r>
              <a:rPr sz="2800" spc="-15" dirty="0" err="1" smtClean="0">
                <a:latin typeface="Arial Black" panose="020B0A04020102020204" pitchFamily="34" charset="0"/>
              </a:rPr>
              <a:t>подзапросы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3895" y="1354507"/>
            <a:ext cx="9525336" cy="5004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Это </a:t>
            </a:r>
            <a:r>
              <a:rPr sz="2000" spc="-15" dirty="0">
                <a:latin typeface="Carlito"/>
                <a:cs typeface="Carlito"/>
              </a:rPr>
              <a:t>означает,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20" dirty="0">
                <a:latin typeface="Carlito"/>
                <a:cs typeface="Carlito"/>
              </a:rPr>
              <a:t>один </a:t>
            </a:r>
            <a:r>
              <a:rPr sz="2000" spc="-10" dirty="0">
                <a:latin typeface="Carlito"/>
                <a:cs typeface="Carlito"/>
              </a:rPr>
              <a:t>подзапрос </a:t>
            </a:r>
            <a:r>
              <a:rPr sz="2000" spc="-20" dirty="0">
                <a:latin typeface="Carlito"/>
                <a:cs typeface="Carlito"/>
              </a:rPr>
              <a:t>находится </a:t>
            </a:r>
            <a:r>
              <a:rPr sz="2000" dirty="0" err="1">
                <a:latin typeface="Carlito"/>
                <a:cs typeface="Carlito"/>
              </a:rPr>
              <a:t>внутри</a:t>
            </a:r>
            <a:r>
              <a:rPr sz="2000" spc="5" dirty="0">
                <a:latin typeface="Carlito"/>
                <a:cs typeface="Carlito"/>
              </a:rPr>
              <a:t> </a:t>
            </a:r>
            <a:endParaRPr lang="ru-RU" sz="2000" spc="5" dirty="0" smtClean="0">
              <a:latin typeface="Carlito"/>
              <a:cs typeface="Carlito"/>
            </a:endParaRPr>
          </a:p>
          <a:p>
            <a:pPr marL="12700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2000" spc="-10" dirty="0" err="1" smtClean="0">
                <a:latin typeface="Carlito"/>
                <a:cs typeface="Carlito"/>
              </a:rPr>
              <a:t>другого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/>
            <a:r>
              <a:rPr sz="2000" u="heavy" spc="-5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Ситуация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spc="-15" dirty="0">
                <a:latin typeface="Carlito"/>
                <a:cs typeface="Carlito"/>
              </a:rPr>
              <a:t>руководство </a:t>
            </a:r>
            <a:r>
              <a:rPr sz="2000" spc="-5" dirty="0">
                <a:latin typeface="Carlito"/>
                <a:cs typeface="Carlito"/>
              </a:rPr>
              <a:t>авиакомпании </a:t>
            </a:r>
            <a:r>
              <a:rPr sz="2000" spc="-15" dirty="0">
                <a:latin typeface="Carlito"/>
                <a:cs typeface="Carlito"/>
              </a:rPr>
              <a:t>хочет </a:t>
            </a:r>
            <a:r>
              <a:rPr sz="2000" spc="-5" dirty="0" err="1">
                <a:latin typeface="Carlito"/>
                <a:cs typeface="Carlito"/>
              </a:rPr>
              <a:t>выяснить</a:t>
            </a:r>
            <a:r>
              <a:rPr sz="2000" spc="-60" dirty="0">
                <a:latin typeface="Carlito"/>
                <a:cs typeface="Carlito"/>
              </a:rPr>
              <a:t> </a:t>
            </a:r>
            <a:endParaRPr lang="ru-RU" sz="2000" spc="-60" dirty="0" smtClean="0">
              <a:latin typeface="Carlito"/>
              <a:cs typeface="Carlito"/>
            </a:endParaRPr>
          </a:p>
          <a:p>
            <a:pPr marL="12700"/>
            <a:r>
              <a:rPr lang="ru-RU" sz="2000" spc="-5" dirty="0" smtClean="0">
                <a:latin typeface="Carlito"/>
                <a:cs typeface="Carlito"/>
              </a:rPr>
              <a:t>С</a:t>
            </a:r>
            <a:r>
              <a:rPr sz="2000" spc="-5" dirty="0" err="1" smtClean="0">
                <a:latin typeface="Carlito"/>
                <a:cs typeface="Carlito"/>
              </a:rPr>
              <a:t>тепень</a:t>
            </a:r>
            <a:r>
              <a:rPr lang="ru-RU" sz="2000" spc="-5" dirty="0" smtClean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заполнения</a:t>
            </a:r>
            <a:r>
              <a:rPr sz="2000" spc="-5" dirty="0" smtClean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самолетов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всех рейсах, </a:t>
            </a:r>
            <a:r>
              <a:rPr sz="2000" spc="-10" dirty="0" err="1">
                <a:latin typeface="Carlito"/>
                <a:cs typeface="Carlito"/>
              </a:rPr>
              <a:t>ведь</a:t>
            </a:r>
            <a:r>
              <a:rPr sz="2000" spc="-10" dirty="0">
                <a:latin typeface="Carlito"/>
                <a:cs typeface="Carlito"/>
              </a:rPr>
              <a:t> </a:t>
            </a:r>
            <a:endParaRPr lang="ru-RU" sz="2000" spc="-10" dirty="0" smtClean="0">
              <a:latin typeface="Carlito"/>
              <a:cs typeface="Carlito"/>
            </a:endParaRPr>
          </a:p>
          <a:p>
            <a:pPr marL="12700"/>
            <a:r>
              <a:rPr sz="2000" spc="-5" dirty="0" err="1" smtClean="0">
                <a:latin typeface="Carlito"/>
                <a:cs typeface="Carlito"/>
              </a:rPr>
              <a:t>отправлять</a:t>
            </a:r>
            <a:r>
              <a:rPr sz="2000" spc="-30" dirty="0" smtClean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полупустые</a:t>
            </a:r>
            <a:r>
              <a:rPr lang="ru-RU" sz="2000" spc="-10" dirty="0" smtClean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самолеты</a:t>
            </a:r>
            <a:r>
              <a:rPr sz="2000" spc="-10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5" dirty="0">
                <a:latin typeface="Carlito"/>
                <a:cs typeface="Carlito"/>
              </a:rPr>
              <a:t>очень </a:t>
            </a:r>
            <a:r>
              <a:rPr sz="2000" spc="-15" dirty="0">
                <a:latin typeface="Carlito"/>
                <a:cs typeface="Carlito"/>
              </a:rPr>
              <a:t>выгодно. </a:t>
            </a:r>
            <a:r>
              <a:rPr sz="2000" spc="-30" dirty="0">
                <a:latin typeface="Carlito"/>
                <a:cs typeface="Carlito"/>
              </a:rPr>
              <a:t>Таким </a:t>
            </a:r>
            <a:r>
              <a:rPr sz="2000" spc="-5" dirty="0">
                <a:latin typeface="Carlito"/>
                <a:cs typeface="Carlito"/>
              </a:rPr>
              <a:t>образом, </a:t>
            </a:r>
            <a:r>
              <a:rPr sz="2000" dirty="0">
                <a:latin typeface="Carlito"/>
                <a:cs typeface="Carlito"/>
              </a:rPr>
              <a:t>запрос </a:t>
            </a:r>
            <a:r>
              <a:rPr sz="2000" spc="-20" dirty="0">
                <a:latin typeface="Carlito"/>
                <a:cs typeface="Carlito"/>
              </a:rPr>
              <a:t>должен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20" dirty="0">
                <a:latin typeface="Carlito"/>
                <a:cs typeface="Carlito"/>
              </a:rPr>
              <a:t>только  </a:t>
            </a:r>
            <a:r>
              <a:rPr sz="2000" dirty="0">
                <a:latin typeface="Carlito"/>
                <a:cs typeface="Carlito"/>
              </a:rPr>
              <a:t>выдавать число </a:t>
            </a:r>
            <a:r>
              <a:rPr sz="2000" spc="-10" dirty="0">
                <a:latin typeface="Carlito"/>
                <a:cs typeface="Carlito"/>
              </a:rPr>
              <a:t>билетов, проданных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данный рейс,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0" dirty="0">
                <a:latin typeface="Carlito"/>
                <a:cs typeface="Carlito"/>
              </a:rPr>
              <a:t>общее </a:t>
            </a:r>
            <a:r>
              <a:rPr sz="2000" dirty="0">
                <a:latin typeface="Carlito"/>
                <a:cs typeface="Carlito"/>
              </a:rPr>
              <a:t>число </a:t>
            </a:r>
            <a:r>
              <a:rPr sz="2000" spc="-5" dirty="0">
                <a:latin typeface="Carlito"/>
                <a:cs typeface="Carlito"/>
              </a:rPr>
              <a:t>мест 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самолете, </a:t>
            </a:r>
            <a:r>
              <a:rPr sz="2000" dirty="0">
                <a:latin typeface="Carlito"/>
                <a:cs typeface="Carlito"/>
              </a:rPr>
              <a:t>но </a:t>
            </a:r>
            <a:r>
              <a:rPr sz="2000" spc="-20" dirty="0">
                <a:latin typeface="Carlito"/>
                <a:cs typeface="Carlito"/>
              </a:rPr>
              <a:t>должен </a:t>
            </a:r>
            <a:r>
              <a:rPr sz="2000" spc="-5" dirty="0">
                <a:latin typeface="Carlito"/>
                <a:cs typeface="Carlito"/>
              </a:rPr>
              <a:t>также </a:t>
            </a:r>
            <a:r>
              <a:rPr sz="2000" dirty="0">
                <a:latin typeface="Carlito"/>
                <a:cs typeface="Carlito"/>
              </a:rPr>
              <a:t>вычислять </a:t>
            </a:r>
            <a:r>
              <a:rPr sz="2000" spc="-5" dirty="0">
                <a:latin typeface="Carlito"/>
                <a:cs typeface="Carlito"/>
              </a:rPr>
              <a:t>отношение этих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двух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5"/>
              </a:lnSpc>
            </a:pPr>
            <a:r>
              <a:rPr sz="2000" spc="-10" dirty="0">
                <a:latin typeface="Carlito"/>
                <a:cs typeface="Carlito"/>
              </a:rPr>
              <a:t>показателей.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SELECT ts.flight_id, ts.flight_no,</a:t>
            </a:r>
            <a:endParaRPr dirty="0">
              <a:latin typeface="Courier New"/>
              <a:cs typeface="Courier New"/>
            </a:endParaRPr>
          </a:p>
          <a:p>
            <a:pPr marL="969644" marR="509270"/>
            <a:r>
              <a:rPr b="1" spc="-10" dirty="0">
                <a:latin typeface="Courier New"/>
                <a:cs typeface="Courier New"/>
              </a:rPr>
              <a:t>ts.scheduled_departure_local, ts.departure_city,  ts.arrival_city, a.model, ts.fact_passengers,  ts.total_seats,</a:t>
            </a:r>
            <a:endParaRPr dirty="0">
              <a:latin typeface="Courier New"/>
              <a:cs typeface="Courier New"/>
            </a:endParaRPr>
          </a:p>
          <a:p>
            <a:pPr marL="1924050" marR="647065" indent="-954405"/>
            <a:r>
              <a:rPr b="1" spc="-10" dirty="0">
                <a:latin typeface="Courier New"/>
                <a:cs typeface="Courier New"/>
              </a:rPr>
              <a:t>round( ts.fact_passengers::numeric </a:t>
            </a:r>
            <a:r>
              <a:rPr b="1" dirty="0">
                <a:latin typeface="Courier New"/>
                <a:cs typeface="Courier New"/>
              </a:rPr>
              <a:t>/  </a:t>
            </a:r>
            <a:r>
              <a:rPr b="1" spc="-10" dirty="0">
                <a:latin typeface="Courier New"/>
                <a:cs typeface="Courier New"/>
              </a:rPr>
              <a:t>ts.total_seats::numeric, </a:t>
            </a:r>
            <a:r>
              <a:rPr b="1" dirty="0">
                <a:latin typeface="Courier New"/>
                <a:cs typeface="Courier New"/>
              </a:rPr>
              <a:t>2 ) </a:t>
            </a:r>
            <a:r>
              <a:rPr b="1" spc="-10" dirty="0">
                <a:latin typeface="Courier New"/>
                <a:cs typeface="Courier New"/>
              </a:rPr>
              <a:t>AS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fraction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FROM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f.flight_id,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f.flight_no,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5" dirty="0">
                <a:latin typeface="Courier New"/>
                <a:cs typeface="Courier New"/>
              </a:rPr>
              <a:t>...</a:t>
            </a:r>
            <a:endParaRPr dirty="0">
              <a:latin typeface="Courier New"/>
              <a:cs typeface="Courier New"/>
            </a:endParaRPr>
          </a:p>
        </p:txBody>
      </p:sp>
      <p:pic>
        <p:nvPicPr>
          <p:cNvPr id="1026" name="Picture 2" descr="Ну вы поняли..., Мем Монитор (тачка на прокачку) - Рисовач .Ру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2" r="18315"/>
          <a:stretch/>
        </p:blipFill>
        <p:spPr bwMode="auto">
          <a:xfrm>
            <a:off x="8402127" y="-74153"/>
            <a:ext cx="3588592" cy="269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336456"/>
            <a:ext cx="788033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 panose="020B0A04020102020204" pitchFamily="34" charset="0"/>
              </a:rPr>
              <a:t>Вложенные </a:t>
            </a:r>
            <a:r>
              <a:rPr sz="2800" spc="-15" dirty="0">
                <a:latin typeface="Arial Black" panose="020B0A04020102020204" pitchFamily="34" charset="0"/>
              </a:rPr>
              <a:t>подзапросы</a:t>
            </a:r>
            <a:r>
              <a:rPr sz="2800" spc="-10" dirty="0">
                <a:latin typeface="Arial Black" panose="020B0A04020102020204" pitchFamily="34" charset="0"/>
              </a:rPr>
              <a:t> (2)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1274827"/>
            <a:ext cx="75342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...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FROM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f.flight_id,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f.flight_no,</a:t>
            </a:r>
            <a:endParaRPr>
              <a:latin typeface="Courier New"/>
              <a:cs typeface="Courier New"/>
            </a:endParaRPr>
          </a:p>
          <a:p>
            <a:pPr marL="1924050" marR="1096010"/>
            <a:r>
              <a:rPr b="1" spc="-10" dirty="0">
                <a:latin typeface="Courier New"/>
                <a:cs typeface="Courier New"/>
              </a:rPr>
              <a:t>f.scheduled_departure_local,  f.departure_city, f.arrival_city,  f.aircraft_code,</a:t>
            </a:r>
            <a:endParaRPr>
              <a:latin typeface="Courier New"/>
              <a:cs typeface="Courier New"/>
            </a:endParaRPr>
          </a:p>
          <a:p>
            <a:pPr marL="1924050"/>
            <a:r>
              <a:rPr b="1" spc="-10" dirty="0">
                <a:latin typeface="Courier New"/>
                <a:cs typeface="Courier New"/>
              </a:rPr>
              <a:t>count( tf.ticket_no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5" dirty="0">
                <a:latin typeface="Courier New"/>
                <a:cs typeface="Courier New"/>
              </a:rPr>
              <a:t>AS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fact_passengers,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1290" y="2921001"/>
            <a:ext cx="56216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913889" indent="-273050">
              <a:spcBef>
                <a:spcPts val="100"/>
              </a:spcBef>
            </a:pP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count( s.seat_no </a:t>
            </a:r>
            <a:r>
              <a:rPr b="1" dirty="0">
                <a:latin typeface="Courier New"/>
                <a:cs typeface="Courier New"/>
              </a:rPr>
              <a:t>)  </a:t>
            </a:r>
            <a:r>
              <a:rPr b="1" spc="-10" dirty="0">
                <a:latin typeface="Courier New"/>
                <a:cs typeface="Courier New"/>
              </a:rPr>
              <a:t>FROM seats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s</a:t>
            </a:r>
            <a:endParaRPr>
              <a:latin typeface="Courier New"/>
              <a:cs typeface="Courier New"/>
            </a:endParaRPr>
          </a:p>
          <a:p>
            <a:pPr marL="285115"/>
            <a:r>
              <a:rPr b="1" spc="-10" dirty="0">
                <a:latin typeface="Courier New"/>
                <a:cs typeface="Courier New"/>
              </a:rPr>
              <a:t>WHERE s.aircraft_code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f.aircraft_code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dirty="0">
                <a:latin typeface="Courier New"/>
                <a:cs typeface="Courier New"/>
              </a:rPr>
              <a:t>) </a:t>
            </a:r>
            <a:r>
              <a:rPr b="1" spc="-5" dirty="0">
                <a:latin typeface="Courier New"/>
                <a:cs typeface="Courier New"/>
              </a:rPr>
              <a:t>AS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total_seats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4018534"/>
            <a:ext cx="630555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0" marR="5080" indent="-681355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FROM flights_v </a:t>
            </a:r>
            <a:r>
              <a:rPr b="1" dirty="0">
                <a:latin typeface="Courier New"/>
                <a:cs typeface="Courier New"/>
              </a:rPr>
              <a:t>f </a:t>
            </a:r>
            <a:r>
              <a:rPr b="1" spc="-10" dirty="0">
                <a:latin typeface="Courier New"/>
                <a:cs typeface="Courier New"/>
              </a:rPr>
              <a:t>JOIN ticket_flights </a:t>
            </a:r>
            <a:r>
              <a:rPr b="1" spc="-5" dirty="0">
                <a:latin typeface="Courier New"/>
                <a:cs typeface="Courier New"/>
              </a:rPr>
              <a:t>tf  ON </a:t>
            </a:r>
            <a:r>
              <a:rPr b="1" spc="-10" dirty="0">
                <a:latin typeface="Courier New"/>
                <a:cs typeface="Courier New"/>
              </a:rPr>
              <a:t>f.flight_id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tf.flight_id</a:t>
            </a:r>
            <a:endParaRPr>
              <a:latin typeface="Courier New"/>
              <a:cs typeface="Courier New"/>
            </a:endParaRPr>
          </a:p>
          <a:p>
            <a:pPr marL="969644" marR="1779270"/>
            <a:r>
              <a:rPr b="1" spc="-10" dirty="0">
                <a:latin typeface="Courier New"/>
                <a:cs typeface="Courier New"/>
              </a:rPr>
              <a:t>WHERE f.status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'Arrived'  GROUP BY </a:t>
            </a:r>
            <a:r>
              <a:rPr b="1" spc="-5" dirty="0">
                <a:latin typeface="Courier New"/>
                <a:cs typeface="Courier New"/>
              </a:rPr>
              <a:t>1, 2, 3, 4, 5,</a:t>
            </a:r>
            <a:r>
              <a:rPr b="1" spc="-1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6</a:t>
            </a:r>
            <a:endParaRPr>
              <a:latin typeface="Courier New"/>
              <a:cs typeface="Courier New"/>
            </a:endParaRPr>
          </a:p>
          <a:p>
            <a:pPr marL="695325">
              <a:tabLst>
                <a:tab pos="2471420" algn="l"/>
              </a:tabLst>
            </a:pP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AS ts</a:t>
            </a:r>
            <a:r>
              <a:rPr b="1" spc="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JOIN	aircrafts </a:t>
            </a:r>
            <a:r>
              <a:rPr b="1" spc="-5" dirty="0">
                <a:latin typeface="Courier New"/>
                <a:cs typeface="Courier New"/>
              </a:rPr>
              <a:t>AS</a:t>
            </a:r>
            <a:r>
              <a:rPr b="1" spc="-10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a</a:t>
            </a:r>
            <a:endParaRPr>
              <a:latin typeface="Courier New"/>
              <a:cs typeface="Courier New"/>
            </a:endParaRPr>
          </a:p>
          <a:p>
            <a:pPr marL="12700" marR="551180" indent="682625"/>
            <a:r>
              <a:rPr b="1" spc="-5" dirty="0">
                <a:latin typeface="Courier New"/>
                <a:cs typeface="Courier New"/>
              </a:rPr>
              <a:t>ON </a:t>
            </a:r>
            <a:r>
              <a:rPr b="1" spc="-10" dirty="0">
                <a:latin typeface="Courier New"/>
                <a:cs typeface="Courier New"/>
              </a:rPr>
              <a:t>ts.aircraft_code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a.aircraft_code  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ts.scheduled_departure_local;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47694" y="2996945"/>
            <a:ext cx="288290" cy="1008380"/>
          </a:xfrm>
          <a:custGeom>
            <a:avLst/>
            <a:gdLst/>
            <a:ahLst/>
            <a:cxnLst/>
            <a:rect l="l" t="t" r="r" b="b"/>
            <a:pathLst>
              <a:path w="288289" h="1008379">
                <a:moveTo>
                  <a:pt x="288036" y="1008126"/>
                </a:moveTo>
                <a:lnTo>
                  <a:pt x="231993" y="1006232"/>
                </a:lnTo>
                <a:lnTo>
                  <a:pt x="186213" y="1001077"/>
                </a:lnTo>
                <a:lnTo>
                  <a:pt x="155340" y="993445"/>
                </a:lnTo>
                <a:lnTo>
                  <a:pt x="144018" y="984122"/>
                </a:lnTo>
                <a:lnTo>
                  <a:pt x="144018" y="528065"/>
                </a:lnTo>
                <a:lnTo>
                  <a:pt x="132713" y="518743"/>
                </a:lnTo>
                <a:lnTo>
                  <a:pt x="101869" y="511111"/>
                </a:lnTo>
                <a:lnTo>
                  <a:pt x="56096" y="505956"/>
                </a:lnTo>
                <a:lnTo>
                  <a:pt x="0" y="504063"/>
                </a:lnTo>
                <a:lnTo>
                  <a:pt x="56096" y="502169"/>
                </a:lnTo>
                <a:lnTo>
                  <a:pt x="101869" y="497014"/>
                </a:lnTo>
                <a:lnTo>
                  <a:pt x="132713" y="489382"/>
                </a:lnTo>
                <a:lnTo>
                  <a:pt x="144018" y="480059"/>
                </a:lnTo>
                <a:lnTo>
                  <a:pt x="144018" y="24002"/>
                </a:lnTo>
                <a:lnTo>
                  <a:pt x="155340" y="14680"/>
                </a:lnTo>
                <a:lnTo>
                  <a:pt x="186213" y="7048"/>
                </a:lnTo>
                <a:lnTo>
                  <a:pt x="231993" y="1893"/>
                </a:lnTo>
                <a:lnTo>
                  <a:pt x="288036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47533" y="3140939"/>
            <a:ext cx="1368425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spcBef>
                <a:spcPts val="245"/>
              </a:spcBef>
            </a:pPr>
            <a:r>
              <a:rPr spc="-10" dirty="0">
                <a:latin typeface="Carlito"/>
                <a:cs typeface="Carlito"/>
              </a:rPr>
              <a:t>вложенный</a:t>
            </a:r>
            <a:endParaRPr>
              <a:latin typeface="Carlito"/>
              <a:cs typeface="Carlito"/>
            </a:endParaRPr>
          </a:p>
          <a:p>
            <a:pPr marL="91440"/>
            <a:r>
              <a:rPr spc="-10" dirty="0">
                <a:latin typeface="Carlito"/>
                <a:cs typeface="Carlito"/>
              </a:rPr>
              <a:t>подзапрос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15639" y="3405123"/>
            <a:ext cx="432434" cy="118110"/>
          </a:xfrm>
          <a:custGeom>
            <a:avLst/>
            <a:gdLst/>
            <a:ahLst/>
            <a:cxnLst/>
            <a:rect l="l" t="t" r="r" b="b"/>
            <a:pathLst>
              <a:path w="432435" h="118110">
                <a:moveTo>
                  <a:pt x="381725" y="58991"/>
                </a:moveTo>
                <a:lnTo>
                  <a:pt x="318262" y="96012"/>
                </a:lnTo>
                <a:lnTo>
                  <a:pt x="316230" y="103759"/>
                </a:lnTo>
                <a:lnTo>
                  <a:pt x="323342" y="115950"/>
                </a:lnTo>
                <a:lnTo>
                  <a:pt x="331089" y="117983"/>
                </a:lnTo>
                <a:lnTo>
                  <a:pt x="410392" y="71754"/>
                </a:lnTo>
                <a:lnTo>
                  <a:pt x="406908" y="71754"/>
                </a:lnTo>
                <a:lnTo>
                  <a:pt x="406908" y="69976"/>
                </a:lnTo>
                <a:lnTo>
                  <a:pt x="400558" y="69976"/>
                </a:lnTo>
                <a:lnTo>
                  <a:pt x="381725" y="58991"/>
                </a:lnTo>
                <a:close/>
              </a:path>
              <a:path w="432435" h="118110">
                <a:moveTo>
                  <a:pt x="360063" y="46354"/>
                </a:moveTo>
                <a:lnTo>
                  <a:pt x="0" y="46354"/>
                </a:lnTo>
                <a:lnTo>
                  <a:pt x="0" y="71754"/>
                </a:lnTo>
                <a:lnTo>
                  <a:pt x="359845" y="71754"/>
                </a:lnTo>
                <a:lnTo>
                  <a:pt x="381725" y="58991"/>
                </a:lnTo>
                <a:lnTo>
                  <a:pt x="360063" y="46354"/>
                </a:lnTo>
                <a:close/>
              </a:path>
              <a:path w="432435" h="118110">
                <a:moveTo>
                  <a:pt x="410440" y="46354"/>
                </a:moveTo>
                <a:lnTo>
                  <a:pt x="406908" y="46354"/>
                </a:lnTo>
                <a:lnTo>
                  <a:pt x="406908" y="71754"/>
                </a:lnTo>
                <a:lnTo>
                  <a:pt x="410392" y="71754"/>
                </a:lnTo>
                <a:lnTo>
                  <a:pt x="432181" y="59054"/>
                </a:lnTo>
                <a:lnTo>
                  <a:pt x="410440" y="46354"/>
                </a:lnTo>
                <a:close/>
              </a:path>
              <a:path w="432435" h="118110">
                <a:moveTo>
                  <a:pt x="400558" y="48005"/>
                </a:moveTo>
                <a:lnTo>
                  <a:pt x="381725" y="58991"/>
                </a:lnTo>
                <a:lnTo>
                  <a:pt x="400558" y="69976"/>
                </a:lnTo>
                <a:lnTo>
                  <a:pt x="400558" y="48005"/>
                </a:lnTo>
                <a:close/>
              </a:path>
              <a:path w="432435" h="118110">
                <a:moveTo>
                  <a:pt x="406908" y="48005"/>
                </a:moveTo>
                <a:lnTo>
                  <a:pt x="400558" y="48005"/>
                </a:lnTo>
                <a:lnTo>
                  <a:pt x="400558" y="69976"/>
                </a:lnTo>
                <a:lnTo>
                  <a:pt x="406908" y="69976"/>
                </a:lnTo>
                <a:lnTo>
                  <a:pt x="406908" y="48005"/>
                </a:lnTo>
                <a:close/>
              </a:path>
              <a:path w="432435" h="118110">
                <a:moveTo>
                  <a:pt x="331089" y="0"/>
                </a:moveTo>
                <a:lnTo>
                  <a:pt x="323342" y="2159"/>
                </a:lnTo>
                <a:lnTo>
                  <a:pt x="319786" y="8127"/>
                </a:lnTo>
                <a:lnTo>
                  <a:pt x="316230" y="14224"/>
                </a:lnTo>
                <a:lnTo>
                  <a:pt x="318262" y="21971"/>
                </a:lnTo>
                <a:lnTo>
                  <a:pt x="381725" y="58991"/>
                </a:lnTo>
                <a:lnTo>
                  <a:pt x="400558" y="48005"/>
                </a:lnTo>
                <a:lnTo>
                  <a:pt x="406908" y="48005"/>
                </a:lnTo>
                <a:lnTo>
                  <a:pt x="406908" y="46354"/>
                </a:lnTo>
                <a:lnTo>
                  <a:pt x="410440" y="46354"/>
                </a:lnTo>
                <a:lnTo>
                  <a:pt x="33108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8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998" y="283527"/>
            <a:ext cx="739725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err="1">
                <a:latin typeface="Arial Black" panose="020B0A04020102020204" pitchFamily="34" charset="0"/>
              </a:rPr>
              <a:t>Вложенные</a:t>
            </a:r>
            <a:r>
              <a:rPr sz="2800" spc="-10" dirty="0">
                <a:latin typeface="Arial Black" panose="020B0A04020102020204" pitchFamily="34" charset="0"/>
              </a:rPr>
              <a:t> </a:t>
            </a:r>
            <a:r>
              <a:rPr sz="2800" spc="-15" dirty="0" err="1" smtClean="0">
                <a:latin typeface="Arial Black" panose="020B0A04020102020204" pitchFamily="34" charset="0"/>
              </a:rPr>
              <a:t>подзапросы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820766"/>
            <a:ext cx="9292422" cy="4719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Самый внутренний </a:t>
            </a:r>
            <a:r>
              <a:rPr spc="-10" dirty="0">
                <a:latin typeface="Carlito"/>
                <a:cs typeface="Carlito"/>
              </a:rPr>
              <a:t>подзапрос </a:t>
            </a:r>
            <a:r>
              <a:rPr dirty="0">
                <a:latin typeface="Carlito"/>
                <a:cs typeface="Carlito"/>
              </a:rPr>
              <a:t>— </a:t>
            </a:r>
            <a:r>
              <a:rPr spc="-10" dirty="0">
                <a:latin typeface="Carlito"/>
                <a:cs typeface="Carlito"/>
              </a:rPr>
              <a:t>total_seats </a:t>
            </a:r>
            <a:r>
              <a:rPr dirty="0">
                <a:latin typeface="Carlito"/>
                <a:cs typeface="Carlito"/>
              </a:rPr>
              <a:t>— </a:t>
            </a:r>
            <a:r>
              <a:rPr spc="-5" dirty="0">
                <a:latin typeface="Carlito"/>
                <a:cs typeface="Carlito"/>
              </a:rPr>
              <a:t>выдает </a:t>
            </a:r>
            <a:r>
              <a:rPr spc="-10" dirty="0">
                <a:latin typeface="Carlito"/>
                <a:cs typeface="Carlito"/>
              </a:rPr>
              <a:t>общее </a:t>
            </a:r>
            <a:r>
              <a:rPr spc="-5" dirty="0">
                <a:latin typeface="Carlito"/>
                <a:cs typeface="Carlito"/>
              </a:rPr>
              <a:t>число мест </a:t>
            </a:r>
            <a:r>
              <a:rPr dirty="0">
                <a:latin typeface="Carlito"/>
                <a:cs typeface="Carlito"/>
              </a:rPr>
              <a:t>в  </a:t>
            </a:r>
            <a:r>
              <a:rPr spc="-10" dirty="0">
                <a:latin typeface="Carlito"/>
                <a:cs typeface="Carlito"/>
              </a:rPr>
              <a:t>самолете. Этот подзапрос </a:t>
            </a:r>
            <a:r>
              <a:rPr dirty="0">
                <a:latin typeface="Carlito"/>
                <a:cs typeface="Carlito"/>
              </a:rPr>
              <a:t>— </a:t>
            </a:r>
            <a:r>
              <a:rPr i="1" spc="-80" dirty="0">
                <a:latin typeface="Arial"/>
                <a:cs typeface="Arial"/>
              </a:rPr>
              <a:t>коррелированный</a:t>
            </a:r>
            <a:r>
              <a:rPr spc="-80" dirty="0">
                <a:latin typeface="Carlito"/>
                <a:cs typeface="Carlito"/>
              </a:rPr>
              <a:t>, </a:t>
            </a:r>
            <a:r>
              <a:rPr spc="-40" dirty="0">
                <a:latin typeface="Carlito"/>
                <a:cs typeface="Carlito"/>
              </a:rPr>
              <a:t>т. </a:t>
            </a:r>
            <a:r>
              <a:rPr dirty="0">
                <a:latin typeface="Carlito"/>
                <a:cs typeface="Carlito"/>
              </a:rPr>
              <a:t>к. </a:t>
            </a:r>
            <a:r>
              <a:rPr spc="-5" dirty="0">
                <a:latin typeface="Carlito"/>
                <a:cs typeface="Carlito"/>
              </a:rPr>
              <a:t>он </a:t>
            </a:r>
            <a:r>
              <a:rPr spc="-10" dirty="0">
                <a:latin typeface="Carlito"/>
                <a:cs typeface="Carlito"/>
              </a:rPr>
              <a:t>выполняется </a:t>
            </a:r>
            <a:r>
              <a:rPr dirty="0">
                <a:latin typeface="Carlito"/>
                <a:cs typeface="Carlito"/>
              </a:rPr>
              <a:t>для </a:t>
            </a:r>
            <a:r>
              <a:rPr spc="-10" dirty="0">
                <a:latin typeface="Carlito"/>
                <a:cs typeface="Carlito"/>
              </a:rPr>
              <a:t>каждой  </a:t>
            </a:r>
            <a:r>
              <a:rPr spc="-5" dirty="0">
                <a:latin typeface="Carlito"/>
                <a:cs typeface="Carlito"/>
              </a:rPr>
              <a:t>строки, обрабатываемой </a:t>
            </a:r>
            <a:r>
              <a:rPr dirty="0">
                <a:latin typeface="Carlito"/>
                <a:cs typeface="Carlito"/>
              </a:rPr>
              <a:t>во </a:t>
            </a:r>
            <a:r>
              <a:rPr spc="-5" dirty="0">
                <a:latin typeface="Carlito"/>
                <a:cs typeface="Carlito"/>
              </a:rPr>
              <a:t>внешнем </a:t>
            </a:r>
            <a:r>
              <a:rPr spc="-10" dirty="0">
                <a:latin typeface="Carlito"/>
                <a:cs typeface="Carlito"/>
              </a:rPr>
              <a:t>подзапросе, </a:t>
            </a:r>
            <a:r>
              <a:rPr spc="-40" dirty="0">
                <a:latin typeface="Carlito"/>
                <a:cs typeface="Carlito"/>
              </a:rPr>
              <a:t>т. </a:t>
            </a:r>
            <a:r>
              <a:rPr dirty="0">
                <a:latin typeface="Carlito"/>
                <a:cs typeface="Carlito"/>
              </a:rPr>
              <a:t>е. для </a:t>
            </a:r>
            <a:r>
              <a:rPr spc="-10" dirty="0">
                <a:latin typeface="Carlito"/>
                <a:cs typeface="Carlito"/>
              </a:rPr>
              <a:t>каждой </a:t>
            </a:r>
            <a:r>
              <a:rPr spc="-15" dirty="0">
                <a:latin typeface="Carlito"/>
                <a:cs typeface="Carlito"/>
              </a:rPr>
              <a:t>модели  </a:t>
            </a:r>
            <a:r>
              <a:rPr spc="-10" dirty="0">
                <a:latin typeface="Carlito"/>
                <a:cs typeface="Carlito"/>
              </a:rPr>
              <a:t>самолета. </a:t>
            </a:r>
            <a:r>
              <a:rPr dirty="0">
                <a:latin typeface="Carlito"/>
                <a:cs typeface="Carlito"/>
              </a:rPr>
              <a:t>Для </a:t>
            </a:r>
            <a:r>
              <a:rPr spc="-15" dirty="0">
                <a:latin typeface="Carlito"/>
                <a:cs typeface="Carlito"/>
              </a:rPr>
              <a:t>подсчета </a:t>
            </a:r>
            <a:r>
              <a:rPr spc="-5" dirty="0">
                <a:latin typeface="Carlito"/>
                <a:cs typeface="Carlito"/>
              </a:rPr>
              <a:t>числа </a:t>
            </a:r>
            <a:r>
              <a:rPr spc="-10" dirty="0">
                <a:latin typeface="Carlito"/>
                <a:cs typeface="Carlito"/>
              </a:rPr>
              <a:t>проданных билетов </a:t>
            </a:r>
            <a:r>
              <a:rPr spc="-5" dirty="0">
                <a:latin typeface="Carlito"/>
                <a:cs typeface="Carlito"/>
              </a:rPr>
              <a:t>мы </a:t>
            </a:r>
            <a:r>
              <a:rPr spc="-10" dirty="0">
                <a:latin typeface="Carlito"/>
                <a:cs typeface="Carlito"/>
              </a:rPr>
              <a:t>использовали соединение  представления «Рейсы» </a:t>
            </a:r>
            <a:r>
              <a:rPr spc="-5" dirty="0">
                <a:latin typeface="Carlito"/>
                <a:cs typeface="Carlito"/>
              </a:rPr>
              <a:t>(flights_v) </a:t>
            </a:r>
            <a:r>
              <a:rPr dirty="0">
                <a:latin typeface="Carlito"/>
                <a:cs typeface="Carlito"/>
              </a:rPr>
              <a:t>с </a:t>
            </a:r>
            <a:r>
              <a:rPr spc="-10" dirty="0">
                <a:latin typeface="Carlito"/>
                <a:cs typeface="Carlito"/>
              </a:rPr>
              <a:t>таблицей «Перелеты» (ticket_flights)</a:t>
            </a:r>
            <a:r>
              <a:rPr spc="120" dirty="0">
                <a:latin typeface="Carlito"/>
                <a:cs typeface="Carlito"/>
              </a:rPr>
              <a:t> </a:t>
            </a:r>
            <a:r>
              <a:rPr dirty="0" smtClean="0">
                <a:latin typeface="Carlito"/>
                <a:cs typeface="Carlito"/>
              </a:rPr>
              <a:t>с</a:t>
            </a:r>
            <a:r>
              <a:rPr lang="en-US" dirty="0" smtClean="0">
                <a:latin typeface="Carlito"/>
                <a:cs typeface="Carlito"/>
              </a:rPr>
              <a:t> </a:t>
            </a:r>
            <a:r>
              <a:rPr spc="-10" dirty="0" err="1" smtClean="0">
                <a:latin typeface="Carlito"/>
                <a:cs typeface="Carlito"/>
              </a:rPr>
              <a:t>последующей</a:t>
            </a:r>
            <a:r>
              <a:rPr spc="-10" dirty="0" smtClean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группировкой строк </a:t>
            </a:r>
            <a:r>
              <a:rPr dirty="0">
                <a:latin typeface="Carlito"/>
                <a:cs typeface="Carlito"/>
              </a:rPr>
              <a:t>и вызовом </a:t>
            </a:r>
            <a:r>
              <a:rPr spc="-5" dirty="0">
                <a:latin typeface="Carlito"/>
                <a:cs typeface="Carlito"/>
              </a:rPr>
              <a:t>функции </a:t>
            </a:r>
            <a:r>
              <a:rPr spc="-10" dirty="0">
                <a:latin typeface="Carlito"/>
                <a:cs typeface="Carlito"/>
              </a:rPr>
              <a:t>count. Конечно, можно  </a:t>
            </a:r>
            <a:r>
              <a:rPr dirty="0">
                <a:latin typeface="Carlito"/>
                <a:cs typeface="Carlito"/>
              </a:rPr>
              <a:t>было бы </a:t>
            </a:r>
            <a:r>
              <a:rPr spc="-5" dirty="0">
                <a:latin typeface="Carlito"/>
                <a:cs typeface="Carlito"/>
              </a:rPr>
              <a:t>вместо </a:t>
            </a:r>
            <a:r>
              <a:rPr spc="-10" dirty="0">
                <a:latin typeface="Carlito"/>
                <a:cs typeface="Carlito"/>
              </a:rPr>
              <a:t>такого </a:t>
            </a:r>
            <a:r>
              <a:rPr spc="-5" dirty="0">
                <a:latin typeface="Carlito"/>
                <a:cs typeface="Carlito"/>
              </a:rPr>
              <a:t>решения </a:t>
            </a:r>
            <a:r>
              <a:rPr spc="-10" dirty="0">
                <a:latin typeface="Carlito"/>
                <a:cs typeface="Carlito"/>
              </a:rPr>
              <a:t>использовать </a:t>
            </a:r>
            <a:r>
              <a:rPr spc="-5" dirty="0">
                <a:latin typeface="Carlito"/>
                <a:cs typeface="Carlito"/>
              </a:rPr>
              <a:t>еще </a:t>
            </a:r>
            <a:r>
              <a:rPr spc="-15" dirty="0" err="1">
                <a:latin typeface="Carlito"/>
                <a:cs typeface="Carlito"/>
              </a:rPr>
              <a:t>один</a:t>
            </a:r>
            <a:r>
              <a:rPr spc="114" dirty="0">
                <a:latin typeface="Carlito"/>
                <a:cs typeface="Carlito"/>
              </a:rPr>
              <a:t> </a:t>
            </a:r>
            <a:r>
              <a:rPr spc="-5" dirty="0" err="1" smtClean="0">
                <a:latin typeface="Carlito"/>
                <a:cs typeface="Carlito"/>
              </a:rPr>
              <a:t>коррелированный</a:t>
            </a:r>
            <a:r>
              <a:rPr lang="en-US" spc="-5" dirty="0" smtClean="0">
                <a:latin typeface="Carlito"/>
                <a:cs typeface="Carlito"/>
              </a:rPr>
              <a:t> </a:t>
            </a:r>
            <a:r>
              <a:rPr spc="-10" dirty="0" err="1" smtClean="0">
                <a:latin typeface="Carlito"/>
                <a:cs typeface="Carlito"/>
              </a:rPr>
              <a:t>подзапрос</a:t>
            </a:r>
            <a:r>
              <a:rPr spc="-10" dirty="0">
                <a:latin typeface="Carlito"/>
                <a:cs typeface="Carlito"/>
              </a:rPr>
              <a:t>: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110"/>
              </a:lnSpc>
            </a:pP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count( tf.ticket_no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286385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FROM ticket_flights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tf</a:t>
            </a:r>
            <a:endParaRPr dirty="0">
              <a:latin typeface="Courier New"/>
              <a:cs typeface="Courier New"/>
            </a:endParaRPr>
          </a:p>
          <a:p>
            <a:pPr marL="286385"/>
            <a:r>
              <a:rPr b="1" spc="-10" dirty="0">
                <a:latin typeface="Courier New"/>
                <a:cs typeface="Courier New"/>
              </a:rPr>
              <a:t>WHERE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tf</a:t>
            </a:r>
            <a:r>
              <a:rPr b="1" spc="-10" dirty="0">
                <a:latin typeface="Courier New"/>
                <a:cs typeface="Courier New"/>
              </a:rPr>
              <a:t>.flight_id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b="1" spc="-10" dirty="0">
                <a:latin typeface="Courier New"/>
                <a:cs typeface="Courier New"/>
              </a:rPr>
              <a:t>.flight_id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AS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fact_passengers</a:t>
            </a:r>
            <a:endParaRPr dirty="0">
              <a:latin typeface="Courier New"/>
              <a:cs typeface="Courier New"/>
            </a:endParaRPr>
          </a:p>
          <a:p>
            <a:pPr marL="12700" marR="47625">
              <a:spcBef>
                <a:spcPts val="95"/>
              </a:spcBef>
            </a:pPr>
            <a:r>
              <a:rPr dirty="0">
                <a:latin typeface="Carlito"/>
                <a:cs typeface="Carlito"/>
              </a:rPr>
              <a:t>В </a:t>
            </a:r>
            <a:r>
              <a:rPr spc="-10" dirty="0">
                <a:latin typeface="Carlito"/>
                <a:cs typeface="Carlito"/>
              </a:rPr>
              <a:t>таком </a:t>
            </a:r>
            <a:r>
              <a:rPr dirty="0">
                <a:latin typeface="Carlito"/>
                <a:cs typeface="Carlito"/>
              </a:rPr>
              <a:t>случае </a:t>
            </a:r>
            <a:r>
              <a:rPr spc="-10" dirty="0">
                <a:latin typeface="Carlito"/>
                <a:cs typeface="Carlito"/>
              </a:rPr>
              <a:t>уже </a:t>
            </a:r>
            <a:r>
              <a:rPr dirty="0">
                <a:latin typeface="Carlito"/>
                <a:cs typeface="Carlito"/>
              </a:rPr>
              <a:t>не </a:t>
            </a:r>
            <a:r>
              <a:rPr spc="-5" dirty="0">
                <a:latin typeface="Carlito"/>
                <a:cs typeface="Carlito"/>
              </a:rPr>
              <a:t>потребовалось </a:t>
            </a:r>
            <a:r>
              <a:rPr dirty="0">
                <a:latin typeface="Carlito"/>
                <a:cs typeface="Carlito"/>
              </a:rPr>
              <a:t>бы </a:t>
            </a:r>
            <a:r>
              <a:rPr spc="-5" dirty="0">
                <a:latin typeface="Carlito"/>
                <a:cs typeface="Carlito"/>
              </a:rPr>
              <a:t>выполнять </a:t>
            </a:r>
            <a:r>
              <a:rPr spc="-10" dirty="0">
                <a:latin typeface="Carlito"/>
                <a:cs typeface="Carlito"/>
              </a:rPr>
              <a:t>соединение </a:t>
            </a:r>
            <a:r>
              <a:rPr spc="-5" dirty="0">
                <a:latin typeface="Carlito"/>
                <a:cs typeface="Carlito"/>
              </a:rPr>
              <a:t>представления  flights_v </a:t>
            </a:r>
            <a:r>
              <a:rPr dirty="0">
                <a:latin typeface="Carlito"/>
                <a:cs typeface="Carlito"/>
              </a:rPr>
              <a:t>с </a:t>
            </a:r>
            <a:r>
              <a:rPr spc="-10" dirty="0">
                <a:latin typeface="Carlito"/>
                <a:cs typeface="Carlito"/>
              </a:rPr>
              <a:t>таблицей ticket_flights </a:t>
            </a:r>
            <a:r>
              <a:rPr dirty="0">
                <a:latin typeface="Carlito"/>
                <a:cs typeface="Carlito"/>
              </a:rPr>
              <a:t>и </a:t>
            </a:r>
            <a:r>
              <a:rPr spc="-5" dirty="0">
                <a:latin typeface="Carlito"/>
                <a:cs typeface="Carlito"/>
              </a:rPr>
              <a:t>группировать строки, </a:t>
            </a:r>
            <a:r>
              <a:rPr spc="-10" dirty="0">
                <a:latin typeface="Carlito"/>
                <a:cs typeface="Carlito"/>
              </a:rPr>
              <a:t>достаточно </a:t>
            </a:r>
            <a:r>
              <a:rPr dirty="0">
                <a:latin typeface="Carlito"/>
                <a:cs typeface="Carlito"/>
              </a:rPr>
              <a:t>было бы  </a:t>
            </a:r>
            <a:r>
              <a:rPr spc="-10" dirty="0">
                <a:latin typeface="Carlito"/>
                <a:cs typeface="Carlito"/>
              </a:rPr>
              <a:t>сделать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так:</a:t>
            </a:r>
            <a:endParaRPr dirty="0">
              <a:latin typeface="Carlito"/>
              <a:cs typeface="Carlito"/>
            </a:endParaRPr>
          </a:p>
          <a:p>
            <a:pPr marL="286385">
              <a:lnSpc>
                <a:spcPts val="2065"/>
              </a:lnSpc>
            </a:pP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flights_v</a:t>
            </a:r>
            <a:endParaRPr dirty="0">
              <a:latin typeface="Courier New"/>
              <a:cs typeface="Courier New"/>
            </a:endParaRPr>
          </a:p>
          <a:p>
            <a:pPr marL="286385"/>
            <a:r>
              <a:rPr b="1" spc="-10" dirty="0">
                <a:latin typeface="Courier New"/>
                <a:cs typeface="Courier New"/>
              </a:rPr>
              <a:t>WHERE f.status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'Arrived'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AS </a:t>
            </a:r>
            <a:r>
              <a:rPr b="1" spc="-5" dirty="0">
                <a:latin typeface="Courier New"/>
                <a:cs typeface="Courier New"/>
              </a:rPr>
              <a:t>ts </a:t>
            </a:r>
            <a:r>
              <a:rPr b="1" spc="-10" dirty="0">
                <a:latin typeface="Courier New"/>
                <a:cs typeface="Courier New"/>
              </a:rPr>
              <a:t>JOIN aircrafts </a:t>
            </a:r>
            <a:r>
              <a:rPr b="1" spc="-5" dirty="0">
                <a:latin typeface="Courier New"/>
                <a:cs typeface="Courier New"/>
              </a:rPr>
              <a:t>AS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a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6213449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...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821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727" y="520964"/>
            <a:ext cx="5464939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 err="1">
                <a:latin typeface="Arial Black" panose="020B0A04020102020204" pitchFamily="34" charset="0"/>
              </a:rPr>
              <a:t>Группировка</a:t>
            </a:r>
            <a:r>
              <a:rPr sz="2800" spc="-30" dirty="0">
                <a:latin typeface="Arial Black" panose="020B0A04020102020204" pitchFamily="34" charset="0"/>
              </a:rPr>
              <a:t> </a:t>
            </a:r>
            <a:r>
              <a:rPr sz="2800" spc="-5" dirty="0" err="1" smtClean="0">
                <a:latin typeface="Arial Black" panose="020B0A04020102020204" pitchFamily="34" charset="0"/>
              </a:rPr>
              <a:t>строк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1367" y="1380385"/>
            <a:ext cx="10042919" cy="33861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8260"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Пример 1. </a:t>
            </a:r>
            <a:r>
              <a:rPr sz="2000" spc="-10" dirty="0">
                <a:latin typeface="Carlito"/>
                <a:cs typeface="Carlito"/>
              </a:rPr>
              <a:t>Подсчитаем, </a:t>
            </a:r>
            <a:r>
              <a:rPr sz="2000" spc="-15" dirty="0">
                <a:latin typeface="Carlito"/>
                <a:cs typeface="Carlito"/>
              </a:rPr>
              <a:t>сколько </a:t>
            </a:r>
            <a:r>
              <a:rPr sz="2000" spc="-5" dirty="0">
                <a:latin typeface="Carlito"/>
                <a:cs typeface="Carlito"/>
              </a:rPr>
              <a:t>маршрутов предусмотрено </a:t>
            </a:r>
            <a:r>
              <a:rPr sz="2000" dirty="0">
                <a:latin typeface="Carlito"/>
                <a:cs typeface="Carlito"/>
              </a:rPr>
              <a:t>из Москвы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  </a:t>
            </a:r>
            <a:r>
              <a:rPr sz="2000" spc="-5" dirty="0">
                <a:latin typeface="Carlito"/>
                <a:cs typeface="Carlito"/>
              </a:rPr>
              <a:t>другие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города.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При формировании запроса не </a:t>
            </a:r>
            <a:r>
              <a:rPr sz="2000" spc="-25" dirty="0">
                <a:latin typeface="Carlito"/>
                <a:cs typeface="Carlito"/>
              </a:rPr>
              <a:t>будем </a:t>
            </a:r>
            <a:r>
              <a:rPr sz="2000" dirty="0">
                <a:latin typeface="Carlito"/>
                <a:cs typeface="Carlito"/>
              </a:rPr>
              <a:t>учитывать </a:t>
            </a:r>
            <a:r>
              <a:rPr sz="2000" spc="-5" dirty="0">
                <a:latin typeface="Carlito"/>
                <a:cs typeface="Carlito"/>
              </a:rPr>
              <a:t>частоту рейсов</a:t>
            </a:r>
            <a:r>
              <a:rPr sz="2000" spc="-1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</a:t>
            </a:r>
          </a:p>
          <a:p>
            <a:pPr marL="355600" marR="5080"/>
            <a:r>
              <a:rPr sz="2000" spc="-15" dirty="0">
                <a:latin typeface="Carlito"/>
                <a:cs typeface="Carlito"/>
              </a:rPr>
              <a:t>неделю, </a:t>
            </a:r>
            <a:r>
              <a:rPr sz="2000" spc="-40" dirty="0">
                <a:latin typeface="Carlito"/>
                <a:cs typeface="Carlito"/>
              </a:rPr>
              <a:t>т. </a:t>
            </a:r>
            <a:r>
              <a:rPr sz="2000" dirty="0">
                <a:latin typeface="Carlito"/>
                <a:cs typeface="Carlito"/>
              </a:rPr>
              <a:t>е. независимо </a:t>
            </a:r>
            <a:r>
              <a:rPr sz="2000" spc="-10" dirty="0">
                <a:latin typeface="Carlito"/>
                <a:cs typeface="Carlito"/>
              </a:rPr>
              <a:t>от </a:t>
            </a:r>
            <a:r>
              <a:rPr sz="2000" spc="-15" dirty="0">
                <a:latin typeface="Carlito"/>
                <a:cs typeface="Carlito"/>
              </a:rPr>
              <a:t>того, </a:t>
            </a:r>
            <a:r>
              <a:rPr sz="2000" spc="-10" dirty="0">
                <a:latin typeface="Carlito"/>
                <a:cs typeface="Carlito"/>
              </a:rPr>
              <a:t>выполняется какой-то </a:t>
            </a:r>
            <a:r>
              <a:rPr sz="2000" spc="-5" dirty="0">
                <a:latin typeface="Carlito"/>
                <a:cs typeface="Carlito"/>
              </a:rPr>
              <a:t>рейс </a:t>
            </a:r>
            <a:r>
              <a:rPr sz="2000" spc="-20" dirty="0">
                <a:latin typeface="Carlito"/>
                <a:cs typeface="Carlito"/>
              </a:rPr>
              <a:t>один </a:t>
            </a:r>
            <a:r>
              <a:rPr sz="2000" spc="-5" dirty="0">
                <a:latin typeface="Carlito"/>
                <a:cs typeface="Carlito"/>
              </a:rPr>
              <a:t>раз 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20" dirty="0">
                <a:latin typeface="Carlito"/>
                <a:cs typeface="Carlito"/>
              </a:rPr>
              <a:t>неделю </a:t>
            </a:r>
            <a:r>
              <a:rPr sz="2000" spc="-5" dirty="0">
                <a:latin typeface="Carlito"/>
                <a:cs typeface="Carlito"/>
              </a:rPr>
              <a:t>или семь </a:t>
            </a:r>
            <a:r>
              <a:rPr sz="2000" dirty="0">
                <a:latin typeface="Carlito"/>
                <a:cs typeface="Carlito"/>
              </a:rPr>
              <a:t>раз, </a:t>
            </a:r>
            <a:r>
              <a:rPr sz="2000" spc="-5" dirty="0">
                <a:latin typeface="Carlito"/>
                <a:cs typeface="Carlito"/>
              </a:rPr>
              <a:t>он учитывается </a:t>
            </a:r>
            <a:r>
              <a:rPr sz="2000" spc="-20" dirty="0">
                <a:latin typeface="Carlito"/>
                <a:cs typeface="Carlito"/>
              </a:rPr>
              <a:t>только</a:t>
            </a:r>
            <a:r>
              <a:rPr sz="2000" spc="-10" dirty="0">
                <a:latin typeface="Carlito"/>
                <a:cs typeface="Carlito"/>
              </a:rPr>
              <a:t> однократно.</a:t>
            </a:r>
            <a:endParaRPr sz="2000" dirty="0">
              <a:latin typeface="Carlito"/>
              <a:cs typeface="Carlito"/>
            </a:endParaRPr>
          </a:p>
          <a:p>
            <a:pPr marL="355600" marR="26352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Воспользуемся </a:t>
            </a:r>
            <a:r>
              <a:rPr sz="2000" spc="-5" dirty="0">
                <a:latin typeface="Carlito"/>
                <a:cs typeface="Carlito"/>
              </a:rPr>
              <a:t>материализованным </a:t>
            </a:r>
            <a:r>
              <a:rPr sz="2000" spc="-10" dirty="0">
                <a:latin typeface="Carlito"/>
                <a:cs typeface="Carlito"/>
              </a:rPr>
              <a:t>представлением </a:t>
            </a:r>
            <a:r>
              <a:rPr sz="2000" dirty="0">
                <a:latin typeface="Carlito"/>
                <a:cs typeface="Carlito"/>
              </a:rPr>
              <a:t>«Маршруты»  </a:t>
            </a:r>
            <a:r>
              <a:rPr sz="2000" spc="-10" dirty="0">
                <a:latin typeface="Carlito"/>
                <a:cs typeface="Carlito"/>
              </a:rPr>
              <a:t>(routes).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290"/>
              </a:lnSpc>
            </a:pPr>
            <a:r>
              <a:rPr sz="2000" b="1" spc="-5" dirty="0">
                <a:latin typeface="Courier New"/>
                <a:cs typeface="Courier New"/>
              </a:rPr>
              <a:t>SELECT arrival_city, count( </a:t>
            </a:r>
            <a:r>
              <a:rPr sz="2000" b="1" dirty="0">
                <a:latin typeface="Courier New"/>
                <a:cs typeface="Courier New"/>
              </a:rPr>
              <a:t>*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12700"/>
            <a:r>
              <a:rPr sz="2000" b="1" dirty="0">
                <a:latin typeface="Courier New"/>
                <a:cs typeface="Courier New"/>
              </a:rPr>
              <a:t>FROM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routes</a:t>
            </a:r>
            <a:endParaRPr sz="2000" dirty="0">
              <a:latin typeface="Courier New"/>
              <a:cs typeface="Courier New"/>
            </a:endParaRPr>
          </a:p>
          <a:p>
            <a:pPr marL="12700" marR="3202305">
              <a:tabLst>
                <a:tab pos="927100" algn="l"/>
              </a:tabLst>
            </a:pPr>
            <a:r>
              <a:rPr sz="2000" b="1" spc="-5" dirty="0">
                <a:latin typeface="Courier New"/>
                <a:cs typeface="Courier New"/>
              </a:rPr>
              <a:t>WHERE	departure_city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'Москва' 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GROUP BY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arrival_city</a:t>
            </a:r>
            <a:endParaRPr sz="2000" dirty="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latin typeface="Courier New"/>
                <a:cs typeface="Courier New"/>
              </a:rPr>
              <a:t>ORDER BY count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DESC;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12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7832" y="114192"/>
            <a:ext cx="5447686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Что</a:t>
            </a:r>
            <a:r>
              <a:rPr sz="2800" spc="-45" dirty="0">
                <a:latin typeface="Arial Black" panose="020B0A04020102020204" pitchFamily="34" charset="0"/>
              </a:rPr>
              <a:t> </a:t>
            </a:r>
            <a:r>
              <a:rPr sz="2800" spc="-15" dirty="0">
                <a:latin typeface="Arial Black" panose="020B0A04020102020204" pitchFamily="34" charset="0"/>
              </a:rPr>
              <a:t>получается?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640" y="260900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1052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1843" y="2609007"/>
            <a:ext cx="1384935" cy="0"/>
          </a:xfrm>
          <a:custGeom>
            <a:avLst/>
            <a:gdLst/>
            <a:ahLst/>
            <a:cxnLst/>
            <a:rect l="l" t="t" r="r" b="b"/>
            <a:pathLst>
              <a:path w="1384935">
                <a:moveTo>
                  <a:pt x="0" y="0"/>
                </a:moveTo>
                <a:lnTo>
                  <a:pt x="1384739" y="0"/>
                </a:lnTo>
              </a:path>
            </a:pathLst>
          </a:custGeom>
          <a:ln w="1052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1172" y="2609007"/>
            <a:ext cx="2662555" cy="0"/>
          </a:xfrm>
          <a:custGeom>
            <a:avLst/>
            <a:gdLst/>
            <a:ahLst/>
            <a:cxnLst/>
            <a:rect l="l" t="t" r="r" b="b"/>
            <a:pathLst>
              <a:path w="2662554">
                <a:moveTo>
                  <a:pt x="0" y="0"/>
                </a:moveTo>
                <a:lnTo>
                  <a:pt x="2662316" y="0"/>
                </a:lnTo>
              </a:path>
            </a:pathLst>
          </a:custGeom>
          <a:ln w="1052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72640" y="679421"/>
            <a:ext cx="8728626" cy="25397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Внешний запрос </a:t>
            </a:r>
            <a:r>
              <a:rPr sz="2000" spc="-5" dirty="0">
                <a:latin typeface="Carlito"/>
                <a:cs typeface="Carlito"/>
              </a:rPr>
              <a:t>вместо </a:t>
            </a:r>
            <a:r>
              <a:rPr sz="2000" spc="-25" dirty="0">
                <a:latin typeface="Carlito"/>
                <a:cs typeface="Carlito"/>
              </a:rPr>
              <a:t>кода </a:t>
            </a:r>
            <a:r>
              <a:rPr sz="2000" spc="-10" dirty="0">
                <a:latin typeface="Carlito"/>
                <a:cs typeface="Carlito"/>
              </a:rPr>
              <a:t>самолета </a:t>
            </a:r>
            <a:r>
              <a:rPr sz="2000" spc="-15" dirty="0">
                <a:latin typeface="Carlito"/>
                <a:cs typeface="Carlito"/>
              </a:rPr>
              <a:t>выводит </a:t>
            </a:r>
            <a:r>
              <a:rPr sz="2000" spc="-5" dirty="0">
                <a:latin typeface="Carlito"/>
                <a:cs typeface="Carlito"/>
              </a:rPr>
              <a:t>наименование </a:t>
            </a:r>
            <a:r>
              <a:rPr sz="2000" spc="-20" dirty="0">
                <a:latin typeface="Carlito"/>
                <a:cs typeface="Carlito"/>
              </a:rPr>
              <a:t>модели,  </a:t>
            </a:r>
            <a:r>
              <a:rPr sz="2000" spc="-5" dirty="0">
                <a:latin typeface="Carlito"/>
                <a:cs typeface="Carlito"/>
              </a:rPr>
              <a:t>выбирает остальные </a:t>
            </a:r>
            <a:r>
              <a:rPr sz="2000" spc="-10" dirty="0">
                <a:latin typeface="Carlito"/>
                <a:cs typeface="Carlito"/>
              </a:rPr>
              <a:t>столбцы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0" dirty="0">
                <a:latin typeface="Carlito"/>
                <a:cs typeface="Carlito"/>
              </a:rPr>
              <a:t>подзапроса </a:t>
            </a:r>
            <a:r>
              <a:rPr sz="2000" dirty="0">
                <a:latin typeface="Carlito"/>
                <a:cs typeface="Carlito"/>
              </a:rPr>
              <a:t>без изменений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и</a:t>
            </a:r>
          </a:p>
          <a:p>
            <a:pPr marL="12700" marR="130810"/>
            <a:r>
              <a:rPr sz="2000" spc="-15" dirty="0">
                <a:latin typeface="Carlito"/>
                <a:cs typeface="Carlito"/>
              </a:rPr>
              <a:t>дополнительно </a:t>
            </a:r>
            <a:r>
              <a:rPr sz="2000" spc="-10" dirty="0">
                <a:latin typeface="Carlito"/>
                <a:cs typeface="Carlito"/>
              </a:rPr>
              <a:t>производит </a:t>
            </a:r>
            <a:r>
              <a:rPr sz="2000" dirty="0">
                <a:latin typeface="Carlito"/>
                <a:cs typeface="Carlito"/>
              </a:rPr>
              <a:t>вычисление степени </a:t>
            </a:r>
            <a:r>
              <a:rPr sz="2000" spc="-5" dirty="0">
                <a:latin typeface="Carlito"/>
                <a:cs typeface="Carlito"/>
              </a:rPr>
              <a:t>заполнения </a:t>
            </a:r>
            <a:r>
              <a:rPr sz="2000" spc="-10" dirty="0">
                <a:latin typeface="Carlito"/>
                <a:cs typeface="Carlito"/>
              </a:rPr>
              <a:t>самолета  </a:t>
            </a:r>
            <a:r>
              <a:rPr sz="2000" dirty="0">
                <a:latin typeface="Carlito"/>
                <a:cs typeface="Carlito"/>
              </a:rPr>
              <a:t>пассажирами, а </a:t>
            </a:r>
            <a:r>
              <a:rPr sz="2000" spc="-5" dirty="0">
                <a:latin typeface="Carlito"/>
                <a:cs typeface="Carlito"/>
              </a:rPr>
              <a:t>также сортирует </a:t>
            </a:r>
            <a:r>
              <a:rPr sz="2000" spc="-15" dirty="0">
                <a:latin typeface="Carlito"/>
                <a:cs typeface="Carlito"/>
              </a:rPr>
              <a:t>результирующие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5" dirty="0" err="1">
                <a:latin typeface="Carlito"/>
                <a:cs typeface="Carlito"/>
              </a:rPr>
              <a:t>строки</a:t>
            </a:r>
            <a:r>
              <a:rPr sz="2000" spc="-5" dirty="0" smtClean="0">
                <a:latin typeface="Carlito"/>
                <a:cs typeface="Carlito"/>
              </a:rPr>
              <a:t>.</a:t>
            </a:r>
            <a:endParaRPr lang="en-US" sz="2000" spc="-5" dirty="0" smtClean="0">
              <a:latin typeface="Carlito"/>
              <a:cs typeface="Carlito"/>
            </a:endParaRPr>
          </a:p>
          <a:p>
            <a:pPr marL="12700" marR="130810"/>
            <a:endParaRPr lang="en-US" sz="2000" spc="-5" dirty="0">
              <a:latin typeface="Carlito"/>
              <a:cs typeface="Carlito"/>
            </a:endParaRPr>
          </a:p>
          <a:p>
            <a:pPr marL="12700" marR="130810"/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1225"/>
              </a:lnSpc>
              <a:tabLst>
                <a:tab pos="2885440" algn="l"/>
                <a:tab pos="5752465" algn="l"/>
              </a:tabLst>
            </a:pP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 </a:t>
            </a:r>
            <a:r>
              <a:rPr sz="1400" spc="-5" dirty="0">
                <a:latin typeface="Courier New"/>
                <a:cs typeface="Courier New"/>
              </a:rPr>
              <a:t>RECORD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1 </a:t>
            </a:r>
            <a:r>
              <a:rPr sz="1400" spc="-20" dirty="0">
                <a:latin typeface="Courier New"/>
                <a:cs typeface="Courier New"/>
              </a:rPr>
              <a:t>]	</a:t>
            </a:r>
            <a:r>
              <a:rPr sz="1400" spc="-15" dirty="0">
                <a:latin typeface="Courier New"/>
                <a:cs typeface="Courier New"/>
              </a:rPr>
              <a:t>+</a:t>
            </a:r>
            <a:r>
              <a:rPr sz="1400" dirty="0">
                <a:latin typeface="Courier New"/>
                <a:cs typeface="Courier New"/>
              </a:rPr>
              <a:t> 	</a:t>
            </a:r>
          </a:p>
          <a:p>
            <a:pPr marL="118745">
              <a:lnSpc>
                <a:spcPts val="1345"/>
              </a:lnSpc>
              <a:tabLst>
                <a:tab pos="2885440" algn="l"/>
              </a:tabLst>
            </a:pPr>
            <a:r>
              <a:rPr sz="1400" spc="-5" dirty="0">
                <a:latin typeface="Courier New"/>
                <a:cs typeface="Courier New"/>
              </a:rPr>
              <a:t>flight_id	</a:t>
            </a: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28205</a:t>
            </a:r>
            <a:endParaRPr sz="1400" dirty="0">
              <a:latin typeface="Courier New"/>
              <a:cs typeface="Courier New"/>
            </a:endParaRPr>
          </a:p>
          <a:p>
            <a:pPr marL="118745" marR="2710815">
              <a:lnSpc>
                <a:spcPts val="1340"/>
              </a:lnSpc>
              <a:spcBef>
                <a:spcPts val="160"/>
              </a:spcBef>
              <a:tabLst>
                <a:tab pos="2885440" algn="l"/>
              </a:tabLst>
            </a:pPr>
            <a:r>
              <a:rPr sz="1400" spc="-5" dirty="0">
                <a:latin typeface="Courier New"/>
                <a:cs typeface="Courier New"/>
              </a:rPr>
              <a:t>flight_no	</a:t>
            </a:r>
            <a:r>
              <a:rPr sz="1400" dirty="0">
                <a:latin typeface="Courier New"/>
                <a:cs typeface="Courier New"/>
              </a:rPr>
              <a:t>| </a:t>
            </a:r>
            <a:r>
              <a:rPr sz="1400" spc="-5" dirty="0">
                <a:latin typeface="Courier New"/>
                <a:cs typeface="Courier New"/>
              </a:rPr>
              <a:t>PG0032  scheduled_departure_local </a:t>
            </a:r>
            <a:r>
              <a:rPr sz="1400" dirty="0">
                <a:latin typeface="Courier New"/>
                <a:cs typeface="Courier New"/>
              </a:rPr>
              <a:t>| </a:t>
            </a:r>
            <a:r>
              <a:rPr sz="1400" spc="-5" dirty="0">
                <a:latin typeface="Courier New"/>
                <a:cs typeface="Courier New"/>
              </a:rPr>
              <a:t>2016-09-13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08:00:00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6620" y="3151125"/>
            <a:ext cx="1622425" cy="922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440"/>
              </a:spcBef>
            </a:pPr>
            <a:r>
              <a:rPr sz="1400" spc="-10" dirty="0">
                <a:latin typeface="Courier New"/>
                <a:cs typeface="Courier New"/>
              </a:rPr>
              <a:t>departure_city  arrival_city  </a:t>
            </a:r>
            <a:r>
              <a:rPr sz="1400" spc="-5" dirty="0">
                <a:latin typeface="Courier New"/>
                <a:cs typeface="Courier New"/>
              </a:rPr>
              <a:t>model  </a:t>
            </a:r>
            <a:r>
              <a:rPr sz="1400" spc="-10" dirty="0">
                <a:latin typeface="Courier New"/>
                <a:cs typeface="Courier New"/>
              </a:rPr>
              <a:t>fact_passengers  </a:t>
            </a:r>
            <a:r>
              <a:rPr sz="1400" spc="-5" dirty="0">
                <a:latin typeface="Courier New"/>
                <a:cs typeface="Courier New"/>
              </a:rPr>
              <a:t>total_seats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3315" y="3151125"/>
            <a:ext cx="2153920" cy="922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Пенза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Москва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sz="1400" dirty="0">
                <a:latin typeface="Courier New"/>
                <a:cs typeface="Courier New"/>
              </a:rPr>
              <a:t>| </a:t>
            </a:r>
            <a:r>
              <a:rPr sz="1400" spc="-5" dirty="0">
                <a:latin typeface="Courier New"/>
                <a:cs typeface="Courier New"/>
              </a:rPr>
              <a:t>Cessna 208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Caravan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</a:t>
            </a:r>
          </a:p>
          <a:p>
            <a:pPr marL="12700">
              <a:lnSpc>
                <a:spcPts val="1515"/>
              </a:lnSpc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12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6620" y="4004817"/>
            <a:ext cx="878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fract</a:t>
            </a:r>
            <a:r>
              <a:rPr sz="1400" spc="-20" dirty="0">
                <a:latin typeface="Courier New"/>
                <a:cs typeface="Courier New"/>
              </a:rPr>
              <a:t>i</a:t>
            </a:r>
            <a:r>
              <a:rPr sz="1400" spc="-5" dirty="0"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3316" y="4004817"/>
            <a:ext cx="6648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0.17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2640" y="4316141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1052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1843" y="4316141"/>
            <a:ext cx="1384935" cy="0"/>
          </a:xfrm>
          <a:custGeom>
            <a:avLst/>
            <a:gdLst/>
            <a:ahLst/>
            <a:cxnLst/>
            <a:rect l="l" t="t" r="r" b="b"/>
            <a:pathLst>
              <a:path w="1384935">
                <a:moveTo>
                  <a:pt x="0" y="0"/>
                </a:moveTo>
                <a:lnTo>
                  <a:pt x="1384739" y="0"/>
                </a:lnTo>
              </a:path>
            </a:pathLst>
          </a:custGeom>
          <a:ln w="1052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51172" y="4316141"/>
            <a:ext cx="2662555" cy="0"/>
          </a:xfrm>
          <a:custGeom>
            <a:avLst/>
            <a:gdLst/>
            <a:ahLst/>
            <a:cxnLst/>
            <a:rect l="l" t="t" r="r" b="b"/>
            <a:pathLst>
              <a:path w="2662554">
                <a:moveTo>
                  <a:pt x="0" y="0"/>
                </a:moveTo>
                <a:lnTo>
                  <a:pt x="2662316" y="0"/>
                </a:lnTo>
              </a:path>
            </a:pathLst>
          </a:custGeom>
          <a:ln w="1052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59940" y="4175505"/>
            <a:ext cx="5765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885440" algn="l"/>
                <a:tab pos="5752465" algn="l"/>
              </a:tabLst>
            </a:pP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 </a:t>
            </a:r>
            <a:r>
              <a:rPr sz="1400" spc="-5" dirty="0">
                <a:latin typeface="Courier New"/>
                <a:cs typeface="Courier New"/>
              </a:rPr>
              <a:t>RECORD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 </a:t>
            </a:r>
            <a:r>
              <a:rPr sz="1400" spc="-15" dirty="0">
                <a:latin typeface="Courier New"/>
                <a:cs typeface="Courier New"/>
              </a:rPr>
              <a:t>]	+</a:t>
            </a:r>
            <a:r>
              <a:rPr sz="1400" dirty="0">
                <a:latin typeface="Courier New"/>
                <a:cs typeface="Courier New"/>
              </a:rPr>
              <a:t> 	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6620" y="4346194"/>
            <a:ext cx="9848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fligh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_i</a:t>
            </a:r>
            <a:r>
              <a:rPr sz="1400" dirty="0">
                <a:latin typeface="Courier New"/>
                <a:cs typeface="Courier New"/>
              </a:rPr>
              <a:t>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33316" y="4346194"/>
            <a:ext cx="6648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9467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6620" y="4516882"/>
            <a:ext cx="5027295" cy="38856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430"/>
              </a:spcBef>
              <a:tabLst>
                <a:tab pos="2778760" algn="l"/>
              </a:tabLst>
            </a:pPr>
            <a:r>
              <a:rPr sz="1400" spc="-5" dirty="0">
                <a:latin typeface="Courier New"/>
                <a:cs typeface="Courier New"/>
              </a:rPr>
              <a:t>flight_no	</a:t>
            </a:r>
            <a:r>
              <a:rPr sz="1400" dirty="0">
                <a:latin typeface="Courier New"/>
                <a:cs typeface="Courier New"/>
              </a:rPr>
              <a:t>| </a:t>
            </a:r>
            <a:r>
              <a:rPr sz="1400" spc="-5" dirty="0">
                <a:latin typeface="Courier New"/>
                <a:cs typeface="Courier New"/>
              </a:rPr>
              <a:t>PG0360  scheduled_departure_local </a:t>
            </a:r>
            <a:r>
              <a:rPr sz="1400" dirty="0">
                <a:latin typeface="Courier New"/>
                <a:cs typeface="Courier New"/>
              </a:rPr>
              <a:t>| </a:t>
            </a:r>
            <a:r>
              <a:rPr sz="1400" spc="-5" dirty="0">
                <a:latin typeface="Courier New"/>
                <a:cs typeface="Courier New"/>
              </a:rPr>
              <a:t>2016-09-13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08:00:00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3316" y="4858258"/>
            <a:ext cx="215328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Санкт-Петербург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Оренбург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sz="1400" dirty="0">
                <a:latin typeface="Courier New"/>
                <a:cs typeface="Courier New"/>
              </a:rPr>
              <a:t>| </a:t>
            </a:r>
            <a:r>
              <a:rPr sz="1400" spc="-5" dirty="0">
                <a:latin typeface="Courier New"/>
                <a:cs typeface="Courier New"/>
              </a:rPr>
              <a:t>Bombardier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CRJ-200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50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10"/>
              </a:lnSpc>
            </a:pPr>
            <a:r>
              <a:rPr sz="1400" dirty="0">
                <a:latin typeface="Courier New"/>
                <a:cs typeface="Courier New"/>
              </a:rPr>
              <a:t>|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0.12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9941" y="4858259"/>
            <a:ext cx="1729105" cy="126428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18745" marR="5080">
              <a:lnSpc>
                <a:spcPct val="80000"/>
              </a:lnSpc>
              <a:spcBef>
                <a:spcPts val="440"/>
              </a:spcBef>
            </a:pPr>
            <a:r>
              <a:rPr sz="1400" spc="-10" dirty="0">
                <a:latin typeface="Courier New"/>
                <a:cs typeface="Courier New"/>
              </a:rPr>
              <a:t>departure_city  </a:t>
            </a:r>
            <a:r>
              <a:rPr sz="1400" spc="-5" dirty="0">
                <a:latin typeface="Courier New"/>
                <a:cs typeface="Courier New"/>
              </a:rPr>
              <a:t>arrival_city  model  </a:t>
            </a:r>
            <a:r>
              <a:rPr sz="1400" spc="-10" dirty="0">
                <a:latin typeface="Courier New"/>
                <a:cs typeface="Courier New"/>
              </a:rPr>
              <a:t>fact_passengers  </a:t>
            </a:r>
            <a:r>
              <a:rPr sz="1400" spc="-5" dirty="0">
                <a:latin typeface="Courier New"/>
                <a:cs typeface="Courier New"/>
              </a:rPr>
              <a:t>total_seats  fraction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91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521" y="296678"/>
            <a:ext cx="7043572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 panose="020B0A04020102020204" pitchFamily="34" charset="0"/>
              </a:rPr>
              <a:t>Общие </a:t>
            </a:r>
            <a:r>
              <a:rPr sz="2800" spc="-15" dirty="0" err="1">
                <a:latin typeface="Arial Black" panose="020B0A04020102020204" pitchFamily="34" charset="0"/>
              </a:rPr>
              <a:t>табличные</a:t>
            </a:r>
            <a:r>
              <a:rPr sz="2800" spc="-15" dirty="0">
                <a:latin typeface="Arial Black" panose="020B0A04020102020204" pitchFamily="34" charset="0"/>
              </a:rPr>
              <a:t> </a:t>
            </a:r>
            <a:r>
              <a:rPr sz="2800" spc="-10" dirty="0" err="1" smtClean="0">
                <a:latin typeface="Arial Black" panose="020B0A04020102020204" pitchFamily="34" charset="0"/>
              </a:rPr>
              <a:t>выражения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6035" y="1028435"/>
            <a:ext cx="8960544" cy="50840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Рассмотренный сложный </a:t>
            </a:r>
            <a:r>
              <a:rPr sz="2000" dirty="0">
                <a:latin typeface="Carlito"/>
                <a:cs typeface="Carlito"/>
              </a:rPr>
              <a:t>запрос </a:t>
            </a:r>
            <a:r>
              <a:rPr sz="2000" spc="-5" dirty="0">
                <a:latin typeface="Carlito"/>
                <a:cs typeface="Carlito"/>
              </a:rPr>
              <a:t>можно </a:t>
            </a:r>
            <a:r>
              <a:rPr sz="2000" spc="-10" dirty="0">
                <a:latin typeface="Carlito"/>
                <a:cs typeface="Carlito"/>
              </a:rPr>
              <a:t>сделать более </a:t>
            </a:r>
            <a:r>
              <a:rPr sz="2000" spc="-15" dirty="0">
                <a:latin typeface="Carlito"/>
                <a:cs typeface="Carlito"/>
              </a:rPr>
              <a:t>наглядным </a:t>
            </a:r>
            <a:r>
              <a:rPr sz="2000" dirty="0">
                <a:latin typeface="Carlito"/>
                <a:cs typeface="Carlito"/>
              </a:rPr>
              <a:t>за </a:t>
            </a:r>
            <a:r>
              <a:rPr sz="2000" spc="-5" dirty="0">
                <a:latin typeface="Carlito"/>
                <a:cs typeface="Carlito"/>
              </a:rPr>
              <a:t>счет  </a:t>
            </a:r>
            <a:r>
              <a:rPr sz="2000" spc="-10" dirty="0">
                <a:latin typeface="Carlito"/>
                <a:cs typeface="Carlito"/>
              </a:rPr>
              <a:t>выделения подзапроса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20" dirty="0">
                <a:latin typeface="Carlito"/>
                <a:cs typeface="Carlito"/>
              </a:rPr>
              <a:t>отдельную </a:t>
            </a:r>
            <a:r>
              <a:rPr sz="2000" spc="-5" dirty="0">
                <a:latin typeface="Carlito"/>
                <a:cs typeface="Carlito"/>
              </a:rPr>
              <a:t>конструкцию, </a:t>
            </a:r>
            <a:r>
              <a:rPr sz="2000" spc="-15" dirty="0">
                <a:latin typeface="Carlito"/>
                <a:cs typeface="Carlito"/>
              </a:rPr>
              <a:t>которая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называется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ts val="2355"/>
              </a:lnSpc>
            </a:pPr>
            <a:r>
              <a:rPr sz="2000" b="1" dirty="0">
                <a:latin typeface="Carlito"/>
                <a:cs typeface="Carlito"/>
              </a:rPr>
              <a:t>общее </a:t>
            </a:r>
            <a:r>
              <a:rPr sz="2000" b="1" spc="-5" dirty="0">
                <a:latin typeface="Carlito"/>
                <a:cs typeface="Carlito"/>
              </a:rPr>
              <a:t>табличное </a:t>
            </a:r>
            <a:r>
              <a:rPr sz="2000" b="1" spc="-10" dirty="0">
                <a:latin typeface="Carlito"/>
                <a:cs typeface="Carlito"/>
              </a:rPr>
              <a:t>выражение </a:t>
            </a:r>
            <a:r>
              <a:rPr sz="2000" b="1" spc="-5" dirty="0">
                <a:latin typeface="Carlito"/>
                <a:cs typeface="Carlito"/>
              </a:rPr>
              <a:t>(Common </a:t>
            </a:r>
            <a:r>
              <a:rPr sz="2000" b="1" spc="-30" dirty="0">
                <a:latin typeface="Carlito"/>
                <a:cs typeface="Carlito"/>
              </a:rPr>
              <a:t>Table </a:t>
            </a:r>
            <a:r>
              <a:rPr sz="2000" b="1" spc="-5" dirty="0">
                <a:latin typeface="Carlito"/>
                <a:cs typeface="Carlito"/>
              </a:rPr>
              <a:t>Expression </a:t>
            </a:r>
            <a:r>
              <a:rPr sz="2000" b="1" dirty="0">
                <a:latin typeface="Carlito"/>
                <a:cs typeface="Carlito"/>
              </a:rPr>
              <a:t>—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CTE)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>
              <a:lnSpc>
                <a:spcPts val="2115"/>
              </a:lnSpc>
            </a:pP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WITH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ts</a:t>
            </a:r>
            <a:r>
              <a:rPr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endParaRPr dirty="0">
              <a:latin typeface="Courier New"/>
              <a:cs typeface="Courier New"/>
            </a:endParaRPr>
          </a:p>
          <a:p>
            <a:pPr marL="1229995" marR="494030" indent="-1230630"/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f.flight_id, f.flight_no,  f.scheduled_departure_local, f.departure_city,  f.arrival_city,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f.aircraft_code,</a:t>
            </a:r>
            <a:endParaRPr dirty="0">
              <a:latin typeface="Courier New"/>
              <a:cs typeface="Courier New"/>
            </a:endParaRPr>
          </a:p>
          <a:p>
            <a:pPr marL="1229995" marR="1177290"/>
            <a:r>
              <a:rPr b="1" spc="-10" dirty="0">
                <a:latin typeface="Courier New"/>
                <a:cs typeface="Courier New"/>
              </a:rPr>
              <a:t>count( tf.ticket_no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AS fact_passengers, 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count( s.seat_no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R="3361690" algn="ctr"/>
            <a:r>
              <a:rPr b="1" spc="-10" dirty="0">
                <a:latin typeface="Courier New"/>
                <a:cs typeface="Courier New"/>
              </a:rPr>
              <a:t>FROM seats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s</a:t>
            </a:r>
            <a:endParaRPr dirty="0">
              <a:latin typeface="Courier New"/>
              <a:cs typeface="Courier New"/>
            </a:endParaRPr>
          </a:p>
          <a:p>
            <a:pPr marL="314960" algn="ctr"/>
            <a:r>
              <a:rPr b="1" spc="-10" dirty="0">
                <a:latin typeface="Courier New"/>
                <a:cs typeface="Courier New"/>
              </a:rPr>
              <a:t>WHERE s.aircraft_code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f.aircraft_code</a:t>
            </a:r>
            <a:endParaRPr dirty="0">
              <a:latin typeface="Courier New"/>
              <a:cs typeface="Courier New"/>
            </a:endParaRPr>
          </a:p>
          <a:p>
            <a:pPr marR="3359150" algn="ctr"/>
            <a:r>
              <a:rPr b="1" dirty="0">
                <a:latin typeface="Courier New"/>
                <a:cs typeface="Courier New"/>
              </a:rPr>
              <a:t>) </a:t>
            </a:r>
            <a:r>
              <a:rPr b="1" spc="-5" dirty="0">
                <a:latin typeface="Courier New"/>
                <a:cs typeface="Courier New"/>
              </a:rPr>
              <a:t>AS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total_seats</a:t>
            </a:r>
            <a:endParaRPr dirty="0">
              <a:latin typeface="Courier New"/>
              <a:cs typeface="Courier New"/>
            </a:endParaRPr>
          </a:p>
          <a:p>
            <a:pPr marL="274320" marR="2404110" algn="ctr"/>
            <a:r>
              <a:rPr b="1" spc="-10" dirty="0">
                <a:latin typeface="Courier New"/>
                <a:cs typeface="Courier New"/>
              </a:rPr>
              <a:t>FROM flights_v </a:t>
            </a:r>
            <a:r>
              <a:rPr b="1" dirty="0">
                <a:latin typeface="Courier New"/>
                <a:cs typeface="Courier New"/>
              </a:rPr>
              <a:t>f </a:t>
            </a:r>
            <a:r>
              <a:rPr b="1" spc="-10" dirty="0">
                <a:latin typeface="Courier New"/>
                <a:cs typeface="Courier New"/>
              </a:rPr>
              <a:t>JOIN ticket_flights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tf  </a:t>
            </a:r>
            <a:r>
              <a:rPr b="1" spc="-10" dirty="0">
                <a:latin typeface="Courier New"/>
                <a:cs typeface="Courier New"/>
              </a:rPr>
              <a:t>ON f.flight_id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tf.flight_id</a:t>
            </a:r>
            <a:endParaRPr dirty="0">
              <a:latin typeface="Courier New"/>
              <a:cs typeface="Courier New"/>
            </a:endParaRPr>
          </a:p>
          <a:p>
            <a:pPr marL="274320" marR="4180204" algn="ctr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WHERE f.status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'Arrived'  GROUP </a:t>
            </a:r>
            <a:r>
              <a:rPr b="1" spc="-5" dirty="0">
                <a:latin typeface="Courier New"/>
                <a:cs typeface="Courier New"/>
              </a:rPr>
              <a:t>BY 1, 2, 3, </a:t>
            </a:r>
            <a:r>
              <a:rPr b="1" spc="-10" dirty="0">
                <a:latin typeface="Courier New"/>
                <a:cs typeface="Courier New"/>
              </a:rPr>
              <a:t>4, </a:t>
            </a:r>
            <a:r>
              <a:rPr b="1" spc="-5" dirty="0">
                <a:latin typeface="Courier New"/>
                <a:cs typeface="Courier New"/>
              </a:rPr>
              <a:t>5,</a:t>
            </a:r>
            <a:r>
              <a:rPr b="1" spc="-13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6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...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89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85" y="374316"/>
            <a:ext cx="7169294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 panose="020B0A04020102020204" pitchFamily="34" charset="0"/>
              </a:rPr>
              <a:t>Общие </a:t>
            </a:r>
            <a:r>
              <a:rPr sz="2800" spc="-15" dirty="0">
                <a:latin typeface="Arial Black" panose="020B0A04020102020204" pitchFamily="34" charset="0"/>
              </a:rPr>
              <a:t>табличные </a:t>
            </a:r>
            <a:r>
              <a:rPr sz="2800" spc="-10" dirty="0">
                <a:latin typeface="Arial Black" panose="020B0A04020102020204" pitchFamily="34" charset="0"/>
              </a:rPr>
              <a:t>выражения</a:t>
            </a:r>
            <a:r>
              <a:rPr sz="280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(2)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2641" y="1274826"/>
            <a:ext cx="737171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...</a:t>
            </a:r>
            <a:endParaRPr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b="1" spc="-10" dirty="0">
                <a:latin typeface="Courier New"/>
                <a:cs typeface="Courier New"/>
              </a:rPr>
              <a:t>SELECT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ts</a:t>
            </a:r>
            <a:r>
              <a:rPr b="1" spc="-10" dirty="0">
                <a:latin typeface="Courier New"/>
                <a:cs typeface="Courier New"/>
              </a:rPr>
              <a:t>.flight_id,</a:t>
            </a:r>
            <a:endParaRPr>
              <a:latin typeface="Courier New"/>
              <a:cs typeface="Courier New"/>
            </a:endParaRPr>
          </a:p>
          <a:p>
            <a:pPr marL="956944" marR="2447290"/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ts</a:t>
            </a:r>
            <a:r>
              <a:rPr b="1" spc="-10" dirty="0">
                <a:latin typeface="Courier New"/>
                <a:cs typeface="Courier New"/>
              </a:rPr>
              <a:t>.flight_no, 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ts</a:t>
            </a:r>
            <a:r>
              <a:rPr b="1" spc="-10" dirty="0">
                <a:latin typeface="Courier New"/>
                <a:cs typeface="Courier New"/>
              </a:rPr>
              <a:t>.scheduled_departure_local, 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ts</a:t>
            </a:r>
            <a:r>
              <a:rPr b="1" spc="-10" dirty="0">
                <a:latin typeface="Courier New"/>
                <a:cs typeface="Courier New"/>
              </a:rPr>
              <a:t>.departure_city, 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ts</a:t>
            </a:r>
            <a:r>
              <a:rPr b="1" spc="-10" dirty="0">
                <a:latin typeface="Courier New"/>
                <a:cs typeface="Courier New"/>
              </a:rPr>
              <a:t>.arrival_city,</a:t>
            </a:r>
            <a:endParaRPr>
              <a:latin typeface="Courier New"/>
              <a:cs typeface="Courier New"/>
            </a:endParaRPr>
          </a:p>
          <a:p>
            <a:pPr marL="956944" marR="3813175"/>
            <a:r>
              <a:rPr b="1" spc="-10" dirty="0">
                <a:latin typeface="Courier New"/>
                <a:cs typeface="Courier New"/>
              </a:rPr>
              <a:t>a.model,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b="1" spc="-15" dirty="0">
                <a:latin typeface="Courier New"/>
                <a:cs typeface="Courier New"/>
              </a:rPr>
              <a:t>.f</a:t>
            </a:r>
            <a:r>
              <a:rPr b="1" spc="-5" dirty="0">
                <a:latin typeface="Courier New"/>
                <a:cs typeface="Courier New"/>
              </a:rPr>
              <a:t>ac</a:t>
            </a:r>
            <a:r>
              <a:rPr b="1" spc="-15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_</a:t>
            </a:r>
            <a:r>
              <a:rPr b="1" spc="-15" dirty="0">
                <a:latin typeface="Courier New"/>
                <a:cs typeface="Courier New"/>
              </a:rPr>
              <a:t>p</a:t>
            </a:r>
            <a:r>
              <a:rPr b="1" spc="-5" dirty="0">
                <a:latin typeface="Courier New"/>
                <a:cs typeface="Courier New"/>
              </a:rPr>
              <a:t>as</a:t>
            </a:r>
            <a:r>
              <a:rPr b="1" spc="-15" dirty="0">
                <a:latin typeface="Courier New"/>
                <a:cs typeface="Courier New"/>
              </a:rPr>
              <a:t>s</a:t>
            </a:r>
            <a:r>
              <a:rPr b="1" spc="-5" dirty="0">
                <a:latin typeface="Courier New"/>
                <a:cs typeface="Courier New"/>
              </a:rPr>
              <a:t>e</a:t>
            </a:r>
            <a:r>
              <a:rPr b="1" spc="-15" dirty="0">
                <a:latin typeface="Courier New"/>
                <a:cs typeface="Courier New"/>
              </a:rPr>
              <a:t>ng</a:t>
            </a:r>
            <a:r>
              <a:rPr b="1" spc="-5" dirty="0">
                <a:latin typeface="Courier New"/>
                <a:cs typeface="Courier New"/>
              </a:rPr>
              <a:t>ers</a:t>
            </a:r>
            <a:r>
              <a:rPr b="1" dirty="0">
                <a:latin typeface="Courier New"/>
                <a:cs typeface="Courier New"/>
              </a:rPr>
              <a:t>, 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ts</a:t>
            </a:r>
            <a:r>
              <a:rPr b="1" spc="-10" dirty="0">
                <a:latin typeface="Courier New"/>
                <a:cs typeface="Courier New"/>
              </a:rPr>
              <a:t>.total_seats,</a:t>
            </a:r>
            <a:endParaRPr>
              <a:latin typeface="Courier New"/>
              <a:cs typeface="Courier New"/>
            </a:endParaRPr>
          </a:p>
          <a:p>
            <a:pPr marL="1911350" indent="-954405"/>
            <a:r>
              <a:rPr b="1" spc="-10" dirty="0">
                <a:latin typeface="Courier New"/>
                <a:cs typeface="Courier New"/>
              </a:rPr>
              <a:t>round(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ts</a:t>
            </a:r>
            <a:r>
              <a:rPr b="1" spc="-10" dirty="0">
                <a:latin typeface="Courier New"/>
                <a:cs typeface="Courier New"/>
              </a:rPr>
              <a:t>.fact_passengers::numeric </a:t>
            </a:r>
            <a:r>
              <a:rPr b="1" dirty="0">
                <a:latin typeface="Courier New"/>
                <a:cs typeface="Courier New"/>
              </a:rPr>
              <a:t>/ 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ts</a:t>
            </a:r>
            <a:r>
              <a:rPr b="1" spc="-10" dirty="0">
                <a:latin typeface="Courier New"/>
                <a:cs typeface="Courier New"/>
              </a:rPr>
              <a:t>.total_seats::numeric, </a:t>
            </a:r>
            <a:r>
              <a:rPr b="1" dirty="0">
                <a:latin typeface="Courier New"/>
                <a:cs typeface="Courier New"/>
              </a:rPr>
              <a:t>2 ) </a:t>
            </a:r>
            <a:r>
              <a:rPr b="1" spc="-10" dirty="0">
                <a:latin typeface="Courier New"/>
                <a:cs typeface="Courier New"/>
              </a:rPr>
              <a:t>AS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fraction</a:t>
            </a:r>
            <a:endParaRPr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b="1" spc="-10" dirty="0">
                <a:latin typeface="Courier New"/>
                <a:cs typeface="Courier New"/>
              </a:rPr>
              <a:t>FROM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ts </a:t>
            </a:r>
            <a:r>
              <a:rPr b="1" spc="-10" dirty="0">
                <a:latin typeface="Courier New"/>
                <a:cs typeface="Courier New"/>
              </a:rPr>
              <a:t>JOIN aircrafts </a:t>
            </a:r>
            <a:r>
              <a:rPr b="1" spc="-5" dirty="0">
                <a:latin typeface="Courier New"/>
                <a:cs typeface="Courier New"/>
              </a:rPr>
              <a:t>AS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a</a:t>
            </a:r>
            <a:endParaRPr>
              <a:latin typeface="Courier New"/>
              <a:cs typeface="Courier New"/>
            </a:endParaRPr>
          </a:p>
          <a:p>
            <a:pPr marL="682625"/>
            <a:r>
              <a:rPr b="1" spc="-5" dirty="0">
                <a:latin typeface="Courier New"/>
                <a:cs typeface="Courier New"/>
              </a:rPr>
              <a:t>ON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ts</a:t>
            </a:r>
            <a:r>
              <a:rPr b="1" spc="-10" dirty="0">
                <a:latin typeface="Courier New"/>
                <a:cs typeface="Courier New"/>
              </a:rPr>
              <a:t>.aircraft_code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a.aircraft_code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ts</a:t>
            </a:r>
            <a:r>
              <a:rPr b="1" spc="-10" dirty="0">
                <a:latin typeface="Courier New"/>
                <a:cs typeface="Courier New"/>
              </a:rPr>
              <a:t>.scheduled_departure_local;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07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5" y="110998"/>
            <a:ext cx="8018357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 panose="020B0A04020102020204" pitchFamily="34" charset="0"/>
              </a:rPr>
              <a:t>Общие </a:t>
            </a:r>
            <a:r>
              <a:rPr sz="2800" spc="-15" dirty="0" err="1">
                <a:latin typeface="Arial Black" panose="020B0A04020102020204" pitchFamily="34" charset="0"/>
              </a:rPr>
              <a:t>табличные</a:t>
            </a:r>
            <a:r>
              <a:rPr sz="2800" spc="-15" dirty="0">
                <a:latin typeface="Arial Black" panose="020B0A04020102020204" pitchFamily="34" charset="0"/>
              </a:rPr>
              <a:t> </a:t>
            </a:r>
            <a:r>
              <a:rPr sz="2800" spc="-10" dirty="0" err="1" smtClean="0">
                <a:latin typeface="Arial Black" panose="020B0A04020102020204" pitchFamily="34" charset="0"/>
              </a:rPr>
              <a:t>выражения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795" y="1176954"/>
            <a:ext cx="9966129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494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Конструкция </a:t>
            </a:r>
            <a:r>
              <a:rPr sz="2000" dirty="0">
                <a:latin typeface="Carlito"/>
                <a:cs typeface="Carlito"/>
              </a:rPr>
              <a:t>WITH ts AS </a:t>
            </a:r>
            <a:r>
              <a:rPr sz="2000" spc="-5" dirty="0">
                <a:latin typeface="Carlito"/>
                <a:cs typeface="Carlito"/>
              </a:rPr>
              <a:t>(. </a:t>
            </a:r>
            <a:r>
              <a:rPr sz="2000" dirty="0">
                <a:latin typeface="Carlito"/>
                <a:cs typeface="Carlito"/>
              </a:rPr>
              <a:t>. . ) и </a:t>
            </a:r>
            <a:r>
              <a:rPr sz="2000" spc="-10" dirty="0">
                <a:latin typeface="Carlito"/>
                <a:cs typeface="Carlito"/>
              </a:rPr>
              <a:t>представляет </a:t>
            </a:r>
            <a:r>
              <a:rPr sz="2000" dirty="0">
                <a:latin typeface="Carlito"/>
                <a:cs typeface="Carlito"/>
              </a:rPr>
              <a:t>собой </a:t>
            </a:r>
            <a:r>
              <a:rPr sz="2000" spc="-10" dirty="0">
                <a:latin typeface="Carlito"/>
                <a:cs typeface="Carlito"/>
              </a:rPr>
              <a:t>общее табличное  </a:t>
            </a:r>
            <a:r>
              <a:rPr sz="2000" spc="-5" dirty="0">
                <a:latin typeface="Carlito"/>
                <a:cs typeface="Carlito"/>
              </a:rPr>
              <a:t>выражение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5" dirty="0">
                <a:latin typeface="Carlito"/>
                <a:cs typeface="Carlito"/>
              </a:rPr>
              <a:t>Common </a:t>
            </a:r>
            <a:r>
              <a:rPr sz="2000" spc="-35" dirty="0">
                <a:latin typeface="Carlito"/>
                <a:cs typeface="Carlito"/>
              </a:rPr>
              <a:t>Table </a:t>
            </a:r>
            <a:r>
              <a:rPr sz="2000" spc="-5" dirty="0">
                <a:latin typeface="Carlito"/>
                <a:cs typeface="Carlito"/>
              </a:rPr>
              <a:t>Expression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(CTE).</a:t>
            </a:r>
            <a:endParaRPr sz="2000" dirty="0">
              <a:latin typeface="Carlito"/>
              <a:cs typeface="Carlito"/>
            </a:endParaRPr>
          </a:p>
          <a:p>
            <a:pPr marL="355600" marR="39306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0" dirty="0">
                <a:latin typeface="Carlito"/>
                <a:cs typeface="Carlito"/>
              </a:rPr>
              <a:t>Такие </a:t>
            </a:r>
            <a:r>
              <a:rPr sz="2000" spc="-10" dirty="0">
                <a:latin typeface="Carlito"/>
                <a:cs typeface="Carlito"/>
              </a:rPr>
              <a:t>конструкции </a:t>
            </a:r>
            <a:r>
              <a:rPr sz="2000" spc="-20" dirty="0">
                <a:latin typeface="Carlito"/>
                <a:cs typeface="Carlito"/>
              </a:rPr>
              <a:t>удобны </a:t>
            </a:r>
            <a:r>
              <a:rPr sz="2000" spc="-10" dirty="0">
                <a:latin typeface="Carlito"/>
                <a:cs typeface="Carlito"/>
              </a:rPr>
              <a:t>тем, что </a:t>
            </a:r>
            <a:r>
              <a:rPr sz="2000" spc="-5" dirty="0">
                <a:latin typeface="Carlito"/>
                <a:cs typeface="Carlito"/>
              </a:rPr>
              <a:t>позволяют упростить основной  </a:t>
            </a:r>
            <a:r>
              <a:rPr sz="2000" dirty="0">
                <a:latin typeface="Carlito"/>
                <a:cs typeface="Carlito"/>
              </a:rPr>
              <a:t>запрос, </a:t>
            </a:r>
            <a:r>
              <a:rPr sz="2000" spc="-10" dirty="0">
                <a:latin typeface="Carlito"/>
                <a:cs typeface="Carlito"/>
              </a:rPr>
              <a:t>сделать его </a:t>
            </a:r>
            <a:r>
              <a:rPr sz="2000" spc="-5" dirty="0">
                <a:latin typeface="Carlito"/>
                <a:cs typeface="Carlito"/>
              </a:rPr>
              <a:t>менее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громоздким.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общем табличном </a:t>
            </a:r>
            <a:r>
              <a:rPr sz="2000" spc="-5" dirty="0">
                <a:latin typeface="Carlito"/>
                <a:cs typeface="Carlito"/>
              </a:rPr>
              <a:t>выражении </a:t>
            </a:r>
            <a:r>
              <a:rPr sz="2000" spc="-15" dirty="0">
                <a:latin typeface="Carlito"/>
                <a:cs typeface="Carlito"/>
              </a:rPr>
              <a:t>может </a:t>
            </a:r>
            <a:r>
              <a:rPr sz="2000" dirty="0">
                <a:latin typeface="Carlito"/>
                <a:cs typeface="Carlito"/>
              </a:rPr>
              <a:t>присутствовать </a:t>
            </a:r>
            <a:r>
              <a:rPr sz="2000" spc="-10" dirty="0">
                <a:latin typeface="Carlito"/>
                <a:cs typeface="Carlito"/>
              </a:rPr>
              <a:t>больше </a:t>
            </a:r>
            <a:r>
              <a:rPr sz="2000" spc="-20" dirty="0">
                <a:latin typeface="Carlito"/>
                <a:cs typeface="Carlito"/>
              </a:rPr>
              <a:t>одного  </a:t>
            </a:r>
            <a:r>
              <a:rPr sz="2000" spc="-10" dirty="0">
                <a:latin typeface="Carlito"/>
                <a:cs typeface="Carlito"/>
              </a:rPr>
              <a:t>подзапроса.</a:t>
            </a:r>
            <a:endParaRPr sz="2000" dirty="0">
              <a:latin typeface="Carlito"/>
              <a:cs typeface="Carlito"/>
            </a:endParaRPr>
          </a:p>
          <a:p>
            <a:pPr marL="355600" marR="6731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Каждый </a:t>
            </a:r>
            <a:r>
              <a:rPr sz="2000" spc="-10" dirty="0">
                <a:latin typeface="Carlito"/>
                <a:cs typeface="Carlito"/>
              </a:rPr>
              <a:t>подзапрос </a:t>
            </a:r>
            <a:r>
              <a:rPr sz="2000" spc="-5" dirty="0">
                <a:latin typeface="Carlito"/>
                <a:cs typeface="Carlito"/>
              </a:rPr>
              <a:t>формирует временную </a:t>
            </a:r>
            <a:r>
              <a:rPr sz="2000" spc="-10" dirty="0">
                <a:latin typeface="Carlito"/>
                <a:cs typeface="Carlito"/>
              </a:rPr>
              <a:t>таблицу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5" dirty="0">
                <a:latin typeface="Carlito"/>
                <a:cs typeface="Carlito"/>
              </a:rPr>
              <a:t>указанным  именем.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dirty="0">
                <a:latin typeface="Carlito"/>
                <a:cs typeface="Carlito"/>
              </a:rPr>
              <a:t>имена </a:t>
            </a:r>
            <a:r>
              <a:rPr sz="2000" spc="-15" dirty="0">
                <a:latin typeface="Carlito"/>
                <a:cs typeface="Carlito"/>
              </a:rPr>
              <a:t>столбцов </a:t>
            </a:r>
            <a:r>
              <a:rPr sz="2000" spc="-10" dirty="0">
                <a:latin typeface="Carlito"/>
                <a:cs typeface="Carlito"/>
              </a:rPr>
              <a:t>этой таблицы </a:t>
            </a:r>
            <a:r>
              <a:rPr sz="2000" spc="-5" dirty="0">
                <a:latin typeface="Carlito"/>
                <a:cs typeface="Carlito"/>
              </a:rPr>
              <a:t>не </a:t>
            </a:r>
            <a:r>
              <a:rPr sz="2000" dirty="0">
                <a:latin typeface="Carlito"/>
                <a:cs typeface="Carlito"/>
              </a:rPr>
              <a:t>заданы </a:t>
            </a:r>
            <a:r>
              <a:rPr sz="2000" spc="-5" dirty="0">
                <a:latin typeface="Carlito"/>
                <a:cs typeface="Carlito"/>
              </a:rPr>
              <a:t>явным образом </a:t>
            </a:r>
            <a:r>
              <a:rPr sz="2000" dirty="0">
                <a:latin typeface="Carlito"/>
                <a:cs typeface="Carlito"/>
              </a:rPr>
              <a:t>в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виде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spc="-5" dirty="0">
                <a:latin typeface="Carlito"/>
                <a:cs typeface="Carlito"/>
              </a:rPr>
              <a:t>списка, </a:t>
            </a:r>
            <a:r>
              <a:rPr sz="2000" spc="-25" dirty="0">
                <a:latin typeface="Carlito"/>
                <a:cs typeface="Carlito"/>
              </a:rPr>
              <a:t>тогда </a:t>
            </a:r>
            <a:r>
              <a:rPr sz="2000" spc="-5" dirty="0">
                <a:latin typeface="Carlito"/>
                <a:cs typeface="Carlito"/>
              </a:rPr>
              <a:t>они </a:t>
            </a:r>
            <a:r>
              <a:rPr sz="2000" spc="-15" dirty="0">
                <a:latin typeface="Carlito"/>
                <a:cs typeface="Carlito"/>
              </a:rPr>
              <a:t>определяются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основе списка </a:t>
            </a:r>
            <a:r>
              <a:rPr sz="2000" spc="-15" dirty="0">
                <a:latin typeface="Carlito"/>
                <a:cs typeface="Carlito"/>
              </a:rPr>
              <a:t>столбцов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</a:t>
            </a:r>
          </a:p>
          <a:p>
            <a:pPr marL="355600"/>
            <a:r>
              <a:rPr sz="2000" spc="-10" dirty="0">
                <a:latin typeface="Carlito"/>
                <a:cs typeface="Carlito"/>
              </a:rPr>
              <a:t>предложении </a:t>
            </a:r>
            <a:r>
              <a:rPr sz="2000" spc="-35" dirty="0">
                <a:latin typeface="Carlito"/>
                <a:cs typeface="Carlito"/>
              </a:rPr>
              <a:t>SELECT.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нашем </a:t>
            </a:r>
            <a:r>
              <a:rPr sz="2000" dirty="0">
                <a:latin typeface="Carlito"/>
                <a:cs typeface="Carlito"/>
              </a:rPr>
              <a:t>примере </a:t>
            </a:r>
            <a:r>
              <a:rPr sz="2000" spc="-15" dirty="0">
                <a:latin typeface="Carlito"/>
                <a:cs typeface="Carlito"/>
              </a:rPr>
              <a:t>это </a:t>
            </a:r>
            <a:r>
              <a:rPr sz="2000" dirty="0">
                <a:latin typeface="Carlito"/>
                <a:cs typeface="Carlito"/>
              </a:rPr>
              <a:t>было именно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так.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главном </a:t>
            </a:r>
            <a:r>
              <a:rPr sz="2000" dirty="0">
                <a:latin typeface="Carlito"/>
                <a:cs typeface="Carlito"/>
              </a:rPr>
              <a:t>запросе </a:t>
            </a:r>
            <a:r>
              <a:rPr sz="2000" spc="-5" dirty="0">
                <a:latin typeface="Carlito"/>
                <a:cs typeface="Carlito"/>
              </a:rPr>
              <a:t>можно обращаться </a:t>
            </a:r>
            <a:r>
              <a:rPr sz="2000" dirty="0">
                <a:latin typeface="Carlito"/>
                <a:cs typeface="Carlito"/>
              </a:rPr>
              <a:t>к </a:t>
            </a:r>
            <a:r>
              <a:rPr sz="2000" spc="-5" dirty="0">
                <a:latin typeface="Carlito"/>
                <a:cs typeface="Carlito"/>
              </a:rPr>
              <a:t>временной </a:t>
            </a:r>
            <a:r>
              <a:rPr sz="2000" spc="-15" dirty="0">
                <a:latin typeface="Carlito"/>
                <a:cs typeface="Carlito"/>
              </a:rPr>
              <a:t>таблице </a:t>
            </a:r>
            <a:r>
              <a:rPr sz="2000" spc="-5" dirty="0">
                <a:latin typeface="Carlito"/>
                <a:cs typeface="Carlito"/>
              </a:rPr>
              <a:t>так,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как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dirty="0">
                <a:latin typeface="Carlito"/>
                <a:cs typeface="Carlito"/>
              </a:rPr>
              <a:t>если бы </a:t>
            </a:r>
            <a:r>
              <a:rPr sz="2000" spc="-5" dirty="0">
                <a:latin typeface="Carlito"/>
                <a:cs typeface="Carlito"/>
              </a:rPr>
              <a:t>она </a:t>
            </a:r>
            <a:r>
              <a:rPr sz="2000" dirty="0">
                <a:latin typeface="Carlito"/>
                <a:cs typeface="Carlito"/>
              </a:rPr>
              <a:t>существовала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постоянно.</a:t>
            </a:r>
            <a:endParaRPr sz="2000" dirty="0">
              <a:latin typeface="Carlito"/>
              <a:cs typeface="Carlito"/>
            </a:endParaRPr>
          </a:p>
          <a:p>
            <a:pPr marL="355600" marR="299085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Но </a:t>
            </a:r>
            <a:r>
              <a:rPr sz="2000" dirty="0">
                <a:latin typeface="Carlito"/>
                <a:cs typeface="Carlito"/>
              </a:rPr>
              <a:t>важно учитывать,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5" dirty="0">
                <a:latin typeface="Carlito"/>
                <a:cs typeface="Carlito"/>
              </a:rPr>
              <a:t>временная </a:t>
            </a:r>
            <a:r>
              <a:rPr sz="2000" spc="-10" dirty="0">
                <a:latin typeface="Carlito"/>
                <a:cs typeface="Carlito"/>
              </a:rPr>
              <a:t>таблица, </a:t>
            </a:r>
            <a:r>
              <a:rPr sz="2000" spc="-5" dirty="0">
                <a:latin typeface="Carlito"/>
                <a:cs typeface="Carlito"/>
              </a:rPr>
              <a:t>создаваемая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общем  табличном </a:t>
            </a:r>
            <a:r>
              <a:rPr sz="2000" spc="-5" dirty="0">
                <a:latin typeface="Carlito"/>
                <a:cs typeface="Carlito"/>
              </a:rPr>
              <a:t>выражении, </a:t>
            </a:r>
            <a:r>
              <a:rPr sz="2000" spc="-10" dirty="0">
                <a:latin typeface="Carlito"/>
                <a:cs typeface="Carlito"/>
              </a:rPr>
              <a:t>существует </a:t>
            </a:r>
            <a:r>
              <a:rPr sz="2000" spc="-20" dirty="0">
                <a:latin typeface="Carlito"/>
                <a:cs typeface="Carlito"/>
              </a:rPr>
              <a:t>только </a:t>
            </a:r>
            <a:r>
              <a:rPr sz="2000" dirty="0">
                <a:latin typeface="Carlito"/>
                <a:cs typeface="Carlito"/>
              </a:rPr>
              <a:t>во </a:t>
            </a:r>
            <a:r>
              <a:rPr sz="2000" spc="-5" dirty="0">
                <a:latin typeface="Carlito"/>
                <a:cs typeface="Carlito"/>
              </a:rPr>
              <a:t>время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выполнения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spc="-5" dirty="0">
                <a:latin typeface="Carlito"/>
                <a:cs typeface="Carlito"/>
              </a:rPr>
              <a:t>запроса.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564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293666"/>
            <a:ext cx="9389958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 panose="020B0A04020102020204" pitchFamily="34" charset="0"/>
              </a:rPr>
              <a:t>Рекурсивные общие </a:t>
            </a:r>
            <a:r>
              <a:rPr sz="2800" spc="-15" dirty="0">
                <a:latin typeface="Arial Black" panose="020B0A04020102020204" pitchFamily="34" charset="0"/>
              </a:rPr>
              <a:t>табличные</a:t>
            </a:r>
            <a:r>
              <a:rPr sz="2800" spc="35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выражения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39" y="1285494"/>
            <a:ext cx="8343517" cy="4345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1775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Мы </a:t>
            </a:r>
            <a:r>
              <a:rPr sz="2000" spc="-5" dirty="0">
                <a:latin typeface="Carlito"/>
                <a:cs typeface="Carlito"/>
              </a:rPr>
              <a:t>уже решали </a:t>
            </a:r>
            <a:r>
              <a:rPr sz="2000" dirty="0">
                <a:latin typeface="Carlito"/>
                <a:cs typeface="Carlito"/>
              </a:rPr>
              <a:t>задачу </a:t>
            </a:r>
            <a:r>
              <a:rPr sz="2000" spc="-10" dirty="0">
                <a:latin typeface="Carlito"/>
                <a:cs typeface="Carlito"/>
              </a:rPr>
              <a:t>распределения </a:t>
            </a:r>
            <a:r>
              <a:rPr sz="2000" spc="-5" dirty="0">
                <a:latin typeface="Carlito"/>
                <a:cs typeface="Carlito"/>
              </a:rPr>
              <a:t>сумм </a:t>
            </a:r>
            <a:r>
              <a:rPr sz="2000" dirty="0">
                <a:latin typeface="Carlito"/>
                <a:cs typeface="Carlito"/>
              </a:rPr>
              <a:t>бронирований по  диапазонам с </a:t>
            </a:r>
            <a:r>
              <a:rPr sz="2000" spc="-5" dirty="0">
                <a:latin typeface="Carlito"/>
                <a:cs typeface="Carlito"/>
              </a:rPr>
              <a:t>шагом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сто тысяч </a:t>
            </a:r>
            <a:r>
              <a:rPr sz="2000" spc="-10" dirty="0">
                <a:latin typeface="Carlito"/>
                <a:cs typeface="Carlito"/>
              </a:rPr>
              <a:t>рублей. </a:t>
            </a:r>
            <a:r>
              <a:rPr sz="2000" spc="-60" dirty="0">
                <a:latin typeface="Carlito"/>
                <a:cs typeface="Carlito"/>
              </a:rPr>
              <a:t>Тогда </a:t>
            </a:r>
            <a:r>
              <a:rPr sz="2000" dirty="0">
                <a:latin typeface="Carlito"/>
                <a:cs typeface="Carlito"/>
              </a:rPr>
              <a:t>мы </a:t>
            </a:r>
            <a:r>
              <a:rPr sz="2000" spc="-5" dirty="0">
                <a:latin typeface="Carlito"/>
                <a:cs typeface="Carlito"/>
              </a:rPr>
              <a:t>использовали  </a:t>
            </a:r>
            <a:r>
              <a:rPr sz="2000" spc="-10" dirty="0">
                <a:latin typeface="Carlito"/>
                <a:cs typeface="Carlito"/>
              </a:rPr>
              <a:t>предложение </a:t>
            </a:r>
            <a:r>
              <a:rPr sz="2000" b="1" spc="-30" dirty="0">
                <a:latin typeface="Carlito"/>
                <a:cs typeface="Carlito"/>
              </a:rPr>
              <a:t>VALUES </a:t>
            </a: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dirty="0">
                <a:latin typeface="Carlito"/>
                <a:cs typeface="Carlito"/>
              </a:rPr>
              <a:t>формирования виртуальной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таблицы.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Сначала сформируем </a:t>
            </a:r>
            <a:r>
              <a:rPr sz="2000" dirty="0">
                <a:latin typeface="Carlito"/>
                <a:cs typeface="Carlito"/>
              </a:rPr>
              <a:t>диапазоны сумм бронирований с помощью  </a:t>
            </a:r>
            <a:r>
              <a:rPr sz="2000" spc="-5" dirty="0">
                <a:latin typeface="Carlito"/>
                <a:cs typeface="Carlito"/>
              </a:rPr>
              <a:t>рекурсивного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CTE</a:t>
            </a:r>
            <a:r>
              <a:rPr sz="2000" dirty="0" smtClean="0">
                <a:latin typeface="Carlito"/>
                <a:cs typeface="Carlito"/>
              </a:rPr>
              <a:t>.</a:t>
            </a:r>
            <a:endParaRPr lang="en-US" sz="2000" dirty="0" smtClean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075"/>
              </a:lnSpc>
            </a:pPr>
            <a:r>
              <a:rPr b="1" spc="-10" dirty="0">
                <a:latin typeface="Courier New"/>
                <a:cs typeface="Courier New"/>
              </a:rPr>
              <a:t>WITH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RECURSIVE </a:t>
            </a:r>
            <a:r>
              <a:rPr b="1" spc="-10" dirty="0">
                <a:latin typeface="Courier New"/>
                <a:cs typeface="Courier New"/>
              </a:rPr>
              <a:t>ranges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min_sum, max_sum </a:t>
            </a:r>
            <a:r>
              <a:rPr b="1" dirty="0">
                <a:latin typeface="Courier New"/>
                <a:cs typeface="Courier New"/>
              </a:rPr>
              <a:t>)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AS</a:t>
            </a:r>
            <a:endParaRPr dirty="0">
              <a:latin typeface="Courier New"/>
              <a:cs typeface="Courier New"/>
            </a:endParaRPr>
          </a:p>
          <a:p>
            <a:pPr marL="286385" marR="4551680" indent="-274320"/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VALUES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5" dirty="0">
                <a:latin typeface="Courier New"/>
                <a:cs typeface="Courier New"/>
              </a:rPr>
              <a:t>0, </a:t>
            </a:r>
            <a:r>
              <a:rPr b="1" spc="-10" dirty="0">
                <a:latin typeface="Courier New"/>
                <a:cs typeface="Courier New"/>
              </a:rPr>
              <a:t>100000</a:t>
            </a:r>
            <a:r>
              <a:rPr b="1" spc="-1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  </a:t>
            </a:r>
            <a:r>
              <a:rPr b="1" spc="-10" dirty="0">
                <a:latin typeface="Courier New"/>
                <a:cs typeface="Courier New"/>
              </a:rPr>
              <a:t>UNION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ALL</a:t>
            </a:r>
            <a:endParaRPr dirty="0">
              <a:latin typeface="Courier New"/>
              <a:cs typeface="Courier New"/>
            </a:endParaRPr>
          </a:p>
          <a:p>
            <a:pPr marL="286385" marR="1683385"/>
            <a:r>
              <a:rPr b="1" spc="-10" dirty="0">
                <a:latin typeface="Courier New"/>
                <a:cs typeface="Courier New"/>
              </a:rPr>
              <a:t>SELECT min_sum </a:t>
            </a:r>
            <a:r>
              <a:rPr b="1" dirty="0">
                <a:latin typeface="Courier New"/>
                <a:cs typeface="Courier New"/>
              </a:rPr>
              <a:t>+ </a:t>
            </a:r>
            <a:r>
              <a:rPr b="1" spc="-10" dirty="0">
                <a:latin typeface="Courier New"/>
                <a:cs typeface="Courier New"/>
              </a:rPr>
              <a:t>100000, max_sum </a:t>
            </a:r>
            <a:r>
              <a:rPr b="1" dirty="0">
                <a:latin typeface="Courier New"/>
                <a:cs typeface="Courier New"/>
              </a:rPr>
              <a:t>+ </a:t>
            </a:r>
            <a:r>
              <a:rPr b="1" spc="-10" dirty="0">
                <a:latin typeface="Courier New"/>
                <a:cs typeface="Courier New"/>
              </a:rPr>
              <a:t>100000  FROM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ranges</a:t>
            </a:r>
            <a:endParaRPr dirty="0">
              <a:latin typeface="Courier New"/>
              <a:cs typeface="Courier New"/>
            </a:endParaRPr>
          </a:p>
          <a:p>
            <a:pPr marL="286385"/>
            <a:r>
              <a:rPr b="1" spc="-10" dirty="0">
                <a:latin typeface="Courier New"/>
                <a:cs typeface="Courier New"/>
              </a:rPr>
              <a:t>WHERE max_sum </a:t>
            </a:r>
            <a:r>
              <a:rPr b="1" dirty="0">
                <a:latin typeface="Courier New"/>
                <a:cs typeface="Courier New"/>
              </a:rPr>
              <a:t>&lt; ( </a:t>
            </a:r>
            <a:r>
              <a:rPr b="1" spc="-10" dirty="0">
                <a:latin typeface="Courier New"/>
                <a:cs typeface="Courier New"/>
              </a:rPr>
              <a:t>SELECT max( total_amount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R="32384" algn="ctr"/>
            <a:r>
              <a:rPr b="1" spc="-10" dirty="0">
                <a:latin typeface="Courier New"/>
                <a:cs typeface="Courier New"/>
              </a:rPr>
              <a:t>FROM bookings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ranges;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47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5" y="110998"/>
            <a:ext cx="8587701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 panose="020B0A04020102020204" pitchFamily="34" charset="0"/>
              </a:rPr>
              <a:t>Как </a:t>
            </a:r>
            <a:r>
              <a:rPr sz="2800" spc="-10" dirty="0">
                <a:latin typeface="Arial Black" panose="020B0A04020102020204" pitchFamily="34" charset="0"/>
              </a:rPr>
              <a:t>работает рекурсивный</a:t>
            </a:r>
            <a:r>
              <a:rPr sz="2800" spc="35" dirty="0">
                <a:latin typeface="Arial Black" panose="020B0A04020102020204" pitchFamily="34" charset="0"/>
              </a:rPr>
              <a:t> </a:t>
            </a:r>
            <a:r>
              <a:rPr sz="2800" spc="-15" dirty="0">
                <a:latin typeface="Arial Black" panose="020B0A04020102020204" pitchFamily="34" charset="0"/>
              </a:rPr>
              <a:t>алгоритм?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2405" y="758089"/>
            <a:ext cx="10140455" cy="4716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54405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сначала </a:t>
            </a:r>
            <a:r>
              <a:rPr spc="-10" dirty="0">
                <a:latin typeface="Carlito"/>
                <a:cs typeface="Carlito"/>
              </a:rPr>
              <a:t>выполняется предложение </a:t>
            </a:r>
            <a:r>
              <a:rPr spc="-25" dirty="0">
                <a:latin typeface="Carlito"/>
                <a:cs typeface="Carlito"/>
              </a:rPr>
              <a:t>VALUES </a:t>
            </a:r>
            <a:r>
              <a:rPr spc="-5" dirty="0">
                <a:latin typeface="Carlito"/>
                <a:cs typeface="Carlito"/>
              </a:rPr>
              <a:t>(0, </a:t>
            </a:r>
            <a:r>
              <a:rPr dirty="0">
                <a:latin typeface="Carlito"/>
                <a:cs typeface="Carlito"/>
              </a:rPr>
              <a:t>100000) и </a:t>
            </a:r>
            <a:r>
              <a:rPr spc="-20" dirty="0">
                <a:latin typeface="Carlito"/>
                <a:cs typeface="Carlito"/>
              </a:rPr>
              <a:t>результат  </a:t>
            </a:r>
            <a:r>
              <a:rPr spc="-5" dirty="0">
                <a:latin typeface="Carlito"/>
                <a:cs typeface="Carlito"/>
              </a:rPr>
              <a:t>записывается </a:t>
            </a:r>
            <a:r>
              <a:rPr dirty="0">
                <a:latin typeface="Carlito"/>
                <a:cs typeface="Carlito"/>
              </a:rPr>
              <a:t>во </a:t>
            </a:r>
            <a:r>
              <a:rPr spc="-5" dirty="0">
                <a:latin typeface="Carlito"/>
                <a:cs typeface="Carlito"/>
              </a:rPr>
              <a:t>временную </a:t>
            </a:r>
            <a:r>
              <a:rPr spc="-10" dirty="0">
                <a:latin typeface="Carlito"/>
                <a:cs typeface="Carlito"/>
              </a:rPr>
              <a:t>область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памяти;</a:t>
            </a: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ts val="21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>
                <a:latin typeface="Carlito"/>
                <a:cs typeface="Carlito"/>
              </a:rPr>
              <a:t>затем </a:t>
            </a:r>
            <a:r>
              <a:rPr dirty="0">
                <a:latin typeface="Carlito"/>
                <a:cs typeface="Carlito"/>
              </a:rPr>
              <a:t>к </a:t>
            </a:r>
            <a:r>
              <a:rPr spc="-15" dirty="0">
                <a:latin typeface="Carlito"/>
                <a:cs typeface="Carlito"/>
              </a:rPr>
              <a:t>этой </a:t>
            </a:r>
            <a:r>
              <a:rPr spc="-5" dirty="0">
                <a:latin typeface="Carlito"/>
                <a:cs typeface="Carlito"/>
              </a:rPr>
              <a:t>временной </a:t>
            </a:r>
            <a:r>
              <a:rPr spc="-10" dirty="0">
                <a:latin typeface="Carlito"/>
                <a:cs typeface="Carlito"/>
              </a:rPr>
              <a:t>области </a:t>
            </a:r>
            <a:r>
              <a:rPr spc="-5" dirty="0">
                <a:latin typeface="Carlito"/>
                <a:cs typeface="Carlito"/>
              </a:rPr>
              <a:t>памяти применяется</a:t>
            </a:r>
            <a:r>
              <a:rPr spc="12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запрос</a:t>
            </a:r>
            <a:endParaRPr dirty="0">
              <a:latin typeface="Carlito"/>
              <a:cs typeface="Carlito"/>
            </a:endParaRPr>
          </a:p>
          <a:p>
            <a:pPr marL="355600">
              <a:lnSpc>
                <a:spcPts val="2110"/>
              </a:lnSpc>
            </a:pPr>
            <a:r>
              <a:rPr b="1" spc="-10" dirty="0">
                <a:latin typeface="Courier New"/>
                <a:cs typeface="Courier New"/>
              </a:rPr>
              <a:t>SELECT min_sum </a:t>
            </a:r>
            <a:r>
              <a:rPr b="1" dirty="0">
                <a:latin typeface="Courier New"/>
                <a:cs typeface="Courier New"/>
              </a:rPr>
              <a:t>+ </a:t>
            </a:r>
            <a:r>
              <a:rPr b="1" spc="-10" dirty="0">
                <a:latin typeface="Courier New"/>
                <a:cs typeface="Courier New"/>
              </a:rPr>
              <a:t>100000, max_sum </a:t>
            </a:r>
            <a:r>
              <a:rPr b="1" dirty="0">
                <a:latin typeface="Courier New"/>
                <a:cs typeface="Courier New"/>
              </a:rPr>
              <a:t>+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100000</a:t>
            </a:r>
            <a:endParaRPr dirty="0">
              <a:latin typeface="Courier New"/>
              <a:cs typeface="Courier New"/>
            </a:endParaRPr>
          </a:p>
          <a:p>
            <a:pPr marL="355600"/>
            <a:r>
              <a:rPr b="1" spc="-5" dirty="0">
                <a:latin typeface="Courier New"/>
                <a:cs typeface="Courier New"/>
              </a:rPr>
              <a:t>...</a:t>
            </a:r>
            <a:endParaRPr dirty="0">
              <a:latin typeface="Courier New"/>
              <a:cs typeface="Courier New"/>
            </a:endParaRPr>
          </a:p>
          <a:p>
            <a:pPr marL="355600" marR="101600">
              <a:spcBef>
                <a:spcPts val="95"/>
              </a:spcBef>
            </a:pPr>
            <a:r>
              <a:rPr dirty="0">
                <a:latin typeface="Carlito"/>
                <a:cs typeface="Carlito"/>
              </a:rPr>
              <a:t>в </a:t>
            </a:r>
            <a:r>
              <a:rPr spc="-20" dirty="0">
                <a:latin typeface="Carlito"/>
                <a:cs typeface="Carlito"/>
              </a:rPr>
              <a:t>результате </a:t>
            </a:r>
            <a:r>
              <a:rPr spc="-10" dirty="0">
                <a:latin typeface="Carlito"/>
                <a:cs typeface="Carlito"/>
              </a:rPr>
              <a:t>его </a:t>
            </a:r>
            <a:r>
              <a:rPr spc="-5" dirty="0">
                <a:latin typeface="Carlito"/>
                <a:cs typeface="Carlito"/>
              </a:rPr>
              <a:t>выполнения </a:t>
            </a:r>
            <a:r>
              <a:rPr spc="-10" dirty="0">
                <a:latin typeface="Carlito"/>
                <a:cs typeface="Carlito"/>
              </a:rPr>
              <a:t>формируется </a:t>
            </a:r>
            <a:r>
              <a:rPr spc="-20" dirty="0">
                <a:latin typeface="Carlito"/>
                <a:cs typeface="Carlito"/>
              </a:rPr>
              <a:t>только </a:t>
            </a:r>
            <a:r>
              <a:rPr spc="-15" dirty="0">
                <a:latin typeface="Carlito"/>
                <a:cs typeface="Carlito"/>
              </a:rPr>
              <a:t>одна </a:t>
            </a:r>
            <a:r>
              <a:rPr spc="-5" dirty="0">
                <a:latin typeface="Carlito"/>
                <a:cs typeface="Carlito"/>
              </a:rPr>
              <a:t>строка, </a:t>
            </a:r>
            <a:r>
              <a:rPr spc="-10" dirty="0">
                <a:latin typeface="Carlito"/>
                <a:cs typeface="Carlito"/>
              </a:rPr>
              <a:t>поскольку </a:t>
            </a:r>
            <a:r>
              <a:rPr dirty="0">
                <a:latin typeface="Carlito"/>
                <a:cs typeface="Carlito"/>
              </a:rPr>
              <a:t>в  </a:t>
            </a:r>
            <a:r>
              <a:rPr spc="-15" dirty="0">
                <a:latin typeface="Carlito"/>
                <a:cs typeface="Carlito"/>
              </a:rPr>
              <a:t>исходном </a:t>
            </a:r>
            <a:r>
              <a:rPr spc="-10" dirty="0">
                <a:latin typeface="Carlito"/>
                <a:cs typeface="Carlito"/>
              </a:rPr>
              <a:t>предложении </a:t>
            </a:r>
            <a:r>
              <a:rPr spc="-25" dirty="0">
                <a:latin typeface="Carlito"/>
                <a:cs typeface="Carlito"/>
              </a:rPr>
              <a:t>VALUES </a:t>
            </a:r>
            <a:r>
              <a:rPr dirty="0">
                <a:latin typeface="Carlito"/>
                <a:cs typeface="Carlito"/>
              </a:rPr>
              <a:t>была </a:t>
            </a:r>
            <a:r>
              <a:rPr spc="-5" dirty="0">
                <a:latin typeface="Carlito"/>
                <a:cs typeface="Carlito"/>
              </a:rPr>
              <a:t>сформирована </a:t>
            </a:r>
            <a:r>
              <a:rPr spc="-20" dirty="0">
                <a:latin typeface="Carlito"/>
                <a:cs typeface="Carlito"/>
              </a:rPr>
              <a:t>только </a:t>
            </a:r>
            <a:r>
              <a:rPr spc="-15" dirty="0">
                <a:latin typeface="Carlito"/>
                <a:cs typeface="Carlito"/>
              </a:rPr>
              <a:t>одна </a:t>
            </a:r>
            <a:r>
              <a:rPr spc="-5" dirty="0">
                <a:latin typeface="Carlito"/>
                <a:cs typeface="Carlito"/>
              </a:rPr>
              <a:t>строка </a:t>
            </a:r>
            <a:r>
              <a:rPr dirty="0">
                <a:latin typeface="Carlito"/>
                <a:cs typeface="Carlito"/>
              </a:rPr>
              <a:t>и  </a:t>
            </a:r>
            <a:r>
              <a:rPr spc="-20" dirty="0">
                <a:latin typeface="Carlito"/>
                <a:cs typeface="Carlito"/>
              </a:rPr>
              <a:t>только </a:t>
            </a:r>
            <a:r>
              <a:rPr spc="-15" dirty="0">
                <a:latin typeface="Carlito"/>
                <a:cs typeface="Carlito"/>
              </a:rPr>
              <a:t>одна </a:t>
            </a:r>
            <a:r>
              <a:rPr spc="-5" dirty="0">
                <a:latin typeface="Carlito"/>
                <a:cs typeface="Carlito"/>
              </a:rPr>
              <a:t>строка </a:t>
            </a:r>
            <a:r>
              <a:rPr dirty="0">
                <a:latin typeface="Carlito"/>
                <a:cs typeface="Carlito"/>
              </a:rPr>
              <a:t>была </a:t>
            </a:r>
            <a:r>
              <a:rPr spc="-5" dirty="0">
                <a:latin typeface="Carlito"/>
                <a:cs typeface="Carlito"/>
              </a:rPr>
              <a:t>помещена </a:t>
            </a:r>
            <a:r>
              <a:rPr dirty="0">
                <a:latin typeface="Carlito"/>
                <a:cs typeface="Carlito"/>
              </a:rPr>
              <a:t>во </a:t>
            </a:r>
            <a:r>
              <a:rPr spc="-5" dirty="0">
                <a:latin typeface="Carlito"/>
                <a:cs typeface="Carlito"/>
              </a:rPr>
              <a:t>временную </a:t>
            </a:r>
            <a:r>
              <a:rPr spc="-10" dirty="0">
                <a:latin typeface="Carlito"/>
                <a:cs typeface="Carlito"/>
              </a:rPr>
              <a:t>область</a:t>
            </a:r>
            <a:r>
              <a:rPr spc="10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памяти;</a:t>
            </a:r>
            <a:endParaRPr dirty="0">
              <a:latin typeface="Carlito"/>
              <a:cs typeface="Carlito"/>
            </a:endParaRPr>
          </a:p>
          <a:p>
            <a:pPr marL="355600" marR="3098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вновь </a:t>
            </a:r>
            <a:r>
              <a:rPr spc="-5" dirty="0">
                <a:latin typeface="Carlito"/>
                <a:cs typeface="Carlito"/>
              </a:rPr>
              <a:t>сформированная </a:t>
            </a:r>
            <a:r>
              <a:rPr spc="-10" dirty="0">
                <a:latin typeface="Carlito"/>
                <a:cs typeface="Carlito"/>
              </a:rPr>
              <a:t>строка </a:t>
            </a:r>
            <a:r>
              <a:rPr spc="-5" dirty="0">
                <a:latin typeface="Carlito"/>
                <a:cs typeface="Carlito"/>
              </a:rPr>
              <a:t>вместе </a:t>
            </a:r>
            <a:r>
              <a:rPr dirty="0">
                <a:latin typeface="Carlito"/>
                <a:cs typeface="Carlito"/>
              </a:rPr>
              <a:t>с </a:t>
            </a:r>
            <a:r>
              <a:rPr spc="-15" dirty="0">
                <a:latin typeface="Carlito"/>
                <a:cs typeface="Carlito"/>
              </a:rPr>
              <a:t>исходной </a:t>
            </a:r>
            <a:r>
              <a:rPr spc="-10" dirty="0">
                <a:latin typeface="Carlito"/>
                <a:cs typeface="Carlito"/>
              </a:rPr>
              <a:t>строкой </a:t>
            </a:r>
            <a:r>
              <a:rPr spc="-5" dirty="0">
                <a:latin typeface="Carlito"/>
                <a:cs typeface="Carlito"/>
              </a:rPr>
              <a:t>помещаются </a:t>
            </a:r>
            <a:r>
              <a:rPr dirty="0">
                <a:latin typeface="Carlito"/>
                <a:cs typeface="Carlito"/>
              </a:rPr>
              <a:t>в  </a:t>
            </a:r>
            <a:r>
              <a:rPr spc="-5" dirty="0">
                <a:latin typeface="Carlito"/>
                <a:cs typeface="Carlito"/>
              </a:rPr>
              <a:t>другую временную </a:t>
            </a:r>
            <a:r>
              <a:rPr spc="-10" dirty="0">
                <a:latin typeface="Carlito"/>
                <a:cs typeface="Carlito"/>
              </a:rPr>
              <a:t>область,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15" dirty="0">
                <a:latin typeface="Carlito"/>
                <a:cs typeface="Carlito"/>
              </a:rPr>
              <a:t>которой </a:t>
            </a:r>
            <a:r>
              <a:rPr spc="-10" dirty="0">
                <a:latin typeface="Carlito"/>
                <a:cs typeface="Carlito"/>
              </a:rPr>
              <a:t>происходит </a:t>
            </a:r>
            <a:r>
              <a:rPr spc="-5" dirty="0">
                <a:latin typeface="Carlito"/>
                <a:cs typeface="Carlito"/>
              </a:rPr>
              <a:t>накапливание  </a:t>
            </a:r>
            <a:r>
              <a:rPr spc="-15" dirty="0">
                <a:latin typeface="Carlito"/>
                <a:cs typeface="Carlito"/>
              </a:rPr>
              <a:t>результирующих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строк;</a:t>
            </a:r>
            <a:endParaRPr dirty="0">
              <a:latin typeface="Carlito"/>
              <a:cs typeface="Carlito"/>
            </a:endParaRPr>
          </a:p>
          <a:p>
            <a:pPr marL="355600" marR="15875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к </a:t>
            </a:r>
            <a:r>
              <a:rPr spc="-15" dirty="0">
                <a:latin typeface="Carlito"/>
                <a:cs typeface="Carlito"/>
              </a:rPr>
              <a:t>той </a:t>
            </a:r>
            <a:r>
              <a:rPr spc="-10" dirty="0">
                <a:latin typeface="Carlito"/>
                <a:cs typeface="Carlito"/>
              </a:rPr>
              <a:t>строке, </a:t>
            </a:r>
            <a:r>
              <a:rPr spc="-15" dirty="0">
                <a:latin typeface="Carlito"/>
                <a:cs typeface="Carlito"/>
              </a:rPr>
              <a:t>которая </a:t>
            </a:r>
            <a:r>
              <a:rPr dirty="0">
                <a:latin typeface="Carlito"/>
                <a:cs typeface="Carlito"/>
              </a:rPr>
              <a:t>была на </a:t>
            </a:r>
            <a:r>
              <a:rPr spc="-10" dirty="0">
                <a:latin typeface="Carlito"/>
                <a:cs typeface="Carlito"/>
              </a:rPr>
              <a:t>предыдущем шаге </a:t>
            </a:r>
            <a:r>
              <a:rPr spc="-5" dirty="0">
                <a:latin typeface="Carlito"/>
                <a:cs typeface="Carlito"/>
              </a:rPr>
              <a:t>сформирована </a:t>
            </a:r>
            <a:r>
              <a:rPr dirty="0">
                <a:latin typeface="Carlito"/>
                <a:cs typeface="Carlito"/>
              </a:rPr>
              <a:t>с </a:t>
            </a:r>
            <a:r>
              <a:rPr spc="-5" dirty="0">
                <a:latin typeface="Carlito"/>
                <a:cs typeface="Carlito"/>
              </a:rPr>
              <a:t>помощью  команды </a:t>
            </a:r>
            <a:r>
              <a:rPr spc="-35" dirty="0">
                <a:latin typeface="Carlito"/>
                <a:cs typeface="Carlito"/>
              </a:rPr>
              <a:t>SELECT, </a:t>
            </a:r>
            <a:r>
              <a:rPr spc="-5" dirty="0">
                <a:latin typeface="Carlito"/>
                <a:cs typeface="Carlito"/>
              </a:rPr>
              <a:t>опять применяется </a:t>
            </a:r>
            <a:r>
              <a:rPr spc="-10" dirty="0">
                <a:latin typeface="Carlito"/>
                <a:cs typeface="Carlito"/>
              </a:rPr>
              <a:t>эта </a:t>
            </a:r>
            <a:r>
              <a:rPr spc="-15" dirty="0">
                <a:latin typeface="Carlito"/>
                <a:cs typeface="Carlito"/>
              </a:rPr>
              <a:t>же </a:t>
            </a:r>
            <a:r>
              <a:rPr spc="-5" dirty="0">
                <a:latin typeface="Carlito"/>
                <a:cs typeface="Carlito"/>
              </a:rPr>
              <a:t>команда </a:t>
            </a:r>
            <a:r>
              <a:rPr dirty="0">
                <a:latin typeface="Carlito"/>
                <a:cs typeface="Carlito"/>
              </a:rPr>
              <a:t>и </a:t>
            </a:r>
            <a:r>
              <a:rPr spc="-40" dirty="0">
                <a:latin typeface="Carlito"/>
                <a:cs typeface="Carlito"/>
              </a:rPr>
              <a:t>т.</a:t>
            </a:r>
            <a:r>
              <a:rPr spc="12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д.;</a:t>
            </a: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ts val="211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работа завершится, </a:t>
            </a:r>
            <a:r>
              <a:rPr spc="-25" dirty="0">
                <a:latin typeface="Carlito"/>
                <a:cs typeface="Carlito"/>
              </a:rPr>
              <a:t>когда </a:t>
            </a:r>
            <a:r>
              <a:rPr spc="-5" dirty="0">
                <a:latin typeface="Carlito"/>
                <a:cs typeface="Carlito"/>
              </a:rPr>
              <a:t>перестанет </a:t>
            </a:r>
            <a:r>
              <a:rPr spc="-10" dirty="0">
                <a:latin typeface="Carlito"/>
                <a:cs typeface="Carlito"/>
              </a:rPr>
              <a:t>выполняться</a:t>
            </a:r>
            <a:r>
              <a:rPr spc="12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условие</a:t>
            </a:r>
            <a:endParaRPr dirty="0">
              <a:latin typeface="Carlito"/>
              <a:cs typeface="Carlito"/>
            </a:endParaRPr>
          </a:p>
          <a:p>
            <a:pPr marL="3556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max_sum </a:t>
            </a:r>
            <a:r>
              <a:rPr b="1" dirty="0">
                <a:latin typeface="Courier New"/>
                <a:cs typeface="Courier New"/>
              </a:rPr>
              <a:t>&lt; ( </a:t>
            </a:r>
            <a:r>
              <a:rPr b="1" spc="-10" dirty="0">
                <a:latin typeface="Courier New"/>
                <a:cs typeface="Courier New"/>
              </a:rPr>
              <a:t>SELECT max( total_amount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FROM bookings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12700" marR="5080">
              <a:spcBef>
                <a:spcPts val="95"/>
              </a:spcBef>
            </a:pPr>
            <a:r>
              <a:rPr spc="-5" dirty="0">
                <a:latin typeface="Carlito"/>
                <a:cs typeface="Carlito"/>
              </a:rPr>
              <a:t>Важную </a:t>
            </a:r>
            <a:r>
              <a:rPr spc="-10" dirty="0">
                <a:latin typeface="Carlito"/>
                <a:cs typeface="Carlito"/>
              </a:rPr>
              <a:t>роль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15" dirty="0">
                <a:latin typeface="Carlito"/>
                <a:cs typeface="Carlito"/>
              </a:rPr>
              <a:t>этом </a:t>
            </a:r>
            <a:r>
              <a:rPr spc="-5" dirty="0">
                <a:latin typeface="Carlito"/>
                <a:cs typeface="Carlito"/>
              </a:rPr>
              <a:t>процессе </a:t>
            </a:r>
            <a:r>
              <a:rPr dirty="0">
                <a:latin typeface="Carlito"/>
                <a:cs typeface="Carlito"/>
              </a:rPr>
              <a:t>играет </a:t>
            </a:r>
            <a:r>
              <a:rPr spc="-10" dirty="0">
                <a:latin typeface="Carlito"/>
                <a:cs typeface="Carlito"/>
              </a:rPr>
              <a:t>предложение </a:t>
            </a:r>
            <a:r>
              <a:rPr dirty="0">
                <a:latin typeface="Carlito"/>
                <a:cs typeface="Carlito"/>
              </a:rPr>
              <a:t>UNION ALL, </a:t>
            </a:r>
            <a:r>
              <a:rPr spc="-15" dirty="0">
                <a:latin typeface="Carlito"/>
                <a:cs typeface="Carlito"/>
              </a:rPr>
              <a:t>благодаря  которому </a:t>
            </a:r>
            <a:r>
              <a:rPr spc="-10" dirty="0">
                <a:latin typeface="Carlito"/>
                <a:cs typeface="Carlito"/>
              </a:rPr>
              <a:t>происходит объединение </a:t>
            </a:r>
            <a:r>
              <a:rPr spc="-5" dirty="0">
                <a:latin typeface="Carlito"/>
                <a:cs typeface="Carlito"/>
              </a:rPr>
              <a:t>сформированных строк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10" dirty="0">
                <a:latin typeface="Carlito"/>
                <a:cs typeface="Carlito"/>
              </a:rPr>
              <a:t>единую </a:t>
            </a:r>
            <a:r>
              <a:rPr spc="-15" dirty="0">
                <a:latin typeface="Carlito"/>
                <a:cs typeface="Carlito"/>
              </a:rPr>
              <a:t>таблицу.  </a:t>
            </a:r>
            <a:r>
              <a:rPr spc="-10" dirty="0">
                <a:latin typeface="Carlito"/>
                <a:cs typeface="Carlito"/>
              </a:rPr>
              <a:t>Поскольку строк-дубликатов </a:t>
            </a:r>
            <a:r>
              <a:rPr dirty="0">
                <a:latin typeface="Carlito"/>
                <a:cs typeface="Carlito"/>
              </a:rPr>
              <a:t>не </a:t>
            </a:r>
            <a:r>
              <a:rPr spc="-15" dirty="0">
                <a:latin typeface="Carlito"/>
                <a:cs typeface="Carlito"/>
              </a:rPr>
              <a:t>возникает, поэтому </a:t>
            </a:r>
            <a:r>
              <a:rPr spc="-5" dirty="0">
                <a:latin typeface="Carlito"/>
                <a:cs typeface="Carlito"/>
              </a:rPr>
              <a:t>мы </a:t>
            </a:r>
            <a:r>
              <a:rPr spc="-15" dirty="0">
                <a:latin typeface="Carlito"/>
                <a:cs typeface="Carlito"/>
              </a:rPr>
              <a:t>используем </a:t>
            </a:r>
            <a:r>
              <a:rPr dirty="0">
                <a:latin typeface="Carlito"/>
                <a:cs typeface="Carlito"/>
              </a:rPr>
              <a:t>не UNION,</a:t>
            </a:r>
            <a:r>
              <a:rPr spc="200" dirty="0">
                <a:latin typeface="Carlito"/>
                <a:cs typeface="Carlito"/>
              </a:rPr>
              <a:t> </a:t>
            </a:r>
            <a:r>
              <a:rPr dirty="0" smtClean="0">
                <a:latin typeface="Carlito"/>
                <a:cs typeface="Carlito"/>
              </a:rPr>
              <a:t>а</a:t>
            </a:r>
            <a:r>
              <a:rPr lang="en-US" dirty="0" smtClean="0">
                <a:latin typeface="Carlito"/>
                <a:cs typeface="Carlito"/>
              </a:rPr>
              <a:t> </a:t>
            </a:r>
            <a:r>
              <a:rPr lang="en-US" dirty="0">
                <a:latin typeface="Carlito"/>
                <a:cs typeface="Carlito"/>
              </a:rPr>
              <a:t>UNION</a:t>
            </a:r>
            <a:r>
              <a:rPr lang="en-US" spc="-95" dirty="0">
                <a:latin typeface="Carlito"/>
                <a:cs typeface="Carlito"/>
              </a:rPr>
              <a:t> </a:t>
            </a:r>
            <a:r>
              <a:rPr lang="en-US" dirty="0">
                <a:latin typeface="Carlito"/>
                <a:cs typeface="Carlito"/>
              </a:rPr>
              <a:t>ALL</a:t>
            </a:r>
            <a:r>
              <a:rPr lang="en-US" dirty="0" smtClean="0">
                <a:latin typeface="Carlito"/>
                <a:cs typeface="Carlito"/>
              </a:rPr>
              <a:t>.</a:t>
            </a:r>
            <a:endParaRPr lang="en-US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798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3" y="110998"/>
            <a:ext cx="708670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Что</a:t>
            </a:r>
            <a:r>
              <a:rPr sz="2800" spc="-6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получилось?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72377" y="1889768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66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8134" y="1889768"/>
            <a:ext cx="1230630" cy="0"/>
          </a:xfrm>
          <a:custGeom>
            <a:avLst/>
            <a:gdLst/>
            <a:ahLst/>
            <a:cxnLst/>
            <a:rect l="l" t="t" r="r" b="b"/>
            <a:pathLst>
              <a:path w="1230630">
                <a:moveTo>
                  <a:pt x="0" y="0"/>
                </a:moveTo>
                <a:lnTo>
                  <a:pt x="1230271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59677" y="1438728"/>
            <a:ext cx="2751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min_sum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max_sum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1242695" algn="l"/>
                <a:tab pos="273812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995" y="1987368"/>
            <a:ext cx="111887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0</a:t>
            </a:r>
            <a:r>
              <a:rPr spc="-114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  <a:p>
            <a:pPr marR="5080" algn="r"/>
            <a:r>
              <a:rPr spc="-10" dirty="0">
                <a:latin typeface="Courier New"/>
                <a:cs typeface="Courier New"/>
              </a:rPr>
              <a:t>100000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  <a:p>
            <a:pPr marR="5080" algn="r"/>
            <a:r>
              <a:rPr spc="-10" dirty="0">
                <a:latin typeface="Courier New"/>
                <a:cs typeface="Courier New"/>
              </a:rPr>
              <a:t>200000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  <a:p>
            <a:pPr marR="5080" algn="r"/>
            <a:r>
              <a:rPr spc="-10" dirty="0">
                <a:latin typeface="Courier New"/>
                <a:cs typeface="Courier New"/>
              </a:rPr>
              <a:t>300000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  <a:p>
            <a:pPr marR="5080" algn="r"/>
            <a:r>
              <a:rPr spc="-10" dirty="0">
                <a:latin typeface="Courier New"/>
                <a:cs typeface="Courier New"/>
              </a:rPr>
              <a:t>400000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  <a:p>
            <a:pPr marR="5080" algn="r"/>
            <a:r>
              <a:rPr spc="-10" dirty="0">
                <a:latin typeface="Courier New"/>
                <a:cs typeface="Courier New"/>
              </a:rPr>
              <a:t>500000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  <a:p>
            <a:pPr marR="5080" algn="r"/>
            <a:r>
              <a:rPr spc="-10" dirty="0">
                <a:latin typeface="Courier New"/>
                <a:cs typeface="Courier New"/>
              </a:rPr>
              <a:t>600000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  <a:p>
            <a:pPr marR="5080" algn="r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700000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  <a:p>
            <a:pPr marR="5080" algn="r"/>
            <a:r>
              <a:rPr spc="-10" dirty="0">
                <a:latin typeface="Courier New"/>
                <a:cs typeface="Courier New"/>
              </a:rPr>
              <a:t>800000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8231" y="1987368"/>
            <a:ext cx="845819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1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2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4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5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6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7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pc="-5" dirty="0">
                <a:latin typeface="Courier New"/>
                <a:cs typeface="Courier New"/>
              </a:rPr>
              <a:t>8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9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9677" y="4456757"/>
            <a:ext cx="24847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900000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1000000</a:t>
            </a:r>
            <a:endParaRPr>
              <a:latin typeface="Courier New"/>
              <a:cs typeface="Courier New"/>
            </a:endParaRPr>
          </a:p>
          <a:p>
            <a:pPr marR="5715" algn="r"/>
            <a:r>
              <a:rPr spc="-10" dirty="0">
                <a:latin typeface="Courier New"/>
                <a:cs typeface="Courier New"/>
              </a:rPr>
              <a:t>1000000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1100000</a:t>
            </a:r>
            <a:endParaRPr>
              <a:latin typeface="Courier New"/>
              <a:cs typeface="Courier New"/>
            </a:endParaRPr>
          </a:p>
          <a:p>
            <a:pPr marR="5715" algn="r"/>
            <a:r>
              <a:rPr spc="-10" dirty="0">
                <a:latin typeface="Courier New"/>
                <a:cs typeface="Courier New"/>
              </a:rPr>
              <a:t>1100000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1200000</a:t>
            </a:r>
            <a:endParaRPr>
              <a:latin typeface="Courier New"/>
              <a:cs typeface="Courier New"/>
            </a:endParaRPr>
          </a:p>
          <a:p>
            <a:pPr marR="5080" algn="r"/>
            <a:r>
              <a:rPr spc="-10" dirty="0">
                <a:latin typeface="Courier New"/>
                <a:cs typeface="Courier New"/>
              </a:rPr>
              <a:t>1200000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1300000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(13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44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5" y="110998"/>
            <a:ext cx="568922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 panose="020B0A04020102020204" pitchFamily="34" charset="0"/>
              </a:rPr>
              <a:t>Развитие</a:t>
            </a:r>
            <a:r>
              <a:rPr sz="2800" spc="-4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примера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1285494"/>
            <a:ext cx="8063230" cy="1173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30" dirty="0">
                <a:latin typeface="Carlito"/>
                <a:cs typeface="Carlito"/>
              </a:rPr>
              <a:t>Теперь </a:t>
            </a:r>
            <a:r>
              <a:rPr sz="2000" spc="-5" dirty="0">
                <a:latin typeface="Carlito"/>
                <a:cs typeface="Carlito"/>
              </a:rPr>
              <a:t>давайте </a:t>
            </a:r>
            <a:r>
              <a:rPr sz="2000" spc="-10" dirty="0">
                <a:latin typeface="Carlito"/>
                <a:cs typeface="Carlito"/>
              </a:rPr>
              <a:t>скомбинируем </a:t>
            </a:r>
            <a:r>
              <a:rPr sz="2000" spc="-5" dirty="0">
                <a:latin typeface="Carlito"/>
                <a:cs typeface="Carlito"/>
              </a:rPr>
              <a:t>рекурсивное </a:t>
            </a:r>
            <a:r>
              <a:rPr sz="2000" spc="-10" dirty="0">
                <a:latin typeface="Carlito"/>
                <a:cs typeface="Carlito"/>
              </a:rPr>
              <a:t>общее табличное </a:t>
            </a:r>
            <a:r>
              <a:rPr sz="2000" spc="-5" dirty="0">
                <a:latin typeface="Carlito"/>
                <a:cs typeface="Carlito"/>
              </a:rPr>
              <a:t>выражение 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5" dirty="0">
                <a:latin typeface="Carlito"/>
                <a:cs typeface="Carlito"/>
              </a:rPr>
              <a:t>выборкой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0" dirty="0">
                <a:latin typeface="Carlito"/>
                <a:cs typeface="Carlito"/>
              </a:rPr>
              <a:t>таблицы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bookings:</a:t>
            </a:r>
            <a:endParaRPr sz="2000">
              <a:latin typeface="Carlito"/>
              <a:cs typeface="Carlito"/>
            </a:endParaRPr>
          </a:p>
          <a:p>
            <a:pPr>
              <a:spcBef>
                <a:spcPts val="55"/>
              </a:spcBef>
            </a:pPr>
            <a:endParaRPr sz="1650">
              <a:latin typeface="Carlito"/>
              <a:cs typeface="Carlito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WITH RECURSIVE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ranges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min_sum, max_sum </a:t>
            </a:r>
            <a:r>
              <a:rPr b="1" dirty="0">
                <a:latin typeface="Courier New"/>
                <a:cs typeface="Courier New"/>
              </a:rPr>
              <a:t>)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AS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2433016"/>
            <a:ext cx="2894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VALUES( 0, 100000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 marL="286385"/>
            <a:r>
              <a:rPr b="1" spc="-10" dirty="0">
                <a:latin typeface="Courier New"/>
                <a:cs typeface="Courier New"/>
              </a:rPr>
              <a:t>UNION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ALL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2641" y="2981960"/>
            <a:ext cx="629348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 marR="41402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 min_sum </a:t>
            </a:r>
            <a:r>
              <a:rPr b="1" dirty="0">
                <a:latin typeface="Courier New"/>
                <a:cs typeface="Courier New"/>
              </a:rPr>
              <a:t>+ </a:t>
            </a:r>
            <a:r>
              <a:rPr b="1" spc="-10" dirty="0">
                <a:latin typeface="Courier New"/>
                <a:cs typeface="Courier New"/>
              </a:rPr>
              <a:t>100000, max_sum </a:t>
            </a:r>
            <a:r>
              <a:rPr b="1" dirty="0">
                <a:latin typeface="Courier New"/>
                <a:cs typeface="Courier New"/>
              </a:rPr>
              <a:t>+ </a:t>
            </a:r>
            <a:r>
              <a:rPr b="1" spc="-10" dirty="0">
                <a:latin typeface="Courier New"/>
                <a:cs typeface="Courier New"/>
              </a:rPr>
              <a:t>100000  FROM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ranges</a:t>
            </a:r>
            <a:endParaRPr>
              <a:latin typeface="Courier New"/>
              <a:cs typeface="Courier New"/>
            </a:endParaRPr>
          </a:p>
          <a:p>
            <a:pPr marL="273685"/>
            <a:r>
              <a:rPr b="1" spc="-10" dirty="0">
                <a:latin typeface="Courier New"/>
                <a:cs typeface="Courier New"/>
              </a:rPr>
              <a:t>WHERE max_sum </a:t>
            </a:r>
            <a:r>
              <a:rPr b="1" dirty="0">
                <a:latin typeface="Courier New"/>
                <a:cs typeface="Courier New"/>
              </a:rPr>
              <a:t>&lt; ( </a:t>
            </a:r>
            <a:r>
              <a:rPr b="1" spc="-10" dirty="0">
                <a:latin typeface="Courier New"/>
                <a:cs typeface="Courier New"/>
              </a:rPr>
              <a:t>SELECT max( total_amount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 marL="2731135"/>
            <a:r>
              <a:rPr b="1" spc="-10" dirty="0">
                <a:latin typeface="Courier New"/>
                <a:cs typeface="Courier New"/>
              </a:rPr>
              <a:t>FROM bookings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 marR="686435"/>
            <a:r>
              <a:rPr b="1" spc="-10" dirty="0">
                <a:latin typeface="Courier New"/>
                <a:cs typeface="Courier New"/>
              </a:rPr>
              <a:t>SELECT r.min_sum, r.max_sum, count( b.* </a:t>
            </a:r>
            <a:r>
              <a:rPr b="1" dirty="0">
                <a:latin typeface="Courier New"/>
                <a:cs typeface="Courier New"/>
              </a:rPr>
              <a:t>)  </a:t>
            </a:r>
            <a:r>
              <a:rPr b="1" spc="-10" dirty="0">
                <a:latin typeface="Courier New"/>
                <a:cs typeface="Courier New"/>
              </a:rPr>
              <a:t>FROM bookings </a:t>
            </a:r>
            <a:r>
              <a:rPr b="1" dirty="0">
                <a:latin typeface="Courier New"/>
                <a:cs typeface="Courier New"/>
              </a:rPr>
              <a:t>b </a:t>
            </a:r>
            <a:r>
              <a:rPr b="1" spc="-10" dirty="0">
                <a:latin typeface="Courier New"/>
                <a:cs typeface="Courier New"/>
              </a:rPr>
              <a:t>RIGHT OUTER JOIN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ranges</a:t>
            </a:r>
            <a:r>
              <a:rPr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r</a:t>
            </a:r>
            <a:endParaRPr>
              <a:latin typeface="Courier New"/>
              <a:cs typeface="Courier New"/>
            </a:endParaRPr>
          </a:p>
          <a:p>
            <a:pPr marL="1092835" marR="960755" indent="-410209"/>
            <a:r>
              <a:rPr b="1" spc="-5" dirty="0">
                <a:latin typeface="Courier New"/>
                <a:cs typeface="Courier New"/>
              </a:rPr>
              <a:t>ON </a:t>
            </a:r>
            <a:r>
              <a:rPr b="1" spc="-10" dirty="0">
                <a:latin typeface="Courier New"/>
                <a:cs typeface="Courier New"/>
              </a:rPr>
              <a:t>b.total_amount </a:t>
            </a:r>
            <a:r>
              <a:rPr b="1" spc="-5" dirty="0">
                <a:latin typeface="Courier New"/>
                <a:cs typeface="Courier New"/>
              </a:rPr>
              <a:t>&gt;= </a:t>
            </a:r>
            <a:r>
              <a:rPr b="1" spc="-10" dirty="0">
                <a:latin typeface="Courier New"/>
                <a:cs typeface="Courier New"/>
              </a:rPr>
              <a:t>r.min_sum AND  b.total_amount </a:t>
            </a:r>
            <a:r>
              <a:rPr b="1" dirty="0">
                <a:latin typeface="Courier New"/>
                <a:cs typeface="Courier New"/>
              </a:rPr>
              <a:t>&lt;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r.max_sum</a:t>
            </a:r>
            <a:endParaRPr>
              <a:latin typeface="Courier New"/>
              <a:cs typeface="Courier New"/>
            </a:endParaRPr>
          </a:p>
          <a:p>
            <a:pPr marR="2325370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GROUP </a:t>
            </a:r>
            <a:r>
              <a:rPr b="1" spc="-5" dirty="0">
                <a:latin typeface="Courier New"/>
                <a:cs typeface="Courier New"/>
              </a:rPr>
              <a:t>BY </a:t>
            </a:r>
            <a:r>
              <a:rPr b="1" spc="-10" dirty="0">
                <a:latin typeface="Courier New"/>
                <a:cs typeface="Courier New"/>
              </a:rPr>
              <a:t>r.min_sum, r.max_sum  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r.min_sum;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7873" y="2348864"/>
            <a:ext cx="2664460" cy="288290"/>
          </a:xfrm>
          <a:custGeom>
            <a:avLst/>
            <a:gdLst/>
            <a:ahLst/>
            <a:cxnLst/>
            <a:rect l="l" t="t" r="r" b="b"/>
            <a:pathLst>
              <a:path w="2664460" h="288289">
                <a:moveTo>
                  <a:pt x="2664333" y="0"/>
                </a:moveTo>
                <a:lnTo>
                  <a:pt x="2662439" y="56042"/>
                </a:lnTo>
                <a:lnTo>
                  <a:pt x="2657284" y="101822"/>
                </a:lnTo>
                <a:lnTo>
                  <a:pt x="2649652" y="132695"/>
                </a:lnTo>
                <a:lnTo>
                  <a:pt x="2640329" y="144018"/>
                </a:lnTo>
                <a:lnTo>
                  <a:pt x="1356105" y="144018"/>
                </a:lnTo>
                <a:lnTo>
                  <a:pt x="1346783" y="155340"/>
                </a:lnTo>
                <a:lnTo>
                  <a:pt x="1339151" y="186213"/>
                </a:lnTo>
                <a:lnTo>
                  <a:pt x="1333996" y="231993"/>
                </a:lnTo>
                <a:lnTo>
                  <a:pt x="1332102" y="288036"/>
                </a:lnTo>
                <a:lnTo>
                  <a:pt x="1330227" y="231993"/>
                </a:lnTo>
                <a:lnTo>
                  <a:pt x="1325102" y="186213"/>
                </a:lnTo>
                <a:lnTo>
                  <a:pt x="1317476" y="155340"/>
                </a:lnTo>
                <a:lnTo>
                  <a:pt x="1308100" y="144018"/>
                </a:lnTo>
                <a:lnTo>
                  <a:pt x="24002" y="144018"/>
                </a:lnTo>
                <a:lnTo>
                  <a:pt x="14680" y="132695"/>
                </a:lnTo>
                <a:lnTo>
                  <a:pt x="7048" y="101822"/>
                </a:lnTo>
                <a:lnTo>
                  <a:pt x="1893" y="56042"/>
                </a:lnTo>
                <a:lnTo>
                  <a:pt x="0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40243" y="2564879"/>
            <a:ext cx="2232660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34010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имена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столбцов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87971" y="2522728"/>
            <a:ext cx="1154430" cy="239395"/>
          </a:xfrm>
          <a:custGeom>
            <a:avLst/>
            <a:gdLst/>
            <a:ahLst/>
            <a:cxnLst/>
            <a:rect l="l" t="t" r="r" b="b"/>
            <a:pathLst>
              <a:path w="1154429" h="239394">
                <a:moveTo>
                  <a:pt x="73255" y="41076"/>
                </a:moveTo>
                <a:lnTo>
                  <a:pt x="49849" y="50142"/>
                </a:lnTo>
                <a:lnTo>
                  <a:pt x="69273" y="66094"/>
                </a:lnTo>
                <a:lnTo>
                  <a:pt x="1150238" y="239395"/>
                </a:lnTo>
                <a:lnTo>
                  <a:pt x="1154302" y="214249"/>
                </a:lnTo>
                <a:lnTo>
                  <a:pt x="73255" y="41076"/>
                </a:lnTo>
                <a:close/>
              </a:path>
              <a:path w="1154429" h="239394">
                <a:moveTo>
                  <a:pt x="109219" y="0"/>
                </a:moveTo>
                <a:lnTo>
                  <a:pt x="0" y="42163"/>
                </a:lnTo>
                <a:lnTo>
                  <a:pt x="90550" y="116332"/>
                </a:lnTo>
                <a:lnTo>
                  <a:pt x="98551" y="115570"/>
                </a:lnTo>
                <a:lnTo>
                  <a:pt x="102997" y="110109"/>
                </a:lnTo>
                <a:lnTo>
                  <a:pt x="107441" y="104775"/>
                </a:lnTo>
                <a:lnTo>
                  <a:pt x="106679" y="96774"/>
                </a:lnTo>
                <a:lnTo>
                  <a:pt x="69273" y="66094"/>
                </a:lnTo>
                <a:lnTo>
                  <a:pt x="22987" y="58674"/>
                </a:lnTo>
                <a:lnTo>
                  <a:pt x="26924" y="33655"/>
                </a:lnTo>
                <a:lnTo>
                  <a:pt x="92415" y="33655"/>
                </a:lnTo>
                <a:lnTo>
                  <a:pt x="118363" y="23622"/>
                </a:lnTo>
                <a:lnTo>
                  <a:pt x="121538" y="16256"/>
                </a:lnTo>
                <a:lnTo>
                  <a:pt x="119125" y="9779"/>
                </a:lnTo>
                <a:lnTo>
                  <a:pt x="116586" y="3175"/>
                </a:lnTo>
                <a:lnTo>
                  <a:pt x="109219" y="0"/>
                </a:lnTo>
                <a:close/>
              </a:path>
              <a:path w="1154429" h="239394">
                <a:moveTo>
                  <a:pt x="26924" y="33655"/>
                </a:moveTo>
                <a:lnTo>
                  <a:pt x="22987" y="58674"/>
                </a:lnTo>
                <a:lnTo>
                  <a:pt x="69273" y="66094"/>
                </a:lnTo>
                <a:lnTo>
                  <a:pt x="59464" y="58038"/>
                </a:lnTo>
                <a:lnTo>
                  <a:pt x="29463" y="58038"/>
                </a:lnTo>
                <a:lnTo>
                  <a:pt x="33019" y="36322"/>
                </a:lnTo>
                <a:lnTo>
                  <a:pt x="43573" y="36322"/>
                </a:lnTo>
                <a:lnTo>
                  <a:pt x="26924" y="33655"/>
                </a:lnTo>
                <a:close/>
              </a:path>
              <a:path w="1154429" h="239394">
                <a:moveTo>
                  <a:pt x="33019" y="36322"/>
                </a:moveTo>
                <a:lnTo>
                  <a:pt x="29463" y="58038"/>
                </a:lnTo>
                <a:lnTo>
                  <a:pt x="49849" y="50142"/>
                </a:lnTo>
                <a:lnTo>
                  <a:pt x="33019" y="36322"/>
                </a:lnTo>
                <a:close/>
              </a:path>
              <a:path w="1154429" h="239394">
                <a:moveTo>
                  <a:pt x="49849" y="50142"/>
                </a:moveTo>
                <a:lnTo>
                  <a:pt x="29463" y="58038"/>
                </a:lnTo>
                <a:lnTo>
                  <a:pt x="59464" y="58038"/>
                </a:lnTo>
                <a:lnTo>
                  <a:pt x="49849" y="50142"/>
                </a:lnTo>
                <a:close/>
              </a:path>
              <a:path w="1154429" h="239394">
                <a:moveTo>
                  <a:pt x="43573" y="36322"/>
                </a:moveTo>
                <a:lnTo>
                  <a:pt x="33019" y="36322"/>
                </a:lnTo>
                <a:lnTo>
                  <a:pt x="49849" y="50142"/>
                </a:lnTo>
                <a:lnTo>
                  <a:pt x="73255" y="41076"/>
                </a:lnTo>
                <a:lnTo>
                  <a:pt x="43573" y="36322"/>
                </a:lnTo>
                <a:close/>
              </a:path>
              <a:path w="1154429" h="239394">
                <a:moveTo>
                  <a:pt x="92415" y="33655"/>
                </a:moveTo>
                <a:lnTo>
                  <a:pt x="26924" y="33655"/>
                </a:lnTo>
                <a:lnTo>
                  <a:pt x="73255" y="41076"/>
                </a:lnTo>
                <a:lnTo>
                  <a:pt x="92415" y="3365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5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451" y="250436"/>
            <a:ext cx="696593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Что</a:t>
            </a:r>
            <a:r>
              <a:rPr sz="2800" spc="-55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получилось?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641" y="1725866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66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8399" y="1725866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639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4283" y="1725866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901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9940" y="1274826"/>
            <a:ext cx="3977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min_sum 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max_sum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7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count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1242695" algn="l"/>
                <a:tab pos="2606675" algn="l"/>
                <a:tab pos="3964304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78050" y="1874452"/>
          <a:ext cx="3611243" cy="355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98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46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43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4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60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57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81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55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4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83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049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59940" y="5390489"/>
            <a:ext cx="1393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(13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6091" y="4653128"/>
            <a:ext cx="2920365" cy="576183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777875" marR="358775" indent="-410209">
              <a:lnSpc>
                <a:spcPct val="101099"/>
              </a:lnSpc>
              <a:spcBef>
                <a:spcPts val="130"/>
              </a:spcBef>
            </a:pPr>
            <a:r>
              <a:rPr spc="-10" dirty="0">
                <a:latin typeface="Courier New"/>
                <a:cs typeface="Courier New"/>
              </a:rPr>
              <a:t>работает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внешнее  соединение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51983" y="4917313"/>
            <a:ext cx="864235" cy="118110"/>
          </a:xfrm>
          <a:custGeom>
            <a:avLst/>
            <a:gdLst/>
            <a:ahLst/>
            <a:cxnLst/>
            <a:rect l="l" t="t" r="r" b="b"/>
            <a:pathLst>
              <a:path w="864235" h="118110">
                <a:moveTo>
                  <a:pt x="100964" y="0"/>
                </a:moveTo>
                <a:lnTo>
                  <a:pt x="94995" y="3556"/>
                </a:lnTo>
                <a:lnTo>
                  <a:pt x="0" y="58928"/>
                </a:lnTo>
                <a:lnTo>
                  <a:pt x="94995" y="114426"/>
                </a:lnTo>
                <a:lnTo>
                  <a:pt x="100964" y="117982"/>
                </a:lnTo>
                <a:lnTo>
                  <a:pt x="108838" y="115950"/>
                </a:lnTo>
                <a:lnTo>
                  <a:pt x="112267" y="109855"/>
                </a:lnTo>
                <a:lnTo>
                  <a:pt x="115823" y="103759"/>
                </a:lnTo>
                <a:lnTo>
                  <a:pt x="113791" y="96012"/>
                </a:lnTo>
                <a:lnTo>
                  <a:pt x="71990" y="71628"/>
                </a:lnTo>
                <a:lnTo>
                  <a:pt x="25145" y="71628"/>
                </a:lnTo>
                <a:lnTo>
                  <a:pt x="25145" y="46228"/>
                </a:lnTo>
                <a:lnTo>
                  <a:pt x="72208" y="46228"/>
                </a:lnTo>
                <a:lnTo>
                  <a:pt x="113791" y="21970"/>
                </a:lnTo>
                <a:lnTo>
                  <a:pt x="115823" y="14224"/>
                </a:lnTo>
                <a:lnTo>
                  <a:pt x="112267" y="8128"/>
                </a:lnTo>
                <a:lnTo>
                  <a:pt x="108838" y="2031"/>
                </a:lnTo>
                <a:lnTo>
                  <a:pt x="100964" y="0"/>
                </a:lnTo>
                <a:close/>
              </a:path>
              <a:path w="864235" h="118110">
                <a:moveTo>
                  <a:pt x="72208" y="46228"/>
                </a:moveTo>
                <a:lnTo>
                  <a:pt x="25145" y="46228"/>
                </a:lnTo>
                <a:lnTo>
                  <a:pt x="25145" y="71628"/>
                </a:lnTo>
                <a:lnTo>
                  <a:pt x="71990" y="71628"/>
                </a:lnTo>
                <a:lnTo>
                  <a:pt x="69160" y="69976"/>
                </a:lnTo>
                <a:lnTo>
                  <a:pt x="31495" y="69976"/>
                </a:lnTo>
                <a:lnTo>
                  <a:pt x="31495" y="48006"/>
                </a:lnTo>
                <a:lnTo>
                  <a:pt x="69160" y="48006"/>
                </a:lnTo>
                <a:lnTo>
                  <a:pt x="72208" y="46228"/>
                </a:lnTo>
                <a:close/>
              </a:path>
              <a:path w="864235" h="118110">
                <a:moveTo>
                  <a:pt x="864107" y="46228"/>
                </a:moveTo>
                <a:lnTo>
                  <a:pt x="72208" y="46228"/>
                </a:lnTo>
                <a:lnTo>
                  <a:pt x="50328" y="58991"/>
                </a:lnTo>
                <a:lnTo>
                  <a:pt x="71990" y="71628"/>
                </a:lnTo>
                <a:lnTo>
                  <a:pt x="864107" y="71628"/>
                </a:lnTo>
                <a:lnTo>
                  <a:pt x="864107" y="46228"/>
                </a:lnTo>
                <a:close/>
              </a:path>
              <a:path w="864235" h="118110">
                <a:moveTo>
                  <a:pt x="31495" y="48006"/>
                </a:moveTo>
                <a:lnTo>
                  <a:pt x="31495" y="69976"/>
                </a:lnTo>
                <a:lnTo>
                  <a:pt x="50328" y="58991"/>
                </a:lnTo>
                <a:lnTo>
                  <a:pt x="31495" y="48006"/>
                </a:lnTo>
                <a:close/>
              </a:path>
              <a:path w="864235" h="118110">
                <a:moveTo>
                  <a:pt x="50328" y="58991"/>
                </a:moveTo>
                <a:lnTo>
                  <a:pt x="31495" y="69976"/>
                </a:lnTo>
                <a:lnTo>
                  <a:pt x="69160" y="69976"/>
                </a:lnTo>
                <a:lnTo>
                  <a:pt x="50328" y="58991"/>
                </a:lnTo>
                <a:close/>
              </a:path>
              <a:path w="864235" h="118110">
                <a:moveTo>
                  <a:pt x="69160" y="48006"/>
                </a:moveTo>
                <a:lnTo>
                  <a:pt x="31495" y="48006"/>
                </a:lnTo>
                <a:lnTo>
                  <a:pt x="50328" y="58991"/>
                </a:lnTo>
                <a:lnTo>
                  <a:pt x="69160" y="480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19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110" y="343544"/>
            <a:ext cx="671577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Что</a:t>
            </a:r>
            <a:r>
              <a:rPr sz="2800" spc="-6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получилось?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7040" y="2246339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501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4341" y="1746230"/>
            <a:ext cx="41205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arrival_city</a:t>
            </a:r>
            <a:endParaRPr sz="2000">
              <a:latin typeface="Courier New"/>
              <a:cs typeface="Courier New"/>
            </a:endParaRPr>
          </a:p>
          <a:p>
            <a:pPr marL="12700">
              <a:tabLst>
                <a:tab pos="3975100" algn="l"/>
              </a:tabLst>
            </a:pPr>
            <a:r>
              <a:rPr sz="2000" dirty="0">
                <a:latin typeface="Courier New"/>
                <a:cs typeface="Courier New"/>
              </a:rPr>
              <a:t> 	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02475" y="2246339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1501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37376" y="1746230"/>
            <a:ext cx="13900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|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count</a:t>
            </a:r>
            <a:endParaRPr sz="2000">
              <a:latin typeface="Courier New"/>
              <a:cs typeface="Courier New"/>
            </a:endParaRPr>
          </a:p>
          <a:p>
            <a:pPr marL="12700">
              <a:tabLst>
                <a:tab pos="1376680" algn="l"/>
              </a:tabLst>
            </a:pP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dirty="0">
                <a:latin typeface="Courier New"/>
                <a:cs typeface="Courier New"/>
              </a:rPr>
              <a:t> 	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6442" y="2355829"/>
            <a:ext cx="1790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dirty="0"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dirty="0"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dirty="0"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dirty="0"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9629" y="2355829"/>
            <a:ext cx="33083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12</a:t>
            </a:r>
            <a:endParaRPr sz="2000">
              <a:latin typeface="Courier New"/>
              <a:cs typeface="Courier New"/>
            </a:endParaRPr>
          </a:p>
          <a:p>
            <a:pPr marR="5715" algn="r"/>
            <a:r>
              <a:rPr sz="2000" dirty="0">
                <a:latin typeface="Courier New"/>
                <a:cs typeface="Courier New"/>
              </a:rPr>
              <a:t>9</a:t>
            </a:r>
            <a:endParaRPr sz="2000">
              <a:latin typeface="Courier New"/>
              <a:cs typeface="Courier New"/>
            </a:endParaRPr>
          </a:p>
          <a:p>
            <a:pPr marR="5080" algn="r"/>
            <a:r>
              <a:rPr sz="2000" dirty="0"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  <a:p>
            <a:pPr marR="5080" algn="r"/>
            <a:r>
              <a:rPr sz="2000" dirty="0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  <a:p>
            <a:pPr marR="5715" algn="r"/>
            <a:r>
              <a:rPr sz="2000" dirty="0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6741" y="2355829"/>
            <a:ext cx="231203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Санкт-Петербург  Брянск  Ульяновск  Йошкар-Ола  Петрозаводск</a:t>
            </a:r>
            <a:endParaRPr sz="2000" dirty="0">
              <a:latin typeface="Courier New"/>
              <a:cs typeface="Courier New"/>
            </a:endParaRPr>
          </a:p>
          <a:p>
            <a:pPr marL="12700"/>
            <a:r>
              <a:rPr sz="2000" spc="-5" dirty="0">
                <a:latin typeface="Courier New"/>
                <a:cs typeface="Courier New"/>
              </a:rPr>
              <a:t>...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42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5879" y="204689"/>
            <a:ext cx="4693229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 err="1">
                <a:latin typeface="Arial Black" panose="020B0A04020102020204" pitchFamily="34" charset="0"/>
              </a:rPr>
              <a:t>Группировка</a:t>
            </a:r>
            <a:r>
              <a:rPr sz="2800" spc="-30" dirty="0">
                <a:latin typeface="Arial Black" panose="020B0A04020102020204" pitchFamily="34" charset="0"/>
              </a:rPr>
              <a:t> </a:t>
            </a:r>
            <a:r>
              <a:rPr sz="2800" spc="-5" dirty="0" err="1" smtClean="0">
                <a:latin typeface="Arial Black" panose="020B0A04020102020204" pitchFamily="34" charset="0"/>
              </a:rPr>
              <a:t>строк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753815"/>
            <a:ext cx="795655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18795"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Пример 2. </a:t>
            </a:r>
            <a:r>
              <a:rPr sz="2000" spc="-10" dirty="0">
                <a:latin typeface="Carlito"/>
                <a:cs typeface="Carlito"/>
              </a:rPr>
              <a:t>Предположим, </a:t>
            </a:r>
            <a:r>
              <a:rPr sz="2000" spc="-15" dirty="0">
                <a:latin typeface="Carlito"/>
                <a:cs typeface="Carlito"/>
              </a:rPr>
              <a:t>руководству </a:t>
            </a:r>
            <a:r>
              <a:rPr sz="2000" spc="-10" dirty="0">
                <a:latin typeface="Carlito"/>
                <a:cs typeface="Carlito"/>
              </a:rPr>
              <a:t>компании </a:t>
            </a:r>
            <a:r>
              <a:rPr sz="2000" dirty="0">
                <a:latin typeface="Carlito"/>
                <a:cs typeface="Carlito"/>
              </a:rPr>
              <a:t>потребовалась  </a:t>
            </a:r>
            <a:r>
              <a:rPr sz="2000" spc="-5" dirty="0">
                <a:latin typeface="Carlito"/>
                <a:cs typeface="Carlito"/>
              </a:rPr>
              <a:t>обобщенная информация </a:t>
            </a:r>
            <a:r>
              <a:rPr sz="2000" dirty="0">
                <a:latin typeface="Carlito"/>
                <a:cs typeface="Carlito"/>
              </a:rPr>
              <a:t>по </a:t>
            </a:r>
            <a:r>
              <a:rPr sz="2000" spc="-5" dirty="0">
                <a:latin typeface="Carlito"/>
                <a:cs typeface="Carlito"/>
              </a:rPr>
              <a:t>частоте выполнения рейсов, </a:t>
            </a:r>
            <a:r>
              <a:rPr sz="2000" dirty="0">
                <a:latin typeface="Carlito"/>
                <a:cs typeface="Carlito"/>
              </a:rPr>
              <a:t>а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именно:</a:t>
            </a:r>
            <a:endParaRPr sz="2000" dirty="0">
              <a:latin typeface="Carlito"/>
              <a:cs typeface="Carlito"/>
            </a:endParaRPr>
          </a:p>
          <a:p>
            <a:pPr marL="12700"/>
            <a:r>
              <a:rPr sz="2000" spc="-15" dirty="0">
                <a:latin typeface="Carlito"/>
                <a:cs typeface="Carlito"/>
              </a:rPr>
              <a:t>сколько </a:t>
            </a:r>
            <a:r>
              <a:rPr sz="2000" spc="-5" dirty="0">
                <a:latin typeface="Carlito"/>
                <a:cs typeface="Carlito"/>
              </a:rPr>
              <a:t>рейсов </a:t>
            </a:r>
            <a:r>
              <a:rPr sz="2000" spc="-10" dirty="0">
                <a:latin typeface="Carlito"/>
                <a:cs typeface="Carlito"/>
              </a:rPr>
              <a:t>выполняется ежедневно, </a:t>
            </a:r>
            <a:r>
              <a:rPr sz="2000" spc="-15" dirty="0">
                <a:latin typeface="Carlito"/>
                <a:cs typeface="Carlito"/>
              </a:rPr>
              <a:t>сколько </a:t>
            </a:r>
            <a:r>
              <a:rPr sz="2000" spc="-5" dirty="0">
                <a:latin typeface="Carlito"/>
                <a:cs typeface="Carlito"/>
              </a:rPr>
              <a:t>рейсов </a:t>
            </a:r>
            <a:r>
              <a:rPr sz="2000" dirty="0">
                <a:latin typeface="Carlito"/>
                <a:cs typeface="Carlito"/>
              </a:rPr>
              <a:t>— шесть </a:t>
            </a:r>
            <a:r>
              <a:rPr sz="2000" spc="-5" dirty="0" err="1">
                <a:latin typeface="Carlito"/>
                <a:cs typeface="Carlito"/>
              </a:rPr>
              <a:t>дней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в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lang="ru-RU" sz="2000" spc="-15" dirty="0">
                <a:latin typeface="Carlito"/>
                <a:cs typeface="Carlito"/>
              </a:rPr>
              <a:t>неделю, </a:t>
            </a:r>
            <a:r>
              <a:rPr lang="ru-RU" sz="2000" dirty="0">
                <a:latin typeface="Carlito"/>
                <a:cs typeface="Carlito"/>
              </a:rPr>
              <a:t>пять и </a:t>
            </a:r>
            <a:r>
              <a:rPr lang="ru-RU" sz="2000" spc="-45" dirty="0">
                <a:latin typeface="Carlito"/>
                <a:cs typeface="Carlito"/>
              </a:rPr>
              <a:t>т.</a:t>
            </a:r>
            <a:r>
              <a:rPr lang="ru-RU" sz="2000" spc="-85" dirty="0">
                <a:latin typeface="Carlito"/>
                <a:cs typeface="Carlito"/>
              </a:rPr>
              <a:t> </a:t>
            </a:r>
            <a:r>
              <a:rPr lang="ru-RU" sz="2000" spc="-5" dirty="0">
                <a:latin typeface="Carlito"/>
                <a:cs typeface="Carlito"/>
              </a:rPr>
              <a:t>д</a:t>
            </a:r>
            <a:r>
              <a:rPr lang="ru-RU" sz="2000" spc="-5" dirty="0" smtClean="0">
                <a:latin typeface="Carlito"/>
                <a:cs typeface="Carlito"/>
              </a:rPr>
              <a:t>.</a:t>
            </a:r>
            <a:endParaRPr lang="ru-RU"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1480" y="3282734"/>
            <a:ext cx="551751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3815" marR="5080" indent="-1301750">
              <a:spcBef>
                <a:spcPts val="95"/>
              </a:spcBef>
            </a:pPr>
            <a:r>
              <a:rPr sz="1900" b="1" spc="-5" dirty="0">
                <a:latin typeface="Courier New"/>
                <a:cs typeface="Courier New"/>
              </a:rPr>
              <a:t>SELECT </a:t>
            </a:r>
            <a:r>
              <a:rPr sz="1900" b="1" spc="-10" dirty="0">
                <a:latin typeface="Courier New"/>
                <a:cs typeface="Courier New"/>
              </a:rPr>
              <a:t>array_length( days_of_week, </a:t>
            </a:r>
            <a:r>
              <a:rPr sz="1900" b="1" spc="-5" dirty="0">
                <a:latin typeface="Courier New"/>
                <a:cs typeface="Courier New"/>
              </a:rPr>
              <a:t>1 )  </a:t>
            </a:r>
            <a:r>
              <a:rPr sz="1900" b="1" spc="-10" dirty="0">
                <a:latin typeface="Courier New"/>
                <a:cs typeface="Courier New"/>
              </a:rPr>
              <a:t>AS</a:t>
            </a:r>
            <a:r>
              <a:rPr sz="1900" b="1" spc="-5" dirty="0">
                <a:latin typeface="Courier New"/>
                <a:cs typeface="Courier New"/>
              </a:rPr>
              <a:t> </a:t>
            </a:r>
            <a:r>
              <a:rPr sz="1900" b="1" spc="-10" dirty="0">
                <a:latin typeface="Courier New"/>
                <a:cs typeface="Courier New"/>
              </a:rPr>
              <a:t>days_per_week,</a:t>
            </a:r>
            <a:endParaRPr sz="1900">
              <a:latin typeface="Courier New"/>
              <a:cs typeface="Courier New"/>
            </a:endParaRPr>
          </a:p>
          <a:p>
            <a:pPr marL="1024890">
              <a:tabLst>
                <a:tab pos="3047365" algn="l"/>
              </a:tabLst>
            </a:pPr>
            <a:r>
              <a:rPr sz="1900" b="1" spc="-10" dirty="0">
                <a:latin typeface="Courier New"/>
                <a:cs typeface="Courier New"/>
              </a:rPr>
              <a:t>count( </a:t>
            </a:r>
            <a:r>
              <a:rPr sz="1900" b="1" spc="-5" dirty="0">
                <a:latin typeface="Courier New"/>
                <a:cs typeface="Courier New"/>
              </a:rPr>
              <a:t>*</a:t>
            </a:r>
            <a:r>
              <a:rPr sz="1900" b="1" spc="15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)</a:t>
            </a:r>
            <a:r>
              <a:rPr sz="1900" b="1" spc="-10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AS	</a:t>
            </a:r>
            <a:r>
              <a:rPr sz="1900" b="1" spc="-10" dirty="0">
                <a:latin typeface="Courier New"/>
                <a:cs typeface="Courier New"/>
              </a:rPr>
              <a:t>num_routes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1480" y="4151364"/>
            <a:ext cx="320484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b="1" spc="-5" dirty="0">
                <a:latin typeface="Courier New"/>
                <a:cs typeface="Courier New"/>
              </a:rPr>
              <a:t>FROM</a:t>
            </a:r>
            <a:r>
              <a:rPr sz="1900" b="1" spc="-15" dirty="0">
                <a:latin typeface="Courier New"/>
                <a:cs typeface="Courier New"/>
              </a:rPr>
              <a:t> </a:t>
            </a:r>
            <a:r>
              <a:rPr sz="1900" b="1" spc="-10" dirty="0">
                <a:latin typeface="Courier New"/>
                <a:cs typeface="Courier New"/>
              </a:rPr>
              <a:t>routes</a:t>
            </a:r>
            <a:endParaRPr sz="1900">
              <a:latin typeface="Courier New"/>
              <a:cs typeface="Courier New"/>
            </a:endParaRPr>
          </a:p>
          <a:p>
            <a:pPr marL="12700" marR="5080"/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GROUP </a:t>
            </a:r>
            <a:r>
              <a:rPr sz="1900" b="1" spc="-10" dirty="0">
                <a:solidFill>
                  <a:srgbClr val="FF0000"/>
                </a:solidFill>
                <a:latin typeface="Courier New"/>
                <a:cs typeface="Courier New"/>
              </a:rPr>
              <a:t>BY </a:t>
            </a:r>
            <a:r>
              <a:rPr sz="1900" b="1" spc="-10" dirty="0">
                <a:latin typeface="Courier New"/>
                <a:cs typeface="Courier New"/>
              </a:rPr>
              <a:t>days_per_week  </a:t>
            </a:r>
            <a:r>
              <a:rPr sz="1900" b="1" spc="-5" dirty="0">
                <a:latin typeface="Courier New"/>
                <a:cs typeface="Courier New"/>
              </a:rPr>
              <a:t>ORDER </a:t>
            </a:r>
            <a:r>
              <a:rPr sz="1900" b="1" spc="-10" dirty="0">
                <a:latin typeface="Courier New"/>
                <a:cs typeface="Courier New"/>
              </a:rPr>
              <a:t>BY </a:t>
            </a:r>
            <a:r>
              <a:rPr sz="1900" b="1" spc="-5" dirty="0">
                <a:latin typeface="Courier New"/>
                <a:cs typeface="Courier New"/>
              </a:rPr>
              <a:t>1</a:t>
            </a:r>
            <a:r>
              <a:rPr sz="1900" b="1" spc="-20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desc;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1648" y="4427641"/>
            <a:ext cx="3428365" cy="1970411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 marR="874394">
              <a:spcBef>
                <a:spcPts val="245"/>
              </a:spcBef>
            </a:pPr>
            <a:r>
              <a:rPr spc="-10" dirty="0">
                <a:latin typeface="Carlito"/>
                <a:cs typeface="Carlito"/>
              </a:rPr>
              <a:t>Воспользуемся </a:t>
            </a:r>
            <a:r>
              <a:rPr spc="-15" dirty="0">
                <a:latin typeface="Carlito"/>
                <a:cs typeface="Carlito"/>
              </a:rPr>
              <a:t>столбцом  </a:t>
            </a:r>
            <a:r>
              <a:rPr spc="-10" dirty="0">
                <a:latin typeface="Carlito"/>
                <a:cs typeface="Carlito"/>
              </a:rPr>
              <a:t>days_of_week, </a:t>
            </a:r>
            <a:r>
              <a:rPr dirty="0">
                <a:latin typeface="Carlito"/>
                <a:cs typeface="Carlito"/>
              </a:rPr>
              <a:t>в</a:t>
            </a:r>
            <a:r>
              <a:rPr spc="-15" dirty="0">
                <a:latin typeface="Carlito"/>
                <a:cs typeface="Carlito"/>
              </a:rPr>
              <a:t> котором</a:t>
            </a:r>
            <a:endParaRPr>
              <a:latin typeface="Carlito"/>
              <a:cs typeface="Carlito"/>
            </a:endParaRPr>
          </a:p>
          <a:p>
            <a:pPr marL="92075" marR="142240">
              <a:spcBef>
                <a:spcPts val="5"/>
              </a:spcBef>
            </a:pPr>
            <a:r>
              <a:rPr spc="-15" dirty="0">
                <a:latin typeface="Carlito"/>
                <a:cs typeface="Carlito"/>
              </a:rPr>
              <a:t>содержатся </a:t>
            </a:r>
            <a:r>
              <a:rPr spc="-5" dirty="0">
                <a:latin typeface="Carlito"/>
                <a:cs typeface="Carlito"/>
              </a:rPr>
              <a:t>массивы номеров  дней </a:t>
            </a:r>
            <a:r>
              <a:rPr spc="-10" dirty="0">
                <a:latin typeface="Carlito"/>
                <a:cs typeface="Carlito"/>
              </a:rPr>
              <a:t>недели, </a:t>
            </a:r>
            <a:r>
              <a:rPr spc="-25" dirty="0">
                <a:latin typeface="Carlito"/>
                <a:cs typeface="Carlito"/>
              </a:rPr>
              <a:t>когда </a:t>
            </a:r>
            <a:r>
              <a:rPr spc="-10" dirty="0">
                <a:latin typeface="Carlito"/>
                <a:cs typeface="Carlito"/>
              </a:rPr>
              <a:t>выполняется  </a:t>
            </a:r>
            <a:r>
              <a:rPr spc="-5" dirty="0">
                <a:latin typeface="Carlito"/>
                <a:cs typeface="Carlito"/>
              </a:rPr>
              <a:t>данный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рейс.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97584" y="3682786"/>
            <a:ext cx="2222500" cy="757555"/>
          </a:xfrm>
          <a:custGeom>
            <a:avLst/>
            <a:gdLst/>
            <a:ahLst/>
            <a:cxnLst/>
            <a:rect l="l" t="t" r="r" b="b"/>
            <a:pathLst>
              <a:path w="2222500" h="757554">
                <a:moveTo>
                  <a:pt x="72498" y="35081"/>
                </a:moveTo>
                <a:lnTo>
                  <a:pt x="47853" y="40460"/>
                </a:lnTo>
                <a:lnTo>
                  <a:pt x="64555" y="59188"/>
                </a:lnTo>
                <a:lnTo>
                  <a:pt x="2214245" y="757047"/>
                </a:lnTo>
                <a:lnTo>
                  <a:pt x="2221991" y="732917"/>
                </a:lnTo>
                <a:lnTo>
                  <a:pt x="72498" y="35081"/>
                </a:lnTo>
                <a:close/>
              </a:path>
              <a:path w="2222500" h="757554">
                <a:moveTo>
                  <a:pt x="114300" y="0"/>
                </a:moveTo>
                <a:lnTo>
                  <a:pt x="0" y="24892"/>
                </a:lnTo>
                <a:lnTo>
                  <a:pt x="73151" y="106934"/>
                </a:lnTo>
                <a:lnTo>
                  <a:pt x="77850" y="112140"/>
                </a:lnTo>
                <a:lnTo>
                  <a:pt x="85851" y="112649"/>
                </a:lnTo>
                <a:lnTo>
                  <a:pt x="91058" y="107950"/>
                </a:lnTo>
                <a:lnTo>
                  <a:pt x="96392" y="103250"/>
                </a:lnTo>
                <a:lnTo>
                  <a:pt x="96774" y="95250"/>
                </a:lnTo>
                <a:lnTo>
                  <a:pt x="92075" y="90043"/>
                </a:lnTo>
                <a:lnTo>
                  <a:pt x="64555" y="59188"/>
                </a:lnTo>
                <a:lnTo>
                  <a:pt x="19938" y="44704"/>
                </a:lnTo>
                <a:lnTo>
                  <a:pt x="27812" y="20574"/>
                </a:lnTo>
                <a:lnTo>
                  <a:pt x="122322" y="20574"/>
                </a:lnTo>
                <a:lnTo>
                  <a:pt x="123951" y="18034"/>
                </a:lnTo>
                <a:lnTo>
                  <a:pt x="122554" y="11175"/>
                </a:lnTo>
                <a:lnTo>
                  <a:pt x="121030" y="4318"/>
                </a:lnTo>
                <a:lnTo>
                  <a:pt x="114300" y="0"/>
                </a:lnTo>
                <a:close/>
              </a:path>
              <a:path w="2222500" h="757554">
                <a:moveTo>
                  <a:pt x="27812" y="20574"/>
                </a:moveTo>
                <a:lnTo>
                  <a:pt x="19938" y="44704"/>
                </a:lnTo>
                <a:lnTo>
                  <a:pt x="64555" y="59188"/>
                </a:lnTo>
                <a:lnTo>
                  <a:pt x="51977" y="45085"/>
                </a:lnTo>
                <a:lnTo>
                  <a:pt x="26669" y="45085"/>
                </a:lnTo>
                <a:lnTo>
                  <a:pt x="33400" y="24257"/>
                </a:lnTo>
                <a:lnTo>
                  <a:pt x="39157" y="24257"/>
                </a:lnTo>
                <a:lnTo>
                  <a:pt x="27812" y="20574"/>
                </a:lnTo>
                <a:close/>
              </a:path>
              <a:path w="2222500" h="757554">
                <a:moveTo>
                  <a:pt x="33400" y="24257"/>
                </a:moveTo>
                <a:lnTo>
                  <a:pt x="26669" y="45085"/>
                </a:lnTo>
                <a:lnTo>
                  <a:pt x="47853" y="40460"/>
                </a:lnTo>
                <a:lnTo>
                  <a:pt x="33400" y="24257"/>
                </a:lnTo>
                <a:close/>
              </a:path>
              <a:path w="2222500" h="757554">
                <a:moveTo>
                  <a:pt x="47853" y="40460"/>
                </a:moveTo>
                <a:lnTo>
                  <a:pt x="26669" y="45085"/>
                </a:lnTo>
                <a:lnTo>
                  <a:pt x="51977" y="45085"/>
                </a:lnTo>
                <a:lnTo>
                  <a:pt x="47853" y="40460"/>
                </a:lnTo>
                <a:close/>
              </a:path>
              <a:path w="2222500" h="757554">
                <a:moveTo>
                  <a:pt x="39157" y="24257"/>
                </a:moveTo>
                <a:lnTo>
                  <a:pt x="33400" y="24257"/>
                </a:lnTo>
                <a:lnTo>
                  <a:pt x="47853" y="40460"/>
                </a:lnTo>
                <a:lnTo>
                  <a:pt x="72498" y="35081"/>
                </a:lnTo>
                <a:lnTo>
                  <a:pt x="39157" y="24257"/>
                </a:lnTo>
                <a:close/>
              </a:path>
              <a:path w="2222500" h="757554">
                <a:moveTo>
                  <a:pt x="122322" y="20574"/>
                </a:moveTo>
                <a:lnTo>
                  <a:pt x="27812" y="20574"/>
                </a:lnTo>
                <a:lnTo>
                  <a:pt x="72498" y="35081"/>
                </a:lnTo>
                <a:lnTo>
                  <a:pt x="119633" y="24764"/>
                </a:lnTo>
                <a:lnTo>
                  <a:pt x="122322" y="20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1422" y="2771547"/>
            <a:ext cx="2232660" cy="369570"/>
          </a:xfrm>
          <a:custGeom>
            <a:avLst/>
            <a:gdLst/>
            <a:ahLst/>
            <a:cxnLst/>
            <a:rect l="l" t="t" r="r" b="b"/>
            <a:pathLst>
              <a:path w="2232660" h="369569">
                <a:moveTo>
                  <a:pt x="0" y="369328"/>
                </a:moveTo>
                <a:lnTo>
                  <a:pt x="2232279" y="369328"/>
                </a:lnTo>
                <a:lnTo>
                  <a:pt x="2232279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81661" y="2789848"/>
            <a:ext cx="18505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длина</a:t>
            </a:r>
            <a:r>
              <a:rPr spc="-7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массива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21288" y="2944026"/>
            <a:ext cx="1083945" cy="360045"/>
          </a:xfrm>
          <a:custGeom>
            <a:avLst/>
            <a:gdLst/>
            <a:ahLst/>
            <a:cxnLst/>
            <a:rect l="l" t="t" r="r" b="b"/>
            <a:pathLst>
              <a:path w="1083945" h="360044">
                <a:moveTo>
                  <a:pt x="88264" y="246126"/>
                </a:moveTo>
                <a:lnTo>
                  <a:pt x="80137" y="246380"/>
                </a:lnTo>
                <a:lnTo>
                  <a:pt x="75310" y="251587"/>
                </a:lnTo>
                <a:lnTo>
                  <a:pt x="0" y="331597"/>
                </a:lnTo>
                <a:lnTo>
                  <a:pt x="113664" y="359537"/>
                </a:lnTo>
                <a:lnTo>
                  <a:pt x="120522" y="355346"/>
                </a:lnTo>
                <a:lnTo>
                  <a:pt x="122174" y="348488"/>
                </a:lnTo>
                <a:lnTo>
                  <a:pt x="123825" y="341757"/>
                </a:lnTo>
                <a:lnTo>
                  <a:pt x="120777" y="336677"/>
                </a:lnTo>
                <a:lnTo>
                  <a:pt x="27685" y="336677"/>
                </a:lnTo>
                <a:lnTo>
                  <a:pt x="20574" y="312293"/>
                </a:lnTo>
                <a:lnTo>
                  <a:pt x="65577" y="298984"/>
                </a:lnTo>
                <a:lnTo>
                  <a:pt x="93852" y="268986"/>
                </a:lnTo>
                <a:lnTo>
                  <a:pt x="98678" y="263779"/>
                </a:lnTo>
                <a:lnTo>
                  <a:pt x="98425" y="255778"/>
                </a:lnTo>
                <a:lnTo>
                  <a:pt x="88264" y="246126"/>
                </a:lnTo>
                <a:close/>
              </a:path>
              <a:path w="1083945" h="360044">
                <a:moveTo>
                  <a:pt x="65577" y="298984"/>
                </a:moveTo>
                <a:lnTo>
                  <a:pt x="20574" y="312293"/>
                </a:lnTo>
                <a:lnTo>
                  <a:pt x="27685" y="336677"/>
                </a:lnTo>
                <a:lnTo>
                  <a:pt x="39710" y="333121"/>
                </a:lnTo>
                <a:lnTo>
                  <a:pt x="33400" y="333121"/>
                </a:lnTo>
                <a:lnTo>
                  <a:pt x="27177" y="312166"/>
                </a:lnTo>
                <a:lnTo>
                  <a:pt x="53152" y="312166"/>
                </a:lnTo>
                <a:lnTo>
                  <a:pt x="65577" y="298984"/>
                </a:lnTo>
                <a:close/>
              </a:path>
              <a:path w="1083945" h="360044">
                <a:moveTo>
                  <a:pt x="72826" y="323327"/>
                </a:moveTo>
                <a:lnTo>
                  <a:pt x="27685" y="336677"/>
                </a:lnTo>
                <a:lnTo>
                  <a:pt x="120777" y="336677"/>
                </a:lnTo>
                <a:lnTo>
                  <a:pt x="119633" y="334772"/>
                </a:lnTo>
                <a:lnTo>
                  <a:pt x="72826" y="323327"/>
                </a:lnTo>
                <a:close/>
              </a:path>
              <a:path w="1083945" h="360044">
                <a:moveTo>
                  <a:pt x="27177" y="312166"/>
                </a:moveTo>
                <a:lnTo>
                  <a:pt x="33400" y="333121"/>
                </a:lnTo>
                <a:lnTo>
                  <a:pt x="48287" y="317327"/>
                </a:lnTo>
                <a:lnTo>
                  <a:pt x="27177" y="312166"/>
                </a:lnTo>
                <a:close/>
              </a:path>
              <a:path w="1083945" h="360044">
                <a:moveTo>
                  <a:pt x="48287" y="317327"/>
                </a:moveTo>
                <a:lnTo>
                  <a:pt x="33400" y="333121"/>
                </a:lnTo>
                <a:lnTo>
                  <a:pt x="39710" y="333121"/>
                </a:lnTo>
                <a:lnTo>
                  <a:pt x="72826" y="323327"/>
                </a:lnTo>
                <a:lnTo>
                  <a:pt x="48287" y="317327"/>
                </a:lnTo>
                <a:close/>
              </a:path>
              <a:path w="1083945" h="360044">
                <a:moveTo>
                  <a:pt x="1076578" y="0"/>
                </a:moveTo>
                <a:lnTo>
                  <a:pt x="65577" y="298984"/>
                </a:lnTo>
                <a:lnTo>
                  <a:pt x="48287" y="317327"/>
                </a:lnTo>
                <a:lnTo>
                  <a:pt x="72826" y="323327"/>
                </a:lnTo>
                <a:lnTo>
                  <a:pt x="1083690" y="24384"/>
                </a:lnTo>
                <a:lnTo>
                  <a:pt x="1076578" y="0"/>
                </a:lnTo>
                <a:close/>
              </a:path>
              <a:path w="1083945" h="360044">
                <a:moveTo>
                  <a:pt x="53152" y="312166"/>
                </a:moveTo>
                <a:lnTo>
                  <a:pt x="27177" y="312166"/>
                </a:lnTo>
                <a:lnTo>
                  <a:pt x="48287" y="317327"/>
                </a:lnTo>
                <a:lnTo>
                  <a:pt x="53152" y="31216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81783" y="2561503"/>
            <a:ext cx="2348230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1 —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первое</a:t>
            </a:r>
            <a:endParaRPr>
              <a:latin typeface="Carlito"/>
              <a:cs typeface="Carlito"/>
            </a:endParaRPr>
          </a:p>
          <a:p>
            <a:pPr marL="92075"/>
            <a:r>
              <a:rPr spc="-5" dirty="0">
                <a:latin typeface="Carlito"/>
                <a:cs typeface="Carlito"/>
              </a:rPr>
              <a:t>измерение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массива</a:t>
            </a:r>
            <a:endParaRPr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89555" y="3010955"/>
            <a:ext cx="797560" cy="351790"/>
          </a:xfrm>
          <a:custGeom>
            <a:avLst/>
            <a:gdLst/>
            <a:ahLst/>
            <a:cxnLst/>
            <a:rect l="l" t="t" r="r" b="b"/>
            <a:pathLst>
              <a:path w="797559" h="351789">
                <a:moveTo>
                  <a:pt x="79375" y="241173"/>
                </a:moveTo>
                <a:lnTo>
                  <a:pt x="71374" y="242188"/>
                </a:lnTo>
                <a:lnTo>
                  <a:pt x="0" y="335025"/>
                </a:lnTo>
                <a:lnTo>
                  <a:pt x="115950" y="351409"/>
                </a:lnTo>
                <a:lnTo>
                  <a:pt x="122300" y="346582"/>
                </a:lnTo>
                <a:lnTo>
                  <a:pt x="123667" y="337185"/>
                </a:lnTo>
                <a:lnTo>
                  <a:pt x="28194" y="337185"/>
                </a:lnTo>
                <a:lnTo>
                  <a:pt x="18542" y="313689"/>
                </a:lnTo>
                <a:lnTo>
                  <a:pt x="62071" y="295930"/>
                </a:lnTo>
                <a:lnTo>
                  <a:pt x="87249" y="263270"/>
                </a:lnTo>
                <a:lnTo>
                  <a:pt x="91440" y="257682"/>
                </a:lnTo>
                <a:lnTo>
                  <a:pt x="90424" y="249681"/>
                </a:lnTo>
                <a:lnTo>
                  <a:pt x="84836" y="245490"/>
                </a:lnTo>
                <a:lnTo>
                  <a:pt x="79375" y="241173"/>
                </a:lnTo>
                <a:close/>
              </a:path>
              <a:path w="797559" h="351789">
                <a:moveTo>
                  <a:pt x="62071" y="295930"/>
                </a:moveTo>
                <a:lnTo>
                  <a:pt x="18542" y="313689"/>
                </a:lnTo>
                <a:lnTo>
                  <a:pt x="28194" y="337185"/>
                </a:lnTo>
                <a:lnTo>
                  <a:pt x="38154" y="333120"/>
                </a:lnTo>
                <a:lnTo>
                  <a:pt x="33400" y="333120"/>
                </a:lnTo>
                <a:lnTo>
                  <a:pt x="25146" y="312927"/>
                </a:lnTo>
                <a:lnTo>
                  <a:pt x="48967" y="312927"/>
                </a:lnTo>
                <a:lnTo>
                  <a:pt x="62071" y="295930"/>
                </a:lnTo>
                <a:close/>
              </a:path>
              <a:path w="797559" h="351789">
                <a:moveTo>
                  <a:pt x="71596" y="319476"/>
                </a:moveTo>
                <a:lnTo>
                  <a:pt x="28194" y="337185"/>
                </a:lnTo>
                <a:lnTo>
                  <a:pt x="123667" y="337185"/>
                </a:lnTo>
                <a:lnTo>
                  <a:pt x="124333" y="332613"/>
                </a:lnTo>
                <a:lnTo>
                  <a:pt x="119507" y="326263"/>
                </a:lnTo>
                <a:lnTo>
                  <a:pt x="71596" y="319476"/>
                </a:lnTo>
                <a:close/>
              </a:path>
              <a:path w="797559" h="351789">
                <a:moveTo>
                  <a:pt x="25146" y="312927"/>
                </a:moveTo>
                <a:lnTo>
                  <a:pt x="33400" y="333120"/>
                </a:lnTo>
                <a:lnTo>
                  <a:pt x="46632" y="315957"/>
                </a:lnTo>
                <a:lnTo>
                  <a:pt x="25146" y="312927"/>
                </a:lnTo>
                <a:close/>
              </a:path>
              <a:path w="797559" h="351789">
                <a:moveTo>
                  <a:pt x="46632" y="315957"/>
                </a:moveTo>
                <a:lnTo>
                  <a:pt x="33400" y="333120"/>
                </a:lnTo>
                <a:lnTo>
                  <a:pt x="38154" y="333120"/>
                </a:lnTo>
                <a:lnTo>
                  <a:pt x="71596" y="319476"/>
                </a:lnTo>
                <a:lnTo>
                  <a:pt x="46632" y="315957"/>
                </a:lnTo>
                <a:close/>
              </a:path>
              <a:path w="797559" h="351789">
                <a:moveTo>
                  <a:pt x="787400" y="0"/>
                </a:moveTo>
                <a:lnTo>
                  <a:pt x="62071" y="295930"/>
                </a:lnTo>
                <a:lnTo>
                  <a:pt x="46632" y="315957"/>
                </a:lnTo>
                <a:lnTo>
                  <a:pt x="71596" y="319476"/>
                </a:lnTo>
                <a:lnTo>
                  <a:pt x="797052" y="23494"/>
                </a:lnTo>
                <a:lnTo>
                  <a:pt x="787400" y="0"/>
                </a:lnTo>
                <a:close/>
              </a:path>
              <a:path w="797559" h="351789">
                <a:moveTo>
                  <a:pt x="48967" y="312927"/>
                </a:moveTo>
                <a:lnTo>
                  <a:pt x="25146" y="312927"/>
                </a:lnTo>
                <a:lnTo>
                  <a:pt x="46632" y="315957"/>
                </a:lnTo>
                <a:lnTo>
                  <a:pt x="48967" y="3129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8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340" y="240394"/>
            <a:ext cx="7017694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Что</a:t>
            </a:r>
            <a:r>
              <a:rPr sz="2800" spc="-6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получилось?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8527" y="2366413"/>
            <a:ext cx="2167890" cy="0"/>
          </a:xfrm>
          <a:custGeom>
            <a:avLst/>
            <a:gdLst/>
            <a:ahLst/>
            <a:cxnLst/>
            <a:rect l="l" t="t" r="r" b="b"/>
            <a:pathLst>
              <a:path w="2167890">
                <a:moveTo>
                  <a:pt x="0" y="0"/>
                </a:moveTo>
                <a:lnTo>
                  <a:pt x="2167368" y="0"/>
                </a:lnTo>
              </a:path>
            </a:pathLst>
          </a:custGeom>
          <a:ln w="1420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2594" y="2366413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2281" y="0"/>
                </a:lnTo>
              </a:path>
            </a:pathLst>
          </a:custGeom>
          <a:ln w="1420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5827" y="1848103"/>
            <a:ext cx="4208780" cy="6477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56845">
              <a:spcBef>
                <a:spcPts val="265"/>
              </a:spcBef>
            </a:pPr>
            <a:r>
              <a:rPr sz="1900" spc="-10" dirty="0">
                <a:latin typeface="Courier New"/>
                <a:cs typeface="Courier New"/>
              </a:rPr>
              <a:t>days_per_week </a:t>
            </a:r>
            <a:r>
              <a:rPr sz="1900" spc="-5" dirty="0">
                <a:latin typeface="Courier New"/>
                <a:cs typeface="Courier New"/>
              </a:rPr>
              <a:t>|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num_routes</a:t>
            </a:r>
            <a:endParaRPr sz="1900">
              <a:latin typeface="Courier New"/>
              <a:cs typeface="Courier New"/>
            </a:endParaRPr>
          </a:p>
          <a:p>
            <a:pPr marL="12700">
              <a:spcBef>
                <a:spcPts val="170"/>
              </a:spcBef>
              <a:tabLst>
                <a:tab pos="2181225" algn="l"/>
                <a:tab pos="4195445" algn="l"/>
              </a:tabLst>
            </a:pPr>
            <a:r>
              <a:rPr sz="1900" spc="-5" dirty="0">
                <a:latin typeface="Courier New"/>
                <a:cs typeface="Courier New"/>
              </a:rPr>
              <a:t> 	+ 	</a:t>
            </a:r>
            <a:endParaRPr sz="19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67897"/>
              </p:ext>
            </p:extLst>
          </p:nvPr>
        </p:nvGraphicFramePr>
        <p:xfrm>
          <a:off x="3636778" y="2552489"/>
          <a:ext cx="3967477" cy="1547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4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644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96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7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96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6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482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214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3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4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4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54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6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214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2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4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4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88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214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4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4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86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44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(4</a:t>
                      </a:r>
                      <a:r>
                        <a:rPr sz="19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строки)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1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80" y="293403"/>
            <a:ext cx="5538164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 err="1">
                <a:latin typeface="Arial Black" panose="020B0A04020102020204" pitchFamily="34" charset="0"/>
              </a:rPr>
              <a:t>Предложение</a:t>
            </a:r>
            <a:r>
              <a:rPr sz="2800" spc="-15" dirty="0">
                <a:latin typeface="Arial Black" panose="020B0A04020102020204" pitchFamily="34" charset="0"/>
              </a:rPr>
              <a:t> </a:t>
            </a:r>
            <a:r>
              <a:rPr sz="2800" spc="-30" dirty="0" smtClean="0">
                <a:latin typeface="Arial Black" panose="020B0A04020102020204" pitchFamily="34" charset="0"/>
              </a:rPr>
              <a:t>HAVING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641" y="4605210"/>
            <a:ext cx="2320925" cy="0"/>
          </a:xfrm>
          <a:custGeom>
            <a:avLst/>
            <a:gdLst/>
            <a:ahLst/>
            <a:cxnLst/>
            <a:rect l="l" t="t" r="r" b="b"/>
            <a:pathLst>
              <a:path w="2320925">
                <a:moveTo>
                  <a:pt x="0" y="0"/>
                </a:moveTo>
                <a:lnTo>
                  <a:pt x="23205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1487" y="4605210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19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9940" y="1053528"/>
            <a:ext cx="9611600" cy="162929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405765">
              <a:lnSpc>
                <a:spcPct val="80000"/>
              </a:lnSpc>
              <a:spcBef>
                <a:spcPts val="585"/>
              </a:spcBef>
            </a:pPr>
            <a:r>
              <a:rPr sz="2000" dirty="0">
                <a:latin typeface="Carlito"/>
                <a:cs typeface="Carlito"/>
              </a:rPr>
              <a:t>С помощью </a:t>
            </a:r>
            <a:r>
              <a:rPr sz="2000" spc="-10" dirty="0">
                <a:latin typeface="Carlito"/>
                <a:cs typeface="Carlito"/>
              </a:rPr>
              <a:t>предложения </a:t>
            </a:r>
            <a:r>
              <a:rPr sz="2000" b="1" spc="-20" dirty="0">
                <a:latin typeface="Carlito"/>
                <a:cs typeface="Carlito"/>
              </a:rPr>
              <a:t>HAVING </a:t>
            </a:r>
            <a:r>
              <a:rPr sz="2000" spc="-5" dirty="0">
                <a:latin typeface="Carlito"/>
                <a:cs typeface="Carlito"/>
              </a:rPr>
              <a:t>можно </a:t>
            </a:r>
            <a:r>
              <a:rPr sz="2000" dirty="0">
                <a:latin typeface="Carlito"/>
                <a:cs typeface="Carlito"/>
              </a:rPr>
              <a:t>включить в </a:t>
            </a:r>
            <a:r>
              <a:rPr sz="2000" spc="-15" dirty="0">
                <a:latin typeface="Carlito"/>
                <a:cs typeface="Carlito"/>
              </a:rPr>
              <a:t>результирующее  </a:t>
            </a:r>
            <a:r>
              <a:rPr sz="2000" spc="-10" dirty="0">
                <a:latin typeface="Carlito"/>
                <a:cs typeface="Carlito"/>
              </a:rPr>
              <a:t>множество </a:t>
            </a:r>
            <a:r>
              <a:rPr sz="2000" dirty="0">
                <a:latin typeface="Carlito"/>
                <a:cs typeface="Carlito"/>
              </a:rPr>
              <a:t>не все </a:t>
            </a:r>
            <a:r>
              <a:rPr sz="2000" i="1" spc="-100" dirty="0">
                <a:latin typeface="Arial"/>
                <a:cs typeface="Arial"/>
              </a:rPr>
              <a:t>сгруппированные </a:t>
            </a:r>
            <a:r>
              <a:rPr sz="2000" spc="-5" dirty="0">
                <a:latin typeface="Carlito"/>
                <a:cs typeface="Carlito"/>
              </a:rPr>
              <a:t>строки, </a:t>
            </a:r>
            <a:r>
              <a:rPr sz="2000" dirty="0">
                <a:latin typeface="Carlito"/>
                <a:cs typeface="Carlito"/>
              </a:rPr>
              <a:t>а </a:t>
            </a:r>
            <a:r>
              <a:rPr sz="2000" spc="-5" dirty="0">
                <a:latin typeface="Carlito"/>
                <a:cs typeface="Carlito"/>
              </a:rPr>
              <a:t>лишь те, </a:t>
            </a:r>
            <a:r>
              <a:rPr sz="2000" spc="-15" dirty="0">
                <a:latin typeface="Carlito"/>
                <a:cs typeface="Carlito"/>
              </a:rPr>
              <a:t>которые  удовлетворяют </a:t>
            </a:r>
            <a:r>
              <a:rPr sz="2000" spc="-10" dirty="0">
                <a:latin typeface="Carlito"/>
                <a:cs typeface="Carlito"/>
              </a:rPr>
              <a:t>некоторому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условию.</a:t>
            </a:r>
          </a:p>
          <a:p>
            <a:pPr marL="12700" marR="5080" algn="just">
              <a:lnSpc>
                <a:spcPct val="80000"/>
              </a:lnSpc>
              <a:spcBef>
                <a:spcPts val="600"/>
              </a:spcBef>
            </a:pPr>
            <a:r>
              <a:rPr sz="2000" b="1" dirty="0">
                <a:latin typeface="Carlito"/>
                <a:cs typeface="Carlito"/>
              </a:rPr>
              <a:t>Пример </a:t>
            </a:r>
            <a:r>
              <a:rPr sz="2000" b="1" spc="-5" dirty="0">
                <a:latin typeface="Carlito"/>
                <a:cs typeface="Carlito"/>
              </a:rPr>
              <a:t>1</a:t>
            </a:r>
            <a:r>
              <a:rPr sz="2000" spc="-5" dirty="0">
                <a:latin typeface="Carlito"/>
                <a:cs typeface="Carlito"/>
              </a:rPr>
              <a:t>. </a:t>
            </a:r>
            <a:r>
              <a:rPr sz="2000" spc="-10" dirty="0">
                <a:latin typeface="Carlito"/>
                <a:cs typeface="Carlito"/>
              </a:rPr>
              <a:t>Определить, </a:t>
            </a:r>
            <a:r>
              <a:rPr sz="2000" spc="-15" dirty="0">
                <a:latin typeface="Carlito"/>
                <a:cs typeface="Carlito"/>
              </a:rPr>
              <a:t>сколько </a:t>
            </a:r>
            <a:r>
              <a:rPr sz="2000" spc="-10" dirty="0">
                <a:latin typeface="Carlito"/>
                <a:cs typeface="Carlito"/>
              </a:rPr>
              <a:t>существует </a:t>
            </a:r>
            <a:r>
              <a:rPr sz="2000" spc="-5" dirty="0">
                <a:latin typeface="Carlito"/>
                <a:cs typeface="Carlito"/>
              </a:rPr>
              <a:t>маршрутов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5" dirty="0">
                <a:latin typeface="Carlito"/>
                <a:cs typeface="Carlito"/>
              </a:rPr>
              <a:t>каждого </a:t>
            </a:r>
            <a:r>
              <a:rPr sz="2000" spc="-20" dirty="0">
                <a:latin typeface="Carlito"/>
                <a:cs typeface="Carlito"/>
              </a:rPr>
              <a:t>города 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другие </a:t>
            </a:r>
            <a:r>
              <a:rPr sz="2000" spc="-15" dirty="0">
                <a:latin typeface="Carlito"/>
                <a:cs typeface="Carlito"/>
              </a:rPr>
              <a:t>города, </a:t>
            </a:r>
            <a:r>
              <a:rPr sz="2000" dirty="0">
                <a:latin typeface="Carlito"/>
                <a:cs typeface="Carlito"/>
              </a:rPr>
              <a:t>и вывести названия </a:t>
            </a:r>
            <a:r>
              <a:rPr sz="2000" spc="-15" dirty="0">
                <a:latin typeface="Carlito"/>
                <a:cs typeface="Carlito"/>
              </a:rPr>
              <a:t>городов,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0" dirty="0">
                <a:latin typeface="Carlito"/>
                <a:cs typeface="Carlito"/>
              </a:rPr>
              <a:t>которых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другие </a:t>
            </a:r>
            <a:r>
              <a:rPr sz="2000" spc="-20" dirty="0">
                <a:latin typeface="Carlito"/>
                <a:cs typeface="Carlito"/>
              </a:rPr>
              <a:t>города  </a:t>
            </a:r>
            <a:r>
              <a:rPr sz="2000" spc="-10" dirty="0">
                <a:latin typeface="Carlito"/>
                <a:cs typeface="Carlito"/>
              </a:rPr>
              <a:t>существует </a:t>
            </a:r>
            <a:r>
              <a:rPr sz="2000" spc="-5" dirty="0">
                <a:latin typeface="Carlito"/>
                <a:cs typeface="Carlito"/>
              </a:rPr>
              <a:t>не менее </a:t>
            </a:r>
            <a:r>
              <a:rPr sz="2000" dirty="0">
                <a:latin typeface="Carlito"/>
                <a:cs typeface="Carlito"/>
              </a:rPr>
              <a:t>15 </a:t>
            </a:r>
            <a:r>
              <a:rPr sz="2000" spc="-5" dirty="0" err="1">
                <a:latin typeface="Carlito"/>
                <a:cs typeface="Carlito"/>
              </a:rPr>
              <a:t>маршрутов</a:t>
            </a:r>
            <a:r>
              <a:rPr sz="2000" spc="-5" dirty="0" smtClean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7100" y="4922266"/>
            <a:ext cx="2346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Санкт-Петербург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0415" y="5169535"/>
            <a:ext cx="16319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101" y="4675379"/>
            <a:ext cx="316547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50"/>
              </a:lnSpc>
              <a:spcBef>
                <a:spcPts val="100"/>
              </a:spcBef>
              <a:tabLst>
                <a:tab pos="2183130" algn="l"/>
                <a:tab pos="2729865" algn="l"/>
              </a:tabLst>
            </a:pPr>
            <a:r>
              <a:rPr spc="-5" dirty="0">
                <a:latin typeface="Courier New"/>
                <a:cs typeface="Courier New"/>
              </a:rPr>
              <a:t>М</a:t>
            </a:r>
            <a:r>
              <a:rPr spc="-15" dirty="0">
                <a:latin typeface="Courier New"/>
                <a:cs typeface="Courier New"/>
              </a:rPr>
              <a:t>о</a:t>
            </a:r>
            <a:r>
              <a:rPr spc="-5" dirty="0">
                <a:latin typeface="Courier New"/>
                <a:cs typeface="Courier New"/>
              </a:rPr>
              <a:t>с</a:t>
            </a:r>
            <a:r>
              <a:rPr spc="-15" dirty="0">
                <a:latin typeface="Courier New"/>
                <a:cs typeface="Courier New"/>
              </a:rPr>
              <a:t>к</a:t>
            </a:r>
            <a:r>
              <a:rPr spc="-5" dirty="0">
                <a:latin typeface="Courier New"/>
                <a:cs typeface="Courier New"/>
              </a:rPr>
              <a:t>в</a:t>
            </a:r>
            <a:r>
              <a:rPr dirty="0">
                <a:latin typeface="Courier New"/>
                <a:cs typeface="Courier New"/>
              </a:rPr>
              <a:t>а	|	</a:t>
            </a:r>
            <a:r>
              <a:rPr spc="-15" dirty="0">
                <a:latin typeface="Courier New"/>
                <a:cs typeface="Courier New"/>
              </a:rPr>
              <a:t>1</a:t>
            </a:r>
            <a:r>
              <a:rPr spc="-5" dirty="0">
                <a:latin typeface="Courier New"/>
                <a:cs typeface="Courier New"/>
              </a:rPr>
              <a:t>54</a:t>
            </a:r>
            <a:endParaRPr>
              <a:latin typeface="Courier New"/>
              <a:cs typeface="Courier New"/>
            </a:endParaRPr>
          </a:p>
          <a:p>
            <a:pPr marR="5080" algn="r">
              <a:lnSpc>
                <a:spcPts val="1945"/>
              </a:lnSpc>
            </a:pPr>
            <a:r>
              <a:rPr spc="-5" dirty="0">
                <a:latin typeface="Courier New"/>
                <a:cs typeface="Courier New"/>
              </a:rPr>
              <a:t>35</a:t>
            </a:r>
            <a:endParaRPr>
              <a:latin typeface="Courier New"/>
              <a:cs typeface="Courier New"/>
            </a:endParaRPr>
          </a:p>
          <a:p>
            <a:pPr marR="5080" algn="r">
              <a:lnSpc>
                <a:spcPts val="1945"/>
              </a:lnSpc>
            </a:pPr>
            <a:r>
              <a:rPr spc="-5" dirty="0">
                <a:latin typeface="Courier New"/>
                <a:cs typeface="Courier New"/>
              </a:rPr>
              <a:t>19</a:t>
            </a:r>
            <a:endParaRPr>
              <a:latin typeface="Courier New"/>
              <a:cs typeface="Courier New"/>
            </a:endParaRPr>
          </a:p>
          <a:p>
            <a:pPr marR="5080" algn="r">
              <a:lnSpc>
                <a:spcPts val="2050"/>
              </a:lnSpc>
            </a:pPr>
            <a:r>
              <a:rPr spc="-5" dirty="0">
                <a:latin typeface="Courier New"/>
                <a:cs typeface="Courier New"/>
              </a:rPr>
              <a:t>15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9940" y="5169534"/>
            <a:ext cx="180086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49225" marR="5080">
              <a:lnSpc>
                <a:spcPts val="1939"/>
              </a:lnSpc>
              <a:spcBef>
                <a:spcPts val="345"/>
              </a:spcBef>
            </a:pPr>
            <a:r>
              <a:rPr spc="-10" dirty="0">
                <a:latin typeface="Courier New"/>
                <a:cs typeface="Courier New"/>
              </a:rPr>
              <a:t>Новосибирск  </a:t>
            </a:r>
            <a:r>
              <a:rPr spc="-5" dirty="0">
                <a:latin typeface="Courier New"/>
                <a:cs typeface="Courier New"/>
              </a:rPr>
              <a:t>Е</a:t>
            </a:r>
            <a:r>
              <a:rPr spc="-15" dirty="0">
                <a:latin typeface="Courier New"/>
                <a:cs typeface="Courier New"/>
              </a:rPr>
              <a:t>к</a:t>
            </a:r>
            <a:r>
              <a:rPr spc="-5" dirty="0">
                <a:latin typeface="Courier New"/>
                <a:cs typeface="Courier New"/>
              </a:rPr>
              <a:t>а</a:t>
            </a:r>
            <a:r>
              <a:rPr spc="-15" dirty="0">
                <a:latin typeface="Courier New"/>
                <a:cs typeface="Courier New"/>
              </a:rPr>
              <a:t>т</a:t>
            </a:r>
            <a:r>
              <a:rPr spc="-5" dirty="0">
                <a:latin typeface="Courier New"/>
                <a:cs typeface="Courier New"/>
              </a:rPr>
              <a:t>ер</a:t>
            </a:r>
            <a:r>
              <a:rPr spc="-15" dirty="0">
                <a:latin typeface="Courier New"/>
                <a:cs typeface="Courier New"/>
              </a:rPr>
              <a:t>и</a:t>
            </a:r>
            <a:r>
              <a:rPr spc="-5" dirty="0">
                <a:latin typeface="Courier New"/>
                <a:cs typeface="Courier New"/>
              </a:rPr>
              <a:t>н</a:t>
            </a:r>
            <a:r>
              <a:rPr spc="-15" dirty="0">
                <a:latin typeface="Courier New"/>
                <a:cs typeface="Courier New"/>
              </a:rPr>
              <a:t>бу</a:t>
            </a:r>
            <a:r>
              <a:rPr spc="-5" dirty="0">
                <a:latin typeface="Courier New"/>
                <a:cs typeface="Courier New"/>
              </a:rPr>
              <a:t>рг</a:t>
            </a:r>
            <a:endParaRPr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spc="-5" dirty="0">
                <a:latin typeface="Courier New"/>
                <a:cs typeface="Courier New"/>
              </a:rPr>
              <a:t>(4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952445" y="2955626"/>
            <a:ext cx="821809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3546475">
              <a:lnSpc>
                <a:spcPts val="1939"/>
              </a:lnSpc>
              <a:spcBef>
                <a:spcPts val="555"/>
              </a:spcBef>
            </a:pPr>
            <a:r>
              <a:rPr lang="en-US" b="1" spc="-10" dirty="0">
                <a:latin typeface="Courier New"/>
                <a:cs typeface="Courier New"/>
              </a:rPr>
              <a:t>SELECT </a:t>
            </a:r>
            <a:r>
              <a:rPr lang="en-US" b="1" spc="-10" dirty="0" err="1">
                <a:latin typeface="Courier New"/>
                <a:cs typeface="Courier New"/>
              </a:rPr>
              <a:t>departure_city</a:t>
            </a:r>
            <a:r>
              <a:rPr lang="en-US" b="1" spc="-10" dirty="0">
                <a:latin typeface="Courier New"/>
                <a:cs typeface="Courier New"/>
              </a:rPr>
              <a:t>, count( </a:t>
            </a:r>
            <a:r>
              <a:rPr lang="en-US" b="1" dirty="0">
                <a:latin typeface="Courier New"/>
                <a:cs typeface="Courier New"/>
              </a:rPr>
              <a:t>* )  </a:t>
            </a:r>
            <a:r>
              <a:rPr lang="en-US" b="1" spc="-10" dirty="0">
                <a:latin typeface="Courier New"/>
                <a:cs typeface="Courier New"/>
              </a:rPr>
              <a:t>FROM</a:t>
            </a:r>
            <a:r>
              <a:rPr lang="en-US" b="1" spc="-15" dirty="0">
                <a:latin typeface="Courier New"/>
                <a:cs typeface="Courier New"/>
              </a:rPr>
              <a:t> </a:t>
            </a:r>
            <a:r>
              <a:rPr lang="en-US" b="1" spc="-10" dirty="0">
                <a:latin typeface="Courier New"/>
                <a:cs typeface="Courier New"/>
              </a:rPr>
              <a:t>routes</a:t>
            </a:r>
            <a:endParaRPr lang="en-US" dirty="0">
              <a:latin typeface="Courier New"/>
              <a:cs typeface="Courier New"/>
            </a:endParaRPr>
          </a:p>
          <a:p>
            <a:pPr marL="12700" marR="4912360">
              <a:lnSpc>
                <a:spcPts val="1939"/>
              </a:lnSpc>
              <a:spcBef>
                <a:spcPts val="5"/>
              </a:spcBef>
            </a:pPr>
            <a:r>
              <a:rPr lang="en-US" b="1" spc="-10" dirty="0">
                <a:latin typeface="Courier New"/>
                <a:cs typeface="Courier New"/>
              </a:rPr>
              <a:t>GROUP </a:t>
            </a:r>
            <a:r>
              <a:rPr lang="en-US" b="1" spc="-5" dirty="0">
                <a:latin typeface="Courier New"/>
                <a:cs typeface="Courier New"/>
              </a:rPr>
              <a:t>BY</a:t>
            </a:r>
            <a:r>
              <a:rPr lang="en-US" b="1" spc="-85" dirty="0">
                <a:latin typeface="Courier New"/>
                <a:cs typeface="Courier New"/>
              </a:rPr>
              <a:t> </a:t>
            </a:r>
            <a:r>
              <a:rPr lang="en-US" b="1" spc="-10" dirty="0" err="1">
                <a:latin typeface="Courier New"/>
                <a:cs typeface="Courier New"/>
              </a:rPr>
              <a:t>departure_city</a:t>
            </a:r>
            <a:r>
              <a:rPr lang="en-US" b="1" spc="-10" dirty="0">
                <a:latin typeface="Courier New"/>
                <a:cs typeface="Courier New"/>
              </a:rPr>
              <a:t>  </a:t>
            </a:r>
            <a:r>
              <a:rPr lang="en-US" b="1" spc="-10" dirty="0">
                <a:solidFill>
                  <a:srgbClr val="FF0000"/>
                </a:solidFill>
                <a:latin typeface="Courier New"/>
                <a:cs typeface="Courier New"/>
              </a:rPr>
              <a:t>HAVING </a:t>
            </a:r>
            <a:r>
              <a:rPr lang="en-US" b="1" spc="-10" dirty="0">
                <a:latin typeface="Courier New"/>
                <a:cs typeface="Courier New"/>
              </a:rPr>
              <a:t>count( </a:t>
            </a:r>
            <a:r>
              <a:rPr lang="en-US" b="1" dirty="0">
                <a:latin typeface="Courier New"/>
                <a:cs typeface="Courier New"/>
              </a:rPr>
              <a:t>* ) </a:t>
            </a:r>
            <a:r>
              <a:rPr lang="en-US" b="1" spc="-10" dirty="0">
                <a:latin typeface="Courier New"/>
                <a:cs typeface="Courier New"/>
              </a:rPr>
              <a:t>&gt;=</a:t>
            </a:r>
            <a:r>
              <a:rPr lang="en-US" b="1" spc="-95" dirty="0">
                <a:latin typeface="Courier New"/>
                <a:cs typeface="Courier New"/>
              </a:rPr>
              <a:t> </a:t>
            </a:r>
            <a:r>
              <a:rPr lang="en-US" b="1" spc="-10" dirty="0">
                <a:latin typeface="Courier New"/>
                <a:cs typeface="Courier New"/>
              </a:rPr>
              <a:t>15</a:t>
            </a:r>
            <a:endParaRPr lang="en-US" dirty="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lang="en-US" b="1" spc="-10" dirty="0">
                <a:latin typeface="Courier New"/>
                <a:cs typeface="Courier New"/>
              </a:rPr>
              <a:t>ORDER </a:t>
            </a:r>
            <a:r>
              <a:rPr lang="en-US" b="1" spc="-5" dirty="0">
                <a:latin typeface="Courier New"/>
                <a:cs typeface="Courier New"/>
              </a:rPr>
              <a:t>BY </a:t>
            </a:r>
            <a:r>
              <a:rPr lang="en-US" b="1" spc="-10" dirty="0">
                <a:latin typeface="Courier New"/>
                <a:cs typeface="Courier New"/>
              </a:rPr>
              <a:t>count</a:t>
            </a:r>
            <a:r>
              <a:rPr lang="en-US" b="1" spc="-30" dirty="0">
                <a:latin typeface="Courier New"/>
                <a:cs typeface="Courier New"/>
              </a:rPr>
              <a:t> </a:t>
            </a:r>
            <a:r>
              <a:rPr lang="en-US" b="1" spc="-10" dirty="0">
                <a:latin typeface="Courier New"/>
                <a:cs typeface="Courier New"/>
              </a:rPr>
              <a:t>DESC;</a:t>
            </a:r>
            <a:endParaRPr lang="en-US" dirty="0">
              <a:latin typeface="Courier New"/>
              <a:cs typeface="Courier New"/>
            </a:endParaRPr>
          </a:p>
          <a:p>
            <a:pPr marR="4487545" algn="ctr">
              <a:lnSpc>
                <a:spcPts val="2050"/>
              </a:lnSpc>
              <a:spcBef>
                <a:spcPts val="385"/>
              </a:spcBef>
            </a:pPr>
            <a:r>
              <a:rPr lang="en-US" spc="-10" dirty="0" err="1">
                <a:latin typeface="Courier New"/>
                <a:cs typeface="Courier New"/>
              </a:rPr>
              <a:t>departure_city</a:t>
            </a:r>
            <a:r>
              <a:rPr lang="en-US" spc="-10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|</a:t>
            </a:r>
            <a:r>
              <a:rPr lang="en-US" spc="-50" dirty="0">
                <a:latin typeface="Courier New"/>
                <a:cs typeface="Courier New"/>
              </a:rPr>
              <a:t> </a:t>
            </a:r>
            <a:r>
              <a:rPr lang="en-US" spc="-10" dirty="0">
                <a:latin typeface="Courier New"/>
                <a:cs typeface="Courier New"/>
              </a:rPr>
              <a:t>count</a:t>
            </a:r>
            <a:endParaRPr lang="en-US" dirty="0">
              <a:latin typeface="Courier New"/>
              <a:cs typeface="Courier New"/>
            </a:endParaRPr>
          </a:p>
          <a:p>
            <a:pPr marR="4495165" algn="ctr">
              <a:lnSpc>
                <a:spcPts val="2050"/>
              </a:lnSpc>
              <a:tabLst>
                <a:tab pos="2321560" algn="l"/>
                <a:tab pos="3543300" algn="l"/>
              </a:tabLst>
            </a:pPr>
            <a:r>
              <a:rPr lang="en-US" dirty="0">
                <a:latin typeface="Courier New"/>
                <a:cs typeface="Courier New"/>
              </a:rPr>
              <a:t> 	</a:t>
            </a:r>
            <a:r>
              <a:rPr lang="en-US" spc="-5" dirty="0">
                <a:latin typeface="Courier New"/>
                <a:cs typeface="Courier New"/>
              </a:rPr>
              <a:t>+</a:t>
            </a:r>
            <a:r>
              <a:rPr lang="en-US" dirty="0">
                <a:latin typeface="Courier New"/>
                <a:cs typeface="Courier New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7354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133" y="293786"/>
            <a:ext cx="6991814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 err="1">
                <a:latin typeface="Arial Black" panose="020B0A04020102020204" pitchFamily="34" charset="0"/>
              </a:rPr>
              <a:t>Предложение</a:t>
            </a:r>
            <a:r>
              <a:rPr sz="2800" spc="-15" dirty="0">
                <a:latin typeface="Arial Black" panose="020B0A04020102020204" pitchFamily="34" charset="0"/>
              </a:rPr>
              <a:t> </a:t>
            </a:r>
            <a:r>
              <a:rPr sz="2800" spc="-30" dirty="0" smtClean="0">
                <a:latin typeface="Arial Black" panose="020B0A04020102020204" pitchFamily="34" charset="0"/>
              </a:rPr>
              <a:t>HAVING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641" y="3890368"/>
            <a:ext cx="1503045" cy="0"/>
          </a:xfrm>
          <a:custGeom>
            <a:avLst/>
            <a:gdLst/>
            <a:ahLst/>
            <a:cxnLst/>
            <a:rect l="l" t="t" r="r" b="b"/>
            <a:pathLst>
              <a:path w="1503045">
                <a:moveTo>
                  <a:pt x="0" y="0"/>
                </a:moveTo>
                <a:lnTo>
                  <a:pt x="1503011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1195" y="3890368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7737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9940" y="1285495"/>
            <a:ext cx="8533298" cy="2728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Пример 2.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подавляющем </a:t>
            </a:r>
            <a:r>
              <a:rPr sz="2000" spc="-5" dirty="0">
                <a:latin typeface="Carlito"/>
                <a:cs typeface="Carlito"/>
              </a:rPr>
              <a:t>большинстве </a:t>
            </a:r>
            <a:r>
              <a:rPr sz="2000" spc="-20" dirty="0">
                <a:latin typeface="Carlito"/>
                <a:cs typeface="Carlito"/>
              </a:rPr>
              <a:t>городов только один </a:t>
            </a:r>
            <a:r>
              <a:rPr sz="2000" spc="-10" dirty="0">
                <a:latin typeface="Carlito"/>
                <a:cs typeface="Carlito"/>
              </a:rPr>
              <a:t>аэропорт,  </a:t>
            </a:r>
            <a:r>
              <a:rPr sz="2000" dirty="0">
                <a:latin typeface="Carlito"/>
                <a:cs typeface="Carlito"/>
              </a:rPr>
              <a:t>но есть и </a:t>
            </a:r>
            <a:r>
              <a:rPr sz="2000" spc="-5" dirty="0">
                <a:latin typeface="Carlito"/>
                <a:cs typeface="Carlito"/>
              </a:rPr>
              <a:t>такие </a:t>
            </a:r>
            <a:r>
              <a:rPr sz="2000" spc="-15" dirty="0">
                <a:latin typeface="Carlito"/>
                <a:cs typeface="Carlito"/>
              </a:rPr>
              <a:t>города,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которых </a:t>
            </a:r>
            <a:r>
              <a:rPr sz="2000" spc="-10" dirty="0">
                <a:latin typeface="Carlito"/>
                <a:cs typeface="Carlito"/>
              </a:rPr>
              <a:t>более </a:t>
            </a:r>
            <a:r>
              <a:rPr sz="2000" spc="-20" dirty="0">
                <a:latin typeface="Carlito"/>
                <a:cs typeface="Carlito"/>
              </a:rPr>
              <a:t>одного </a:t>
            </a:r>
            <a:r>
              <a:rPr sz="2000" dirty="0">
                <a:latin typeface="Carlito"/>
                <a:cs typeface="Carlito"/>
              </a:rPr>
              <a:t>аэропорта. </a:t>
            </a:r>
            <a:r>
              <a:rPr sz="2000" spc="-5" dirty="0">
                <a:latin typeface="Carlito"/>
                <a:cs typeface="Carlito"/>
              </a:rPr>
              <a:t>Давайте </a:t>
            </a:r>
            <a:r>
              <a:rPr sz="2000" dirty="0">
                <a:latin typeface="Carlito"/>
                <a:cs typeface="Carlito"/>
              </a:rPr>
              <a:t>их  </a:t>
            </a:r>
            <a:r>
              <a:rPr sz="2000" spc="-5" dirty="0">
                <a:latin typeface="Carlito"/>
                <a:cs typeface="Carlito"/>
              </a:rPr>
              <a:t>выявим.</a:t>
            </a:r>
            <a:endParaRPr sz="2000" dirty="0">
              <a:latin typeface="Carlito"/>
              <a:cs typeface="Carlito"/>
            </a:endParaRPr>
          </a:p>
          <a:p>
            <a:pPr marL="12700" marR="4719320">
              <a:spcBef>
                <a:spcPts val="509"/>
              </a:spcBef>
            </a:pPr>
            <a:r>
              <a:rPr b="1" spc="-10" dirty="0">
                <a:latin typeface="Courier New"/>
                <a:cs typeface="Courier New"/>
              </a:rPr>
              <a:t>SELECT city, count( </a:t>
            </a:r>
            <a:r>
              <a:rPr b="1" dirty="0">
                <a:latin typeface="Courier New"/>
                <a:cs typeface="Courier New"/>
              </a:rPr>
              <a:t>*</a:t>
            </a:r>
            <a:r>
              <a:rPr b="1" spc="-9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 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airports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GROUP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9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city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HAVING </a:t>
            </a:r>
            <a:r>
              <a:rPr b="1" spc="-10" dirty="0">
                <a:latin typeface="Courier New"/>
                <a:cs typeface="Courier New"/>
              </a:rPr>
              <a:t>count( </a:t>
            </a:r>
            <a:r>
              <a:rPr b="1" dirty="0">
                <a:latin typeface="Courier New"/>
                <a:cs typeface="Courier New"/>
              </a:rPr>
              <a:t>* ) &gt;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1;</a:t>
            </a:r>
            <a:endParaRPr dirty="0">
              <a:latin typeface="Courier New"/>
              <a:cs typeface="Courier New"/>
            </a:endParaRPr>
          </a:p>
          <a:p>
            <a:pPr marL="560070">
              <a:spcBef>
                <a:spcPts val="600"/>
              </a:spcBef>
              <a:tabLst>
                <a:tab pos="1513840" algn="l"/>
              </a:tabLst>
            </a:pPr>
            <a:r>
              <a:rPr spc="-10" dirty="0">
                <a:latin typeface="Courier New"/>
                <a:cs typeface="Courier New"/>
              </a:rPr>
              <a:t>city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0" dirty="0">
                <a:latin typeface="Courier New"/>
                <a:cs typeface="Courier New"/>
              </a:rPr>
              <a:t> count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  <a:tabLst>
                <a:tab pos="1513840" algn="l"/>
                <a:tab pos="273812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97100" y="3988054"/>
            <a:ext cx="152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Ульяновск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1627" y="3988054"/>
            <a:ext cx="16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2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3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0" y="4262373"/>
            <a:ext cx="166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spcBef>
                <a:spcPts val="100"/>
              </a:spcBef>
              <a:tabLst>
                <a:tab pos="1513205" algn="l"/>
              </a:tabLst>
            </a:pPr>
            <a:r>
              <a:rPr spc="-5" dirty="0">
                <a:latin typeface="Courier New"/>
                <a:cs typeface="Courier New"/>
              </a:rPr>
              <a:t>М</a:t>
            </a:r>
            <a:r>
              <a:rPr spc="-15" dirty="0">
                <a:latin typeface="Courier New"/>
                <a:cs typeface="Courier New"/>
              </a:rPr>
              <a:t>о</a:t>
            </a:r>
            <a:r>
              <a:rPr spc="-5" dirty="0">
                <a:latin typeface="Courier New"/>
                <a:cs typeface="Courier New"/>
              </a:rPr>
              <a:t>с</a:t>
            </a:r>
            <a:r>
              <a:rPr spc="-15" dirty="0">
                <a:latin typeface="Courier New"/>
                <a:cs typeface="Courier New"/>
              </a:rPr>
              <a:t>к</a:t>
            </a:r>
            <a:r>
              <a:rPr spc="-5" dirty="0">
                <a:latin typeface="Courier New"/>
                <a:cs typeface="Courier New"/>
              </a:rPr>
              <a:t>в</a:t>
            </a:r>
            <a:r>
              <a:rPr dirty="0">
                <a:latin typeface="Courier New"/>
                <a:cs typeface="Courier New"/>
              </a:rPr>
              <a:t>а	|  </a:t>
            </a:r>
            <a:r>
              <a:rPr spc="-5" dirty="0">
                <a:latin typeface="Courier New"/>
                <a:cs typeface="Courier New"/>
              </a:rPr>
              <a:t>(2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75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725</TotalTime>
  <Words>4029</Words>
  <Application>Microsoft Office PowerPoint</Application>
  <PresentationFormat>Широкоэкранный</PresentationFormat>
  <Paragraphs>978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Carlito</vt:lpstr>
      <vt:lpstr>Corbel</vt:lpstr>
      <vt:lpstr>Courier New</vt:lpstr>
      <vt:lpstr>Times New Roman</vt:lpstr>
      <vt:lpstr>Параллакс</vt:lpstr>
      <vt:lpstr>Язык запросов SQL. SELECT.</vt:lpstr>
      <vt:lpstr>Агрегирование и группировка</vt:lpstr>
      <vt:lpstr>Агрегатные функции</vt:lpstr>
      <vt:lpstr>Группировка строк</vt:lpstr>
      <vt:lpstr>Что получилось?</vt:lpstr>
      <vt:lpstr>Группировка строк</vt:lpstr>
      <vt:lpstr>Что получилось?</vt:lpstr>
      <vt:lpstr>Предложение HAVING</vt:lpstr>
      <vt:lpstr>Предложение HAVING</vt:lpstr>
      <vt:lpstr>Оконные функции (window functions).  Введение</vt:lpstr>
      <vt:lpstr>Оконные функции (window functions).  Введение</vt:lpstr>
      <vt:lpstr>Иллюстрация концепций</vt:lpstr>
      <vt:lpstr>Каким был запрос?</vt:lpstr>
      <vt:lpstr>Дополнительные сведения</vt:lpstr>
      <vt:lpstr>Еще один пример</vt:lpstr>
      <vt:lpstr>Результат запроса</vt:lpstr>
      <vt:lpstr>Предложение WINDOW</vt:lpstr>
      <vt:lpstr>Предложение WINDOW</vt:lpstr>
      <vt:lpstr>Результат запроса</vt:lpstr>
      <vt:lpstr>Результат запроса (продолжение)</vt:lpstr>
      <vt:lpstr>Подзапросы</vt:lpstr>
      <vt:lpstr>Простой пример с подзапросом</vt:lpstr>
      <vt:lpstr>Подзапрос в предикате IN</vt:lpstr>
      <vt:lpstr>Подзапрос в предикате IN</vt:lpstr>
      <vt:lpstr>Подзапрос в предикате IN</vt:lpstr>
      <vt:lpstr>Подзапрос в предикате EXISTS</vt:lpstr>
      <vt:lpstr>Результат запроса</vt:lpstr>
      <vt:lpstr>Коррелированный подзапрос –  комментарий</vt:lpstr>
      <vt:lpstr>Подзапросы в предложении SELECT</vt:lpstr>
      <vt:lpstr>Что получилось?</vt:lpstr>
      <vt:lpstr>Подзапросы в предложении FROM</vt:lpstr>
      <vt:lpstr>Что делает подзапрос?</vt:lpstr>
      <vt:lpstr>Итоговый результат</vt:lpstr>
      <vt:lpstr>Еще один подзапрос в предложении FROM</vt:lpstr>
      <vt:lpstr>Что получается?</vt:lpstr>
      <vt:lpstr>Подзапросы в предложении HAVING</vt:lpstr>
      <vt:lpstr>Вложенные подзапросы</vt:lpstr>
      <vt:lpstr>Вложенные подзапросы (2)</vt:lpstr>
      <vt:lpstr>Вложенные подзапросы</vt:lpstr>
      <vt:lpstr>Что получается?</vt:lpstr>
      <vt:lpstr>Общие табличные выражения</vt:lpstr>
      <vt:lpstr>Общие табличные выражения (2)</vt:lpstr>
      <vt:lpstr>Общие табличные выражения</vt:lpstr>
      <vt:lpstr>Рекурсивные общие табличные выражения</vt:lpstr>
      <vt:lpstr>Как работает рекурсивный алгоритм?</vt:lpstr>
      <vt:lpstr>Что получилось?</vt:lpstr>
      <vt:lpstr>Развитие примера</vt:lpstr>
      <vt:lpstr>Что получилось?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Семин</dc:creator>
  <cp:lastModifiedBy>Александр Семин</cp:lastModifiedBy>
  <cp:revision>15</cp:revision>
  <dcterms:created xsi:type="dcterms:W3CDTF">2020-10-29T18:53:11Z</dcterms:created>
  <dcterms:modified xsi:type="dcterms:W3CDTF">2021-03-03T18:16:22Z</dcterms:modified>
</cp:coreProperties>
</file>