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0767A-48E4-4338-8CD8-614ABE1A4B5C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08B25-DD99-45D7-A38F-8283C5792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66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6E5-0DC7-4245-9569-4B75E8BA6A8C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F3E1-6D36-4C24-8F31-FF7A2BF92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82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6E5-0DC7-4245-9569-4B75E8BA6A8C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F3E1-6D36-4C24-8F31-FF7A2BF92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49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6E5-0DC7-4245-9569-4B75E8BA6A8C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F3E1-6D36-4C24-8F31-FF7A2BF92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437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6E5-0DC7-4245-9569-4B75E8BA6A8C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F3E1-6D36-4C24-8F31-FF7A2BF92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66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6E5-0DC7-4245-9569-4B75E8BA6A8C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F3E1-6D36-4C24-8F31-FF7A2BF92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1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6E5-0DC7-4245-9569-4B75E8BA6A8C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F3E1-6D36-4C24-8F31-FF7A2BF92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129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6E5-0DC7-4245-9569-4B75E8BA6A8C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F3E1-6D36-4C24-8F31-FF7A2BF92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30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6E5-0DC7-4245-9569-4B75E8BA6A8C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F3E1-6D36-4C24-8F31-FF7A2BF92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58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6E5-0DC7-4245-9569-4B75E8BA6A8C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F3E1-6D36-4C24-8F31-FF7A2BF92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411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87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lang="ru-RU" smtClean="0"/>
              <a:pPr marL="38100">
                <a:lnSpc>
                  <a:spcPts val="238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16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lang="ru-RU" smtClean="0"/>
              <a:pPr marL="38100">
                <a:lnSpc>
                  <a:spcPts val="238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23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6E5-0DC7-4245-9569-4B75E8BA6A8C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E53F3E1-6D36-4C24-8F31-FF7A2BF92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53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6E5-0DC7-4245-9569-4B75E8BA6A8C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F3E1-6D36-4C24-8F31-FF7A2BF92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96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6E5-0DC7-4245-9569-4B75E8BA6A8C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F3E1-6D36-4C24-8F31-FF7A2BF92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56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6E5-0DC7-4245-9569-4B75E8BA6A8C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F3E1-6D36-4C24-8F31-FF7A2BF92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5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6E5-0DC7-4245-9569-4B75E8BA6A8C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F3E1-6D36-4C24-8F31-FF7A2BF92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52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6E5-0DC7-4245-9569-4B75E8BA6A8C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F3E1-6D36-4C24-8F31-FF7A2BF92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80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6E5-0DC7-4245-9569-4B75E8BA6A8C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F3E1-6D36-4C24-8F31-FF7A2BF92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12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56E5-0DC7-4245-9569-4B75E8BA6A8C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F3E1-6D36-4C24-8F31-FF7A2BF92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41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9956E5-0DC7-4245-9569-4B75E8BA6A8C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53F3E1-6D36-4C24-8F31-FF7A2BF926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40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5752" y="664076"/>
            <a:ext cx="8574622" cy="2616199"/>
          </a:xfrm>
        </p:spPr>
        <p:txBody>
          <a:bodyPr/>
          <a:lstStyle/>
          <a:p>
            <a:r>
              <a:rPr lang="ru-RU" dirty="0" smtClean="0"/>
              <a:t>Транзакции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6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5150" y="129397"/>
            <a:ext cx="8579075" cy="99706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Black" panose="020B0A04020102020204" pitchFamily="34" charset="0"/>
              </a:rPr>
              <a:t>Смысл</a:t>
            </a:r>
            <a:r>
              <a:rPr sz="3200" spc="-10" dirty="0">
                <a:latin typeface="Arial Black" panose="020B0A04020102020204" pitchFamily="34" charset="0"/>
              </a:rPr>
              <a:t> </a:t>
            </a:r>
            <a:r>
              <a:rPr sz="3200" spc="-15" dirty="0">
                <a:latin typeface="Arial Black" panose="020B0A04020102020204" pitchFamily="34" charset="0"/>
              </a:rPr>
              <a:t>концепции</a:t>
            </a:r>
            <a:endParaRPr sz="3200" dirty="0">
              <a:latin typeface="Arial Black" panose="020B0A040201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3200" spc="-5" dirty="0" err="1">
                <a:latin typeface="Arial Black" panose="020B0A04020102020204" pitchFamily="34" charset="0"/>
              </a:rPr>
              <a:t>сериализации</a:t>
            </a:r>
            <a:r>
              <a:rPr sz="3200" spc="-5" dirty="0">
                <a:latin typeface="Arial Black" panose="020B0A04020102020204" pitchFamily="34" charset="0"/>
              </a:rPr>
              <a:t> </a:t>
            </a:r>
            <a:r>
              <a:rPr sz="3200" spc="-5" dirty="0" err="1" smtClean="0">
                <a:latin typeface="Arial Black" panose="020B0A04020102020204" pitchFamily="34" charset="0"/>
              </a:rPr>
              <a:t>транзакций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2636" y="1552914"/>
            <a:ext cx="9791869" cy="40145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62255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Для двух </a:t>
            </a:r>
            <a:r>
              <a:rPr sz="2000" dirty="0">
                <a:latin typeface="Carlito"/>
                <a:cs typeface="Carlito"/>
              </a:rPr>
              <a:t>транзакций, </a:t>
            </a:r>
            <a:r>
              <a:rPr sz="2000" spc="-10" dirty="0">
                <a:latin typeface="Carlito"/>
                <a:cs typeface="Carlito"/>
              </a:rPr>
              <a:t>скажем, </a:t>
            </a:r>
            <a:r>
              <a:rPr sz="2000" dirty="0">
                <a:latin typeface="Carlito"/>
                <a:cs typeface="Carlito"/>
              </a:rPr>
              <a:t>A и </a:t>
            </a:r>
            <a:r>
              <a:rPr sz="2000" spc="-15" dirty="0">
                <a:latin typeface="Carlito"/>
                <a:cs typeface="Carlito"/>
              </a:rPr>
              <a:t>B, </a:t>
            </a:r>
            <a:r>
              <a:rPr sz="2000" spc="-5" dirty="0">
                <a:latin typeface="Carlito"/>
                <a:cs typeface="Carlito"/>
              </a:rPr>
              <a:t>возможны </a:t>
            </a:r>
            <a:r>
              <a:rPr sz="2000" spc="-20" dirty="0">
                <a:latin typeface="Carlito"/>
                <a:cs typeface="Carlito"/>
              </a:rPr>
              <a:t>только </a:t>
            </a:r>
            <a:r>
              <a:rPr sz="2000" spc="-5" dirty="0">
                <a:latin typeface="Carlito"/>
                <a:cs typeface="Carlito"/>
              </a:rPr>
              <a:t>два </a:t>
            </a:r>
            <a:r>
              <a:rPr sz="2000" dirty="0">
                <a:latin typeface="Carlito"/>
                <a:cs typeface="Carlito"/>
              </a:rPr>
              <a:t>варианта  </a:t>
            </a:r>
            <a:r>
              <a:rPr sz="2000" spc="-5" dirty="0">
                <a:latin typeface="Carlito"/>
                <a:cs typeface="Carlito"/>
              </a:rPr>
              <a:t>упорядочения </a:t>
            </a:r>
            <a:r>
              <a:rPr sz="2000" dirty="0">
                <a:latin typeface="Carlito"/>
                <a:cs typeface="Carlito"/>
              </a:rPr>
              <a:t>при их </a:t>
            </a:r>
            <a:r>
              <a:rPr sz="2000" spc="-10" dirty="0">
                <a:latin typeface="Carlito"/>
                <a:cs typeface="Carlito"/>
              </a:rPr>
              <a:t>последовательном </a:t>
            </a:r>
            <a:r>
              <a:rPr sz="2000" spc="-5" dirty="0">
                <a:latin typeface="Carlito"/>
                <a:cs typeface="Carlito"/>
              </a:rPr>
              <a:t>выполнении: </a:t>
            </a:r>
            <a:r>
              <a:rPr sz="2000" dirty="0">
                <a:latin typeface="Carlito"/>
                <a:cs typeface="Carlito"/>
              </a:rPr>
              <a:t>сначала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A,</a:t>
            </a:r>
            <a:endParaRPr sz="2000" dirty="0">
              <a:latin typeface="Carlito"/>
              <a:cs typeface="Carlito"/>
            </a:endParaRPr>
          </a:p>
          <a:p>
            <a:pPr marL="355600" marR="146050"/>
            <a:r>
              <a:rPr sz="2000" spc="-5" dirty="0">
                <a:latin typeface="Carlito"/>
                <a:cs typeface="Carlito"/>
              </a:rPr>
              <a:t>затем </a:t>
            </a:r>
            <a:r>
              <a:rPr sz="2000" dirty="0">
                <a:latin typeface="Carlito"/>
                <a:cs typeface="Carlito"/>
              </a:rPr>
              <a:t>B </a:t>
            </a:r>
            <a:r>
              <a:rPr sz="2000" spc="-5" dirty="0">
                <a:latin typeface="Carlito"/>
                <a:cs typeface="Carlito"/>
              </a:rPr>
              <a:t>или </a:t>
            </a:r>
            <a:r>
              <a:rPr sz="2000" dirty="0">
                <a:latin typeface="Carlito"/>
                <a:cs typeface="Carlito"/>
              </a:rPr>
              <a:t>сначала </a:t>
            </a:r>
            <a:r>
              <a:rPr sz="2000" spc="-15" dirty="0">
                <a:latin typeface="Carlito"/>
                <a:cs typeface="Carlito"/>
              </a:rPr>
              <a:t>B, </a:t>
            </a:r>
            <a:r>
              <a:rPr sz="2000" spc="-5" dirty="0">
                <a:latin typeface="Carlito"/>
                <a:cs typeface="Carlito"/>
              </a:rPr>
              <a:t>затем </a:t>
            </a:r>
            <a:r>
              <a:rPr sz="2000" spc="5" dirty="0">
                <a:latin typeface="Carlito"/>
                <a:cs typeface="Carlito"/>
              </a:rPr>
              <a:t>A. </a:t>
            </a:r>
            <a:r>
              <a:rPr sz="2000" spc="-5" dirty="0">
                <a:latin typeface="Carlito"/>
                <a:cs typeface="Carlito"/>
              </a:rPr>
              <a:t>Причем </a:t>
            </a:r>
            <a:r>
              <a:rPr sz="2000" spc="-20" dirty="0">
                <a:latin typeface="Carlito"/>
                <a:cs typeface="Carlito"/>
              </a:rPr>
              <a:t>результаты </a:t>
            </a:r>
            <a:r>
              <a:rPr sz="2000" spc="-5" dirty="0">
                <a:latin typeface="Carlito"/>
                <a:cs typeface="Carlito"/>
              </a:rPr>
              <a:t>реализации двух  вариантов могут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общем </a:t>
            </a:r>
            <a:r>
              <a:rPr sz="2000" dirty="0">
                <a:latin typeface="Carlito"/>
                <a:cs typeface="Carlito"/>
              </a:rPr>
              <a:t>случае </a:t>
            </a:r>
            <a:r>
              <a:rPr sz="2000" spc="-5" dirty="0">
                <a:latin typeface="Carlito"/>
                <a:cs typeface="Carlito"/>
              </a:rPr>
              <a:t>не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совпадать.</a:t>
            </a:r>
          </a:p>
          <a:p>
            <a:pPr marL="355600" marR="126364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Например, </a:t>
            </a:r>
            <a:r>
              <a:rPr sz="2000" dirty="0">
                <a:latin typeface="Carlito"/>
                <a:cs typeface="Carlito"/>
              </a:rPr>
              <a:t>при </a:t>
            </a:r>
            <a:r>
              <a:rPr sz="2000" spc="-5" dirty="0">
                <a:latin typeface="Carlito"/>
                <a:cs typeface="Carlito"/>
              </a:rPr>
              <a:t>выполнении двух банковских операций </a:t>
            </a:r>
            <a:r>
              <a:rPr sz="2000" dirty="0">
                <a:latin typeface="Carlito"/>
                <a:cs typeface="Carlito"/>
              </a:rPr>
              <a:t>— внесения  </a:t>
            </a:r>
            <a:r>
              <a:rPr sz="2000" spc="-10" dirty="0">
                <a:latin typeface="Carlito"/>
                <a:cs typeface="Carlito"/>
              </a:rPr>
              <a:t>некоторой </a:t>
            </a:r>
            <a:r>
              <a:rPr sz="2000" dirty="0">
                <a:latin typeface="Carlito"/>
                <a:cs typeface="Carlito"/>
              </a:rPr>
              <a:t>суммы </a:t>
            </a:r>
            <a:r>
              <a:rPr sz="2000" spc="-10" dirty="0">
                <a:latin typeface="Carlito"/>
                <a:cs typeface="Carlito"/>
              </a:rPr>
              <a:t>денег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15" dirty="0">
                <a:latin typeface="Carlito"/>
                <a:cs typeface="Carlito"/>
              </a:rPr>
              <a:t>какой-то </a:t>
            </a:r>
            <a:r>
              <a:rPr sz="2000" spc="-5" dirty="0">
                <a:latin typeface="Carlito"/>
                <a:cs typeface="Carlito"/>
              </a:rPr>
              <a:t>счет </a:t>
            </a:r>
            <a:r>
              <a:rPr sz="2000" dirty="0">
                <a:latin typeface="Carlito"/>
                <a:cs typeface="Carlito"/>
              </a:rPr>
              <a:t>и начисления </a:t>
            </a:r>
            <a:r>
              <a:rPr sz="2000" spc="-10" dirty="0">
                <a:latin typeface="Carlito"/>
                <a:cs typeface="Carlito"/>
              </a:rPr>
              <a:t>процентов </a:t>
            </a:r>
            <a:r>
              <a:rPr sz="2000" dirty="0">
                <a:latin typeface="Carlito"/>
                <a:cs typeface="Carlito"/>
              </a:rPr>
              <a:t>по  </a:t>
            </a:r>
            <a:r>
              <a:rPr sz="2000" spc="-10" dirty="0">
                <a:latin typeface="Carlito"/>
                <a:cs typeface="Carlito"/>
              </a:rPr>
              <a:t>этому </a:t>
            </a:r>
            <a:r>
              <a:rPr sz="2000" spc="-5" dirty="0">
                <a:latin typeface="Carlito"/>
                <a:cs typeface="Carlito"/>
              </a:rPr>
              <a:t>счету </a:t>
            </a:r>
            <a:r>
              <a:rPr sz="2000" dirty="0">
                <a:latin typeface="Carlito"/>
                <a:cs typeface="Carlito"/>
              </a:rPr>
              <a:t>— </a:t>
            </a:r>
            <a:r>
              <a:rPr sz="2000" spc="-5" dirty="0">
                <a:latin typeface="Carlito"/>
                <a:cs typeface="Carlito"/>
              </a:rPr>
              <a:t>важен порядок выполнения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операций.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Если </a:t>
            </a:r>
            <a:r>
              <a:rPr sz="2000" dirty="0">
                <a:latin typeface="Carlito"/>
                <a:cs typeface="Carlito"/>
              </a:rPr>
              <a:t>первой </a:t>
            </a:r>
            <a:r>
              <a:rPr sz="2000" spc="-5" dirty="0">
                <a:latin typeface="Carlito"/>
                <a:cs typeface="Carlito"/>
              </a:rPr>
              <a:t>операцией </a:t>
            </a:r>
            <a:r>
              <a:rPr sz="2000" spc="-25" dirty="0">
                <a:latin typeface="Carlito"/>
                <a:cs typeface="Carlito"/>
              </a:rPr>
              <a:t>будет </a:t>
            </a:r>
            <a:r>
              <a:rPr sz="2000" spc="-5" dirty="0">
                <a:latin typeface="Carlito"/>
                <a:cs typeface="Carlito"/>
              </a:rPr>
              <a:t>увеличение суммы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счете, </a:t>
            </a:r>
            <a:r>
              <a:rPr sz="2000" dirty="0">
                <a:latin typeface="Carlito"/>
                <a:cs typeface="Carlito"/>
              </a:rPr>
              <a:t>а </a:t>
            </a:r>
            <a:r>
              <a:rPr sz="2000" spc="-5" dirty="0">
                <a:latin typeface="Carlito"/>
                <a:cs typeface="Carlito"/>
              </a:rPr>
              <a:t>второй </a:t>
            </a:r>
            <a:r>
              <a:rPr sz="2000" dirty="0">
                <a:latin typeface="Carlito"/>
                <a:cs typeface="Carlito"/>
              </a:rPr>
              <a:t>—  начисление </a:t>
            </a:r>
            <a:r>
              <a:rPr sz="2000" spc="-10" dirty="0">
                <a:latin typeface="Carlito"/>
                <a:cs typeface="Carlito"/>
              </a:rPr>
              <a:t>процентов, </a:t>
            </a:r>
            <a:r>
              <a:rPr sz="2000" spc="-25" dirty="0">
                <a:latin typeface="Carlito"/>
                <a:cs typeface="Carlito"/>
              </a:rPr>
              <a:t>тогда </a:t>
            </a:r>
            <a:r>
              <a:rPr sz="2000" spc="-10" dirty="0">
                <a:latin typeface="Carlito"/>
                <a:cs typeface="Carlito"/>
              </a:rPr>
              <a:t>итоговая </a:t>
            </a:r>
            <a:r>
              <a:rPr sz="2000" dirty="0">
                <a:latin typeface="Carlito"/>
                <a:cs typeface="Carlito"/>
              </a:rPr>
              <a:t>сумма </a:t>
            </a:r>
            <a:r>
              <a:rPr sz="2000" spc="-25" dirty="0">
                <a:latin typeface="Carlito"/>
                <a:cs typeface="Carlito"/>
              </a:rPr>
              <a:t>будет </a:t>
            </a:r>
            <a:r>
              <a:rPr sz="2000" spc="-10" dirty="0">
                <a:latin typeface="Carlito"/>
                <a:cs typeface="Carlito"/>
              </a:rPr>
              <a:t>больше, </a:t>
            </a:r>
            <a:r>
              <a:rPr sz="2000" spc="-5" dirty="0">
                <a:latin typeface="Carlito"/>
                <a:cs typeface="Carlito"/>
              </a:rPr>
              <a:t>чем </a:t>
            </a:r>
            <a:r>
              <a:rPr sz="2000" dirty="0">
                <a:latin typeface="Carlito"/>
                <a:cs typeface="Carlito"/>
              </a:rPr>
              <a:t>при  </a:t>
            </a:r>
            <a:r>
              <a:rPr sz="2000" spc="-10" dirty="0">
                <a:latin typeface="Carlito"/>
                <a:cs typeface="Carlito"/>
              </a:rPr>
              <a:t>противоположном </a:t>
            </a:r>
            <a:r>
              <a:rPr sz="2000" spc="-5" dirty="0">
                <a:latin typeface="Carlito"/>
                <a:cs typeface="Carlito"/>
              </a:rPr>
              <a:t>порядке выполнения этих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операций.</a:t>
            </a:r>
            <a:endParaRPr sz="2000" dirty="0">
              <a:latin typeface="Carlito"/>
              <a:cs typeface="Carlito"/>
            </a:endParaRPr>
          </a:p>
          <a:p>
            <a:pPr marL="355600" marR="51244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Если </a:t>
            </a:r>
            <a:r>
              <a:rPr sz="2000" spc="-5" dirty="0">
                <a:latin typeface="Carlito"/>
                <a:cs typeface="Carlito"/>
              </a:rPr>
              <a:t>описанные операции </a:t>
            </a:r>
            <a:r>
              <a:rPr sz="2000" spc="-10" dirty="0">
                <a:latin typeface="Carlito"/>
                <a:cs typeface="Carlito"/>
              </a:rPr>
              <a:t>выполняются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рамках двух </a:t>
            </a:r>
            <a:r>
              <a:rPr sz="2000" spc="-10" dirty="0">
                <a:latin typeface="Carlito"/>
                <a:cs typeface="Carlito"/>
              </a:rPr>
              <a:t>различных  </a:t>
            </a:r>
            <a:r>
              <a:rPr sz="2000" spc="-5" dirty="0">
                <a:latin typeface="Carlito"/>
                <a:cs typeface="Carlito"/>
              </a:rPr>
              <a:t>транзакций, </a:t>
            </a:r>
            <a:r>
              <a:rPr sz="2000" spc="-15" dirty="0">
                <a:latin typeface="Carlito"/>
                <a:cs typeface="Carlito"/>
              </a:rPr>
              <a:t>то </a:t>
            </a:r>
            <a:r>
              <a:rPr sz="2000" spc="-5" dirty="0">
                <a:latin typeface="Carlito"/>
                <a:cs typeface="Carlito"/>
              </a:rPr>
              <a:t>оказываются возможными </a:t>
            </a:r>
            <a:r>
              <a:rPr sz="2000" spc="-10" dirty="0">
                <a:latin typeface="Carlito"/>
                <a:cs typeface="Carlito"/>
              </a:rPr>
              <a:t>различные итоговые  </a:t>
            </a:r>
            <a:r>
              <a:rPr sz="2000" spc="-15" dirty="0">
                <a:latin typeface="Carlito"/>
                <a:cs typeface="Carlito"/>
              </a:rPr>
              <a:t>результаты, </a:t>
            </a:r>
            <a:r>
              <a:rPr sz="2000" dirty="0">
                <a:latin typeface="Carlito"/>
                <a:cs typeface="Carlito"/>
              </a:rPr>
              <a:t>зависящие </a:t>
            </a:r>
            <a:r>
              <a:rPr sz="2000" spc="-5" dirty="0">
                <a:latin typeface="Carlito"/>
                <a:cs typeface="Carlito"/>
              </a:rPr>
              <a:t>от </a:t>
            </a:r>
            <a:r>
              <a:rPr sz="2000" spc="-10" dirty="0">
                <a:latin typeface="Carlito"/>
                <a:cs typeface="Carlito"/>
              </a:rPr>
              <a:t>порядка </a:t>
            </a:r>
            <a:r>
              <a:rPr sz="2000" dirty="0">
                <a:latin typeface="Carlito"/>
                <a:cs typeface="Carlito"/>
              </a:rPr>
              <a:t>их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выполнения.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1374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05218" y="1514333"/>
            <a:ext cx="10157054" cy="30912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493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Сериализация двух </a:t>
            </a:r>
            <a:r>
              <a:rPr sz="2000" dirty="0">
                <a:latin typeface="Carlito"/>
                <a:cs typeface="Carlito"/>
              </a:rPr>
              <a:t>транзакций при их </a:t>
            </a:r>
            <a:r>
              <a:rPr sz="2000" spc="-5" dirty="0">
                <a:latin typeface="Carlito"/>
                <a:cs typeface="Carlito"/>
              </a:rPr>
              <a:t>параллельном выполнении  </a:t>
            </a:r>
            <a:r>
              <a:rPr sz="2000" spc="-15" dirty="0">
                <a:latin typeface="Carlito"/>
                <a:cs typeface="Carlito"/>
              </a:rPr>
              <a:t>означает, </a:t>
            </a:r>
            <a:r>
              <a:rPr sz="2000" spc="-10" dirty="0">
                <a:latin typeface="Carlito"/>
                <a:cs typeface="Carlito"/>
              </a:rPr>
              <a:t>что полученный </a:t>
            </a:r>
            <a:r>
              <a:rPr sz="2000" spc="-20" dirty="0">
                <a:latin typeface="Carlito"/>
                <a:cs typeface="Carlito"/>
              </a:rPr>
              <a:t>результат </a:t>
            </a:r>
            <a:r>
              <a:rPr sz="2000" spc="-25" dirty="0">
                <a:latin typeface="Carlito"/>
                <a:cs typeface="Carlito"/>
              </a:rPr>
              <a:t>будет </a:t>
            </a:r>
            <a:r>
              <a:rPr sz="2000" spc="-5" dirty="0">
                <a:latin typeface="Carlito"/>
                <a:cs typeface="Carlito"/>
              </a:rPr>
              <a:t>соответствовать </a:t>
            </a:r>
            <a:r>
              <a:rPr sz="2000" i="1" spc="-70" dirty="0">
                <a:latin typeface="Arial"/>
                <a:cs typeface="Arial"/>
              </a:rPr>
              <a:t>одному </a:t>
            </a:r>
            <a:r>
              <a:rPr sz="2000" i="1" spc="-90" dirty="0">
                <a:latin typeface="Arial"/>
                <a:cs typeface="Arial"/>
              </a:rPr>
              <a:t>из  </a:t>
            </a:r>
            <a:r>
              <a:rPr sz="2000" i="1" spc="-100" dirty="0">
                <a:latin typeface="Arial"/>
                <a:cs typeface="Arial"/>
              </a:rPr>
              <a:t>двух </a:t>
            </a:r>
            <a:r>
              <a:rPr sz="2000" i="1" spc="-55" dirty="0">
                <a:latin typeface="Arial"/>
                <a:cs typeface="Arial"/>
              </a:rPr>
              <a:t>возможных </a:t>
            </a:r>
            <a:r>
              <a:rPr sz="2000" spc="-5" dirty="0">
                <a:latin typeface="Carlito"/>
                <a:cs typeface="Carlito"/>
              </a:rPr>
              <a:t>вариантов упорядочения </a:t>
            </a:r>
            <a:r>
              <a:rPr sz="2000" dirty="0">
                <a:latin typeface="Carlito"/>
                <a:cs typeface="Carlito"/>
              </a:rPr>
              <a:t>транзакций </a:t>
            </a:r>
            <a:r>
              <a:rPr sz="2000" dirty="0" err="1">
                <a:latin typeface="Carlito"/>
                <a:cs typeface="Carlito"/>
              </a:rPr>
              <a:t>при</a:t>
            </a:r>
            <a:r>
              <a:rPr sz="2000" spc="-155" dirty="0">
                <a:latin typeface="Carlito"/>
                <a:cs typeface="Carlito"/>
              </a:rPr>
              <a:t> </a:t>
            </a:r>
            <a:r>
              <a:rPr sz="2000" dirty="0" err="1" smtClean="0">
                <a:latin typeface="Carlito"/>
                <a:cs typeface="Carlito"/>
              </a:rPr>
              <a:t>их</a:t>
            </a:r>
            <a:r>
              <a:rPr lang="en-US" sz="2000" dirty="0" smtClean="0">
                <a:latin typeface="Carlito"/>
                <a:cs typeface="Carlito"/>
              </a:rPr>
              <a:t> </a:t>
            </a:r>
            <a:r>
              <a:rPr sz="2000" spc="-10" dirty="0" err="1" smtClean="0">
                <a:latin typeface="Carlito"/>
                <a:cs typeface="Carlito"/>
              </a:rPr>
              <a:t>последовательном</a:t>
            </a:r>
            <a:r>
              <a:rPr sz="2000" spc="-30" dirty="0" smtClean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выполнении.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При </a:t>
            </a:r>
            <a:r>
              <a:rPr sz="2000" spc="-10" dirty="0">
                <a:latin typeface="Carlito"/>
                <a:cs typeface="Carlito"/>
              </a:rPr>
              <a:t>этом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нельзя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сказать точно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spc="-15" dirty="0">
                <a:latin typeface="Carlito"/>
                <a:cs typeface="Carlito"/>
              </a:rPr>
              <a:t>какой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5" dirty="0">
                <a:latin typeface="Carlito"/>
                <a:cs typeface="Carlito"/>
              </a:rPr>
              <a:t>вариантов </a:t>
            </a:r>
            <a:r>
              <a:rPr sz="2000" spc="-25" dirty="0">
                <a:latin typeface="Carlito"/>
                <a:cs typeface="Carlito"/>
              </a:rPr>
              <a:t>будет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реализован.</a:t>
            </a:r>
            <a:endParaRPr sz="2000" dirty="0">
              <a:latin typeface="Carlito"/>
              <a:cs typeface="Carlito"/>
            </a:endParaRPr>
          </a:p>
          <a:p>
            <a:pPr marL="355600" marR="24193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Если </a:t>
            </a:r>
            <a:r>
              <a:rPr sz="2000" spc="-5" dirty="0">
                <a:latin typeface="Carlito"/>
                <a:cs typeface="Carlito"/>
              </a:rPr>
              <a:t>параллельно </a:t>
            </a:r>
            <a:r>
              <a:rPr sz="2000" spc="-10" dirty="0">
                <a:latin typeface="Carlito"/>
                <a:cs typeface="Carlito"/>
              </a:rPr>
              <a:t>выполняется более </a:t>
            </a:r>
            <a:r>
              <a:rPr sz="2000" spc="-5" dirty="0">
                <a:latin typeface="Carlito"/>
                <a:cs typeface="Carlito"/>
              </a:rPr>
              <a:t>двух транзакций, </a:t>
            </a:r>
            <a:r>
              <a:rPr sz="2000" spc="-30" dirty="0">
                <a:latin typeface="Carlito"/>
                <a:cs typeface="Carlito"/>
              </a:rPr>
              <a:t>тогда  </a:t>
            </a:r>
            <a:r>
              <a:rPr sz="2000" spc="-20" dirty="0">
                <a:latin typeface="Carlito"/>
                <a:cs typeface="Carlito"/>
              </a:rPr>
              <a:t>результат </a:t>
            </a:r>
            <a:r>
              <a:rPr sz="2000" dirty="0">
                <a:latin typeface="Carlito"/>
                <a:cs typeface="Carlito"/>
              </a:rPr>
              <a:t>их </a:t>
            </a:r>
            <a:r>
              <a:rPr sz="2000" spc="-5" dirty="0">
                <a:latin typeface="Carlito"/>
                <a:cs typeface="Carlito"/>
              </a:rPr>
              <a:t>параллельного выполнения также </a:t>
            </a:r>
            <a:r>
              <a:rPr sz="2000" spc="-20" dirty="0">
                <a:latin typeface="Carlito"/>
                <a:cs typeface="Carlito"/>
              </a:rPr>
              <a:t>должен </a:t>
            </a:r>
            <a:r>
              <a:rPr sz="2000" dirty="0">
                <a:latin typeface="Carlito"/>
                <a:cs typeface="Carlito"/>
              </a:rPr>
              <a:t>быть </a:t>
            </a:r>
            <a:r>
              <a:rPr sz="2000" spc="-5" dirty="0">
                <a:latin typeface="Carlito"/>
                <a:cs typeface="Carlito"/>
              </a:rPr>
              <a:t>таким,  </a:t>
            </a:r>
            <a:r>
              <a:rPr sz="2000" spc="-10" dirty="0">
                <a:latin typeface="Carlito"/>
                <a:cs typeface="Carlito"/>
              </a:rPr>
              <a:t>каким </a:t>
            </a:r>
            <a:r>
              <a:rPr sz="2000" spc="-5" dirty="0">
                <a:latin typeface="Carlito"/>
                <a:cs typeface="Carlito"/>
              </a:rPr>
              <a:t>он </a:t>
            </a:r>
            <a:r>
              <a:rPr sz="2000" dirty="0">
                <a:latin typeface="Carlito"/>
                <a:cs typeface="Carlito"/>
              </a:rPr>
              <a:t>был бы в случае выбора </a:t>
            </a:r>
            <a:r>
              <a:rPr sz="2000" i="1" spc="-95" dirty="0">
                <a:latin typeface="Arial"/>
                <a:cs typeface="Arial"/>
              </a:rPr>
              <a:t>некоторого </a:t>
            </a:r>
            <a:r>
              <a:rPr sz="2000" i="1" spc="-80" dirty="0">
                <a:latin typeface="Arial"/>
                <a:cs typeface="Arial"/>
              </a:rPr>
              <a:t>варианта  </a:t>
            </a:r>
            <a:r>
              <a:rPr sz="2000" i="1" spc="-95" dirty="0">
                <a:latin typeface="Arial"/>
                <a:cs typeface="Arial"/>
              </a:rPr>
              <a:t>упорядочения </a:t>
            </a:r>
            <a:r>
              <a:rPr sz="2000" i="1" spc="-65" dirty="0">
                <a:latin typeface="Arial"/>
                <a:cs typeface="Arial"/>
              </a:rPr>
              <a:t>транзакций</a:t>
            </a:r>
            <a:r>
              <a:rPr sz="2000" spc="-65" dirty="0">
                <a:latin typeface="Carlito"/>
                <a:cs typeface="Carlito"/>
              </a:rPr>
              <a:t>, </a:t>
            </a:r>
            <a:r>
              <a:rPr sz="2000" dirty="0">
                <a:latin typeface="Carlito"/>
                <a:cs typeface="Carlito"/>
              </a:rPr>
              <a:t>если бы </a:t>
            </a:r>
            <a:r>
              <a:rPr sz="2000" spc="-5" dirty="0" err="1">
                <a:latin typeface="Carlito"/>
                <a:cs typeface="Carlito"/>
              </a:rPr>
              <a:t>они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выполнялись</a:t>
            </a:r>
            <a:r>
              <a:rPr lang="en-US" sz="2000" spc="-5" dirty="0" smtClean="0">
                <a:latin typeface="Carlito"/>
                <a:cs typeface="Carlito"/>
              </a:rPr>
              <a:t> </a:t>
            </a:r>
            <a:r>
              <a:rPr sz="2000" spc="-10" dirty="0" err="1" smtClean="0">
                <a:latin typeface="Carlito"/>
                <a:cs typeface="Carlito"/>
              </a:rPr>
              <a:t>последовательно</a:t>
            </a:r>
            <a:r>
              <a:rPr sz="2000" spc="-10" dirty="0">
                <a:latin typeface="Carlito"/>
                <a:cs typeface="Carlito"/>
              </a:rPr>
              <a:t>, </a:t>
            </a:r>
            <a:r>
              <a:rPr sz="2000" spc="-20" dirty="0">
                <a:latin typeface="Carlito"/>
                <a:cs typeface="Carlito"/>
              </a:rPr>
              <a:t>одна </a:t>
            </a:r>
            <a:r>
              <a:rPr sz="2000" dirty="0">
                <a:latin typeface="Carlito"/>
                <a:cs typeface="Carlito"/>
              </a:rPr>
              <a:t>за </a:t>
            </a:r>
            <a:r>
              <a:rPr sz="2000" spc="-10" dirty="0">
                <a:latin typeface="Carlito"/>
                <a:cs typeface="Carlito"/>
              </a:rPr>
              <a:t>другой. </a:t>
            </a:r>
            <a:r>
              <a:rPr sz="2000" spc="-5" dirty="0">
                <a:latin typeface="Carlito"/>
                <a:cs typeface="Carlito"/>
              </a:rPr>
              <a:t>Чем </a:t>
            </a:r>
            <a:r>
              <a:rPr sz="2000" spc="-10" dirty="0">
                <a:latin typeface="Carlito"/>
                <a:cs typeface="Carlito"/>
              </a:rPr>
              <a:t>больше </a:t>
            </a:r>
            <a:r>
              <a:rPr sz="2000" spc="-5" dirty="0">
                <a:latin typeface="Carlito"/>
                <a:cs typeface="Carlito"/>
              </a:rPr>
              <a:t>транзакций, </a:t>
            </a:r>
            <a:r>
              <a:rPr sz="2000" spc="-10" dirty="0">
                <a:latin typeface="Carlito"/>
                <a:cs typeface="Carlito"/>
              </a:rPr>
              <a:t>тем</a:t>
            </a:r>
            <a:endParaRPr sz="2000" dirty="0">
              <a:latin typeface="Carlito"/>
              <a:cs typeface="Carlito"/>
            </a:endParaRPr>
          </a:p>
          <a:p>
            <a:pPr marL="355600"/>
            <a:r>
              <a:rPr sz="2000" spc="-10" dirty="0">
                <a:latin typeface="Carlito"/>
                <a:cs typeface="Carlito"/>
              </a:rPr>
              <a:t>больше </a:t>
            </a:r>
            <a:r>
              <a:rPr sz="2000" spc="-5" dirty="0">
                <a:latin typeface="Carlito"/>
                <a:cs typeface="Carlito"/>
              </a:rPr>
              <a:t>вариантов </a:t>
            </a:r>
            <a:r>
              <a:rPr sz="2000" dirty="0">
                <a:latin typeface="Carlito"/>
                <a:cs typeface="Carlito"/>
              </a:rPr>
              <a:t>их </a:t>
            </a:r>
            <a:r>
              <a:rPr sz="2000" spc="-5" dirty="0">
                <a:latin typeface="Carlito"/>
                <a:cs typeface="Carlito"/>
              </a:rPr>
              <a:t>упорядочения. </a:t>
            </a:r>
            <a:r>
              <a:rPr sz="2000" spc="-10" dirty="0">
                <a:latin typeface="Carlito"/>
                <a:cs typeface="Carlito"/>
              </a:rPr>
              <a:t>Концепция </a:t>
            </a:r>
            <a:r>
              <a:rPr sz="2000" dirty="0" err="1">
                <a:latin typeface="Carlito"/>
                <a:cs typeface="Carlito"/>
              </a:rPr>
              <a:t>сериализации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 err="1" smtClean="0">
                <a:latin typeface="Carlito"/>
                <a:cs typeface="Carlito"/>
              </a:rPr>
              <a:t>не</a:t>
            </a:r>
            <a:r>
              <a:rPr lang="en-US" sz="2000" dirty="0" smtClean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предписывает</a:t>
            </a:r>
            <a:r>
              <a:rPr sz="2000" spc="-5" dirty="0" smtClean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выбора </a:t>
            </a:r>
            <a:r>
              <a:rPr sz="2000" spc="-15" dirty="0">
                <a:latin typeface="Carlito"/>
                <a:cs typeface="Carlito"/>
              </a:rPr>
              <a:t>какого-то определенного </a:t>
            </a:r>
            <a:r>
              <a:rPr sz="2000" dirty="0">
                <a:latin typeface="Carlito"/>
                <a:cs typeface="Carlito"/>
              </a:rPr>
              <a:t>варианта. </a:t>
            </a:r>
            <a:r>
              <a:rPr sz="2000" spc="-10" dirty="0" err="1">
                <a:latin typeface="Carlito"/>
                <a:cs typeface="Carlito"/>
              </a:rPr>
              <a:t>Речь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 err="1" smtClean="0">
                <a:latin typeface="Carlito"/>
                <a:cs typeface="Carlito"/>
              </a:rPr>
              <a:t>идет</a:t>
            </a:r>
            <a:r>
              <a:rPr lang="en-US" sz="2000" spc="-10" dirty="0" smtClean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лишь</a:t>
            </a:r>
            <a:r>
              <a:rPr sz="2000" spc="-5" dirty="0" smtClean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об </a:t>
            </a:r>
            <a:r>
              <a:rPr sz="2000" i="1" spc="-60" dirty="0">
                <a:latin typeface="Arial"/>
                <a:cs typeface="Arial"/>
              </a:rPr>
              <a:t>одном </a:t>
            </a:r>
            <a:r>
              <a:rPr sz="2000" i="1" spc="-85" dirty="0">
                <a:latin typeface="Arial"/>
                <a:cs typeface="Arial"/>
              </a:rPr>
              <a:t>из</a:t>
            </a:r>
            <a:r>
              <a:rPr sz="2000" i="1" spc="-210" dirty="0">
                <a:latin typeface="Arial"/>
                <a:cs typeface="Arial"/>
              </a:rPr>
              <a:t> </a:t>
            </a:r>
            <a:r>
              <a:rPr sz="2000" i="1" spc="-70" dirty="0">
                <a:latin typeface="Arial"/>
                <a:cs typeface="Arial"/>
              </a:rPr>
              <a:t>них</a:t>
            </a:r>
            <a:r>
              <a:rPr sz="2000" spc="-7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5149" y="5154560"/>
            <a:ext cx="8760231" cy="86305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spcBef>
                <a:spcPts val="250"/>
              </a:spcBef>
            </a:pPr>
            <a:r>
              <a:rPr kern="0" dirty="0">
                <a:latin typeface="Carlito"/>
                <a:cs typeface="Carlito"/>
              </a:rPr>
              <a:t>В том случае, </a:t>
            </a:r>
            <a:r>
              <a:rPr i="1" kern="0" dirty="0">
                <a:latin typeface="Arial"/>
                <a:cs typeface="Arial"/>
              </a:rPr>
              <a:t>если СУБД не сможет гарантировать </a:t>
            </a:r>
            <a:r>
              <a:rPr kern="0" dirty="0">
                <a:latin typeface="Carlito"/>
                <a:cs typeface="Carlito"/>
              </a:rPr>
              <a:t>успешную сериализацию</a:t>
            </a:r>
          </a:p>
          <a:p>
            <a:pPr marL="91440" marR="115570"/>
            <a:r>
              <a:rPr kern="0" dirty="0">
                <a:latin typeface="Carlito"/>
                <a:cs typeface="Carlito"/>
              </a:rPr>
              <a:t>группы параллельных транзакций, тогда некоторые из них могут быть </a:t>
            </a:r>
            <a:r>
              <a:rPr b="1" kern="0" dirty="0">
                <a:latin typeface="Carlito"/>
                <a:cs typeface="Carlito"/>
              </a:rPr>
              <a:t>завершены  с ошибкой</a:t>
            </a:r>
            <a:r>
              <a:rPr kern="0" dirty="0">
                <a:latin typeface="Carlito"/>
                <a:cs typeface="Carlito"/>
              </a:rPr>
              <a:t>. Эти транзакции придется </a:t>
            </a:r>
            <a:r>
              <a:rPr i="1" kern="0" dirty="0">
                <a:latin typeface="Arial"/>
                <a:cs typeface="Arial"/>
              </a:rPr>
              <a:t>выполнить повторно</a:t>
            </a:r>
            <a:r>
              <a:rPr kern="0" dirty="0">
                <a:latin typeface="Carlito"/>
                <a:cs typeface="Carlito"/>
              </a:rPr>
              <a:t>.</a:t>
            </a:r>
          </a:p>
        </p:txBody>
      </p:sp>
      <p:sp>
        <p:nvSpPr>
          <p:cNvPr id="9" name="object 3"/>
          <p:cNvSpPr txBox="1">
            <a:spLocks/>
          </p:cNvSpPr>
          <p:nvPr/>
        </p:nvSpPr>
        <p:spPr>
          <a:xfrm>
            <a:off x="1945150" y="129397"/>
            <a:ext cx="8579075" cy="997068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5" dirty="0" smtClean="0">
                <a:latin typeface="Arial Black" panose="020B0A04020102020204" pitchFamily="34" charset="0"/>
              </a:rPr>
              <a:t>Смысл</a:t>
            </a:r>
            <a:r>
              <a:rPr lang="ru-RU" sz="3200" spc="-10" dirty="0" smtClean="0">
                <a:latin typeface="Arial Black" panose="020B0A04020102020204" pitchFamily="34" charset="0"/>
              </a:rPr>
              <a:t> </a:t>
            </a:r>
            <a:r>
              <a:rPr lang="ru-RU" sz="3200" spc="-15" dirty="0" smtClean="0">
                <a:latin typeface="Arial Black" panose="020B0A04020102020204" pitchFamily="34" charset="0"/>
              </a:rPr>
              <a:t>концепции</a:t>
            </a:r>
            <a:endParaRPr lang="ru-RU" sz="3200" dirty="0" smtClean="0">
              <a:latin typeface="Arial Black" panose="020B0A04020102020204" pitchFamily="34" charset="0"/>
            </a:endParaRPr>
          </a:p>
          <a:p>
            <a:pPr marL="12700"/>
            <a:r>
              <a:rPr lang="ru-RU" sz="3200" spc="-5" dirty="0" err="1" smtClean="0">
                <a:latin typeface="Arial Black" panose="020B0A04020102020204" pitchFamily="34" charset="0"/>
              </a:rPr>
              <a:t>сериализации</a:t>
            </a:r>
            <a:r>
              <a:rPr lang="ru-RU" sz="3200" spc="-5" dirty="0" smtClean="0">
                <a:latin typeface="Arial Black" panose="020B0A04020102020204" pitchFamily="34" charset="0"/>
              </a:rPr>
              <a:t> транзакций</a:t>
            </a:r>
            <a:endParaRPr lang="ru-RU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404" y="382938"/>
            <a:ext cx="8803361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latin typeface="Arial Black" panose="020B0A04020102020204" pitchFamily="34" charset="0"/>
              </a:rPr>
              <a:t>Уровни </a:t>
            </a:r>
            <a:r>
              <a:rPr sz="3200" spc="-15" dirty="0" err="1">
                <a:latin typeface="Arial Black" panose="020B0A04020102020204" pitchFamily="34" charset="0"/>
              </a:rPr>
              <a:t>изоляции</a:t>
            </a:r>
            <a:r>
              <a:rPr sz="3200" spc="-15" dirty="0">
                <a:latin typeface="Arial Black" panose="020B0A04020102020204" pitchFamily="34" charset="0"/>
              </a:rPr>
              <a:t> </a:t>
            </a:r>
            <a:r>
              <a:rPr sz="3200" spc="-5" dirty="0" err="1" smtClean="0">
                <a:latin typeface="Arial Black" panose="020B0A04020102020204" pitchFamily="34" charset="0"/>
              </a:rPr>
              <a:t>транзакций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946" y="1285494"/>
            <a:ext cx="8020684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spc="-10" dirty="0">
                <a:latin typeface="Carlito"/>
                <a:cs typeface="Carlito"/>
              </a:rPr>
              <a:t>конкретизации </a:t>
            </a:r>
            <a:r>
              <a:rPr sz="2000" dirty="0">
                <a:latin typeface="Carlito"/>
                <a:cs typeface="Carlito"/>
              </a:rPr>
              <a:t>степени независимости </a:t>
            </a:r>
            <a:r>
              <a:rPr sz="2000" spc="-5" dirty="0">
                <a:latin typeface="Carlito"/>
                <a:cs typeface="Carlito"/>
              </a:rPr>
              <a:t>параллельных </a:t>
            </a:r>
            <a:r>
              <a:rPr sz="2000" dirty="0">
                <a:latin typeface="Carlito"/>
                <a:cs typeface="Carlito"/>
              </a:rPr>
              <a:t>транзакций  </a:t>
            </a:r>
            <a:r>
              <a:rPr sz="2000" spc="-15" dirty="0">
                <a:latin typeface="Carlito"/>
                <a:cs typeface="Carlito"/>
              </a:rPr>
              <a:t>вводится </a:t>
            </a:r>
            <a:r>
              <a:rPr sz="2000" spc="-5" dirty="0">
                <a:latin typeface="Carlito"/>
                <a:cs typeface="Carlito"/>
              </a:rPr>
              <a:t>понятие </a:t>
            </a:r>
            <a:r>
              <a:rPr sz="2000" b="1" dirty="0">
                <a:latin typeface="Carlito"/>
                <a:cs typeface="Carlito"/>
              </a:rPr>
              <a:t>уровня </a:t>
            </a:r>
            <a:r>
              <a:rPr sz="2000" b="1" spc="-5" dirty="0">
                <a:latin typeface="Carlito"/>
                <a:cs typeface="Carlito"/>
              </a:rPr>
              <a:t>изоляции</a:t>
            </a:r>
            <a:r>
              <a:rPr sz="2000" b="1" spc="-4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транзакций</a:t>
            </a:r>
            <a:r>
              <a:rPr sz="2000" dirty="0">
                <a:latin typeface="Carlito"/>
                <a:cs typeface="Carlito"/>
              </a:rPr>
              <a:t>.</a:t>
            </a:r>
          </a:p>
          <a:p>
            <a:pPr marL="355600" marR="16002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Каждый </a:t>
            </a:r>
            <a:r>
              <a:rPr sz="2000" spc="-5" dirty="0">
                <a:latin typeface="Carlito"/>
                <a:cs typeface="Carlito"/>
              </a:rPr>
              <a:t>уровень </a:t>
            </a:r>
            <a:r>
              <a:rPr sz="2000" spc="-10" dirty="0">
                <a:latin typeface="Carlito"/>
                <a:cs typeface="Carlito"/>
              </a:rPr>
              <a:t>характеризуется </a:t>
            </a:r>
            <a:r>
              <a:rPr sz="2000" spc="-5" dirty="0">
                <a:latin typeface="Carlito"/>
                <a:cs typeface="Carlito"/>
              </a:rPr>
              <a:t>перечнем </a:t>
            </a:r>
            <a:r>
              <a:rPr sz="2000" spc="-10" dirty="0">
                <a:latin typeface="Carlito"/>
                <a:cs typeface="Carlito"/>
              </a:rPr>
              <a:t>тех </a:t>
            </a:r>
            <a:r>
              <a:rPr sz="2000" spc="-5" dirty="0">
                <a:latin typeface="Carlito"/>
                <a:cs typeface="Carlito"/>
              </a:rPr>
              <a:t>феноменов, </a:t>
            </a:r>
            <a:r>
              <a:rPr sz="2000" spc="-15" dirty="0">
                <a:latin typeface="Carlito"/>
                <a:cs typeface="Carlito"/>
              </a:rPr>
              <a:t>которые 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данном </a:t>
            </a:r>
            <a:r>
              <a:rPr sz="2000" dirty="0">
                <a:latin typeface="Carlito"/>
                <a:cs typeface="Carlito"/>
              </a:rPr>
              <a:t>уровне не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допускаются.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Всего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стандарте SQL предусмотрено четыре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уровня: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4610" y="2809749"/>
            <a:ext cx="342822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READ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UNCOMMITTED</a:t>
            </a:r>
          </a:p>
          <a:p>
            <a:pPr marL="355600" indent="-342900"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READ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COMMITTED</a:t>
            </a:r>
          </a:p>
          <a:p>
            <a:pPr marL="355600" indent="-342900">
              <a:buFont typeface="Courier New"/>
              <a:buChar char="o"/>
              <a:tabLst>
                <a:tab pos="355600" algn="l"/>
              </a:tabLst>
            </a:pPr>
            <a:r>
              <a:rPr sz="2000" spc="-35" dirty="0">
                <a:latin typeface="Carlito"/>
                <a:cs typeface="Carlito"/>
              </a:rPr>
              <a:t>REPEATABLE </a:t>
            </a:r>
            <a:r>
              <a:rPr sz="2000" spc="-5" dirty="0">
                <a:latin typeface="Carlito"/>
                <a:cs typeface="Carlito"/>
              </a:rPr>
              <a:t>READ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SERIALIZABLE.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34946" y="4351755"/>
            <a:ext cx="76085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Каждый </a:t>
            </a:r>
            <a:r>
              <a:rPr sz="2000" spc="-10" dirty="0">
                <a:latin typeface="Carlito"/>
                <a:cs typeface="Carlito"/>
              </a:rPr>
              <a:t>более </a:t>
            </a:r>
            <a:r>
              <a:rPr sz="2000" dirty="0">
                <a:latin typeface="Carlito"/>
                <a:cs typeface="Carlito"/>
              </a:rPr>
              <a:t>высокий </a:t>
            </a:r>
            <a:r>
              <a:rPr sz="2000" spc="-5" dirty="0">
                <a:latin typeface="Carlito"/>
                <a:cs typeface="Carlito"/>
              </a:rPr>
              <a:t>уровень включает </a:t>
            </a:r>
            <a:r>
              <a:rPr sz="2000" dirty="0">
                <a:latin typeface="Carlito"/>
                <a:cs typeface="Carlito"/>
              </a:rPr>
              <a:t>в себя все </a:t>
            </a:r>
            <a:r>
              <a:rPr sz="2000" spc="-5" dirty="0">
                <a:latin typeface="Carlito"/>
                <a:cs typeface="Carlito"/>
              </a:rPr>
              <a:t>возможности  </a:t>
            </a:r>
            <a:r>
              <a:rPr sz="2000" spc="-10" dirty="0">
                <a:latin typeface="Carlito"/>
                <a:cs typeface="Carlito"/>
              </a:rPr>
              <a:t>предыдущего.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8753" y="2926677"/>
            <a:ext cx="1800225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spcBef>
                <a:spcPts val="245"/>
              </a:spcBef>
            </a:pPr>
            <a:r>
              <a:rPr spc="-5" dirty="0">
                <a:latin typeface="Carlito"/>
                <a:cs typeface="Carlito"/>
              </a:rPr>
              <a:t>самый низкий</a:t>
            </a:r>
            <a:endParaRPr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44555" y="2966061"/>
            <a:ext cx="1584960" cy="158115"/>
          </a:xfrm>
          <a:custGeom>
            <a:avLst/>
            <a:gdLst/>
            <a:ahLst/>
            <a:cxnLst/>
            <a:rect l="l" t="t" r="r" b="b"/>
            <a:pathLst>
              <a:path w="1584960" h="158114">
                <a:moveTo>
                  <a:pt x="72676" y="44506"/>
                </a:moveTo>
                <a:lnTo>
                  <a:pt x="50297" y="55894"/>
                </a:lnTo>
                <a:lnTo>
                  <a:pt x="71188" y="69785"/>
                </a:lnTo>
                <a:lnTo>
                  <a:pt x="1583436" y="157987"/>
                </a:lnTo>
                <a:lnTo>
                  <a:pt x="1584959" y="132587"/>
                </a:lnTo>
                <a:lnTo>
                  <a:pt x="72676" y="44506"/>
                </a:lnTo>
                <a:close/>
              </a:path>
              <a:path w="1584960" h="158114">
                <a:moveTo>
                  <a:pt x="104266" y="0"/>
                </a:moveTo>
                <a:lnTo>
                  <a:pt x="0" y="52958"/>
                </a:lnTo>
                <a:lnTo>
                  <a:pt x="97408" y="117728"/>
                </a:lnTo>
                <a:lnTo>
                  <a:pt x="105282" y="116077"/>
                </a:lnTo>
                <a:lnTo>
                  <a:pt x="109219" y="110235"/>
                </a:lnTo>
                <a:lnTo>
                  <a:pt x="113029" y="104393"/>
                </a:lnTo>
                <a:lnTo>
                  <a:pt x="111505" y="96519"/>
                </a:lnTo>
                <a:lnTo>
                  <a:pt x="105663" y="92709"/>
                </a:lnTo>
                <a:lnTo>
                  <a:pt x="71188" y="69785"/>
                </a:lnTo>
                <a:lnTo>
                  <a:pt x="24383" y="67055"/>
                </a:lnTo>
                <a:lnTo>
                  <a:pt x="25907" y="41782"/>
                </a:lnTo>
                <a:lnTo>
                  <a:pt x="78028" y="41782"/>
                </a:lnTo>
                <a:lnTo>
                  <a:pt x="115824" y="22605"/>
                </a:lnTo>
                <a:lnTo>
                  <a:pt x="118237" y="14985"/>
                </a:lnTo>
                <a:lnTo>
                  <a:pt x="111887" y="2539"/>
                </a:lnTo>
                <a:lnTo>
                  <a:pt x="104266" y="0"/>
                </a:lnTo>
                <a:close/>
              </a:path>
              <a:path w="1584960" h="158114">
                <a:moveTo>
                  <a:pt x="25907" y="41782"/>
                </a:moveTo>
                <a:lnTo>
                  <a:pt x="24383" y="67055"/>
                </a:lnTo>
                <a:lnTo>
                  <a:pt x="71188" y="69785"/>
                </a:lnTo>
                <a:lnTo>
                  <a:pt x="65173" y="65785"/>
                </a:lnTo>
                <a:lnTo>
                  <a:pt x="30861" y="65785"/>
                </a:lnTo>
                <a:lnTo>
                  <a:pt x="32130" y="43814"/>
                </a:lnTo>
                <a:lnTo>
                  <a:pt x="60795" y="43814"/>
                </a:lnTo>
                <a:lnTo>
                  <a:pt x="25907" y="41782"/>
                </a:lnTo>
                <a:close/>
              </a:path>
              <a:path w="1584960" h="158114">
                <a:moveTo>
                  <a:pt x="32130" y="43814"/>
                </a:moveTo>
                <a:lnTo>
                  <a:pt x="30861" y="65785"/>
                </a:lnTo>
                <a:lnTo>
                  <a:pt x="50297" y="55894"/>
                </a:lnTo>
                <a:lnTo>
                  <a:pt x="32130" y="43814"/>
                </a:lnTo>
                <a:close/>
              </a:path>
              <a:path w="1584960" h="158114">
                <a:moveTo>
                  <a:pt x="50297" y="55894"/>
                </a:moveTo>
                <a:lnTo>
                  <a:pt x="30861" y="65785"/>
                </a:lnTo>
                <a:lnTo>
                  <a:pt x="65173" y="65785"/>
                </a:lnTo>
                <a:lnTo>
                  <a:pt x="50297" y="55894"/>
                </a:lnTo>
                <a:close/>
              </a:path>
              <a:path w="1584960" h="158114">
                <a:moveTo>
                  <a:pt x="60795" y="43814"/>
                </a:moveTo>
                <a:lnTo>
                  <a:pt x="32130" y="43814"/>
                </a:lnTo>
                <a:lnTo>
                  <a:pt x="50297" y="55894"/>
                </a:lnTo>
                <a:lnTo>
                  <a:pt x="72676" y="44506"/>
                </a:lnTo>
                <a:lnTo>
                  <a:pt x="60795" y="43814"/>
                </a:lnTo>
                <a:close/>
              </a:path>
              <a:path w="1584960" h="158114">
                <a:moveTo>
                  <a:pt x="78028" y="41782"/>
                </a:moveTo>
                <a:lnTo>
                  <a:pt x="25907" y="41782"/>
                </a:lnTo>
                <a:lnTo>
                  <a:pt x="72676" y="44506"/>
                </a:lnTo>
                <a:lnTo>
                  <a:pt x="78028" y="4178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72430" y="3497707"/>
            <a:ext cx="1800225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spcBef>
                <a:spcPts val="245"/>
              </a:spcBef>
            </a:pPr>
            <a:r>
              <a:rPr spc="-5" dirty="0">
                <a:latin typeface="Carlito"/>
                <a:cs typeface="Carlito"/>
              </a:rPr>
              <a:t>самый</a:t>
            </a:r>
            <a:r>
              <a:rPr spc="-1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высокий</a:t>
            </a:r>
          </a:p>
        </p:txBody>
      </p:sp>
      <p:sp>
        <p:nvSpPr>
          <p:cNvPr id="9" name="object 9"/>
          <p:cNvSpPr/>
          <p:nvPr/>
        </p:nvSpPr>
        <p:spPr>
          <a:xfrm>
            <a:off x="5088232" y="3669806"/>
            <a:ext cx="1586230" cy="244475"/>
          </a:xfrm>
          <a:custGeom>
            <a:avLst/>
            <a:gdLst/>
            <a:ahLst/>
            <a:cxnLst/>
            <a:rect l="l" t="t" r="r" b="b"/>
            <a:pathLst>
              <a:path w="1586229" h="244475">
                <a:moveTo>
                  <a:pt x="93471" y="127000"/>
                </a:moveTo>
                <a:lnTo>
                  <a:pt x="0" y="197231"/>
                </a:lnTo>
                <a:lnTo>
                  <a:pt x="107187" y="244094"/>
                </a:lnTo>
                <a:lnTo>
                  <a:pt x="114680" y="241173"/>
                </a:lnTo>
                <a:lnTo>
                  <a:pt x="117475" y="234696"/>
                </a:lnTo>
                <a:lnTo>
                  <a:pt x="120268" y="228346"/>
                </a:lnTo>
                <a:lnTo>
                  <a:pt x="117347" y="220853"/>
                </a:lnTo>
                <a:lnTo>
                  <a:pt x="85394" y="206883"/>
                </a:lnTo>
                <a:lnTo>
                  <a:pt x="26415" y="206883"/>
                </a:lnTo>
                <a:lnTo>
                  <a:pt x="23494" y="181737"/>
                </a:lnTo>
                <a:lnTo>
                  <a:pt x="70135" y="176300"/>
                </a:lnTo>
                <a:lnTo>
                  <a:pt x="108712" y="147320"/>
                </a:lnTo>
                <a:lnTo>
                  <a:pt x="109854" y="139319"/>
                </a:lnTo>
                <a:lnTo>
                  <a:pt x="101472" y="128143"/>
                </a:lnTo>
                <a:lnTo>
                  <a:pt x="93471" y="127000"/>
                </a:lnTo>
                <a:close/>
              </a:path>
              <a:path w="1586229" h="244475">
                <a:moveTo>
                  <a:pt x="70135" y="176300"/>
                </a:moveTo>
                <a:lnTo>
                  <a:pt x="23494" y="181737"/>
                </a:lnTo>
                <a:lnTo>
                  <a:pt x="26415" y="206883"/>
                </a:lnTo>
                <a:lnTo>
                  <a:pt x="47119" y="204470"/>
                </a:lnTo>
                <a:lnTo>
                  <a:pt x="32638" y="204470"/>
                </a:lnTo>
                <a:lnTo>
                  <a:pt x="30099" y="182626"/>
                </a:lnTo>
                <a:lnTo>
                  <a:pt x="61715" y="182626"/>
                </a:lnTo>
                <a:lnTo>
                  <a:pt x="70135" y="176300"/>
                </a:lnTo>
                <a:close/>
              </a:path>
              <a:path w="1586229" h="244475">
                <a:moveTo>
                  <a:pt x="73014" y="201451"/>
                </a:moveTo>
                <a:lnTo>
                  <a:pt x="26415" y="206883"/>
                </a:lnTo>
                <a:lnTo>
                  <a:pt x="85394" y="206883"/>
                </a:lnTo>
                <a:lnTo>
                  <a:pt x="73014" y="201451"/>
                </a:lnTo>
                <a:close/>
              </a:path>
              <a:path w="1586229" h="244475">
                <a:moveTo>
                  <a:pt x="30099" y="182626"/>
                </a:moveTo>
                <a:lnTo>
                  <a:pt x="32638" y="204470"/>
                </a:lnTo>
                <a:lnTo>
                  <a:pt x="50059" y="191382"/>
                </a:lnTo>
                <a:lnTo>
                  <a:pt x="30099" y="182626"/>
                </a:lnTo>
                <a:close/>
              </a:path>
              <a:path w="1586229" h="244475">
                <a:moveTo>
                  <a:pt x="50059" y="191382"/>
                </a:moveTo>
                <a:lnTo>
                  <a:pt x="32638" y="204470"/>
                </a:lnTo>
                <a:lnTo>
                  <a:pt x="47119" y="204470"/>
                </a:lnTo>
                <a:lnTo>
                  <a:pt x="73014" y="201451"/>
                </a:lnTo>
                <a:lnTo>
                  <a:pt x="50059" y="191382"/>
                </a:lnTo>
                <a:close/>
              </a:path>
              <a:path w="1586229" h="244475">
                <a:moveTo>
                  <a:pt x="1582674" y="0"/>
                </a:moveTo>
                <a:lnTo>
                  <a:pt x="70135" y="176300"/>
                </a:lnTo>
                <a:lnTo>
                  <a:pt x="50059" y="191382"/>
                </a:lnTo>
                <a:lnTo>
                  <a:pt x="73014" y="201451"/>
                </a:lnTo>
                <a:lnTo>
                  <a:pt x="1585721" y="25146"/>
                </a:lnTo>
                <a:lnTo>
                  <a:pt x="1582674" y="0"/>
                </a:lnTo>
                <a:close/>
              </a:path>
              <a:path w="1586229" h="244475">
                <a:moveTo>
                  <a:pt x="61715" y="182626"/>
                </a:moveTo>
                <a:lnTo>
                  <a:pt x="30099" y="182626"/>
                </a:lnTo>
                <a:lnTo>
                  <a:pt x="50059" y="191382"/>
                </a:lnTo>
                <a:lnTo>
                  <a:pt x="61715" y="18262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5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86372" y="1708190"/>
            <a:ext cx="10102420" cy="310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rlito"/>
                <a:cs typeface="Carlito"/>
              </a:rPr>
              <a:t>READ </a:t>
            </a:r>
            <a:r>
              <a:rPr sz="2000" b="1" dirty="0">
                <a:latin typeface="Carlito"/>
                <a:cs typeface="Carlito"/>
              </a:rPr>
              <a:t>UNCOMMITTED</a:t>
            </a:r>
            <a:r>
              <a:rPr sz="2000" dirty="0">
                <a:latin typeface="Carlito"/>
                <a:cs typeface="Carlito"/>
              </a:rPr>
              <a:t>. </a:t>
            </a:r>
            <a:endParaRPr lang="ru-RU" sz="2000" dirty="0" smtClean="0">
              <a:latin typeface="Carlito"/>
              <a:cs typeface="Carlito"/>
            </a:endParaRPr>
          </a:p>
          <a:p>
            <a:pPr marL="469900" marR="5080" lvl="1"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sz="2000" spc="-10" dirty="0" err="1" smtClean="0">
                <a:latin typeface="Carlito"/>
                <a:cs typeface="Carlito"/>
              </a:rPr>
              <a:t>Это</a:t>
            </a:r>
            <a:r>
              <a:rPr sz="2000" spc="-10" dirty="0" smtClean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самый низкий </a:t>
            </a:r>
            <a:r>
              <a:rPr sz="2000" spc="-5" dirty="0">
                <a:latin typeface="Carlito"/>
                <a:cs typeface="Carlito"/>
              </a:rPr>
              <a:t>уровень </a:t>
            </a:r>
            <a:r>
              <a:rPr sz="2000" spc="-10" dirty="0">
                <a:latin typeface="Carlito"/>
                <a:cs typeface="Carlito"/>
              </a:rPr>
              <a:t>изоляции. </a:t>
            </a:r>
            <a:r>
              <a:rPr sz="2000" spc="-15" dirty="0">
                <a:latin typeface="Carlito"/>
                <a:cs typeface="Carlito"/>
              </a:rPr>
              <a:t>Согласно  </a:t>
            </a:r>
            <a:r>
              <a:rPr sz="2000" dirty="0">
                <a:latin typeface="Carlito"/>
                <a:cs typeface="Carlito"/>
              </a:rPr>
              <a:t>стандарту SQL, на </a:t>
            </a:r>
            <a:r>
              <a:rPr sz="2000" spc="-10" dirty="0">
                <a:latin typeface="Carlito"/>
                <a:cs typeface="Carlito"/>
              </a:rPr>
              <a:t>этом </a:t>
            </a:r>
            <a:r>
              <a:rPr sz="2000" dirty="0">
                <a:latin typeface="Carlito"/>
                <a:cs typeface="Carlito"/>
              </a:rPr>
              <a:t>уровне </a:t>
            </a:r>
            <a:r>
              <a:rPr sz="2000" spc="-10" dirty="0">
                <a:latin typeface="Carlito"/>
                <a:cs typeface="Carlito"/>
              </a:rPr>
              <a:t>допускается </a:t>
            </a:r>
            <a:r>
              <a:rPr sz="2000" spc="-5" dirty="0">
                <a:latin typeface="Carlito"/>
                <a:cs typeface="Carlito"/>
              </a:rPr>
              <a:t>чтение «грязных»  (незафиксированных) данных. </a:t>
            </a:r>
            <a:r>
              <a:rPr sz="2000" spc="-15" dirty="0">
                <a:latin typeface="Carlito"/>
                <a:cs typeface="Carlito"/>
              </a:rPr>
              <a:t>Однако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PostgreSQL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dirty="0" err="1" smtClean="0">
                <a:latin typeface="Carlito"/>
                <a:cs typeface="Carlito"/>
              </a:rPr>
              <a:t>требования</a:t>
            </a:r>
            <a:r>
              <a:rPr sz="2000" dirty="0" smtClean="0">
                <a:latin typeface="Carlito"/>
                <a:cs typeface="Carlito"/>
              </a:rPr>
              <a:t>,</a:t>
            </a:r>
            <a:r>
              <a:rPr lang="ru-RU" sz="2000" dirty="0" smtClean="0">
                <a:latin typeface="Carlito"/>
                <a:cs typeface="Carlito"/>
              </a:rPr>
              <a:t> </a:t>
            </a:r>
            <a:r>
              <a:rPr sz="2000" spc="-10" dirty="0" err="1" smtClean="0">
                <a:latin typeface="Carlito"/>
                <a:cs typeface="Carlito"/>
              </a:rPr>
              <a:t>предъявляемые</a:t>
            </a:r>
            <a:r>
              <a:rPr sz="2000" spc="-10" dirty="0" smtClean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к </a:t>
            </a:r>
            <a:r>
              <a:rPr sz="2000" spc="-10" dirty="0">
                <a:latin typeface="Carlito"/>
                <a:cs typeface="Carlito"/>
              </a:rPr>
              <a:t>этому </a:t>
            </a:r>
            <a:r>
              <a:rPr sz="2000" spc="-5" dirty="0">
                <a:latin typeface="Carlito"/>
                <a:cs typeface="Carlito"/>
              </a:rPr>
              <a:t>уровню, </a:t>
            </a:r>
            <a:r>
              <a:rPr sz="2000" spc="-10" dirty="0">
                <a:latin typeface="Carlito"/>
                <a:cs typeface="Carlito"/>
              </a:rPr>
              <a:t>более </a:t>
            </a:r>
            <a:r>
              <a:rPr sz="2000" dirty="0">
                <a:latin typeface="Carlito"/>
                <a:cs typeface="Carlito"/>
              </a:rPr>
              <a:t>строгие, </a:t>
            </a:r>
            <a:r>
              <a:rPr sz="2000" spc="-5" dirty="0">
                <a:latin typeface="Carlito"/>
                <a:cs typeface="Carlito"/>
              </a:rPr>
              <a:t>чем </a:t>
            </a:r>
            <a:r>
              <a:rPr sz="2000" dirty="0">
                <a:latin typeface="Carlito"/>
                <a:cs typeface="Carlito"/>
              </a:rPr>
              <a:t>в стандарте:  </a:t>
            </a:r>
            <a:r>
              <a:rPr sz="2000" spc="-5" dirty="0">
                <a:latin typeface="Carlito"/>
                <a:cs typeface="Carlito"/>
              </a:rPr>
              <a:t>чтение «грязных» данных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10" dirty="0">
                <a:latin typeface="Carlito"/>
                <a:cs typeface="Carlito"/>
              </a:rPr>
              <a:t>этом </a:t>
            </a:r>
            <a:r>
              <a:rPr sz="2000" dirty="0">
                <a:latin typeface="Carlito"/>
                <a:cs typeface="Carlito"/>
              </a:rPr>
              <a:t>уровне не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 err="1">
                <a:latin typeface="Carlito"/>
                <a:cs typeface="Carlito"/>
              </a:rPr>
              <a:t>допускается</a:t>
            </a:r>
            <a:r>
              <a:rPr sz="2000" spc="-10" dirty="0" smtClean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rlito"/>
                <a:cs typeface="Carlito"/>
              </a:rPr>
              <a:t>READ </a:t>
            </a:r>
            <a:r>
              <a:rPr sz="2000" b="1" dirty="0">
                <a:latin typeface="Carlito"/>
                <a:cs typeface="Carlito"/>
              </a:rPr>
              <a:t>COMMITTED</a:t>
            </a:r>
            <a:r>
              <a:rPr sz="2000" dirty="0">
                <a:latin typeface="Carlito"/>
                <a:cs typeface="Carlito"/>
              </a:rPr>
              <a:t>. </a:t>
            </a:r>
            <a:endParaRPr lang="ru-RU" sz="2000" dirty="0">
              <a:latin typeface="Carlito"/>
              <a:cs typeface="Carlito"/>
            </a:endParaRPr>
          </a:p>
          <a:p>
            <a:pPr marL="469900" lvl="1">
              <a:tabLst>
                <a:tab pos="354965" algn="l"/>
                <a:tab pos="355600" algn="l"/>
              </a:tabLst>
            </a:pPr>
            <a:r>
              <a:rPr sz="2000" spc="-5" dirty="0" err="1" smtClean="0">
                <a:latin typeface="Carlito"/>
                <a:cs typeface="Carlito"/>
              </a:rPr>
              <a:t>Не</a:t>
            </a:r>
            <a:r>
              <a:rPr sz="2000" spc="-5" dirty="0" smtClean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допускается </a:t>
            </a:r>
            <a:r>
              <a:rPr sz="2000" spc="-5" dirty="0">
                <a:latin typeface="Carlito"/>
                <a:cs typeface="Carlito"/>
              </a:rPr>
              <a:t>чтение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«</a:t>
            </a:r>
            <a:r>
              <a:rPr sz="2000" spc="-5" dirty="0" err="1">
                <a:latin typeface="Carlito"/>
                <a:cs typeface="Carlito"/>
              </a:rPr>
              <a:t>грязных</a:t>
            </a:r>
            <a:r>
              <a:rPr sz="2000" spc="-5" dirty="0" smtClean="0">
                <a:latin typeface="Carlito"/>
                <a:cs typeface="Carlito"/>
              </a:rPr>
              <a:t>»</a:t>
            </a:r>
            <a:r>
              <a:rPr lang="ru-RU" sz="2000" spc="-5" dirty="0" smtClean="0">
                <a:latin typeface="Carlito"/>
                <a:cs typeface="Carlito"/>
              </a:rPr>
              <a:t> </a:t>
            </a:r>
            <a:r>
              <a:rPr sz="2000" spc="-5" dirty="0" smtClean="0">
                <a:latin typeface="Carlito"/>
                <a:cs typeface="Carlito"/>
              </a:rPr>
              <a:t>(</a:t>
            </a:r>
            <a:r>
              <a:rPr sz="2000" spc="-5" dirty="0">
                <a:latin typeface="Carlito"/>
                <a:cs typeface="Carlito"/>
              </a:rPr>
              <a:t>незафиксированных) данных. </a:t>
            </a:r>
            <a:r>
              <a:rPr sz="2000" spc="-30" dirty="0">
                <a:latin typeface="Carlito"/>
                <a:cs typeface="Carlito"/>
              </a:rPr>
              <a:t>Таким </a:t>
            </a:r>
            <a:r>
              <a:rPr sz="2000" spc="-5" dirty="0">
                <a:latin typeface="Carlito"/>
                <a:cs typeface="Carlito"/>
              </a:rPr>
              <a:t>образом,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PostgreSQL </a:t>
            </a:r>
            <a:r>
              <a:rPr sz="2000" spc="-5" dirty="0">
                <a:latin typeface="Carlito"/>
                <a:cs typeface="Carlito"/>
              </a:rPr>
              <a:t>уровень  READ </a:t>
            </a:r>
            <a:r>
              <a:rPr sz="2000" dirty="0">
                <a:latin typeface="Carlito"/>
                <a:cs typeface="Carlito"/>
              </a:rPr>
              <a:t>UNCOMMITTED совпадает с </a:t>
            </a:r>
            <a:r>
              <a:rPr sz="2000" spc="-5" dirty="0">
                <a:latin typeface="Carlito"/>
                <a:cs typeface="Carlito"/>
              </a:rPr>
              <a:t>уровнем READ COMMITTED.  </a:t>
            </a:r>
            <a:r>
              <a:rPr sz="2000" spc="-20" dirty="0">
                <a:latin typeface="Carlito"/>
                <a:cs typeface="Carlito"/>
              </a:rPr>
              <a:t>Транзакция </a:t>
            </a:r>
            <a:r>
              <a:rPr sz="2000" spc="-15" dirty="0">
                <a:latin typeface="Carlito"/>
                <a:cs typeface="Carlito"/>
              </a:rPr>
              <a:t>может </a:t>
            </a:r>
            <a:r>
              <a:rPr sz="2000" spc="-10" dirty="0">
                <a:latin typeface="Carlito"/>
                <a:cs typeface="Carlito"/>
              </a:rPr>
              <a:t>видеть </a:t>
            </a:r>
            <a:r>
              <a:rPr sz="2000" spc="-20" dirty="0">
                <a:latin typeface="Carlito"/>
                <a:cs typeface="Carlito"/>
              </a:rPr>
              <a:t>только </a:t>
            </a:r>
            <a:r>
              <a:rPr sz="2000" spc="-5" dirty="0">
                <a:latin typeface="Carlito"/>
                <a:cs typeface="Carlito"/>
              </a:rPr>
              <a:t>те незафиксированные </a:t>
            </a:r>
            <a:r>
              <a:rPr sz="2000" dirty="0">
                <a:latin typeface="Carlito"/>
                <a:cs typeface="Carlito"/>
              </a:rPr>
              <a:t>изменения  </a:t>
            </a:r>
            <a:r>
              <a:rPr sz="2000" spc="-5" dirty="0">
                <a:latin typeface="Carlito"/>
                <a:cs typeface="Carlito"/>
              </a:rPr>
              <a:t>данных, </a:t>
            </a:r>
            <a:r>
              <a:rPr sz="2000" spc="-15" dirty="0">
                <a:latin typeface="Carlito"/>
                <a:cs typeface="Carlito"/>
              </a:rPr>
              <a:t>которые </a:t>
            </a:r>
            <a:r>
              <a:rPr sz="2000" spc="-5" dirty="0">
                <a:latin typeface="Carlito"/>
                <a:cs typeface="Carlito"/>
              </a:rPr>
              <a:t>произведены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35" dirty="0">
                <a:latin typeface="Carlito"/>
                <a:cs typeface="Carlito"/>
              </a:rPr>
              <a:t>ходе </a:t>
            </a:r>
            <a:r>
              <a:rPr sz="2000" spc="-5" dirty="0">
                <a:latin typeface="Carlito"/>
                <a:cs typeface="Carlito"/>
              </a:rPr>
              <a:t>выполнения </a:t>
            </a:r>
            <a:r>
              <a:rPr sz="2000" dirty="0">
                <a:latin typeface="Carlito"/>
                <a:cs typeface="Carlito"/>
              </a:rPr>
              <a:t>ее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самой.</a:t>
            </a: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1867513" y="219036"/>
            <a:ext cx="8803361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latin typeface="Arial Black" panose="020B0A04020102020204" pitchFamily="34" charset="0"/>
              </a:rPr>
              <a:t>Уровни </a:t>
            </a:r>
            <a:r>
              <a:rPr sz="3200" spc="-15" dirty="0" err="1">
                <a:latin typeface="Arial Black" panose="020B0A04020102020204" pitchFamily="34" charset="0"/>
              </a:rPr>
              <a:t>изоляции</a:t>
            </a:r>
            <a:r>
              <a:rPr sz="3200" spc="-15" dirty="0">
                <a:latin typeface="Arial Black" panose="020B0A04020102020204" pitchFamily="34" charset="0"/>
              </a:rPr>
              <a:t> </a:t>
            </a:r>
            <a:r>
              <a:rPr sz="3200" spc="-5" dirty="0" err="1" smtClean="0">
                <a:latin typeface="Arial Black" panose="020B0A04020102020204" pitchFamily="34" charset="0"/>
              </a:rPr>
              <a:t>транзакций</a:t>
            </a:r>
            <a:endParaRPr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91483" y="1768573"/>
            <a:ext cx="10292200" cy="3116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6553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35" dirty="0">
                <a:latin typeface="Carlito"/>
                <a:cs typeface="Carlito"/>
              </a:rPr>
              <a:t>REPEATABLE </a:t>
            </a:r>
            <a:r>
              <a:rPr sz="2000" b="1" spc="-10" dirty="0">
                <a:latin typeface="Carlito"/>
                <a:cs typeface="Carlito"/>
              </a:rPr>
              <a:t>READ</a:t>
            </a:r>
            <a:r>
              <a:rPr sz="2000" spc="-10" dirty="0">
                <a:latin typeface="Carlito"/>
                <a:cs typeface="Carlito"/>
              </a:rPr>
              <a:t>. </a:t>
            </a:r>
            <a:endParaRPr lang="ru-RU" sz="2000" spc="-10" dirty="0" smtClean="0">
              <a:latin typeface="Carlito"/>
              <a:cs typeface="Carlito"/>
            </a:endParaRPr>
          </a:p>
          <a:p>
            <a:pPr marL="469900" marR="1065530" lvl="1"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sz="2000" spc="-5" dirty="0" err="1" smtClean="0">
                <a:latin typeface="Carlito"/>
                <a:cs typeface="Carlito"/>
              </a:rPr>
              <a:t>Не</a:t>
            </a:r>
            <a:r>
              <a:rPr sz="2000" spc="-5" dirty="0" smtClean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допускается </a:t>
            </a:r>
            <a:r>
              <a:rPr sz="2000" spc="-5" dirty="0">
                <a:latin typeface="Carlito"/>
                <a:cs typeface="Carlito"/>
              </a:rPr>
              <a:t>чтение «грязных»  (незафиксированных) данных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5" dirty="0">
                <a:latin typeface="Carlito"/>
                <a:cs typeface="Carlito"/>
              </a:rPr>
              <a:t>неповторяющееся чтение.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В</a:t>
            </a:r>
            <a:r>
              <a:rPr lang="ru-RU" sz="2000" dirty="0" smtClean="0">
                <a:latin typeface="Carlito"/>
                <a:cs typeface="Carlito"/>
              </a:rPr>
              <a:t> </a:t>
            </a:r>
            <a:r>
              <a:rPr sz="2000" spc="-10" dirty="0" smtClean="0">
                <a:latin typeface="Carlito"/>
                <a:cs typeface="Carlito"/>
              </a:rPr>
              <a:t>PostgreSQL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10" dirty="0">
                <a:latin typeface="Carlito"/>
                <a:cs typeface="Carlito"/>
              </a:rPr>
              <a:t>этом </a:t>
            </a:r>
            <a:r>
              <a:rPr sz="2000" dirty="0">
                <a:latin typeface="Carlito"/>
                <a:cs typeface="Carlito"/>
              </a:rPr>
              <a:t>уровне не </a:t>
            </a:r>
            <a:r>
              <a:rPr sz="2000" spc="-10" dirty="0">
                <a:latin typeface="Carlito"/>
                <a:cs typeface="Carlito"/>
              </a:rPr>
              <a:t>допускается также </a:t>
            </a:r>
            <a:r>
              <a:rPr sz="2000" spc="-5" dirty="0">
                <a:latin typeface="Carlito"/>
                <a:cs typeface="Carlito"/>
              </a:rPr>
              <a:t>фантомное чтение.  </a:t>
            </a:r>
            <a:r>
              <a:rPr sz="2000" spc="-30" dirty="0">
                <a:latin typeface="Carlito"/>
                <a:cs typeface="Carlito"/>
              </a:rPr>
              <a:t>Таким </a:t>
            </a:r>
            <a:r>
              <a:rPr sz="2000" spc="-5" dirty="0">
                <a:latin typeface="Carlito"/>
                <a:cs typeface="Carlito"/>
              </a:rPr>
              <a:t>образом, реализация </a:t>
            </a:r>
            <a:r>
              <a:rPr sz="2000" spc="-15" dirty="0">
                <a:latin typeface="Carlito"/>
                <a:cs typeface="Carlito"/>
              </a:rPr>
              <a:t>этого </a:t>
            </a:r>
            <a:r>
              <a:rPr sz="2000" dirty="0">
                <a:latin typeface="Carlito"/>
                <a:cs typeface="Carlito"/>
              </a:rPr>
              <a:t>уровня </a:t>
            </a:r>
            <a:r>
              <a:rPr sz="2000" spc="-10" dirty="0">
                <a:latin typeface="Carlito"/>
                <a:cs typeface="Carlito"/>
              </a:rPr>
              <a:t>является более </a:t>
            </a:r>
            <a:r>
              <a:rPr sz="2000" spc="-5" dirty="0">
                <a:latin typeface="Carlito"/>
                <a:cs typeface="Carlito"/>
              </a:rPr>
              <a:t>строгой, чем  </a:t>
            </a:r>
            <a:r>
              <a:rPr sz="2000" spc="-15" dirty="0">
                <a:latin typeface="Carlito"/>
                <a:cs typeface="Carlito"/>
              </a:rPr>
              <a:t>того </a:t>
            </a:r>
            <a:r>
              <a:rPr sz="2000" spc="-10" dirty="0">
                <a:latin typeface="Carlito"/>
                <a:cs typeface="Carlito"/>
              </a:rPr>
              <a:t>требует </a:t>
            </a:r>
            <a:r>
              <a:rPr sz="2000" dirty="0">
                <a:latin typeface="Carlito"/>
                <a:cs typeface="Carlito"/>
              </a:rPr>
              <a:t>стандарт </a:t>
            </a:r>
            <a:r>
              <a:rPr sz="2000" spc="-5" dirty="0">
                <a:latin typeface="Carlito"/>
                <a:cs typeface="Carlito"/>
              </a:rPr>
              <a:t>SQL. </a:t>
            </a:r>
            <a:r>
              <a:rPr sz="2000" spc="-10" dirty="0">
                <a:latin typeface="Carlito"/>
                <a:cs typeface="Carlito"/>
              </a:rPr>
              <a:t>Это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5" dirty="0">
                <a:latin typeface="Carlito"/>
                <a:cs typeface="Carlito"/>
              </a:rPr>
              <a:t>противоречит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5" dirty="0" err="1">
                <a:latin typeface="Carlito"/>
                <a:cs typeface="Carlito"/>
              </a:rPr>
              <a:t>стандарту</a:t>
            </a:r>
            <a:r>
              <a:rPr sz="2000" spc="-5" dirty="0" smtClean="0">
                <a:latin typeface="Carlito"/>
                <a:cs typeface="Carlito"/>
              </a:rPr>
              <a:t>.</a:t>
            </a:r>
            <a:endParaRPr lang="ru-RU" sz="2000" spc="-5" dirty="0" smtClean="0">
              <a:latin typeface="Carlito"/>
              <a:cs typeface="Carlito"/>
            </a:endParaRPr>
          </a:p>
          <a:p>
            <a:pPr marL="469900" marR="1065530" lvl="1"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L="355600" marR="52069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rlito"/>
                <a:cs typeface="Carlito"/>
              </a:rPr>
              <a:t>SERIALIZABLE</a:t>
            </a:r>
            <a:r>
              <a:rPr sz="2000" dirty="0">
                <a:latin typeface="Carlito"/>
                <a:cs typeface="Carlito"/>
              </a:rPr>
              <a:t>. </a:t>
            </a:r>
            <a:endParaRPr lang="ru-RU" sz="2000" dirty="0" smtClean="0">
              <a:latin typeface="Carlito"/>
              <a:cs typeface="Carlito"/>
            </a:endParaRPr>
          </a:p>
          <a:p>
            <a:pPr marL="469900" marR="52069" lvl="1">
              <a:tabLst>
                <a:tab pos="354965" algn="l"/>
                <a:tab pos="355600" algn="l"/>
              </a:tabLst>
            </a:pPr>
            <a:r>
              <a:rPr sz="2000" spc="-5" dirty="0" err="1" smtClean="0">
                <a:latin typeface="Carlito"/>
                <a:cs typeface="Carlito"/>
              </a:rPr>
              <a:t>Не</a:t>
            </a:r>
            <a:r>
              <a:rPr sz="2000" spc="-5" dirty="0" smtClean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допускается </a:t>
            </a:r>
            <a:r>
              <a:rPr sz="2000" dirty="0">
                <a:latin typeface="Carlito"/>
                <a:cs typeface="Carlito"/>
              </a:rPr>
              <a:t>ни </a:t>
            </a:r>
            <a:r>
              <a:rPr sz="2000" spc="-20" dirty="0">
                <a:latin typeface="Carlito"/>
                <a:cs typeface="Carlito"/>
              </a:rPr>
              <a:t>один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5" dirty="0">
                <a:latin typeface="Carlito"/>
                <a:cs typeface="Carlito"/>
              </a:rPr>
              <a:t>феноменов, </a:t>
            </a:r>
            <a:r>
              <a:rPr sz="2000" dirty="0">
                <a:latin typeface="Carlito"/>
                <a:cs typeface="Carlito"/>
              </a:rPr>
              <a:t>перечисленных  выше, в </a:t>
            </a:r>
            <a:r>
              <a:rPr sz="2000" spc="-10" dirty="0">
                <a:latin typeface="Carlito"/>
                <a:cs typeface="Carlito"/>
              </a:rPr>
              <a:t>том </a:t>
            </a:r>
            <a:r>
              <a:rPr sz="2000" dirty="0">
                <a:latin typeface="Carlito"/>
                <a:cs typeface="Carlito"/>
              </a:rPr>
              <a:t>числе и аномалии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сериализации.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1617573" y="365685"/>
            <a:ext cx="8803361" cy="504625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25" dirty="0" smtClean="0">
                <a:latin typeface="Arial Black" panose="020B0A04020102020204" pitchFamily="34" charset="0"/>
              </a:rPr>
              <a:t>Уровни </a:t>
            </a:r>
            <a:r>
              <a:rPr lang="ru-RU" sz="3200" spc="-15" dirty="0" smtClean="0">
                <a:latin typeface="Arial Black" panose="020B0A04020102020204" pitchFamily="34" charset="0"/>
              </a:rPr>
              <a:t>изоляции </a:t>
            </a:r>
            <a:r>
              <a:rPr lang="ru-RU" sz="3200" spc="-5" dirty="0" smtClean="0">
                <a:latin typeface="Arial Black" panose="020B0A04020102020204" pitchFamily="34" charset="0"/>
              </a:rPr>
              <a:t>транзакций</a:t>
            </a:r>
            <a:endParaRPr lang="ru-RU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6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5099" y="114686"/>
            <a:ext cx="7630169" cy="99706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latin typeface="Arial Black" panose="020B0A04020102020204" pitchFamily="34" charset="0"/>
              </a:rPr>
              <a:t>Кто </a:t>
            </a:r>
            <a:r>
              <a:rPr sz="3200" spc="-10" dirty="0">
                <a:latin typeface="Arial Black" panose="020B0A04020102020204" pitchFamily="34" charset="0"/>
              </a:rPr>
              <a:t>обеспечивает </a:t>
            </a:r>
            <a:r>
              <a:rPr sz="3200" spc="-15" dirty="0">
                <a:latin typeface="Arial Black" panose="020B0A04020102020204" pitchFamily="34" charset="0"/>
              </a:rPr>
              <a:t>изоляцию</a:t>
            </a:r>
            <a:r>
              <a:rPr sz="3200" spc="50" dirty="0">
                <a:latin typeface="Arial Black" panose="020B0A04020102020204" pitchFamily="34" charset="0"/>
              </a:rPr>
              <a:t> </a:t>
            </a:r>
            <a:r>
              <a:rPr sz="3200" spc="-5" dirty="0">
                <a:latin typeface="Arial Black" panose="020B0A04020102020204" pitchFamily="34" charset="0"/>
              </a:rPr>
              <a:t>транзакций?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46053" y="5051569"/>
            <a:ext cx="4231640" cy="0"/>
          </a:xfrm>
          <a:custGeom>
            <a:avLst/>
            <a:gdLst/>
            <a:ahLst/>
            <a:cxnLst/>
            <a:rect l="l" t="t" r="r" b="b"/>
            <a:pathLst>
              <a:path w="4231640">
                <a:moveTo>
                  <a:pt x="0" y="0"/>
                </a:moveTo>
                <a:lnTo>
                  <a:pt x="423117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33353" y="1440770"/>
            <a:ext cx="7889240" cy="4283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2827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Конкретный </a:t>
            </a:r>
            <a:r>
              <a:rPr sz="2000" spc="-5" dirty="0">
                <a:latin typeface="Carlito"/>
                <a:cs typeface="Carlito"/>
              </a:rPr>
              <a:t>уровень </a:t>
            </a:r>
            <a:r>
              <a:rPr sz="2000" spc="-10" dirty="0">
                <a:latin typeface="Carlito"/>
                <a:cs typeface="Carlito"/>
              </a:rPr>
              <a:t>изоляции </a:t>
            </a:r>
            <a:r>
              <a:rPr sz="2000" spc="-5" dirty="0">
                <a:latin typeface="Carlito"/>
                <a:cs typeface="Carlito"/>
              </a:rPr>
              <a:t>обеспечивает </a:t>
            </a:r>
            <a:r>
              <a:rPr sz="2000" dirty="0">
                <a:latin typeface="Carlito"/>
                <a:cs typeface="Carlito"/>
              </a:rPr>
              <a:t>сама </a:t>
            </a:r>
            <a:r>
              <a:rPr sz="2000" spc="-5" dirty="0">
                <a:latin typeface="Carlito"/>
                <a:cs typeface="Carlito"/>
              </a:rPr>
              <a:t>СУБД </a:t>
            </a:r>
            <a:r>
              <a:rPr sz="2000" dirty="0">
                <a:latin typeface="Carlito"/>
                <a:cs typeface="Carlito"/>
              </a:rPr>
              <a:t>с помощью  своих внутренних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механизмов.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Его достаточно </a:t>
            </a:r>
            <a:r>
              <a:rPr sz="2000" spc="-5" dirty="0">
                <a:latin typeface="Carlito"/>
                <a:cs typeface="Carlito"/>
              </a:rPr>
              <a:t>указать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команде </a:t>
            </a:r>
            <a:r>
              <a:rPr sz="2000" dirty="0">
                <a:latin typeface="Carlito"/>
                <a:cs typeface="Carlito"/>
              </a:rPr>
              <a:t>при старте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транзакции.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rlito"/>
                <a:cs typeface="Carlito"/>
              </a:rPr>
              <a:t>Однако </a:t>
            </a:r>
            <a:r>
              <a:rPr sz="2000" spc="-5" dirty="0">
                <a:latin typeface="Carlito"/>
                <a:cs typeface="Carlito"/>
              </a:rPr>
              <a:t>программист </a:t>
            </a:r>
            <a:r>
              <a:rPr sz="2000" spc="-15" dirty="0">
                <a:latin typeface="Carlito"/>
                <a:cs typeface="Carlito"/>
              </a:rPr>
              <a:t>может дополнительно </a:t>
            </a:r>
            <a:r>
              <a:rPr sz="2000" spc="-5" dirty="0">
                <a:latin typeface="Carlito"/>
                <a:cs typeface="Carlito"/>
              </a:rPr>
              <a:t>использовать </a:t>
            </a:r>
            <a:r>
              <a:rPr sz="2000" spc="-10" dirty="0">
                <a:latin typeface="Carlito"/>
                <a:cs typeface="Carlito"/>
              </a:rPr>
              <a:t>некоторые  </a:t>
            </a:r>
            <a:r>
              <a:rPr sz="2000" spc="-5" dirty="0">
                <a:latin typeface="Carlito"/>
                <a:cs typeface="Carlito"/>
              </a:rPr>
              <a:t>операторы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5" dirty="0">
                <a:latin typeface="Carlito"/>
                <a:cs typeface="Carlito"/>
              </a:rPr>
              <a:t>приемы программирования, </a:t>
            </a:r>
            <a:r>
              <a:rPr sz="2000" dirty="0">
                <a:latin typeface="Carlito"/>
                <a:cs typeface="Carlito"/>
              </a:rPr>
              <a:t>например, </a:t>
            </a:r>
            <a:r>
              <a:rPr sz="2000" spc="-5" dirty="0">
                <a:latin typeface="Carlito"/>
                <a:cs typeface="Carlito"/>
              </a:rPr>
              <a:t>устанавливать  блокировки </a:t>
            </a:r>
            <a:r>
              <a:rPr sz="2000" dirty="0">
                <a:latin typeface="Carlito"/>
                <a:cs typeface="Carlito"/>
              </a:rPr>
              <a:t>на уровне </a:t>
            </a:r>
            <a:r>
              <a:rPr sz="2000" spc="-25" dirty="0">
                <a:latin typeface="Carlito"/>
                <a:cs typeface="Carlito"/>
              </a:rPr>
              <a:t>отдельных </a:t>
            </a:r>
            <a:r>
              <a:rPr sz="2000" dirty="0">
                <a:latin typeface="Carlito"/>
                <a:cs typeface="Carlito"/>
              </a:rPr>
              <a:t>строк </a:t>
            </a:r>
            <a:r>
              <a:rPr sz="2000" spc="-5" dirty="0">
                <a:latin typeface="Carlito"/>
                <a:cs typeface="Carlito"/>
              </a:rPr>
              <a:t>или </a:t>
            </a:r>
            <a:r>
              <a:rPr sz="2000" dirty="0">
                <a:latin typeface="Carlito"/>
                <a:cs typeface="Carlito"/>
              </a:rPr>
              <a:t>всей </a:t>
            </a:r>
            <a:r>
              <a:rPr sz="2000" spc="-10" dirty="0" err="1">
                <a:latin typeface="Carlito"/>
                <a:cs typeface="Carlito"/>
              </a:rPr>
              <a:t>таблицы</a:t>
            </a:r>
            <a:r>
              <a:rPr sz="2000" spc="-10" smtClean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По </a:t>
            </a:r>
            <a:r>
              <a:rPr sz="2000" spc="-10" dirty="0">
                <a:latin typeface="Carlito"/>
                <a:cs typeface="Carlito"/>
              </a:rPr>
              <a:t>умолчанию PostgreSQL использует </a:t>
            </a:r>
            <a:r>
              <a:rPr sz="2000" spc="-5" dirty="0">
                <a:latin typeface="Carlito"/>
                <a:cs typeface="Carlito"/>
              </a:rPr>
              <a:t>уровень </a:t>
            </a:r>
            <a:r>
              <a:rPr sz="2000" spc="-10" dirty="0">
                <a:latin typeface="Carlito"/>
                <a:cs typeface="Carlito"/>
              </a:rPr>
              <a:t>изоляции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READ</a:t>
            </a:r>
            <a:endParaRPr sz="2000" dirty="0">
              <a:latin typeface="Carlito"/>
              <a:cs typeface="Carlito"/>
            </a:endParaRPr>
          </a:p>
          <a:p>
            <a:pPr marL="355600"/>
            <a:r>
              <a:rPr sz="2000" spc="-5" dirty="0">
                <a:latin typeface="Carlito"/>
                <a:cs typeface="Carlito"/>
              </a:rPr>
              <a:t>COMMITTED.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1115"/>
              </a:spcBef>
            </a:pPr>
            <a:r>
              <a:rPr b="1" spc="-10" dirty="0">
                <a:latin typeface="Courier New"/>
                <a:cs typeface="Courier New"/>
              </a:rPr>
              <a:t>SHOW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default_transaction_isolation;</a:t>
            </a:r>
            <a:endParaRPr dirty="0">
              <a:latin typeface="Courier New"/>
              <a:cs typeface="Courier New"/>
            </a:endParaRPr>
          </a:p>
          <a:p>
            <a:pPr marL="149225"/>
            <a:r>
              <a:rPr spc="-10" dirty="0">
                <a:latin typeface="Courier New"/>
                <a:cs typeface="Courier New"/>
              </a:rPr>
              <a:t>default_transaction_isolation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2700" marR="5820410" indent="137160"/>
            <a:r>
              <a:rPr spc="-10" dirty="0">
                <a:latin typeface="Courier New"/>
                <a:cs typeface="Courier New"/>
              </a:rPr>
              <a:t>read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committed  </a:t>
            </a:r>
            <a:r>
              <a:rPr spc="-5" dirty="0">
                <a:latin typeface="Courier New"/>
                <a:cs typeface="Courier New"/>
              </a:rPr>
              <a:t>(1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1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18" y="2371799"/>
            <a:ext cx="10018713" cy="1244571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 err="1" smtClean="0">
                <a:latin typeface="Arial Black" panose="020B0A04020102020204" pitchFamily="34" charset="0"/>
              </a:rPr>
              <a:t>Уровень</a:t>
            </a:r>
            <a:r>
              <a:rPr spc="-20" dirty="0" smtClean="0">
                <a:latin typeface="Arial Black" panose="020B0A04020102020204" pitchFamily="34" charset="0"/>
              </a:rPr>
              <a:t> </a:t>
            </a:r>
            <a:r>
              <a:rPr spc="-10" dirty="0" err="1">
                <a:latin typeface="Arial Black" panose="020B0A04020102020204" pitchFamily="34" charset="0"/>
              </a:rPr>
              <a:t>изоляции</a:t>
            </a:r>
            <a:r>
              <a:rPr spc="-10" dirty="0">
                <a:latin typeface="Arial Black" panose="020B0A04020102020204" pitchFamily="34" charset="0"/>
              </a:rPr>
              <a:t> </a:t>
            </a:r>
            <a:r>
              <a:rPr lang="ru-RU" spc="-10" dirty="0" smtClean="0">
                <a:latin typeface="Arial Black" panose="020B0A04020102020204" pitchFamily="34" charset="0"/>
              </a:rPr>
              <a:t/>
            </a:r>
            <a:br>
              <a:rPr lang="ru-RU" spc="-10" dirty="0" smtClean="0">
                <a:latin typeface="Arial Black" panose="020B0A04020102020204" pitchFamily="34" charset="0"/>
              </a:rPr>
            </a:br>
            <a:r>
              <a:rPr spc="-10" dirty="0" smtClean="0">
                <a:latin typeface="Arial Black" panose="020B0A04020102020204" pitchFamily="34" charset="0"/>
              </a:rPr>
              <a:t>READ</a:t>
            </a:r>
            <a:r>
              <a:rPr spc="40" dirty="0" smtClean="0">
                <a:latin typeface="Arial Black" panose="020B0A04020102020204" pitchFamily="34" charset="0"/>
              </a:rPr>
              <a:t> </a:t>
            </a:r>
            <a:r>
              <a:rPr spc="-5" dirty="0">
                <a:latin typeface="Arial Black" panose="020B0A04020102020204" pitchFamily="34" charset="0"/>
              </a:rPr>
              <a:t>UNCOMMITTED</a:t>
            </a:r>
          </a:p>
        </p:txBody>
      </p:sp>
    </p:spTree>
    <p:extLst>
      <p:ext uri="{BB962C8B-B14F-4D97-AF65-F5344CB8AC3E}">
        <p14:creationId xmlns:p14="http://schemas.microsoft.com/office/powerpoint/2010/main" val="16940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248" y="105943"/>
            <a:ext cx="9312321" cy="99706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Black" panose="020B0A04020102020204" pitchFamily="34" charset="0"/>
              </a:rPr>
              <a:t>Видит ли транзакция </a:t>
            </a:r>
            <a:r>
              <a:rPr sz="3200" spc="-10" dirty="0">
                <a:latin typeface="Arial Black" panose="020B0A04020102020204" pitchFamily="34" charset="0"/>
              </a:rPr>
              <a:t>«грязные» </a:t>
            </a:r>
            <a:r>
              <a:rPr sz="3200" spc="-5" dirty="0">
                <a:latin typeface="Arial Black" panose="020B0A04020102020204" pitchFamily="34" charset="0"/>
              </a:rPr>
              <a:t>данные</a:t>
            </a:r>
            <a:r>
              <a:rPr sz="3200" spc="75" dirty="0">
                <a:latin typeface="Arial Black" panose="020B0A04020102020204" pitchFamily="34" charset="0"/>
              </a:rPr>
              <a:t> </a:t>
            </a:r>
            <a:r>
              <a:rPr sz="3200" spc="-5" dirty="0">
                <a:latin typeface="Arial Black" panose="020B0A04020102020204" pitchFamily="34" charset="0"/>
              </a:rPr>
              <a:t>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4228" y="1639177"/>
            <a:ext cx="10335333" cy="3645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4986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Проверим, видит </a:t>
            </a:r>
            <a:r>
              <a:rPr sz="2000" spc="-5" dirty="0">
                <a:latin typeface="Carlito"/>
                <a:cs typeface="Carlito"/>
              </a:rPr>
              <a:t>ли </a:t>
            </a:r>
            <a:r>
              <a:rPr sz="2000" dirty="0">
                <a:latin typeface="Carlito"/>
                <a:cs typeface="Carlito"/>
              </a:rPr>
              <a:t>транзакция </a:t>
            </a:r>
            <a:r>
              <a:rPr sz="2000" spc="-5" dirty="0">
                <a:latin typeface="Carlito"/>
                <a:cs typeface="Carlito"/>
              </a:rPr>
              <a:t>те изменения данных, </a:t>
            </a:r>
            <a:r>
              <a:rPr sz="2000" spc="-15" dirty="0">
                <a:latin typeface="Carlito"/>
                <a:cs typeface="Carlito"/>
              </a:rPr>
              <a:t>которые </a:t>
            </a:r>
            <a:r>
              <a:rPr sz="2000" dirty="0">
                <a:latin typeface="Carlito"/>
                <a:cs typeface="Carlito"/>
              </a:rPr>
              <a:t>были  </a:t>
            </a:r>
            <a:r>
              <a:rPr sz="2000" spc="-5" dirty="0">
                <a:latin typeface="Carlito"/>
                <a:cs typeface="Carlito"/>
              </a:rPr>
              <a:t>произведены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другой </a:t>
            </a:r>
            <a:r>
              <a:rPr sz="2000" dirty="0">
                <a:latin typeface="Carlito"/>
                <a:cs typeface="Carlito"/>
              </a:rPr>
              <a:t>транзакции, </a:t>
            </a:r>
            <a:r>
              <a:rPr sz="2000" spc="-5" dirty="0">
                <a:latin typeface="Carlito"/>
                <a:cs typeface="Carlito"/>
              </a:rPr>
              <a:t>но </a:t>
            </a:r>
            <a:r>
              <a:rPr sz="2000" spc="-10" dirty="0">
                <a:latin typeface="Carlito"/>
                <a:cs typeface="Carlito"/>
              </a:rPr>
              <a:t>еще </a:t>
            </a:r>
            <a:r>
              <a:rPr sz="2000" dirty="0">
                <a:latin typeface="Carlito"/>
                <a:cs typeface="Carlito"/>
              </a:rPr>
              <a:t>не были </a:t>
            </a:r>
            <a:r>
              <a:rPr sz="2000" spc="-5" dirty="0">
                <a:latin typeface="Carlito"/>
                <a:cs typeface="Carlito"/>
              </a:rPr>
              <a:t>зафиксированы,  </a:t>
            </a:r>
            <a:r>
              <a:rPr sz="2000" spc="-40" dirty="0">
                <a:latin typeface="Carlito"/>
                <a:cs typeface="Carlito"/>
              </a:rPr>
              <a:t>т. </a:t>
            </a:r>
            <a:r>
              <a:rPr sz="2000" dirty="0">
                <a:latin typeface="Carlito"/>
                <a:cs typeface="Carlito"/>
              </a:rPr>
              <a:t>е. </a:t>
            </a:r>
            <a:r>
              <a:rPr sz="2000" spc="-5" dirty="0">
                <a:latin typeface="Carlito"/>
                <a:cs typeface="Carlito"/>
              </a:rPr>
              <a:t>«грязные»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данные.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 algn="just"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Для проведения экспериментов </a:t>
            </a:r>
            <a:r>
              <a:rPr sz="2000" spc="-10" dirty="0">
                <a:latin typeface="Carlito"/>
                <a:cs typeface="Carlito"/>
              </a:rPr>
              <a:t>воспользуемся таблицей «Самолеты»  (aircrafts). </a:t>
            </a:r>
            <a:r>
              <a:rPr sz="2000" spc="-5" dirty="0">
                <a:latin typeface="Carlito"/>
                <a:cs typeface="Carlito"/>
              </a:rPr>
              <a:t>Но можно </a:t>
            </a:r>
            <a:r>
              <a:rPr sz="2000" dirty="0">
                <a:latin typeface="Carlito"/>
                <a:cs typeface="Carlito"/>
              </a:rPr>
              <a:t>создать </a:t>
            </a:r>
            <a:r>
              <a:rPr sz="2000" spc="-10" dirty="0">
                <a:latin typeface="Carlito"/>
                <a:cs typeface="Carlito"/>
              </a:rPr>
              <a:t>копию этой таблицы, </a:t>
            </a:r>
            <a:r>
              <a:rPr sz="2000" spc="-5" dirty="0">
                <a:latin typeface="Carlito"/>
                <a:cs typeface="Carlito"/>
              </a:rPr>
              <a:t>чтобы </a:t>
            </a:r>
            <a:r>
              <a:rPr sz="2000" dirty="0">
                <a:latin typeface="Carlito"/>
                <a:cs typeface="Carlito"/>
              </a:rPr>
              <a:t>при </a:t>
            </a:r>
            <a:r>
              <a:rPr sz="2000" spc="-15" dirty="0">
                <a:latin typeface="Carlito"/>
                <a:cs typeface="Carlito"/>
              </a:rPr>
              <a:t>удалении  </a:t>
            </a:r>
            <a:r>
              <a:rPr sz="2000" dirty="0">
                <a:latin typeface="Carlito"/>
                <a:cs typeface="Carlito"/>
              </a:rPr>
              <a:t>строк из </a:t>
            </a:r>
            <a:r>
              <a:rPr sz="2000" spc="-5" dirty="0">
                <a:latin typeface="Carlito"/>
                <a:cs typeface="Carlito"/>
              </a:rPr>
              <a:t>нее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15" dirty="0">
                <a:latin typeface="Carlito"/>
                <a:cs typeface="Carlito"/>
              </a:rPr>
              <a:t>удалялись </a:t>
            </a:r>
            <a:r>
              <a:rPr sz="2000" dirty="0">
                <a:latin typeface="Carlito"/>
                <a:cs typeface="Carlito"/>
              </a:rPr>
              <a:t>строки из </a:t>
            </a:r>
            <a:r>
              <a:rPr sz="2000" spc="-10" dirty="0">
                <a:latin typeface="Carlito"/>
                <a:cs typeface="Carlito"/>
              </a:rPr>
              <a:t>таблицы </a:t>
            </a:r>
            <a:r>
              <a:rPr sz="2000" dirty="0">
                <a:latin typeface="Carlito"/>
                <a:cs typeface="Carlito"/>
              </a:rPr>
              <a:t>«Места»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(seats),</a:t>
            </a:r>
            <a:endParaRPr sz="2000" dirty="0">
              <a:latin typeface="Carlito"/>
              <a:cs typeface="Carlito"/>
            </a:endParaRPr>
          </a:p>
          <a:p>
            <a:pPr marL="355600" algn="just"/>
            <a:r>
              <a:rPr sz="2000" spc="-5" dirty="0">
                <a:latin typeface="Carlito"/>
                <a:cs typeface="Carlito"/>
              </a:rPr>
              <a:t>связанные </a:t>
            </a:r>
            <a:r>
              <a:rPr sz="2000" dirty="0">
                <a:latin typeface="Carlito"/>
                <a:cs typeface="Carlito"/>
              </a:rPr>
              <a:t>со </a:t>
            </a:r>
            <a:r>
              <a:rPr sz="2000" spc="-5" dirty="0">
                <a:latin typeface="Carlito"/>
                <a:cs typeface="Carlito"/>
              </a:rPr>
              <a:t>строками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10" dirty="0">
                <a:latin typeface="Carlito"/>
                <a:cs typeface="Carlito"/>
              </a:rPr>
              <a:t>таблицы aircrafts </a:t>
            </a:r>
            <a:r>
              <a:rPr sz="2000" dirty="0">
                <a:latin typeface="Carlito"/>
                <a:cs typeface="Carlito"/>
              </a:rPr>
              <a:t>по </a:t>
            </a:r>
            <a:r>
              <a:rPr sz="2000" spc="-5" dirty="0">
                <a:latin typeface="Carlito"/>
                <a:cs typeface="Carlito"/>
              </a:rPr>
              <a:t>внешнему </a:t>
            </a:r>
            <a:r>
              <a:rPr sz="2000" spc="-10" dirty="0">
                <a:latin typeface="Carlito"/>
                <a:cs typeface="Carlito"/>
              </a:rPr>
              <a:t>ключу.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1110"/>
              </a:spcBef>
            </a:pPr>
            <a:r>
              <a:rPr b="1" spc="-10" dirty="0">
                <a:latin typeface="Courier New"/>
                <a:cs typeface="Courier New"/>
              </a:rPr>
              <a:t>CREATE TABLE aircrafts_tmp </a:t>
            </a:r>
            <a:r>
              <a:rPr b="1" spc="-5" dirty="0">
                <a:latin typeface="Courier New"/>
                <a:cs typeface="Courier New"/>
              </a:rPr>
              <a:t>AS </a:t>
            </a: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aircrafts;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pc="-10" dirty="0">
                <a:latin typeface="Courier New"/>
                <a:cs typeface="Courier New"/>
              </a:rPr>
              <a:t>SELECT </a:t>
            </a:r>
            <a:r>
              <a:rPr dirty="0">
                <a:latin typeface="Courier New"/>
                <a:cs typeface="Courier New"/>
              </a:rPr>
              <a:t>9</a:t>
            </a:r>
          </a:p>
          <a:p>
            <a:pPr marL="355600" indent="-342900">
              <a:spcBef>
                <a:spcPts val="1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Для организации выполнения параллельных </a:t>
            </a:r>
            <a:r>
              <a:rPr sz="2000" dirty="0">
                <a:latin typeface="Carlito"/>
                <a:cs typeface="Carlito"/>
              </a:rPr>
              <a:t>транзакций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с</a:t>
            </a:r>
          </a:p>
          <a:p>
            <a:pPr marL="355600" algn="just"/>
            <a:r>
              <a:rPr sz="2000" spc="-5" dirty="0">
                <a:latin typeface="Carlito"/>
                <a:cs typeface="Carlito"/>
              </a:rPr>
              <a:t>использованием </a:t>
            </a:r>
            <a:r>
              <a:rPr sz="2000" dirty="0">
                <a:latin typeface="Carlito"/>
                <a:cs typeface="Carlito"/>
              </a:rPr>
              <a:t>утилиты </a:t>
            </a:r>
            <a:r>
              <a:rPr sz="2000" spc="-5" dirty="0">
                <a:latin typeface="Carlito"/>
                <a:cs typeface="Carlito"/>
              </a:rPr>
              <a:t>psql </a:t>
            </a:r>
            <a:r>
              <a:rPr sz="2000" spc="-25" dirty="0">
                <a:latin typeface="Carlito"/>
                <a:cs typeface="Carlito"/>
              </a:rPr>
              <a:t>будем </a:t>
            </a:r>
            <a:r>
              <a:rPr sz="2000" spc="-5" dirty="0">
                <a:latin typeface="Carlito"/>
                <a:cs typeface="Carlito"/>
              </a:rPr>
              <a:t>запускать </a:t>
            </a:r>
            <a:r>
              <a:rPr sz="2000" dirty="0">
                <a:latin typeface="Carlito"/>
                <a:cs typeface="Carlito"/>
              </a:rPr>
              <a:t>ее на </a:t>
            </a:r>
            <a:r>
              <a:rPr sz="2000" spc="-5" dirty="0">
                <a:latin typeface="Carlito"/>
                <a:cs typeface="Carlito"/>
              </a:rPr>
              <a:t>двух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терминалах.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6097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7907" y="0"/>
            <a:ext cx="5387301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 err="1" smtClean="0">
                <a:latin typeface="Arial Black" panose="020B0A04020102020204" pitchFamily="34" charset="0"/>
              </a:rPr>
              <a:t>Эксперимент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9373" y="705766"/>
            <a:ext cx="9250447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На </a:t>
            </a:r>
            <a:r>
              <a:rPr sz="2000" dirty="0">
                <a:latin typeface="Carlito"/>
                <a:cs typeface="Carlito"/>
              </a:rPr>
              <a:t>первом </a:t>
            </a:r>
            <a:r>
              <a:rPr sz="2000" spc="-5" dirty="0">
                <a:latin typeface="Carlito"/>
                <a:cs typeface="Carlito"/>
              </a:rPr>
              <a:t>терминале выполним следующие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команды: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947" y="1579626"/>
            <a:ext cx="845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urier New"/>
                <a:cs typeface="Courier New"/>
              </a:rPr>
              <a:t>BE</a:t>
            </a:r>
            <a:r>
              <a:rPr b="1" spc="-15" dirty="0">
                <a:latin typeface="Courier New"/>
                <a:cs typeface="Courier New"/>
              </a:rPr>
              <a:t>G</a:t>
            </a:r>
            <a:r>
              <a:rPr b="1" spc="-5" dirty="0">
                <a:latin typeface="Courier New"/>
                <a:cs typeface="Courier New"/>
              </a:rPr>
              <a:t>I</a:t>
            </a:r>
            <a:r>
              <a:rPr b="1" spc="-15" dirty="0">
                <a:latin typeface="Courier New"/>
                <a:cs typeface="Courier New"/>
              </a:rPr>
              <a:t>N</a:t>
            </a:r>
            <a:r>
              <a:rPr b="1" dirty="0">
                <a:latin typeface="Courier New"/>
                <a:cs typeface="Courier New"/>
              </a:rPr>
              <a:t>;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BEGIN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4946" y="2128266"/>
            <a:ext cx="67132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SET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TRANSACTION ISOLATION LEVEL READ</a:t>
            </a:r>
            <a:r>
              <a:rPr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UNCOMMITTED</a:t>
            </a:r>
            <a:r>
              <a:rPr b="1" spc="-10" dirty="0">
                <a:latin typeface="Courier New"/>
                <a:cs typeface="Courier New"/>
              </a:rPr>
              <a:t>;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SET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SHOW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transaction_isolation;</a:t>
            </a:r>
            <a:endParaRPr dirty="0">
              <a:latin typeface="Courier New"/>
              <a:cs typeface="Courier New"/>
            </a:endParaRPr>
          </a:p>
          <a:p>
            <a:pPr marL="149225"/>
            <a:r>
              <a:rPr spc="-10" dirty="0">
                <a:latin typeface="Courier New"/>
                <a:cs typeface="Courier New"/>
              </a:rPr>
              <a:t>transaction_isolation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7647" y="3402520"/>
            <a:ext cx="3138805" cy="0"/>
          </a:xfrm>
          <a:custGeom>
            <a:avLst/>
            <a:gdLst/>
            <a:ahLst/>
            <a:cxnLst/>
            <a:rect l="l" t="t" r="r" b="b"/>
            <a:pathLst>
              <a:path w="3138804">
                <a:moveTo>
                  <a:pt x="0" y="0"/>
                </a:moveTo>
                <a:lnTo>
                  <a:pt x="313870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34947" y="3500121"/>
            <a:ext cx="76688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read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uncommitted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(1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>
              <a:latin typeface="Courier New"/>
              <a:cs typeface="Courier New"/>
            </a:endParaRPr>
          </a:p>
          <a:p>
            <a:pPr marL="12700" marR="1641475"/>
            <a:r>
              <a:rPr b="1" spc="-10" dirty="0">
                <a:latin typeface="Courier New"/>
                <a:cs typeface="Courier New"/>
              </a:rPr>
              <a:t>UPDATE aircrafts_tmp SET range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range </a:t>
            </a:r>
            <a:r>
              <a:rPr b="1" dirty="0">
                <a:latin typeface="Courier New"/>
                <a:cs typeface="Courier New"/>
              </a:rPr>
              <a:t>+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100  </a:t>
            </a:r>
            <a:r>
              <a:rPr b="1" spc="-10" dirty="0">
                <a:latin typeface="Courier New"/>
                <a:cs typeface="Courier New"/>
              </a:rPr>
              <a:t>WHERE aircraft_code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'SU9';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UPDATE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aircrafts_tmp WHERE aircraft_code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5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'SU9';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2106" y="5146371"/>
            <a:ext cx="5895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288029" algn="l"/>
                <a:tab pos="4926330" algn="l"/>
              </a:tabLst>
            </a:pPr>
            <a:r>
              <a:rPr spc="-10" dirty="0">
                <a:latin typeface="Courier New"/>
                <a:cs typeface="Courier New"/>
              </a:rPr>
              <a:t>aircraft_code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5" dirty="0">
                <a:latin typeface="Courier New"/>
                <a:cs typeface="Courier New"/>
              </a:rPr>
              <a:t>model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range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47647" y="5597690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1894" y="5597690"/>
            <a:ext cx="2866390" cy="0"/>
          </a:xfrm>
          <a:custGeom>
            <a:avLst/>
            <a:gdLst/>
            <a:ahLst/>
            <a:cxnLst/>
            <a:rect l="l" t="t" r="r" b="b"/>
            <a:pathLst>
              <a:path w="2866390">
                <a:moveTo>
                  <a:pt x="0" y="0"/>
                </a:moveTo>
                <a:lnTo>
                  <a:pt x="286598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34429" y="5597690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3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34947" y="5420969"/>
            <a:ext cx="6297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061210" algn="l"/>
                <a:tab pos="5063490" algn="l"/>
                <a:tab pos="628396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4946" y="5695289"/>
            <a:ext cx="6032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7160">
              <a:spcBef>
                <a:spcPts val="100"/>
              </a:spcBef>
              <a:tabLst>
                <a:tab pos="2061210" algn="l"/>
                <a:tab pos="5473700" algn="l"/>
              </a:tabLst>
            </a:pPr>
            <a:r>
              <a:rPr spc="-5" dirty="0">
                <a:latin typeface="Courier New"/>
                <a:cs typeface="Courier New"/>
              </a:rPr>
              <a:t>S</a:t>
            </a:r>
            <a:r>
              <a:rPr spc="-15" dirty="0">
                <a:latin typeface="Courier New"/>
                <a:cs typeface="Courier New"/>
              </a:rPr>
              <a:t>U</a:t>
            </a:r>
            <a:r>
              <a:rPr dirty="0">
                <a:latin typeface="Courier New"/>
                <a:cs typeface="Courier New"/>
              </a:rPr>
              <a:t>9	|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S</a:t>
            </a:r>
            <a:r>
              <a:rPr spc="-15" dirty="0">
                <a:latin typeface="Courier New"/>
                <a:cs typeface="Courier New"/>
              </a:rPr>
              <a:t>u</a:t>
            </a:r>
            <a:r>
              <a:rPr spc="-5" dirty="0">
                <a:latin typeface="Courier New"/>
                <a:cs typeface="Courier New"/>
              </a:rPr>
              <a:t>k</a:t>
            </a:r>
            <a:r>
              <a:rPr spc="-15" dirty="0">
                <a:latin typeface="Courier New"/>
                <a:cs typeface="Courier New"/>
              </a:rPr>
              <a:t>ho</a:t>
            </a:r>
            <a:r>
              <a:rPr dirty="0">
                <a:latin typeface="Courier New"/>
                <a:cs typeface="Courier New"/>
              </a:rPr>
              <a:t>i </a:t>
            </a:r>
            <a:r>
              <a:rPr spc="-15" dirty="0">
                <a:latin typeface="Courier New"/>
                <a:cs typeface="Courier New"/>
              </a:rPr>
              <a:t>S</a:t>
            </a:r>
            <a:r>
              <a:rPr spc="-5" dirty="0">
                <a:latin typeface="Courier New"/>
                <a:cs typeface="Courier New"/>
              </a:rPr>
              <a:t>u</a:t>
            </a:r>
            <a:r>
              <a:rPr spc="-15" dirty="0">
                <a:latin typeface="Courier New"/>
                <a:cs typeface="Courier New"/>
              </a:rPr>
              <a:t>p</a:t>
            </a:r>
            <a:r>
              <a:rPr spc="-5" dirty="0">
                <a:latin typeface="Courier New"/>
                <a:cs typeface="Courier New"/>
              </a:rPr>
              <a:t>er</a:t>
            </a:r>
            <a:r>
              <a:rPr spc="-15" dirty="0">
                <a:latin typeface="Courier New"/>
                <a:cs typeface="Courier New"/>
              </a:rPr>
              <a:t>J</a:t>
            </a:r>
            <a:r>
              <a:rPr spc="-5" dirty="0">
                <a:latin typeface="Courier New"/>
                <a:cs typeface="Courier New"/>
              </a:rPr>
              <a:t>e</a:t>
            </a:r>
            <a:r>
              <a:rPr spc="-10" dirty="0">
                <a:latin typeface="Courier New"/>
                <a:cs typeface="Courier New"/>
              </a:rPr>
              <a:t>t</a:t>
            </a:r>
            <a:r>
              <a:rPr spc="-15" dirty="0">
                <a:latin typeface="Courier New"/>
                <a:cs typeface="Courier New"/>
              </a:rPr>
              <a:t>-</a:t>
            </a:r>
            <a:r>
              <a:rPr spc="-5" dirty="0">
                <a:latin typeface="Courier New"/>
                <a:cs typeface="Courier New"/>
              </a:rPr>
              <a:t>10</a:t>
            </a:r>
            <a:r>
              <a:rPr dirty="0">
                <a:latin typeface="Courier New"/>
                <a:cs typeface="Courier New"/>
              </a:rPr>
              <a:t>0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>
                <a:solidFill>
                  <a:srgbClr val="FF0000"/>
                </a:solidFill>
                <a:latin typeface="Courier New"/>
                <a:cs typeface="Courier New"/>
              </a:rPr>
              <a:t>0  </a:t>
            </a:r>
            <a:r>
              <a:rPr spc="-5" dirty="0">
                <a:latin typeface="Courier New"/>
                <a:cs typeface="Courier New"/>
              </a:rPr>
              <a:t>(1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91936" y="1700771"/>
            <a:ext cx="3672840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635" algn="ctr">
              <a:spcBef>
                <a:spcPts val="245"/>
              </a:spcBef>
            </a:pPr>
            <a:r>
              <a:rPr spc="-5" dirty="0">
                <a:latin typeface="Carlito"/>
                <a:cs typeface="Carlito"/>
              </a:rPr>
              <a:t>назначим </a:t>
            </a:r>
            <a:r>
              <a:rPr dirty="0">
                <a:latin typeface="Carlito"/>
                <a:cs typeface="Carlito"/>
              </a:rPr>
              <a:t>уровень</a:t>
            </a:r>
            <a:r>
              <a:rPr spc="2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изоляции</a:t>
            </a:r>
            <a:endParaRPr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43855" y="1873250"/>
            <a:ext cx="651510" cy="226060"/>
          </a:xfrm>
          <a:custGeom>
            <a:avLst/>
            <a:gdLst/>
            <a:ahLst/>
            <a:cxnLst/>
            <a:rect l="l" t="t" r="r" b="b"/>
            <a:pathLst>
              <a:path w="651510" h="226060">
                <a:moveTo>
                  <a:pt x="89027" y="112395"/>
                </a:moveTo>
                <a:lnTo>
                  <a:pt x="81026" y="112522"/>
                </a:lnTo>
                <a:lnTo>
                  <a:pt x="76200" y="117601"/>
                </a:lnTo>
                <a:lnTo>
                  <a:pt x="0" y="196850"/>
                </a:lnTo>
                <a:lnTo>
                  <a:pt x="113284" y="225933"/>
                </a:lnTo>
                <a:lnTo>
                  <a:pt x="120269" y="221869"/>
                </a:lnTo>
                <a:lnTo>
                  <a:pt x="121920" y="215011"/>
                </a:lnTo>
                <a:lnTo>
                  <a:pt x="123698" y="208279"/>
                </a:lnTo>
                <a:lnTo>
                  <a:pt x="120151" y="202184"/>
                </a:lnTo>
                <a:lnTo>
                  <a:pt x="27686" y="202184"/>
                </a:lnTo>
                <a:lnTo>
                  <a:pt x="20701" y="177800"/>
                </a:lnTo>
                <a:lnTo>
                  <a:pt x="65879" y="164926"/>
                </a:lnTo>
                <a:lnTo>
                  <a:pt x="94488" y="135127"/>
                </a:lnTo>
                <a:lnTo>
                  <a:pt x="99314" y="130048"/>
                </a:lnTo>
                <a:lnTo>
                  <a:pt x="99187" y="122047"/>
                </a:lnTo>
                <a:lnTo>
                  <a:pt x="89027" y="112395"/>
                </a:lnTo>
                <a:close/>
              </a:path>
              <a:path w="651510" h="226060">
                <a:moveTo>
                  <a:pt x="65879" y="164926"/>
                </a:moveTo>
                <a:lnTo>
                  <a:pt x="20701" y="177800"/>
                </a:lnTo>
                <a:lnTo>
                  <a:pt x="27686" y="202184"/>
                </a:lnTo>
                <a:lnTo>
                  <a:pt x="39716" y="198754"/>
                </a:lnTo>
                <a:lnTo>
                  <a:pt x="33401" y="198754"/>
                </a:lnTo>
                <a:lnTo>
                  <a:pt x="27305" y="177673"/>
                </a:lnTo>
                <a:lnTo>
                  <a:pt x="53641" y="177673"/>
                </a:lnTo>
                <a:lnTo>
                  <a:pt x="65879" y="164926"/>
                </a:lnTo>
                <a:close/>
              </a:path>
              <a:path w="651510" h="226060">
                <a:moveTo>
                  <a:pt x="72847" y="189312"/>
                </a:moveTo>
                <a:lnTo>
                  <a:pt x="27686" y="202184"/>
                </a:lnTo>
                <a:lnTo>
                  <a:pt x="120151" y="202184"/>
                </a:lnTo>
                <a:lnTo>
                  <a:pt x="119634" y="201295"/>
                </a:lnTo>
                <a:lnTo>
                  <a:pt x="72847" y="189312"/>
                </a:lnTo>
                <a:close/>
              </a:path>
              <a:path w="651510" h="226060">
                <a:moveTo>
                  <a:pt x="27305" y="177673"/>
                </a:moveTo>
                <a:lnTo>
                  <a:pt x="33401" y="198754"/>
                </a:lnTo>
                <a:lnTo>
                  <a:pt x="48452" y="183077"/>
                </a:lnTo>
                <a:lnTo>
                  <a:pt x="27305" y="177673"/>
                </a:lnTo>
                <a:close/>
              </a:path>
              <a:path w="651510" h="226060">
                <a:moveTo>
                  <a:pt x="48452" y="183077"/>
                </a:moveTo>
                <a:lnTo>
                  <a:pt x="33401" y="198754"/>
                </a:lnTo>
                <a:lnTo>
                  <a:pt x="39716" y="198754"/>
                </a:lnTo>
                <a:lnTo>
                  <a:pt x="72847" y="189312"/>
                </a:lnTo>
                <a:lnTo>
                  <a:pt x="48452" y="183077"/>
                </a:lnTo>
                <a:close/>
              </a:path>
              <a:path w="651510" h="226060">
                <a:moveTo>
                  <a:pt x="644652" y="0"/>
                </a:moveTo>
                <a:lnTo>
                  <a:pt x="65879" y="164926"/>
                </a:lnTo>
                <a:lnTo>
                  <a:pt x="48452" y="183077"/>
                </a:lnTo>
                <a:lnTo>
                  <a:pt x="72847" y="189312"/>
                </a:lnTo>
                <a:lnTo>
                  <a:pt x="651510" y="24384"/>
                </a:lnTo>
                <a:lnTo>
                  <a:pt x="644652" y="0"/>
                </a:lnTo>
                <a:close/>
              </a:path>
              <a:path w="651510" h="226060">
                <a:moveTo>
                  <a:pt x="53641" y="177673"/>
                </a:moveTo>
                <a:lnTo>
                  <a:pt x="27305" y="177673"/>
                </a:lnTo>
                <a:lnTo>
                  <a:pt x="48452" y="183077"/>
                </a:lnTo>
                <a:lnTo>
                  <a:pt x="53641" y="17767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760331" y="5373217"/>
            <a:ext cx="1738015" cy="58605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54355" marR="207645" indent="-340360">
              <a:spcBef>
                <a:spcPts val="250"/>
              </a:spcBef>
            </a:pPr>
            <a:r>
              <a:rPr dirty="0">
                <a:latin typeface="Carlito"/>
                <a:cs typeface="Carlito"/>
              </a:rPr>
              <a:t>и</a:t>
            </a:r>
            <a:r>
              <a:rPr spc="-10" dirty="0">
                <a:latin typeface="Carlito"/>
                <a:cs typeface="Carlito"/>
              </a:rPr>
              <a:t>з</a:t>
            </a:r>
            <a:r>
              <a:rPr spc="-5" dirty="0">
                <a:latin typeface="Carlito"/>
                <a:cs typeface="Carlito"/>
              </a:rPr>
              <a:t>менен</a:t>
            </a:r>
            <a:r>
              <a:rPr spc="-10" dirty="0">
                <a:latin typeface="Carlito"/>
                <a:cs typeface="Carlito"/>
              </a:rPr>
              <a:t>и</a:t>
            </a:r>
            <a:r>
              <a:rPr dirty="0">
                <a:latin typeface="Carlito"/>
                <a:cs typeface="Carlito"/>
              </a:rPr>
              <a:t>е  есть</a:t>
            </a:r>
          </a:p>
        </p:txBody>
      </p:sp>
      <p:sp>
        <p:nvSpPr>
          <p:cNvPr id="17" name="object 17"/>
          <p:cNvSpPr/>
          <p:nvPr/>
        </p:nvSpPr>
        <p:spPr>
          <a:xfrm>
            <a:off x="8256144" y="5683962"/>
            <a:ext cx="507365" cy="158115"/>
          </a:xfrm>
          <a:custGeom>
            <a:avLst/>
            <a:gdLst/>
            <a:ahLst/>
            <a:cxnLst/>
            <a:rect l="l" t="t" r="r" b="b"/>
            <a:pathLst>
              <a:path w="507365" h="158114">
                <a:moveTo>
                  <a:pt x="86359" y="42354"/>
                </a:moveTo>
                <a:lnTo>
                  <a:pt x="0" y="121310"/>
                </a:lnTo>
                <a:lnTo>
                  <a:pt x="111251" y="157594"/>
                </a:lnTo>
                <a:lnTo>
                  <a:pt x="118490" y="153962"/>
                </a:lnTo>
                <a:lnTo>
                  <a:pt x="122808" y="140627"/>
                </a:lnTo>
                <a:lnTo>
                  <a:pt x="119125" y="133451"/>
                </a:lnTo>
                <a:lnTo>
                  <a:pt x="103714" y="128409"/>
                </a:lnTo>
                <a:lnTo>
                  <a:pt x="27304" y="128409"/>
                </a:lnTo>
                <a:lnTo>
                  <a:pt x="21971" y="103581"/>
                </a:lnTo>
                <a:lnTo>
                  <a:pt x="67895" y="93661"/>
                </a:lnTo>
                <a:lnTo>
                  <a:pt x="103504" y="61087"/>
                </a:lnTo>
                <a:lnTo>
                  <a:pt x="103885" y="53060"/>
                </a:lnTo>
                <a:lnTo>
                  <a:pt x="99186" y="47879"/>
                </a:lnTo>
                <a:lnTo>
                  <a:pt x="94360" y="42710"/>
                </a:lnTo>
                <a:lnTo>
                  <a:pt x="86359" y="42354"/>
                </a:lnTo>
                <a:close/>
              </a:path>
              <a:path w="507365" h="158114">
                <a:moveTo>
                  <a:pt x="67895" y="93661"/>
                </a:moveTo>
                <a:lnTo>
                  <a:pt x="21971" y="103581"/>
                </a:lnTo>
                <a:lnTo>
                  <a:pt x="27304" y="128409"/>
                </a:lnTo>
                <a:lnTo>
                  <a:pt x="41416" y="125361"/>
                </a:lnTo>
                <a:lnTo>
                  <a:pt x="33274" y="125361"/>
                </a:lnTo>
                <a:lnTo>
                  <a:pt x="28575" y="103924"/>
                </a:lnTo>
                <a:lnTo>
                  <a:pt x="56687" y="103924"/>
                </a:lnTo>
                <a:lnTo>
                  <a:pt x="67895" y="93661"/>
                </a:lnTo>
                <a:close/>
              </a:path>
              <a:path w="507365" h="158114">
                <a:moveTo>
                  <a:pt x="73256" y="118484"/>
                </a:moveTo>
                <a:lnTo>
                  <a:pt x="27304" y="128409"/>
                </a:lnTo>
                <a:lnTo>
                  <a:pt x="103714" y="128409"/>
                </a:lnTo>
                <a:lnTo>
                  <a:pt x="73256" y="118484"/>
                </a:lnTo>
                <a:close/>
              </a:path>
              <a:path w="507365" h="158114">
                <a:moveTo>
                  <a:pt x="28575" y="103924"/>
                </a:moveTo>
                <a:lnTo>
                  <a:pt x="33274" y="125361"/>
                </a:lnTo>
                <a:lnTo>
                  <a:pt x="49308" y="110680"/>
                </a:lnTo>
                <a:lnTo>
                  <a:pt x="28575" y="103924"/>
                </a:lnTo>
                <a:close/>
              </a:path>
              <a:path w="507365" h="158114">
                <a:moveTo>
                  <a:pt x="49308" y="110680"/>
                </a:moveTo>
                <a:lnTo>
                  <a:pt x="33274" y="125361"/>
                </a:lnTo>
                <a:lnTo>
                  <a:pt x="41416" y="125361"/>
                </a:lnTo>
                <a:lnTo>
                  <a:pt x="73256" y="118484"/>
                </a:lnTo>
                <a:lnTo>
                  <a:pt x="49308" y="110680"/>
                </a:lnTo>
                <a:close/>
              </a:path>
              <a:path w="507365" h="158114">
                <a:moveTo>
                  <a:pt x="501523" y="0"/>
                </a:moveTo>
                <a:lnTo>
                  <a:pt x="67895" y="93661"/>
                </a:lnTo>
                <a:lnTo>
                  <a:pt x="49308" y="110680"/>
                </a:lnTo>
                <a:lnTo>
                  <a:pt x="73256" y="118484"/>
                </a:lnTo>
                <a:lnTo>
                  <a:pt x="506856" y="24828"/>
                </a:lnTo>
                <a:lnTo>
                  <a:pt x="501523" y="0"/>
                </a:lnTo>
                <a:close/>
              </a:path>
              <a:path w="507365" h="158114">
                <a:moveTo>
                  <a:pt x="56687" y="103924"/>
                </a:moveTo>
                <a:lnTo>
                  <a:pt x="28575" y="103924"/>
                </a:lnTo>
                <a:lnTo>
                  <a:pt x="49308" y="110680"/>
                </a:lnTo>
                <a:lnTo>
                  <a:pt x="56687" y="10392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31504" y="1628776"/>
            <a:ext cx="504190" cy="4680585"/>
          </a:xfrm>
          <a:custGeom>
            <a:avLst/>
            <a:gdLst/>
            <a:ahLst/>
            <a:cxnLst/>
            <a:rect l="l" t="t" r="r" b="b"/>
            <a:pathLst>
              <a:path w="504190" h="4680585">
                <a:moveTo>
                  <a:pt x="504051" y="4680546"/>
                </a:moveTo>
                <a:lnTo>
                  <a:pt x="424391" y="4678405"/>
                </a:lnTo>
                <a:lnTo>
                  <a:pt x="355210" y="4672441"/>
                </a:lnTo>
                <a:lnTo>
                  <a:pt x="300656" y="4663347"/>
                </a:lnTo>
                <a:lnTo>
                  <a:pt x="252032" y="4638535"/>
                </a:lnTo>
                <a:lnTo>
                  <a:pt x="252032" y="2382266"/>
                </a:lnTo>
                <a:lnTo>
                  <a:pt x="239183" y="2369018"/>
                </a:lnTo>
                <a:lnTo>
                  <a:pt x="203404" y="2357483"/>
                </a:lnTo>
                <a:lnTo>
                  <a:pt x="148847" y="2348369"/>
                </a:lnTo>
                <a:lnTo>
                  <a:pt x="79661" y="2342381"/>
                </a:lnTo>
                <a:lnTo>
                  <a:pt x="0" y="2340229"/>
                </a:lnTo>
                <a:lnTo>
                  <a:pt x="79661" y="2338089"/>
                </a:lnTo>
                <a:lnTo>
                  <a:pt x="148847" y="2332133"/>
                </a:lnTo>
                <a:lnTo>
                  <a:pt x="203404" y="2323056"/>
                </a:lnTo>
                <a:lnTo>
                  <a:pt x="239183" y="2311553"/>
                </a:lnTo>
                <a:lnTo>
                  <a:pt x="252032" y="2298319"/>
                </a:lnTo>
                <a:lnTo>
                  <a:pt x="252032" y="42037"/>
                </a:lnTo>
                <a:lnTo>
                  <a:pt x="264880" y="28740"/>
                </a:lnTo>
                <a:lnTo>
                  <a:pt x="300656" y="17199"/>
                </a:lnTo>
                <a:lnTo>
                  <a:pt x="355210" y="8103"/>
                </a:lnTo>
                <a:lnTo>
                  <a:pt x="424391" y="2140"/>
                </a:lnTo>
                <a:lnTo>
                  <a:pt x="504051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66163" y="3010916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1</a:t>
            </a:r>
            <a:endParaRPr sz="4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605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4750" y="97909"/>
            <a:ext cx="6551867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 err="1" smtClean="0">
                <a:latin typeface="Arial Black" panose="020B0A04020102020204" pitchFamily="34" charset="0"/>
              </a:rPr>
              <a:t>Эксперимент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9372" y="711024"/>
            <a:ext cx="7331437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Начнем транзакцию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втором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терминале: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4946" y="1200073"/>
            <a:ext cx="76701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BEGIN;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BEGIN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5" dirty="0">
                <a:latin typeface="Courier New"/>
                <a:cs typeface="Courier New"/>
              </a:rPr>
              <a:t>SET </a:t>
            </a:r>
            <a:r>
              <a:rPr b="1" spc="-10" dirty="0">
                <a:latin typeface="Courier New"/>
                <a:cs typeface="Courier New"/>
              </a:rPr>
              <a:t>TRANSACTION ISOLATION LEVEL READ</a:t>
            </a:r>
            <a:r>
              <a:rPr b="1" spc="-5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UNCOMMITTED;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aircrafts_tmp WHERE aircraft_code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'SU9';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2105" y="2297605"/>
            <a:ext cx="5895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14980" algn="l"/>
                <a:tab pos="4926330" algn="l"/>
              </a:tabLst>
            </a:pPr>
            <a:r>
              <a:rPr spc="-10" dirty="0">
                <a:latin typeface="Courier New"/>
                <a:cs typeface="Courier New"/>
              </a:rPr>
              <a:t>aircraft_code</a:t>
            </a:r>
            <a:r>
              <a:rPr dirty="0">
                <a:latin typeface="Courier New"/>
                <a:cs typeface="Courier New"/>
              </a:rPr>
              <a:t> |	</a:t>
            </a:r>
            <a:r>
              <a:rPr spc="-10" dirty="0">
                <a:latin typeface="Courier New"/>
                <a:cs typeface="Courier New"/>
              </a:rPr>
              <a:t>model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range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7646" y="2748646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1893" y="2748646"/>
            <a:ext cx="2866390" cy="0"/>
          </a:xfrm>
          <a:custGeom>
            <a:avLst/>
            <a:gdLst/>
            <a:ahLst/>
            <a:cxnLst/>
            <a:rect l="l" t="t" r="r" b="b"/>
            <a:pathLst>
              <a:path w="2866390">
                <a:moveTo>
                  <a:pt x="0" y="0"/>
                </a:moveTo>
                <a:lnTo>
                  <a:pt x="286598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4428" y="2748646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3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34946" y="2571925"/>
            <a:ext cx="6155157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5080" indent="-137160">
              <a:spcBef>
                <a:spcPts val="100"/>
              </a:spcBef>
              <a:tabLst>
                <a:tab pos="2061210" algn="l"/>
                <a:tab pos="5063490" algn="l"/>
                <a:tab pos="5473700" algn="l"/>
                <a:tab pos="628396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+ 		</a:t>
            </a:r>
            <a:r>
              <a:rPr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SU9	</a:t>
            </a: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Sukhoi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SuperJet-100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0" dirty="0">
                <a:solidFill>
                  <a:srgbClr val="FF0000"/>
                </a:solidFill>
                <a:latin typeface="Courier New"/>
                <a:cs typeface="Courier New"/>
              </a:rPr>
              <a:t>3000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(1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4658" y="3531029"/>
            <a:ext cx="7843520" cy="34118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16535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0" dirty="0">
                <a:latin typeface="Carlito"/>
                <a:cs typeface="Carlito"/>
              </a:rPr>
              <a:t>Таким </a:t>
            </a:r>
            <a:r>
              <a:rPr sz="2000" spc="-5" dirty="0">
                <a:latin typeface="Carlito"/>
                <a:cs typeface="Carlito"/>
              </a:rPr>
              <a:t>образом, вторая </a:t>
            </a:r>
            <a:r>
              <a:rPr sz="2000" dirty="0">
                <a:latin typeface="Carlito"/>
                <a:cs typeface="Carlito"/>
              </a:rPr>
              <a:t>транзакция не видит изменение значения  атрибута </a:t>
            </a:r>
            <a:r>
              <a:rPr sz="2000" spc="-10" dirty="0">
                <a:latin typeface="Carlito"/>
                <a:cs typeface="Carlito"/>
              </a:rPr>
              <a:t>range, </a:t>
            </a:r>
            <a:r>
              <a:rPr sz="2000" spc="-5" dirty="0">
                <a:latin typeface="Carlito"/>
                <a:cs typeface="Carlito"/>
              </a:rPr>
              <a:t>произведенное </a:t>
            </a:r>
            <a:r>
              <a:rPr sz="2000" dirty="0">
                <a:latin typeface="Carlito"/>
                <a:cs typeface="Carlito"/>
              </a:rPr>
              <a:t>в первой — </a:t>
            </a:r>
            <a:r>
              <a:rPr sz="2000" spc="-5" dirty="0">
                <a:latin typeface="Carlito"/>
                <a:cs typeface="Carlito"/>
              </a:rPr>
              <a:t>незафиксированной </a:t>
            </a:r>
            <a:r>
              <a:rPr sz="2000" dirty="0">
                <a:latin typeface="Carlito"/>
                <a:cs typeface="Carlito"/>
              </a:rPr>
              <a:t>—  </a:t>
            </a:r>
            <a:r>
              <a:rPr sz="2000" spc="-5" dirty="0">
                <a:latin typeface="Carlito"/>
                <a:cs typeface="Carlito"/>
              </a:rPr>
              <a:t>транзакции.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Это </a:t>
            </a:r>
            <a:r>
              <a:rPr sz="2000" spc="-5" dirty="0">
                <a:latin typeface="Carlito"/>
                <a:cs typeface="Carlito"/>
              </a:rPr>
              <a:t>объясняется тем,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PostgreSQL </a:t>
            </a:r>
            <a:r>
              <a:rPr sz="2000" spc="-5" dirty="0">
                <a:latin typeface="Carlito"/>
                <a:cs typeface="Carlito"/>
              </a:rPr>
              <a:t>реализация </a:t>
            </a:r>
            <a:r>
              <a:rPr sz="2000" dirty="0">
                <a:latin typeface="Carlito"/>
                <a:cs typeface="Carlito"/>
              </a:rPr>
              <a:t>уровня </a:t>
            </a:r>
            <a:r>
              <a:rPr sz="2000" spc="-10" dirty="0">
                <a:latin typeface="Carlito"/>
                <a:cs typeface="Carlito"/>
              </a:rPr>
              <a:t>изоляции  </a:t>
            </a:r>
            <a:r>
              <a:rPr sz="2000" spc="-5" dirty="0">
                <a:latin typeface="Carlito"/>
                <a:cs typeface="Carlito"/>
              </a:rPr>
              <a:t>READ </a:t>
            </a:r>
            <a:r>
              <a:rPr sz="2000" dirty="0">
                <a:latin typeface="Carlito"/>
                <a:cs typeface="Carlito"/>
              </a:rPr>
              <a:t>UNCOMMITTED </a:t>
            </a:r>
            <a:r>
              <a:rPr sz="2000" spc="-10" dirty="0">
                <a:latin typeface="Carlito"/>
                <a:cs typeface="Carlito"/>
              </a:rPr>
              <a:t>более </a:t>
            </a:r>
            <a:r>
              <a:rPr sz="2000" dirty="0">
                <a:latin typeface="Carlito"/>
                <a:cs typeface="Carlito"/>
              </a:rPr>
              <a:t>строгая, </a:t>
            </a:r>
            <a:r>
              <a:rPr sz="2000" spc="-5" dirty="0">
                <a:latin typeface="Carlito"/>
                <a:cs typeface="Carlito"/>
              </a:rPr>
              <a:t>чем </a:t>
            </a:r>
            <a:r>
              <a:rPr sz="2000" spc="-15" dirty="0">
                <a:latin typeface="Carlito"/>
                <a:cs typeface="Carlito"/>
              </a:rPr>
              <a:t>того </a:t>
            </a:r>
            <a:r>
              <a:rPr sz="2000" spc="-10" dirty="0">
                <a:latin typeface="Carlito"/>
                <a:cs typeface="Carlito"/>
              </a:rPr>
              <a:t>требует </a:t>
            </a:r>
            <a:r>
              <a:rPr sz="2000" spc="-5" dirty="0">
                <a:latin typeface="Carlito"/>
                <a:cs typeface="Carlito"/>
              </a:rPr>
              <a:t>стандарт </a:t>
            </a:r>
            <a:r>
              <a:rPr sz="2000" spc="-10" dirty="0">
                <a:latin typeface="Carlito"/>
                <a:cs typeface="Carlito"/>
              </a:rPr>
              <a:t>языка  </a:t>
            </a:r>
            <a:r>
              <a:rPr sz="2000" spc="-5" dirty="0">
                <a:latin typeface="Carlito"/>
                <a:cs typeface="Carlito"/>
              </a:rPr>
              <a:t>SQL. Фактически </a:t>
            </a:r>
            <a:r>
              <a:rPr sz="2000" spc="-15" dirty="0">
                <a:latin typeface="Carlito"/>
                <a:cs typeface="Carlito"/>
              </a:rPr>
              <a:t>этот </a:t>
            </a:r>
            <a:r>
              <a:rPr sz="2000" spc="-5" dirty="0">
                <a:latin typeface="Carlito"/>
                <a:cs typeface="Carlito"/>
              </a:rPr>
              <a:t>уровень </a:t>
            </a:r>
            <a:r>
              <a:rPr sz="2000" spc="-10" dirty="0">
                <a:latin typeface="Carlito"/>
                <a:cs typeface="Carlito"/>
              </a:rPr>
              <a:t>тождественен </a:t>
            </a:r>
            <a:r>
              <a:rPr sz="2000" dirty="0">
                <a:latin typeface="Carlito"/>
                <a:cs typeface="Carlito"/>
              </a:rPr>
              <a:t>уровню </a:t>
            </a:r>
            <a:r>
              <a:rPr sz="2000" spc="-10" dirty="0">
                <a:latin typeface="Carlito"/>
                <a:cs typeface="Carlito"/>
              </a:rPr>
              <a:t>изоляции </a:t>
            </a:r>
            <a:r>
              <a:rPr sz="2000" spc="-5" dirty="0">
                <a:latin typeface="Carlito"/>
                <a:cs typeface="Carlito"/>
              </a:rPr>
              <a:t>READ  COMMITTED. </a:t>
            </a:r>
            <a:r>
              <a:rPr sz="2000" spc="-10" dirty="0">
                <a:latin typeface="Carlito"/>
                <a:cs typeface="Carlito"/>
              </a:rPr>
              <a:t>Поэтому </a:t>
            </a:r>
            <a:r>
              <a:rPr sz="2000" spc="-25" dirty="0">
                <a:latin typeface="Carlito"/>
                <a:cs typeface="Carlito"/>
              </a:rPr>
              <a:t>будем </a:t>
            </a:r>
            <a:r>
              <a:rPr sz="2000" dirty="0">
                <a:latin typeface="Carlito"/>
                <a:cs typeface="Carlito"/>
              </a:rPr>
              <a:t>считать </a:t>
            </a:r>
            <a:r>
              <a:rPr sz="2000" spc="-10" dirty="0">
                <a:latin typeface="Carlito"/>
                <a:cs typeface="Carlito"/>
              </a:rPr>
              <a:t>эксперимент, </a:t>
            </a:r>
            <a:r>
              <a:rPr sz="2000" spc="-5" dirty="0">
                <a:latin typeface="Carlito"/>
                <a:cs typeface="Carlito"/>
              </a:rPr>
              <a:t>проведенный для  </a:t>
            </a:r>
            <a:r>
              <a:rPr sz="2000" dirty="0">
                <a:latin typeface="Carlito"/>
                <a:cs typeface="Carlito"/>
              </a:rPr>
              <a:t>уровня </a:t>
            </a:r>
            <a:r>
              <a:rPr sz="2000" spc="-10" dirty="0">
                <a:latin typeface="Carlito"/>
                <a:cs typeface="Carlito"/>
              </a:rPr>
              <a:t>изоляции </a:t>
            </a:r>
            <a:r>
              <a:rPr sz="2000" spc="-5" dirty="0">
                <a:latin typeface="Carlito"/>
                <a:cs typeface="Carlito"/>
              </a:rPr>
              <a:t>READ UNCOMMITTED, выполненным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5" dirty="0" err="1">
                <a:latin typeface="Carlito"/>
                <a:cs typeface="Carlito"/>
              </a:rPr>
              <a:t>для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уровня</a:t>
            </a:r>
            <a:r>
              <a:rPr lang="ru-RU" sz="2000" spc="-5" dirty="0">
                <a:latin typeface="Carlito"/>
                <a:cs typeface="Carlito"/>
              </a:rPr>
              <a:t> </a:t>
            </a:r>
            <a:r>
              <a:rPr lang="en-US" sz="2000" spc="-5" dirty="0" smtClean="0">
                <a:latin typeface="Carlito"/>
                <a:cs typeface="Carlito"/>
              </a:rPr>
              <a:t>READ</a:t>
            </a:r>
            <a:r>
              <a:rPr lang="en-US" sz="2000" spc="-75" dirty="0" smtClean="0">
                <a:latin typeface="Carlito"/>
                <a:cs typeface="Carlito"/>
              </a:rPr>
              <a:t> </a:t>
            </a:r>
            <a:r>
              <a:rPr lang="en-US" sz="2000" spc="-5" dirty="0">
                <a:latin typeface="Carlito"/>
                <a:cs typeface="Carlito"/>
              </a:rPr>
              <a:t>COMMITTED.</a:t>
            </a:r>
            <a:endParaRPr lang="en-US" sz="2000" dirty="0">
              <a:latin typeface="Carlito"/>
              <a:cs typeface="Carlito"/>
            </a:endParaRPr>
          </a:p>
          <a:p>
            <a:pPr marL="355600" marR="50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60331" y="2545358"/>
            <a:ext cx="1582740" cy="585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595630" marR="201930" indent="-386080">
              <a:spcBef>
                <a:spcPts val="245"/>
              </a:spcBef>
            </a:pPr>
            <a:r>
              <a:rPr dirty="0" err="1">
                <a:latin typeface="Carlito"/>
                <a:cs typeface="Carlito"/>
              </a:rPr>
              <a:t>и</a:t>
            </a:r>
            <a:r>
              <a:rPr spc="-10" dirty="0" err="1">
                <a:latin typeface="Carlito"/>
                <a:cs typeface="Carlito"/>
              </a:rPr>
              <a:t>з</a:t>
            </a:r>
            <a:r>
              <a:rPr spc="-5" dirty="0" err="1">
                <a:latin typeface="Carlito"/>
                <a:cs typeface="Carlito"/>
              </a:rPr>
              <a:t>менен</a:t>
            </a:r>
            <a:r>
              <a:rPr spc="-10" dirty="0" err="1">
                <a:latin typeface="Carlito"/>
                <a:cs typeface="Carlito"/>
              </a:rPr>
              <a:t>и</a:t>
            </a:r>
            <a:r>
              <a:rPr dirty="0" err="1">
                <a:latin typeface="Carlito"/>
                <a:cs typeface="Carlito"/>
              </a:rPr>
              <a:t>й</a:t>
            </a:r>
            <a:r>
              <a:rPr dirty="0">
                <a:latin typeface="Carlito"/>
                <a:cs typeface="Carlito"/>
              </a:rPr>
              <a:t> </a:t>
            </a:r>
            <a:r>
              <a:rPr spc="-5" dirty="0" err="1" smtClean="0">
                <a:latin typeface="Carlito"/>
                <a:cs typeface="Carlito"/>
              </a:rPr>
              <a:t>нет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56143" y="2856152"/>
            <a:ext cx="507365" cy="158115"/>
          </a:xfrm>
          <a:custGeom>
            <a:avLst/>
            <a:gdLst/>
            <a:ahLst/>
            <a:cxnLst/>
            <a:rect l="l" t="t" r="r" b="b"/>
            <a:pathLst>
              <a:path w="507365" h="158114">
                <a:moveTo>
                  <a:pt x="86359" y="42291"/>
                </a:moveTo>
                <a:lnTo>
                  <a:pt x="81152" y="47117"/>
                </a:lnTo>
                <a:lnTo>
                  <a:pt x="0" y="121285"/>
                </a:lnTo>
                <a:lnTo>
                  <a:pt x="111251" y="157607"/>
                </a:lnTo>
                <a:lnTo>
                  <a:pt x="118490" y="153924"/>
                </a:lnTo>
                <a:lnTo>
                  <a:pt x="120650" y="147320"/>
                </a:lnTo>
                <a:lnTo>
                  <a:pt x="122808" y="140589"/>
                </a:lnTo>
                <a:lnTo>
                  <a:pt x="119125" y="133477"/>
                </a:lnTo>
                <a:lnTo>
                  <a:pt x="103580" y="128397"/>
                </a:lnTo>
                <a:lnTo>
                  <a:pt x="27304" y="128397"/>
                </a:lnTo>
                <a:lnTo>
                  <a:pt x="21971" y="103505"/>
                </a:lnTo>
                <a:lnTo>
                  <a:pt x="67956" y="93579"/>
                </a:lnTo>
                <a:lnTo>
                  <a:pt x="98298" y="65786"/>
                </a:lnTo>
                <a:lnTo>
                  <a:pt x="103504" y="61087"/>
                </a:lnTo>
                <a:lnTo>
                  <a:pt x="103885" y="53086"/>
                </a:lnTo>
                <a:lnTo>
                  <a:pt x="99186" y="47879"/>
                </a:lnTo>
                <a:lnTo>
                  <a:pt x="94360" y="42672"/>
                </a:lnTo>
                <a:lnTo>
                  <a:pt x="86359" y="42291"/>
                </a:lnTo>
                <a:close/>
              </a:path>
              <a:path w="507365" h="158114">
                <a:moveTo>
                  <a:pt x="67956" y="93579"/>
                </a:moveTo>
                <a:lnTo>
                  <a:pt x="21971" y="103505"/>
                </a:lnTo>
                <a:lnTo>
                  <a:pt x="27304" y="128397"/>
                </a:lnTo>
                <a:lnTo>
                  <a:pt x="41409" y="125349"/>
                </a:lnTo>
                <a:lnTo>
                  <a:pt x="33274" y="125349"/>
                </a:lnTo>
                <a:lnTo>
                  <a:pt x="28575" y="103886"/>
                </a:lnTo>
                <a:lnTo>
                  <a:pt x="56704" y="103886"/>
                </a:lnTo>
                <a:lnTo>
                  <a:pt x="67956" y="93579"/>
                </a:lnTo>
                <a:close/>
              </a:path>
              <a:path w="507365" h="158114">
                <a:moveTo>
                  <a:pt x="73218" y="118474"/>
                </a:moveTo>
                <a:lnTo>
                  <a:pt x="27304" y="128397"/>
                </a:lnTo>
                <a:lnTo>
                  <a:pt x="103580" y="128397"/>
                </a:lnTo>
                <a:lnTo>
                  <a:pt x="73218" y="118474"/>
                </a:lnTo>
                <a:close/>
              </a:path>
              <a:path w="507365" h="158114">
                <a:moveTo>
                  <a:pt x="28575" y="103886"/>
                </a:moveTo>
                <a:lnTo>
                  <a:pt x="33274" y="125349"/>
                </a:lnTo>
                <a:lnTo>
                  <a:pt x="49308" y="110661"/>
                </a:lnTo>
                <a:lnTo>
                  <a:pt x="28575" y="103886"/>
                </a:lnTo>
                <a:close/>
              </a:path>
              <a:path w="507365" h="158114">
                <a:moveTo>
                  <a:pt x="49308" y="110661"/>
                </a:moveTo>
                <a:lnTo>
                  <a:pt x="33274" y="125349"/>
                </a:lnTo>
                <a:lnTo>
                  <a:pt x="41409" y="125349"/>
                </a:lnTo>
                <a:lnTo>
                  <a:pt x="73218" y="118474"/>
                </a:lnTo>
                <a:lnTo>
                  <a:pt x="49308" y="110661"/>
                </a:lnTo>
                <a:close/>
              </a:path>
              <a:path w="507365" h="158114">
                <a:moveTo>
                  <a:pt x="501523" y="0"/>
                </a:moveTo>
                <a:lnTo>
                  <a:pt x="67956" y="93579"/>
                </a:lnTo>
                <a:lnTo>
                  <a:pt x="49308" y="110661"/>
                </a:lnTo>
                <a:lnTo>
                  <a:pt x="73218" y="118474"/>
                </a:lnTo>
                <a:lnTo>
                  <a:pt x="506856" y="24765"/>
                </a:lnTo>
                <a:lnTo>
                  <a:pt x="501523" y="0"/>
                </a:lnTo>
                <a:close/>
              </a:path>
              <a:path w="507365" h="158114">
                <a:moveTo>
                  <a:pt x="56704" y="103886"/>
                </a:moveTo>
                <a:lnTo>
                  <a:pt x="28575" y="103886"/>
                </a:lnTo>
                <a:lnTo>
                  <a:pt x="49308" y="110661"/>
                </a:lnTo>
                <a:lnTo>
                  <a:pt x="56704" y="10388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31503" y="1249221"/>
            <a:ext cx="504190" cy="2232660"/>
          </a:xfrm>
          <a:custGeom>
            <a:avLst/>
            <a:gdLst/>
            <a:ahLst/>
            <a:cxnLst/>
            <a:rect l="l" t="t" r="r" b="b"/>
            <a:pathLst>
              <a:path w="504190" h="2232660">
                <a:moveTo>
                  <a:pt x="504051" y="2232279"/>
                </a:moveTo>
                <a:lnTo>
                  <a:pt x="424391" y="2230138"/>
                </a:lnTo>
                <a:lnTo>
                  <a:pt x="355210" y="2224175"/>
                </a:lnTo>
                <a:lnTo>
                  <a:pt x="300656" y="2215079"/>
                </a:lnTo>
                <a:lnTo>
                  <a:pt x="252032" y="2190242"/>
                </a:lnTo>
                <a:lnTo>
                  <a:pt x="252032" y="1158113"/>
                </a:lnTo>
                <a:lnTo>
                  <a:pt x="239183" y="1144878"/>
                </a:lnTo>
                <a:lnTo>
                  <a:pt x="203404" y="1133375"/>
                </a:lnTo>
                <a:lnTo>
                  <a:pt x="148847" y="1124298"/>
                </a:lnTo>
                <a:lnTo>
                  <a:pt x="79661" y="1118342"/>
                </a:lnTo>
                <a:lnTo>
                  <a:pt x="0" y="1116202"/>
                </a:lnTo>
                <a:lnTo>
                  <a:pt x="79661" y="1114050"/>
                </a:lnTo>
                <a:lnTo>
                  <a:pt x="148847" y="1108062"/>
                </a:lnTo>
                <a:lnTo>
                  <a:pt x="203404" y="1098948"/>
                </a:lnTo>
                <a:lnTo>
                  <a:pt x="239183" y="1087413"/>
                </a:lnTo>
                <a:lnTo>
                  <a:pt x="252032" y="1074165"/>
                </a:lnTo>
                <a:lnTo>
                  <a:pt x="252032" y="42037"/>
                </a:lnTo>
                <a:lnTo>
                  <a:pt x="264880" y="28740"/>
                </a:lnTo>
                <a:lnTo>
                  <a:pt x="300656" y="17199"/>
                </a:lnTo>
                <a:lnTo>
                  <a:pt x="355210" y="8103"/>
                </a:lnTo>
                <a:lnTo>
                  <a:pt x="424391" y="2140"/>
                </a:lnTo>
                <a:lnTo>
                  <a:pt x="504051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66162" y="1754757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2</a:t>
            </a:r>
            <a:endParaRPr sz="4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0089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77903" y="2329132"/>
            <a:ext cx="8574622" cy="9338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Общая информация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84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83599" y="961263"/>
            <a:ext cx="8804529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Давайте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25" dirty="0">
                <a:latin typeface="Carlito"/>
                <a:cs typeface="Carlito"/>
              </a:rPr>
              <a:t>будем </a:t>
            </a:r>
            <a:r>
              <a:rPr sz="2000" spc="-5" dirty="0">
                <a:latin typeface="Carlito"/>
                <a:cs typeface="Carlito"/>
              </a:rPr>
              <a:t>фиксировать произведенное изменение </a:t>
            </a:r>
            <a:r>
              <a:rPr sz="2000" dirty="0">
                <a:latin typeface="Carlito"/>
                <a:cs typeface="Carlito"/>
              </a:rPr>
              <a:t>в базе  </a:t>
            </a:r>
            <a:r>
              <a:rPr sz="2000" spc="-5" dirty="0">
                <a:latin typeface="Carlito"/>
                <a:cs typeface="Carlito"/>
              </a:rPr>
              <a:t>данных, </a:t>
            </a:r>
            <a:r>
              <a:rPr sz="2000" dirty="0">
                <a:latin typeface="Carlito"/>
                <a:cs typeface="Carlito"/>
              </a:rPr>
              <a:t>а </a:t>
            </a:r>
            <a:r>
              <a:rPr sz="2000" spc="-10" dirty="0">
                <a:latin typeface="Carlito"/>
                <a:cs typeface="Carlito"/>
              </a:rPr>
              <a:t>воспользуемся командой ROLLBACK </a:t>
            </a:r>
            <a:r>
              <a:rPr sz="2000" spc="-5" dirty="0">
                <a:latin typeface="Carlito"/>
                <a:cs typeface="Carlito"/>
              </a:rPr>
              <a:t>для отмены  транзакции, </a:t>
            </a:r>
            <a:r>
              <a:rPr sz="2000" spc="-45" dirty="0">
                <a:latin typeface="Carlito"/>
                <a:cs typeface="Carlito"/>
              </a:rPr>
              <a:t>т. </a:t>
            </a:r>
            <a:r>
              <a:rPr sz="2000" dirty="0">
                <a:latin typeface="Carlito"/>
                <a:cs typeface="Carlito"/>
              </a:rPr>
              <a:t>е. </a:t>
            </a: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dirty="0">
                <a:latin typeface="Carlito"/>
                <a:cs typeface="Carlito"/>
              </a:rPr>
              <a:t>ее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отката.</a:t>
            </a:r>
            <a:endParaRPr sz="200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На </a:t>
            </a:r>
            <a:r>
              <a:rPr sz="2000" dirty="0">
                <a:latin typeface="Carlito"/>
                <a:cs typeface="Carlito"/>
              </a:rPr>
              <a:t>первом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терминале: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947" y="2494279"/>
            <a:ext cx="1255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ROLLBACK;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ROLLBACK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1862" y="3352049"/>
            <a:ext cx="62589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На втором терминале </a:t>
            </a:r>
            <a:r>
              <a:rPr sz="2000" spc="-15" dirty="0">
                <a:latin typeface="Carlito"/>
                <a:cs typeface="Carlito"/>
              </a:rPr>
              <a:t>сделаем </a:t>
            </a:r>
            <a:r>
              <a:rPr sz="2000" spc="-5" dirty="0">
                <a:latin typeface="Carlito"/>
                <a:cs typeface="Carlito"/>
              </a:rPr>
              <a:t>так</a:t>
            </a:r>
            <a:r>
              <a:rPr sz="2000" spc="-10" dirty="0">
                <a:latin typeface="Carlito"/>
                <a:cs typeface="Carlito"/>
              </a:rPr>
              <a:t> же: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1504" y="2505075"/>
            <a:ext cx="504190" cy="678180"/>
          </a:xfrm>
          <a:custGeom>
            <a:avLst/>
            <a:gdLst/>
            <a:ahLst/>
            <a:cxnLst/>
            <a:rect l="l" t="t" r="r" b="b"/>
            <a:pathLst>
              <a:path w="504190" h="678180">
                <a:moveTo>
                  <a:pt x="504051" y="678052"/>
                </a:moveTo>
                <a:lnTo>
                  <a:pt x="424391" y="675900"/>
                </a:lnTo>
                <a:lnTo>
                  <a:pt x="355210" y="669912"/>
                </a:lnTo>
                <a:lnTo>
                  <a:pt x="300656" y="660798"/>
                </a:lnTo>
                <a:lnTo>
                  <a:pt x="252032" y="636015"/>
                </a:lnTo>
                <a:lnTo>
                  <a:pt x="252032" y="381000"/>
                </a:lnTo>
                <a:lnTo>
                  <a:pt x="239183" y="367703"/>
                </a:lnTo>
                <a:lnTo>
                  <a:pt x="203404" y="356162"/>
                </a:lnTo>
                <a:lnTo>
                  <a:pt x="148847" y="347066"/>
                </a:lnTo>
                <a:lnTo>
                  <a:pt x="79661" y="341103"/>
                </a:lnTo>
                <a:lnTo>
                  <a:pt x="0" y="338963"/>
                </a:lnTo>
                <a:lnTo>
                  <a:pt x="79661" y="336823"/>
                </a:lnTo>
                <a:lnTo>
                  <a:pt x="148847" y="330867"/>
                </a:lnTo>
                <a:lnTo>
                  <a:pt x="203404" y="321790"/>
                </a:lnTo>
                <a:lnTo>
                  <a:pt x="239183" y="310287"/>
                </a:lnTo>
                <a:lnTo>
                  <a:pt x="252032" y="297052"/>
                </a:lnTo>
                <a:lnTo>
                  <a:pt x="252032" y="42037"/>
                </a:lnTo>
                <a:lnTo>
                  <a:pt x="264880" y="28740"/>
                </a:lnTo>
                <a:lnTo>
                  <a:pt x="300656" y="17199"/>
                </a:lnTo>
                <a:lnTo>
                  <a:pt x="355210" y="8103"/>
                </a:lnTo>
                <a:lnTo>
                  <a:pt x="424391" y="2140"/>
                </a:lnTo>
                <a:lnTo>
                  <a:pt x="504051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88178" y="2549283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1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03514" y="4191127"/>
            <a:ext cx="504190" cy="678180"/>
          </a:xfrm>
          <a:custGeom>
            <a:avLst/>
            <a:gdLst/>
            <a:ahLst/>
            <a:cxnLst/>
            <a:rect l="l" t="t" r="r" b="b"/>
            <a:pathLst>
              <a:path w="504190" h="678179">
                <a:moveTo>
                  <a:pt x="504050" y="678053"/>
                </a:moveTo>
                <a:lnTo>
                  <a:pt x="424390" y="675912"/>
                </a:lnTo>
                <a:lnTo>
                  <a:pt x="355208" y="669949"/>
                </a:lnTo>
                <a:lnTo>
                  <a:pt x="300654" y="660853"/>
                </a:lnTo>
                <a:lnTo>
                  <a:pt x="252031" y="636016"/>
                </a:lnTo>
                <a:lnTo>
                  <a:pt x="252031" y="381000"/>
                </a:lnTo>
                <a:lnTo>
                  <a:pt x="239182" y="367765"/>
                </a:lnTo>
                <a:lnTo>
                  <a:pt x="203403" y="356262"/>
                </a:lnTo>
                <a:lnTo>
                  <a:pt x="148846" y="347185"/>
                </a:lnTo>
                <a:lnTo>
                  <a:pt x="79661" y="341229"/>
                </a:lnTo>
                <a:lnTo>
                  <a:pt x="0" y="339090"/>
                </a:lnTo>
                <a:lnTo>
                  <a:pt x="79661" y="336949"/>
                </a:lnTo>
                <a:lnTo>
                  <a:pt x="148846" y="330986"/>
                </a:lnTo>
                <a:lnTo>
                  <a:pt x="203403" y="321890"/>
                </a:lnTo>
                <a:lnTo>
                  <a:pt x="239182" y="310349"/>
                </a:lnTo>
                <a:lnTo>
                  <a:pt x="252031" y="297053"/>
                </a:lnTo>
                <a:lnTo>
                  <a:pt x="252031" y="42037"/>
                </a:lnTo>
                <a:lnTo>
                  <a:pt x="264879" y="28740"/>
                </a:lnTo>
                <a:lnTo>
                  <a:pt x="300654" y="17199"/>
                </a:lnTo>
                <a:lnTo>
                  <a:pt x="355208" y="8103"/>
                </a:lnTo>
                <a:lnTo>
                  <a:pt x="424390" y="2140"/>
                </a:lnTo>
                <a:lnTo>
                  <a:pt x="504050" y="0"/>
                </a:lnTo>
              </a:path>
            </a:pathLst>
          </a:custGeom>
          <a:ln w="253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07704" y="4023563"/>
            <a:ext cx="2286658" cy="8457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75"/>
              </a:lnSpc>
              <a:spcBef>
                <a:spcPts val="95"/>
              </a:spcBef>
            </a:pPr>
            <a:r>
              <a:rPr b="1" spc="-10" dirty="0" smtClean="0">
                <a:latin typeface="Courier New"/>
                <a:cs typeface="Courier New"/>
              </a:rPr>
              <a:t>ROLLBACK;</a:t>
            </a:r>
            <a:endParaRPr dirty="0" smtClean="0">
              <a:latin typeface="Courier New"/>
              <a:cs typeface="Courier New"/>
            </a:endParaRPr>
          </a:p>
          <a:p>
            <a:pPr marL="408940">
              <a:lnSpc>
                <a:spcPts val="1935"/>
              </a:lnSpc>
            </a:pPr>
            <a:r>
              <a:rPr spc="-10" dirty="0" smtClean="0">
                <a:latin typeface="Courier New"/>
                <a:cs typeface="Courier New"/>
              </a:rPr>
              <a:t>ROLLBACK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2964750" y="97909"/>
            <a:ext cx="6551867" cy="504625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5" smtClean="0">
                <a:latin typeface="Arial Black" panose="020B0A04020102020204" pitchFamily="34" charset="0"/>
              </a:rPr>
              <a:t>Эксперимент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62145" y="4204425"/>
            <a:ext cx="4693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spc="-5" dirty="0">
                <a:latin typeface="Carlito"/>
                <a:cs typeface="Carlito"/>
              </a:rPr>
              <a:t>2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404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806" y="2596086"/>
            <a:ext cx="10018713" cy="1244571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 err="1" smtClean="0">
                <a:latin typeface="Arial Black" panose="020B0A04020102020204" pitchFamily="34" charset="0"/>
              </a:rPr>
              <a:t>Уровень</a:t>
            </a:r>
            <a:r>
              <a:rPr spc="-20" dirty="0" smtClean="0">
                <a:latin typeface="Arial Black" panose="020B0A04020102020204" pitchFamily="34" charset="0"/>
              </a:rPr>
              <a:t> </a:t>
            </a:r>
            <a:r>
              <a:rPr spc="-10" dirty="0" err="1" smtClean="0">
                <a:latin typeface="Arial Black" panose="020B0A04020102020204" pitchFamily="34" charset="0"/>
              </a:rPr>
              <a:t>изоляции</a:t>
            </a:r>
            <a:r>
              <a:rPr lang="ru-RU" spc="-10" dirty="0" smtClean="0">
                <a:latin typeface="Arial Black" panose="020B0A04020102020204" pitchFamily="34" charset="0"/>
              </a:rPr>
              <a:t/>
            </a:r>
            <a:br>
              <a:rPr lang="ru-RU" spc="-10" dirty="0" smtClean="0">
                <a:latin typeface="Arial Black" panose="020B0A04020102020204" pitchFamily="34" charset="0"/>
              </a:rPr>
            </a:br>
            <a:r>
              <a:rPr spc="-10" dirty="0" smtClean="0">
                <a:latin typeface="Arial Black" panose="020B0A04020102020204" pitchFamily="34" charset="0"/>
              </a:rPr>
              <a:t>READ</a:t>
            </a:r>
            <a:r>
              <a:rPr spc="20" dirty="0" smtClean="0">
                <a:latin typeface="Arial Black" panose="020B0A04020102020204" pitchFamily="34" charset="0"/>
              </a:rPr>
              <a:t> </a:t>
            </a:r>
            <a:r>
              <a:rPr spc="-5" dirty="0">
                <a:latin typeface="Arial Black" panose="020B0A04020102020204" pitchFamily="34" charset="0"/>
              </a:rPr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42209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856" y="362309"/>
            <a:ext cx="8544569" cy="99706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Black" panose="020B0A04020102020204" pitchFamily="34" charset="0"/>
              </a:rPr>
              <a:t>Возможны ли </a:t>
            </a:r>
            <a:r>
              <a:rPr sz="3200" spc="-10" dirty="0">
                <a:latin typeface="Arial Black" panose="020B0A04020102020204" pitchFamily="34" charset="0"/>
              </a:rPr>
              <a:t>потерянные </a:t>
            </a:r>
            <a:r>
              <a:rPr sz="3200" spc="-5" dirty="0">
                <a:latin typeface="Arial Black" panose="020B0A04020102020204" pitchFamily="34" charset="0"/>
              </a:rPr>
              <a:t>изменения</a:t>
            </a:r>
            <a:r>
              <a:rPr sz="3200" spc="-10" dirty="0">
                <a:latin typeface="Arial Black" panose="020B0A04020102020204" pitchFamily="34" charset="0"/>
              </a:rPr>
              <a:t> </a:t>
            </a:r>
            <a:r>
              <a:rPr sz="3200" spc="-5" dirty="0">
                <a:latin typeface="Arial Black" panose="020B0A04020102020204" pitchFamily="34" charset="0"/>
              </a:rPr>
              <a:t>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6977" y="1777199"/>
            <a:ext cx="9550329" cy="2775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Покажем, что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10" dirty="0">
                <a:latin typeface="Carlito"/>
                <a:cs typeface="Carlito"/>
              </a:rPr>
              <a:t>этом </a:t>
            </a:r>
            <a:r>
              <a:rPr sz="2000" dirty="0">
                <a:latin typeface="Carlito"/>
                <a:cs typeface="Carlito"/>
              </a:rPr>
              <a:t>уровне </a:t>
            </a:r>
            <a:r>
              <a:rPr sz="2000" spc="-10" dirty="0">
                <a:latin typeface="Carlito"/>
                <a:cs typeface="Carlito"/>
              </a:rPr>
              <a:t>изоляции также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гарантируется</a:t>
            </a:r>
            <a:endParaRPr sz="2000" dirty="0">
              <a:latin typeface="Carlito"/>
              <a:cs typeface="Carlito"/>
            </a:endParaRPr>
          </a:p>
          <a:p>
            <a:pPr marL="355600" marR="164465"/>
            <a:r>
              <a:rPr sz="2000" spc="-5" dirty="0">
                <a:latin typeface="Carlito"/>
                <a:cs typeface="Carlito"/>
              </a:rPr>
              <a:t>отсутствие потерянных обновлений, но возможно неповторяющееся  чтение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данных.</a:t>
            </a:r>
            <a:endParaRPr sz="2000" dirty="0">
              <a:latin typeface="Carlito"/>
              <a:cs typeface="Carlito"/>
            </a:endParaRPr>
          </a:p>
          <a:p>
            <a:pPr>
              <a:spcBef>
                <a:spcPts val="20"/>
              </a:spcBef>
            </a:pPr>
            <a:endParaRPr sz="195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Опять </a:t>
            </a:r>
            <a:r>
              <a:rPr sz="2000" spc="-25" dirty="0">
                <a:latin typeface="Carlito"/>
                <a:cs typeface="Carlito"/>
              </a:rPr>
              <a:t>будем </a:t>
            </a:r>
            <a:r>
              <a:rPr sz="2000" spc="-5" dirty="0">
                <a:latin typeface="Carlito"/>
                <a:cs typeface="Carlito"/>
              </a:rPr>
              <a:t>работать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двух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терминалах.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В первой транзакции </a:t>
            </a:r>
            <a:r>
              <a:rPr sz="2000" spc="-10" dirty="0">
                <a:latin typeface="Carlito"/>
                <a:cs typeface="Carlito"/>
              </a:rPr>
              <a:t>увеличим </a:t>
            </a:r>
            <a:r>
              <a:rPr sz="2000" dirty="0">
                <a:latin typeface="Carlito"/>
                <a:cs typeface="Carlito"/>
              </a:rPr>
              <a:t>значение атрибута </a:t>
            </a:r>
            <a:r>
              <a:rPr sz="2000" spc="-10" dirty="0">
                <a:latin typeface="Carlito"/>
                <a:cs typeface="Carlito"/>
              </a:rPr>
              <a:t>range </a:t>
            </a: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spc="-10" dirty="0">
                <a:latin typeface="Carlito"/>
                <a:cs typeface="Carlito"/>
              </a:rPr>
              <a:t>самолета  </a:t>
            </a:r>
            <a:r>
              <a:rPr sz="2000" dirty="0">
                <a:latin typeface="Carlito"/>
                <a:cs typeface="Carlito"/>
              </a:rPr>
              <a:t>Sukhoi </a:t>
            </a:r>
            <a:r>
              <a:rPr sz="2000" spc="-5" dirty="0">
                <a:latin typeface="Carlito"/>
                <a:cs typeface="Carlito"/>
              </a:rPr>
              <a:t>SuperJet-100 </a:t>
            </a:r>
            <a:r>
              <a:rPr sz="2000" dirty="0">
                <a:latin typeface="Carlito"/>
                <a:cs typeface="Carlito"/>
              </a:rPr>
              <a:t>на 100 км, а во </a:t>
            </a:r>
            <a:r>
              <a:rPr sz="2000" spc="-5" dirty="0">
                <a:latin typeface="Carlito"/>
                <a:cs typeface="Carlito"/>
              </a:rPr>
              <a:t>второй </a:t>
            </a:r>
            <a:r>
              <a:rPr sz="2000" dirty="0">
                <a:latin typeface="Carlito"/>
                <a:cs typeface="Carlito"/>
              </a:rPr>
              <a:t>транзакции — на 200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км.</a:t>
            </a: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Проверим, </a:t>
            </a:r>
            <a:r>
              <a:rPr sz="2000" spc="-15" dirty="0">
                <a:latin typeface="Carlito"/>
                <a:cs typeface="Carlito"/>
              </a:rPr>
              <a:t>какое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5" dirty="0">
                <a:latin typeface="Carlito"/>
                <a:cs typeface="Carlito"/>
              </a:rPr>
              <a:t>этих двух изменений </a:t>
            </a:r>
            <a:r>
              <a:rPr sz="2000" spc="-25" dirty="0">
                <a:latin typeface="Carlito"/>
                <a:cs typeface="Carlito"/>
              </a:rPr>
              <a:t>будет </a:t>
            </a:r>
            <a:r>
              <a:rPr sz="2000" dirty="0">
                <a:latin typeface="Carlito"/>
                <a:cs typeface="Carlito"/>
              </a:rPr>
              <a:t>записано в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базу</a:t>
            </a:r>
          </a:p>
          <a:p>
            <a:pPr marL="355600"/>
            <a:r>
              <a:rPr sz="2000" spc="-5" dirty="0">
                <a:latin typeface="Carlito"/>
                <a:cs typeface="Carlito"/>
              </a:rPr>
              <a:t>данных.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729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39486" y="1009927"/>
            <a:ext cx="6372860" cy="11753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5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На </a:t>
            </a:r>
            <a:r>
              <a:rPr sz="2000" dirty="0">
                <a:latin typeface="Carlito"/>
                <a:cs typeface="Carlito"/>
              </a:rPr>
              <a:t>первом </a:t>
            </a:r>
            <a:r>
              <a:rPr sz="2000" spc="-5" dirty="0">
                <a:latin typeface="Carlito"/>
                <a:cs typeface="Carlito"/>
              </a:rPr>
              <a:t>терминале выполним следующие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команды: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115"/>
              </a:lnSpc>
            </a:pPr>
            <a:r>
              <a:rPr b="1" spc="-10" dirty="0">
                <a:latin typeface="Courier New"/>
                <a:cs typeface="Courier New"/>
              </a:rPr>
              <a:t>BEGIN ISOLATION LEVEL READ</a:t>
            </a:r>
            <a:r>
              <a:rPr b="1" spc="-5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COMMITTED;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BEGIN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947" y="2128266"/>
            <a:ext cx="371284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SHOW</a:t>
            </a:r>
            <a:r>
              <a:rPr b="1" spc="-5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transaction_isolation;</a:t>
            </a:r>
            <a:endParaRPr>
              <a:latin typeface="Courier New"/>
              <a:cs typeface="Courier New"/>
            </a:endParaRPr>
          </a:p>
          <a:p>
            <a:pPr marR="537845" algn="ctr"/>
            <a:r>
              <a:rPr spc="-10" dirty="0">
                <a:latin typeface="Courier New"/>
                <a:cs typeface="Courier New"/>
              </a:rPr>
              <a:t>transaction_isolation</a:t>
            </a:r>
            <a:endParaRPr>
              <a:latin typeface="Courier New"/>
              <a:cs typeface="Courier New"/>
            </a:endParaRPr>
          </a:p>
          <a:p>
            <a:pPr marR="540385" algn="ctr"/>
            <a:r>
              <a:rPr spc="-10" dirty="0">
                <a:latin typeface="Courier New"/>
                <a:cs typeface="Courier New"/>
              </a:rPr>
              <a:t>-----------------------</a:t>
            </a:r>
            <a:endParaRPr>
              <a:latin typeface="Courier New"/>
              <a:cs typeface="Courier New"/>
            </a:endParaRPr>
          </a:p>
          <a:p>
            <a:pPr marL="12700" marR="1644014" indent="137160"/>
            <a:r>
              <a:rPr spc="-10" dirty="0">
                <a:latin typeface="Courier New"/>
                <a:cs typeface="Courier New"/>
              </a:rPr>
              <a:t>read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committed  </a:t>
            </a:r>
            <a:r>
              <a:rPr spc="-5" dirty="0">
                <a:latin typeface="Courier New"/>
                <a:cs typeface="Courier New"/>
              </a:rPr>
              <a:t>(1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4947" y="3500121"/>
            <a:ext cx="76688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UPDATE aircrafts_tmp SET range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range </a:t>
            </a:r>
            <a:r>
              <a:rPr b="1" dirty="0">
                <a:latin typeface="Courier New"/>
                <a:cs typeface="Courier New"/>
              </a:rPr>
              <a:t>+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100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WHERE aircraft_code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'SU9';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UPDATE </a:t>
            </a:r>
            <a:r>
              <a:rPr dirty="0">
                <a:latin typeface="Courier New"/>
                <a:cs typeface="Courier New"/>
              </a:rPr>
              <a:t>1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aircrafts_tmp WHERE aircraft_code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5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'SU9';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2106" y="4597654"/>
            <a:ext cx="398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288029" algn="l"/>
              </a:tabLst>
            </a:pP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c</a:t>
            </a:r>
            <a:r>
              <a:rPr spc="-5" dirty="0">
                <a:latin typeface="Courier New"/>
                <a:cs typeface="Courier New"/>
              </a:rPr>
              <a:t>ra</a:t>
            </a:r>
            <a:r>
              <a:rPr spc="-15" dirty="0">
                <a:latin typeface="Courier New"/>
                <a:cs typeface="Courier New"/>
              </a:rPr>
              <a:t>f</a:t>
            </a:r>
            <a:r>
              <a:rPr spc="-5" dirty="0">
                <a:latin typeface="Courier New"/>
                <a:cs typeface="Courier New"/>
              </a:rPr>
              <a:t>t</a:t>
            </a:r>
            <a:r>
              <a:rPr spc="-15" dirty="0">
                <a:latin typeface="Courier New"/>
                <a:cs typeface="Courier New"/>
              </a:rPr>
              <a:t>_c</a:t>
            </a:r>
            <a:r>
              <a:rPr spc="-5" dirty="0">
                <a:latin typeface="Courier New"/>
                <a:cs typeface="Courier New"/>
              </a:rPr>
              <a:t>od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5" dirty="0">
                <a:latin typeface="Courier New"/>
                <a:cs typeface="Courier New"/>
              </a:rPr>
              <a:t>m</a:t>
            </a:r>
            <a:r>
              <a:rPr spc="-15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del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092" y="4597654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range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47647" y="5048694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1894" y="5048694"/>
            <a:ext cx="2866390" cy="0"/>
          </a:xfrm>
          <a:custGeom>
            <a:avLst/>
            <a:gdLst/>
            <a:ahLst/>
            <a:cxnLst/>
            <a:rect l="l" t="t" r="r" b="b"/>
            <a:pathLst>
              <a:path w="2866390">
                <a:moveTo>
                  <a:pt x="0" y="0"/>
                </a:moveTo>
                <a:lnTo>
                  <a:pt x="286598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4429" y="5048694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3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4947" y="4871973"/>
            <a:ext cx="6297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061210" algn="l"/>
                <a:tab pos="5063490" algn="l"/>
                <a:tab pos="628396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3558" y="5146371"/>
            <a:ext cx="3984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425190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S</a:t>
            </a:r>
            <a:r>
              <a:rPr spc="-15" dirty="0">
                <a:latin typeface="Courier New"/>
                <a:cs typeface="Courier New"/>
              </a:rPr>
              <a:t>u</a:t>
            </a:r>
            <a:r>
              <a:rPr spc="-5" dirty="0">
                <a:latin typeface="Courier New"/>
                <a:cs typeface="Courier New"/>
              </a:rPr>
              <a:t>k</a:t>
            </a:r>
            <a:r>
              <a:rPr spc="-15" dirty="0">
                <a:latin typeface="Courier New"/>
                <a:cs typeface="Courier New"/>
              </a:rPr>
              <a:t>ho</a:t>
            </a:r>
            <a:r>
              <a:rPr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15" dirty="0">
                <a:latin typeface="Courier New"/>
                <a:cs typeface="Courier New"/>
              </a:rPr>
              <a:t>S</a:t>
            </a:r>
            <a:r>
              <a:rPr spc="-5" dirty="0">
                <a:latin typeface="Courier New"/>
                <a:cs typeface="Courier New"/>
              </a:rPr>
              <a:t>u</a:t>
            </a:r>
            <a:r>
              <a:rPr spc="-15" dirty="0">
                <a:latin typeface="Courier New"/>
                <a:cs typeface="Courier New"/>
              </a:rPr>
              <a:t>p</a:t>
            </a:r>
            <a:r>
              <a:rPr spc="-5" dirty="0">
                <a:latin typeface="Courier New"/>
                <a:cs typeface="Courier New"/>
              </a:rPr>
              <a:t>er</a:t>
            </a:r>
            <a:r>
              <a:rPr spc="-20" dirty="0">
                <a:latin typeface="Courier New"/>
                <a:cs typeface="Courier New"/>
              </a:rPr>
              <a:t>J</a:t>
            </a:r>
            <a:r>
              <a:rPr spc="-5" dirty="0">
                <a:latin typeface="Courier New"/>
                <a:cs typeface="Courier New"/>
              </a:rPr>
              <a:t>e</a:t>
            </a:r>
            <a:r>
              <a:rPr spc="-15" dirty="0">
                <a:latin typeface="Courier New"/>
                <a:cs typeface="Courier New"/>
              </a:rPr>
              <a:t>t-</a:t>
            </a:r>
            <a:r>
              <a:rPr spc="-5" dirty="0">
                <a:latin typeface="Courier New"/>
                <a:cs typeface="Courier New"/>
              </a:rPr>
              <a:t>10</a:t>
            </a:r>
            <a:r>
              <a:rPr dirty="0">
                <a:latin typeface="Courier New"/>
                <a:cs typeface="Courier New"/>
              </a:rPr>
              <a:t>0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4947" y="5146371"/>
            <a:ext cx="1392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SU9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(1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47694" y="5733262"/>
            <a:ext cx="5040630" cy="58605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3175" algn="ctr">
              <a:spcBef>
                <a:spcPts val="250"/>
              </a:spcBef>
            </a:pPr>
            <a:r>
              <a:rPr spc="-20" dirty="0">
                <a:latin typeface="Carlito"/>
                <a:cs typeface="Carlito"/>
              </a:rPr>
              <a:t>Транзакция </a:t>
            </a:r>
            <a:r>
              <a:rPr dirty="0">
                <a:latin typeface="Carlito"/>
                <a:cs typeface="Carlito"/>
              </a:rPr>
              <a:t>видит</a:t>
            </a:r>
            <a:r>
              <a:rPr spc="4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незафиксированные</a:t>
            </a:r>
            <a:endParaRPr>
              <a:latin typeface="Carlito"/>
              <a:cs typeface="Carlito"/>
            </a:endParaRPr>
          </a:p>
          <a:p>
            <a:pPr marL="1905" algn="ctr"/>
            <a:r>
              <a:rPr spc="-5" dirty="0">
                <a:latin typeface="Carlito"/>
                <a:cs typeface="Carlito"/>
              </a:rPr>
              <a:t>изменения, </a:t>
            </a:r>
            <a:r>
              <a:rPr spc="-10" dirty="0">
                <a:latin typeface="Carlito"/>
                <a:cs typeface="Carlito"/>
              </a:rPr>
              <a:t>выполненные </a:t>
            </a:r>
            <a:r>
              <a:rPr dirty="0">
                <a:latin typeface="Carlito"/>
                <a:cs typeface="Carlito"/>
              </a:rPr>
              <a:t>в ней</a:t>
            </a:r>
            <a:r>
              <a:rPr spc="4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самой</a:t>
            </a:r>
            <a:endParaRPr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65977" y="5474716"/>
            <a:ext cx="1370330" cy="271145"/>
          </a:xfrm>
          <a:custGeom>
            <a:avLst/>
            <a:gdLst/>
            <a:ahLst/>
            <a:cxnLst/>
            <a:rect l="l" t="t" r="r" b="b"/>
            <a:pathLst>
              <a:path w="1370329" h="271145">
                <a:moveTo>
                  <a:pt x="1296960" y="41241"/>
                </a:moveTo>
                <a:lnTo>
                  <a:pt x="0" y="245999"/>
                </a:lnTo>
                <a:lnTo>
                  <a:pt x="4063" y="271081"/>
                </a:lnTo>
                <a:lnTo>
                  <a:pt x="1300926" y="66258"/>
                </a:lnTo>
                <a:lnTo>
                  <a:pt x="1320400" y="50371"/>
                </a:lnTo>
                <a:lnTo>
                  <a:pt x="1296960" y="41241"/>
                </a:lnTo>
                <a:close/>
              </a:path>
              <a:path w="1370329" h="271145">
                <a:moveTo>
                  <a:pt x="1348084" y="33909"/>
                </a:moveTo>
                <a:lnTo>
                  <a:pt x="1343406" y="33909"/>
                </a:lnTo>
                <a:lnTo>
                  <a:pt x="1347343" y="58928"/>
                </a:lnTo>
                <a:lnTo>
                  <a:pt x="1300926" y="66258"/>
                </a:lnTo>
                <a:lnTo>
                  <a:pt x="1263523" y="96774"/>
                </a:lnTo>
                <a:lnTo>
                  <a:pt x="1262761" y="104775"/>
                </a:lnTo>
                <a:lnTo>
                  <a:pt x="1271651" y="115697"/>
                </a:lnTo>
                <a:lnTo>
                  <a:pt x="1279652" y="116497"/>
                </a:lnTo>
                <a:lnTo>
                  <a:pt x="1284986" y="112014"/>
                </a:lnTo>
                <a:lnTo>
                  <a:pt x="1370202" y="42545"/>
                </a:lnTo>
                <a:lnTo>
                  <a:pt x="1348084" y="33909"/>
                </a:lnTo>
                <a:close/>
              </a:path>
              <a:path w="1370329" h="271145">
                <a:moveTo>
                  <a:pt x="1320400" y="50371"/>
                </a:moveTo>
                <a:lnTo>
                  <a:pt x="1300926" y="66258"/>
                </a:lnTo>
                <a:lnTo>
                  <a:pt x="1347343" y="58928"/>
                </a:lnTo>
                <a:lnTo>
                  <a:pt x="1347243" y="58293"/>
                </a:lnTo>
                <a:lnTo>
                  <a:pt x="1340739" y="58293"/>
                </a:lnTo>
                <a:lnTo>
                  <a:pt x="1320400" y="50371"/>
                </a:lnTo>
                <a:close/>
              </a:path>
              <a:path w="1370329" h="271145">
                <a:moveTo>
                  <a:pt x="1337310" y="36576"/>
                </a:moveTo>
                <a:lnTo>
                  <a:pt x="1320400" y="50371"/>
                </a:lnTo>
                <a:lnTo>
                  <a:pt x="1340739" y="58293"/>
                </a:lnTo>
                <a:lnTo>
                  <a:pt x="1337310" y="36576"/>
                </a:lnTo>
                <a:close/>
              </a:path>
              <a:path w="1370329" h="271145">
                <a:moveTo>
                  <a:pt x="1343825" y="36576"/>
                </a:moveTo>
                <a:lnTo>
                  <a:pt x="1337310" y="36576"/>
                </a:lnTo>
                <a:lnTo>
                  <a:pt x="1340739" y="58293"/>
                </a:lnTo>
                <a:lnTo>
                  <a:pt x="1347243" y="58293"/>
                </a:lnTo>
                <a:lnTo>
                  <a:pt x="1343825" y="36576"/>
                </a:lnTo>
                <a:close/>
              </a:path>
              <a:path w="1370329" h="271145">
                <a:moveTo>
                  <a:pt x="1343406" y="33909"/>
                </a:moveTo>
                <a:lnTo>
                  <a:pt x="1296960" y="41241"/>
                </a:lnTo>
                <a:lnTo>
                  <a:pt x="1320400" y="50371"/>
                </a:lnTo>
                <a:lnTo>
                  <a:pt x="1337310" y="36576"/>
                </a:lnTo>
                <a:lnTo>
                  <a:pt x="1343825" y="36576"/>
                </a:lnTo>
                <a:lnTo>
                  <a:pt x="1343406" y="33909"/>
                </a:lnTo>
                <a:close/>
              </a:path>
              <a:path w="1370329" h="271145">
                <a:moveTo>
                  <a:pt x="1261237" y="0"/>
                </a:moveTo>
                <a:lnTo>
                  <a:pt x="1253871" y="3302"/>
                </a:lnTo>
                <a:lnTo>
                  <a:pt x="1251331" y="9779"/>
                </a:lnTo>
                <a:lnTo>
                  <a:pt x="1248790" y="16383"/>
                </a:lnTo>
                <a:lnTo>
                  <a:pt x="1251965" y="23749"/>
                </a:lnTo>
                <a:lnTo>
                  <a:pt x="1296960" y="41241"/>
                </a:lnTo>
                <a:lnTo>
                  <a:pt x="1343406" y="33909"/>
                </a:lnTo>
                <a:lnTo>
                  <a:pt x="1348084" y="33909"/>
                </a:lnTo>
                <a:lnTo>
                  <a:pt x="126123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79972" y="2132915"/>
            <a:ext cx="4508500" cy="1138773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spcBef>
                <a:spcPts val="240"/>
              </a:spcBef>
            </a:pPr>
            <a:r>
              <a:rPr dirty="0">
                <a:latin typeface="Carlito"/>
                <a:cs typeface="Carlito"/>
              </a:rPr>
              <a:t>Мы </a:t>
            </a:r>
            <a:r>
              <a:rPr spc="-5" dirty="0">
                <a:latin typeface="Carlito"/>
                <a:cs typeface="Carlito"/>
              </a:rPr>
              <a:t>включили указание </a:t>
            </a:r>
            <a:r>
              <a:rPr dirty="0">
                <a:latin typeface="Carlito"/>
                <a:cs typeface="Carlito"/>
              </a:rPr>
              <a:t>уровня</a:t>
            </a:r>
            <a:r>
              <a:rPr spc="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изоляции</a:t>
            </a:r>
            <a:endParaRPr>
              <a:latin typeface="Carlito"/>
              <a:cs typeface="Carlito"/>
            </a:endParaRPr>
          </a:p>
          <a:p>
            <a:pPr marL="92075" marR="192405">
              <a:spcBef>
                <a:spcPts val="5"/>
              </a:spcBef>
            </a:pPr>
            <a:r>
              <a:rPr spc="-10" dirty="0">
                <a:latin typeface="Carlito"/>
                <a:cs typeface="Carlito"/>
              </a:rPr>
              <a:t>непосредственно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10" dirty="0">
                <a:latin typeface="Carlito"/>
                <a:cs typeface="Carlito"/>
              </a:rPr>
              <a:t>команду </a:t>
            </a:r>
            <a:r>
              <a:rPr spc="-5" dirty="0">
                <a:latin typeface="Carlito"/>
                <a:cs typeface="Carlito"/>
              </a:rPr>
              <a:t>BEGIN. Можно  вообще </a:t>
            </a:r>
            <a:r>
              <a:rPr dirty="0">
                <a:latin typeface="Carlito"/>
                <a:cs typeface="Carlito"/>
              </a:rPr>
              <a:t>было </a:t>
            </a:r>
            <a:r>
              <a:rPr spc="-5" dirty="0">
                <a:latin typeface="Carlito"/>
                <a:cs typeface="Carlito"/>
              </a:rPr>
              <a:t>ограничиться </a:t>
            </a:r>
            <a:r>
              <a:rPr spc="-20" dirty="0">
                <a:latin typeface="Carlito"/>
                <a:cs typeface="Carlito"/>
              </a:rPr>
              <a:t>только  </a:t>
            </a:r>
            <a:r>
              <a:rPr spc="-10" dirty="0">
                <a:latin typeface="Carlito"/>
                <a:cs typeface="Carlito"/>
              </a:rPr>
              <a:t>командой</a:t>
            </a:r>
            <a:r>
              <a:rPr spc="-5" dirty="0">
                <a:latin typeface="Carlito"/>
                <a:cs typeface="Carlito"/>
              </a:rPr>
              <a:t> BEGIN.</a:t>
            </a:r>
            <a:endParaRPr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55595" y="1861057"/>
            <a:ext cx="4177029" cy="271780"/>
          </a:xfrm>
          <a:custGeom>
            <a:avLst/>
            <a:gdLst/>
            <a:ahLst/>
            <a:cxnLst/>
            <a:rect l="l" t="t" r="r" b="b"/>
            <a:pathLst>
              <a:path w="4177029" h="271780">
                <a:moveTo>
                  <a:pt x="4176522" y="0"/>
                </a:moveTo>
                <a:lnTo>
                  <a:pt x="4174740" y="52897"/>
                </a:lnTo>
                <a:lnTo>
                  <a:pt x="4169886" y="96091"/>
                </a:lnTo>
                <a:lnTo>
                  <a:pt x="4162698" y="125212"/>
                </a:lnTo>
                <a:lnTo>
                  <a:pt x="4153916" y="135889"/>
                </a:lnTo>
                <a:lnTo>
                  <a:pt x="2110867" y="135889"/>
                </a:lnTo>
                <a:lnTo>
                  <a:pt x="2102084" y="146567"/>
                </a:lnTo>
                <a:lnTo>
                  <a:pt x="2094896" y="175688"/>
                </a:lnTo>
                <a:lnTo>
                  <a:pt x="2090042" y="218882"/>
                </a:lnTo>
                <a:lnTo>
                  <a:pt x="2088260" y="271779"/>
                </a:lnTo>
                <a:lnTo>
                  <a:pt x="2086479" y="218882"/>
                </a:lnTo>
                <a:lnTo>
                  <a:pt x="2081625" y="175688"/>
                </a:lnTo>
                <a:lnTo>
                  <a:pt x="2074437" y="146567"/>
                </a:lnTo>
                <a:lnTo>
                  <a:pt x="2065655" y="135889"/>
                </a:lnTo>
                <a:lnTo>
                  <a:pt x="22733" y="135889"/>
                </a:lnTo>
                <a:lnTo>
                  <a:pt x="13876" y="125212"/>
                </a:lnTo>
                <a:lnTo>
                  <a:pt x="6651" y="96091"/>
                </a:lnTo>
                <a:lnTo>
                  <a:pt x="1783" y="52897"/>
                </a:lnTo>
                <a:lnTo>
                  <a:pt x="0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76009" y="1952751"/>
            <a:ext cx="960119" cy="193040"/>
          </a:xfrm>
          <a:custGeom>
            <a:avLst/>
            <a:gdLst/>
            <a:ahLst/>
            <a:cxnLst/>
            <a:rect l="l" t="t" r="r" b="b"/>
            <a:pathLst>
              <a:path w="960120" h="193039">
                <a:moveTo>
                  <a:pt x="73218" y="41762"/>
                </a:moveTo>
                <a:lnTo>
                  <a:pt x="49980" y="51231"/>
                </a:lnTo>
                <a:lnTo>
                  <a:pt x="69834" y="66933"/>
                </a:lnTo>
                <a:lnTo>
                  <a:pt x="956310" y="192659"/>
                </a:lnTo>
                <a:lnTo>
                  <a:pt x="959865" y="167512"/>
                </a:lnTo>
                <a:lnTo>
                  <a:pt x="73218" y="41762"/>
                </a:lnTo>
                <a:close/>
              </a:path>
              <a:path w="960120" h="193039">
                <a:moveTo>
                  <a:pt x="108457" y="0"/>
                </a:moveTo>
                <a:lnTo>
                  <a:pt x="0" y="44196"/>
                </a:lnTo>
                <a:lnTo>
                  <a:pt x="91820" y="116712"/>
                </a:lnTo>
                <a:lnTo>
                  <a:pt x="99821" y="115824"/>
                </a:lnTo>
                <a:lnTo>
                  <a:pt x="104139" y="110362"/>
                </a:lnTo>
                <a:lnTo>
                  <a:pt x="108457" y="104775"/>
                </a:lnTo>
                <a:lnTo>
                  <a:pt x="107568" y="96774"/>
                </a:lnTo>
                <a:lnTo>
                  <a:pt x="69834" y="66933"/>
                </a:lnTo>
                <a:lnTo>
                  <a:pt x="23240" y="60325"/>
                </a:lnTo>
                <a:lnTo>
                  <a:pt x="26796" y="35178"/>
                </a:lnTo>
                <a:lnTo>
                  <a:pt x="89376" y="35178"/>
                </a:lnTo>
                <a:lnTo>
                  <a:pt x="117982" y="23495"/>
                </a:lnTo>
                <a:lnTo>
                  <a:pt x="121157" y="16128"/>
                </a:lnTo>
                <a:lnTo>
                  <a:pt x="115824" y="3175"/>
                </a:lnTo>
                <a:lnTo>
                  <a:pt x="108457" y="0"/>
                </a:lnTo>
                <a:close/>
              </a:path>
              <a:path w="960120" h="193039">
                <a:moveTo>
                  <a:pt x="26796" y="35178"/>
                </a:moveTo>
                <a:lnTo>
                  <a:pt x="23240" y="60325"/>
                </a:lnTo>
                <a:lnTo>
                  <a:pt x="69834" y="66933"/>
                </a:lnTo>
                <a:lnTo>
                  <a:pt x="60354" y="59436"/>
                </a:lnTo>
                <a:lnTo>
                  <a:pt x="29844" y="59436"/>
                </a:lnTo>
                <a:lnTo>
                  <a:pt x="32892" y="37719"/>
                </a:lnTo>
                <a:lnTo>
                  <a:pt x="44706" y="37719"/>
                </a:lnTo>
                <a:lnTo>
                  <a:pt x="26796" y="35178"/>
                </a:lnTo>
                <a:close/>
              </a:path>
              <a:path w="960120" h="193039">
                <a:moveTo>
                  <a:pt x="32892" y="37719"/>
                </a:moveTo>
                <a:lnTo>
                  <a:pt x="29844" y="59436"/>
                </a:lnTo>
                <a:lnTo>
                  <a:pt x="49980" y="51231"/>
                </a:lnTo>
                <a:lnTo>
                  <a:pt x="32892" y="37719"/>
                </a:lnTo>
                <a:close/>
              </a:path>
              <a:path w="960120" h="193039">
                <a:moveTo>
                  <a:pt x="49980" y="51231"/>
                </a:moveTo>
                <a:lnTo>
                  <a:pt x="29844" y="59436"/>
                </a:lnTo>
                <a:lnTo>
                  <a:pt x="60354" y="59436"/>
                </a:lnTo>
                <a:lnTo>
                  <a:pt x="49980" y="51231"/>
                </a:lnTo>
                <a:close/>
              </a:path>
              <a:path w="960120" h="193039">
                <a:moveTo>
                  <a:pt x="44706" y="37719"/>
                </a:moveTo>
                <a:lnTo>
                  <a:pt x="32892" y="37719"/>
                </a:lnTo>
                <a:lnTo>
                  <a:pt x="49980" y="51231"/>
                </a:lnTo>
                <a:lnTo>
                  <a:pt x="73218" y="41762"/>
                </a:lnTo>
                <a:lnTo>
                  <a:pt x="44706" y="37719"/>
                </a:lnTo>
                <a:close/>
              </a:path>
              <a:path w="960120" h="193039">
                <a:moveTo>
                  <a:pt x="89376" y="35178"/>
                </a:moveTo>
                <a:lnTo>
                  <a:pt x="26796" y="35178"/>
                </a:lnTo>
                <a:lnTo>
                  <a:pt x="73218" y="41762"/>
                </a:lnTo>
                <a:lnTo>
                  <a:pt x="89376" y="3517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00288" y="5147932"/>
            <a:ext cx="1656714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spcBef>
                <a:spcPts val="245"/>
              </a:spcBef>
            </a:pPr>
            <a:r>
              <a:rPr dirty="0">
                <a:latin typeface="Carlito"/>
                <a:cs typeface="Carlito"/>
              </a:rPr>
              <a:t>= 3000 +</a:t>
            </a:r>
            <a:r>
              <a:rPr spc="-3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100</a:t>
            </a:r>
            <a:endParaRPr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03514" y="1640967"/>
            <a:ext cx="504190" cy="4236720"/>
          </a:xfrm>
          <a:custGeom>
            <a:avLst/>
            <a:gdLst/>
            <a:ahLst/>
            <a:cxnLst/>
            <a:rect l="l" t="t" r="r" b="b"/>
            <a:pathLst>
              <a:path w="504190" h="4236720">
                <a:moveTo>
                  <a:pt x="504050" y="4236300"/>
                </a:moveTo>
                <a:lnTo>
                  <a:pt x="424390" y="4234160"/>
                </a:lnTo>
                <a:lnTo>
                  <a:pt x="355208" y="4228199"/>
                </a:lnTo>
                <a:lnTo>
                  <a:pt x="300654" y="4219109"/>
                </a:lnTo>
                <a:lnTo>
                  <a:pt x="252031" y="4194302"/>
                </a:lnTo>
                <a:lnTo>
                  <a:pt x="252031" y="2160143"/>
                </a:lnTo>
                <a:lnTo>
                  <a:pt x="239182" y="2146895"/>
                </a:lnTo>
                <a:lnTo>
                  <a:pt x="203403" y="2135360"/>
                </a:lnTo>
                <a:lnTo>
                  <a:pt x="148846" y="2126246"/>
                </a:lnTo>
                <a:lnTo>
                  <a:pt x="79661" y="2120258"/>
                </a:lnTo>
                <a:lnTo>
                  <a:pt x="0" y="2118106"/>
                </a:lnTo>
                <a:lnTo>
                  <a:pt x="79661" y="2115966"/>
                </a:lnTo>
                <a:lnTo>
                  <a:pt x="148846" y="2110010"/>
                </a:lnTo>
                <a:lnTo>
                  <a:pt x="203403" y="2100933"/>
                </a:lnTo>
                <a:lnTo>
                  <a:pt x="239182" y="2089430"/>
                </a:lnTo>
                <a:lnTo>
                  <a:pt x="252031" y="2076196"/>
                </a:lnTo>
                <a:lnTo>
                  <a:pt x="252031" y="42037"/>
                </a:lnTo>
                <a:lnTo>
                  <a:pt x="264879" y="28740"/>
                </a:lnTo>
                <a:lnTo>
                  <a:pt x="300654" y="17199"/>
                </a:lnTo>
                <a:lnTo>
                  <a:pt x="355208" y="8103"/>
                </a:lnTo>
                <a:lnTo>
                  <a:pt x="424390" y="2140"/>
                </a:lnTo>
                <a:lnTo>
                  <a:pt x="504050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66163" y="3082493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1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24" name="object 2"/>
          <p:cNvSpPr txBox="1">
            <a:spLocks/>
          </p:cNvSpPr>
          <p:nvPr/>
        </p:nvSpPr>
        <p:spPr>
          <a:xfrm>
            <a:off x="2964750" y="97909"/>
            <a:ext cx="6551867" cy="504625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5" dirty="0" smtClean="0">
                <a:latin typeface="Arial Black" panose="020B0A04020102020204" pitchFamily="34" charset="0"/>
              </a:rPr>
              <a:t>Эксперимент</a:t>
            </a:r>
            <a:endParaRPr lang="ru-RU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14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51939" y="613331"/>
            <a:ext cx="7906384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Во </a:t>
            </a:r>
            <a:r>
              <a:rPr sz="2000" spc="-5" dirty="0">
                <a:latin typeface="Carlito"/>
                <a:cs typeface="Carlito"/>
              </a:rPr>
              <a:t>второй </a:t>
            </a:r>
            <a:r>
              <a:rPr sz="2000" dirty="0">
                <a:latin typeface="Carlito"/>
                <a:cs typeface="Carlito"/>
              </a:rPr>
              <a:t>транзакции </a:t>
            </a:r>
            <a:r>
              <a:rPr sz="2000" spc="-5" dirty="0">
                <a:latin typeface="Carlito"/>
                <a:cs typeface="Carlito"/>
              </a:rPr>
              <a:t>(на втором </a:t>
            </a:r>
            <a:r>
              <a:rPr sz="2000" dirty="0">
                <a:latin typeface="Carlito"/>
                <a:cs typeface="Carlito"/>
              </a:rPr>
              <a:t>терминале) </a:t>
            </a:r>
            <a:r>
              <a:rPr sz="2000" spc="-5" dirty="0">
                <a:latin typeface="Carlito"/>
                <a:cs typeface="Carlito"/>
              </a:rPr>
              <a:t>попытаемся обновить  эту </a:t>
            </a:r>
            <a:r>
              <a:rPr sz="2000" spc="-15" dirty="0">
                <a:latin typeface="Carlito"/>
                <a:cs typeface="Carlito"/>
              </a:rPr>
              <a:t>же </a:t>
            </a:r>
            <a:r>
              <a:rPr sz="2000" dirty="0">
                <a:latin typeface="Carlito"/>
                <a:cs typeface="Carlito"/>
              </a:rPr>
              <a:t>строку </a:t>
            </a:r>
            <a:r>
              <a:rPr sz="2000" spc="-10" dirty="0">
                <a:latin typeface="Carlito"/>
                <a:cs typeface="Carlito"/>
              </a:rPr>
              <a:t>таблицы airctafts_tmp, </a:t>
            </a:r>
            <a:r>
              <a:rPr sz="2000" dirty="0">
                <a:latin typeface="Carlito"/>
                <a:cs typeface="Carlito"/>
              </a:rPr>
              <a:t>но </a:t>
            </a: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spc="-10" dirty="0">
                <a:latin typeface="Carlito"/>
                <a:cs typeface="Carlito"/>
              </a:rPr>
              <a:t>того, </a:t>
            </a:r>
            <a:r>
              <a:rPr sz="2000" spc="-5" dirty="0">
                <a:latin typeface="Carlito"/>
                <a:cs typeface="Carlito"/>
              </a:rPr>
              <a:t>чтобы впоследствии  </a:t>
            </a:r>
            <a:r>
              <a:rPr sz="2000" dirty="0">
                <a:latin typeface="Carlito"/>
                <a:cs typeface="Carlito"/>
              </a:rPr>
              <a:t>разобраться, </a:t>
            </a:r>
            <a:r>
              <a:rPr sz="2000" spc="-15" dirty="0">
                <a:latin typeface="Carlito"/>
                <a:cs typeface="Carlito"/>
              </a:rPr>
              <a:t>какое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5" dirty="0">
                <a:latin typeface="Carlito"/>
                <a:cs typeface="Carlito"/>
              </a:rPr>
              <a:t>изменений </a:t>
            </a:r>
            <a:r>
              <a:rPr sz="2000" dirty="0">
                <a:latin typeface="Carlito"/>
                <a:cs typeface="Carlito"/>
              </a:rPr>
              <a:t>прошло успешно и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было</a:t>
            </a:r>
          </a:p>
          <a:p>
            <a:pPr marL="355600"/>
            <a:r>
              <a:rPr sz="2000" spc="-5" dirty="0">
                <a:latin typeface="Carlito"/>
                <a:cs typeface="Carlito"/>
              </a:rPr>
              <a:t>зафиксировано, </a:t>
            </a:r>
            <a:r>
              <a:rPr sz="2000" spc="-10" dirty="0">
                <a:latin typeface="Carlito"/>
                <a:cs typeface="Carlito"/>
              </a:rPr>
              <a:t>добавим </a:t>
            </a:r>
            <a:r>
              <a:rPr sz="2000" dirty="0">
                <a:latin typeface="Carlito"/>
                <a:cs typeface="Carlito"/>
              </a:rPr>
              <a:t>к </a:t>
            </a:r>
            <a:r>
              <a:rPr sz="2000" spc="-5" dirty="0">
                <a:latin typeface="Carlito"/>
                <a:cs typeface="Carlito"/>
              </a:rPr>
              <a:t>значению </a:t>
            </a:r>
            <a:r>
              <a:rPr sz="2000" dirty="0">
                <a:latin typeface="Carlito"/>
                <a:cs typeface="Carlito"/>
              </a:rPr>
              <a:t>атрибута </a:t>
            </a:r>
            <a:r>
              <a:rPr sz="2000" spc="-10" dirty="0">
                <a:latin typeface="Carlito"/>
                <a:cs typeface="Carlito"/>
              </a:rPr>
              <a:t>range </a:t>
            </a:r>
            <a:r>
              <a:rPr sz="2000" dirty="0">
                <a:latin typeface="Carlito"/>
                <a:cs typeface="Carlito"/>
              </a:rPr>
              <a:t>не 100, а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200.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4947" y="2494279"/>
            <a:ext cx="84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urier New"/>
                <a:cs typeface="Courier New"/>
              </a:rPr>
              <a:t>BE</a:t>
            </a:r>
            <a:r>
              <a:rPr b="1" spc="-15" dirty="0">
                <a:latin typeface="Courier New"/>
                <a:cs typeface="Courier New"/>
              </a:rPr>
              <a:t>G</a:t>
            </a:r>
            <a:r>
              <a:rPr b="1" spc="-5" dirty="0">
                <a:latin typeface="Courier New"/>
                <a:cs typeface="Courier New"/>
              </a:rPr>
              <a:t>I</a:t>
            </a:r>
            <a:r>
              <a:rPr b="1" spc="-15" dirty="0">
                <a:latin typeface="Courier New"/>
                <a:cs typeface="Courier New"/>
              </a:rPr>
              <a:t>N</a:t>
            </a:r>
            <a:r>
              <a:rPr b="1" dirty="0">
                <a:latin typeface="Courier New"/>
                <a:cs typeface="Courier New"/>
              </a:rPr>
              <a:t>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4947" y="3042920"/>
            <a:ext cx="384682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7705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UPDATE aircrafts_tmp  </a:t>
            </a:r>
            <a:r>
              <a:rPr b="1" spc="-5" dirty="0">
                <a:latin typeface="Courier New"/>
                <a:cs typeface="Courier New"/>
              </a:rPr>
              <a:t>SET </a:t>
            </a:r>
            <a:r>
              <a:rPr b="1" spc="-10" dirty="0">
                <a:latin typeface="Courier New"/>
                <a:cs typeface="Courier New"/>
              </a:rPr>
              <a:t>range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range </a:t>
            </a:r>
            <a:r>
              <a:rPr b="1" dirty="0">
                <a:latin typeface="Courier New"/>
                <a:cs typeface="Courier New"/>
              </a:rPr>
              <a:t>+</a:t>
            </a:r>
            <a:r>
              <a:rPr b="1" spc="-105" dirty="0">
                <a:latin typeface="Courier New"/>
                <a:cs typeface="Courier New"/>
              </a:rPr>
              <a:t> </a:t>
            </a:r>
            <a:r>
              <a:rPr b="1" spc="-15" dirty="0">
                <a:solidFill>
                  <a:srgbClr val="FF0000"/>
                </a:solidFill>
                <a:latin typeface="Courier New"/>
                <a:cs typeface="Courier New"/>
              </a:rPr>
              <a:t>200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WHERE aircraft_code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9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'SU9';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6836" y="4156674"/>
            <a:ext cx="86423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Завершим первую транзакцию с </a:t>
            </a:r>
            <a:r>
              <a:rPr sz="2000" spc="-5" dirty="0">
                <a:latin typeface="Carlito"/>
                <a:cs typeface="Carlito"/>
              </a:rPr>
              <a:t>фиксацией</a:t>
            </a:r>
            <a:r>
              <a:rPr sz="2000" spc="-1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изменений: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70950" y="4507884"/>
            <a:ext cx="9823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COMMIT;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COMMIT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6836" y="5219668"/>
            <a:ext cx="9393383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Перейдя на </a:t>
            </a:r>
            <a:r>
              <a:rPr sz="2000" spc="-5" dirty="0">
                <a:latin typeface="Carlito"/>
                <a:cs typeface="Carlito"/>
              </a:rPr>
              <a:t>второй терминал, </a:t>
            </a:r>
            <a:r>
              <a:rPr sz="2000" dirty="0">
                <a:latin typeface="Carlito"/>
                <a:cs typeface="Carlito"/>
              </a:rPr>
              <a:t>мы увидим, </a:t>
            </a:r>
            <a:r>
              <a:rPr sz="2000" spc="-10" dirty="0">
                <a:latin typeface="Carlito"/>
                <a:cs typeface="Carlito"/>
              </a:rPr>
              <a:t>что команда </a:t>
            </a:r>
            <a:r>
              <a:rPr sz="2000" spc="-35" dirty="0">
                <a:latin typeface="Carlito"/>
                <a:cs typeface="Carlito"/>
              </a:rPr>
              <a:t>UPDATE  </a:t>
            </a:r>
            <a:r>
              <a:rPr sz="2000" dirty="0">
                <a:latin typeface="Carlito"/>
                <a:cs typeface="Carlito"/>
              </a:rPr>
              <a:t>завершилась:</a:t>
            </a:r>
          </a:p>
          <a:p>
            <a:pPr marL="12700">
              <a:lnSpc>
                <a:spcPts val="2070"/>
              </a:lnSpc>
            </a:pPr>
            <a:r>
              <a:rPr spc="-10" dirty="0">
                <a:latin typeface="Courier New"/>
                <a:cs typeface="Courier New"/>
              </a:rPr>
              <a:t>UPDATE </a:t>
            </a:r>
            <a:r>
              <a:rPr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68009" y="2329892"/>
            <a:ext cx="4220210" cy="1693412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spcBef>
                <a:spcPts val="245"/>
              </a:spcBef>
            </a:pPr>
            <a:r>
              <a:rPr spc="-10" dirty="0">
                <a:latin typeface="Carlito"/>
                <a:cs typeface="Carlito"/>
              </a:rPr>
              <a:t>Команда </a:t>
            </a:r>
            <a:r>
              <a:rPr dirty="0">
                <a:latin typeface="Carlito"/>
                <a:cs typeface="Carlito"/>
              </a:rPr>
              <a:t>перешла в </a:t>
            </a:r>
            <a:r>
              <a:rPr spc="-10" dirty="0">
                <a:latin typeface="Carlito"/>
                <a:cs typeface="Carlito"/>
              </a:rPr>
              <a:t>состояние</a:t>
            </a:r>
            <a:endParaRPr dirty="0">
              <a:latin typeface="Carlito"/>
              <a:cs typeface="Carlito"/>
            </a:endParaRPr>
          </a:p>
          <a:p>
            <a:pPr marL="92075" marR="128270"/>
            <a:r>
              <a:rPr spc="-10" dirty="0">
                <a:latin typeface="Carlito"/>
                <a:cs typeface="Carlito"/>
              </a:rPr>
              <a:t>ожидания, поскольку </a:t>
            </a:r>
            <a:r>
              <a:rPr spc="-5" dirty="0">
                <a:latin typeface="Carlito"/>
                <a:cs typeface="Carlito"/>
              </a:rPr>
              <a:t>команда </a:t>
            </a:r>
            <a:r>
              <a:rPr spc="-35" dirty="0">
                <a:latin typeface="Carlito"/>
                <a:cs typeface="Carlito"/>
              </a:rPr>
              <a:t>UPDATE </a:t>
            </a:r>
            <a:r>
              <a:rPr dirty="0">
                <a:latin typeface="Carlito"/>
                <a:cs typeface="Carlito"/>
              </a:rPr>
              <a:t>в  первой </a:t>
            </a:r>
            <a:r>
              <a:rPr spc="-5" dirty="0">
                <a:latin typeface="Carlito"/>
                <a:cs typeface="Carlito"/>
              </a:rPr>
              <a:t>транзакции заблокировала  </a:t>
            </a:r>
            <a:r>
              <a:rPr spc="-10" dirty="0">
                <a:latin typeface="Carlito"/>
                <a:cs typeface="Carlito"/>
              </a:rPr>
              <a:t>строку, </a:t>
            </a:r>
            <a:r>
              <a:rPr dirty="0">
                <a:latin typeface="Carlito"/>
                <a:cs typeface="Carlito"/>
              </a:rPr>
              <a:t>а </a:t>
            </a:r>
            <a:r>
              <a:rPr spc="-10" dirty="0">
                <a:latin typeface="Carlito"/>
                <a:cs typeface="Carlito"/>
              </a:rPr>
              <a:t>блокировка снимается</a:t>
            </a:r>
            <a:r>
              <a:rPr spc="30" dirty="0">
                <a:latin typeface="Carlito"/>
                <a:cs typeface="Carlito"/>
              </a:rPr>
              <a:t> </a:t>
            </a:r>
            <a:r>
              <a:rPr spc="-20" dirty="0">
                <a:latin typeface="Carlito"/>
                <a:cs typeface="Carlito"/>
              </a:rPr>
              <a:t>только</a:t>
            </a:r>
            <a:endParaRPr dirty="0">
              <a:latin typeface="Carlito"/>
              <a:cs typeface="Carlito"/>
            </a:endParaRPr>
          </a:p>
          <a:p>
            <a:pPr marL="92075"/>
            <a:r>
              <a:rPr dirty="0">
                <a:latin typeface="Carlito"/>
                <a:cs typeface="Carlito"/>
              </a:rPr>
              <a:t>при </a:t>
            </a:r>
            <a:r>
              <a:rPr spc="-5" dirty="0">
                <a:latin typeface="Carlito"/>
                <a:cs typeface="Carlito"/>
              </a:rPr>
              <a:t>завершении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транзакции.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 rot="20647364">
            <a:off x="5159884" y="3242817"/>
            <a:ext cx="1010285" cy="217804"/>
          </a:xfrm>
          <a:custGeom>
            <a:avLst/>
            <a:gdLst/>
            <a:ahLst/>
            <a:cxnLst/>
            <a:rect l="l" t="t" r="r" b="b"/>
            <a:pathLst>
              <a:path w="1010285" h="217804">
                <a:moveTo>
                  <a:pt x="73246" y="41147"/>
                </a:moveTo>
                <a:lnTo>
                  <a:pt x="49789" y="50197"/>
                </a:lnTo>
                <a:lnTo>
                  <a:pt x="69217" y="66152"/>
                </a:lnTo>
                <a:lnTo>
                  <a:pt x="1006093" y="217297"/>
                </a:lnTo>
                <a:lnTo>
                  <a:pt x="1010157" y="192278"/>
                </a:lnTo>
                <a:lnTo>
                  <a:pt x="73246" y="41147"/>
                </a:lnTo>
                <a:close/>
              </a:path>
              <a:path w="1010285" h="217804">
                <a:moveTo>
                  <a:pt x="109092" y="0"/>
                </a:moveTo>
                <a:lnTo>
                  <a:pt x="0" y="42164"/>
                </a:lnTo>
                <a:lnTo>
                  <a:pt x="84962" y="112014"/>
                </a:lnTo>
                <a:lnTo>
                  <a:pt x="90296" y="116459"/>
                </a:lnTo>
                <a:lnTo>
                  <a:pt x="98297" y="115697"/>
                </a:lnTo>
                <a:lnTo>
                  <a:pt x="102742" y="110236"/>
                </a:lnTo>
                <a:lnTo>
                  <a:pt x="107314" y="104775"/>
                </a:lnTo>
                <a:lnTo>
                  <a:pt x="106425" y="96774"/>
                </a:lnTo>
                <a:lnTo>
                  <a:pt x="101091" y="92329"/>
                </a:lnTo>
                <a:lnTo>
                  <a:pt x="69217" y="66152"/>
                </a:lnTo>
                <a:lnTo>
                  <a:pt x="22859" y="58674"/>
                </a:lnTo>
                <a:lnTo>
                  <a:pt x="26796" y="33655"/>
                </a:lnTo>
                <a:lnTo>
                  <a:pt x="92667" y="33655"/>
                </a:lnTo>
                <a:lnTo>
                  <a:pt x="118237" y="23749"/>
                </a:lnTo>
                <a:lnTo>
                  <a:pt x="121538" y="16383"/>
                </a:lnTo>
                <a:lnTo>
                  <a:pt x="118999" y="9906"/>
                </a:lnTo>
                <a:lnTo>
                  <a:pt x="116458" y="3302"/>
                </a:lnTo>
                <a:lnTo>
                  <a:pt x="109092" y="0"/>
                </a:lnTo>
                <a:close/>
              </a:path>
              <a:path w="1010285" h="217804">
                <a:moveTo>
                  <a:pt x="26796" y="33655"/>
                </a:moveTo>
                <a:lnTo>
                  <a:pt x="22859" y="58674"/>
                </a:lnTo>
                <a:lnTo>
                  <a:pt x="69217" y="66152"/>
                </a:lnTo>
                <a:lnTo>
                  <a:pt x="59337" y="58039"/>
                </a:lnTo>
                <a:lnTo>
                  <a:pt x="29463" y="58039"/>
                </a:lnTo>
                <a:lnTo>
                  <a:pt x="32892" y="36322"/>
                </a:lnTo>
                <a:lnTo>
                  <a:pt x="43330" y="36322"/>
                </a:lnTo>
                <a:lnTo>
                  <a:pt x="26796" y="33655"/>
                </a:lnTo>
                <a:close/>
              </a:path>
              <a:path w="1010285" h="217804">
                <a:moveTo>
                  <a:pt x="32892" y="36322"/>
                </a:moveTo>
                <a:lnTo>
                  <a:pt x="29463" y="58039"/>
                </a:lnTo>
                <a:lnTo>
                  <a:pt x="49789" y="50197"/>
                </a:lnTo>
                <a:lnTo>
                  <a:pt x="32892" y="36322"/>
                </a:lnTo>
                <a:close/>
              </a:path>
              <a:path w="1010285" h="217804">
                <a:moveTo>
                  <a:pt x="49789" y="50197"/>
                </a:moveTo>
                <a:lnTo>
                  <a:pt x="29463" y="58039"/>
                </a:lnTo>
                <a:lnTo>
                  <a:pt x="59337" y="58039"/>
                </a:lnTo>
                <a:lnTo>
                  <a:pt x="49789" y="50197"/>
                </a:lnTo>
                <a:close/>
              </a:path>
              <a:path w="1010285" h="217804">
                <a:moveTo>
                  <a:pt x="43330" y="36322"/>
                </a:moveTo>
                <a:lnTo>
                  <a:pt x="32892" y="36322"/>
                </a:lnTo>
                <a:lnTo>
                  <a:pt x="49789" y="50197"/>
                </a:lnTo>
                <a:lnTo>
                  <a:pt x="73246" y="41147"/>
                </a:lnTo>
                <a:lnTo>
                  <a:pt x="43330" y="36322"/>
                </a:lnTo>
                <a:close/>
              </a:path>
              <a:path w="1010285" h="217804">
                <a:moveTo>
                  <a:pt x="92667" y="33655"/>
                </a:moveTo>
                <a:lnTo>
                  <a:pt x="26796" y="33655"/>
                </a:lnTo>
                <a:lnTo>
                  <a:pt x="73246" y="41147"/>
                </a:lnTo>
                <a:lnTo>
                  <a:pt x="92667" y="3365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3514" y="2505076"/>
            <a:ext cx="504190" cy="1500505"/>
          </a:xfrm>
          <a:custGeom>
            <a:avLst/>
            <a:gdLst/>
            <a:ahLst/>
            <a:cxnLst/>
            <a:rect l="l" t="t" r="r" b="b"/>
            <a:pathLst>
              <a:path w="504190" h="1500504">
                <a:moveTo>
                  <a:pt x="504050" y="1499997"/>
                </a:moveTo>
                <a:lnTo>
                  <a:pt x="424390" y="1497856"/>
                </a:lnTo>
                <a:lnTo>
                  <a:pt x="355208" y="1491893"/>
                </a:lnTo>
                <a:lnTo>
                  <a:pt x="300654" y="1482797"/>
                </a:lnTo>
                <a:lnTo>
                  <a:pt x="252031" y="1457960"/>
                </a:lnTo>
                <a:lnTo>
                  <a:pt x="252031" y="791972"/>
                </a:lnTo>
                <a:lnTo>
                  <a:pt x="239182" y="778737"/>
                </a:lnTo>
                <a:lnTo>
                  <a:pt x="203403" y="767234"/>
                </a:lnTo>
                <a:lnTo>
                  <a:pt x="148846" y="758157"/>
                </a:lnTo>
                <a:lnTo>
                  <a:pt x="79661" y="752201"/>
                </a:lnTo>
                <a:lnTo>
                  <a:pt x="0" y="750062"/>
                </a:lnTo>
                <a:lnTo>
                  <a:pt x="79661" y="747909"/>
                </a:lnTo>
                <a:lnTo>
                  <a:pt x="148846" y="741921"/>
                </a:lnTo>
                <a:lnTo>
                  <a:pt x="203403" y="732807"/>
                </a:lnTo>
                <a:lnTo>
                  <a:pt x="239182" y="721272"/>
                </a:lnTo>
                <a:lnTo>
                  <a:pt x="252031" y="708025"/>
                </a:lnTo>
                <a:lnTo>
                  <a:pt x="252031" y="42037"/>
                </a:lnTo>
                <a:lnTo>
                  <a:pt x="264879" y="28740"/>
                </a:lnTo>
                <a:lnTo>
                  <a:pt x="300654" y="17199"/>
                </a:lnTo>
                <a:lnTo>
                  <a:pt x="355208" y="8103"/>
                </a:lnTo>
                <a:lnTo>
                  <a:pt x="424390" y="2140"/>
                </a:lnTo>
                <a:lnTo>
                  <a:pt x="504050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11439" y="2457733"/>
            <a:ext cx="1121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lang="ru-RU" sz="6000" spc="-232" baseline="-9722" dirty="0" smtClean="0">
                <a:latin typeface="Carlito"/>
                <a:cs typeface="Carlito"/>
              </a:rPr>
              <a:t>  </a:t>
            </a:r>
            <a:r>
              <a:rPr sz="6000" spc="-232" baseline="-9722" dirty="0" smtClean="0">
                <a:latin typeface="Carlito"/>
                <a:cs typeface="Carlito"/>
              </a:rPr>
              <a:t> </a:t>
            </a:r>
            <a:r>
              <a:rPr spc="-10" dirty="0">
                <a:latin typeface="Courier New"/>
                <a:cs typeface="Courier New"/>
              </a:rPr>
              <a:t>BEGIN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72307" y="5554375"/>
            <a:ext cx="468630" cy="343474"/>
          </a:xfrm>
          <a:custGeom>
            <a:avLst/>
            <a:gdLst/>
            <a:ahLst/>
            <a:cxnLst/>
            <a:rect l="l" t="t" r="r" b="b"/>
            <a:pathLst>
              <a:path w="468630" h="563879">
                <a:moveTo>
                  <a:pt x="468045" y="563880"/>
                </a:moveTo>
                <a:lnTo>
                  <a:pt x="394076" y="561891"/>
                </a:lnTo>
                <a:lnTo>
                  <a:pt x="329834" y="556353"/>
                </a:lnTo>
                <a:lnTo>
                  <a:pt x="279175" y="547909"/>
                </a:lnTo>
                <a:lnTo>
                  <a:pt x="234022" y="524865"/>
                </a:lnTo>
                <a:lnTo>
                  <a:pt x="234022" y="320941"/>
                </a:lnTo>
                <a:lnTo>
                  <a:pt x="222092" y="308614"/>
                </a:lnTo>
                <a:lnTo>
                  <a:pt x="188870" y="297908"/>
                </a:lnTo>
                <a:lnTo>
                  <a:pt x="138211" y="289465"/>
                </a:lnTo>
                <a:lnTo>
                  <a:pt x="73969" y="283928"/>
                </a:lnTo>
                <a:lnTo>
                  <a:pt x="0" y="281940"/>
                </a:lnTo>
                <a:lnTo>
                  <a:pt x="73969" y="279951"/>
                </a:lnTo>
                <a:lnTo>
                  <a:pt x="138211" y="274414"/>
                </a:lnTo>
                <a:lnTo>
                  <a:pt x="188870" y="265971"/>
                </a:lnTo>
                <a:lnTo>
                  <a:pt x="222092" y="255265"/>
                </a:lnTo>
                <a:lnTo>
                  <a:pt x="234022" y="242938"/>
                </a:lnTo>
                <a:lnTo>
                  <a:pt x="234022" y="39001"/>
                </a:lnTo>
                <a:lnTo>
                  <a:pt x="245953" y="26674"/>
                </a:lnTo>
                <a:lnTo>
                  <a:pt x="279175" y="15968"/>
                </a:lnTo>
                <a:lnTo>
                  <a:pt x="329834" y="7525"/>
                </a:lnTo>
                <a:lnTo>
                  <a:pt x="394076" y="1988"/>
                </a:lnTo>
                <a:lnTo>
                  <a:pt x="468045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99596" y="5408612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2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03514" y="4559572"/>
            <a:ext cx="468630" cy="563880"/>
          </a:xfrm>
          <a:custGeom>
            <a:avLst/>
            <a:gdLst/>
            <a:ahLst/>
            <a:cxnLst/>
            <a:rect l="l" t="t" r="r" b="b"/>
            <a:pathLst>
              <a:path w="468630" h="563879">
                <a:moveTo>
                  <a:pt x="468045" y="563879"/>
                </a:moveTo>
                <a:lnTo>
                  <a:pt x="394076" y="561885"/>
                </a:lnTo>
                <a:lnTo>
                  <a:pt x="329834" y="556337"/>
                </a:lnTo>
                <a:lnTo>
                  <a:pt x="279175" y="547887"/>
                </a:lnTo>
                <a:lnTo>
                  <a:pt x="234022" y="524890"/>
                </a:lnTo>
                <a:lnTo>
                  <a:pt x="234022" y="320928"/>
                </a:lnTo>
                <a:lnTo>
                  <a:pt x="222092" y="308583"/>
                </a:lnTo>
                <a:lnTo>
                  <a:pt x="188870" y="297877"/>
                </a:lnTo>
                <a:lnTo>
                  <a:pt x="138211" y="289446"/>
                </a:lnTo>
                <a:lnTo>
                  <a:pt x="73969" y="283922"/>
                </a:lnTo>
                <a:lnTo>
                  <a:pt x="0" y="281939"/>
                </a:lnTo>
                <a:lnTo>
                  <a:pt x="73969" y="279945"/>
                </a:lnTo>
                <a:lnTo>
                  <a:pt x="138211" y="274397"/>
                </a:lnTo>
                <a:lnTo>
                  <a:pt x="188870" y="265947"/>
                </a:lnTo>
                <a:lnTo>
                  <a:pt x="222092" y="255247"/>
                </a:lnTo>
                <a:lnTo>
                  <a:pt x="234022" y="242950"/>
                </a:lnTo>
                <a:lnTo>
                  <a:pt x="234022" y="38988"/>
                </a:lnTo>
                <a:lnTo>
                  <a:pt x="245953" y="26643"/>
                </a:lnTo>
                <a:lnTo>
                  <a:pt x="279175" y="15937"/>
                </a:lnTo>
                <a:lnTo>
                  <a:pt x="329834" y="7506"/>
                </a:lnTo>
                <a:lnTo>
                  <a:pt x="394076" y="1982"/>
                </a:lnTo>
                <a:lnTo>
                  <a:pt x="468045" y="0"/>
                </a:lnTo>
              </a:path>
            </a:pathLst>
          </a:custGeom>
          <a:ln w="253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65758" y="4488452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1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19" name="object 2"/>
          <p:cNvSpPr txBox="1">
            <a:spLocks/>
          </p:cNvSpPr>
          <p:nvPr/>
        </p:nvSpPr>
        <p:spPr>
          <a:xfrm>
            <a:off x="2964750" y="97909"/>
            <a:ext cx="6551867" cy="504625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5" dirty="0" smtClean="0">
                <a:latin typeface="Arial Black" panose="020B0A04020102020204" pitchFamily="34" charset="0"/>
              </a:rPr>
              <a:t>Эксперимент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21" name="object 14"/>
          <p:cNvSpPr txBox="1"/>
          <p:nvPr/>
        </p:nvSpPr>
        <p:spPr>
          <a:xfrm>
            <a:off x="1379813" y="2938905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2</a:t>
            </a:r>
            <a:endParaRPr sz="4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285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49240" y="602534"/>
            <a:ext cx="7748270" cy="12189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sz="2000" spc="-30" dirty="0">
                <a:latin typeface="Carlito"/>
                <a:cs typeface="Carlito"/>
              </a:rPr>
              <a:t>Теперь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втором </a:t>
            </a:r>
            <a:r>
              <a:rPr sz="2000" dirty="0">
                <a:latin typeface="Carlito"/>
                <a:cs typeface="Carlito"/>
              </a:rPr>
              <a:t>терминале, не завершая транзакцию,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посмотрим, 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dirty="0">
                <a:latin typeface="Carlito"/>
                <a:cs typeface="Carlito"/>
              </a:rPr>
              <a:t>стало с нашей </a:t>
            </a:r>
            <a:r>
              <a:rPr sz="2000" spc="-5" dirty="0">
                <a:latin typeface="Carlito"/>
                <a:cs typeface="Carlito"/>
              </a:rPr>
              <a:t>строкой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таблице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 err="1">
                <a:latin typeface="Carlito"/>
                <a:cs typeface="Carlito"/>
              </a:rPr>
              <a:t>aircrafts_tmp</a:t>
            </a:r>
            <a:r>
              <a:rPr sz="2000" spc="-10" dirty="0" smtClean="0">
                <a:latin typeface="Carlito"/>
                <a:cs typeface="Carlito"/>
              </a:rPr>
              <a:t>:</a:t>
            </a:r>
            <a:endParaRPr lang="ru-RU" sz="2000" spc="-10" dirty="0" smtClean="0">
              <a:latin typeface="Carlito"/>
              <a:cs typeface="Carlito"/>
            </a:endParaRPr>
          </a:p>
          <a:p>
            <a:pPr marL="12700" marR="5080"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070"/>
              </a:lnSpc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aircrafts_tmp WHERE aircraft_code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5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'SU9';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3699" y="1765958"/>
            <a:ext cx="398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288029" algn="l"/>
              </a:tabLst>
            </a:pP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c</a:t>
            </a:r>
            <a:r>
              <a:rPr spc="-5" dirty="0">
                <a:latin typeface="Courier New"/>
                <a:cs typeface="Courier New"/>
              </a:rPr>
              <a:t>ra</a:t>
            </a:r>
            <a:r>
              <a:rPr spc="-15" dirty="0">
                <a:latin typeface="Courier New"/>
                <a:cs typeface="Courier New"/>
              </a:rPr>
              <a:t>f</a:t>
            </a:r>
            <a:r>
              <a:rPr spc="-5" dirty="0">
                <a:latin typeface="Courier New"/>
                <a:cs typeface="Courier New"/>
              </a:rPr>
              <a:t>t</a:t>
            </a:r>
            <a:r>
              <a:rPr spc="-15" dirty="0">
                <a:latin typeface="Courier New"/>
                <a:cs typeface="Courier New"/>
              </a:rPr>
              <a:t>_c</a:t>
            </a:r>
            <a:r>
              <a:rPr spc="-5" dirty="0">
                <a:latin typeface="Courier New"/>
                <a:cs typeface="Courier New"/>
              </a:rPr>
              <a:t>od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5" dirty="0">
                <a:latin typeface="Courier New"/>
                <a:cs typeface="Courier New"/>
              </a:rPr>
              <a:t>m</a:t>
            </a:r>
            <a:r>
              <a:rPr spc="-15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del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7685" y="1765958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range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49240" y="2217166"/>
            <a:ext cx="2049145" cy="0"/>
          </a:xfrm>
          <a:custGeom>
            <a:avLst/>
            <a:gdLst/>
            <a:ahLst/>
            <a:cxnLst/>
            <a:rect l="l" t="t" r="r" b="b"/>
            <a:pathLst>
              <a:path w="2049145">
                <a:moveTo>
                  <a:pt x="0" y="0"/>
                </a:moveTo>
                <a:lnTo>
                  <a:pt x="2048720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3487" y="2217166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60">
                <a:moveTo>
                  <a:pt x="0" y="0"/>
                </a:moveTo>
                <a:lnTo>
                  <a:pt x="2867284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36021" y="2217166"/>
            <a:ext cx="956310" cy="0"/>
          </a:xfrm>
          <a:custGeom>
            <a:avLst/>
            <a:gdLst/>
            <a:ahLst/>
            <a:cxnLst/>
            <a:rect l="l" t="t" r="r" b="b"/>
            <a:pathLst>
              <a:path w="956309">
                <a:moveTo>
                  <a:pt x="0" y="0"/>
                </a:moveTo>
                <a:lnTo>
                  <a:pt x="955928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36539" y="2040228"/>
            <a:ext cx="62979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061210" algn="l"/>
                <a:tab pos="5063490" algn="l"/>
                <a:tab pos="6284595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6539" y="2314852"/>
            <a:ext cx="6032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7160">
              <a:spcBef>
                <a:spcPts val="100"/>
              </a:spcBef>
              <a:tabLst>
                <a:tab pos="2059939" algn="l"/>
                <a:tab pos="5473700" algn="l"/>
              </a:tabLst>
            </a:pPr>
            <a:r>
              <a:rPr spc="-5" dirty="0">
                <a:latin typeface="Courier New"/>
                <a:cs typeface="Courier New"/>
              </a:rPr>
              <a:t>S</a:t>
            </a:r>
            <a:r>
              <a:rPr spc="-15" dirty="0">
                <a:latin typeface="Courier New"/>
                <a:cs typeface="Courier New"/>
              </a:rPr>
              <a:t>U</a:t>
            </a:r>
            <a:r>
              <a:rPr dirty="0">
                <a:latin typeface="Courier New"/>
                <a:cs typeface="Courier New"/>
              </a:rPr>
              <a:t>9	|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S</a:t>
            </a:r>
            <a:r>
              <a:rPr spc="-15" dirty="0">
                <a:latin typeface="Courier New"/>
                <a:cs typeface="Courier New"/>
              </a:rPr>
              <a:t>u</a:t>
            </a:r>
            <a:r>
              <a:rPr spc="-5" dirty="0">
                <a:latin typeface="Courier New"/>
                <a:cs typeface="Courier New"/>
              </a:rPr>
              <a:t>k</a:t>
            </a:r>
            <a:r>
              <a:rPr spc="-15" dirty="0">
                <a:latin typeface="Courier New"/>
                <a:cs typeface="Courier New"/>
              </a:rPr>
              <a:t>ho</a:t>
            </a:r>
            <a:r>
              <a:rPr dirty="0">
                <a:latin typeface="Courier New"/>
                <a:cs typeface="Courier New"/>
              </a:rPr>
              <a:t>i </a:t>
            </a:r>
            <a:r>
              <a:rPr spc="-15" dirty="0">
                <a:latin typeface="Courier New"/>
                <a:cs typeface="Courier New"/>
              </a:rPr>
              <a:t>S</a:t>
            </a:r>
            <a:r>
              <a:rPr spc="-5" dirty="0">
                <a:latin typeface="Courier New"/>
                <a:cs typeface="Courier New"/>
              </a:rPr>
              <a:t>u</a:t>
            </a:r>
            <a:r>
              <a:rPr spc="-15" dirty="0">
                <a:latin typeface="Courier New"/>
                <a:cs typeface="Courier New"/>
              </a:rPr>
              <a:t>p</a:t>
            </a:r>
            <a:r>
              <a:rPr spc="-5" dirty="0">
                <a:latin typeface="Courier New"/>
                <a:cs typeface="Courier New"/>
              </a:rPr>
              <a:t>er</a:t>
            </a:r>
            <a:r>
              <a:rPr spc="-15" dirty="0">
                <a:latin typeface="Courier New"/>
                <a:cs typeface="Courier New"/>
              </a:rPr>
              <a:t>J</a:t>
            </a:r>
            <a:r>
              <a:rPr spc="-5" dirty="0">
                <a:latin typeface="Courier New"/>
                <a:cs typeface="Courier New"/>
              </a:rPr>
              <a:t>e</a:t>
            </a:r>
            <a:r>
              <a:rPr spc="-10" dirty="0">
                <a:latin typeface="Courier New"/>
                <a:cs typeface="Courier New"/>
              </a:rPr>
              <a:t>t</a:t>
            </a:r>
            <a:r>
              <a:rPr spc="-15" dirty="0">
                <a:latin typeface="Courier New"/>
                <a:cs typeface="Courier New"/>
              </a:rPr>
              <a:t>-</a:t>
            </a:r>
            <a:r>
              <a:rPr spc="-5" dirty="0">
                <a:latin typeface="Courier New"/>
                <a:cs typeface="Courier New"/>
              </a:rPr>
              <a:t>10</a:t>
            </a:r>
            <a:r>
              <a:rPr dirty="0">
                <a:latin typeface="Courier New"/>
                <a:cs typeface="Courier New"/>
              </a:rPr>
              <a:t>0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pc="-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>
                <a:solidFill>
                  <a:srgbClr val="FF0000"/>
                </a:solidFill>
                <a:latin typeface="Courier New"/>
                <a:cs typeface="Courier New"/>
              </a:rPr>
              <a:t>0  </a:t>
            </a:r>
            <a:r>
              <a:rPr spc="-5" dirty="0">
                <a:latin typeface="Courier New"/>
                <a:cs typeface="Courier New"/>
              </a:rPr>
              <a:t>(1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6539" y="2874159"/>
            <a:ext cx="807148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 err="1" smtClean="0">
                <a:latin typeface="Carlito"/>
                <a:cs typeface="Carlito"/>
              </a:rPr>
              <a:t>Завершим</a:t>
            </a:r>
            <a:r>
              <a:rPr sz="2000" dirty="0" smtClean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транзакцию на </a:t>
            </a:r>
            <a:r>
              <a:rPr sz="2000" spc="-5" dirty="0">
                <a:latin typeface="Carlito"/>
                <a:cs typeface="Carlito"/>
              </a:rPr>
              <a:t>втором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терминале: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6539" y="3249507"/>
            <a:ext cx="845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END;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CO</a:t>
            </a:r>
            <a:r>
              <a:rPr spc="-15" dirty="0">
                <a:latin typeface="Courier New"/>
                <a:cs typeface="Courier New"/>
              </a:rPr>
              <a:t>M</a:t>
            </a:r>
            <a:r>
              <a:rPr spc="-5" dirty="0">
                <a:latin typeface="Courier New"/>
                <a:cs typeface="Courier New"/>
              </a:rPr>
              <a:t>M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dirty="0">
                <a:latin typeface="Courier New"/>
                <a:cs typeface="Courier New"/>
              </a:rPr>
              <a:t>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887690" y="3371572"/>
            <a:ext cx="4790483" cy="309059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300355">
              <a:spcBef>
                <a:spcPts val="250"/>
              </a:spcBef>
            </a:pPr>
            <a:r>
              <a:rPr dirty="0">
                <a:latin typeface="Carlito"/>
                <a:cs typeface="Carlito"/>
              </a:rPr>
              <a:t>= </a:t>
            </a:r>
            <a:r>
              <a:rPr spc="-5" dirty="0">
                <a:latin typeface="Carlito"/>
                <a:cs typeface="Carlito"/>
              </a:rPr>
              <a:t>COMMIT (расширение</a:t>
            </a:r>
            <a:r>
              <a:rPr spc="1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PostgreSQL)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47499" y="3406803"/>
            <a:ext cx="1442085" cy="238125"/>
          </a:xfrm>
          <a:custGeom>
            <a:avLst/>
            <a:gdLst/>
            <a:ahLst/>
            <a:cxnLst/>
            <a:rect l="l" t="t" r="r" b="b"/>
            <a:pathLst>
              <a:path w="1442085" h="238125">
                <a:moveTo>
                  <a:pt x="73197" y="42377"/>
                </a:moveTo>
                <a:lnTo>
                  <a:pt x="50033" y="52277"/>
                </a:lnTo>
                <a:lnTo>
                  <a:pt x="70102" y="67584"/>
                </a:lnTo>
                <a:lnTo>
                  <a:pt x="1438668" y="237820"/>
                </a:lnTo>
                <a:lnTo>
                  <a:pt x="1441843" y="212610"/>
                </a:lnTo>
                <a:lnTo>
                  <a:pt x="73197" y="42377"/>
                </a:lnTo>
                <a:close/>
              </a:path>
              <a:path w="1442085" h="238125">
                <a:moveTo>
                  <a:pt x="107581" y="0"/>
                </a:moveTo>
                <a:lnTo>
                  <a:pt x="0" y="46062"/>
                </a:lnTo>
                <a:lnTo>
                  <a:pt x="92976" y="117043"/>
                </a:lnTo>
                <a:lnTo>
                  <a:pt x="100977" y="115976"/>
                </a:lnTo>
                <a:lnTo>
                  <a:pt x="105295" y="110401"/>
                </a:lnTo>
                <a:lnTo>
                  <a:pt x="109486" y="104825"/>
                </a:lnTo>
                <a:lnTo>
                  <a:pt x="108470" y="96850"/>
                </a:lnTo>
                <a:lnTo>
                  <a:pt x="70102" y="67584"/>
                </a:lnTo>
                <a:lnTo>
                  <a:pt x="23380" y="61772"/>
                </a:lnTo>
                <a:lnTo>
                  <a:pt x="26555" y="36575"/>
                </a:lnTo>
                <a:lnTo>
                  <a:pt x="86770" y="36575"/>
                </a:lnTo>
                <a:lnTo>
                  <a:pt x="117614" y="23367"/>
                </a:lnTo>
                <a:lnTo>
                  <a:pt x="120535" y="15874"/>
                </a:lnTo>
                <a:lnTo>
                  <a:pt x="117741" y="9524"/>
                </a:lnTo>
                <a:lnTo>
                  <a:pt x="115074" y="3047"/>
                </a:lnTo>
                <a:lnTo>
                  <a:pt x="107581" y="0"/>
                </a:lnTo>
                <a:close/>
              </a:path>
              <a:path w="1442085" h="238125">
                <a:moveTo>
                  <a:pt x="26555" y="36575"/>
                </a:moveTo>
                <a:lnTo>
                  <a:pt x="23380" y="61772"/>
                </a:lnTo>
                <a:lnTo>
                  <a:pt x="70102" y="67584"/>
                </a:lnTo>
                <a:lnTo>
                  <a:pt x="61267" y="60845"/>
                </a:lnTo>
                <a:lnTo>
                  <a:pt x="29984" y="60845"/>
                </a:lnTo>
                <a:lnTo>
                  <a:pt x="32778" y="39115"/>
                </a:lnTo>
                <a:lnTo>
                  <a:pt x="46976" y="39115"/>
                </a:lnTo>
                <a:lnTo>
                  <a:pt x="26555" y="36575"/>
                </a:lnTo>
                <a:close/>
              </a:path>
              <a:path w="1442085" h="238125">
                <a:moveTo>
                  <a:pt x="32778" y="39115"/>
                </a:moveTo>
                <a:lnTo>
                  <a:pt x="29984" y="60845"/>
                </a:lnTo>
                <a:lnTo>
                  <a:pt x="50033" y="52277"/>
                </a:lnTo>
                <a:lnTo>
                  <a:pt x="32778" y="39115"/>
                </a:lnTo>
                <a:close/>
              </a:path>
              <a:path w="1442085" h="238125">
                <a:moveTo>
                  <a:pt x="50033" y="52277"/>
                </a:moveTo>
                <a:lnTo>
                  <a:pt x="29984" y="60845"/>
                </a:lnTo>
                <a:lnTo>
                  <a:pt x="61267" y="60845"/>
                </a:lnTo>
                <a:lnTo>
                  <a:pt x="50033" y="52277"/>
                </a:lnTo>
                <a:close/>
              </a:path>
              <a:path w="1442085" h="238125">
                <a:moveTo>
                  <a:pt x="46976" y="39115"/>
                </a:moveTo>
                <a:lnTo>
                  <a:pt x="32778" y="39115"/>
                </a:lnTo>
                <a:lnTo>
                  <a:pt x="50033" y="52277"/>
                </a:lnTo>
                <a:lnTo>
                  <a:pt x="73197" y="42377"/>
                </a:lnTo>
                <a:lnTo>
                  <a:pt x="46976" y="39115"/>
                </a:lnTo>
                <a:close/>
              </a:path>
              <a:path w="1442085" h="238125">
                <a:moveTo>
                  <a:pt x="86770" y="36575"/>
                </a:moveTo>
                <a:lnTo>
                  <a:pt x="26555" y="36575"/>
                </a:lnTo>
                <a:lnTo>
                  <a:pt x="73197" y="42377"/>
                </a:lnTo>
                <a:lnTo>
                  <a:pt x="86770" y="365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59131" y="5653435"/>
            <a:ext cx="8195525" cy="58605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061845" marR="551180" indent="-1503045">
              <a:spcBef>
                <a:spcPts val="250"/>
              </a:spcBef>
            </a:pPr>
            <a:r>
              <a:rPr spc="-5" dirty="0">
                <a:latin typeface="Carlito"/>
                <a:cs typeface="Carlito"/>
              </a:rPr>
              <a:t>На </a:t>
            </a:r>
            <a:r>
              <a:rPr dirty="0">
                <a:latin typeface="Carlito"/>
                <a:cs typeface="Carlito"/>
              </a:rPr>
              <a:t>уровне </a:t>
            </a:r>
            <a:r>
              <a:rPr spc="-10" dirty="0">
                <a:latin typeface="Carlito"/>
                <a:cs typeface="Carlito"/>
              </a:rPr>
              <a:t>изоляции READ </a:t>
            </a:r>
            <a:r>
              <a:rPr spc="-5" dirty="0">
                <a:latin typeface="Carlito"/>
                <a:cs typeface="Carlito"/>
              </a:rPr>
              <a:t>UNCOMMITTED </a:t>
            </a:r>
            <a:r>
              <a:rPr dirty="0">
                <a:latin typeface="Carlito"/>
                <a:cs typeface="Carlito"/>
              </a:rPr>
              <a:t>эффекта </a:t>
            </a:r>
            <a:r>
              <a:rPr spc="-10" dirty="0">
                <a:latin typeface="Carlito"/>
                <a:cs typeface="Carlito"/>
              </a:rPr>
              <a:t>потерянных  </a:t>
            </a:r>
            <a:r>
              <a:rPr spc="-5" dirty="0">
                <a:latin typeface="Carlito"/>
                <a:cs typeface="Carlito"/>
              </a:rPr>
              <a:t>обновлений </a:t>
            </a:r>
            <a:r>
              <a:rPr spc="-10" dirty="0">
                <a:latin typeface="Carlito"/>
                <a:cs typeface="Carlito"/>
              </a:rPr>
              <a:t>также </a:t>
            </a:r>
            <a:r>
              <a:rPr dirty="0">
                <a:latin typeface="Carlito"/>
                <a:cs typeface="Carlito"/>
              </a:rPr>
              <a:t>не</a:t>
            </a:r>
            <a:r>
              <a:rPr spc="3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возникает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48084" y="2252579"/>
            <a:ext cx="2059939" cy="585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spcBef>
                <a:spcPts val="245"/>
              </a:spcBef>
            </a:pPr>
            <a:r>
              <a:rPr dirty="0">
                <a:latin typeface="Carlito"/>
                <a:cs typeface="Carlito"/>
              </a:rPr>
              <a:t>= 3000 + 100 +</a:t>
            </a:r>
            <a:r>
              <a:rPr spc="-5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200</a:t>
            </a:r>
            <a:endParaRPr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41111" y="1524024"/>
            <a:ext cx="468630" cy="2299524"/>
          </a:xfrm>
          <a:custGeom>
            <a:avLst/>
            <a:gdLst/>
            <a:ahLst/>
            <a:cxnLst/>
            <a:rect l="l" t="t" r="r" b="b"/>
            <a:pathLst>
              <a:path w="468630" h="4032885">
                <a:moveTo>
                  <a:pt x="468045" y="4032465"/>
                </a:moveTo>
                <a:lnTo>
                  <a:pt x="394076" y="4030477"/>
                </a:lnTo>
                <a:lnTo>
                  <a:pt x="329834" y="4024940"/>
                </a:lnTo>
                <a:lnTo>
                  <a:pt x="279175" y="4016497"/>
                </a:lnTo>
                <a:lnTo>
                  <a:pt x="234022" y="3993464"/>
                </a:lnTo>
                <a:lnTo>
                  <a:pt x="234022" y="2055240"/>
                </a:lnTo>
                <a:lnTo>
                  <a:pt x="222092" y="2042895"/>
                </a:lnTo>
                <a:lnTo>
                  <a:pt x="188870" y="2032189"/>
                </a:lnTo>
                <a:lnTo>
                  <a:pt x="138211" y="2023758"/>
                </a:lnTo>
                <a:lnTo>
                  <a:pt x="73969" y="2018234"/>
                </a:lnTo>
                <a:lnTo>
                  <a:pt x="0" y="2016252"/>
                </a:lnTo>
                <a:lnTo>
                  <a:pt x="73969" y="2014257"/>
                </a:lnTo>
                <a:lnTo>
                  <a:pt x="138211" y="2008709"/>
                </a:lnTo>
                <a:lnTo>
                  <a:pt x="188870" y="2000259"/>
                </a:lnTo>
                <a:lnTo>
                  <a:pt x="222092" y="1989559"/>
                </a:lnTo>
                <a:lnTo>
                  <a:pt x="234022" y="1977263"/>
                </a:lnTo>
                <a:lnTo>
                  <a:pt x="234022" y="38988"/>
                </a:lnTo>
                <a:lnTo>
                  <a:pt x="245953" y="26692"/>
                </a:lnTo>
                <a:lnTo>
                  <a:pt x="279175" y="15992"/>
                </a:lnTo>
                <a:lnTo>
                  <a:pt x="329834" y="7542"/>
                </a:lnTo>
                <a:lnTo>
                  <a:pt x="394076" y="1994"/>
                </a:lnTo>
                <a:lnTo>
                  <a:pt x="468045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34076" y="2395734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2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21" name="object 2"/>
          <p:cNvSpPr txBox="1">
            <a:spLocks/>
          </p:cNvSpPr>
          <p:nvPr/>
        </p:nvSpPr>
        <p:spPr>
          <a:xfrm>
            <a:off x="2964750" y="97909"/>
            <a:ext cx="6551867" cy="504625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5" dirty="0" smtClean="0">
                <a:latin typeface="Arial Black" panose="020B0A04020102020204" pitchFamily="34" charset="0"/>
              </a:rPr>
              <a:t>Эксперимент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134076" y="4034949"/>
            <a:ext cx="108434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lang="ru-RU" spc="-5" dirty="0">
                <a:latin typeface="Carlito"/>
                <a:cs typeface="Carlito"/>
              </a:rPr>
              <a:t>Как видно, </a:t>
            </a:r>
            <a:r>
              <a:rPr lang="ru-RU" dirty="0">
                <a:latin typeface="Carlito"/>
                <a:cs typeface="Carlito"/>
              </a:rPr>
              <a:t>были </a:t>
            </a:r>
            <a:r>
              <a:rPr lang="ru-RU" spc="-10" dirty="0">
                <a:latin typeface="Carlito"/>
                <a:cs typeface="Carlito"/>
              </a:rPr>
              <a:t>произведены </a:t>
            </a:r>
            <a:r>
              <a:rPr lang="ru-RU" spc="-5" dirty="0">
                <a:latin typeface="Carlito"/>
                <a:cs typeface="Carlito"/>
              </a:rPr>
              <a:t>оба изменения. Команда </a:t>
            </a:r>
            <a:r>
              <a:rPr lang="ru-RU" spc="-35" dirty="0">
                <a:latin typeface="Carlito"/>
                <a:cs typeface="Carlito"/>
              </a:rPr>
              <a:t>UPDATE </a:t>
            </a:r>
            <a:r>
              <a:rPr lang="ru-RU" dirty="0">
                <a:latin typeface="Carlito"/>
                <a:cs typeface="Carlito"/>
              </a:rPr>
              <a:t>во  </a:t>
            </a:r>
            <a:r>
              <a:rPr lang="ru-RU" spc="-5" dirty="0">
                <a:latin typeface="Carlito"/>
                <a:cs typeface="Carlito"/>
              </a:rPr>
              <a:t>второй </a:t>
            </a:r>
            <a:r>
              <a:rPr lang="ru-RU" dirty="0">
                <a:latin typeface="Carlito"/>
                <a:cs typeface="Carlito"/>
              </a:rPr>
              <a:t>транзакции, </a:t>
            </a:r>
            <a:r>
              <a:rPr lang="ru-RU" spc="-10" dirty="0">
                <a:latin typeface="Carlito"/>
                <a:cs typeface="Carlito"/>
              </a:rPr>
              <a:t>получив </a:t>
            </a:r>
            <a:r>
              <a:rPr lang="ru-RU" dirty="0">
                <a:latin typeface="Carlito"/>
                <a:cs typeface="Carlito"/>
              </a:rPr>
              <a:t>возможность </a:t>
            </a:r>
            <a:r>
              <a:rPr lang="ru-RU" spc="-5" dirty="0">
                <a:latin typeface="Carlito"/>
                <a:cs typeface="Carlito"/>
              </a:rPr>
              <a:t>заблокировать </a:t>
            </a:r>
            <a:r>
              <a:rPr lang="ru-RU" dirty="0">
                <a:latin typeface="Carlito"/>
                <a:cs typeface="Carlito"/>
              </a:rPr>
              <a:t>строку после  завершения первой транзакции и снятия ею </a:t>
            </a:r>
            <a:r>
              <a:rPr lang="ru-RU" spc="-10" dirty="0">
                <a:latin typeface="Carlito"/>
                <a:cs typeface="Carlito"/>
              </a:rPr>
              <a:t>блокировки </a:t>
            </a:r>
            <a:r>
              <a:rPr lang="ru-RU" dirty="0">
                <a:latin typeface="Carlito"/>
                <a:cs typeface="Carlito"/>
              </a:rPr>
              <a:t>с </a:t>
            </a:r>
            <a:r>
              <a:rPr lang="ru-RU" spc="-15" dirty="0">
                <a:latin typeface="Carlito"/>
                <a:cs typeface="Carlito"/>
              </a:rPr>
              <a:t>этой</a:t>
            </a:r>
            <a:r>
              <a:rPr lang="ru-RU" spc="-80" dirty="0">
                <a:latin typeface="Carlito"/>
                <a:cs typeface="Carlito"/>
              </a:rPr>
              <a:t> </a:t>
            </a:r>
            <a:r>
              <a:rPr lang="ru-RU" spc="-5" dirty="0">
                <a:latin typeface="Carlito"/>
                <a:cs typeface="Carlito"/>
              </a:rPr>
              <a:t>строки, </a:t>
            </a:r>
            <a:r>
              <a:rPr lang="ru-RU" u="heavy" spc="-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ru-RU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перечитывает</a:t>
            </a:r>
            <a:r>
              <a:rPr lang="ru-RU" spc="-5" dirty="0">
                <a:latin typeface="Carlito"/>
                <a:cs typeface="Carlito"/>
              </a:rPr>
              <a:t> </a:t>
            </a:r>
            <a:r>
              <a:rPr lang="ru-RU" dirty="0">
                <a:latin typeface="Carlito"/>
                <a:cs typeface="Carlito"/>
              </a:rPr>
              <a:t>строку </a:t>
            </a:r>
            <a:r>
              <a:rPr lang="ru-RU" spc="-10" dirty="0">
                <a:latin typeface="Carlito"/>
                <a:cs typeface="Carlito"/>
              </a:rPr>
              <a:t>таблицы </a:t>
            </a:r>
            <a:r>
              <a:rPr lang="ru-RU" dirty="0">
                <a:latin typeface="Carlito"/>
                <a:cs typeface="Carlito"/>
              </a:rPr>
              <a:t>и </a:t>
            </a:r>
            <a:r>
              <a:rPr lang="ru-RU" spc="-10" dirty="0">
                <a:latin typeface="Carlito"/>
                <a:cs typeface="Carlito"/>
              </a:rPr>
              <a:t>потому обновляет строку, </a:t>
            </a:r>
            <a:r>
              <a:rPr lang="ru-RU" spc="-5" dirty="0">
                <a:latin typeface="Carlito"/>
                <a:cs typeface="Carlito"/>
              </a:rPr>
              <a:t>уже  обновленную </a:t>
            </a:r>
            <a:r>
              <a:rPr lang="ru-RU" dirty="0">
                <a:latin typeface="Carlito"/>
                <a:cs typeface="Carlito"/>
              </a:rPr>
              <a:t>в </a:t>
            </a:r>
            <a:r>
              <a:rPr lang="ru-RU" spc="-20" dirty="0">
                <a:latin typeface="Carlito"/>
                <a:cs typeface="Carlito"/>
              </a:rPr>
              <a:t>только </a:t>
            </a:r>
            <a:r>
              <a:rPr lang="ru-RU" spc="-10" dirty="0">
                <a:latin typeface="Carlito"/>
                <a:cs typeface="Carlito"/>
              </a:rPr>
              <a:t>что </a:t>
            </a:r>
            <a:r>
              <a:rPr lang="ru-RU" spc="-5" dirty="0">
                <a:latin typeface="Carlito"/>
                <a:cs typeface="Carlito"/>
              </a:rPr>
              <a:t>зафиксированной транзакции. </a:t>
            </a:r>
            <a:r>
              <a:rPr lang="ru-RU" spc="-30" dirty="0">
                <a:latin typeface="Carlito"/>
                <a:cs typeface="Carlito"/>
              </a:rPr>
              <a:t>Таким  </a:t>
            </a:r>
            <a:r>
              <a:rPr lang="ru-RU" spc="-5" dirty="0">
                <a:latin typeface="Carlito"/>
                <a:cs typeface="Carlito"/>
              </a:rPr>
              <a:t>образом, </a:t>
            </a:r>
            <a:r>
              <a:rPr lang="ru-RU" dirty="0">
                <a:latin typeface="Carlito"/>
                <a:cs typeface="Carlito"/>
              </a:rPr>
              <a:t>эффекта </a:t>
            </a:r>
            <a:r>
              <a:rPr lang="ru-RU" spc="-5" dirty="0">
                <a:latin typeface="Carlito"/>
                <a:cs typeface="Carlito"/>
              </a:rPr>
              <a:t>потерянных обновлений </a:t>
            </a:r>
            <a:r>
              <a:rPr lang="ru-RU" dirty="0">
                <a:latin typeface="Carlito"/>
                <a:cs typeface="Carlito"/>
              </a:rPr>
              <a:t>не</a:t>
            </a:r>
            <a:r>
              <a:rPr lang="ru-RU" spc="-40" dirty="0">
                <a:latin typeface="Carlito"/>
                <a:cs typeface="Carlito"/>
              </a:rPr>
              <a:t> </a:t>
            </a:r>
            <a:r>
              <a:rPr lang="ru-RU" spc="-15" dirty="0">
                <a:latin typeface="Carlito"/>
                <a:cs typeface="Carlito"/>
              </a:rPr>
              <a:t>возникает.</a:t>
            </a:r>
            <a:endParaRPr lang="ru-RU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338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34" y="239913"/>
            <a:ext cx="9357356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Black" panose="020B0A04020102020204" pitchFamily="34" charset="0"/>
              </a:rPr>
              <a:t>Эффект </a:t>
            </a:r>
            <a:r>
              <a:rPr sz="3200" spc="-10" dirty="0" err="1">
                <a:latin typeface="Arial Black" panose="020B0A04020102020204" pitchFamily="34" charset="0"/>
              </a:rPr>
              <a:t>неповторяющегося</a:t>
            </a:r>
            <a:r>
              <a:rPr sz="3200" spc="-10" dirty="0">
                <a:latin typeface="Arial Black" panose="020B0A04020102020204" pitchFamily="34" charset="0"/>
              </a:rPr>
              <a:t> </a:t>
            </a:r>
            <a:r>
              <a:rPr sz="3200" spc="-10" dirty="0" err="1" smtClean="0">
                <a:latin typeface="Arial Black" panose="020B0A04020102020204" pitchFamily="34" charset="0"/>
              </a:rPr>
              <a:t>чтения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8626" y="1018818"/>
            <a:ext cx="9459991" cy="20678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Для иллюстрации </a:t>
            </a:r>
            <a:r>
              <a:rPr sz="2000" dirty="0">
                <a:latin typeface="Carlito"/>
                <a:cs typeface="Carlito"/>
              </a:rPr>
              <a:t>эффекта </a:t>
            </a:r>
            <a:r>
              <a:rPr sz="2000" spc="-5" dirty="0">
                <a:latin typeface="Carlito"/>
                <a:cs typeface="Carlito"/>
              </a:rPr>
              <a:t>неповторяющегося чтения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данных</a:t>
            </a:r>
            <a:endParaRPr sz="2000" dirty="0">
              <a:latin typeface="Carlito"/>
              <a:cs typeface="Carlito"/>
            </a:endParaRPr>
          </a:p>
          <a:p>
            <a:pPr marL="355600"/>
            <a:r>
              <a:rPr sz="2000" spc="-10" dirty="0">
                <a:latin typeface="Carlito"/>
                <a:cs typeface="Carlito"/>
              </a:rPr>
              <a:t>проведем </a:t>
            </a:r>
            <a:r>
              <a:rPr sz="2000" dirty="0">
                <a:latin typeface="Carlito"/>
                <a:cs typeface="Carlito"/>
              </a:rPr>
              <a:t>совсем </a:t>
            </a:r>
            <a:r>
              <a:rPr sz="2000" spc="-5" dirty="0">
                <a:latin typeface="Carlito"/>
                <a:cs typeface="Carlito"/>
              </a:rPr>
              <a:t>простой эксперимент </a:t>
            </a:r>
            <a:r>
              <a:rPr sz="2000" spc="-10" dirty="0">
                <a:latin typeface="Carlito"/>
                <a:cs typeface="Carlito"/>
              </a:rPr>
              <a:t>также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двух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терминалах.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ts val="235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На </a:t>
            </a:r>
            <a:r>
              <a:rPr sz="2000" dirty="0">
                <a:latin typeface="Carlito"/>
                <a:cs typeface="Carlito"/>
              </a:rPr>
              <a:t>первом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 err="1">
                <a:latin typeface="Carlito"/>
                <a:cs typeface="Carlito"/>
              </a:rPr>
              <a:t>терминале</a:t>
            </a:r>
            <a:r>
              <a:rPr sz="2000" dirty="0" smtClean="0">
                <a:latin typeface="Carlito"/>
                <a:cs typeface="Carlito"/>
              </a:rPr>
              <a:t>:</a:t>
            </a:r>
            <a:endParaRPr lang="ru-RU" sz="2000" dirty="0">
              <a:latin typeface="Carlito"/>
              <a:cs typeface="Carlito"/>
            </a:endParaRPr>
          </a:p>
          <a:p>
            <a:pPr marL="355600" indent="-342900">
              <a:lnSpc>
                <a:spcPts val="235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115"/>
              </a:lnSpc>
            </a:pPr>
            <a:r>
              <a:rPr b="1" spc="-10" dirty="0">
                <a:latin typeface="Courier New"/>
                <a:cs typeface="Courier New"/>
              </a:rPr>
              <a:t>BEGIN;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BEGIN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aircrafts_tmp;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2107" y="3012440"/>
            <a:ext cx="3847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151505" algn="l"/>
              </a:tabLst>
            </a:pP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c</a:t>
            </a:r>
            <a:r>
              <a:rPr spc="-5" dirty="0">
                <a:latin typeface="Courier New"/>
                <a:cs typeface="Courier New"/>
              </a:rPr>
              <a:t>ra</a:t>
            </a:r>
            <a:r>
              <a:rPr spc="-15" dirty="0">
                <a:latin typeface="Courier New"/>
                <a:cs typeface="Courier New"/>
              </a:rPr>
              <a:t>f</a:t>
            </a:r>
            <a:r>
              <a:rPr spc="-5" dirty="0">
                <a:latin typeface="Courier New"/>
                <a:cs typeface="Courier New"/>
              </a:rPr>
              <a:t>t</a:t>
            </a:r>
            <a:r>
              <a:rPr spc="-15" dirty="0">
                <a:latin typeface="Courier New"/>
                <a:cs typeface="Courier New"/>
              </a:rPr>
              <a:t>_c</a:t>
            </a:r>
            <a:r>
              <a:rPr spc="-5" dirty="0">
                <a:latin typeface="Courier New"/>
                <a:cs typeface="Courier New"/>
              </a:rPr>
              <a:t>od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m</a:t>
            </a:r>
            <a:r>
              <a:rPr spc="-5" dirty="0">
                <a:latin typeface="Courier New"/>
                <a:cs typeface="Courier New"/>
              </a:rPr>
              <a:t>o</a:t>
            </a:r>
            <a:r>
              <a:rPr spc="-15" dirty="0">
                <a:latin typeface="Courier New"/>
                <a:cs typeface="Courier New"/>
              </a:rPr>
              <a:t>d</a:t>
            </a:r>
            <a:r>
              <a:rPr spc="-5" dirty="0">
                <a:latin typeface="Courier New"/>
                <a:cs typeface="Courier New"/>
              </a:rPr>
              <a:t>el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5032" y="3012440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range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7647" y="3463480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1894" y="3463480"/>
            <a:ext cx="2866390" cy="0"/>
          </a:xfrm>
          <a:custGeom>
            <a:avLst/>
            <a:gdLst/>
            <a:ahLst/>
            <a:cxnLst/>
            <a:rect l="l" t="t" r="r" b="b"/>
            <a:pathLst>
              <a:path w="2866390">
                <a:moveTo>
                  <a:pt x="0" y="0"/>
                </a:moveTo>
                <a:lnTo>
                  <a:pt x="286598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4429" y="3463480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3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34947" y="3286759"/>
            <a:ext cx="6297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061210" algn="l"/>
                <a:tab pos="5063490" algn="l"/>
                <a:tab pos="628396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2722" y="3561080"/>
            <a:ext cx="3983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15615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" dirty="0">
                <a:latin typeface="Courier New"/>
                <a:cs typeface="Courier New"/>
              </a:rPr>
              <a:t> Boeing</a:t>
            </a:r>
            <a:r>
              <a:rPr spc="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777-300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11100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3015615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" dirty="0">
                <a:latin typeface="Courier New"/>
                <a:cs typeface="Courier New"/>
              </a:rPr>
              <a:t> Boeing</a:t>
            </a:r>
            <a:r>
              <a:rPr spc="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767-300	</a:t>
            </a: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2722" y="4109973"/>
            <a:ext cx="316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Sukhoi SuperJet-100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2722" y="4384295"/>
            <a:ext cx="27559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Airbus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A320-200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Airbus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A321-200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Airbus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A319-100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Boeing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737-300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Cessna 208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Caravan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Bombardier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CRJ-200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4174" y="3835655"/>
            <a:ext cx="9829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pc="-15" dirty="0">
                <a:latin typeface="Courier New"/>
                <a:cs typeface="Courier New"/>
              </a:rPr>
              <a:t>7</a:t>
            </a:r>
            <a:r>
              <a:rPr spc="-5" dirty="0">
                <a:latin typeface="Courier New"/>
                <a:cs typeface="Courier New"/>
              </a:rPr>
              <a:t>9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R="5715" algn="r"/>
            <a:r>
              <a:rPr spc="-15" dirty="0">
                <a:latin typeface="Courier New"/>
                <a:cs typeface="Courier New"/>
              </a:rPr>
              <a:t>3</a:t>
            </a:r>
            <a:r>
              <a:rPr spc="-5" dirty="0">
                <a:latin typeface="Courier New"/>
                <a:cs typeface="Courier New"/>
              </a:rPr>
              <a:t>3</a:t>
            </a:r>
            <a:r>
              <a:rPr spc="-15" dirty="0">
                <a:latin typeface="Courier New"/>
                <a:cs typeface="Courier New"/>
              </a:rPr>
              <a:t>00</a:t>
            </a:r>
            <a:endParaRPr>
              <a:latin typeface="Courier New"/>
              <a:cs typeface="Courier New"/>
            </a:endParaRPr>
          </a:p>
          <a:p>
            <a:pPr marR="5080" algn="r">
              <a:tabLst>
                <a:tab pos="409575" algn="l"/>
              </a:tabLst>
            </a:pP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5</a:t>
            </a:r>
            <a:r>
              <a:rPr spc="-5" dirty="0">
                <a:latin typeface="Courier New"/>
                <a:cs typeface="Courier New"/>
              </a:rPr>
              <a:t>7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R="5080" algn="r">
              <a:tabLst>
                <a:tab pos="409575" algn="l"/>
              </a:tabLst>
            </a:pP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5</a:t>
            </a:r>
            <a:r>
              <a:rPr spc="-5" dirty="0">
                <a:latin typeface="Courier New"/>
                <a:cs typeface="Courier New"/>
              </a:rPr>
              <a:t>6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R="5080" algn="r">
              <a:tabLst>
                <a:tab pos="409575" algn="l"/>
              </a:tabLst>
            </a:pP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6</a:t>
            </a:r>
            <a:r>
              <a:rPr spc="-5" dirty="0">
                <a:latin typeface="Courier New"/>
                <a:cs typeface="Courier New"/>
              </a:rPr>
              <a:t>7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R="5080" algn="r">
              <a:tabLst>
                <a:tab pos="409575" algn="l"/>
              </a:tabLst>
            </a:pP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4</a:t>
            </a:r>
            <a:r>
              <a:rPr spc="-5" dirty="0">
                <a:latin typeface="Courier New"/>
                <a:cs typeface="Courier New"/>
              </a:rPr>
              <a:t>2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R="6350" algn="r">
              <a:tabLst>
                <a:tab pos="409575" algn="l"/>
              </a:tabLst>
            </a:pP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1</a:t>
            </a:r>
            <a:r>
              <a:rPr spc="-5" dirty="0">
                <a:latin typeface="Courier New"/>
                <a:cs typeface="Courier New"/>
              </a:rPr>
              <a:t>2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R="5080" algn="r">
              <a:tabLst>
                <a:tab pos="409575" algn="l"/>
              </a:tabLst>
            </a:pP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2</a:t>
            </a:r>
            <a:r>
              <a:rPr spc="-5" dirty="0">
                <a:latin typeface="Courier New"/>
                <a:cs typeface="Courier New"/>
              </a:rPr>
              <a:t>7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34947" y="3561080"/>
            <a:ext cx="125539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773</a:t>
            </a:r>
            <a:endParaRPr>
              <a:latin typeface="Courier New"/>
              <a:cs typeface="Courier New"/>
            </a:endParaRPr>
          </a:p>
          <a:p>
            <a:pPr marL="149225"/>
            <a:r>
              <a:rPr spc="-10" dirty="0">
                <a:latin typeface="Courier New"/>
                <a:cs typeface="Courier New"/>
              </a:rPr>
              <a:t>763</a:t>
            </a:r>
            <a:endParaRPr>
              <a:latin typeface="Courier New"/>
              <a:cs typeface="Courier New"/>
            </a:endParaRPr>
          </a:p>
          <a:p>
            <a:pPr marL="149225" marR="687070"/>
            <a:r>
              <a:rPr spc="-5" dirty="0">
                <a:latin typeface="Courier New"/>
                <a:cs typeface="Courier New"/>
              </a:rPr>
              <a:t>S</a:t>
            </a:r>
            <a:r>
              <a:rPr spc="-15" dirty="0">
                <a:latin typeface="Courier New"/>
                <a:cs typeface="Courier New"/>
              </a:rPr>
              <a:t>U</a:t>
            </a:r>
            <a:r>
              <a:rPr dirty="0">
                <a:latin typeface="Courier New"/>
                <a:cs typeface="Courier New"/>
              </a:rPr>
              <a:t>9  </a:t>
            </a:r>
            <a:r>
              <a:rPr spc="-5" dirty="0">
                <a:latin typeface="Courier New"/>
                <a:cs typeface="Courier New"/>
              </a:rPr>
              <a:t>3</a:t>
            </a:r>
            <a:r>
              <a:rPr spc="-15" dirty="0">
                <a:latin typeface="Courier New"/>
                <a:cs typeface="Courier New"/>
              </a:rPr>
              <a:t>2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L="149225"/>
            <a:r>
              <a:rPr spc="-10" dirty="0">
                <a:latin typeface="Courier New"/>
                <a:cs typeface="Courier New"/>
              </a:rPr>
              <a:t>321</a:t>
            </a:r>
            <a:endParaRPr>
              <a:latin typeface="Courier New"/>
              <a:cs typeface="Courier New"/>
            </a:endParaRPr>
          </a:p>
          <a:p>
            <a:pPr marL="149225"/>
            <a:r>
              <a:rPr spc="-10" dirty="0">
                <a:latin typeface="Courier New"/>
                <a:cs typeface="Courier New"/>
              </a:rPr>
              <a:t>319</a:t>
            </a:r>
            <a:endParaRPr>
              <a:latin typeface="Courier New"/>
              <a:cs typeface="Courier New"/>
            </a:endParaRPr>
          </a:p>
          <a:p>
            <a:pPr marL="149225">
              <a:spcBef>
                <a:spcPts val="5"/>
              </a:spcBef>
            </a:pPr>
            <a:r>
              <a:rPr spc="-10" dirty="0">
                <a:latin typeface="Courier New"/>
                <a:cs typeface="Courier New"/>
              </a:rPr>
              <a:t>733</a:t>
            </a:r>
            <a:endParaRPr>
              <a:latin typeface="Courier New"/>
              <a:cs typeface="Courier New"/>
            </a:endParaRPr>
          </a:p>
          <a:p>
            <a:pPr marL="149225" marR="687070"/>
            <a:r>
              <a:rPr spc="-5" dirty="0">
                <a:latin typeface="Courier New"/>
                <a:cs typeface="Courier New"/>
              </a:rPr>
              <a:t>C</a:t>
            </a:r>
            <a:r>
              <a:rPr spc="-15" dirty="0">
                <a:latin typeface="Courier New"/>
                <a:cs typeface="Courier New"/>
              </a:rPr>
              <a:t>N</a:t>
            </a:r>
            <a:r>
              <a:rPr dirty="0">
                <a:latin typeface="Courier New"/>
                <a:cs typeface="Courier New"/>
              </a:rPr>
              <a:t>1  </a:t>
            </a:r>
            <a:r>
              <a:rPr spc="-5" dirty="0">
                <a:latin typeface="Courier New"/>
                <a:cs typeface="Courier New"/>
              </a:rPr>
              <a:t>C</a:t>
            </a:r>
            <a:r>
              <a:rPr spc="-15" dirty="0">
                <a:latin typeface="Courier New"/>
                <a:cs typeface="Courier New"/>
              </a:rPr>
              <a:t>R</a:t>
            </a:r>
            <a:r>
              <a:rPr dirty="0">
                <a:latin typeface="Courier New"/>
                <a:cs typeface="Courier New"/>
              </a:rPr>
              <a:t>2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(9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57515" y="2204848"/>
            <a:ext cx="450215" cy="4164329"/>
          </a:xfrm>
          <a:custGeom>
            <a:avLst/>
            <a:gdLst/>
            <a:ahLst/>
            <a:cxnLst/>
            <a:rect l="l" t="t" r="r" b="b"/>
            <a:pathLst>
              <a:path w="450215" h="4164329">
                <a:moveTo>
                  <a:pt x="450049" y="4164291"/>
                </a:moveTo>
                <a:lnTo>
                  <a:pt x="378928" y="4162378"/>
                </a:lnTo>
                <a:lnTo>
                  <a:pt x="317158" y="4157052"/>
                </a:lnTo>
                <a:lnTo>
                  <a:pt x="268448" y="4148932"/>
                </a:lnTo>
                <a:lnTo>
                  <a:pt x="225031" y="4126788"/>
                </a:lnTo>
                <a:lnTo>
                  <a:pt x="225031" y="2119629"/>
                </a:lnTo>
                <a:lnTo>
                  <a:pt x="213559" y="2107784"/>
                </a:lnTo>
                <a:lnTo>
                  <a:pt x="181613" y="2097499"/>
                </a:lnTo>
                <a:lnTo>
                  <a:pt x="132900" y="2089390"/>
                </a:lnTo>
                <a:lnTo>
                  <a:pt x="71127" y="2084074"/>
                </a:lnTo>
                <a:lnTo>
                  <a:pt x="0" y="2082164"/>
                </a:lnTo>
                <a:lnTo>
                  <a:pt x="71127" y="2080255"/>
                </a:lnTo>
                <a:lnTo>
                  <a:pt x="132900" y="2074939"/>
                </a:lnTo>
                <a:lnTo>
                  <a:pt x="181613" y="2066830"/>
                </a:lnTo>
                <a:lnTo>
                  <a:pt x="213559" y="2056545"/>
                </a:lnTo>
                <a:lnTo>
                  <a:pt x="225031" y="2044700"/>
                </a:lnTo>
                <a:lnTo>
                  <a:pt x="225031" y="37464"/>
                </a:lnTo>
                <a:lnTo>
                  <a:pt x="236503" y="25619"/>
                </a:lnTo>
                <a:lnTo>
                  <a:pt x="268448" y="15334"/>
                </a:lnTo>
                <a:lnTo>
                  <a:pt x="317158" y="7225"/>
                </a:lnTo>
                <a:lnTo>
                  <a:pt x="378928" y="1909"/>
                </a:lnTo>
                <a:lnTo>
                  <a:pt x="450049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70358" y="3942333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1</a:t>
            </a:r>
            <a:endParaRPr sz="4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4319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47647" y="1004100"/>
            <a:ext cx="6442710" cy="20191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5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На втором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 err="1">
                <a:latin typeface="Carlito"/>
                <a:cs typeface="Carlito"/>
              </a:rPr>
              <a:t>терминале</a:t>
            </a:r>
            <a:r>
              <a:rPr sz="2000" dirty="0" smtClean="0">
                <a:latin typeface="Carlito"/>
                <a:cs typeface="Carlito"/>
              </a:rPr>
              <a:t>:</a:t>
            </a:r>
            <a:endParaRPr lang="ru-RU" sz="2000" dirty="0" smtClean="0">
              <a:latin typeface="Carlito"/>
              <a:cs typeface="Carlito"/>
            </a:endParaRPr>
          </a:p>
          <a:p>
            <a:pPr marL="355600" indent="-342900">
              <a:lnSpc>
                <a:spcPts val="235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115"/>
              </a:lnSpc>
            </a:pPr>
            <a:r>
              <a:rPr b="1" spc="-10" dirty="0">
                <a:latin typeface="Courier New"/>
                <a:cs typeface="Courier New"/>
              </a:rPr>
              <a:t>BEGIN;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BEGIN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DELETE FROM aircrafts_tmp WHERE model </a:t>
            </a:r>
            <a:r>
              <a:rPr b="1" dirty="0">
                <a:latin typeface="Courier New"/>
                <a:cs typeface="Courier New"/>
              </a:rPr>
              <a:t>~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'^Boe';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DELETE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3</a:t>
            </a:r>
          </a:p>
          <a:p>
            <a:pPr marL="12700"/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aircrafts_tmp;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2106" y="2951479"/>
            <a:ext cx="3710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14980" algn="l"/>
              </a:tabLst>
            </a:pP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c</a:t>
            </a:r>
            <a:r>
              <a:rPr spc="-5" dirty="0">
                <a:latin typeface="Courier New"/>
                <a:cs typeface="Courier New"/>
              </a:rPr>
              <a:t>ra</a:t>
            </a:r>
            <a:r>
              <a:rPr spc="-15" dirty="0">
                <a:latin typeface="Courier New"/>
                <a:cs typeface="Courier New"/>
              </a:rPr>
              <a:t>f</a:t>
            </a:r>
            <a:r>
              <a:rPr spc="-5" dirty="0">
                <a:latin typeface="Courier New"/>
                <a:cs typeface="Courier New"/>
              </a:rPr>
              <a:t>t</a:t>
            </a:r>
            <a:r>
              <a:rPr spc="-15" dirty="0">
                <a:latin typeface="Courier New"/>
                <a:cs typeface="Courier New"/>
              </a:rPr>
              <a:t>_c</a:t>
            </a:r>
            <a:r>
              <a:rPr spc="-5" dirty="0">
                <a:latin typeface="Courier New"/>
                <a:cs typeface="Courier New"/>
              </a:rPr>
              <a:t>od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5" dirty="0">
                <a:latin typeface="Courier New"/>
                <a:cs typeface="Courier New"/>
              </a:rPr>
              <a:t>m</a:t>
            </a:r>
            <a:r>
              <a:rPr spc="-15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d</a:t>
            </a:r>
            <a:r>
              <a:rPr spc="-15" dirty="0">
                <a:latin typeface="Courier New"/>
                <a:cs typeface="Courier New"/>
              </a:rPr>
              <a:t>e</a:t>
            </a:r>
            <a:r>
              <a:rPr dirty="0">
                <a:latin typeface="Courier New"/>
                <a:cs typeface="Courier New"/>
              </a:rPr>
              <a:t>l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092" y="2951479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range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7647" y="3402520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1894" y="3402520"/>
            <a:ext cx="2866390" cy="0"/>
          </a:xfrm>
          <a:custGeom>
            <a:avLst/>
            <a:gdLst/>
            <a:ahLst/>
            <a:cxnLst/>
            <a:rect l="l" t="t" r="r" b="b"/>
            <a:pathLst>
              <a:path w="2866390">
                <a:moveTo>
                  <a:pt x="0" y="0"/>
                </a:moveTo>
                <a:lnTo>
                  <a:pt x="286598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4429" y="3402520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3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34947" y="3225800"/>
            <a:ext cx="6297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061210" algn="l"/>
                <a:tab pos="5063490" algn="l"/>
                <a:tab pos="628396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+</a:t>
            </a:r>
            <a:r>
              <a:rPr dirty="0">
                <a:latin typeface="Courier New"/>
                <a:cs typeface="Courier New"/>
              </a:rPr>
              <a:t> 	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83558" y="3500121"/>
            <a:ext cx="27552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Airbus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A320-200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Airbus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A321-200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Airbus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A319-100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Cessna 208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Caravan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Bombardier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CRJ-200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3558" y="4871973"/>
            <a:ext cx="3165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Sukhoi SuperJet-100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091" y="3500121"/>
            <a:ext cx="98171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  <a:tabLst>
                <a:tab pos="409575" algn="l"/>
              </a:tabLst>
            </a:pP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5</a:t>
            </a:r>
            <a:r>
              <a:rPr spc="-5" dirty="0">
                <a:latin typeface="Courier New"/>
                <a:cs typeface="Courier New"/>
              </a:rPr>
              <a:t>7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R="5080" algn="r">
              <a:tabLst>
                <a:tab pos="409575" algn="l"/>
              </a:tabLst>
            </a:pP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5</a:t>
            </a:r>
            <a:r>
              <a:rPr spc="-5" dirty="0">
                <a:latin typeface="Courier New"/>
                <a:cs typeface="Courier New"/>
              </a:rPr>
              <a:t>6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R="5080" algn="r">
              <a:tabLst>
                <a:tab pos="409575" algn="l"/>
              </a:tabLst>
            </a:pP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6</a:t>
            </a:r>
            <a:r>
              <a:rPr spc="-5" dirty="0">
                <a:latin typeface="Courier New"/>
                <a:cs typeface="Courier New"/>
              </a:rPr>
              <a:t>7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R="5080" algn="r">
              <a:tabLst>
                <a:tab pos="409575" algn="l"/>
              </a:tabLst>
            </a:pP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1</a:t>
            </a:r>
            <a:r>
              <a:rPr spc="-5" dirty="0">
                <a:latin typeface="Courier New"/>
                <a:cs typeface="Courier New"/>
              </a:rPr>
              <a:t>2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R="5080" algn="r">
              <a:tabLst>
                <a:tab pos="409575" algn="l"/>
              </a:tabLst>
            </a:pP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2</a:t>
            </a:r>
            <a:r>
              <a:rPr spc="-5" dirty="0">
                <a:latin typeface="Courier New"/>
                <a:cs typeface="Courier New"/>
              </a:rPr>
              <a:t>7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R="6350" algn="r"/>
            <a:r>
              <a:rPr spc="-15" dirty="0">
                <a:latin typeface="Courier New"/>
                <a:cs typeface="Courier New"/>
              </a:rPr>
              <a:t>3</a:t>
            </a:r>
            <a:r>
              <a:rPr spc="-5" dirty="0">
                <a:latin typeface="Courier New"/>
                <a:cs typeface="Courier New"/>
              </a:rPr>
              <a:t>3</a:t>
            </a:r>
            <a:r>
              <a:rPr spc="-15" dirty="0">
                <a:latin typeface="Courier New"/>
                <a:cs typeface="Courier New"/>
              </a:rPr>
              <a:t>00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4946" y="3500120"/>
            <a:ext cx="125603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320</a:t>
            </a:r>
            <a:endParaRPr>
              <a:latin typeface="Courier New"/>
              <a:cs typeface="Courier New"/>
            </a:endParaRPr>
          </a:p>
          <a:p>
            <a:pPr marL="149225"/>
            <a:r>
              <a:rPr spc="-10" dirty="0">
                <a:latin typeface="Courier New"/>
                <a:cs typeface="Courier New"/>
              </a:rPr>
              <a:t>321</a:t>
            </a:r>
            <a:endParaRPr>
              <a:latin typeface="Courier New"/>
              <a:cs typeface="Courier New"/>
            </a:endParaRPr>
          </a:p>
          <a:p>
            <a:pPr marL="149225"/>
            <a:r>
              <a:rPr spc="-10" dirty="0">
                <a:latin typeface="Courier New"/>
                <a:cs typeface="Courier New"/>
              </a:rPr>
              <a:t>319</a:t>
            </a:r>
            <a:endParaRPr>
              <a:latin typeface="Courier New"/>
              <a:cs typeface="Courier New"/>
            </a:endParaRPr>
          </a:p>
          <a:p>
            <a:pPr marL="149225" marR="687705" algn="just"/>
            <a:r>
              <a:rPr spc="-5" dirty="0">
                <a:latin typeface="Courier New"/>
                <a:cs typeface="Courier New"/>
              </a:rPr>
              <a:t>C</a:t>
            </a:r>
            <a:r>
              <a:rPr spc="-15" dirty="0">
                <a:latin typeface="Courier New"/>
                <a:cs typeface="Courier New"/>
              </a:rPr>
              <a:t>N</a:t>
            </a:r>
            <a:r>
              <a:rPr dirty="0">
                <a:latin typeface="Courier New"/>
                <a:cs typeface="Courier New"/>
              </a:rPr>
              <a:t>1  </a:t>
            </a:r>
            <a:r>
              <a:rPr spc="-5" dirty="0">
                <a:latin typeface="Courier New"/>
                <a:cs typeface="Courier New"/>
              </a:rPr>
              <a:t>C</a:t>
            </a:r>
            <a:r>
              <a:rPr spc="-15" dirty="0">
                <a:latin typeface="Courier New"/>
                <a:cs typeface="Courier New"/>
              </a:rPr>
              <a:t>R</a:t>
            </a:r>
            <a:r>
              <a:rPr dirty="0">
                <a:latin typeface="Courier New"/>
                <a:cs typeface="Courier New"/>
              </a:rPr>
              <a:t>2  </a:t>
            </a:r>
            <a:r>
              <a:rPr spc="-5" dirty="0">
                <a:latin typeface="Courier New"/>
                <a:cs typeface="Courier New"/>
              </a:rPr>
              <a:t>S</a:t>
            </a:r>
            <a:r>
              <a:rPr spc="-15" dirty="0">
                <a:latin typeface="Courier New"/>
                <a:cs typeface="Courier New"/>
              </a:rPr>
              <a:t>U</a:t>
            </a:r>
            <a:r>
              <a:rPr dirty="0">
                <a:latin typeface="Courier New"/>
                <a:cs typeface="Courier New"/>
              </a:rPr>
              <a:t>9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pc="-5" dirty="0">
                <a:latin typeface="Courier New"/>
                <a:cs typeface="Courier New"/>
              </a:rPr>
              <a:t>(6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34945" y="5431638"/>
            <a:ext cx="8670435" cy="866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35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Сразу </a:t>
            </a:r>
            <a:r>
              <a:rPr sz="2000" dirty="0">
                <a:latin typeface="Carlito"/>
                <a:cs typeface="Carlito"/>
              </a:rPr>
              <a:t>завершим </a:t>
            </a:r>
            <a:r>
              <a:rPr sz="2000" spc="-5" dirty="0">
                <a:latin typeface="Carlito"/>
                <a:cs typeface="Carlito"/>
              </a:rPr>
              <a:t>вторую </a:t>
            </a:r>
            <a:r>
              <a:rPr sz="2000" dirty="0">
                <a:latin typeface="Carlito"/>
                <a:cs typeface="Carlito"/>
              </a:rPr>
              <a:t>транзакцию с </a:t>
            </a:r>
            <a:r>
              <a:rPr sz="2000" spc="-5" dirty="0">
                <a:latin typeface="Carlito"/>
                <a:cs typeface="Carlito"/>
              </a:rPr>
              <a:t>фиксацией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изменений:</a:t>
            </a:r>
          </a:p>
          <a:p>
            <a:pPr marL="12700">
              <a:lnSpc>
                <a:spcPts val="2115"/>
              </a:lnSpc>
            </a:pPr>
            <a:r>
              <a:rPr b="1" spc="-10" dirty="0">
                <a:latin typeface="Courier New"/>
                <a:cs typeface="Courier New"/>
              </a:rPr>
              <a:t>END;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pc="-10" dirty="0">
                <a:latin typeface="Courier New"/>
                <a:cs typeface="Courier New"/>
              </a:rPr>
              <a:t>COMMIT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57515" y="1628775"/>
            <a:ext cx="450215" cy="4740910"/>
          </a:xfrm>
          <a:custGeom>
            <a:avLst/>
            <a:gdLst/>
            <a:ahLst/>
            <a:cxnLst/>
            <a:rect l="l" t="t" r="r" b="b"/>
            <a:pathLst>
              <a:path w="450215" h="4740910">
                <a:moveTo>
                  <a:pt x="450049" y="4740363"/>
                </a:moveTo>
                <a:lnTo>
                  <a:pt x="378928" y="4738450"/>
                </a:lnTo>
                <a:lnTo>
                  <a:pt x="317158" y="4733124"/>
                </a:lnTo>
                <a:lnTo>
                  <a:pt x="268448" y="4725004"/>
                </a:lnTo>
                <a:lnTo>
                  <a:pt x="225031" y="4702860"/>
                </a:lnTo>
                <a:lnTo>
                  <a:pt x="225031" y="2407666"/>
                </a:lnTo>
                <a:lnTo>
                  <a:pt x="213559" y="2395820"/>
                </a:lnTo>
                <a:lnTo>
                  <a:pt x="181613" y="2385535"/>
                </a:lnTo>
                <a:lnTo>
                  <a:pt x="132900" y="2377426"/>
                </a:lnTo>
                <a:lnTo>
                  <a:pt x="71127" y="2372110"/>
                </a:lnTo>
                <a:lnTo>
                  <a:pt x="0" y="2370201"/>
                </a:lnTo>
                <a:lnTo>
                  <a:pt x="71127" y="2368291"/>
                </a:lnTo>
                <a:lnTo>
                  <a:pt x="132900" y="2362975"/>
                </a:lnTo>
                <a:lnTo>
                  <a:pt x="181613" y="2354866"/>
                </a:lnTo>
                <a:lnTo>
                  <a:pt x="213559" y="2344581"/>
                </a:lnTo>
                <a:lnTo>
                  <a:pt x="225031" y="2332736"/>
                </a:lnTo>
                <a:lnTo>
                  <a:pt x="225031" y="37464"/>
                </a:lnTo>
                <a:lnTo>
                  <a:pt x="236503" y="25619"/>
                </a:lnTo>
                <a:lnTo>
                  <a:pt x="268448" y="15334"/>
                </a:lnTo>
                <a:lnTo>
                  <a:pt x="317158" y="7225"/>
                </a:lnTo>
                <a:lnTo>
                  <a:pt x="378928" y="1909"/>
                </a:lnTo>
                <a:lnTo>
                  <a:pt x="450049" y="0"/>
                </a:lnTo>
              </a:path>
            </a:pathLst>
          </a:custGeom>
          <a:ln w="253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68642" y="3681730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2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20" name="object 2"/>
          <p:cNvSpPr txBox="1">
            <a:spLocks noGrp="1"/>
          </p:cNvSpPr>
          <p:nvPr>
            <p:ph type="title"/>
          </p:nvPr>
        </p:nvSpPr>
        <p:spPr>
          <a:xfrm>
            <a:off x="1710334" y="239913"/>
            <a:ext cx="9357356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Black" panose="020B0A04020102020204" pitchFamily="34" charset="0"/>
              </a:rPr>
              <a:t>Эффект </a:t>
            </a:r>
            <a:r>
              <a:rPr sz="3200" spc="-10" dirty="0" err="1">
                <a:latin typeface="Arial Black" panose="020B0A04020102020204" pitchFamily="34" charset="0"/>
              </a:rPr>
              <a:t>неповторяющегося</a:t>
            </a:r>
            <a:r>
              <a:rPr sz="3200" spc="-10" dirty="0">
                <a:latin typeface="Arial Black" panose="020B0A04020102020204" pitchFamily="34" charset="0"/>
              </a:rPr>
              <a:t> </a:t>
            </a:r>
            <a:r>
              <a:rPr sz="3200" spc="-10" dirty="0" err="1" smtClean="0">
                <a:latin typeface="Arial Black" panose="020B0A04020102020204" pitchFamily="34" charset="0"/>
              </a:rPr>
              <a:t>чтения</a:t>
            </a:r>
            <a:endParaRPr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2959" y="1006277"/>
            <a:ext cx="7565493" cy="9111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5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Повторим </a:t>
            </a:r>
            <a:r>
              <a:rPr sz="2000" dirty="0">
                <a:latin typeface="Carlito"/>
                <a:cs typeface="Carlito"/>
              </a:rPr>
              <a:t>выборку в первой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 err="1">
                <a:latin typeface="Carlito"/>
                <a:cs typeface="Carlito"/>
              </a:rPr>
              <a:t>транзакции</a:t>
            </a:r>
            <a:r>
              <a:rPr sz="2000" spc="-5" dirty="0" smtClean="0">
                <a:latin typeface="Carlito"/>
                <a:cs typeface="Carlito"/>
              </a:rPr>
              <a:t>:</a:t>
            </a:r>
            <a:endParaRPr lang="ru-RU" sz="2000" spc="-5" dirty="0" smtClean="0">
              <a:latin typeface="Carlito"/>
              <a:cs typeface="Carlito"/>
            </a:endParaRPr>
          </a:p>
          <a:p>
            <a:pPr marL="355600" indent="-342900">
              <a:lnSpc>
                <a:spcPts val="235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115"/>
              </a:lnSpc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aircrafts_tmp;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2106" y="1853946"/>
            <a:ext cx="398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288029" algn="l"/>
              </a:tabLst>
            </a:pP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c</a:t>
            </a:r>
            <a:r>
              <a:rPr spc="-5" dirty="0">
                <a:latin typeface="Courier New"/>
                <a:cs typeface="Courier New"/>
              </a:rPr>
              <a:t>ra</a:t>
            </a:r>
            <a:r>
              <a:rPr spc="-15" dirty="0">
                <a:latin typeface="Courier New"/>
                <a:cs typeface="Courier New"/>
              </a:rPr>
              <a:t>f</a:t>
            </a:r>
            <a:r>
              <a:rPr spc="-5" dirty="0">
                <a:latin typeface="Courier New"/>
                <a:cs typeface="Courier New"/>
              </a:rPr>
              <a:t>t</a:t>
            </a:r>
            <a:r>
              <a:rPr spc="-15" dirty="0">
                <a:latin typeface="Courier New"/>
                <a:cs typeface="Courier New"/>
              </a:rPr>
              <a:t>_c</a:t>
            </a:r>
            <a:r>
              <a:rPr spc="-5" dirty="0">
                <a:latin typeface="Courier New"/>
                <a:cs typeface="Courier New"/>
              </a:rPr>
              <a:t>od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5" dirty="0">
                <a:latin typeface="Courier New"/>
                <a:cs typeface="Courier New"/>
              </a:rPr>
              <a:t>m</a:t>
            </a:r>
            <a:r>
              <a:rPr spc="-15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del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092" y="1853946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range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7647" y="2304986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1894" y="2304986"/>
            <a:ext cx="2866390" cy="0"/>
          </a:xfrm>
          <a:custGeom>
            <a:avLst/>
            <a:gdLst/>
            <a:ahLst/>
            <a:cxnLst/>
            <a:rect l="l" t="t" r="r" b="b"/>
            <a:pathLst>
              <a:path w="2866390">
                <a:moveTo>
                  <a:pt x="0" y="0"/>
                </a:moveTo>
                <a:lnTo>
                  <a:pt x="286598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4429" y="2304986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3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34947" y="2128265"/>
            <a:ext cx="6297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061210" algn="l"/>
                <a:tab pos="5063490" algn="l"/>
                <a:tab pos="628396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3558" y="2402536"/>
            <a:ext cx="27552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Airbus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A320-200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Airbus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A321-200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Airbus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A319-100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Cessna 208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Caravan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Bombardier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CRJ-200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3557" y="3774390"/>
            <a:ext cx="3166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Sukhoi SuperJet-100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091" y="2402536"/>
            <a:ext cx="98171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  <a:tabLst>
                <a:tab pos="409575" algn="l"/>
              </a:tabLst>
            </a:pP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5</a:t>
            </a:r>
            <a:r>
              <a:rPr spc="-5" dirty="0">
                <a:latin typeface="Courier New"/>
                <a:cs typeface="Courier New"/>
              </a:rPr>
              <a:t>7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R="5080" algn="r">
              <a:tabLst>
                <a:tab pos="409575" algn="l"/>
              </a:tabLst>
            </a:pP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5</a:t>
            </a:r>
            <a:r>
              <a:rPr spc="-5" dirty="0">
                <a:latin typeface="Courier New"/>
                <a:cs typeface="Courier New"/>
              </a:rPr>
              <a:t>6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R="5080" algn="r">
              <a:tabLst>
                <a:tab pos="409575" algn="l"/>
              </a:tabLst>
            </a:pP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6</a:t>
            </a:r>
            <a:r>
              <a:rPr spc="-5" dirty="0">
                <a:latin typeface="Courier New"/>
                <a:cs typeface="Courier New"/>
              </a:rPr>
              <a:t>7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R="5080" algn="r">
              <a:tabLst>
                <a:tab pos="409575" algn="l"/>
              </a:tabLst>
            </a:pP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1</a:t>
            </a:r>
            <a:r>
              <a:rPr spc="-5" dirty="0">
                <a:latin typeface="Courier New"/>
                <a:cs typeface="Courier New"/>
              </a:rPr>
              <a:t>2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R="5080" algn="r">
              <a:tabLst>
                <a:tab pos="409575" algn="l"/>
              </a:tabLst>
            </a:pP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2</a:t>
            </a:r>
            <a:r>
              <a:rPr spc="-5" dirty="0">
                <a:latin typeface="Courier New"/>
                <a:cs typeface="Courier New"/>
              </a:rPr>
              <a:t>7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R="6350" algn="r">
              <a:spcBef>
                <a:spcPts val="5"/>
              </a:spcBef>
            </a:pPr>
            <a:r>
              <a:rPr spc="-15" dirty="0">
                <a:latin typeface="Courier New"/>
                <a:cs typeface="Courier New"/>
              </a:rPr>
              <a:t>3</a:t>
            </a:r>
            <a:r>
              <a:rPr spc="-5" dirty="0">
                <a:latin typeface="Courier New"/>
                <a:cs typeface="Courier New"/>
              </a:rPr>
              <a:t>3</a:t>
            </a:r>
            <a:r>
              <a:rPr spc="-15" dirty="0">
                <a:latin typeface="Courier New"/>
                <a:cs typeface="Courier New"/>
              </a:rPr>
              <a:t>00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4947" y="2402536"/>
            <a:ext cx="125539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320</a:t>
            </a:r>
            <a:endParaRPr>
              <a:latin typeface="Courier New"/>
              <a:cs typeface="Courier New"/>
            </a:endParaRPr>
          </a:p>
          <a:p>
            <a:pPr marL="149225"/>
            <a:r>
              <a:rPr spc="-10" dirty="0">
                <a:latin typeface="Courier New"/>
                <a:cs typeface="Courier New"/>
              </a:rPr>
              <a:t>321</a:t>
            </a:r>
            <a:endParaRPr>
              <a:latin typeface="Courier New"/>
              <a:cs typeface="Courier New"/>
            </a:endParaRPr>
          </a:p>
          <a:p>
            <a:pPr marL="149225"/>
            <a:r>
              <a:rPr spc="-10" dirty="0">
                <a:latin typeface="Courier New"/>
                <a:cs typeface="Courier New"/>
              </a:rPr>
              <a:t>319</a:t>
            </a:r>
            <a:endParaRPr>
              <a:latin typeface="Courier New"/>
              <a:cs typeface="Courier New"/>
            </a:endParaRPr>
          </a:p>
          <a:p>
            <a:pPr marL="149225" marR="687070" algn="just"/>
            <a:r>
              <a:rPr spc="-5" dirty="0">
                <a:latin typeface="Courier New"/>
                <a:cs typeface="Courier New"/>
              </a:rPr>
              <a:t>C</a:t>
            </a:r>
            <a:r>
              <a:rPr spc="-15" dirty="0">
                <a:latin typeface="Courier New"/>
                <a:cs typeface="Courier New"/>
              </a:rPr>
              <a:t>N</a:t>
            </a:r>
            <a:r>
              <a:rPr dirty="0">
                <a:latin typeface="Courier New"/>
                <a:cs typeface="Courier New"/>
              </a:rPr>
              <a:t>1  </a:t>
            </a:r>
            <a:r>
              <a:rPr spc="-5" dirty="0">
                <a:latin typeface="Courier New"/>
                <a:cs typeface="Courier New"/>
              </a:rPr>
              <a:t>C</a:t>
            </a:r>
            <a:r>
              <a:rPr spc="-15" dirty="0">
                <a:latin typeface="Courier New"/>
                <a:cs typeface="Courier New"/>
              </a:rPr>
              <a:t>R</a:t>
            </a:r>
            <a:r>
              <a:rPr dirty="0">
                <a:latin typeface="Courier New"/>
                <a:cs typeface="Courier New"/>
              </a:rPr>
              <a:t>2  </a:t>
            </a:r>
            <a:r>
              <a:rPr spc="-5" dirty="0">
                <a:latin typeface="Courier New"/>
                <a:cs typeface="Courier New"/>
              </a:rPr>
              <a:t>S</a:t>
            </a:r>
            <a:r>
              <a:rPr spc="-15" dirty="0">
                <a:latin typeface="Courier New"/>
                <a:cs typeface="Courier New"/>
              </a:rPr>
              <a:t>U</a:t>
            </a:r>
            <a:r>
              <a:rPr dirty="0">
                <a:latin typeface="Courier New"/>
                <a:cs typeface="Courier New"/>
              </a:rPr>
              <a:t>9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pc="-5" dirty="0">
                <a:latin typeface="Courier New"/>
                <a:cs typeface="Courier New"/>
              </a:rPr>
              <a:t>(6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34947" y="4334003"/>
            <a:ext cx="1015705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Видим,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dirty="0">
                <a:latin typeface="Carlito"/>
                <a:cs typeface="Carlito"/>
              </a:rPr>
              <a:t>теперь </a:t>
            </a:r>
            <a:r>
              <a:rPr sz="2000" spc="-10" dirty="0">
                <a:latin typeface="Carlito"/>
                <a:cs typeface="Carlito"/>
              </a:rPr>
              <a:t>получен другой </a:t>
            </a:r>
            <a:r>
              <a:rPr sz="2000" spc="-25" dirty="0">
                <a:latin typeface="Carlito"/>
                <a:cs typeface="Carlito"/>
              </a:rPr>
              <a:t>результат, </a:t>
            </a:r>
            <a:r>
              <a:rPr sz="2000" spc="-45" dirty="0">
                <a:latin typeface="Carlito"/>
                <a:cs typeface="Carlito"/>
              </a:rPr>
              <a:t>т. </a:t>
            </a:r>
            <a:r>
              <a:rPr sz="2000" dirty="0">
                <a:latin typeface="Carlito"/>
                <a:cs typeface="Carlito"/>
              </a:rPr>
              <a:t>к. </a:t>
            </a:r>
            <a:r>
              <a:rPr sz="2000" spc="-5" dirty="0">
                <a:latin typeface="Carlito"/>
                <a:cs typeface="Carlito"/>
              </a:rPr>
              <a:t>вторая </a:t>
            </a:r>
            <a:r>
              <a:rPr sz="2000" dirty="0">
                <a:latin typeface="Carlito"/>
                <a:cs typeface="Carlito"/>
              </a:rPr>
              <a:t>транзакция  завершилась в </a:t>
            </a:r>
            <a:r>
              <a:rPr sz="2000" spc="-5" dirty="0">
                <a:latin typeface="Carlito"/>
                <a:cs typeface="Carlito"/>
              </a:rPr>
              <a:t>момент времени </a:t>
            </a:r>
            <a:r>
              <a:rPr sz="2000" spc="-10" dirty="0">
                <a:latin typeface="Carlito"/>
                <a:cs typeface="Carlito"/>
              </a:rPr>
              <a:t>между </a:t>
            </a:r>
            <a:r>
              <a:rPr sz="2000" spc="-5" dirty="0">
                <a:latin typeface="Carlito"/>
                <a:cs typeface="Carlito"/>
              </a:rPr>
              <a:t>двумя запросами. </a:t>
            </a:r>
            <a:r>
              <a:rPr sz="2000" spc="-30" dirty="0">
                <a:latin typeface="Carlito"/>
                <a:cs typeface="Carlito"/>
              </a:rPr>
              <a:t>Таким  </a:t>
            </a:r>
            <a:r>
              <a:rPr sz="2000" spc="-5" dirty="0">
                <a:latin typeface="Carlito"/>
                <a:cs typeface="Carlito"/>
              </a:rPr>
              <a:t>образом, </a:t>
            </a:r>
            <a:r>
              <a:rPr sz="2000" spc="-10" dirty="0">
                <a:latin typeface="Carlito"/>
                <a:cs typeface="Carlito"/>
              </a:rPr>
              <a:t>налицо </a:t>
            </a:r>
            <a:r>
              <a:rPr sz="2000" spc="-5" dirty="0">
                <a:latin typeface="Carlito"/>
                <a:cs typeface="Carlito"/>
              </a:rPr>
              <a:t>эффект неповторяющегося чтения данных, </a:t>
            </a:r>
            <a:r>
              <a:rPr sz="2000" spc="-10" dirty="0">
                <a:latin typeface="Carlito"/>
                <a:cs typeface="Carlito"/>
              </a:rPr>
              <a:t>который  является </a:t>
            </a:r>
            <a:r>
              <a:rPr sz="2000" spc="-5" dirty="0">
                <a:latin typeface="Carlito"/>
                <a:cs typeface="Carlito"/>
              </a:rPr>
              <a:t>допустимым </a:t>
            </a:r>
            <a:r>
              <a:rPr sz="2000" dirty="0">
                <a:latin typeface="Carlito"/>
                <a:cs typeface="Carlito"/>
              </a:rPr>
              <a:t>на уровне </a:t>
            </a:r>
            <a:r>
              <a:rPr sz="2000" spc="-10" dirty="0">
                <a:latin typeface="Carlito"/>
                <a:cs typeface="Carlito"/>
              </a:rPr>
              <a:t>изоляции </a:t>
            </a:r>
            <a:r>
              <a:rPr sz="2000" spc="-5" dirty="0">
                <a:latin typeface="Carlito"/>
                <a:cs typeface="Carlito"/>
              </a:rPr>
              <a:t>READ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COMMITTED.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57515" y="1628775"/>
            <a:ext cx="450215" cy="4897120"/>
          </a:xfrm>
          <a:custGeom>
            <a:avLst/>
            <a:gdLst/>
            <a:ahLst/>
            <a:cxnLst/>
            <a:rect l="l" t="t" r="r" b="b"/>
            <a:pathLst>
              <a:path w="450215" h="4897120">
                <a:moveTo>
                  <a:pt x="450049" y="4896573"/>
                </a:moveTo>
                <a:lnTo>
                  <a:pt x="378928" y="4894660"/>
                </a:lnTo>
                <a:lnTo>
                  <a:pt x="317158" y="4889334"/>
                </a:lnTo>
                <a:lnTo>
                  <a:pt x="268448" y="4881214"/>
                </a:lnTo>
                <a:lnTo>
                  <a:pt x="225031" y="4859070"/>
                </a:lnTo>
                <a:lnTo>
                  <a:pt x="225031" y="2485771"/>
                </a:lnTo>
                <a:lnTo>
                  <a:pt x="213559" y="2473925"/>
                </a:lnTo>
                <a:lnTo>
                  <a:pt x="181613" y="2463640"/>
                </a:lnTo>
                <a:lnTo>
                  <a:pt x="132900" y="2455531"/>
                </a:lnTo>
                <a:lnTo>
                  <a:pt x="71127" y="2450215"/>
                </a:lnTo>
                <a:lnTo>
                  <a:pt x="0" y="2448306"/>
                </a:lnTo>
                <a:lnTo>
                  <a:pt x="71127" y="2446396"/>
                </a:lnTo>
                <a:lnTo>
                  <a:pt x="132900" y="2441080"/>
                </a:lnTo>
                <a:lnTo>
                  <a:pt x="181613" y="2432971"/>
                </a:lnTo>
                <a:lnTo>
                  <a:pt x="213559" y="2422686"/>
                </a:lnTo>
                <a:lnTo>
                  <a:pt x="225031" y="2410841"/>
                </a:lnTo>
                <a:lnTo>
                  <a:pt x="225031" y="37464"/>
                </a:lnTo>
                <a:lnTo>
                  <a:pt x="236503" y="25619"/>
                </a:lnTo>
                <a:lnTo>
                  <a:pt x="268448" y="15334"/>
                </a:lnTo>
                <a:lnTo>
                  <a:pt x="317158" y="7225"/>
                </a:lnTo>
                <a:lnTo>
                  <a:pt x="378928" y="1909"/>
                </a:lnTo>
                <a:lnTo>
                  <a:pt x="450049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68642" y="3756991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1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34947" y="5577667"/>
            <a:ext cx="11493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77847" y="5617185"/>
            <a:ext cx="737862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Carlito"/>
                <a:cs typeface="Carlito"/>
              </a:rPr>
              <a:t>Завершим и первую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транзакцию: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34947" y="5885976"/>
            <a:ext cx="845185" cy="533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b="1" spc="-10" dirty="0">
                <a:latin typeface="Courier New"/>
                <a:cs typeface="Courier New"/>
              </a:rPr>
              <a:t>END;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CO</a:t>
            </a:r>
            <a:r>
              <a:rPr spc="-15" dirty="0">
                <a:latin typeface="Courier New"/>
                <a:cs typeface="Courier New"/>
              </a:rPr>
              <a:t>M</a:t>
            </a:r>
            <a:r>
              <a:rPr spc="-5" dirty="0">
                <a:latin typeface="Courier New"/>
                <a:cs typeface="Courier New"/>
              </a:rPr>
              <a:t>M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dirty="0">
                <a:latin typeface="Courier New"/>
                <a:cs typeface="Courier New"/>
              </a:rPr>
              <a:t>T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23" name="object 2"/>
          <p:cNvSpPr txBox="1">
            <a:spLocks noGrp="1"/>
          </p:cNvSpPr>
          <p:nvPr>
            <p:ph type="title"/>
          </p:nvPr>
        </p:nvSpPr>
        <p:spPr>
          <a:xfrm>
            <a:off x="1710334" y="239913"/>
            <a:ext cx="9357356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Black" panose="020B0A04020102020204" pitchFamily="34" charset="0"/>
              </a:rPr>
              <a:t>Эффект </a:t>
            </a:r>
            <a:r>
              <a:rPr sz="3200" spc="-10" dirty="0" err="1">
                <a:latin typeface="Arial Black" panose="020B0A04020102020204" pitchFamily="34" charset="0"/>
              </a:rPr>
              <a:t>неповторяющегося</a:t>
            </a:r>
            <a:r>
              <a:rPr sz="3200" spc="-10" dirty="0">
                <a:latin typeface="Arial Black" panose="020B0A04020102020204" pitchFamily="34" charset="0"/>
              </a:rPr>
              <a:t> </a:t>
            </a:r>
            <a:r>
              <a:rPr sz="3200" spc="-10" dirty="0" err="1" smtClean="0">
                <a:latin typeface="Arial Black" panose="020B0A04020102020204" pitchFamily="34" charset="0"/>
              </a:rPr>
              <a:t>чтения</a:t>
            </a:r>
            <a:endParaRPr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145" y="2535701"/>
            <a:ext cx="10018713" cy="1244571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 err="1" smtClean="0">
                <a:latin typeface="Arial Black" panose="020B0A04020102020204" pitchFamily="34" charset="0"/>
              </a:rPr>
              <a:t>Уровень</a:t>
            </a:r>
            <a:r>
              <a:rPr spc="-20" dirty="0" smtClean="0">
                <a:latin typeface="Arial Black" panose="020B0A04020102020204" pitchFamily="34" charset="0"/>
              </a:rPr>
              <a:t> </a:t>
            </a:r>
            <a:r>
              <a:rPr spc="-10" dirty="0" err="1" smtClean="0">
                <a:latin typeface="Arial Black" panose="020B0A04020102020204" pitchFamily="34" charset="0"/>
              </a:rPr>
              <a:t>изоляции</a:t>
            </a:r>
            <a:r>
              <a:rPr lang="ru-RU" spc="-10" dirty="0" smtClean="0">
                <a:latin typeface="Arial Black" panose="020B0A04020102020204" pitchFamily="34" charset="0"/>
              </a:rPr>
              <a:t/>
            </a:r>
            <a:br>
              <a:rPr lang="ru-RU" spc="-10" dirty="0" smtClean="0">
                <a:latin typeface="Arial Black" panose="020B0A04020102020204" pitchFamily="34" charset="0"/>
              </a:rPr>
            </a:br>
            <a:r>
              <a:rPr spc="-60" dirty="0" smtClean="0">
                <a:latin typeface="Arial Black" panose="020B0A04020102020204" pitchFamily="34" charset="0"/>
              </a:rPr>
              <a:t>REPEATABLE</a:t>
            </a:r>
            <a:r>
              <a:rPr spc="45" dirty="0" smtClean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37365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306" y="257274"/>
            <a:ext cx="8311656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latin typeface="Arial Black" panose="020B0A04020102020204" pitchFamily="34" charset="0"/>
              </a:rPr>
              <a:t>Транзакция </a:t>
            </a:r>
            <a:r>
              <a:rPr sz="3200" spc="-5" dirty="0">
                <a:latin typeface="Arial Black" panose="020B0A04020102020204" pitchFamily="34" charset="0"/>
              </a:rPr>
              <a:t>— </a:t>
            </a:r>
            <a:r>
              <a:rPr sz="3200" spc="-30" dirty="0">
                <a:latin typeface="Arial Black" panose="020B0A04020102020204" pitchFamily="34" charset="0"/>
              </a:rPr>
              <a:t>это</a:t>
            </a:r>
            <a:r>
              <a:rPr sz="3200" spc="20" dirty="0">
                <a:latin typeface="Arial Black" panose="020B0A04020102020204" pitchFamily="34" charset="0"/>
              </a:rPr>
              <a:t> </a:t>
            </a:r>
            <a:r>
              <a:rPr sz="3200" spc="-5" dirty="0">
                <a:latin typeface="Arial Black" panose="020B0A04020102020204" pitchFamily="34" charset="0"/>
              </a:rPr>
              <a:t>…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8954" y="1486145"/>
            <a:ext cx="10683265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3185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Carlito"/>
                <a:cs typeface="Carlito"/>
              </a:rPr>
              <a:t>Транзакция </a:t>
            </a:r>
            <a:r>
              <a:rPr sz="2000" dirty="0">
                <a:latin typeface="Carlito"/>
                <a:cs typeface="Carlito"/>
              </a:rPr>
              <a:t>— </a:t>
            </a:r>
            <a:r>
              <a:rPr sz="2000" spc="-15" dirty="0">
                <a:latin typeface="Carlito"/>
                <a:cs typeface="Carlito"/>
              </a:rPr>
              <a:t>это </a:t>
            </a:r>
            <a:r>
              <a:rPr sz="2000" dirty="0">
                <a:latin typeface="Carlito"/>
                <a:cs typeface="Carlito"/>
              </a:rPr>
              <a:t>совокупность </a:t>
            </a:r>
            <a:r>
              <a:rPr sz="2000" spc="-5" dirty="0">
                <a:latin typeface="Carlito"/>
                <a:cs typeface="Carlito"/>
              </a:rPr>
              <a:t>операций </a:t>
            </a:r>
            <a:r>
              <a:rPr sz="2000" dirty="0">
                <a:latin typeface="Carlito"/>
                <a:cs typeface="Carlito"/>
              </a:rPr>
              <a:t>над базой </a:t>
            </a:r>
            <a:r>
              <a:rPr sz="2000" spc="-5" dirty="0">
                <a:latin typeface="Carlito"/>
                <a:cs typeface="Carlito"/>
              </a:rPr>
              <a:t>данных, </a:t>
            </a:r>
            <a:r>
              <a:rPr sz="2000" spc="-15" dirty="0">
                <a:latin typeface="Carlito"/>
                <a:cs typeface="Carlito"/>
              </a:rPr>
              <a:t>которые  </a:t>
            </a:r>
            <a:r>
              <a:rPr sz="2000" dirty="0">
                <a:latin typeface="Carlito"/>
                <a:cs typeface="Carlito"/>
              </a:rPr>
              <a:t>вместе </a:t>
            </a:r>
            <a:r>
              <a:rPr sz="2000" spc="-5" dirty="0">
                <a:latin typeface="Carlito"/>
                <a:cs typeface="Carlito"/>
              </a:rPr>
              <a:t>образуют логически </a:t>
            </a:r>
            <a:r>
              <a:rPr sz="2000" spc="-10" dirty="0">
                <a:latin typeface="Carlito"/>
                <a:cs typeface="Carlito"/>
              </a:rPr>
              <a:t>целостную </a:t>
            </a:r>
            <a:r>
              <a:rPr sz="2000" spc="-15" dirty="0">
                <a:latin typeface="Carlito"/>
                <a:cs typeface="Carlito"/>
              </a:rPr>
              <a:t>процедуру,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5" dirty="0">
                <a:latin typeface="Carlito"/>
                <a:cs typeface="Carlito"/>
              </a:rPr>
              <a:t>могут </a:t>
            </a:r>
            <a:r>
              <a:rPr sz="2000" dirty="0">
                <a:latin typeface="Carlito"/>
                <a:cs typeface="Carlito"/>
              </a:rPr>
              <a:t>быть </a:t>
            </a:r>
            <a:r>
              <a:rPr sz="2000" spc="-5" dirty="0">
                <a:latin typeface="Carlito"/>
                <a:cs typeface="Carlito"/>
              </a:rPr>
              <a:t>либо  выполнены </a:t>
            </a:r>
            <a:r>
              <a:rPr sz="2000" i="1" spc="-140" dirty="0">
                <a:latin typeface="Arial"/>
                <a:cs typeface="Arial"/>
              </a:rPr>
              <a:t>все </a:t>
            </a:r>
            <a:r>
              <a:rPr sz="2000" i="1" spc="-95" dirty="0">
                <a:latin typeface="Arial"/>
                <a:cs typeface="Arial"/>
              </a:rPr>
              <a:t>вместе</a:t>
            </a:r>
            <a:r>
              <a:rPr sz="2000" spc="-95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либо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25" dirty="0">
                <a:latin typeface="Carlito"/>
                <a:cs typeface="Carlito"/>
              </a:rPr>
              <a:t>будет </a:t>
            </a:r>
            <a:r>
              <a:rPr sz="2000" spc="-10" dirty="0">
                <a:latin typeface="Carlito"/>
                <a:cs typeface="Carlito"/>
              </a:rPr>
              <a:t>выполнена </a:t>
            </a:r>
            <a:r>
              <a:rPr sz="2000" i="1" spc="-65" dirty="0">
                <a:latin typeface="Arial"/>
                <a:cs typeface="Arial"/>
              </a:rPr>
              <a:t>ни </a:t>
            </a:r>
            <a:r>
              <a:rPr sz="2000" i="1" spc="-70" dirty="0">
                <a:latin typeface="Arial"/>
                <a:cs typeface="Arial"/>
              </a:rPr>
              <a:t>одна </a:t>
            </a:r>
            <a:r>
              <a:rPr sz="2000" dirty="0">
                <a:latin typeface="Carlito"/>
                <a:cs typeface="Carlito"/>
              </a:rPr>
              <a:t>из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них.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простейшем </a:t>
            </a:r>
            <a:r>
              <a:rPr sz="2000" dirty="0">
                <a:latin typeface="Carlito"/>
                <a:cs typeface="Carlito"/>
              </a:rPr>
              <a:t>случае транзакция </a:t>
            </a:r>
            <a:r>
              <a:rPr sz="2000" spc="-5" dirty="0">
                <a:latin typeface="Carlito"/>
                <a:cs typeface="Carlito"/>
              </a:rPr>
              <a:t>состоит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15" dirty="0">
                <a:latin typeface="Carlito"/>
                <a:cs typeface="Carlito"/>
              </a:rPr>
              <a:t>одной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операции.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Carlito"/>
                <a:cs typeface="Carlito"/>
              </a:rPr>
              <a:t>Транзакции </a:t>
            </a:r>
            <a:r>
              <a:rPr sz="2000" spc="-10" dirty="0">
                <a:latin typeface="Carlito"/>
                <a:cs typeface="Carlito"/>
              </a:rPr>
              <a:t>являются </a:t>
            </a:r>
            <a:r>
              <a:rPr sz="2000" spc="-15" dirty="0">
                <a:latin typeface="Carlito"/>
                <a:cs typeface="Carlito"/>
              </a:rPr>
              <a:t>одним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10" dirty="0">
                <a:latin typeface="Carlito"/>
                <a:cs typeface="Carlito"/>
              </a:rPr>
              <a:t>средств </a:t>
            </a:r>
            <a:r>
              <a:rPr sz="2000" i="1" spc="-114" dirty="0">
                <a:latin typeface="Arial"/>
                <a:cs typeface="Arial"/>
              </a:rPr>
              <a:t>обеспечения</a:t>
            </a:r>
            <a:r>
              <a:rPr sz="2000" i="1" spc="-75" dirty="0">
                <a:latin typeface="Arial"/>
                <a:cs typeface="Arial"/>
              </a:rPr>
              <a:t> </a:t>
            </a:r>
            <a:r>
              <a:rPr sz="2000" i="1" spc="-105" dirty="0">
                <a:latin typeface="Arial"/>
                <a:cs typeface="Arial"/>
              </a:rPr>
              <a:t>согласованности</a:t>
            </a:r>
            <a:endParaRPr sz="2000" dirty="0">
              <a:latin typeface="Arial"/>
              <a:cs typeface="Arial"/>
            </a:endParaRPr>
          </a:p>
          <a:p>
            <a:pPr marL="355600" marR="989965"/>
            <a:r>
              <a:rPr sz="2000" spc="-5" dirty="0">
                <a:latin typeface="Carlito"/>
                <a:cs typeface="Carlito"/>
              </a:rPr>
              <a:t>(непротиворечивости) </a:t>
            </a:r>
            <a:r>
              <a:rPr sz="2000" dirty="0">
                <a:latin typeface="Carlito"/>
                <a:cs typeface="Carlito"/>
              </a:rPr>
              <a:t>базы </a:t>
            </a:r>
            <a:r>
              <a:rPr sz="2000" spc="-5" dirty="0">
                <a:latin typeface="Carlito"/>
                <a:cs typeface="Carlito"/>
              </a:rPr>
              <a:t>данных, наряду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5" dirty="0">
                <a:latin typeface="Carlito"/>
                <a:cs typeface="Carlito"/>
              </a:rPr>
              <a:t>ограничениями  </a:t>
            </a:r>
            <a:r>
              <a:rPr sz="2000" spc="-10" dirty="0">
                <a:latin typeface="Carlito"/>
                <a:cs typeface="Carlito"/>
              </a:rPr>
              <a:t>целостности (constraints), </a:t>
            </a:r>
            <a:r>
              <a:rPr sz="2000" spc="-5" dirty="0">
                <a:latin typeface="Carlito"/>
                <a:cs typeface="Carlito"/>
              </a:rPr>
              <a:t>накладываемыми </a:t>
            </a:r>
            <a:r>
              <a:rPr sz="2000" dirty="0">
                <a:latin typeface="Carlito"/>
                <a:cs typeface="Carlito"/>
              </a:rPr>
              <a:t>на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таблицы.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Carlito"/>
                <a:cs typeface="Carlito"/>
              </a:rPr>
              <a:t>Транзакция </a:t>
            </a:r>
            <a:r>
              <a:rPr sz="2000" spc="-10" dirty="0">
                <a:latin typeface="Carlito"/>
                <a:cs typeface="Carlito"/>
              </a:rPr>
              <a:t>переводит </a:t>
            </a:r>
            <a:r>
              <a:rPr sz="2000" spc="-5" dirty="0">
                <a:latin typeface="Carlito"/>
                <a:cs typeface="Carlito"/>
              </a:rPr>
              <a:t>базу данных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20" dirty="0" err="1">
                <a:latin typeface="Carlito"/>
                <a:cs typeface="Carlito"/>
              </a:rPr>
              <a:t>одного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i="1" spc="-105" dirty="0" err="1" smtClean="0">
                <a:latin typeface="Arial"/>
                <a:cs typeface="Arial"/>
              </a:rPr>
              <a:t>согласованного</a:t>
            </a:r>
            <a:r>
              <a:rPr lang="ru-RU" sz="2000" i="1" spc="-105" dirty="0" smtClean="0">
                <a:latin typeface="Arial"/>
                <a:cs typeface="Arial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состояния</a:t>
            </a:r>
            <a:r>
              <a:rPr sz="2000" spc="-5" dirty="0" smtClean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другое </a:t>
            </a:r>
            <a:r>
              <a:rPr sz="2000" i="1" spc="-110" dirty="0">
                <a:latin typeface="Arial"/>
                <a:cs typeface="Arial"/>
              </a:rPr>
              <a:t>согласованное</a:t>
            </a:r>
            <a:r>
              <a:rPr sz="2000" i="1" spc="-185" dirty="0">
                <a:latin typeface="Arial"/>
                <a:cs typeface="Arial"/>
              </a:rPr>
              <a:t> </a:t>
            </a:r>
            <a:r>
              <a:rPr sz="2000" spc="-5" dirty="0">
                <a:latin typeface="Carlito"/>
                <a:cs typeface="Carlito"/>
              </a:rPr>
              <a:t>состояние.</a:t>
            </a:r>
            <a:endParaRPr sz="2000" dirty="0">
              <a:latin typeface="Carlito"/>
              <a:cs typeface="Carlito"/>
            </a:endParaRPr>
          </a:p>
          <a:p>
            <a:pPr marL="355600" marR="31432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Carlito"/>
                <a:cs typeface="Carlito"/>
              </a:rPr>
              <a:t>Транзакция </a:t>
            </a:r>
            <a:r>
              <a:rPr sz="2000" spc="-15" dirty="0">
                <a:latin typeface="Carlito"/>
                <a:cs typeface="Carlito"/>
              </a:rPr>
              <a:t>может </a:t>
            </a:r>
            <a:r>
              <a:rPr sz="2000" spc="-5" dirty="0">
                <a:latin typeface="Carlito"/>
                <a:cs typeface="Carlito"/>
              </a:rPr>
              <a:t>иметь два </a:t>
            </a:r>
            <a:r>
              <a:rPr sz="2000" spc="-15" dirty="0">
                <a:latin typeface="Carlito"/>
                <a:cs typeface="Carlito"/>
              </a:rPr>
              <a:t>исхода: </a:t>
            </a:r>
            <a:r>
              <a:rPr sz="2000" dirty="0">
                <a:latin typeface="Carlito"/>
                <a:cs typeface="Carlito"/>
              </a:rPr>
              <a:t>первый — </a:t>
            </a:r>
            <a:r>
              <a:rPr sz="2000" spc="-5" dirty="0">
                <a:latin typeface="Carlito"/>
                <a:cs typeface="Carlito"/>
              </a:rPr>
              <a:t>изменения данных,  произведенные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35" dirty="0">
                <a:latin typeface="Carlito"/>
                <a:cs typeface="Carlito"/>
              </a:rPr>
              <a:t>ходе </a:t>
            </a:r>
            <a:r>
              <a:rPr sz="2000" dirty="0">
                <a:latin typeface="Carlito"/>
                <a:cs typeface="Carlito"/>
              </a:rPr>
              <a:t>ее </a:t>
            </a:r>
            <a:r>
              <a:rPr sz="2000" spc="-10" dirty="0">
                <a:latin typeface="Carlito"/>
                <a:cs typeface="Carlito"/>
              </a:rPr>
              <a:t>выполнения, </a:t>
            </a:r>
            <a:r>
              <a:rPr sz="2000" dirty="0">
                <a:latin typeface="Carlito"/>
                <a:cs typeface="Carlito"/>
              </a:rPr>
              <a:t>успешно </a:t>
            </a:r>
            <a:r>
              <a:rPr sz="2000" i="1" spc="-105" dirty="0" err="1">
                <a:latin typeface="Arial"/>
                <a:cs typeface="Arial"/>
              </a:rPr>
              <a:t>зафиксированы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dirty="0" smtClean="0">
                <a:latin typeface="Carlito"/>
                <a:cs typeface="Carlito"/>
              </a:rPr>
              <a:t>в</a:t>
            </a:r>
            <a:r>
              <a:rPr lang="ru-RU" sz="2000" dirty="0" smtClean="0">
                <a:latin typeface="Carlito"/>
                <a:cs typeface="Carlito"/>
              </a:rPr>
              <a:t> </a:t>
            </a:r>
            <a:r>
              <a:rPr sz="2000" dirty="0" err="1" smtClean="0">
                <a:latin typeface="Carlito"/>
                <a:cs typeface="Carlito"/>
              </a:rPr>
              <a:t>базе</a:t>
            </a:r>
            <a:r>
              <a:rPr sz="2000" dirty="0" smtClean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данных, </a:t>
            </a:r>
            <a:r>
              <a:rPr sz="2000" dirty="0">
                <a:latin typeface="Carlito"/>
                <a:cs typeface="Carlito"/>
              </a:rPr>
              <a:t>а </a:t>
            </a:r>
            <a:r>
              <a:rPr sz="2000" spc="-5" dirty="0">
                <a:latin typeface="Carlito"/>
                <a:cs typeface="Carlito"/>
              </a:rPr>
              <a:t>второй </a:t>
            </a:r>
            <a:r>
              <a:rPr sz="2000" spc="-20" dirty="0">
                <a:latin typeface="Carlito"/>
                <a:cs typeface="Carlito"/>
              </a:rPr>
              <a:t>исход </a:t>
            </a:r>
            <a:r>
              <a:rPr sz="2000" spc="-10" dirty="0">
                <a:latin typeface="Carlito"/>
                <a:cs typeface="Carlito"/>
              </a:rPr>
              <a:t>таков </a:t>
            </a:r>
            <a:r>
              <a:rPr sz="2000" dirty="0">
                <a:latin typeface="Carlito"/>
                <a:cs typeface="Carlito"/>
              </a:rPr>
              <a:t>— транзакция </a:t>
            </a:r>
            <a:r>
              <a:rPr sz="2000" spc="-10" dirty="0">
                <a:latin typeface="Carlito"/>
                <a:cs typeface="Carlito"/>
              </a:rPr>
              <a:t>отменяется,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и</a:t>
            </a:r>
            <a:r>
              <a:rPr lang="ru-RU" sz="2000" dirty="0" smtClean="0">
                <a:latin typeface="Carlito"/>
                <a:cs typeface="Carlito"/>
              </a:rPr>
              <a:t> </a:t>
            </a:r>
            <a:r>
              <a:rPr sz="2000" i="1" spc="-100" dirty="0" err="1" smtClean="0">
                <a:latin typeface="Arial"/>
                <a:cs typeface="Arial"/>
              </a:rPr>
              <a:t>отменяются</a:t>
            </a:r>
            <a:r>
              <a:rPr sz="2000" i="1" spc="-100" dirty="0" smtClean="0">
                <a:latin typeface="Arial"/>
                <a:cs typeface="Arial"/>
              </a:rPr>
              <a:t> </a:t>
            </a:r>
            <a:r>
              <a:rPr sz="2000" i="1" spc="-140" dirty="0">
                <a:latin typeface="Arial"/>
                <a:cs typeface="Arial"/>
              </a:rPr>
              <a:t>все </a:t>
            </a:r>
            <a:r>
              <a:rPr sz="2000" i="1" spc="-85" dirty="0">
                <a:latin typeface="Arial"/>
                <a:cs typeface="Arial"/>
              </a:rPr>
              <a:t>изменения</a:t>
            </a:r>
            <a:r>
              <a:rPr sz="2000" spc="-85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выполненные </a:t>
            </a:r>
            <a:r>
              <a:rPr sz="2000" dirty="0">
                <a:latin typeface="Carlito"/>
                <a:cs typeface="Carlito"/>
              </a:rPr>
              <a:t>в ее</a:t>
            </a:r>
            <a:r>
              <a:rPr sz="2000" spc="9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рамках.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Отмена </a:t>
            </a:r>
            <a:r>
              <a:rPr sz="2000" dirty="0">
                <a:latin typeface="Carlito"/>
                <a:cs typeface="Carlito"/>
              </a:rPr>
              <a:t>транзакции </a:t>
            </a:r>
            <a:r>
              <a:rPr sz="2000" spc="-5" dirty="0">
                <a:latin typeface="Carlito"/>
                <a:cs typeface="Carlito"/>
              </a:rPr>
              <a:t>называется </a:t>
            </a:r>
            <a:r>
              <a:rPr sz="2000" b="1" spc="-10" dirty="0">
                <a:latin typeface="Carlito"/>
                <a:cs typeface="Carlito"/>
              </a:rPr>
              <a:t>откатом </a:t>
            </a:r>
            <a:r>
              <a:rPr sz="2000" b="1" spc="-5" dirty="0">
                <a:latin typeface="Carlito"/>
                <a:cs typeface="Carlito"/>
              </a:rPr>
              <a:t>(rollback)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marR="7289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Современные СУБД предлагают специальные механизмы для  организации параллельного, </a:t>
            </a:r>
            <a:r>
              <a:rPr sz="2000" spc="-40" dirty="0">
                <a:latin typeface="Carlito"/>
                <a:cs typeface="Carlito"/>
              </a:rPr>
              <a:t>т. </a:t>
            </a:r>
            <a:r>
              <a:rPr sz="2000" dirty="0">
                <a:latin typeface="Carlito"/>
                <a:cs typeface="Carlito"/>
              </a:rPr>
              <a:t>е. </a:t>
            </a:r>
            <a:r>
              <a:rPr sz="2000" spc="-10" dirty="0">
                <a:latin typeface="Carlito"/>
                <a:cs typeface="Carlito"/>
              </a:rPr>
              <a:t>одновременного, </a:t>
            </a:r>
            <a:r>
              <a:rPr sz="2000" spc="-5" dirty="0">
                <a:latin typeface="Carlito"/>
                <a:cs typeface="Carlito"/>
              </a:rPr>
              <a:t>выполнения  транзакций.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734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5756" y="119251"/>
            <a:ext cx="9364078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Black" panose="020B0A04020102020204" pitchFamily="34" charset="0"/>
              </a:rPr>
              <a:t>Общее </a:t>
            </a:r>
            <a:r>
              <a:rPr sz="3200" spc="-5" dirty="0">
                <a:latin typeface="Arial Black" panose="020B0A04020102020204" pitchFamily="34" charset="0"/>
              </a:rPr>
              <a:t>описание </a:t>
            </a:r>
            <a:r>
              <a:rPr sz="3200" spc="-25" dirty="0">
                <a:latin typeface="Arial Black" panose="020B0A04020102020204" pitchFamily="34" charset="0"/>
              </a:rPr>
              <a:t>этого </a:t>
            </a:r>
            <a:r>
              <a:rPr sz="3200" spc="-10" dirty="0">
                <a:latin typeface="Arial Black" panose="020B0A04020102020204" pitchFamily="34" charset="0"/>
              </a:rPr>
              <a:t>уровня</a:t>
            </a:r>
            <a:r>
              <a:rPr sz="3200" spc="30" dirty="0">
                <a:latin typeface="Arial Black" panose="020B0A04020102020204" pitchFamily="34" charset="0"/>
              </a:rPr>
              <a:t> </a:t>
            </a:r>
            <a:r>
              <a:rPr sz="3200" spc="-15" dirty="0">
                <a:latin typeface="Arial Black" panose="020B0A04020102020204" pitchFamily="34" charset="0"/>
              </a:rPr>
              <a:t>изоляции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524" y="1423518"/>
            <a:ext cx="10076541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8585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Само </a:t>
            </a:r>
            <a:r>
              <a:rPr sz="2000" spc="-10" dirty="0">
                <a:latin typeface="Carlito"/>
                <a:cs typeface="Carlito"/>
              </a:rPr>
              <a:t>его </a:t>
            </a:r>
            <a:r>
              <a:rPr sz="2000" dirty="0">
                <a:latin typeface="Carlito"/>
                <a:cs typeface="Carlito"/>
              </a:rPr>
              <a:t>название </a:t>
            </a:r>
            <a:r>
              <a:rPr sz="2000" spc="-10" dirty="0">
                <a:latin typeface="Carlito"/>
                <a:cs typeface="Carlito"/>
              </a:rPr>
              <a:t>говорит </a:t>
            </a:r>
            <a:r>
              <a:rPr sz="2000" dirty="0">
                <a:latin typeface="Carlito"/>
                <a:cs typeface="Carlito"/>
              </a:rPr>
              <a:t>о </a:t>
            </a:r>
            <a:r>
              <a:rPr sz="2000" spc="-5" dirty="0">
                <a:latin typeface="Carlito"/>
                <a:cs typeface="Carlito"/>
              </a:rPr>
              <a:t>том,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spc="-5" dirty="0">
                <a:latin typeface="Carlito"/>
                <a:cs typeface="Carlito"/>
              </a:rPr>
              <a:t>он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10" dirty="0">
                <a:latin typeface="Carlito"/>
                <a:cs typeface="Carlito"/>
              </a:rPr>
              <a:t>допускает </a:t>
            </a:r>
            <a:r>
              <a:rPr sz="2000" spc="-5" dirty="0">
                <a:latin typeface="Carlito"/>
                <a:cs typeface="Carlito"/>
              </a:rPr>
              <a:t>наличия  феномена неповторяющегося чтения данных. </a:t>
            </a:r>
            <a:r>
              <a:rPr sz="2000" dirty="0">
                <a:latin typeface="Carlito"/>
                <a:cs typeface="Carlito"/>
              </a:rPr>
              <a:t>А в </a:t>
            </a:r>
            <a:r>
              <a:rPr sz="2000" spc="-10" dirty="0">
                <a:latin typeface="Carlito"/>
                <a:cs typeface="Carlito"/>
              </a:rPr>
              <a:t>PostgreSQL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15" dirty="0">
                <a:latin typeface="Carlito"/>
                <a:cs typeface="Carlito"/>
              </a:rPr>
              <a:t>этом  </a:t>
            </a:r>
            <a:r>
              <a:rPr sz="2000" dirty="0">
                <a:latin typeface="Carlito"/>
                <a:cs typeface="Carlito"/>
              </a:rPr>
              <a:t>уровне не </a:t>
            </a:r>
            <a:r>
              <a:rPr sz="2000" spc="-10" dirty="0">
                <a:latin typeface="Carlito"/>
                <a:cs typeface="Carlito"/>
              </a:rPr>
              <a:t>допускается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5" dirty="0">
                <a:latin typeface="Carlito"/>
                <a:cs typeface="Carlito"/>
              </a:rPr>
              <a:t>чтение фантомных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строк.</a:t>
            </a:r>
          </a:p>
          <a:p>
            <a:pPr marL="355600" marR="42672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Приложения, использующие </a:t>
            </a:r>
            <a:r>
              <a:rPr sz="2000" spc="-15" dirty="0">
                <a:latin typeface="Carlito"/>
                <a:cs typeface="Carlito"/>
              </a:rPr>
              <a:t>этот </a:t>
            </a:r>
            <a:r>
              <a:rPr sz="2000" spc="-5" dirty="0">
                <a:latin typeface="Carlito"/>
                <a:cs typeface="Carlito"/>
              </a:rPr>
              <a:t>уровень </a:t>
            </a:r>
            <a:r>
              <a:rPr sz="2000" spc="-10" dirty="0">
                <a:latin typeface="Carlito"/>
                <a:cs typeface="Carlito"/>
              </a:rPr>
              <a:t>изоляции </a:t>
            </a:r>
            <a:r>
              <a:rPr sz="2000" spc="-15" dirty="0">
                <a:latin typeface="Carlito"/>
                <a:cs typeface="Carlito"/>
              </a:rPr>
              <a:t>должны </a:t>
            </a:r>
            <a:r>
              <a:rPr sz="2000" dirty="0">
                <a:latin typeface="Carlito"/>
                <a:cs typeface="Carlito"/>
              </a:rPr>
              <a:t>быть  </a:t>
            </a:r>
            <a:r>
              <a:rPr sz="2000" spc="-15" dirty="0">
                <a:latin typeface="Carlito"/>
                <a:cs typeface="Carlito"/>
              </a:rPr>
              <a:t>готовы </a:t>
            </a:r>
            <a:r>
              <a:rPr sz="2000" dirty="0">
                <a:latin typeface="Carlito"/>
                <a:cs typeface="Carlito"/>
              </a:rPr>
              <a:t>к </a:t>
            </a:r>
            <a:r>
              <a:rPr sz="2000" spc="-20" dirty="0">
                <a:latin typeface="Carlito"/>
                <a:cs typeface="Carlito"/>
              </a:rPr>
              <a:t>тому, </a:t>
            </a:r>
            <a:r>
              <a:rPr sz="2000" spc="-10" dirty="0">
                <a:latin typeface="Carlito"/>
                <a:cs typeface="Carlito"/>
              </a:rPr>
              <a:t>что придется выполнять </a:t>
            </a:r>
            <a:r>
              <a:rPr sz="2000" dirty="0">
                <a:latin typeface="Carlito"/>
                <a:cs typeface="Carlito"/>
              </a:rPr>
              <a:t>транзакции </a:t>
            </a:r>
            <a:r>
              <a:rPr sz="2000" b="1" spc="-5" dirty="0">
                <a:latin typeface="Carlito"/>
                <a:cs typeface="Carlito"/>
              </a:rPr>
              <a:t>повторно</a:t>
            </a:r>
            <a:r>
              <a:rPr sz="2000" spc="-5" dirty="0">
                <a:latin typeface="Carlito"/>
                <a:cs typeface="Carlito"/>
              </a:rPr>
              <a:t>. </a:t>
            </a:r>
            <a:r>
              <a:rPr sz="2000" spc="-10" dirty="0">
                <a:latin typeface="Carlito"/>
                <a:cs typeface="Carlito"/>
              </a:rPr>
              <a:t>Это  </a:t>
            </a:r>
            <a:r>
              <a:rPr sz="2000" spc="-5" dirty="0">
                <a:latin typeface="Carlito"/>
                <a:cs typeface="Carlito"/>
              </a:rPr>
              <a:t>объясняется </a:t>
            </a:r>
            <a:r>
              <a:rPr sz="2000" spc="-10" dirty="0">
                <a:latin typeface="Carlito"/>
                <a:cs typeface="Carlito"/>
              </a:rPr>
              <a:t>тем, что </a:t>
            </a:r>
            <a:r>
              <a:rPr sz="2000" spc="-5" dirty="0">
                <a:latin typeface="Carlito"/>
                <a:cs typeface="Carlito"/>
              </a:rPr>
              <a:t>транзакция, использующая </a:t>
            </a:r>
            <a:r>
              <a:rPr sz="2000" spc="-15" dirty="0" err="1">
                <a:latin typeface="Carlito"/>
                <a:cs typeface="Carlito"/>
              </a:rPr>
              <a:t>этот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уровень</a:t>
            </a:r>
            <a:r>
              <a:rPr lang="ru-RU" sz="2000" spc="-5" dirty="0">
                <a:latin typeface="Carlito"/>
                <a:cs typeface="Carlito"/>
              </a:rPr>
              <a:t> </a:t>
            </a:r>
            <a:r>
              <a:rPr sz="2000" spc="-10" dirty="0" err="1" smtClean="0">
                <a:latin typeface="Carlito"/>
                <a:cs typeface="Carlito"/>
              </a:rPr>
              <a:t>изоляции</a:t>
            </a:r>
            <a:r>
              <a:rPr sz="2000" spc="-10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создает снимок данных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5" dirty="0">
                <a:latin typeface="Carlito"/>
                <a:cs typeface="Carlito"/>
              </a:rPr>
              <a:t>перед </a:t>
            </a:r>
            <a:r>
              <a:rPr sz="2000" spc="-10" dirty="0">
                <a:latin typeface="Carlito"/>
                <a:cs typeface="Carlito"/>
              </a:rPr>
              <a:t>выполнением </a:t>
            </a:r>
            <a:r>
              <a:rPr sz="2000" spc="-15" dirty="0">
                <a:latin typeface="Carlito"/>
                <a:cs typeface="Carlito"/>
              </a:rPr>
              <a:t>каждого  </a:t>
            </a:r>
            <a:r>
              <a:rPr sz="2000" dirty="0">
                <a:latin typeface="Carlito"/>
                <a:cs typeface="Carlito"/>
              </a:rPr>
              <a:t>запроса, а </a:t>
            </a:r>
            <a:r>
              <a:rPr sz="2000" spc="-20" dirty="0">
                <a:latin typeface="Carlito"/>
                <a:cs typeface="Carlito"/>
              </a:rPr>
              <a:t>только </a:t>
            </a:r>
            <a:r>
              <a:rPr sz="2000" spc="-10" dirty="0">
                <a:latin typeface="Carlito"/>
                <a:cs typeface="Carlito"/>
              </a:rPr>
              <a:t>однократно, </a:t>
            </a:r>
            <a:r>
              <a:rPr sz="2000" i="1" spc="-100" dirty="0">
                <a:latin typeface="Arial"/>
                <a:cs typeface="Arial"/>
              </a:rPr>
              <a:t>перед </a:t>
            </a:r>
            <a:r>
              <a:rPr sz="2000" i="1" spc="-95" dirty="0">
                <a:latin typeface="Arial"/>
                <a:cs typeface="Arial"/>
              </a:rPr>
              <a:t>выполнением </a:t>
            </a:r>
            <a:r>
              <a:rPr sz="2000" i="1" spc="-105" dirty="0">
                <a:latin typeface="Arial"/>
                <a:cs typeface="Arial"/>
              </a:rPr>
              <a:t>первого </a:t>
            </a:r>
            <a:r>
              <a:rPr sz="2000" i="1" spc="-95" dirty="0">
                <a:latin typeface="Arial"/>
                <a:cs typeface="Arial"/>
              </a:rPr>
              <a:t>запроса  </a:t>
            </a:r>
            <a:r>
              <a:rPr sz="2000" spc="-5" dirty="0">
                <a:latin typeface="Carlito"/>
                <a:cs typeface="Carlito"/>
              </a:rPr>
              <a:t>транзакции. </a:t>
            </a:r>
            <a:r>
              <a:rPr sz="2000" spc="-10" dirty="0">
                <a:latin typeface="Carlito"/>
                <a:cs typeface="Carlito"/>
              </a:rPr>
              <a:t>Поэтому </a:t>
            </a:r>
            <a:r>
              <a:rPr sz="2000" dirty="0">
                <a:latin typeface="Carlito"/>
                <a:cs typeface="Carlito"/>
              </a:rPr>
              <a:t>транзакции с </a:t>
            </a:r>
            <a:r>
              <a:rPr sz="2000" spc="-5" dirty="0">
                <a:latin typeface="Carlito"/>
                <a:cs typeface="Carlito"/>
              </a:rPr>
              <a:t>этим </a:t>
            </a:r>
            <a:r>
              <a:rPr sz="2000" dirty="0">
                <a:latin typeface="Carlito"/>
                <a:cs typeface="Carlito"/>
              </a:rPr>
              <a:t>уровнем </a:t>
            </a:r>
            <a:r>
              <a:rPr sz="2000" spc="-5" dirty="0">
                <a:latin typeface="Carlito"/>
                <a:cs typeface="Carlito"/>
              </a:rPr>
              <a:t>изоляции </a:t>
            </a:r>
            <a:r>
              <a:rPr sz="2000" dirty="0" err="1">
                <a:latin typeface="Carlito"/>
                <a:cs typeface="Carlito"/>
              </a:rPr>
              <a:t>не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могут</a:t>
            </a:r>
            <a:r>
              <a:rPr lang="ru-RU" sz="2000" spc="-5" dirty="0" smtClean="0">
                <a:latin typeface="Carlito"/>
                <a:cs typeface="Carlito"/>
              </a:rPr>
              <a:t> </a:t>
            </a:r>
            <a:r>
              <a:rPr sz="2000" dirty="0" err="1" smtClean="0">
                <a:latin typeface="Carlito"/>
                <a:cs typeface="Carlito"/>
              </a:rPr>
              <a:t>изменять</a:t>
            </a:r>
            <a:r>
              <a:rPr sz="2000" dirty="0" smtClean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строки, </a:t>
            </a:r>
            <a:r>
              <a:rPr sz="2000" spc="-15" dirty="0">
                <a:latin typeface="Carlito"/>
                <a:cs typeface="Carlito"/>
              </a:rPr>
              <a:t>которые </a:t>
            </a:r>
            <a:r>
              <a:rPr sz="2000" dirty="0">
                <a:latin typeface="Carlito"/>
                <a:cs typeface="Carlito"/>
              </a:rPr>
              <a:t>были изменены </a:t>
            </a:r>
            <a:r>
              <a:rPr sz="2000" spc="-5" dirty="0">
                <a:latin typeface="Carlito"/>
                <a:cs typeface="Carlito"/>
              </a:rPr>
              <a:t>другими </a:t>
            </a:r>
            <a:r>
              <a:rPr sz="2000" dirty="0">
                <a:latin typeface="Carlito"/>
                <a:cs typeface="Carlito"/>
              </a:rPr>
              <a:t>завершившимися  </a:t>
            </a:r>
            <a:r>
              <a:rPr sz="2000" spc="-5" dirty="0">
                <a:latin typeface="Carlito"/>
                <a:cs typeface="Carlito"/>
              </a:rPr>
              <a:t>транзакциями уже </a:t>
            </a:r>
            <a:r>
              <a:rPr sz="2000" dirty="0">
                <a:latin typeface="Carlito"/>
                <a:cs typeface="Carlito"/>
              </a:rPr>
              <a:t>после создания </a:t>
            </a:r>
            <a:r>
              <a:rPr sz="2000" spc="-5" dirty="0">
                <a:latin typeface="Carlito"/>
                <a:cs typeface="Carlito"/>
              </a:rPr>
              <a:t>снимка. Вследствие </a:t>
            </a:r>
            <a:r>
              <a:rPr sz="2000" spc="-15" dirty="0">
                <a:latin typeface="Carlito"/>
                <a:cs typeface="Carlito"/>
              </a:rPr>
              <a:t>этого  </a:t>
            </a:r>
            <a:r>
              <a:rPr sz="2000" spc="-10" dirty="0">
                <a:latin typeface="Carlito"/>
                <a:cs typeface="Carlito"/>
              </a:rPr>
              <a:t>PostgreSQL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5" dirty="0">
                <a:latin typeface="Carlito"/>
                <a:cs typeface="Carlito"/>
              </a:rPr>
              <a:t>позволит зафиксировать </a:t>
            </a:r>
            <a:r>
              <a:rPr sz="2000" dirty="0">
                <a:latin typeface="Carlito"/>
                <a:cs typeface="Carlito"/>
              </a:rPr>
              <a:t>транзакцию,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5" dirty="0" err="1" smtClean="0">
                <a:latin typeface="Carlito"/>
                <a:cs typeface="Carlito"/>
              </a:rPr>
              <a:t>которая</a:t>
            </a:r>
            <a:r>
              <a:rPr lang="ru-RU" sz="2000" spc="-15" dirty="0" smtClean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попытается</a:t>
            </a:r>
            <a:r>
              <a:rPr sz="2000" spc="-5" dirty="0" smtClean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изменить </a:t>
            </a:r>
            <a:r>
              <a:rPr sz="2000" spc="-5" dirty="0">
                <a:latin typeface="Carlito"/>
                <a:cs typeface="Carlito"/>
              </a:rPr>
              <a:t>уже </a:t>
            </a:r>
            <a:r>
              <a:rPr sz="2000" dirty="0">
                <a:latin typeface="Carlito"/>
                <a:cs typeface="Carlito"/>
              </a:rPr>
              <a:t>измененную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строку.</a:t>
            </a:r>
            <a:endParaRPr sz="2000" dirty="0">
              <a:latin typeface="Carlito"/>
              <a:cs typeface="Carlito"/>
            </a:endParaRPr>
          </a:p>
          <a:p>
            <a:pPr marL="355600" marR="246379" indent="-342900"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Важно </a:t>
            </a:r>
            <a:r>
              <a:rPr sz="2000" spc="-5" dirty="0">
                <a:latin typeface="Carlito"/>
                <a:cs typeface="Carlito"/>
              </a:rPr>
              <a:t>помнить, </a:t>
            </a:r>
            <a:r>
              <a:rPr sz="2000" spc="-10" dirty="0" err="1">
                <a:latin typeface="Carlito"/>
                <a:cs typeface="Carlito"/>
              </a:rPr>
              <a:t>что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b="1" spc="-5" dirty="0" err="1" smtClean="0">
                <a:latin typeface="Carlito"/>
                <a:cs typeface="Carlito"/>
              </a:rPr>
              <a:t>повторный</a:t>
            </a:r>
            <a:r>
              <a:rPr sz="2000" b="1" spc="-5" dirty="0" smtClean="0">
                <a:latin typeface="Carlito"/>
                <a:cs typeface="Carlito"/>
              </a:rPr>
              <a:t> </a:t>
            </a:r>
            <a:r>
              <a:rPr sz="2000" b="1" dirty="0" err="1" smtClean="0">
                <a:latin typeface="Carlito"/>
                <a:cs typeface="Carlito"/>
              </a:rPr>
              <a:t>запуск</a:t>
            </a:r>
            <a:r>
              <a:rPr sz="2000" b="1" dirty="0" smtClean="0">
                <a:latin typeface="Carlito"/>
                <a:cs typeface="Carlito"/>
              </a:rPr>
              <a:t> </a:t>
            </a:r>
            <a:r>
              <a:rPr sz="2000" spc="-15" dirty="0" err="1" smtClean="0">
                <a:latin typeface="Carlito"/>
                <a:cs typeface="Carlito"/>
              </a:rPr>
              <a:t>может</a:t>
            </a:r>
            <a:r>
              <a:rPr sz="2000" spc="-15" dirty="0" smtClean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потребоваться </a:t>
            </a:r>
            <a:r>
              <a:rPr sz="2000" spc="-20" dirty="0">
                <a:latin typeface="Carlito"/>
                <a:cs typeface="Carlito"/>
              </a:rPr>
              <a:t>только  </a:t>
            </a:r>
            <a:r>
              <a:rPr sz="2000" spc="-5" dirty="0">
                <a:latin typeface="Carlito"/>
                <a:cs typeface="Carlito"/>
              </a:rPr>
              <a:t>для транзакций, </a:t>
            </a:r>
            <a:r>
              <a:rPr sz="2000" b="1" spc="-15" dirty="0">
                <a:latin typeface="Carlito"/>
                <a:cs typeface="Carlito"/>
              </a:rPr>
              <a:t>которые </a:t>
            </a:r>
            <a:r>
              <a:rPr sz="2000" b="1" dirty="0">
                <a:latin typeface="Carlito"/>
                <a:cs typeface="Carlito"/>
              </a:rPr>
              <a:t>вносят </a:t>
            </a:r>
            <a:r>
              <a:rPr sz="2000" b="1" spc="-5" dirty="0">
                <a:latin typeface="Carlito"/>
                <a:cs typeface="Carlito"/>
              </a:rPr>
              <a:t>изменения </a:t>
            </a:r>
            <a:r>
              <a:rPr sz="2000" b="1" dirty="0">
                <a:latin typeface="Carlito"/>
                <a:cs typeface="Carlito"/>
              </a:rPr>
              <a:t>в </a:t>
            </a:r>
            <a:r>
              <a:rPr sz="2000" b="1" spc="-5" dirty="0">
                <a:latin typeface="Carlito"/>
                <a:cs typeface="Carlito"/>
              </a:rPr>
              <a:t>данные</a:t>
            </a:r>
            <a:r>
              <a:rPr sz="2000" spc="-5" dirty="0">
                <a:latin typeface="Carlito"/>
                <a:cs typeface="Carlito"/>
              </a:rPr>
              <a:t>. Для  транзакций, </a:t>
            </a:r>
            <a:r>
              <a:rPr sz="2000" spc="-15" dirty="0">
                <a:latin typeface="Carlito"/>
                <a:cs typeface="Carlito"/>
              </a:rPr>
              <a:t>которые </a:t>
            </a:r>
            <a:r>
              <a:rPr sz="2000" spc="-20" dirty="0">
                <a:latin typeface="Carlito"/>
                <a:cs typeface="Carlito"/>
              </a:rPr>
              <a:t>только </a:t>
            </a:r>
            <a:r>
              <a:rPr sz="2000" spc="-5" dirty="0">
                <a:latin typeface="Carlito"/>
                <a:cs typeface="Carlito"/>
              </a:rPr>
              <a:t>читают данные, </a:t>
            </a:r>
            <a:r>
              <a:rPr sz="2000" spc="-5" dirty="0" err="1">
                <a:latin typeface="Carlito"/>
                <a:cs typeface="Carlito"/>
              </a:rPr>
              <a:t>повторный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 err="1" smtClean="0">
                <a:latin typeface="Carlito"/>
                <a:cs typeface="Carlito"/>
              </a:rPr>
              <a:t>запуск</a:t>
            </a:r>
            <a:r>
              <a:rPr lang="ru-RU" sz="2000" dirty="0" smtClean="0">
                <a:latin typeface="Carlito"/>
                <a:cs typeface="Carlito"/>
              </a:rPr>
              <a:t> </a:t>
            </a:r>
            <a:r>
              <a:rPr sz="2000" spc="-20" dirty="0" err="1" smtClean="0">
                <a:latin typeface="Carlito"/>
                <a:cs typeface="Carlito"/>
              </a:rPr>
              <a:t>никогда</a:t>
            </a:r>
            <a:r>
              <a:rPr sz="2000" spc="-20" dirty="0" smtClean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не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требуется.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4889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47647" y="1015731"/>
            <a:ext cx="6848475" cy="17415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5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На </a:t>
            </a:r>
            <a:r>
              <a:rPr sz="2000" dirty="0">
                <a:latin typeface="Carlito"/>
                <a:cs typeface="Carlito"/>
              </a:rPr>
              <a:t>первом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 err="1">
                <a:latin typeface="Carlito"/>
                <a:cs typeface="Carlito"/>
              </a:rPr>
              <a:t>терминале</a:t>
            </a:r>
            <a:r>
              <a:rPr sz="2000" dirty="0" smtClean="0">
                <a:latin typeface="Carlito"/>
                <a:cs typeface="Carlito"/>
              </a:rPr>
              <a:t>:</a:t>
            </a:r>
            <a:endParaRPr lang="ru-RU" sz="2000" dirty="0" smtClean="0">
              <a:latin typeface="Carlito"/>
              <a:cs typeface="Carlito"/>
            </a:endParaRPr>
          </a:p>
          <a:p>
            <a:pPr marL="355600" indent="-342900">
              <a:lnSpc>
                <a:spcPts val="235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115"/>
              </a:lnSpc>
            </a:pPr>
            <a:r>
              <a:rPr b="1" spc="-10" dirty="0">
                <a:latin typeface="Courier New"/>
                <a:cs typeface="Courier New"/>
              </a:rPr>
              <a:t>BEGIN TRANSACTION ISOLATION LEVEL REPEATABLE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READ;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BEGIN</a:t>
            </a:r>
            <a:endParaRPr dirty="0">
              <a:latin typeface="Courier New"/>
              <a:cs typeface="Courier New"/>
            </a:endParaRPr>
          </a:p>
          <a:p>
            <a:pPr marL="355600" indent="-342900">
              <a:lnSpc>
                <a:spcPts val="2115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Сначала </a:t>
            </a:r>
            <a:r>
              <a:rPr spc="-10" dirty="0">
                <a:latin typeface="Carlito"/>
                <a:cs typeface="Carlito"/>
              </a:rPr>
              <a:t>посмотрим содержимое</a:t>
            </a:r>
            <a:r>
              <a:rPr spc="4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таблицы: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ts val="2115"/>
              </a:lnSpc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aircrafts_tmp;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2106" y="3286759"/>
            <a:ext cx="5895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152140" algn="l"/>
                <a:tab pos="4926330" algn="l"/>
              </a:tabLst>
            </a:pPr>
            <a:r>
              <a:rPr spc="-10" dirty="0">
                <a:latin typeface="Courier New"/>
                <a:cs typeface="Courier New"/>
              </a:rPr>
              <a:t>aircraft_code</a:t>
            </a:r>
            <a:r>
              <a:rPr dirty="0">
                <a:latin typeface="Courier New"/>
                <a:cs typeface="Courier New"/>
              </a:rPr>
              <a:t> |	</a:t>
            </a:r>
            <a:r>
              <a:rPr spc="-10" dirty="0">
                <a:latin typeface="Courier New"/>
                <a:cs typeface="Courier New"/>
              </a:rPr>
              <a:t>model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range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7647" y="3737800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1894" y="3737800"/>
            <a:ext cx="2866390" cy="0"/>
          </a:xfrm>
          <a:custGeom>
            <a:avLst/>
            <a:gdLst/>
            <a:ahLst/>
            <a:cxnLst/>
            <a:rect l="l" t="t" r="r" b="b"/>
            <a:pathLst>
              <a:path w="2866390">
                <a:moveTo>
                  <a:pt x="0" y="0"/>
                </a:moveTo>
                <a:lnTo>
                  <a:pt x="286598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4429" y="3737800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3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34947" y="3561079"/>
            <a:ext cx="6297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061210" algn="l"/>
                <a:tab pos="5063490" algn="l"/>
                <a:tab pos="628396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53056" y="3886639"/>
          <a:ext cx="5931534" cy="135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320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A320-200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321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A321-200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319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A319-100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Sukhoi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SuperJet-100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CN1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Cessna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208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Caravan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083557" y="5207634"/>
            <a:ext cx="3983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14980" algn="l"/>
                <a:tab pos="3425190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B</a:t>
            </a:r>
            <a:r>
              <a:rPr spc="-15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m</a:t>
            </a:r>
            <a:r>
              <a:rPr spc="-15" dirty="0">
                <a:latin typeface="Courier New"/>
                <a:cs typeface="Courier New"/>
              </a:rPr>
              <a:t>ba</a:t>
            </a:r>
            <a:r>
              <a:rPr spc="-5" dirty="0">
                <a:latin typeface="Courier New"/>
                <a:cs typeface="Courier New"/>
              </a:rPr>
              <a:t>rd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e</a:t>
            </a:r>
            <a:r>
              <a:rPr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C</a:t>
            </a:r>
            <a:r>
              <a:rPr spc="-15" dirty="0">
                <a:latin typeface="Courier New"/>
                <a:cs typeface="Courier New"/>
              </a:rPr>
              <a:t>R</a:t>
            </a:r>
            <a:r>
              <a:rPr spc="5" dirty="0">
                <a:latin typeface="Courier New"/>
                <a:cs typeface="Courier New"/>
              </a:rPr>
              <a:t>J</a:t>
            </a:r>
            <a:r>
              <a:rPr spc="-15" dirty="0">
                <a:latin typeface="Courier New"/>
                <a:cs typeface="Courier New"/>
              </a:rPr>
              <a:t>-2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	|	</a:t>
            </a:r>
            <a:r>
              <a:rPr spc="-15" dirty="0">
                <a:latin typeface="Courier New"/>
                <a:cs typeface="Courier New"/>
              </a:rPr>
              <a:t>1</a:t>
            </a:r>
            <a:r>
              <a:rPr spc="-5" dirty="0">
                <a:latin typeface="Courier New"/>
                <a:cs typeface="Courier New"/>
              </a:rPr>
              <a:t>9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4947" y="5207634"/>
            <a:ext cx="1255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CR2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(6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32343" y="3356965"/>
            <a:ext cx="2183589" cy="585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24485" marR="312420" indent="-3175">
              <a:spcBef>
                <a:spcPts val="245"/>
              </a:spcBef>
            </a:pPr>
            <a:r>
              <a:rPr dirty="0">
                <a:latin typeface="Carlito"/>
                <a:cs typeface="Carlito"/>
              </a:rPr>
              <a:t>и</a:t>
            </a:r>
            <a:r>
              <a:rPr spc="-10" dirty="0">
                <a:latin typeface="Carlito"/>
                <a:cs typeface="Carlito"/>
              </a:rPr>
              <a:t>с</a:t>
            </a:r>
            <a:r>
              <a:rPr spc="-25" dirty="0">
                <a:latin typeface="Carlito"/>
                <a:cs typeface="Carlito"/>
              </a:rPr>
              <a:t>х</a:t>
            </a:r>
            <a:r>
              <a:rPr spc="-50" dirty="0">
                <a:latin typeface="Carlito"/>
                <a:cs typeface="Carlito"/>
              </a:rPr>
              <a:t>о</a:t>
            </a:r>
            <a:r>
              <a:rPr spc="-5" dirty="0">
                <a:latin typeface="Carlito"/>
                <a:cs typeface="Carlito"/>
              </a:rPr>
              <a:t>дное  </a:t>
            </a:r>
            <a:r>
              <a:rPr spc="-10" dirty="0">
                <a:latin typeface="Carlito"/>
                <a:cs typeface="Carlito"/>
              </a:rPr>
              <a:t>з</a:t>
            </a:r>
            <a:r>
              <a:rPr dirty="0">
                <a:latin typeface="Carlito"/>
                <a:cs typeface="Carlito"/>
              </a:rPr>
              <a:t>на</a:t>
            </a:r>
            <a:r>
              <a:rPr spc="-5" dirty="0">
                <a:latin typeface="Carlito"/>
                <a:cs typeface="Carlito"/>
              </a:rPr>
              <a:t>ч</a:t>
            </a:r>
            <a:r>
              <a:rPr dirty="0">
                <a:latin typeface="Carlito"/>
                <a:cs typeface="Carlito"/>
              </a:rPr>
              <a:t>ение</a:t>
            </a:r>
            <a:endParaRPr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84133" y="3668777"/>
            <a:ext cx="654050" cy="342265"/>
          </a:xfrm>
          <a:custGeom>
            <a:avLst/>
            <a:gdLst/>
            <a:ahLst/>
            <a:cxnLst/>
            <a:rect l="l" t="t" r="r" b="b"/>
            <a:pathLst>
              <a:path w="654050" h="342264">
                <a:moveTo>
                  <a:pt x="72009" y="235076"/>
                </a:moveTo>
                <a:lnTo>
                  <a:pt x="64135" y="236728"/>
                </a:lnTo>
                <a:lnTo>
                  <a:pt x="0" y="334518"/>
                </a:lnTo>
                <a:lnTo>
                  <a:pt x="116840" y="342265"/>
                </a:lnTo>
                <a:lnTo>
                  <a:pt x="122809" y="336931"/>
                </a:lnTo>
                <a:lnTo>
                  <a:pt x="122975" y="334644"/>
                </a:lnTo>
                <a:lnTo>
                  <a:pt x="28321" y="334644"/>
                </a:lnTo>
                <a:lnTo>
                  <a:pt x="16891" y="311912"/>
                </a:lnTo>
                <a:lnTo>
                  <a:pt x="59073" y="290880"/>
                </a:lnTo>
                <a:lnTo>
                  <a:pt x="81534" y="256540"/>
                </a:lnTo>
                <a:lnTo>
                  <a:pt x="85471" y="250698"/>
                </a:lnTo>
                <a:lnTo>
                  <a:pt x="83820" y="242824"/>
                </a:lnTo>
                <a:lnTo>
                  <a:pt x="77977" y="238887"/>
                </a:lnTo>
                <a:lnTo>
                  <a:pt x="72009" y="235076"/>
                </a:lnTo>
                <a:close/>
              </a:path>
              <a:path w="654050" h="342264">
                <a:moveTo>
                  <a:pt x="59073" y="290880"/>
                </a:moveTo>
                <a:lnTo>
                  <a:pt x="16891" y="311912"/>
                </a:lnTo>
                <a:lnTo>
                  <a:pt x="28321" y="334644"/>
                </a:lnTo>
                <a:lnTo>
                  <a:pt x="36979" y="330326"/>
                </a:lnTo>
                <a:lnTo>
                  <a:pt x="33274" y="330326"/>
                </a:lnTo>
                <a:lnTo>
                  <a:pt x="23495" y="310642"/>
                </a:lnTo>
                <a:lnTo>
                  <a:pt x="46148" y="310642"/>
                </a:lnTo>
                <a:lnTo>
                  <a:pt x="59073" y="290880"/>
                </a:lnTo>
                <a:close/>
              </a:path>
              <a:path w="654050" h="342264">
                <a:moveTo>
                  <a:pt x="70232" y="313744"/>
                </a:moveTo>
                <a:lnTo>
                  <a:pt x="28321" y="334644"/>
                </a:lnTo>
                <a:lnTo>
                  <a:pt x="122975" y="334644"/>
                </a:lnTo>
                <a:lnTo>
                  <a:pt x="123317" y="329946"/>
                </a:lnTo>
                <a:lnTo>
                  <a:pt x="123698" y="322961"/>
                </a:lnTo>
                <a:lnTo>
                  <a:pt x="118491" y="316865"/>
                </a:lnTo>
                <a:lnTo>
                  <a:pt x="111506" y="316484"/>
                </a:lnTo>
                <a:lnTo>
                  <a:pt x="70232" y="313744"/>
                </a:lnTo>
                <a:close/>
              </a:path>
              <a:path w="654050" h="342264">
                <a:moveTo>
                  <a:pt x="23495" y="310642"/>
                </a:moveTo>
                <a:lnTo>
                  <a:pt x="33274" y="330326"/>
                </a:lnTo>
                <a:lnTo>
                  <a:pt x="45206" y="312083"/>
                </a:lnTo>
                <a:lnTo>
                  <a:pt x="23495" y="310642"/>
                </a:lnTo>
                <a:close/>
              </a:path>
              <a:path w="654050" h="342264">
                <a:moveTo>
                  <a:pt x="45206" y="312083"/>
                </a:moveTo>
                <a:lnTo>
                  <a:pt x="33274" y="330326"/>
                </a:lnTo>
                <a:lnTo>
                  <a:pt x="36979" y="330326"/>
                </a:lnTo>
                <a:lnTo>
                  <a:pt x="70232" y="313744"/>
                </a:lnTo>
                <a:lnTo>
                  <a:pt x="45206" y="312083"/>
                </a:lnTo>
                <a:close/>
              </a:path>
              <a:path w="654050" h="342264">
                <a:moveTo>
                  <a:pt x="642493" y="0"/>
                </a:moveTo>
                <a:lnTo>
                  <a:pt x="59073" y="290880"/>
                </a:lnTo>
                <a:lnTo>
                  <a:pt x="45206" y="312083"/>
                </a:lnTo>
                <a:lnTo>
                  <a:pt x="70232" y="313744"/>
                </a:lnTo>
                <a:lnTo>
                  <a:pt x="653796" y="22732"/>
                </a:lnTo>
                <a:lnTo>
                  <a:pt x="642493" y="0"/>
                </a:lnTo>
                <a:close/>
              </a:path>
              <a:path w="654050" h="342264">
                <a:moveTo>
                  <a:pt x="46148" y="310642"/>
                </a:moveTo>
                <a:lnTo>
                  <a:pt x="23495" y="310642"/>
                </a:lnTo>
                <a:lnTo>
                  <a:pt x="45206" y="312083"/>
                </a:lnTo>
                <a:lnTo>
                  <a:pt x="46148" y="31064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7515" y="1628776"/>
            <a:ext cx="450215" cy="4248785"/>
          </a:xfrm>
          <a:custGeom>
            <a:avLst/>
            <a:gdLst/>
            <a:ahLst/>
            <a:cxnLst/>
            <a:rect l="l" t="t" r="r" b="b"/>
            <a:pathLst>
              <a:path w="450215" h="4248785">
                <a:moveTo>
                  <a:pt x="450049" y="4248492"/>
                </a:moveTo>
                <a:lnTo>
                  <a:pt x="378928" y="4246581"/>
                </a:lnTo>
                <a:lnTo>
                  <a:pt x="317158" y="4241257"/>
                </a:lnTo>
                <a:lnTo>
                  <a:pt x="268448" y="4233139"/>
                </a:lnTo>
                <a:lnTo>
                  <a:pt x="225031" y="4210989"/>
                </a:lnTo>
                <a:lnTo>
                  <a:pt x="225031" y="2161794"/>
                </a:lnTo>
                <a:lnTo>
                  <a:pt x="213559" y="2149935"/>
                </a:lnTo>
                <a:lnTo>
                  <a:pt x="181613" y="2139618"/>
                </a:lnTo>
                <a:lnTo>
                  <a:pt x="132900" y="2131472"/>
                </a:lnTo>
                <a:lnTo>
                  <a:pt x="71127" y="2126124"/>
                </a:lnTo>
                <a:lnTo>
                  <a:pt x="0" y="2124202"/>
                </a:lnTo>
                <a:lnTo>
                  <a:pt x="71127" y="2122292"/>
                </a:lnTo>
                <a:lnTo>
                  <a:pt x="132900" y="2116976"/>
                </a:lnTo>
                <a:lnTo>
                  <a:pt x="181613" y="2108867"/>
                </a:lnTo>
                <a:lnTo>
                  <a:pt x="213559" y="2098582"/>
                </a:lnTo>
                <a:lnTo>
                  <a:pt x="225031" y="2086737"/>
                </a:lnTo>
                <a:lnTo>
                  <a:pt x="225031" y="37464"/>
                </a:lnTo>
                <a:lnTo>
                  <a:pt x="236503" y="25619"/>
                </a:lnTo>
                <a:lnTo>
                  <a:pt x="268448" y="15334"/>
                </a:lnTo>
                <a:lnTo>
                  <a:pt x="317158" y="7225"/>
                </a:lnTo>
                <a:lnTo>
                  <a:pt x="378928" y="1909"/>
                </a:lnTo>
                <a:lnTo>
                  <a:pt x="450049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3241" y="3435668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1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20" name="object 2"/>
          <p:cNvSpPr txBox="1">
            <a:spLocks/>
          </p:cNvSpPr>
          <p:nvPr/>
        </p:nvSpPr>
        <p:spPr>
          <a:xfrm>
            <a:off x="2964750" y="97909"/>
            <a:ext cx="6551867" cy="504625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5" dirty="0" smtClean="0">
                <a:latin typeface="Arial Black" panose="020B0A04020102020204" pitchFamily="34" charset="0"/>
              </a:rPr>
              <a:t>Эксперимент</a:t>
            </a:r>
            <a:endParaRPr lang="ru-RU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34947" y="975194"/>
            <a:ext cx="8963732" cy="14959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На втором терминале </a:t>
            </a:r>
            <a:r>
              <a:rPr sz="2000" spc="-10" dirty="0">
                <a:latin typeface="Carlito"/>
                <a:cs typeface="Carlito"/>
              </a:rPr>
              <a:t>проведем </a:t>
            </a:r>
            <a:r>
              <a:rPr sz="2000" spc="-5" dirty="0">
                <a:latin typeface="Carlito"/>
                <a:cs typeface="Carlito"/>
              </a:rPr>
              <a:t>ряд изменений </a:t>
            </a:r>
            <a:r>
              <a:rPr sz="2000" dirty="0">
                <a:latin typeface="Carlito"/>
                <a:cs typeface="Carlito"/>
              </a:rPr>
              <a:t>и сразу завершим  </a:t>
            </a:r>
            <a:r>
              <a:rPr sz="2000" dirty="0" err="1">
                <a:latin typeface="Carlito"/>
                <a:cs typeface="Carlito"/>
              </a:rPr>
              <a:t>транзакцию</a:t>
            </a:r>
            <a:r>
              <a:rPr sz="2000" dirty="0" smtClean="0">
                <a:latin typeface="Carlito"/>
                <a:cs typeface="Carlito"/>
              </a:rPr>
              <a:t>:</a:t>
            </a:r>
            <a:endParaRPr lang="ru-RU" sz="2000" dirty="0" smtClean="0">
              <a:latin typeface="Carlito"/>
              <a:cs typeface="Carlito"/>
            </a:endParaRP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070"/>
              </a:lnSpc>
            </a:pPr>
            <a:r>
              <a:rPr b="1" spc="-10" dirty="0">
                <a:latin typeface="Courier New"/>
                <a:cs typeface="Courier New"/>
              </a:rPr>
              <a:t>BEGIN TRANSACTION ISOLATION LEVEL REPEATABLE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READ;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BEGIN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947" y="2445207"/>
            <a:ext cx="5487035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11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rlito"/>
                <a:cs typeface="Carlito"/>
              </a:rPr>
              <a:t>Добавим </a:t>
            </a:r>
            <a:r>
              <a:rPr spc="-15" dirty="0">
                <a:latin typeface="Carlito"/>
                <a:cs typeface="Carlito"/>
              </a:rPr>
              <a:t>одну </a:t>
            </a:r>
            <a:r>
              <a:rPr spc="-5" dirty="0">
                <a:latin typeface="Carlito"/>
                <a:cs typeface="Carlito"/>
              </a:rPr>
              <a:t>строку:</a:t>
            </a:r>
            <a:endParaRPr>
              <a:latin typeface="Carlito"/>
              <a:cs typeface="Carlito"/>
            </a:endParaRPr>
          </a:p>
          <a:p>
            <a:pPr marL="12700">
              <a:lnSpc>
                <a:spcPts val="2110"/>
              </a:lnSpc>
            </a:pPr>
            <a:r>
              <a:rPr b="1" spc="-10" dirty="0">
                <a:latin typeface="Courier New"/>
                <a:cs typeface="Courier New"/>
              </a:rPr>
              <a:t>INSERT INTO</a:t>
            </a:r>
            <a:r>
              <a:rPr b="1" spc="-1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aircrafts_tmp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VALUES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'IL9', 'Ilyushin IL96', 9800</a:t>
            </a:r>
            <a:r>
              <a:rPr b="1" spc="-6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);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INSERT </a:t>
            </a:r>
            <a:r>
              <a:rPr dirty="0">
                <a:latin typeface="Courier New"/>
                <a:cs typeface="Courier New"/>
              </a:rPr>
              <a:t>0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4947" y="3542792"/>
            <a:ext cx="6033135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11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Carlito"/>
                <a:cs typeface="Carlito"/>
              </a:rPr>
              <a:t>А </a:t>
            </a:r>
            <a:r>
              <a:rPr spc="-15" dirty="0">
                <a:latin typeface="Carlito"/>
                <a:cs typeface="Carlito"/>
              </a:rPr>
              <a:t>одну </a:t>
            </a:r>
            <a:r>
              <a:rPr spc="-5" dirty="0">
                <a:latin typeface="Carlito"/>
                <a:cs typeface="Carlito"/>
              </a:rPr>
              <a:t>строку</a:t>
            </a:r>
            <a:r>
              <a:rPr spc="2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обновим:</a:t>
            </a:r>
            <a:endParaRPr>
              <a:latin typeface="Carlito"/>
              <a:cs typeface="Carlito"/>
            </a:endParaRPr>
          </a:p>
          <a:p>
            <a:pPr marL="12700">
              <a:lnSpc>
                <a:spcPts val="2115"/>
              </a:lnSpc>
            </a:pPr>
            <a:r>
              <a:rPr b="1" spc="-10" dirty="0">
                <a:latin typeface="Courier New"/>
                <a:cs typeface="Courier New"/>
              </a:rPr>
              <a:t>UPDATE aircrafts_tmp SET </a:t>
            </a:r>
            <a:r>
              <a:rPr b="1" spc="-5" dirty="0">
                <a:latin typeface="Courier New"/>
                <a:cs typeface="Courier New"/>
              </a:rPr>
              <a:t>range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range </a:t>
            </a:r>
            <a:r>
              <a:rPr b="1" dirty="0">
                <a:latin typeface="Courier New"/>
                <a:cs typeface="Courier New"/>
              </a:rPr>
              <a:t>+</a:t>
            </a:r>
            <a:r>
              <a:rPr b="1" spc="-85" dirty="0"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100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WHERE aircraft_code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'320';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UPDATE </a:t>
            </a:r>
            <a:r>
              <a:rPr dirty="0">
                <a:latin typeface="Courier New"/>
                <a:cs typeface="Courier New"/>
              </a:rPr>
              <a:t>1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947" y="4628133"/>
            <a:ext cx="845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END;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CO</a:t>
            </a:r>
            <a:r>
              <a:rPr spc="-15" dirty="0">
                <a:latin typeface="Courier New"/>
                <a:cs typeface="Courier New"/>
              </a:rPr>
              <a:t>M</a:t>
            </a:r>
            <a:r>
              <a:rPr spc="-5" dirty="0">
                <a:latin typeface="Courier New"/>
                <a:cs typeface="Courier New"/>
              </a:rPr>
              <a:t>M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dirty="0">
                <a:latin typeface="Courier New"/>
                <a:cs typeface="Courier New"/>
              </a:rPr>
              <a:t>T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9928" y="4869168"/>
            <a:ext cx="3564254" cy="309059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spcBef>
                <a:spcPts val="250"/>
              </a:spcBef>
            </a:pPr>
            <a:r>
              <a:rPr spc="-5" dirty="0">
                <a:latin typeface="Carlito"/>
                <a:cs typeface="Carlito"/>
              </a:rPr>
              <a:t>транзакция зафиксирована</a:t>
            </a:r>
            <a:endParaRPr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1622" y="4994909"/>
            <a:ext cx="2448560" cy="118110"/>
          </a:xfrm>
          <a:custGeom>
            <a:avLst/>
            <a:gdLst/>
            <a:ahLst/>
            <a:cxnLst/>
            <a:rect l="l" t="t" r="r" b="b"/>
            <a:pathLst>
              <a:path w="2448560" h="118110">
                <a:moveTo>
                  <a:pt x="101091" y="0"/>
                </a:moveTo>
                <a:lnTo>
                  <a:pt x="0" y="58927"/>
                </a:lnTo>
                <a:lnTo>
                  <a:pt x="101091" y="117856"/>
                </a:lnTo>
                <a:lnTo>
                  <a:pt x="108839" y="115823"/>
                </a:lnTo>
                <a:lnTo>
                  <a:pt x="112395" y="109727"/>
                </a:lnTo>
                <a:lnTo>
                  <a:pt x="115951" y="103758"/>
                </a:lnTo>
                <a:lnTo>
                  <a:pt x="113791" y="95884"/>
                </a:lnTo>
                <a:lnTo>
                  <a:pt x="72117" y="71627"/>
                </a:lnTo>
                <a:lnTo>
                  <a:pt x="25146" y="71627"/>
                </a:lnTo>
                <a:lnTo>
                  <a:pt x="25146" y="46227"/>
                </a:lnTo>
                <a:lnTo>
                  <a:pt x="72117" y="46227"/>
                </a:lnTo>
                <a:lnTo>
                  <a:pt x="107822" y="25400"/>
                </a:lnTo>
                <a:lnTo>
                  <a:pt x="113791" y="21843"/>
                </a:lnTo>
                <a:lnTo>
                  <a:pt x="115951" y="14096"/>
                </a:lnTo>
                <a:lnTo>
                  <a:pt x="112395" y="8127"/>
                </a:lnTo>
                <a:lnTo>
                  <a:pt x="108839" y="2031"/>
                </a:lnTo>
                <a:lnTo>
                  <a:pt x="101091" y="0"/>
                </a:lnTo>
                <a:close/>
              </a:path>
              <a:path w="2448560" h="118110">
                <a:moveTo>
                  <a:pt x="72117" y="46227"/>
                </a:moveTo>
                <a:lnTo>
                  <a:pt x="25146" y="46227"/>
                </a:lnTo>
                <a:lnTo>
                  <a:pt x="25146" y="71627"/>
                </a:lnTo>
                <a:lnTo>
                  <a:pt x="72117" y="71627"/>
                </a:lnTo>
                <a:lnTo>
                  <a:pt x="69069" y="69850"/>
                </a:lnTo>
                <a:lnTo>
                  <a:pt x="31622" y="69850"/>
                </a:lnTo>
                <a:lnTo>
                  <a:pt x="31622" y="48006"/>
                </a:lnTo>
                <a:lnTo>
                  <a:pt x="69069" y="48006"/>
                </a:lnTo>
                <a:lnTo>
                  <a:pt x="72117" y="46227"/>
                </a:lnTo>
                <a:close/>
              </a:path>
              <a:path w="2448560" h="118110">
                <a:moveTo>
                  <a:pt x="2448305" y="46227"/>
                </a:moveTo>
                <a:lnTo>
                  <a:pt x="72117" y="46227"/>
                </a:lnTo>
                <a:lnTo>
                  <a:pt x="50346" y="58927"/>
                </a:lnTo>
                <a:lnTo>
                  <a:pt x="72117" y="71627"/>
                </a:lnTo>
                <a:lnTo>
                  <a:pt x="2448305" y="71627"/>
                </a:lnTo>
                <a:lnTo>
                  <a:pt x="2448305" y="46227"/>
                </a:lnTo>
                <a:close/>
              </a:path>
              <a:path w="2448560" h="118110">
                <a:moveTo>
                  <a:pt x="31622" y="48006"/>
                </a:moveTo>
                <a:lnTo>
                  <a:pt x="31622" y="69850"/>
                </a:lnTo>
                <a:lnTo>
                  <a:pt x="50346" y="58927"/>
                </a:lnTo>
                <a:lnTo>
                  <a:pt x="31622" y="48006"/>
                </a:lnTo>
                <a:close/>
              </a:path>
              <a:path w="2448560" h="118110">
                <a:moveTo>
                  <a:pt x="50346" y="58927"/>
                </a:moveTo>
                <a:lnTo>
                  <a:pt x="31622" y="69850"/>
                </a:lnTo>
                <a:lnTo>
                  <a:pt x="69069" y="69850"/>
                </a:lnTo>
                <a:lnTo>
                  <a:pt x="50346" y="58927"/>
                </a:lnTo>
                <a:close/>
              </a:path>
              <a:path w="2448560" h="118110">
                <a:moveTo>
                  <a:pt x="69069" y="48006"/>
                </a:moveTo>
                <a:lnTo>
                  <a:pt x="31622" y="48006"/>
                </a:lnTo>
                <a:lnTo>
                  <a:pt x="50346" y="58927"/>
                </a:lnTo>
                <a:lnTo>
                  <a:pt x="69069" y="4800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7515" y="1916811"/>
            <a:ext cx="450215" cy="3321685"/>
          </a:xfrm>
          <a:custGeom>
            <a:avLst/>
            <a:gdLst/>
            <a:ahLst/>
            <a:cxnLst/>
            <a:rect l="l" t="t" r="r" b="b"/>
            <a:pathLst>
              <a:path w="450215" h="3321685">
                <a:moveTo>
                  <a:pt x="450049" y="3321685"/>
                </a:moveTo>
                <a:lnTo>
                  <a:pt x="378928" y="3319775"/>
                </a:lnTo>
                <a:lnTo>
                  <a:pt x="317158" y="3314459"/>
                </a:lnTo>
                <a:lnTo>
                  <a:pt x="268448" y="3306350"/>
                </a:lnTo>
                <a:lnTo>
                  <a:pt x="225031" y="3284220"/>
                </a:lnTo>
                <a:lnTo>
                  <a:pt x="225031" y="1698370"/>
                </a:lnTo>
                <a:lnTo>
                  <a:pt x="213559" y="1686525"/>
                </a:lnTo>
                <a:lnTo>
                  <a:pt x="181613" y="1676240"/>
                </a:lnTo>
                <a:lnTo>
                  <a:pt x="132900" y="1668131"/>
                </a:lnTo>
                <a:lnTo>
                  <a:pt x="71127" y="1662815"/>
                </a:lnTo>
                <a:lnTo>
                  <a:pt x="0" y="1660905"/>
                </a:lnTo>
                <a:lnTo>
                  <a:pt x="71127" y="1658983"/>
                </a:lnTo>
                <a:lnTo>
                  <a:pt x="132900" y="1653635"/>
                </a:lnTo>
                <a:lnTo>
                  <a:pt x="181613" y="1645489"/>
                </a:lnTo>
                <a:lnTo>
                  <a:pt x="213559" y="1635172"/>
                </a:lnTo>
                <a:lnTo>
                  <a:pt x="225031" y="1623314"/>
                </a:lnTo>
                <a:lnTo>
                  <a:pt x="225031" y="37464"/>
                </a:lnTo>
                <a:lnTo>
                  <a:pt x="236503" y="25619"/>
                </a:lnTo>
                <a:lnTo>
                  <a:pt x="268448" y="15334"/>
                </a:lnTo>
                <a:lnTo>
                  <a:pt x="317158" y="7225"/>
                </a:lnTo>
                <a:lnTo>
                  <a:pt x="378928" y="1909"/>
                </a:lnTo>
                <a:lnTo>
                  <a:pt x="450049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47242" y="3225292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2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>
            <a:off x="2558217" y="232738"/>
            <a:ext cx="6551867" cy="504625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5" dirty="0" smtClean="0">
                <a:latin typeface="Arial Black" panose="020B0A04020102020204" pitchFamily="34" charset="0"/>
              </a:rPr>
              <a:t>Эксперимент</a:t>
            </a:r>
            <a:endParaRPr lang="ru-RU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47646" y="1002060"/>
            <a:ext cx="9218451" cy="2426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5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rlito"/>
                <a:cs typeface="Carlito"/>
              </a:rPr>
              <a:t>Переходим </a:t>
            </a:r>
            <a:r>
              <a:rPr sz="2000" dirty="0">
                <a:latin typeface="Carlito"/>
                <a:cs typeface="Carlito"/>
              </a:rPr>
              <a:t>на первый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 err="1">
                <a:latin typeface="Carlito"/>
                <a:cs typeface="Carlito"/>
              </a:rPr>
              <a:t>терминал</a:t>
            </a:r>
            <a:r>
              <a:rPr sz="2000" spc="-5" dirty="0" smtClean="0">
                <a:latin typeface="Carlito"/>
                <a:cs typeface="Carlito"/>
              </a:rPr>
              <a:t>.</a:t>
            </a:r>
            <a:endParaRPr lang="ru-RU" sz="2000" spc="-5" dirty="0" smtClean="0">
              <a:latin typeface="Carlito"/>
              <a:cs typeface="Carlito"/>
            </a:endParaRPr>
          </a:p>
          <a:p>
            <a:pPr marL="355600" indent="-342900">
              <a:lnSpc>
                <a:spcPts val="235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115"/>
              </a:lnSpc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aircrafts_tmp;</a:t>
            </a:r>
            <a:endParaRPr dirty="0">
              <a:latin typeface="Courier New"/>
              <a:cs typeface="Courier New"/>
            </a:endParaRPr>
          </a:p>
          <a:p>
            <a:pPr marL="355600" marR="5080" indent="-342900"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На </a:t>
            </a:r>
            <a:r>
              <a:rPr sz="2000" dirty="0">
                <a:latin typeface="Carlito"/>
                <a:cs typeface="Carlito"/>
              </a:rPr>
              <a:t>первом </a:t>
            </a:r>
            <a:r>
              <a:rPr sz="2000" spc="-5" dirty="0">
                <a:latin typeface="Carlito"/>
                <a:cs typeface="Carlito"/>
              </a:rPr>
              <a:t>терминале ничего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5" dirty="0">
                <a:latin typeface="Carlito"/>
                <a:cs typeface="Carlito"/>
              </a:rPr>
              <a:t>изменилось: фантомные </a:t>
            </a:r>
            <a:r>
              <a:rPr sz="2000" dirty="0">
                <a:latin typeface="Carlito"/>
                <a:cs typeface="Carlito"/>
              </a:rPr>
              <a:t>строки не  </a:t>
            </a:r>
            <a:r>
              <a:rPr sz="2000" spc="-5" dirty="0">
                <a:latin typeface="Carlito"/>
                <a:cs typeface="Carlito"/>
              </a:rPr>
              <a:t>видны,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10" dirty="0">
                <a:latin typeface="Carlito"/>
                <a:cs typeface="Carlito"/>
              </a:rPr>
              <a:t>также </a:t>
            </a:r>
            <a:r>
              <a:rPr sz="2000" dirty="0">
                <a:latin typeface="Carlito"/>
                <a:cs typeface="Carlito"/>
              </a:rPr>
              <a:t>не видны изменения в </a:t>
            </a:r>
            <a:r>
              <a:rPr sz="2000" spc="-10" dirty="0">
                <a:latin typeface="Carlito"/>
                <a:cs typeface="Carlito"/>
              </a:rPr>
              <a:t>уже </a:t>
            </a:r>
            <a:r>
              <a:rPr sz="2000" spc="-5" dirty="0">
                <a:latin typeface="Carlito"/>
                <a:cs typeface="Carlito"/>
              </a:rPr>
              <a:t>существующих </a:t>
            </a:r>
            <a:r>
              <a:rPr sz="2000" spc="-10" dirty="0">
                <a:latin typeface="Carlito"/>
                <a:cs typeface="Carlito"/>
              </a:rPr>
              <a:t>строках. Это  </a:t>
            </a:r>
            <a:r>
              <a:rPr sz="2000" spc="-5" dirty="0">
                <a:latin typeface="Carlito"/>
                <a:cs typeface="Carlito"/>
              </a:rPr>
              <a:t>объясняется </a:t>
            </a:r>
            <a:r>
              <a:rPr sz="2000" spc="-10" dirty="0">
                <a:latin typeface="Carlito"/>
                <a:cs typeface="Carlito"/>
              </a:rPr>
              <a:t>тем, что </a:t>
            </a:r>
            <a:r>
              <a:rPr sz="2000" dirty="0">
                <a:latin typeface="Carlito"/>
                <a:cs typeface="Carlito"/>
              </a:rPr>
              <a:t>снимок </a:t>
            </a:r>
            <a:r>
              <a:rPr sz="2000" spc="-5" dirty="0">
                <a:latin typeface="Carlito"/>
                <a:cs typeface="Carlito"/>
              </a:rPr>
              <a:t>данных </a:t>
            </a:r>
            <a:r>
              <a:rPr sz="2000" spc="-10" dirty="0">
                <a:latin typeface="Carlito"/>
                <a:cs typeface="Carlito"/>
              </a:rPr>
              <a:t>выполняется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момент начала  выполнения первого </a:t>
            </a:r>
            <a:r>
              <a:rPr sz="2000" dirty="0">
                <a:latin typeface="Carlito"/>
                <a:cs typeface="Carlito"/>
              </a:rPr>
              <a:t>запроса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транзакции.</a:t>
            </a:r>
            <a:endParaRPr sz="2000" dirty="0">
              <a:latin typeface="Carlito"/>
              <a:cs typeface="Carlito"/>
            </a:endParaRPr>
          </a:p>
          <a:p>
            <a:pPr marL="149225">
              <a:lnSpc>
                <a:spcPts val="2075"/>
              </a:lnSpc>
              <a:tabLst>
                <a:tab pos="3289300" algn="l"/>
                <a:tab pos="5063490" algn="l"/>
              </a:tabLst>
            </a:pPr>
            <a:r>
              <a:rPr spc="-10" dirty="0">
                <a:latin typeface="Courier New"/>
                <a:cs typeface="Courier New"/>
              </a:rPr>
              <a:t>aircraft_code</a:t>
            </a:r>
            <a:r>
              <a:rPr dirty="0">
                <a:latin typeface="Courier New"/>
                <a:cs typeface="Courier New"/>
              </a:rPr>
              <a:t> |	</a:t>
            </a:r>
            <a:r>
              <a:rPr spc="-10" dirty="0">
                <a:latin typeface="Courier New"/>
                <a:cs typeface="Courier New"/>
              </a:rPr>
              <a:t>model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range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7647" y="3524440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1894" y="3524440"/>
            <a:ext cx="2866390" cy="0"/>
          </a:xfrm>
          <a:custGeom>
            <a:avLst/>
            <a:gdLst/>
            <a:ahLst/>
            <a:cxnLst/>
            <a:rect l="l" t="t" r="r" b="b"/>
            <a:pathLst>
              <a:path w="2866390">
                <a:moveTo>
                  <a:pt x="0" y="0"/>
                </a:moveTo>
                <a:lnTo>
                  <a:pt x="286598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4429" y="3524440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3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34947" y="3347720"/>
            <a:ext cx="6297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061210" algn="l"/>
                <a:tab pos="5063490" algn="l"/>
                <a:tab pos="628396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53056" y="3673027"/>
          <a:ext cx="5931534" cy="1356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67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320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A320-200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321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A321-200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319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A319-100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Sukhoi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SuperJet-100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CN1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Cessna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208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Caravan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086092" y="4993894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22275" algn="l"/>
              </a:tabLst>
            </a:pP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1</a:t>
            </a:r>
            <a:r>
              <a:rPr spc="-5" dirty="0">
                <a:latin typeface="Courier New"/>
                <a:cs typeface="Courier New"/>
              </a:rPr>
              <a:t>9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4947" y="4993895"/>
            <a:ext cx="4803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7160">
              <a:spcBef>
                <a:spcPts val="100"/>
              </a:spcBef>
              <a:tabLst>
                <a:tab pos="2061210" algn="l"/>
              </a:tabLst>
            </a:pPr>
            <a:r>
              <a:rPr spc="-10" dirty="0">
                <a:latin typeface="Courier New"/>
                <a:cs typeface="Courier New"/>
              </a:rPr>
              <a:t>CR2	</a:t>
            </a: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Bombardier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CRJ-200  </a:t>
            </a:r>
            <a:r>
              <a:rPr spc="-5" dirty="0">
                <a:latin typeface="Courier New"/>
                <a:cs typeface="Courier New"/>
              </a:rPr>
              <a:t>(6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4945" y="5553558"/>
            <a:ext cx="6505205" cy="866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35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Завершим первую транзакцию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тоже: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115"/>
              </a:lnSpc>
            </a:pPr>
            <a:r>
              <a:rPr b="1" spc="-10" dirty="0">
                <a:latin typeface="Courier New"/>
                <a:cs typeface="Courier New"/>
              </a:rPr>
              <a:t>END;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COMMIT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0333" y="3284956"/>
            <a:ext cx="2091697" cy="585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46405" marR="173355" indent="-265430">
              <a:spcBef>
                <a:spcPts val="245"/>
              </a:spcBef>
            </a:pPr>
            <a:r>
              <a:rPr dirty="0">
                <a:latin typeface="Carlito"/>
                <a:cs typeface="Carlito"/>
              </a:rPr>
              <a:t>неи</a:t>
            </a:r>
            <a:r>
              <a:rPr spc="-10" dirty="0">
                <a:latin typeface="Carlito"/>
                <a:cs typeface="Carlito"/>
              </a:rPr>
              <a:t>з</a:t>
            </a:r>
            <a:r>
              <a:rPr spc="-5" dirty="0">
                <a:latin typeface="Carlito"/>
                <a:cs typeface="Carlito"/>
              </a:rPr>
              <a:t>менен</a:t>
            </a:r>
            <a:r>
              <a:rPr spc="-10" dirty="0">
                <a:latin typeface="Carlito"/>
                <a:cs typeface="Carlito"/>
              </a:rPr>
              <a:t>н</a:t>
            </a:r>
            <a:r>
              <a:rPr spc="-5" dirty="0">
                <a:latin typeface="Carlito"/>
                <a:cs typeface="Carlito"/>
              </a:rPr>
              <a:t>ое  значение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84133" y="3596005"/>
            <a:ext cx="580390" cy="219075"/>
          </a:xfrm>
          <a:custGeom>
            <a:avLst/>
            <a:gdLst/>
            <a:ahLst/>
            <a:cxnLst/>
            <a:rect l="l" t="t" r="r" b="b"/>
            <a:pathLst>
              <a:path w="580390" h="219075">
                <a:moveTo>
                  <a:pt x="86868" y="106172"/>
                </a:moveTo>
                <a:lnTo>
                  <a:pt x="78740" y="106553"/>
                </a:lnTo>
                <a:lnTo>
                  <a:pt x="74041" y="111760"/>
                </a:lnTo>
                <a:lnTo>
                  <a:pt x="0" y="193040"/>
                </a:lnTo>
                <a:lnTo>
                  <a:pt x="107315" y="217424"/>
                </a:lnTo>
                <a:lnTo>
                  <a:pt x="114173" y="219075"/>
                </a:lnTo>
                <a:lnTo>
                  <a:pt x="120904" y="214757"/>
                </a:lnTo>
                <a:lnTo>
                  <a:pt x="122427" y="207899"/>
                </a:lnTo>
                <a:lnTo>
                  <a:pt x="124079" y="201041"/>
                </a:lnTo>
                <a:lnTo>
                  <a:pt x="121879" y="197612"/>
                </a:lnTo>
                <a:lnTo>
                  <a:pt x="27940" y="197612"/>
                </a:lnTo>
                <a:lnTo>
                  <a:pt x="20320" y="173355"/>
                </a:lnTo>
                <a:lnTo>
                  <a:pt x="65116" y="159288"/>
                </a:lnTo>
                <a:lnTo>
                  <a:pt x="97536" y="123571"/>
                </a:lnTo>
                <a:lnTo>
                  <a:pt x="97155" y="115570"/>
                </a:lnTo>
                <a:lnTo>
                  <a:pt x="92075" y="110871"/>
                </a:lnTo>
                <a:lnTo>
                  <a:pt x="86868" y="106172"/>
                </a:lnTo>
                <a:close/>
              </a:path>
              <a:path w="580390" h="219075">
                <a:moveTo>
                  <a:pt x="65116" y="159288"/>
                </a:moveTo>
                <a:lnTo>
                  <a:pt x="20320" y="173355"/>
                </a:lnTo>
                <a:lnTo>
                  <a:pt x="27940" y="197612"/>
                </a:lnTo>
                <a:lnTo>
                  <a:pt x="39264" y="194056"/>
                </a:lnTo>
                <a:lnTo>
                  <a:pt x="33527" y="194056"/>
                </a:lnTo>
                <a:lnTo>
                  <a:pt x="26924" y="173101"/>
                </a:lnTo>
                <a:lnTo>
                  <a:pt x="52566" y="173101"/>
                </a:lnTo>
                <a:lnTo>
                  <a:pt x="65116" y="159288"/>
                </a:lnTo>
                <a:close/>
              </a:path>
              <a:path w="580390" h="219075">
                <a:moveTo>
                  <a:pt x="72779" y="183531"/>
                </a:moveTo>
                <a:lnTo>
                  <a:pt x="27940" y="197612"/>
                </a:lnTo>
                <a:lnTo>
                  <a:pt x="121879" y="197612"/>
                </a:lnTo>
                <a:lnTo>
                  <a:pt x="119761" y="194310"/>
                </a:lnTo>
                <a:lnTo>
                  <a:pt x="112902" y="192659"/>
                </a:lnTo>
                <a:lnTo>
                  <a:pt x="72779" y="183531"/>
                </a:lnTo>
                <a:close/>
              </a:path>
              <a:path w="580390" h="219075">
                <a:moveTo>
                  <a:pt x="26924" y="173101"/>
                </a:moveTo>
                <a:lnTo>
                  <a:pt x="33527" y="194056"/>
                </a:lnTo>
                <a:lnTo>
                  <a:pt x="48174" y="177935"/>
                </a:lnTo>
                <a:lnTo>
                  <a:pt x="26924" y="173101"/>
                </a:lnTo>
                <a:close/>
              </a:path>
              <a:path w="580390" h="219075">
                <a:moveTo>
                  <a:pt x="48174" y="177935"/>
                </a:moveTo>
                <a:lnTo>
                  <a:pt x="33527" y="194056"/>
                </a:lnTo>
                <a:lnTo>
                  <a:pt x="39264" y="194056"/>
                </a:lnTo>
                <a:lnTo>
                  <a:pt x="72779" y="183531"/>
                </a:lnTo>
                <a:lnTo>
                  <a:pt x="48174" y="177935"/>
                </a:lnTo>
                <a:close/>
              </a:path>
              <a:path w="580390" h="219075">
                <a:moveTo>
                  <a:pt x="572389" y="0"/>
                </a:moveTo>
                <a:lnTo>
                  <a:pt x="65116" y="159288"/>
                </a:lnTo>
                <a:lnTo>
                  <a:pt x="48174" y="177935"/>
                </a:lnTo>
                <a:lnTo>
                  <a:pt x="72779" y="183531"/>
                </a:lnTo>
                <a:lnTo>
                  <a:pt x="580009" y="24257"/>
                </a:lnTo>
                <a:lnTo>
                  <a:pt x="572389" y="0"/>
                </a:lnTo>
                <a:close/>
              </a:path>
              <a:path w="580390" h="219075">
                <a:moveTo>
                  <a:pt x="52566" y="173101"/>
                </a:moveTo>
                <a:lnTo>
                  <a:pt x="26924" y="173101"/>
                </a:lnTo>
                <a:lnTo>
                  <a:pt x="48174" y="177935"/>
                </a:lnTo>
                <a:lnTo>
                  <a:pt x="52566" y="17310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7515" y="1628775"/>
            <a:ext cx="450215" cy="4824730"/>
          </a:xfrm>
          <a:custGeom>
            <a:avLst/>
            <a:gdLst/>
            <a:ahLst/>
            <a:cxnLst/>
            <a:rect l="l" t="t" r="r" b="b"/>
            <a:pathLst>
              <a:path w="450215" h="4824730">
                <a:moveTo>
                  <a:pt x="450049" y="4824564"/>
                </a:moveTo>
                <a:lnTo>
                  <a:pt x="378928" y="4822653"/>
                </a:lnTo>
                <a:lnTo>
                  <a:pt x="317158" y="4817329"/>
                </a:lnTo>
                <a:lnTo>
                  <a:pt x="268448" y="4809211"/>
                </a:lnTo>
                <a:lnTo>
                  <a:pt x="225031" y="4787061"/>
                </a:lnTo>
                <a:lnTo>
                  <a:pt x="225031" y="2449830"/>
                </a:lnTo>
                <a:lnTo>
                  <a:pt x="213559" y="2437971"/>
                </a:lnTo>
                <a:lnTo>
                  <a:pt x="181613" y="2427654"/>
                </a:lnTo>
                <a:lnTo>
                  <a:pt x="132900" y="2419508"/>
                </a:lnTo>
                <a:lnTo>
                  <a:pt x="71127" y="2414160"/>
                </a:lnTo>
                <a:lnTo>
                  <a:pt x="0" y="2412238"/>
                </a:lnTo>
                <a:lnTo>
                  <a:pt x="71127" y="2410328"/>
                </a:lnTo>
                <a:lnTo>
                  <a:pt x="132900" y="2405012"/>
                </a:lnTo>
                <a:lnTo>
                  <a:pt x="181613" y="2396903"/>
                </a:lnTo>
                <a:lnTo>
                  <a:pt x="213559" y="2386618"/>
                </a:lnTo>
                <a:lnTo>
                  <a:pt x="225031" y="2374773"/>
                </a:lnTo>
                <a:lnTo>
                  <a:pt x="225031" y="37464"/>
                </a:lnTo>
                <a:lnTo>
                  <a:pt x="236503" y="25619"/>
                </a:lnTo>
                <a:lnTo>
                  <a:pt x="268448" y="15334"/>
                </a:lnTo>
                <a:lnTo>
                  <a:pt x="317158" y="7225"/>
                </a:lnTo>
                <a:lnTo>
                  <a:pt x="378928" y="1909"/>
                </a:lnTo>
                <a:lnTo>
                  <a:pt x="450049" y="0"/>
                </a:lnTo>
              </a:path>
            </a:pathLst>
          </a:custGeom>
          <a:ln w="253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0370" y="3705542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1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19" name="object 2"/>
          <p:cNvSpPr txBox="1">
            <a:spLocks/>
          </p:cNvSpPr>
          <p:nvPr/>
        </p:nvSpPr>
        <p:spPr>
          <a:xfrm>
            <a:off x="2964750" y="97909"/>
            <a:ext cx="6551867" cy="504625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5" dirty="0" smtClean="0">
                <a:latin typeface="Arial Black" panose="020B0A04020102020204" pitchFamily="34" charset="0"/>
              </a:rPr>
              <a:t>Эксперимент</a:t>
            </a:r>
            <a:endParaRPr lang="ru-RU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04118" y="931834"/>
            <a:ext cx="5598160" cy="8983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5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А </a:t>
            </a:r>
            <a:r>
              <a:rPr sz="2000" spc="-5" dirty="0">
                <a:latin typeface="Carlito"/>
                <a:cs typeface="Carlito"/>
              </a:rPr>
              <a:t>теперь посмотрим,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spc="-5" dirty="0">
                <a:latin typeface="Carlito"/>
                <a:cs typeface="Carlito"/>
              </a:rPr>
              <a:t>изменилось </a:t>
            </a:r>
            <a:r>
              <a:rPr sz="2000" dirty="0">
                <a:latin typeface="Carlito"/>
                <a:cs typeface="Carlito"/>
              </a:rPr>
              <a:t>в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таблице: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115"/>
              </a:lnSpc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aircrafts_tmp;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2106" y="1853946"/>
            <a:ext cx="3710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14980" algn="l"/>
              </a:tabLst>
            </a:pP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c</a:t>
            </a:r>
            <a:r>
              <a:rPr spc="-5" dirty="0">
                <a:latin typeface="Courier New"/>
                <a:cs typeface="Courier New"/>
              </a:rPr>
              <a:t>ra</a:t>
            </a:r>
            <a:r>
              <a:rPr spc="-15" dirty="0">
                <a:latin typeface="Courier New"/>
                <a:cs typeface="Courier New"/>
              </a:rPr>
              <a:t>f</a:t>
            </a:r>
            <a:r>
              <a:rPr spc="-5" dirty="0">
                <a:latin typeface="Courier New"/>
                <a:cs typeface="Courier New"/>
              </a:rPr>
              <a:t>t</a:t>
            </a:r>
            <a:r>
              <a:rPr spc="-15" dirty="0">
                <a:latin typeface="Courier New"/>
                <a:cs typeface="Courier New"/>
              </a:rPr>
              <a:t>_c</a:t>
            </a:r>
            <a:r>
              <a:rPr spc="-5" dirty="0">
                <a:latin typeface="Courier New"/>
                <a:cs typeface="Courier New"/>
              </a:rPr>
              <a:t>od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5" dirty="0">
                <a:latin typeface="Courier New"/>
                <a:cs typeface="Courier New"/>
              </a:rPr>
              <a:t>m</a:t>
            </a:r>
            <a:r>
              <a:rPr spc="-15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d</a:t>
            </a:r>
            <a:r>
              <a:rPr spc="-15" dirty="0">
                <a:latin typeface="Courier New"/>
                <a:cs typeface="Courier New"/>
              </a:rPr>
              <a:t>e</a:t>
            </a:r>
            <a:r>
              <a:rPr dirty="0">
                <a:latin typeface="Courier New"/>
                <a:cs typeface="Courier New"/>
              </a:rPr>
              <a:t>l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092" y="1853946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range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7647" y="2304986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1894" y="2304986"/>
            <a:ext cx="2866390" cy="0"/>
          </a:xfrm>
          <a:custGeom>
            <a:avLst/>
            <a:gdLst/>
            <a:ahLst/>
            <a:cxnLst/>
            <a:rect l="l" t="t" r="r" b="b"/>
            <a:pathLst>
              <a:path w="2866390">
                <a:moveTo>
                  <a:pt x="0" y="0"/>
                </a:moveTo>
                <a:lnTo>
                  <a:pt x="286598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4429" y="2304986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3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34947" y="2128265"/>
            <a:ext cx="6297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061210" algn="l"/>
                <a:tab pos="5063490" algn="l"/>
                <a:tab pos="628396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53057" y="2453573"/>
          <a:ext cx="5934074" cy="1082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939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321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A321-200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4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319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A319-100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Sukhoi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SuperJet-100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CN1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Cessna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208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Caravan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082722" y="3500120"/>
            <a:ext cx="27559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Bombardier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CRJ-200</a:t>
            </a:r>
            <a:endParaRPr>
              <a:latin typeface="Courier New"/>
              <a:cs typeface="Courier New"/>
            </a:endParaRPr>
          </a:p>
          <a:p>
            <a:pPr marL="13335"/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solidFill>
                  <a:srgbClr val="FF0000"/>
                </a:solidFill>
                <a:latin typeface="Courier New"/>
                <a:cs typeface="Courier New"/>
              </a:rPr>
              <a:t>Ilyushin</a:t>
            </a:r>
            <a:r>
              <a:rPr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FF0000"/>
                </a:solidFill>
                <a:latin typeface="Courier New"/>
                <a:cs typeface="Courier New"/>
              </a:rPr>
              <a:t>IL96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Airbus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A320-200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091" y="3500120"/>
            <a:ext cx="9817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22275" algn="l"/>
              </a:tabLst>
            </a:pP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1</a:t>
            </a:r>
            <a:r>
              <a:rPr spc="-5" dirty="0">
                <a:latin typeface="Courier New"/>
                <a:cs typeface="Courier New"/>
              </a:rPr>
              <a:t>9</a:t>
            </a:r>
            <a:r>
              <a:rPr spc="-1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422275" algn="l"/>
              </a:tabLst>
            </a:pP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spc="-5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422275" algn="l"/>
              </a:tabLst>
            </a:pP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pc="-5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4947" y="3500121"/>
            <a:ext cx="12553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687070" algn="just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C</a:t>
            </a:r>
            <a:r>
              <a:rPr spc="-15" dirty="0">
                <a:latin typeface="Courier New"/>
                <a:cs typeface="Courier New"/>
              </a:rPr>
              <a:t>R</a:t>
            </a:r>
            <a:r>
              <a:rPr dirty="0">
                <a:latin typeface="Courier New"/>
                <a:cs typeface="Courier New"/>
              </a:rPr>
              <a:t>2  </a:t>
            </a:r>
            <a:r>
              <a:rPr spc="-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pc="-1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dirty="0">
                <a:solidFill>
                  <a:srgbClr val="FF0000"/>
                </a:solidFill>
                <a:latin typeface="Courier New"/>
                <a:cs typeface="Courier New"/>
              </a:rPr>
              <a:t>9  </a:t>
            </a:r>
            <a:r>
              <a:rPr spc="-5" dirty="0">
                <a:latin typeface="Courier New"/>
                <a:cs typeface="Courier New"/>
              </a:rPr>
              <a:t>3</a:t>
            </a:r>
            <a:r>
              <a:rPr spc="-15" dirty="0">
                <a:latin typeface="Courier New"/>
                <a:cs typeface="Courier New"/>
              </a:rPr>
              <a:t>2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L="12700" algn="just"/>
            <a:r>
              <a:rPr spc="-5" dirty="0">
                <a:latin typeface="Courier New"/>
                <a:cs typeface="Courier New"/>
              </a:rPr>
              <a:t>(7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34946" y="4608322"/>
            <a:ext cx="782193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Но </a:t>
            </a:r>
            <a:r>
              <a:rPr sz="2000" spc="-15" dirty="0">
                <a:latin typeface="Carlito"/>
                <a:cs typeface="Carlito"/>
              </a:rPr>
              <a:t>до </a:t>
            </a:r>
            <a:r>
              <a:rPr sz="2000" spc="-10" dirty="0">
                <a:latin typeface="Carlito"/>
                <a:cs typeface="Carlito"/>
              </a:rPr>
              <a:t>тех </a:t>
            </a:r>
            <a:r>
              <a:rPr sz="2000" dirty="0">
                <a:latin typeface="Carlito"/>
                <a:cs typeface="Carlito"/>
              </a:rPr>
              <a:t>пор, </a:t>
            </a:r>
            <a:r>
              <a:rPr sz="2000" spc="-10" dirty="0">
                <a:latin typeface="Carlito"/>
                <a:cs typeface="Carlito"/>
              </a:rPr>
              <a:t>пока </a:t>
            </a:r>
            <a:r>
              <a:rPr sz="2000" dirty="0">
                <a:latin typeface="Carlito"/>
                <a:cs typeface="Carlito"/>
              </a:rPr>
              <a:t>мы на первом </a:t>
            </a:r>
            <a:r>
              <a:rPr sz="2000" spc="-5" dirty="0">
                <a:latin typeface="Carlito"/>
                <a:cs typeface="Carlito"/>
              </a:rPr>
              <a:t>терминале </a:t>
            </a:r>
            <a:r>
              <a:rPr sz="2000" spc="-15" dirty="0">
                <a:latin typeface="Carlito"/>
                <a:cs typeface="Carlito"/>
              </a:rPr>
              <a:t>находились </a:t>
            </a:r>
            <a:r>
              <a:rPr sz="2000" i="1" spc="-85" dirty="0">
                <a:latin typeface="Arial"/>
                <a:cs typeface="Arial"/>
              </a:rPr>
              <a:t>в </a:t>
            </a:r>
            <a:r>
              <a:rPr sz="2000" i="1" spc="-125" dirty="0">
                <a:latin typeface="Arial"/>
                <a:cs typeface="Arial"/>
              </a:rPr>
              <a:t>процессе  </a:t>
            </a:r>
            <a:r>
              <a:rPr sz="2000" i="1" spc="-100" dirty="0">
                <a:latin typeface="Arial"/>
                <a:cs typeface="Arial"/>
              </a:rPr>
              <a:t>выполнения </a:t>
            </a:r>
            <a:r>
              <a:rPr sz="2000" dirty="0">
                <a:latin typeface="Carlito"/>
                <a:cs typeface="Carlito"/>
              </a:rPr>
              <a:t>первой </a:t>
            </a:r>
            <a:r>
              <a:rPr sz="2000" spc="-5" dirty="0">
                <a:latin typeface="Carlito"/>
                <a:cs typeface="Carlito"/>
              </a:rPr>
              <a:t>транзакции, </a:t>
            </a:r>
            <a:r>
              <a:rPr sz="2000" dirty="0">
                <a:latin typeface="Carlito"/>
                <a:cs typeface="Carlito"/>
              </a:rPr>
              <a:t>все </a:t>
            </a:r>
            <a:r>
              <a:rPr sz="2000" spc="-5" dirty="0">
                <a:latin typeface="Carlito"/>
                <a:cs typeface="Carlito"/>
              </a:rPr>
              <a:t>эти изменения </a:t>
            </a:r>
            <a:r>
              <a:rPr sz="2000" dirty="0">
                <a:latin typeface="Carlito"/>
                <a:cs typeface="Carlito"/>
              </a:rPr>
              <a:t>не были ей  </a:t>
            </a:r>
            <a:r>
              <a:rPr sz="2000" spc="-5" dirty="0">
                <a:latin typeface="Carlito"/>
                <a:cs typeface="Carlito"/>
              </a:rPr>
              <a:t>доступны, </a:t>
            </a:r>
            <a:r>
              <a:rPr sz="2000" spc="-10" dirty="0">
                <a:latin typeface="Carlito"/>
                <a:cs typeface="Carlito"/>
              </a:rPr>
              <a:t>поскольку </a:t>
            </a:r>
            <a:r>
              <a:rPr sz="2000" dirty="0">
                <a:latin typeface="Carlito"/>
                <a:cs typeface="Carlito"/>
              </a:rPr>
              <a:t>первая транзакция </a:t>
            </a:r>
            <a:r>
              <a:rPr sz="2000" spc="-5" dirty="0" err="1">
                <a:latin typeface="Carlito"/>
                <a:cs typeface="Carlito"/>
              </a:rPr>
              <a:t>использовала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 err="1" smtClean="0">
                <a:latin typeface="Carlito"/>
                <a:cs typeface="Carlito"/>
              </a:rPr>
              <a:t>снимок</a:t>
            </a:r>
            <a:r>
              <a:rPr sz="2000" dirty="0" smtClean="0">
                <a:latin typeface="Carlito"/>
                <a:cs typeface="Carlito"/>
              </a:rPr>
              <a:t>,</a:t>
            </a:r>
            <a:r>
              <a:rPr lang="ru-RU" sz="2000" dirty="0" smtClean="0">
                <a:latin typeface="Carlito"/>
                <a:cs typeface="Carlito"/>
              </a:rPr>
              <a:t> </a:t>
            </a:r>
            <a:r>
              <a:rPr sz="2000" spc="-10" dirty="0" err="1" smtClean="0">
                <a:latin typeface="Carlito"/>
                <a:cs typeface="Carlito"/>
              </a:rPr>
              <a:t>сделанный</a:t>
            </a:r>
            <a:r>
              <a:rPr sz="2000" u="heavy" spc="-10" dirty="0" smtClean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до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внесения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изменений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и их </a:t>
            </a:r>
            <a:r>
              <a:rPr sz="2000" u="heavy" spc="-5" dirty="0" err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фиксации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10" dirty="0" err="1" smtClean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второй</a:t>
            </a:r>
            <a:r>
              <a:rPr lang="ru-RU" sz="2000" u="heavy" spc="-10" dirty="0" smtClean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0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транзакцией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28279" y="2780894"/>
            <a:ext cx="1954408" cy="585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509905" marR="179070" indent="-321945">
              <a:spcBef>
                <a:spcPts val="245"/>
              </a:spcBef>
            </a:pPr>
            <a:r>
              <a:rPr spc="-10" dirty="0">
                <a:latin typeface="Carlito"/>
                <a:cs typeface="Carlito"/>
              </a:rPr>
              <a:t>д</a:t>
            </a:r>
            <a:r>
              <a:rPr spc="-5" dirty="0">
                <a:latin typeface="Carlito"/>
                <a:cs typeface="Carlito"/>
              </a:rPr>
              <a:t>оба</a:t>
            </a:r>
            <a:r>
              <a:rPr spc="-10" dirty="0">
                <a:latin typeface="Carlito"/>
                <a:cs typeface="Carlito"/>
              </a:rPr>
              <a:t>в</a:t>
            </a:r>
            <a:r>
              <a:rPr dirty="0">
                <a:latin typeface="Carlito"/>
                <a:cs typeface="Carlito"/>
              </a:rPr>
              <a:t>ленная  </a:t>
            </a:r>
            <a:r>
              <a:rPr spc="-10" dirty="0">
                <a:latin typeface="Carlito"/>
                <a:cs typeface="Carlito"/>
              </a:rPr>
              <a:t>строка</a:t>
            </a:r>
            <a:endParaRPr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184133" y="3415665"/>
            <a:ext cx="2237740" cy="1024890"/>
            <a:chOff x="6660133" y="3415665"/>
            <a:chExt cx="2237740" cy="1024890"/>
          </a:xfrm>
        </p:grpSpPr>
        <p:sp>
          <p:nvSpPr>
            <p:cNvPr id="17" name="object 17"/>
            <p:cNvSpPr/>
            <p:nvPr/>
          </p:nvSpPr>
          <p:spPr>
            <a:xfrm>
              <a:off x="6660133" y="3415665"/>
              <a:ext cx="977900" cy="458470"/>
            </a:xfrm>
            <a:custGeom>
              <a:avLst/>
              <a:gdLst/>
              <a:ahLst/>
              <a:cxnLst/>
              <a:rect l="l" t="t" r="r" b="b"/>
              <a:pathLst>
                <a:path w="977900" h="458470">
                  <a:moveTo>
                    <a:pt x="76200" y="349123"/>
                  </a:moveTo>
                  <a:lnTo>
                    <a:pt x="68325" y="350393"/>
                  </a:lnTo>
                  <a:lnTo>
                    <a:pt x="64262" y="356108"/>
                  </a:lnTo>
                  <a:lnTo>
                    <a:pt x="0" y="445389"/>
                  </a:lnTo>
                  <a:lnTo>
                    <a:pt x="116332" y="458089"/>
                  </a:lnTo>
                  <a:lnTo>
                    <a:pt x="122682" y="453009"/>
                  </a:lnTo>
                  <a:lnTo>
                    <a:pt x="123360" y="446786"/>
                  </a:lnTo>
                  <a:lnTo>
                    <a:pt x="28194" y="446786"/>
                  </a:lnTo>
                  <a:lnTo>
                    <a:pt x="17907" y="423545"/>
                  </a:lnTo>
                  <a:lnTo>
                    <a:pt x="60767" y="404417"/>
                  </a:lnTo>
                  <a:lnTo>
                    <a:pt x="84836" y="370840"/>
                  </a:lnTo>
                  <a:lnTo>
                    <a:pt x="88900" y="365252"/>
                  </a:lnTo>
                  <a:lnTo>
                    <a:pt x="87630" y="357251"/>
                  </a:lnTo>
                  <a:lnTo>
                    <a:pt x="76200" y="349123"/>
                  </a:lnTo>
                  <a:close/>
                </a:path>
                <a:path w="977900" h="458470">
                  <a:moveTo>
                    <a:pt x="60767" y="404417"/>
                  </a:moveTo>
                  <a:lnTo>
                    <a:pt x="17907" y="423545"/>
                  </a:lnTo>
                  <a:lnTo>
                    <a:pt x="28194" y="446786"/>
                  </a:lnTo>
                  <a:lnTo>
                    <a:pt x="37586" y="442595"/>
                  </a:lnTo>
                  <a:lnTo>
                    <a:pt x="33400" y="442595"/>
                  </a:lnTo>
                  <a:lnTo>
                    <a:pt x="24384" y="422529"/>
                  </a:lnTo>
                  <a:lnTo>
                    <a:pt x="47784" y="422529"/>
                  </a:lnTo>
                  <a:lnTo>
                    <a:pt x="60767" y="404417"/>
                  </a:lnTo>
                  <a:close/>
                </a:path>
                <a:path w="977900" h="458470">
                  <a:moveTo>
                    <a:pt x="71170" y="427609"/>
                  </a:moveTo>
                  <a:lnTo>
                    <a:pt x="28194" y="446786"/>
                  </a:lnTo>
                  <a:lnTo>
                    <a:pt x="123360" y="446786"/>
                  </a:lnTo>
                  <a:lnTo>
                    <a:pt x="124206" y="439039"/>
                  </a:lnTo>
                  <a:lnTo>
                    <a:pt x="119125" y="432816"/>
                  </a:lnTo>
                  <a:lnTo>
                    <a:pt x="71170" y="427609"/>
                  </a:lnTo>
                  <a:close/>
                </a:path>
                <a:path w="977900" h="458470">
                  <a:moveTo>
                    <a:pt x="24384" y="422529"/>
                  </a:moveTo>
                  <a:lnTo>
                    <a:pt x="33400" y="442595"/>
                  </a:lnTo>
                  <a:lnTo>
                    <a:pt x="46094" y="424886"/>
                  </a:lnTo>
                  <a:lnTo>
                    <a:pt x="24384" y="422529"/>
                  </a:lnTo>
                  <a:close/>
                </a:path>
                <a:path w="977900" h="458470">
                  <a:moveTo>
                    <a:pt x="46094" y="424886"/>
                  </a:moveTo>
                  <a:lnTo>
                    <a:pt x="33400" y="442595"/>
                  </a:lnTo>
                  <a:lnTo>
                    <a:pt x="37586" y="442595"/>
                  </a:lnTo>
                  <a:lnTo>
                    <a:pt x="71170" y="427609"/>
                  </a:lnTo>
                  <a:lnTo>
                    <a:pt x="46094" y="424886"/>
                  </a:lnTo>
                  <a:close/>
                </a:path>
                <a:path w="977900" h="458470">
                  <a:moveTo>
                    <a:pt x="966977" y="0"/>
                  </a:moveTo>
                  <a:lnTo>
                    <a:pt x="60767" y="404417"/>
                  </a:lnTo>
                  <a:lnTo>
                    <a:pt x="46094" y="424886"/>
                  </a:lnTo>
                  <a:lnTo>
                    <a:pt x="71170" y="427609"/>
                  </a:lnTo>
                  <a:lnTo>
                    <a:pt x="977392" y="23240"/>
                  </a:lnTo>
                  <a:lnTo>
                    <a:pt x="966977" y="0"/>
                  </a:lnTo>
                  <a:close/>
                </a:path>
                <a:path w="977900" h="458470">
                  <a:moveTo>
                    <a:pt x="47784" y="422529"/>
                  </a:moveTo>
                  <a:lnTo>
                    <a:pt x="24384" y="422529"/>
                  </a:lnTo>
                  <a:lnTo>
                    <a:pt x="46094" y="424886"/>
                  </a:lnTo>
                  <a:lnTo>
                    <a:pt x="47784" y="422529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36332" y="3789019"/>
              <a:ext cx="1656714" cy="646430"/>
            </a:xfrm>
            <a:custGeom>
              <a:avLst/>
              <a:gdLst/>
              <a:ahLst/>
              <a:cxnLst/>
              <a:rect l="l" t="t" r="r" b="b"/>
              <a:pathLst>
                <a:path w="1656715" h="646429">
                  <a:moveTo>
                    <a:pt x="0" y="646328"/>
                  </a:moveTo>
                  <a:lnTo>
                    <a:pt x="1656206" y="646328"/>
                  </a:lnTo>
                  <a:lnTo>
                    <a:pt x="1656206" y="0"/>
                  </a:lnTo>
                  <a:lnTo>
                    <a:pt x="0" y="0"/>
                  </a:lnTo>
                  <a:lnTo>
                    <a:pt x="0" y="646328"/>
                  </a:lnTo>
                  <a:close/>
                </a:path>
              </a:pathLst>
            </a:custGeom>
            <a:ln w="9525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975852" y="3807715"/>
            <a:ext cx="144119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marR="5080" indent="-146685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и</a:t>
            </a:r>
            <a:r>
              <a:rPr spc="-10" dirty="0">
                <a:latin typeface="Carlito"/>
                <a:cs typeface="Carlito"/>
              </a:rPr>
              <a:t>з</a:t>
            </a:r>
            <a:r>
              <a:rPr spc="-5" dirty="0">
                <a:latin typeface="Carlito"/>
                <a:cs typeface="Carlito"/>
              </a:rPr>
              <a:t>менен</a:t>
            </a:r>
            <a:r>
              <a:rPr spc="-10" dirty="0">
                <a:latin typeface="Carlito"/>
                <a:cs typeface="Carlito"/>
              </a:rPr>
              <a:t>н</a:t>
            </a:r>
            <a:r>
              <a:rPr spc="-5" dirty="0">
                <a:latin typeface="Carlito"/>
                <a:cs typeface="Carlito"/>
              </a:rPr>
              <a:t>ое  значение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84134" y="4099687"/>
            <a:ext cx="578485" cy="160655"/>
          </a:xfrm>
          <a:custGeom>
            <a:avLst/>
            <a:gdLst/>
            <a:ahLst/>
            <a:cxnLst/>
            <a:rect l="l" t="t" r="r" b="b"/>
            <a:pathLst>
              <a:path w="578484" h="160654">
                <a:moveTo>
                  <a:pt x="88392" y="44704"/>
                </a:moveTo>
                <a:lnTo>
                  <a:pt x="83058" y="49275"/>
                </a:lnTo>
                <a:lnTo>
                  <a:pt x="0" y="121412"/>
                </a:lnTo>
                <a:lnTo>
                  <a:pt x="110236" y="160527"/>
                </a:lnTo>
                <a:lnTo>
                  <a:pt x="117601" y="157099"/>
                </a:lnTo>
                <a:lnTo>
                  <a:pt x="119888" y="150494"/>
                </a:lnTo>
                <a:lnTo>
                  <a:pt x="122300" y="143890"/>
                </a:lnTo>
                <a:lnTo>
                  <a:pt x="118745" y="136651"/>
                </a:lnTo>
                <a:lnTo>
                  <a:pt x="112141" y="134238"/>
                </a:lnTo>
                <a:lnTo>
                  <a:pt x="97820" y="129158"/>
                </a:lnTo>
                <a:lnTo>
                  <a:pt x="27177" y="129158"/>
                </a:lnTo>
                <a:lnTo>
                  <a:pt x="22479" y="104267"/>
                </a:lnTo>
                <a:lnTo>
                  <a:pt x="68553" y="95553"/>
                </a:lnTo>
                <a:lnTo>
                  <a:pt x="99695" y="68452"/>
                </a:lnTo>
                <a:lnTo>
                  <a:pt x="105029" y="63881"/>
                </a:lnTo>
                <a:lnTo>
                  <a:pt x="105664" y="55880"/>
                </a:lnTo>
                <a:lnTo>
                  <a:pt x="96393" y="45338"/>
                </a:lnTo>
                <a:lnTo>
                  <a:pt x="88392" y="44704"/>
                </a:lnTo>
                <a:close/>
              </a:path>
              <a:path w="578484" h="160654">
                <a:moveTo>
                  <a:pt x="68553" y="95553"/>
                </a:moveTo>
                <a:lnTo>
                  <a:pt x="22479" y="104267"/>
                </a:lnTo>
                <a:lnTo>
                  <a:pt x="27177" y="129158"/>
                </a:lnTo>
                <a:lnTo>
                  <a:pt x="41969" y="126364"/>
                </a:lnTo>
                <a:lnTo>
                  <a:pt x="33147" y="126364"/>
                </a:lnTo>
                <a:lnTo>
                  <a:pt x="29083" y="104775"/>
                </a:lnTo>
                <a:lnTo>
                  <a:pt x="57956" y="104775"/>
                </a:lnTo>
                <a:lnTo>
                  <a:pt x="68553" y="95553"/>
                </a:lnTo>
                <a:close/>
              </a:path>
              <a:path w="578484" h="160654">
                <a:moveTo>
                  <a:pt x="73274" y="120451"/>
                </a:moveTo>
                <a:lnTo>
                  <a:pt x="27177" y="129158"/>
                </a:lnTo>
                <a:lnTo>
                  <a:pt x="97820" y="129158"/>
                </a:lnTo>
                <a:lnTo>
                  <a:pt x="73274" y="120451"/>
                </a:lnTo>
                <a:close/>
              </a:path>
              <a:path w="578484" h="160654">
                <a:moveTo>
                  <a:pt x="29083" y="104775"/>
                </a:moveTo>
                <a:lnTo>
                  <a:pt x="33147" y="126364"/>
                </a:lnTo>
                <a:lnTo>
                  <a:pt x="49595" y="112051"/>
                </a:lnTo>
                <a:lnTo>
                  <a:pt x="29083" y="104775"/>
                </a:lnTo>
                <a:close/>
              </a:path>
              <a:path w="578484" h="160654">
                <a:moveTo>
                  <a:pt x="49595" y="112051"/>
                </a:moveTo>
                <a:lnTo>
                  <a:pt x="33147" y="126364"/>
                </a:lnTo>
                <a:lnTo>
                  <a:pt x="41969" y="126364"/>
                </a:lnTo>
                <a:lnTo>
                  <a:pt x="73274" y="120451"/>
                </a:lnTo>
                <a:lnTo>
                  <a:pt x="49595" y="112051"/>
                </a:lnTo>
                <a:close/>
              </a:path>
              <a:path w="578484" h="160654">
                <a:moveTo>
                  <a:pt x="573786" y="0"/>
                </a:moveTo>
                <a:lnTo>
                  <a:pt x="68553" y="95553"/>
                </a:lnTo>
                <a:lnTo>
                  <a:pt x="49595" y="112051"/>
                </a:lnTo>
                <a:lnTo>
                  <a:pt x="73274" y="120451"/>
                </a:lnTo>
                <a:lnTo>
                  <a:pt x="578485" y="25018"/>
                </a:lnTo>
                <a:lnTo>
                  <a:pt x="573786" y="0"/>
                </a:lnTo>
                <a:close/>
              </a:path>
              <a:path w="578484" h="160654">
                <a:moveTo>
                  <a:pt x="57956" y="104775"/>
                </a:moveTo>
                <a:lnTo>
                  <a:pt x="29083" y="104775"/>
                </a:lnTo>
                <a:lnTo>
                  <a:pt x="49595" y="112051"/>
                </a:lnTo>
                <a:lnTo>
                  <a:pt x="57956" y="1047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"/>
          <p:cNvSpPr txBox="1">
            <a:spLocks/>
          </p:cNvSpPr>
          <p:nvPr/>
        </p:nvSpPr>
        <p:spPr>
          <a:xfrm>
            <a:off x="2964750" y="97909"/>
            <a:ext cx="6551867" cy="504625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b="1" spc="-5" dirty="0" smtClean="0">
                <a:latin typeface="Arial Black" panose="020B0A04020102020204" pitchFamily="34" charset="0"/>
              </a:rPr>
              <a:t>Эксперимент</a:t>
            </a:r>
            <a:endParaRPr lang="ru-RU" sz="3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00441" y="774028"/>
            <a:ext cx="6848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BEGIN TRANSACTION ISOLATION LEVEL REPEATABLE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READ;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BEGIN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0441" y="1596937"/>
            <a:ext cx="6633845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90825">
              <a:spcBef>
                <a:spcPts val="100"/>
              </a:spcBef>
            </a:pPr>
            <a:r>
              <a:rPr b="1" spc="-5" dirty="0">
                <a:latin typeface="Courier New"/>
                <a:cs typeface="Courier New"/>
              </a:rPr>
              <a:t>SET </a:t>
            </a:r>
            <a:r>
              <a:rPr b="1" spc="-10" dirty="0">
                <a:latin typeface="Courier New"/>
                <a:cs typeface="Courier New"/>
              </a:rPr>
              <a:t>range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range </a:t>
            </a:r>
            <a:r>
              <a:rPr b="1" dirty="0">
                <a:latin typeface="Courier New"/>
                <a:cs typeface="Courier New"/>
              </a:rPr>
              <a:t>+ </a:t>
            </a:r>
            <a:r>
              <a:rPr b="1" spc="-15" dirty="0">
                <a:solidFill>
                  <a:srgbClr val="FF0000"/>
                </a:solidFill>
                <a:latin typeface="Courier New"/>
                <a:cs typeface="Courier New"/>
              </a:rPr>
              <a:t>100  </a:t>
            </a:r>
            <a:r>
              <a:rPr b="1" spc="-10" dirty="0">
                <a:latin typeface="Courier New"/>
                <a:cs typeface="Courier New"/>
              </a:rPr>
              <a:t>WHERE aircraft_code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'320';  </a:t>
            </a:r>
            <a:r>
              <a:rPr spc="-10" dirty="0">
                <a:latin typeface="Courier New"/>
                <a:cs typeface="Courier New"/>
              </a:rPr>
              <a:t>UPDATE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 smtClean="0">
                <a:latin typeface="Courier New"/>
                <a:cs typeface="Courier New"/>
              </a:rPr>
              <a:t>1</a:t>
            </a:r>
            <a:endParaRPr lang="ru-RU" dirty="0" smtClean="0">
              <a:latin typeface="Courier New"/>
              <a:cs typeface="Courier New"/>
            </a:endParaRPr>
          </a:p>
          <a:p>
            <a:pPr marL="12700" marR="2790825">
              <a:spcBef>
                <a:spcPts val="100"/>
              </a:spcBef>
            </a:pPr>
            <a:endParaRPr dirty="0">
              <a:latin typeface="Courier New"/>
              <a:cs typeface="Courier New"/>
            </a:endParaRPr>
          </a:p>
          <a:p>
            <a:pPr marL="355600" indent="-342900">
              <a:spcBef>
                <a:spcPts val="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На втором терминале попытаемся обновить ту </a:t>
            </a:r>
            <a:r>
              <a:rPr sz="2000" spc="-15" dirty="0">
                <a:latin typeface="Carlito"/>
                <a:cs typeface="Carlito"/>
              </a:rPr>
              <a:t>же</a:t>
            </a:r>
            <a:r>
              <a:rPr sz="2000" spc="-5" dirty="0">
                <a:latin typeface="Carlito"/>
                <a:cs typeface="Carlito"/>
              </a:rPr>
              <a:t> строку: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0442" y="3289061"/>
            <a:ext cx="684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BEGIN TRANSACTION ISOLATION LEVEL REPEATABLE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READ;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0441" y="3837955"/>
            <a:ext cx="3848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8975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UPDATE aircrafts_tmp  </a:t>
            </a:r>
            <a:r>
              <a:rPr b="1" spc="-5" dirty="0">
                <a:latin typeface="Courier New"/>
                <a:cs typeface="Courier New"/>
              </a:rPr>
              <a:t>SET </a:t>
            </a:r>
            <a:r>
              <a:rPr b="1" spc="-10" dirty="0">
                <a:latin typeface="Courier New"/>
                <a:cs typeface="Courier New"/>
              </a:rPr>
              <a:t>range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range </a:t>
            </a:r>
            <a:r>
              <a:rPr b="1" dirty="0">
                <a:latin typeface="Courier New"/>
                <a:cs typeface="Courier New"/>
              </a:rPr>
              <a:t>+</a:t>
            </a:r>
            <a:r>
              <a:rPr b="1" spc="-105" dirty="0">
                <a:latin typeface="Courier New"/>
                <a:cs typeface="Courier New"/>
              </a:rPr>
              <a:t> </a:t>
            </a:r>
            <a:r>
              <a:rPr b="1" spc="-15" dirty="0">
                <a:solidFill>
                  <a:srgbClr val="FF0000"/>
                </a:solidFill>
                <a:latin typeface="Courier New"/>
                <a:cs typeface="Courier New"/>
              </a:rPr>
              <a:t>200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WHERE aircraft_code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8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'320';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0442" y="4824365"/>
            <a:ext cx="71354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Перейдя на первый </a:t>
            </a:r>
            <a:r>
              <a:rPr sz="2000" spc="-5" dirty="0">
                <a:latin typeface="Carlito"/>
                <a:cs typeface="Carlito"/>
              </a:rPr>
              <a:t>терминал, </a:t>
            </a:r>
            <a:r>
              <a:rPr sz="2000" dirty="0">
                <a:latin typeface="Carlito"/>
                <a:cs typeface="Carlito"/>
              </a:rPr>
              <a:t>завершим первую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транзакцию: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61927" y="5687257"/>
            <a:ext cx="84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CO</a:t>
            </a:r>
            <a:r>
              <a:rPr spc="-15" dirty="0">
                <a:latin typeface="Courier New"/>
                <a:cs typeface="Courier New"/>
              </a:rPr>
              <a:t>M</a:t>
            </a:r>
            <a:r>
              <a:rPr spc="-5" dirty="0">
                <a:latin typeface="Courier New"/>
                <a:cs typeface="Courier New"/>
              </a:rPr>
              <a:t>M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dirty="0">
                <a:latin typeface="Courier New"/>
                <a:cs typeface="Courier New"/>
              </a:rPr>
              <a:t>T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7566" y="3835504"/>
            <a:ext cx="4171332" cy="862416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spcBef>
                <a:spcPts val="245"/>
              </a:spcBef>
            </a:pPr>
            <a:r>
              <a:rPr spc="-10" dirty="0">
                <a:latin typeface="Carlito"/>
                <a:cs typeface="Carlito"/>
              </a:rPr>
              <a:t>Команда </a:t>
            </a:r>
            <a:r>
              <a:rPr spc="-35" dirty="0">
                <a:latin typeface="Carlito"/>
                <a:cs typeface="Carlito"/>
              </a:rPr>
              <a:t>UPDATE </a:t>
            </a:r>
            <a:r>
              <a:rPr dirty="0">
                <a:latin typeface="Carlito"/>
                <a:cs typeface="Carlito"/>
              </a:rPr>
              <a:t>на</a:t>
            </a:r>
            <a:r>
              <a:rPr spc="5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втором</a:t>
            </a:r>
            <a:endParaRPr dirty="0">
              <a:latin typeface="Carlito"/>
              <a:cs typeface="Carlito"/>
            </a:endParaRPr>
          </a:p>
          <a:p>
            <a:pPr marL="92075" marR="313690">
              <a:spcBef>
                <a:spcPts val="5"/>
              </a:spcBef>
            </a:pPr>
            <a:r>
              <a:rPr spc="-5" dirty="0">
                <a:latin typeface="Carlito"/>
                <a:cs typeface="Carlito"/>
              </a:rPr>
              <a:t>терминале </a:t>
            </a:r>
            <a:r>
              <a:rPr spc="-10" dirty="0">
                <a:latin typeface="Carlito"/>
                <a:cs typeface="Carlito"/>
              </a:rPr>
              <a:t>ожидает </a:t>
            </a:r>
            <a:r>
              <a:rPr spc="-5" dirty="0">
                <a:latin typeface="Carlito"/>
                <a:cs typeface="Carlito"/>
              </a:rPr>
              <a:t>завершения  </a:t>
            </a:r>
            <a:r>
              <a:rPr dirty="0">
                <a:latin typeface="Carlito"/>
                <a:cs typeface="Carlito"/>
              </a:rPr>
              <a:t>первой </a:t>
            </a:r>
            <a:r>
              <a:rPr spc="-5" dirty="0">
                <a:latin typeface="Carlito"/>
                <a:cs typeface="Carlito"/>
              </a:rPr>
              <a:t>транзакции.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5423" y="4080270"/>
            <a:ext cx="1154430" cy="229870"/>
          </a:xfrm>
          <a:custGeom>
            <a:avLst/>
            <a:gdLst/>
            <a:ahLst/>
            <a:cxnLst/>
            <a:rect l="l" t="t" r="r" b="b"/>
            <a:pathLst>
              <a:path w="1154429" h="229870">
                <a:moveTo>
                  <a:pt x="73124" y="41522"/>
                </a:moveTo>
                <a:lnTo>
                  <a:pt x="49858" y="50756"/>
                </a:lnTo>
                <a:lnTo>
                  <a:pt x="69482" y="66571"/>
                </a:lnTo>
                <a:lnTo>
                  <a:pt x="1150239" y="229488"/>
                </a:lnTo>
                <a:lnTo>
                  <a:pt x="1154049" y="204342"/>
                </a:lnTo>
                <a:lnTo>
                  <a:pt x="73124" y="41522"/>
                </a:lnTo>
                <a:close/>
              </a:path>
              <a:path w="1154429" h="229870">
                <a:moveTo>
                  <a:pt x="108712" y="0"/>
                </a:moveTo>
                <a:lnTo>
                  <a:pt x="0" y="43306"/>
                </a:lnTo>
                <a:lnTo>
                  <a:pt x="85598" y="112267"/>
                </a:lnTo>
                <a:lnTo>
                  <a:pt x="91059" y="116585"/>
                </a:lnTo>
                <a:lnTo>
                  <a:pt x="99060" y="115823"/>
                </a:lnTo>
                <a:lnTo>
                  <a:pt x="107950" y="104901"/>
                </a:lnTo>
                <a:lnTo>
                  <a:pt x="107061" y="96900"/>
                </a:lnTo>
                <a:lnTo>
                  <a:pt x="69482" y="66571"/>
                </a:lnTo>
                <a:lnTo>
                  <a:pt x="22987" y="59562"/>
                </a:lnTo>
                <a:lnTo>
                  <a:pt x="26797" y="34543"/>
                </a:lnTo>
                <a:lnTo>
                  <a:pt x="90707" y="34543"/>
                </a:lnTo>
                <a:lnTo>
                  <a:pt x="118110" y="23621"/>
                </a:lnTo>
                <a:lnTo>
                  <a:pt x="121285" y="16256"/>
                </a:lnTo>
                <a:lnTo>
                  <a:pt x="118618" y="9778"/>
                </a:lnTo>
                <a:lnTo>
                  <a:pt x="116077" y="3175"/>
                </a:lnTo>
                <a:lnTo>
                  <a:pt x="108712" y="0"/>
                </a:lnTo>
                <a:close/>
              </a:path>
              <a:path w="1154429" h="229870">
                <a:moveTo>
                  <a:pt x="26797" y="34543"/>
                </a:moveTo>
                <a:lnTo>
                  <a:pt x="22987" y="59562"/>
                </a:lnTo>
                <a:lnTo>
                  <a:pt x="69482" y="66571"/>
                </a:lnTo>
                <a:lnTo>
                  <a:pt x="59840" y="58800"/>
                </a:lnTo>
                <a:lnTo>
                  <a:pt x="29591" y="58800"/>
                </a:lnTo>
                <a:lnTo>
                  <a:pt x="32893" y="37083"/>
                </a:lnTo>
                <a:lnTo>
                  <a:pt x="43659" y="37083"/>
                </a:lnTo>
                <a:lnTo>
                  <a:pt x="26797" y="34543"/>
                </a:lnTo>
                <a:close/>
              </a:path>
              <a:path w="1154429" h="229870">
                <a:moveTo>
                  <a:pt x="32893" y="37083"/>
                </a:moveTo>
                <a:lnTo>
                  <a:pt x="29591" y="58800"/>
                </a:lnTo>
                <a:lnTo>
                  <a:pt x="49858" y="50756"/>
                </a:lnTo>
                <a:lnTo>
                  <a:pt x="32893" y="37083"/>
                </a:lnTo>
                <a:close/>
              </a:path>
              <a:path w="1154429" h="229870">
                <a:moveTo>
                  <a:pt x="49858" y="50756"/>
                </a:moveTo>
                <a:lnTo>
                  <a:pt x="29591" y="58800"/>
                </a:lnTo>
                <a:lnTo>
                  <a:pt x="59840" y="58800"/>
                </a:lnTo>
                <a:lnTo>
                  <a:pt x="49858" y="50756"/>
                </a:lnTo>
                <a:close/>
              </a:path>
              <a:path w="1154429" h="229870">
                <a:moveTo>
                  <a:pt x="43659" y="37083"/>
                </a:moveTo>
                <a:lnTo>
                  <a:pt x="32893" y="37083"/>
                </a:lnTo>
                <a:lnTo>
                  <a:pt x="49858" y="50756"/>
                </a:lnTo>
                <a:lnTo>
                  <a:pt x="73124" y="41522"/>
                </a:lnTo>
                <a:lnTo>
                  <a:pt x="43659" y="37083"/>
                </a:lnTo>
                <a:close/>
              </a:path>
              <a:path w="1154429" h="229870">
                <a:moveTo>
                  <a:pt x="90707" y="34543"/>
                </a:moveTo>
                <a:lnTo>
                  <a:pt x="26797" y="34543"/>
                </a:lnTo>
                <a:lnTo>
                  <a:pt x="73124" y="41522"/>
                </a:lnTo>
                <a:lnTo>
                  <a:pt x="90707" y="3454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9009" y="823177"/>
            <a:ext cx="450215" cy="1728470"/>
          </a:xfrm>
          <a:custGeom>
            <a:avLst/>
            <a:gdLst/>
            <a:ahLst/>
            <a:cxnLst/>
            <a:rect l="l" t="t" r="r" b="b"/>
            <a:pathLst>
              <a:path w="450215" h="1728470">
                <a:moveTo>
                  <a:pt x="450049" y="1728215"/>
                </a:moveTo>
                <a:lnTo>
                  <a:pt x="378922" y="1726306"/>
                </a:lnTo>
                <a:lnTo>
                  <a:pt x="317148" y="1720990"/>
                </a:lnTo>
                <a:lnTo>
                  <a:pt x="268436" y="1712881"/>
                </a:lnTo>
                <a:lnTo>
                  <a:pt x="225018" y="1690751"/>
                </a:lnTo>
                <a:lnTo>
                  <a:pt x="225018" y="901573"/>
                </a:lnTo>
                <a:lnTo>
                  <a:pt x="213546" y="889727"/>
                </a:lnTo>
                <a:lnTo>
                  <a:pt x="181601" y="879442"/>
                </a:lnTo>
                <a:lnTo>
                  <a:pt x="132890" y="871333"/>
                </a:lnTo>
                <a:lnTo>
                  <a:pt x="71121" y="866017"/>
                </a:lnTo>
                <a:lnTo>
                  <a:pt x="0" y="864108"/>
                </a:lnTo>
                <a:lnTo>
                  <a:pt x="71121" y="862198"/>
                </a:lnTo>
                <a:lnTo>
                  <a:pt x="132890" y="856882"/>
                </a:lnTo>
                <a:lnTo>
                  <a:pt x="181601" y="848773"/>
                </a:lnTo>
                <a:lnTo>
                  <a:pt x="213546" y="838488"/>
                </a:lnTo>
                <a:lnTo>
                  <a:pt x="225018" y="826642"/>
                </a:lnTo>
                <a:lnTo>
                  <a:pt x="225018" y="37464"/>
                </a:lnTo>
                <a:lnTo>
                  <a:pt x="236490" y="25619"/>
                </a:lnTo>
                <a:lnTo>
                  <a:pt x="268436" y="15334"/>
                </a:lnTo>
                <a:lnTo>
                  <a:pt x="317148" y="7225"/>
                </a:lnTo>
                <a:lnTo>
                  <a:pt x="378922" y="1909"/>
                </a:lnTo>
                <a:lnTo>
                  <a:pt x="450049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78496" y="1043471"/>
            <a:ext cx="3203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lang="ru-RU" sz="6000" spc="-7" baseline="-7638" dirty="0" smtClean="0">
                <a:latin typeface="Carlito"/>
                <a:cs typeface="Carlito"/>
              </a:rPr>
              <a:t>  </a:t>
            </a:r>
            <a:r>
              <a:rPr sz="6000" spc="-7" baseline="-7638" dirty="0" smtClean="0">
                <a:latin typeface="Carlito"/>
                <a:cs typeface="Carlito"/>
              </a:rPr>
              <a:t> </a:t>
            </a:r>
            <a:r>
              <a:rPr b="1" spc="-10" dirty="0">
                <a:latin typeface="Courier New"/>
                <a:cs typeface="Courier New"/>
              </a:rPr>
              <a:t>UPDATE</a:t>
            </a:r>
            <a:r>
              <a:rPr b="1" spc="1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aircrafts_tmp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30495" y="5426171"/>
            <a:ext cx="450215" cy="641985"/>
          </a:xfrm>
          <a:custGeom>
            <a:avLst/>
            <a:gdLst/>
            <a:ahLst/>
            <a:cxnLst/>
            <a:rect l="l" t="t" r="r" b="b"/>
            <a:pathLst>
              <a:path w="450215" h="641985">
                <a:moveTo>
                  <a:pt x="450049" y="641946"/>
                </a:moveTo>
                <a:lnTo>
                  <a:pt x="378922" y="640035"/>
                </a:lnTo>
                <a:lnTo>
                  <a:pt x="317148" y="634711"/>
                </a:lnTo>
                <a:lnTo>
                  <a:pt x="268436" y="626593"/>
                </a:lnTo>
                <a:lnTo>
                  <a:pt x="225018" y="604443"/>
                </a:lnTo>
                <a:lnTo>
                  <a:pt x="225018" y="358457"/>
                </a:lnTo>
                <a:lnTo>
                  <a:pt x="213546" y="346603"/>
                </a:lnTo>
                <a:lnTo>
                  <a:pt x="181601" y="336308"/>
                </a:lnTo>
                <a:lnTo>
                  <a:pt x="132890" y="328189"/>
                </a:lnTo>
                <a:lnTo>
                  <a:pt x="71121" y="322866"/>
                </a:lnTo>
                <a:lnTo>
                  <a:pt x="0" y="320954"/>
                </a:lnTo>
                <a:lnTo>
                  <a:pt x="71121" y="319042"/>
                </a:lnTo>
                <a:lnTo>
                  <a:pt x="132890" y="313718"/>
                </a:lnTo>
                <a:lnTo>
                  <a:pt x="181601" y="305600"/>
                </a:lnTo>
                <a:lnTo>
                  <a:pt x="213546" y="295305"/>
                </a:lnTo>
                <a:lnTo>
                  <a:pt x="225018" y="283451"/>
                </a:lnTo>
                <a:lnTo>
                  <a:pt x="225018" y="37464"/>
                </a:lnTo>
                <a:lnTo>
                  <a:pt x="236490" y="25619"/>
                </a:lnTo>
                <a:lnTo>
                  <a:pt x="268436" y="15334"/>
                </a:lnTo>
                <a:lnTo>
                  <a:pt x="317148" y="7225"/>
                </a:lnTo>
                <a:lnTo>
                  <a:pt x="378922" y="1909"/>
                </a:lnTo>
                <a:lnTo>
                  <a:pt x="450049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38102" y="5209381"/>
            <a:ext cx="9690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114" dirty="0" smtClean="0">
                <a:latin typeface="Carlito"/>
                <a:cs typeface="Carlito"/>
              </a:rPr>
              <a:t> </a:t>
            </a:r>
            <a:r>
              <a:rPr sz="2700" b="1" spc="-15" baseline="1543" dirty="0">
                <a:latin typeface="Courier New"/>
                <a:cs typeface="Courier New"/>
              </a:rPr>
              <a:t>END;</a:t>
            </a:r>
            <a:endParaRPr sz="2700" baseline="1543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69010" y="3331478"/>
            <a:ext cx="450215" cy="1512570"/>
          </a:xfrm>
          <a:custGeom>
            <a:avLst/>
            <a:gdLst/>
            <a:ahLst/>
            <a:cxnLst/>
            <a:rect l="l" t="t" r="r" b="b"/>
            <a:pathLst>
              <a:path w="450215" h="1512570">
                <a:moveTo>
                  <a:pt x="450049" y="1512189"/>
                </a:moveTo>
                <a:lnTo>
                  <a:pt x="378922" y="1510279"/>
                </a:lnTo>
                <a:lnTo>
                  <a:pt x="317148" y="1504963"/>
                </a:lnTo>
                <a:lnTo>
                  <a:pt x="268436" y="1496854"/>
                </a:lnTo>
                <a:lnTo>
                  <a:pt x="225018" y="1474724"/>
                </a:lnTo>
                <a:lnTo>
                  <a:pt x="225018" y="793623"/>
                </a:lnTo>
                <a:lnTo>
                  <a:pt x="213546" y="781764"/>
                </a:lnTo>
                <a:lnTo>
                  <a:pt x="181601" y="771447"/>
                </a:lnTo>
                <a:lnTo>
                  <a:pt x="132890" y="763301"/>
                </a:lnTo>
                <a:lnTo>
                  <a:pt x="71121" y="757953"/>
                </a:lnTo>
                <a:lnTo>
                  <a:pt x="0" y="756031"/>
                </a:lnTo>
                <a:lnTo>
                  <a:pt x="71121" y="754121"/>
                </a:lnTo>
                <a:lnTo>
                  <a:pt x="132890" y="748805"/>
                </a:lnTo>
                <a:lnTo>
                  <a:pt x="181601" y="740696"/>
                </a:lnTo>
                <a:lnTo>
                  <a:pt x="213546" y="730411"/>
                </a:lnTo>
                <a:lnTo>
                  <a:pt x="225018" y="718566"/>
                </a:lnTo>
                <a:lnTo>
                  <a:pt x="225018" y="37465"/>
                </a:lnTo>
                <a:lnTo>
                  <a:pt x="236490" y="25619"/>
                </a:lnTo>
                <a:lnTo>
                  <a:pt x="268436" y="15334"/>
                </a:lnTo>
                <a:lnTo>
                  <a:pt x="317148" y="7225"/>
                </a:lnTo>
                <a:lnTo>
                  <a:pt x="378922" y="1909"/>
                </a:lnTo>
                <a:lnTo>
                  <a:pt x="450049" y="0"/>
                </a:lnTo>
              </a:path>
            </a:pathLst>
          </a:custGeom>
          <a:ln w="253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67006" y="3284589"/>
            <a:ext cx="161327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lang="ru-RU" sz="6000" spc="187" baseline="-20833" dirty="0" smtClean="0">
                <a:latin typeface="Carlito"/>
                <a:cs typeface="Carlito"/>
              </a:rPr>
              <a:t>  </a:t>
            </a:r>
            <a:r>
              <a:rPr sz="6000" spc="187" baseline="-20833" dirty="0" smtClean="0">
                <a:latin typeface="Carlito"/>
                <a:cs typeface="Carlito"/>
              </a:rPr>
              <a:t> </a:t>
            </a:r>
            <a:r>
              <a:rPr spc="-10" dirty="0">
                <a:latin typeface="Courier New"/>
                <a:cs typeface="Courier New"/>
              </a:rPr>
              <a:t>BEGIN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9" name="object 2"/>
          <p:cNvSpPr txBox="1">
            <a:spLocks/>
          </p:cNvSpPr>
          <p:nvPr/>
        </p:nvSpPr>
        <p:spPr>
          <a:xfrm>
            <a:off x="1703515" y="158745"/>
            <a:ext cx="9379650" cy="504625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5" dirty="0" smtClean="0">
                <a:latin typeface="Arial Black" panose="020B0A04020102020204" pitchFamily="34" charset="0"/>
              </a:rPr>
              <a:t>Эксперимент: ошибки </a:t>
            </a:r>
            <a:r>
              <a:rPr lang="ru-RU" sz="3200" spc="-5" dirty="0" err="1" smtClean="0">
                <a:latin typeface="Arial Black" panose="020B0A04020102020204" pitchFamily="34" charset="0"/>
              </a:rPr>
              <a:t>сериализации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20" name="object 15"/>
          <p:cNvSpPr txBox="1"/>
          <p:nvPr/>
        </p:nvSpPr>
        <p:spPr>
          <a:xfrm>
            <a:off x="1308024" y="1391409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1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1361690" y="3770263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ru-RU" sz="4000" spc="-5" dirty="0" smtClean="0">
                <a:latin typeface="Carlito"/>
                <a:cs typeface="Carlito"/>
              </a:rPr>
              <a:t>2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22" name="object 15"/>
          <p:cNvSpPr txBox="1"/>
          <p:nvPr/>
        </p:nvSpPr>
        <p:spPr>
          <a:xfrm>
            <a:off x="1449629" y="5348726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1</a:t>
            </a:r>
            <a:endParaRPr sz="4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21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43573" y="680061"/>
            <a:ext cx="705929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Перейдя на </a:t>
            </a:r>
            <a:r>
              <a:rPr sz="2000" spc="-5" dirty="0">
                <a:latin typeface="Carlito"/>
                <a:cs typeface="Carlito"/>
              </a:rPr>
              <a:t>второй терминал, </a:t>
            </a:r>
            <a:r>
              <a:rPr sz="2000" dirty="0">
                <a:latin typeface="Carlito"/>
                <a:cs typeface="Carlito"/>
              </a:rPr>
              <a:t>увидим </a:t>
            </a:r>
            <a:r>
              <a:rPr sz="2000" spc="-5" dirty="0">
                <a:latin typeface="Carlito"/>
                <a:cs typeface="Carlito"/>
              </a:rPr>
              <a:t>сообщение об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ошибке: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3573" y="1669125"/>
            <a:ext cx="9964397" cy="43037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параллельного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изменения</a:t>
            </a:r>
            <a:endParaRPr dirty="0">
              <a:latin typeface="Courier New"/>
              <a:cs typeface="Courier New"/>
            </a:endParaRPr>
          </a:p>
          <a:p>
            <a:pPr marL="355600" marR="5080" indent="-342900"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Поскольку </a:t>
            </a:r>
            <a:r>
              <a:rPr sz="2000" spc="-5" dirty="0">
                <a:latin typeface="Carlito"/>
                <a:cs typeface="Carlito"/>
              </a:rPr>
              <a:t>обновление, произведенное </a:t>
            </a:r>
            <a:r>
              <a:rPr sz="2000" dirty="0">
                <a:latin typeface="Carlito"/>
                <a:cs typeface="Carlito"/>
              </a:rPr>
              <a:t>в первой </a:t>
            </a:r>
            <a:r>
              <a:rPr sz="2000" spc="-5" dirty="0">
                <a:latin typeface="Carlito"/>
                <a:cs typeface="Carlito"/>
              </a:rPr>
              <a:t>транзакции, не </a:t>
            </a:r>
            <a:r>
              <a:rPr sz="2000" dirty="0">
                <a:latin typeface="Carlito"/>
                <a:cs typeface="Carlito"/>
              </a:rPr>
              <a:t>было  </a:t>
            </a:r>
            <a:r>
              <a:rPr sz="2000" spc="-5" dirty="0">
                <a:latin typeface="Carlito"/>
                <a:cs typeface="Carlito"/>
              </a:rPr>
              <a:t>зафиксировано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момент начала выполнения первого (и,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данном  </a:t>
            </a:r>
            <a:r>
              <a:rPr sz="2000" dirty="0">
                <a:latin typeface="Carlito"/>
                <a:cs typeface="Carlito"/>
              </a:rPr>
              <a:t>частном случае, </a:t>
            </a:r>
            <a:r>
              <a:rPr sz="2000" spc="-5" dirty="0">
                <a:latin typeface="Carlito"/>
                <a:cs typeface="Carlito"/>
              </a:rPr>
              <a:t>единственного) </a:t>
            </a:r>
            <a:r>
              <a:rPr sz="2000" dirty="0">
                <a:latin typeface="Carlito"/>
                <a:cs typeface="Carlito"/>
              </a:rPr>
              <a:t>запроса во </a:t>
            </a:r>
            <a:r>
              <a:rPr sz="2000" spc="-5" dirty="0">
                <a:latin typeface="Carlito"/>
                <a:cs typeface="Carlito"/>
              </a:rPr>
              <a:t>второй транзакции, </a:t>
            </a:r>
            <a:r>
              <a:rPr sz="2000" spc="-15" dirty="0">
                <a:latin typeface="Carlito"/>
                <a:cs typeface="Carlito"/>
              </a:rPr>
              <a:t>то  </a:t>
            </a:r>
            <a:r>
              <a:rPr sz="2000" spc="-5" dirty="0">
                <a:latin typeface="Carlito"/>
                <a:cs typeface="Carlito"/>
              </a:rPr>
              <a:t>возникает </a:t>
            </a:r>
            <a:r>
              <a:rPr sz="2000" spc="-10" dirty="0">
                <a:latin typeface="Carlito"/>
                <a:cs typeface="Carlito"/>
              </a:rPr>
              <a:t>эта ошибка.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Это </a:t>
            </a:r>
            <a:r>
              <a:rPr sz="2000" spc="-5" dirty="0">
                <a:latin typeface="Carlito"/>
                <a:cs typeface="Carlito"/>
              </a:rPr>
              <a:t>объясняется вот чем. </a:t>
            </a:r>
            <a:r>
              <a:rPr sz="2000" dirty="0">
                <a:latin typeface="Carlito"/>
                <a:cs typeface="Carlito"/>
              </a:rPr>
              <a:t>При </a:t>
            </a:r>
            <a:r>
              <a:rPr sz="2000" spc="-5" dirty="0">
                <a:latin typeface="Carlito"/>
                <a:cs typeface="Carlito"/>
              </a:rPr>
              <a:t>выполнении обновления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строки</a:t>
            </a:r>
            <a:endParaRPr sz="2000" dirty="0">
              <a:latin typeface="Carlito"/>
              <a:cs typeface="Carlito"/>
            </a:endParaRPr>
          </a:p>
          <a:p>
            <a:pPr marL="355600"/>
            <a:r>
              <a:rPr sz="2000" spc="-10" dirty="0">
                <a:latin typeface="Carlito"/>
                <a:cs typeface="Carlito"/>
              </a:rPr>
              <a:t>команда </a:t>
            </a:r>
            <a:r>
              <a:rPr sz="2000" spc="-30" dirty="0">
                <a:latin typeface="Carlito"/>
                <a:cs typeface="Carlito"/>
              </a:rPr>
              <a:t>UPDATE </a:t>
            </a:r>
            <a:r>
              <a:rPr sz="2000" dirty="0">
                <a:latin typeface="Carlito"/>
                <a:cs typeface="Carlito"/>
              </a:rPr>
              <a:t>во </a:t>
            </a:r>
            <a:r>
              <a:rPr sz="2000" spc="-5" dirty="0">
                <a:latin typeface="Carlito"/>
                <a:cs typeface="Carlito"/>
              </a:rPr>
              <a:t>второй </a:t>
            </a:r>
            <a:r>
              <a:rPr sz="2000" dirty="0">
                <a:latin typeface="Carlito"/>
                <a:cs typeface="Carlito"/>
              </a:rPr>
              <a:t>транзакции </a:t>
            </a:r>
            <a:r>
              <a:rPr sz="2000" spc="-15" dirty="0">
                <a:latin typeface="Carlito"/>
                <a:cs typeface="Carlito"/>
              </a:rPr>
              <a:t>видит,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spc="-5" dirty="0">
                <a:latin typeface="Carlito"/>
                <a:cs typeface="Carlito"/>
              </a:rPr>
              <a:t>строка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уже</a:t>
            </a:r>
            <a:endParaRPr sz="2000" dirty="0">
              <a:latin typeface="Carlito"/>
              <a:cs typeface="Carlito"/>
            </a:endParaRPr>
          </a:p>
          <a:p>
            <a:pPr marL="355600"/>
            <a:r>
              <a:rPr sz="2000" dirty="0">
                <a:latin typeface="Carlito"/>
                <a:cs typeface="Carlito"/>
              </a:rPr>
              <a:t>изменена. </a:t>
            </a:r>
            <a:r>
              <a:rPr sz="2000" spc="-5" dirty="0">
                <a:latin typeface="Carlito"/>
                <a:cs typeface="Carlito"/>
              </a:rPr>
              <a:t>На </a:t>
            </a:r>
            <a:r>
              <a:rPr sz="2000" dirty="0">
                <a:latin typeface="Carlito"/>
                <a:cs typeface="Carlito"/>
              </a:rPr>
              <a:t>уровне </a:t>
            </a:r>
            <a:r>
              <a:rPr sz="2000" spc="-10" dirty="0">
                <a:latin typeface="Carlito"/>
                <a:cs typeface="Carlito"/>
              </a:rPr>
              <a:t>изоляции </a:t>
            </a:r>
            <a:r>
              <a:rPr sz="2000" spc="-35" dirty="0">
                <a:latin typeface="Carlito"/>
                <a:cs typeface="Carlito"/>
              </a:rPr>
              <a:t>REPEATABLE </a:t>
            </a:r>
            <a:r>
              <a:rPr sz="2000" spc="-5" dirty="0">
                <a:latin typeface="Carlito"/>
                <a:cs typeface="Carlito"/>
              </a:rPr>
              <a:t>READ </a:t>
            </a:r>
            <a:r>
              <a:rPr sz="2000" dirty="0">
                <a:latin typeface="Carlito"/>
                <a:cs typeface="Carlito"/>
              </a:rPr>
              <a:t>снимок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данных</a:t>
            </a:r>
            <a:endParaRPr sz="2000" dirty="0">
              <a:latin typeface="Carlito"/>
              <a:cs typeface="Carlito"/>
            </a:endParaRPr>
          </a:p>
          <a:p>
            <a:pPr marL="355600" marR="22860"/>
            <a:r>
              <a:rPr sz="2000" spc="-5" dirty="0">
                <a:latin typeface="Carlito"/>
                <a:cs typeface="Carlito"/>
              </a:rPr>
              <a:t>создается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момент </a:t>
            </a:r>
            <a:r>
              <a:rPr sz="2000" dirty="0">
                <a:latin typeface="Carlito"/>
                <a:cs typeface="Carlito"/>
              </a:rPr>
              <a:t>начала </a:t>
            </a:r>
            <a:r>
              <a:rPr sz="2000" spc="-5" dirty="0">
                <a:latin typeface="Carlito"/>
                <a:cs typeface="Carlito"/>
              </a:rPr>
              <a:t>выполнения первого </a:t>
            </a:r>
            <a:r>
              <a:rPr sz="2000" dirty="0">
                <a:latin typeface="Carlito"/>
                <a:cs typeface="Carlito"/>
              </a:rPr>
              <a:t>запроса транзакции  и в </a:t>
            </a:r>
            <a:r>
              <a:rPr sz="2000" spc="-5" dirty="0">
                <a:latin typeface="Carlito"/>
                <a:cs typeface="Carlito"/>
              </a:rPr>
              <a:t>течение </a:t>
            </a:r>
            <a:r>
              <a:rPr sz="2000" dirty="0">
                <a:latin typeface="Carlito"/>
                <a:cs typeface="Carlito"/>
              </a:rPr>
              <a:t>транзакции </a:t>
            </a:r>
            <a:r>
              <a:rPr sz="2000" spc="-5" dirty="0">
                <a:latin typeface="Carlito"/>
                <a:cs typeface="Carlito"/>
              </a:rPr>
              <a:t>уже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10" dirty="0">
                <a:latin typeface="Carlito"/>
                <a:cs typeface="Carlito"/>
              </a:rPr>
              <a:t>меняется, </a:t>
            </a:r>
            <a:r>
              <a:rPr sz="2000" spc="-45" dirty="0">
                <a:latin typeface="Carlito"/>
                <a:cs typeface="Carlito"/>
              </a:rPr>
              <a:t>т. </a:t>
            </a:r>
            <a:r>
              <a:rPr sz="2000" dirty="0">
                <a:latin typeface="Carlito"/>
                <a:cs typeface="Carlito"/>
              </a:rPr>
              <a:t>е.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новая версия строки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не</a:t>
            </a:r>
            <a:endParaRPr sz="2000" dirty="0">
              <a:latin typeface="Carlito"/>
              <a:cs typeface="Carlito"/>
            </a:endParaRPr>
          </a:p>
          <a:p>
            <a:pPr marL="355600" marR="273685" indent="-635"/>
            <a:r>
              <a:rPr sz="2000" u="heavy" spc="-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считывается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spc="-10" dirty="0">
                <a:latin typeface="Carlito"/>
                <a:cs typeface="Carlito"/>
              </a:rPr>
              <a:t>как </a:t>
            </a:r>
            <a:r>
              <a:rPr sz="2000" spc="-15" dirty="0">
                <a:latin typeface="Carlito"/>
                <a:cs typeface="Carlito"/>
              </a:rPr>
              <a:t>это </a:t>
            </a:r>
            <a:r>
              <a:rPr sz="2000" spc="-10" dirty="0">
                <a:latin typeface="Carlito"/>
                <a:cs typeface="Carlito"/>
              </a:rPr>
              <a:t>делалось </a:t>
            </a:r>
            <a:r>
              <a:rPr sz="2000" dirty="0">
                <a:latin typeface="Carlito"/>
                <a:cs typeface="Carlito"/>
              </a:rPr>
              <a:t>на уровне </a:t>
            </a:r>
            <a:r>
              <a:rPr sz="2000" spc="-5" dirty="0">
                <a:latin typeface="Carlito"/>
                <a:cs typeface="Carlito"/>
              </a:rPr>
              <a:t>READ COMMITTED. Но </a:t>
            </a:r>
            <a:r>
              <a:rPr sz="2000" dirty="0">
                <a:latin typeface="Carlito"/>
                <a:cs typeface="Carlito"/>
              </a:rPr>
              <a:t>если  </a:t>
            </a:r>
            <a:r>
              <a:rPr sz="2000" spc="-5" dirty="0">
                <a:latin typeface="Carlito"/>
                <a:cs typeface="Carlito"/>
              </a:rPr>
              <a:t>выполнить обновление </a:t>
            </a:r>
            <a:r>
              <a:rPr sz="2000" dirty="0">
                <a:latin typeface="Carlito"/>
                <a:cs typeface="Carlito"/>
              </a:rPr>
              <a:t>во </a:t>
            </a:r>
            <a:r>
              <a:rPr sz="2000" spc="-10" dirty="0">
                <a:latin typeface="Carlito"/>
                <a:cs typeface="Carlito"/>
              </a:rPr>
              <a:t>второй </a:t>
            </a:r>
            <a:r>
              <a:rPr sz="2000" dirty="0">
                <a:latin typeface="Carlito"/>
                <a:cs typeface="Carlito"/>
              </a:rPr>
              <a:t>транзакции без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повторного</a:t>
            </a:r>
            <a:endParaRPr sz="2000" dirty="0">
              <a:latin typeface="Carlito"/>
              <a:cs typeface="Carlito"/>
            </a:endParaRPr>
          </a:p>
          <a:p>
            <a:pPr marL="355600" marR="229235" algn="just"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считывания строки из </a:t>
            </a:r>
            <a:r>
              <a:rPr sz="2000" spc="-10" dirty="0">
                <a:latin typeface="Carlito"/>
                <a:cs typeface="Carlito"/>
              </a:rPr>
              <a:t>таблицы, </a:t>
            </a:r>
            <a:r>
              <a:rPr sz="2000" spc="-25" dirty="0">
                <a:latin typeface="Carlito"/>
                <a:cs typeface="Carlito"/>
              </a:rPr>
              <a:t>тогда будет </a:t>
            </a:r>
            <a:r>
              <a:rPr sz="2000" spc="-5" dirty="0">
                <a:latin typeface="Carlito"/>
                <a:cs typeface="Carlito"/>
              </a:rPr>
              <a:t>иметь место потерянное  обновление,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spc="-5" dirty="0">
                <a:latin typeface="Carlito"/>
                <a:cs typeface="Carlito"/>
              </a:rPr>
              <a:t>недопустимо.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20" dirty="0">
                <a:latin typeface="Carlito"/>
                <a:cs typeface="Carlito"/>
              </a:rPr>
              <a:t>результате </a:t>
            </a:r>
            <a:r>
              <a:rPr sz="2000" spc="-10" dirty="0">
                <a:latin typeface="Carlito"/>
                <a:cs typeface="Carlito"/>
              </a:rPr>
              <a:t>генерируется ошибка, </a:t>
            </a:r>
            <a:r>
              <a:rPr sz="2000" dirty="0">
                <a:latin typeface="Carlito"/>
                <a:cs typeface="Carlito"/>
              </a:rPr>
              <a:t>и  </a:t>
            </a:r>
            <a:r>
              <a:rPr sz="2000" spc="-5" dirty="0">
                <a:latin typeface="Carlito"/>
                <a:cs typeface="Carlito"/>
              </a:rPr>
              <a:t>вторая </a:t>
            </a:r>
            <a:r>
              <a:rPr sz="2000" dirty="0">
                <a:latin typeface="Carlito"/>
                <a:cs typeface="Carlito"/>
              </a:rPr>
              <a:t>транзакция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откатывается.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8606" y="1309080"/>
            <a:ext cx="450215" cy="720090"/>
          </a:xfrm>
          <a:custGeom>
            <a:avLst/>
            <a:gdLst/>
            <a:ahLst/>
            <a:cxnLst/>
            <a:rect l="l" t="t" r="r" b="b"/>
            <a:pathLst>
              <a:path w="450215" h="720089">
                <a:moveTo>
                  <a:pt x="450049" y="720089"/>
                </a:moveTo>
                <a:lnTo>
                  <a:pt x="378922" y="718180"/>
                </a:lnTo>
                <a:lnTo>
                  <a:pt x="317148" y="712864"/>
                </a:lnTo>
                <a:lnTo>
                  <a:pt x="268436" y="704755"/>
                </a:lnTo>
                <a:lnTo>
                  <a:pt x="225018" y="682625"/>
                </a:lnTo>
                <a:lnTo>
                  <a:pt x="225018" y="397510"/>
                </a:lnTo>
                <a:lnTo>
                  <a:pt x="213546" y="385664"/>
                </a:lnTo>
                <a:lnTo>
                  <a:pt x="181601" y="375379"/>
                </a:lnTo>
                <a:lnTo>
                  <a:pt x="132890" y="367270"/>
                </a:lnTo>
                <a:lnTo>
                  <a:pt x="71121" y="361954"/>
                </a:lnTo>
                <a:lnTo>
                  <a:pt x="0" y="360045"/>
                </a:lnTo>
                <a:lnTo>
                  <a:pt x="71121" y="358135"/>
                </a:lnTo>
                <a:lnTo>
                  <a:pt x="132890" y="352819"/>
                </a:lnTo>
                <a:lnTo>
                  <a:pt x="181601" y="344710"/>
                </a:lnTo>
                <a:lnTo>
                  <a:pt x="213546" y="334425"/>
                </a:lnTo>
                <a:lnTo>
                  <a:pt x="225018" y="322580"/>
                </a:lnTo>
                <a:lnTo>
                  <a:pt x="225018" y="37592"/>
                </a:lnTo>
                <a:lnTo>
                  <a:pt x="236490" y="25684"/>
                </a:lnTo>
                <a:lnTo>
                  <a:pt x="268436" y="15361"/>
                </a:lnTo>
                <a:lnTo>
                  <a:pt x="317148" y="7233"/>
                </a:lnTo>
                <a:lnTo>
                  <a:pt x="378922" y="1910"/>
                </a:lnTo>
                <a:lnTo>
                  <a:pt x="450049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8602" y="841323"/>
            <a:ext cx="919637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ru-RU" sz="6000" spc="-7" baseline="-4861" dirty="0">
                <a:latin typeface="Carlito"/>
                <a:cs typeface="Carlito"/>
              </a:rPr>
              <a:t> </a:t>
            </a:r>
            <a:r>
              <a:rPr lang="ru-RU" sz="6000" spc="-7" dirty="0" smtClean="0">
                <a:latin typeface="Carlito"/>
                <a:cs typeface="Carlito"/>
              </a:rPr>
              <a:t> </a:t>
            </a:r>
            <a:r>
              <a:rPr sz="6000" spc="-7" baseline="-4861" dirty="0" smtClean="0">
                <a:latin typeface="Carlito"/>
                <a:cs typeface="Carlito"/>
              </a:rPr>
              <a:t> </a:t>
            </a:r>
            <a:r>
              <a:rPr spc="-10" dirty="0">
                <a:latin typeface="Courier New"/>
                <a:cs typeface="Courier New"/>
              </a:rPr>
              <a:t>ОШИБКА: </a:t>
            </a:r>
            <a:r>
              <a:rPr spc="-5" dirty="0">
                <a:latin typeface="Courier New"/>
                <a:cs typeface="Courier New"/>
              </a:rPr>
              <a:t>не </a:t>
            </a:r>
            <a:r>
              <a:rPr spc="-10" dirty="0">
                <a:latin typeface="Courier New"/>
                <a:cs typeface="Courier New"/>
              </a:rPr>
              <a:t>удалось сериализовать доступ</a:t>
            </a:r>
            <a:r>
              <a:rPr spc="1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из-за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1703515" y="158745"/>
            <a:ext cx="9379650" cy="504625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5" dirty="0" smtClean="0">
                <a:latin typeface="Arial Black" panose="020B0A04020102020204" pitchFamily="34" charset="0"/>
              </a:rPr>
              <a:t>Эксперимент: ошибки </a:t>
            </a:r>
            <a:r>
              <a:rPr lang="ru-RU" sz="3200" spc="-5" dirty="0" err="1" smtClean="0">
                <a:latin typeface="Arial Black" panose="020B0A04020102020204" pitchFamily="34" charset="0"/>
              </a:rPr>
              <a:t>сериализации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11" name="object 15"/>
          <p:cNvSpPr txBox="1"/>
          <p:nvPr/>
        </p:nvSpPr>
        <p:spPr>
          <a:xfrm>
            <a:off x="1381285" y="1351625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ru-RU" sz="4000" spc="-5" dirty="0" smtClean="0">
                <a:latin typeface="Carlito"/>
                <a:cs typeface="Carlito"/>
              </a:rPr>
              <a:t>2</a:t>
            </a:r>
            <a:endParaRPr sz="4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380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03515" y="1004979"/>
            <a:ext cx="10288668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Мы </a:t>
            </a:r>
            <a:r>
              <a:rPr sz="2000" spc="-15" dirty="0">
                <a:latin typeface="Carlito"/>
                <a:cs typeface="Carlito"/>
              </a:rPr>
              <a:t>вводим </a:t>
            </a:r>
            <a:r>
              <a:rPr sz="2000" spc="-10" dirty="0">
                <a:latin typeface="Carlito"/>
                <a:cs typeface="Carlito"/>
              </a:rPr>
              <a:t>команду </a:t>
            </a:r>
            <a:r>
              <a:rPr sz="2000" dirty="0">
                <a:latin typeface="Carlito"/>
                <a:cs typeface="Carlito"/>
              </a:rPr>
              <a:t>END на </a:t>
            </a:r>
            <a:r>
              <a:rPr sz="2000" spc="-5" dirty="0">
                <a:latin typeface="Carlito"/>
                <a:cs typeface="Carlito"/>
              </a:rPr>
              <a:t>втором </a:t>
            </a:r>
            <a:r>
              <a:rPr sz="2000" dirty="0">
                <a:latin typeface="Carlito"/>
                <a:cs typeface="Carlito"/>
              </a:rPr>
              <a:t>терминале, но </a:t>
            </a:r>
            <a:r>
              <a:rPr sz="2000" spc="-10" dirty="0">
                <a:latin typeface="Carlito"/>
                <a:cs typeface="Carlito"/>
              </a:rPr>
              <a:t>PostgreSQL  выполняет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5" dirty="0">
                <a:latin typeface="Carlito"/>
                <a:cs typeface="Carlito"/>
              </a:rPr>
              <a:t>фиксацию </a:t>
            </a:r>
            <a:r>
              <a:rPr sz="2000" dirty="0">
                <a:latin typeface="Carlito"/>
                <a:cs typeface="Carlito"/>
              </a:rPr>
              <a:t>(COMMIT), а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откат: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947" y="2116560"/>
            <a:ext cx="7668895" cy="1458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ROLLBACK</a:t>
            </a:r>
            <a:endParaRPr dirty="0">
              <a:latin typeface="Courier New"/>
              <a:cs typeface="Courier New"/>
            </a:endParaRPr>
          </a:p>
          <a:p>
            <a:pPr marL="355600" marR="493395" indent="-342900">
              <a:spcBef>
                <a:spcPts val="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Если </a:t>
            </a:r>
            <a:r>
              <a:rPr sz="2000" spc="-5" dirty="0">
                <a:latin typeface="Carlito"/>
                <a:cs typeface="Carlito"/>
              </a:rPr>
              <a:t>выполним </a:t>
            </a:r>
            <a:r>
              <a:rPr sz="2000" dirty="0">
                <a:latin typeface="Carlito"/>
                <a:cs typeface="Carlito"/>
              </a:rPr>
              <a:t>запрос, </a:t>
            </a:r>
            <a:r>
              <a:rPr sz="2000" spc="-15" dirty="0">
                <a:latin typeface="Carlito"/>
                <a:cs typeface="Carlito"/>
              </a:rPr>
              <a:t>то </a:t>
            </a:r>
            <a:r>
              <a:rPr sz="2000" spc="-5" dirty="0">
                <a:latin typeface="Carlito"/>
                <a:cs typeface="Carlito"/>
              </a:rPr>
              <a:t>увидим,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dirty="0">
                <a:latin typeface="Carlito"/>
                <a:cs typeface="Carlito"/>
              </a:rPr>
              <a:t>было </a:t>
            </a:r>
            <a:r>
              <a:rPr sz="2000" spc="-10" dirty="0">
                <a:latin typeface="Carlito"/>
                <a:cs typeface="Carlito"/>
              </a:rPr>
              <a:t>проведено </a:t>
            </a:r>
            <a:r>
              <a:rPr sz="2000" spc="-20" dirty="0">
                <a:latin typeface="Carlito"/>
                <a:cs typeface="Carlito"/>
              </a:rPr>
              <a:t>только  </a:t>
            </a:r>
            <a:r>
              <a:rPr sz="2000" spc="-5" dirty="0">
                <a:latin typeface="Carlito"/>
                <a:cs typeface="Carlito"/>
              </a:rPr>
              <a:t>изменение </a:t>
            </a:r>
            <a:r>
              <a:rPr sz="2000" dirty="0">
                <a:latin typeface="Carlito"/>
                <a:cs typeface="Carlito"/>
              </a:rPr>
              <a:t>в первой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 err="1">
                <a:latin typeface="Carlito"/>
                <a:cs typeface="Carlito"/>
              </a:rPr>
              <a:t>транзакции</a:t>
            </a:r>
            <a:r>
              <a:rPr sz="2000" spc="-5" dirty="0" smtClean="0">
                <a:latin typeface="Carlito"/>
                <a:cs typeface="Carlito"/>
              </a:rPr>
              <a:t>:</a:t>
            </a:r>
            <a:endParaRPr lang="ru-RU" sz="2000" dirty="0" smtClean="0">
              <a:latin typeface="Carlito"/>
              <a:cs typeface="Carlito"/>
            </a:endParaRPr>
          </a:p>
          <a:p>
            <a:pPr marL="12700">
              <a:lnSpc>
                <a:spcPts val="2070"/>
              </a:lnSpc>
            </a:pPr>
            <a:endParaRPr lang="ru-RU" sz="2000" b="1" spc="-10" dirty="0">
              <a:latin typeface="Carlito"/>
              <a:cs typeface="Courier New"/>
            </a:endParaRPr>
          </a:p>
          <a:p>
            <a:pPr marL="12700">
              <a:lnSpc>
                <a:spcPts val="2070"/>
              </a:lnSpc>
            </a:pPr>
            <a:r>
              <a:rPr b="1" spc="-10" dirty="0" smtClean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aircrafts_tmp WHERE aircraft_code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5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'320';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2106" y="3591559"/>
            <a:ext cx="3710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14980" algn="l"/>
              </a:tabLst>
            </a:pP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c</a:t>
            </a:r>
            <a:r>
              <a:rPr spc="-5" dirty="0">
                <a:latin typeface="Courier New"/>
                <a:cs typeface="Courier New"/>
              </a:rPr>
              <a:t>ra</a:t>
            </a:r>
            <a:r>
              <a:rPr spc="-15" dirty="0">
                <a:latin typeface="Courier New"/>
                <a:cs typeface="Courier New"/>
              </a:rPr>
              <a:t>f</a:t>
            </a:r>
            <a:r>
              <a:rPr spc="-5" dirty="0">
                <a:latin typeface="Courier New"/>
                <a:cs typeface="Courier New"/>
              </a:rPr>
              <a:t>t</a:t>
            </a:r>
            <a:r>
              <a:rPr spc="-15" dirty="0">
                <a:latin typeface="Courier New"/>
                <a:cs typeface="Courier New"/>
              </a:rPr>
              <a:t>_c</a:t>
            </a:r>
            <a:r>
              <a:rPr spc="-5" dirty="0">
                <a:latin typeface="Courier New"/>
                <a:cs typeface="Courier New"/>
              </a:rPr>
              <a:t>od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5" dirty="0">
                <a:latin typeface="Courier New"/>
                <a:cs typeface="Courier New"/>
              </a:rPr>
              <a:t>m</a:t>
            </a:r>
            <a:r>
              <a:rPr spc="-15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d</a:t>
            </a:r>
            <a:r>
              <a:rPr spc="-15" dirty="0">
                <a:latin typeface="Courier New"/>
                <a:cs typeface="Courier New"/>
              </a:rPr>
              <a:t>e</a:t>
            </a:r>
            <a:r>
              <a:rPr dirty="0">
                <a:latin typeface="Courier New"/>
                <a:cs typeface="Courier New"/>
              </a:rPr>
              <a:t>l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8976" y="3591559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range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47647" y="4042854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1895" y="4042854"/>
            <a:ext cx="2320925" cy="0"/>
          </a:xfrm>
          <a:custGeom>
            <a:avLst/>
            <a:gdLst/>
            <a:ahLst/>
            <a:cxnLst/>
            <a:rect l="l" t="t" r="r" b="b"/>
            <a:pathLst>
              <a:path w="2320925">
                <a:moveTo>
                  <a:pt x="0" y="0"/>
                </a:moveTo>
                <a:lnTo>
                  <a:pt x="23205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88835" y="4042854"/>
            <a:ext cx="956944" cy="0"/>
          </a:xfrm>
          <a:custGeom>
            <a:avLst/>
            <a:gdLst/>
            <a:ahLst/>
            <a:cxnLst/>
            <a:rect l="l" t="t" r="r" b="b"/>
            <a:pathLst>
              <a:path w="956945">
                <a:moveTo>
                  <a:pt x="0" y="0"/>
                </a:moveTo>
                <a:lnTo>
                  <a:pt x="95691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34946" y="3866133"/>
            <a:ext cx="575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061210" algn="l"/>
                <a:tab pos="4516120" algn="l"/>
                <a:tab pos="5739765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</a:t>
            </a: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3557" y="4140454"/>
            <a:ext cx="3437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877820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bu</a:t>
            </a:r>
            <a:r>
              <a:rPr dirty="0">
                <a:latin typeface="Courier New"/>
                <a:cs typeface="Courier New"/>
              </a:rPr>
              <a:t>s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15" dirty="0">
                <a:latin typeface="Courier New"/>
                <a:cs typeface="Courier New"/>
              </a:rPr>
              <a:t>A</a:t>
            </a:r>
            <a:r>
              <a:rPr spc="-5" dirty="0">
                <a:latin typeface="Courier New"/>
                <a:cs typeface="Courier New"/>
              </a:rPr>
              <a:t>3</a:t>
            </a:r>
            <a:r>
              <a:rPr spc="-15" dirty="0">
                <a:latin typeface="Courier New"/>
                <a:cs typeface="Courier New"/>
              </a:rPr>
              <a:t>2</a:t>
            </a:r>
            <a:r>
              <a:rPr spc="5" dirty="0">
                <a:latin typeface="Courier New"/>
                <a:cs typeface="Courier New"/>
              </a:rPr>
              <a:t>0</a:t>
            </a:r>
            <a:r>
              <a:rPr spc="-5" dirty="0">
                <a:latin typeface="Courier New"/>
                <a:cs typeface="Courier New"/>
              </a:rPr>
              <a:t>-</a:t>
            </a:r>
            <a:r>
              <a:rPr spc="-15" dirty="0">
                <a:latin typeface="Courier New"/>
                <a:cs typeface="Courier New"/>
              </a:rPr>
              <a:t>2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pc="-15" dirty="0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spc="-5" dirty="0">
                <a:solidFill>
                  <a:srgbClr val="FF0000"/>
                </a:solidFill>
                <a:latin typeface="Courier New"/>
                <a:cs typeface="Courier New"/>
              </a:rPr>
              <a:t>00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4947" y="4140454"/>
            <a:ext cx="1392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320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(1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3990" y="1816370"/>
            <a:ext cx="2232660" cy="308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90500">
              <a:spcBef>
                <a:spcPts val="244"/>
              </a:spcBef>
            </a:pPr>
            <a:r>
              <a:rPr spc="-10" dirty="0">
                <a:latin typeface="Carlito"/>
                <a:cs typeface="Carlito"/>
              </a:rPr>
              <a:t>отмена</a:t>
            </a:r>
            <a:r>
              <a:rPr spc="-1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изменений</a:t>
            </a:r>
            <a:endParaRPr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87648" y="1988468"/>
            <a:ext cx="2738120" cy="379095"/>
          </a:xfrm>
          <a:custGeom>
            <a:avLst/>
            <a:gdLst/>
            <a:ahLst/>
            <a:cxnLst/>
            <a:rect l="l" t="t" r="r" b="b"/>
            <a:pathLst>
              <a:path w="2738120" h="379094">
                <a:moveTo>
                  <a:pt x="93471" y="261747"/>
                </a:moveTo>
                <a:lnTo>
                  <a:pt x="0" y="331977"/>
                </a:lnTo>
                <a:lnTo>
                  <a:pt x="107187" y="378840"/>
                </a:lnTo>
                <a:lnTo>
                  <a:pt x="114681" y="375919"/>
                </a:lnTo>
                <a:lnTo>
                  <a:pt x="117475" y="369442"/>
                </a:lnTo>
                <a:lnTo>
                  <a:pt x="120268" y="363092"/>
                </a:lnTo>
                <a:lnTo>
                  <a:pt x="117348" y="355600"/>
                </a:lnTo>
                <a:lnTo>
                  <a:pt x="85462" y="341629"/>
                </a:lnTo>
                <a:lnTo>
                  <a:pt x="26415" y="341629"/>
                </a:lnTo>
                <a:lnTo>
                  <a:pt x="23494" y="316484"/>
                </a:lnTo>
                <a:lnTo>
                  <a:pt x="70142" y="311039"/>
                </a:lnTo>
                <a:lnTo>
                  <a:pt x="103124" y="286257"/>
                </a:lnTo>
                <a:lnTo>
                  <a:pt x="108838" y="282066"/>
                </a:lnTo>
                <a:lnTo>
                  <a:pt x="109855" y="274065"/>
                </a:lnTo>
                <a:lnTo>
                  <a:pt x="101473" y="262889"/>
                </a:lnTo>
                <a:lnTo>
                  <a:pt x="93471" y="261747"/>
                </a:lnTo>
                <a:close/>
              </a:path>
              <a:path w="2738120" h="379094">
                <a:moveTo>
                  <a:pt x="70142" y="311039"/>
                </a:moveTo>
                <a:lnTo>
                  <a:pt x="23494" y="316484"/>
                </a:lnTo>
                <a:lnTo>
                  <a:pt x="26415" y="341629"/>
                </a:lnTo>
                <a:lnTo>
                  <a:pt x="47097" y="339216"/>
                </a:lnTo>
                <a:lnTo>
                  <a:pt x="32638" y="339216"/>
                </a:lnTo>
                <a:lnTo>
                  <a:pt x="30099" y="317373"/>
                </a:lnTo>
                <a:lnTo>
                  <a:pt x="61711" y="317373"/>
                </a:lnTo>
                <a:lnTo>
                  <a:pt x="70142" y="311039"/>
                </a:lnTo>
                <a:close/>
              </a:path>
              <a:path w="2738120" h="379094">
                <a:moveTo>
                  <a:pt x="73045" y="336189"/>
                </a:moveTo>
                <a:lnTo>
                  <a:pt x="26415" y="341629"/>
                </a:lnTo>
                <a:lnTo>
                  <a:pt x="85462" y="341629"/>
                </a:lnTo>
                <a:lnTo>
                  <a:pt x="73045" y="336189"/>
                </a:lnTo>
                <a:close/>
              </a:path>
              <a:path w="2738120" h="379094">
                <a:moveTo>
                  <a:pt x="30099" y="317373"/>
                </a:moveTo>
                <a:lnTo>
                  <a:pt x="32638" y="339216"/>
                </a:lnTo>
                <a:lnTo>
                  <a:pt x="50067" y="326121"/>
                </a:lnTo>
                <a:lnTo>
                  <a:pt x="30099" y="317373"/>
                </a:lnTo>
                <a:close/>
              </a:path>
              <a:path w="2738120" h="379094">
                <a:moveTo>
                  <a:pt x="50067" y="326121"/>
                </a:moveTo>
                <a:lnTo>
                  <a:pt x="32638" y="339216"/>
                </a:lnTo>
                <a:lnTo>
                  <a:pt x="47097" y="339216"/>
                </a:lnTo>
                <a:lnTo>
                  <a:pt x="73045" y="336189"/>
                </a:lnTo>
                <a:lnTo>
                  <a:pt x="50067" y="326121"/>
                </a:lnTo>
                <a:close/>
              </a:path>
              <a:path w="2738120" h="379094">
                <a:moveTo>
                  <a:pt x="2734817" y="0"/>
                </a:moveTo>
                <a:lnTo>
                  <a:pt x="70142" y="311039"/>
                </a:lnTo>
                <a:lnTo>
                  <a:pt x="50067" y="326121"/>
                </a:lnTo>
                <a:lnTo>
                  <a:pt x="73045" y="336189"/>
                </a:lnTo>
                <a:lnTo>
                  <a:pt x="2737866" y="25273"/>
                </a:lnTo>
                <a:lnTo>
                  <a:pt x="2734817" y="0"/>
                </a:lnTo>
                <a:close/>
              </a:path>
              <a:path w="2738120" h="379094">
                <a:moveTo>
                  <a:pt x="61711" y="317373"/>
                </a:moveTo>
                <a:lnTo>
                  <a:pt x="30099" y="317373"/>
                </a:lnTo>
                <a:lnTo>
                  <a:pt x="50067" y="326121"/>
                </a:lnTo>
                <a:lnTo>
                  <a:pt x="61711" y="31737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45779" y="4086194"/>
            <a:ext cx="1872614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spcBef>
                <a:spcPts val="245"/>
              </a:spcBef>
            </a:pPr>
            <a:r>
              <a:rPr dirty="0">
                <a:latin typeface="Carlito"/>
                <a:cs typeface="Carlito"/>
              </a:rPr>
              <a:t>= 5800 +</a:t>
            </a:r>
            <a:r>
              <a:rPr spc="-2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100</a:t>
            </a:r>
            <a:endParaRPr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03515" y="1816382"/>
            <a:ext cx="450215" cy="720090"/>
          </a:xfrm>
          <a:custGeom>
            <a:avLst/>
            <a:gdLst/>
            <a:ahLst/>
            <a:cxnLst/>
            <a:rect l="l" t="t" r="r" b="b"/>
            <a:pathLst>
              <a:path w="450215" h="720089">
                <a:moveTo>
                  <a:pt x="450049" y="720089"/>
                </a:moveTo>
                <a:lnTo>
                  <a:pt x="378922" y="718180"/>
                </a:lnTo>
                <a:lnTo>
                  <a:pt x="317148" y="712864"/>
                </a:lnTo>
                <a:lnTo>
                  <a:pt x="268436" y="704755"/>
                </a:lnTo>
                <a:lnTo>
                  <a:pt x="225018" y="682625"/>
                </a:lnTo>
                <a:lnTo>
                  <a:pt x="225018" y="397510"/>
                </a:lnTo>
                <a:lnTo>
                  <a:pt x="213546" y="385664"/>
                </a:lnTo>
                <a:lnTo>
                  <a:pt x="181601" y="375379"/>
                </a:lnTo>
                <a:lnTo>
                  <a:pt x="132890" y="367270"/>
                </a:lnTo>
                <a:lnTo>
                  <a:pt x="71121" y="361954"/>
                </a:lnTo>
                <a:lnTo>
                  <a:pt x="0" y="360045"/>
                </a:lnTo>
                <a:lnTo>
                  <a:pt x="71121" y="358135"/>
                </a:lnTo>
                <a:lnTo>
                  <a:pt x="132890" y="352819"/>
                </a:lnTo>
                <a:lnTo>
                  <a:pt x="181601" y="344710"/>
                </a:lnTo>
                <a:lnTo>
                  <a:pt x="213546" y="334425"/>
                </a:lnTo>
                <a:lnTo>
                  <a:pt x="225018" y="322579"/>
                </a:lnTo>
                <a:lnTo>
                  <a:pt x="225018" y="37464"/>
                </a:lnTo>
                <a:lnTo>
                  <a:pt x="236490" y="25619"/>
                </a:lnTo>
                <a:lnTo>
                  <a:pt x="268436" y="15334"/>
                </a:lnTo>
                <a:lnTo>
                  <a:pt x="317148" y="7225"/>
                </a:lnTo>
                <a:lnTo>
                  <a:pt x="378922" y="1909"/>
                </a:lnTo>
                <a:lnTo>
                  <a:pt x="450049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01940" y="1888834"/>
            <a:ext cx="969644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b="1" spc="-10" dirty="0" smtClean="0">
                <a:latin typeface="Courier New"/>
                <a:cs typeface="Courier New"/>
              </a:rPr>
              <a:t>END</a:t>
            </a:r>
            <a:r>
              <a:rPr b="1" spc="-10" dirty="0">
                <a:latin typeface="Courier New"/>
                <a:cs typeface="Courier New"/>
              </a:rPr>
              <a:t>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21" name="object 2"/>
          <p:cNvSpPr txBox="1">
            <a:spLocks/>
          </p:cNvSpPr>
          <p:nvPr/>
        </p:nvSpPr>
        <p:spPr>
          <a:xfrm>
            <a:off x="1556866" y="200176"/>
            <a:ext cx="9379650" cy="504625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5" dirty="0" smtClean="0">
                <a:latin typeface="Arial Black" panose="020B0A04020102020204" pitchFamily="34" charset="0"/>
              </a:rPr>
              <a:t>Эксперимент: ошибки </a:t>
            </a:r>
            <a:r>
              <a:rPr lang="ru-RU" sz="3200" spc="-5" dirty="0" err="1" smtClean="0">
                <a:latin typeface="Arial Black" panose="020B0A04020102020204" pitchFamily="34" charset="0"/>
              </a:rPr>
              <a:t>сериализации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22" name="object 15"/>
          <p:cNvSpPr txBox="1"/>
          <p:nvPr/>
        </p:nvSpPr>
        <p:spPr>
          <a:xfrm>
            <a:off x="1330494" y="1816370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ru-RU" sz="4000" spc="-5" dirty="0" smtClean="0">
                <a:latin typeface="Carlito"/>
                <a:cs typeface="Carlito"/>
              </a:rPr>
              <a:t>2</a:t>
            </a:r>
            <a:endParaRPr sz="4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354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4915" y="2501195"/>
            <a:ext cx="10018713" cy="1244571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 err="1" smtClean="0">
                <a:latin typeface="Arial Black" panose="020B0A04020102020204" pitchFamily="34" charset="0"/>
              </a:rPr>
              <a:t>Уровень</a:t>
            </a:r>
            <a:r>
              <a:rPr spc="-20" dirty="0" smtClean="0">
                <a:latin typeface="Arial Black" panose="020B0A04020102020204" pitchFamily="34" charset="0"/>
              </a:rPr>
              <a:t> </a:t>
            </a:r>
            <a:r>
              <a:rPr spc="-10" dirty="0" err="1" smtClean="0">
                <a:latin typeface="Arial Black" panose="020B0A04020102020204" pitchFamily="34" charset="0"/>
              </a:rPr>
              <a:t>изоляции</a:t>
            </a:r>
            <a:r>
              <a:rPr lang="ru-RU" spc="-25" dirty="0" smtClean="0">
                <a:latin typeface="Arial Black" panose="020B0A04020102020204" pitchFamily="34" charset="0"/>
              </a:rPr>
              <a:t/>
            </a:r>
            <a:br>
              <a:rPr lang="ru-RU" spc="-25" dirty="0" smtClean="0">
                <a:latin typeface="Arial Black" panose="020B0A04020102020204" pitchFamily="34" charset="0"/>
              </a:rPr>
            </a:br>
            <a:r>
              <a:rPr spc="-5" dirty="0" smtClean="0">
                <a:latin typeface="Arial Black" panose="020B0A04020102020204" pitchFamily="34" charset="0"/>
              </a:rPr>
              <a:t>SERIALIZABLE</a:t>
            </a:r>
            <a:endParaRPr spc="-5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7899" y="222769"/>
            <a:ext cx="9588365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Black" panose="020B0A04020102020204" pitchFamily="34" charset="0"/>
              </a:rPr>
              <a:t>Общее </a:t>
            </a:r>
            <a:r>
              <a:rPr sz="3200" spc="-5" dirty="0">
                <a:latin typeface="Arial Black" panose="020B0A04020102020204" pitchFamily="34" charset="0"/>
              </a:rPr>
              <a:t>описание уровня</a:t>
            </a:r>
            <a:r>
              <a:rPr sz="3200" spc="-25" dirty="0">
                <a:latin typeface="Arial Black" panose="020B0A04020102020204" pitchFamily="34" charset="0"/>
              </a:rPr>
              <a:t> </a:t>
            </a:r>
            <a:r>
              <a:rPr sz="3200" spc="-15" dirty="0">
                <a:latin typeface="Arial Black" panose="020B0A04020102020204" pitchFamily="34" charset="0"/>
              </a:rPr>
              <a:t>изоляции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9805" y="830079"/>
            <a:ext cx="10560308" cy="3706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Самый </a:t>
            </a:r>
            <a:r>
              <a:rPr sz="2000" dirty="0">
                <a:latin typeface="Carlito"/>
                <a:cs typeface="Carlito"/>
              </a:rPr>
              <a:t>высший </a:t>
            </a:r>
            <a:r>
              <a:rPr sz="2000" spc="-5" dirty="0">
                <a:latin typeface="Carlito"/>
                <a:cs typeface="Carlito"/>
              </a:rPr>
              <a:t>уровень </a:t>
            </a:r>
            <a:r>
              <a:rPr sz="2000" spc="-10" dirty="0">
                <a:latin typeface="Carlito"/>
                <a:cs typeface="Carlito"/>
              </a:rPr>
              <a:t>изоляции </a:t>
            </a:r>
            <a:r>
              <a:rPr sz="2000" dirty="0">
                <a:latin typeface="Carlito"/>
                <a:cs typeface="Carlito"/>
              </a:rPr>
              <a:t>транзакций —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SERIALIZABLE.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Carlito"/>
                <a:cs typeface="Carlito"/>
              </a:rPr>
              <a:t>Транзакции </a:t>
            </a:r>
            <a:r>
              <a:rPr sz="2000" spc="-5" dirty="0">
                <a:latin typeface="Carlito"/>
                <a:cs typeface="Carlito"/>
              </a:rPr>
              <a:t>могут работать параллельно </a:t>
            </a:r>
            <a:r>
              <a:rPr sz="2000" spc="-10" dirty="0">
                <a:latin typeface="Carlito"/>
                <a:cs typeface="Carlito"/>
              </a:rPr>
              <a:t>точно </a:t>
            </a:r>
            <a:r>
              <a:rPr sz="2000" spc="-5" dirty="0">
                <a:latin typeface="Carlito"/>
                <a:cs typeface="Carlito"/>
              </a:rPr>
              <a:t>так </a:t>
            </a:r>
            <a:r>
              <a:rPr sz="2000" spc="-10" dirty="0">
                <a:latin typeface="Carlito"/>
                <a:cs typeface="Carlito"/>
              </a:rPr>
              <a:t>же, как </a:t>
            </a:r>
            <a:r>
              <a:rPr sz="2000" dirty="0">
                <a:latin typeface="Carlito"/>
                <a:cs typeface="Carlito"/>
              </a:rPr>
              <a:t>если бы </a:t>
            </a:r>
            <a:r>
              <a:rPr sz="2000" spc="-5" dirty="0">
                <a:latin typeface="Carlito"/>
                <a:cs typeface="Carlito"/>
              </a:rPr>
              <a:t>они  выполнялись </a:t>
            </a:r>
            <a:r>
              <a:rPr sz="2000" i="1" spc="-105" dirty="0">
                <a:latin typeface="Arial"/>
                <a:cs typeface="Arial"/>
              </a:rPr>
              <a:t>последовательно </a:t>
            </a:r>
            <a:r>
              <a:rPr sz="2000" i="1" spc="-70" dirty="0">
                <a:latin typeface="Arial"/>
                <a:cs typeface="Arial"/>
              </a:rPr>
              <a:t>одна </a:t>
            </a:r>
            <a:r>
              <a:rPr sz="2000" i="1" spc="-85" dirty="0">
                <a:latin typeface="Arial"/>
                <a:cs typeface="Arial"/>
              </a:rPr>
              <a:t>за</a:t>
            </a:r>
            <a:r>
              <a:rPr sz="2000" i="1" spc="-190" dirty="0">
                <a:latin typeface="Arial"/>
                <a:cs typeface="Arial"/>
              </a:rPr>
              <a:t> </a:t>
            </a:r>
            <a:r>
              <a:rPr sz="2000" i="1" spc="-85" dirty="0">
                <a:latin typeface="Arial"/>
                <a:cs typeface="Arial"/>
              </a:rPr>
              <a:t>другой</a:t>
            </a:r>
            <a:r>
              <a:rPr sz="2000" spc="-8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rlito"/>
                <a:cs typeface="Carlito"/>
              </a:rPr>
              <a:t>Однако, </a:t>
            </a:r>
            <a:r>
              <a:rPr sz="2000" spc="-10" dirty="0">
                <a:latin typeface="Carlito"/>
                <a:cs typeface="Carlito"/>
              </a:rPr>
              <a:t>как </a:t>
            </a:r>
            <a:r>
              <a:rPr sz="2000" dirty="0">
                <a:latin typeface="Carlito"/>
                <a:cs typeface="Carlito"/>
              </a:rPr>
              <a:t>и при </a:t>
            </a:r>
            <a:r>
              <a:rPr sz="2000" spc="-5" dirty="0">
                <a:latin typeface="Carlito"/>
                <a:cs typeface="Carlito"/>
              </a:rPr>
              <a:t>использовании </a:t>
            </a:r>
            <a:r>
              <a:rPr sz="2000" dirty="0">
                <a:latin typeface="Carlito"/>
                <a:cs typeface="Carlito"/>
              </a:rPr>
              <a:t>уровня </a:t>
            </a:r>
            <a:r>
              <a:rPr sz="2000" spc="-35" dirty="0">
                <a:latin typeface="Carlito"/>
                <a:cs typeface="Carlito"/>
              </a:rPr>
              <a:t>REPEATABLE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READ,</a:t>
            </a:r>
            <a:endParaRPr sz="2000" dirty="0">
              <a:latin typeface="Carlito"/>
              <a:cs typeface="Carlito"/>
            </a:endParaRPr>
          </a:p>
          <a:p>
            <a:pPr marL="355600" marR="123189"/>
            <a:r>
              <a:rPr sz="2000" spc="-5" dirty="0">
                <a:latin typeface="Carlito"/>
                <a:cs typeface="Carlito"/>
              </a:rPr>
              <a:t>приложение </a:t>
            </a:r>
            <a:r>
              <a:rPr sz="2000" spc="-15" dirty="0">
                <a:latin typeface="Carlito"/>
                <a:cs typeface="Carlito"/>
              </a:rPr>
              <a:t>должно </a:t>
            </a:r>
            <a:r>
              <a:rPr sz="2000" dirty="0">
                <a:latin typeface="Carlito"/>
                <a:cs typeface="Carlito"/>
              </a:rPr>
              <a:t>быть </a:t>
            </a:r>
            <a:r>
              <a:rPr sz="2000" spc="-15" dirty="0">
                <a:latin typeface="Carlito"/>
                <a:cs typeface="Carlito"/>
              </a:rPr>
              <a:t>готово </a:t>
            </a:r>
            <a:r>
              <a:rPr sz="2000" dirty="0">
                <a:latin typeface="Carlito"/>
                <a:cs typeface="Carlito"/>
              </a:rPr>
              <a:t>к </a:t>
            </a:r>
            <a:r>
              <a:rPr sz="2000" spc="-20" dirty="0">
                <a:latin typeface="Carlito"/>
                <a:cs typeface="Carlito"/>
              </a:rPr>
              <a:t>тому, </a:t>
            </a:r>
            <a:r>
              <a:rPr sz="2000" spc="-10" dirty="0">
                <a:latin typeface="Carlito"/>
                <a:cs typeface="Carlito"/>
              </a:rPr>
              <a:t>что придется </a:t>
            </a:r>
            <a:r>
              <a:rPr sz="2000" i="1" spc="-105" dirty="0">
                <a:latin typeface="Arial"/>
                <a:cs typeface="Arial"/>
              </a:rPr>
              <a:t>перезапускать  </a:t>
            </a:r>
            <a:r>
              <a:rPr sz="2000" i="1" spc="-65" dirty="0">
                <a:latin typeface="Arial"/>
                <a:cs typeface="Arial"/>
              </a:rPr>
              <a:t>транзакцию</a:t>
            </a:r>
            <a:r>
              <a:rPr sz="2000" spc="-65" dirty="0">
                <a:latin typeface="Carlito"/>
                <a:cs typeface="Carlito"/>
              </a:rPr>
              <a:t>, </a:t>
            </a:r>
            <a:r>
              <a:rPr sz="2000" spc="-15" dirty="0">
                <a:latin typeface="Carlito"/>
                <a:cs typeface="Carlito"/>
              </a:rPr>
              <a:t>которая </a:t>
            </a:r>
            <a:r>
              <a:rPr sz="2000" dirty="0">
                <a:latin typeface="Carlito"/>
                <a:cs typeface="Carlito"/>
              </a:rPr>
              <a:t>была прервана </a:t>
            </a:r>
            <a:r>
              <a:rPr sz="2000" spc="-5" dirty="0">
                <a:latin typeface="Carlito"/>
                <a:cs typeface="Carlito"/>
              </a:rPr>
              <a:t>системой </a:t>
            </a:r>
            <a:r>
              <a:rPr sz="2000" spc="-5" dirty="0" err="1">
                <a:latin typeface="Carlito"/>
                <a:cs typeface="Carlito"/>
              </a:rPr>
              <a:t>из-за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обнаружения</a:t>
            </a:r>
            <a:r>
              <a:rPr lang="ru-RU" sz="2000" spc="-5" dirty="0" smtClean="0">
                <a:latin typeface="Carlito"/>
                <a:cs typeface="Carlito"/>
              </a:rPr>
              <a:t> </a:t>
            </a:r>
            <a:r>
              <a:rPr sz="2000" dirty="0" err="1" smtClean="0">
                <a:latin typeface="Carlito"/>
                <a:cs typeface="Carlito"/>
              </a:rPr>
              <a:t>зависимостей</a:t>
            </a:r>
            <a:r>
              <a:rPr sz="2000" dirty="0" smtClean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чтения/записи </a:t>
            </a:r>
            <a:r>
              <a:rPr sz="2000" spc="-10" dirty="0">
                <a:latin typeface="Carlito"/>
                <a:cs typeface="Carlito"/>
              </a:rPr>
              <a:t>между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транзакциями.</a:t>
            </a:r>
            <a:endParaRPr sz="2000" dirty="0">
              <a:latin typeface="Carlito"/>
              <a:cs typeface="Carlito"/>
            </a:endParaRPr>
          </a:p>
          <a:p>
            <a:pPr marL="355600" marR="410209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latin typeface="Carlito"/>
                <a:cs typeface="Carlito"/>
              </a:rPr>
              <a:t>Группа </a:t>
            </a:r>
            <a:r>
              <a:rPr sz="2000" dirty="0">
                <a:latin typeface="Carlito"/>
                <a:cs typeface="Carlito"/>
              </a:rPr>
              <a:t>транзакций </a:t>
            </a:r>
            <a:r>
              <a:rPr sz="2000" spc="-15" dirty="0">
                <a:latin typeface="Carlito"/>
                <a:cs typeface="Carlito"/>
              </a:rPr>
              <a:t>может </a:t>
            </a:r>
            <a:r>
              <a:rPr sz="2000" spc="-5" dirty="0">
                <a:latin typeface="Carlito"/>
                <a:cs typeface="Carlito"/>
              </a:rPr>
              <a:t>быть параллельно </a:t>
            </a:r>
            <a:r>
              <a:rPr sz="2000" spc="-10" dirty="0">
                <a:latin typeface="Carlito"/>
                <a:cs typeface="Carlito"/>
              </a:rPr>
              <a:t>выполнена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dirty="0" err="1">
                <a:latin typeface="Carlito"/>
                <a:cs typeface="Carlito"/>
              </a:rPr>
              <a:t>успешно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зафиксирована</a:t>
            </a:r>
            <a:r>
              <a:rPr sz="2000" spc="-5" dirty="0" smtClean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том </a:t>
            </a:r>
            <a:r>
              <a:rPr sz="2000" dirty="0">
                <a:latin typeface="Carlito"/>
                <a:cs typeface="Carlito"/>
              </a:rPr>
              <a:t>случае, </a:t>
            </a:r>
            <a:r>
              <a:rPr sz="2000" spc="-25" dirty="0">
                <a:latin typeface="Carlito"/>
                <a:cs typeface="Carlito"/>
              </a:rPr>
              <a:t>когда </a:t>
            </a:r>
            <a:r>
              <a:rPr sz="2000" spc="-20" dirty="0">
                <a:latin typeface="Carlito"/>
                <a:cs typeface="Carlito"/>
              </a:rPr>
              <a:t>результат </a:t>
            </a:r>
            <a:r>
              <a:rPr sz="2000" dirty="0">
                <a:latin typeface="Carlito"/>
                <a:cs typeface="Carlito"/>
              </a:rPr>
              <a:t>их </a:t>
            </a:r>
            <a:r>
              <a:rPr sz="2000" spc="-5" dirty="0">
                <a:latin typeface="Carlito"/>
                <a:cs typeface="Carlito"/>
              </a:rPr>
              <a:t>параллельного  выполнения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был бы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эквивалентен </a:t>
            </a:r>
            <a:r>
              <a:rPr sz="2000" spc="-20" dirty="0">
                <a:latin typeface="Carlito"/>
                <a:cs typeface="Carlito"/>
              </a:rPr>
              <a:t>результату </a:t>
            </a:r>
            <a:r>
              <a:rPr sz="2000" spc="-5" dirty="0">
                <a:latin typeface="Carlito"/>
                <a:cs typeface="Carlito"/>
              </a:rPr>
              <a:t>выполнения </a:t>
            </a:r>
            <a:r>
              <a:rPr sz="2000" spc="-10" dirty="0">
                <a:latin typeface="Carlito"/>
                <a:cs typeface="Carlito"/>
              </a:rPr>
              <a:t>этих  </a:t>
            </a:r>
            <a:r>
              <a:rPr sz="2000" dirty="0">
                <a:latin typeface="Carlito"/>
                <a:cs typeface="Carlito"/>
              </a:rPr>
              <a:t>транзакций при выборе </a:t>
            </a:r>
            <a:r>
              <a:rPr sz="2000" spc="-20" dirty="0">
                <a:latin typeface="Carlito"/>
                <a:cs typeface="Carlito"/>
              </a:rPr>
              <a:t>одного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5" dirty="0">
                <a:latin typeface="Carlito"/>
                <a:cs typeface="Carlito"/>
              </a:rPr>
              <a:t>возможных </a:t>
            </a:r>
            <a:r>
              <a:rPr sz="2000" spc="-5" dirty="0" err="1">
                <a:latin typeface="Carlito"/>
                <a:cs typeface="Carlito"/>
              </a:rPr>
              <a:t>вариантов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 err="1" smtClean="0">
                <a:latin typeface="Carlito"/>
                <a:cs typeface="Carlito"/>
              </a:rPr>
              <a:t>их</a:t>
            </a:r>
            <a:r>
              <a:rPr lang="ru-RU" sz="2000" dirty="0" smtClean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упорядочения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dirty="0">
                <a:latin typeface="Carlito"/>
                <a:cs typeface="Carlito"/>
              </a:rPr>
              <a:t>если бы </a:t>
            </a:r>
            <a:r>
              <a:rPr sz="2000" spc="-5" dirty="0">
                <a:latin typeface="Carlito"/>
                <a:cs typeface="Carlito"/>
              </a:rPr>
              <a:t>они выполнялись </a:t>
            </a:r>
            <a:r>
              <a:rPr sz="2000" spc="-10" dirty="0">
                <a:latin typeface="Carlito"/>
                <a:cs typeface="Carlito"/>
              </a:rPr>
              <a:t>последовательно, </a:t>
            </a:r>
            <a:r>
              <a:rPr sz="2000" spc="-20" dirty="0" err="1">
                <a:latin typeface="Carlito"/>
                <a:cs typeface="Carlito"/>
              </a:rPr>
              <a:t>одна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 err="1" smtClean="0">
                <a:latin typeface="Carlito"/>
                <a:cs typeface="Carlito"/>
              </a:rPr>
              <a:t>за</a:t>
            </a:r>
            <a:r>
              <a:rPr lang="ru-RU" sz="2000" dirty="0" smtClean="0">
                <a:latin typeface="Carlito"/>
                <a:cs typeface="Carlito"/>
              </a:rPr>
              <a:t> </a:t>
            </a:r>
            <a:r>
              <a:rPr sz="2000" spc="-10" dirty="0" err="1" smtClean="0">
                <a:latin typeface="Carlito"/>
                <a:cs typeface="Carlito"/>
              </a:rPr>
              <a:t>другой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7898" y="4820703"/>
            <a:ext cx="157739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spcBef>
                <a:spcPts val="100"/>
              </a:spcBef>
            </a:pPr>
            <a:r>
              <a:rPr spc="-20" dirty="0">
                <a:latin typeface="Carlito"/>
                <a:cs typeface="Carlito"/>
              </a:rPr>
              <a:t>Транзакция </a:t>
            </a:r>
            <a:r>
              <a:rPr dirty="0">
                <a:latin typeface="Carlito"/>
                <a:cs typeface="Carlito"/>
              </a:rPr>
              <a:t>A  </a:t>
            </a:r>
            <a:r>
              <a:rPr spc="-20" dirty="0">
                <a:latin typeface="Carlito"/>
                <a:cs typeface="Carlito"/>
              </a:rPr>
              <a:t>Транзакция </a:t>
            </a:r>
            <a:r>
              <a:rPr dirty="0">
                <a:latin typeface="Carlito"/>
                <a:cs typeface="Carlito"/>
              </a:rPr>
              <a:t>B  </a:t>
            </a:r>
            <a:r>
              <a:rPr spc="-20" dirty="0" err="1">
                <a:latin typeface="Carlito"/>
                <a:cs typeface="Carlito"/>
              </a:rPr>
              <a:t>Транзакция</a:t>
            </a:r>
            <a:r>
              <a:rPr spc="-15" dirty="0">
                <a:latin typeface="Carlito"/>
                <a:cs typeface="Carlito"/>
              </a:rPr>
              <a:t> </a:t>
            </a:r>
            <a:r>
              <a:rPr lang="ru-RU" spc="-15" dirty="0" smtClean="0">
                <a:latin typeface="Carlito"/>
                <a:cs typeface="Carlito"/>
              </a:rPr>
              <a:t>  </a:t>
            </a:r>
            <a:r>
              <a:rPr dirty="0" smtClean="0">
                <a:latin typeface="Carlito"/>
                <a:cs typeface="Carlito"/>
              </a:rPr>
              <a:t>C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1188" y="5905981"/>
            <a:ext cx="8185719" cy="100330"/>
          </a:xfrm>
          <a:custGeom>
            <a:avLst/>
            <a:gdLst/>
            <a:ahLst/>
            <a:cxnLst/>
            <a:rect l="l" t="t" r="r" b="b"/>
            <a:pathLst>
              <a:path w="7345045" h="100329">
                <a:moveTo>
                  <a:pt x="7259396" y="0"/>
                </a:moveTo>
                <a:lnTo>
                  <a:pt x="7256475" y="762"/>
                </a:lnTo>
                <a:lnTo>
                  <a:pt x="7255205" y="3035"/>
                </a:lnTo>
                <a:lnTo>
                  <a:pt x="7253808" y="5295"/>
                </a:lnTo>
                <a:lnTo>
                  <a:pt x="7254570" y="8216"/>
                </a:lnTo>
                <a:lnTo>
                  <a:pt x="7317724" y="45229"/>
                </a:lnTo>
                <a:lnTo>
                  <a:pt x="7335850" y="45262"/>
                </a:lnTo>
                <a:lnTo>
                  <a:pt x="7335850" y="54787"/>
                </a:lnTo>
                <a:lnTo>
                  <a:pt x="7317762" y="54787"/>
                </a:lnTo>
                <a:lnTo>
                  <a:pt x="7254443" y="91541"/>
                </a:lnTo>
                <a:lnTo>
                  <a:pt x="7253681" y="94462"/>
                </a:lnTo>
                <a:lnTo>
                  <a:pt x="7254951" y="96735"/>
                </a:lnTo>
                <a:lnTo>
                  <a:pt x="7256348" y="99009"/>
                </a:lnTo>
                <a:lnTo>
                  <a:pt x="7259269" y="99783"/>
                </a:lnTo>
                <a:lnTo>
                  <a:pt x="7336713" y="54787"/>
                </a:lnTo>
                <a:lnTo>
                  <a:pt x="7335850" y="54787"/>
                </a:lnTo>
                <a:lnTo>
                  <a:pt x="7336771" y="54754"/>
                </a:lnTo>
                <a:lnTo>
                  <a:pt x="7344867" y="50050"/>
                </a:lnTo>
                <a:lnTo>
                  <a:pt x="7259396" y="0"/>
                </a:lnTo>
                <a:close/>
              </a:path>
              <a:path w="7345045" h="100329">
                <a:moveTo>
                  <a:pt x="7325937" y="50042"/>
                </a:moveTo>
                <a:lnTo>
                  <a:pt x="7317819" y="54754"/>
                </a:lnTo>
                <a:lnTo>
                  <a:pt x="7335850" y="54787"/>
                </a:lnTo>
                <a:lnTo>
                  <a:pt x="7335850" y="54140"/>
                </a:lnTo>
                <a:lnTo>
                  <a:pt x="7332929" y="54140"/>
                </a:lnTo>
                <a:lnTo>
                  <a:pt x="7325937" y="50042"/>
                </a:lnTo>
                <a:close/>
              </a:path>
              <a:path w="7345045" h="100329">
                <a:moveTo>
                  <a:pt x="12" y="31711"/>
                </a:moveTo>
                <a:lnTo>
                  <a:pt x="0" y="41236"/>
                </a:lnTo>
                <a:lnTo>
                  <a:pt x="7317819" y="54754"/>
                </a:lnTo>
                <a:lnTo>
                  <a:pt x="7325937" y="50042"/>
                </a:lnTo>
                <a:lnTo>
                  <a:pt x="7317724" y="45229"/>
                </a:lnTo>
                <a:lnTo>
                  <a:pt x="12" y="31711"/>
                </a:lnTo>
                <a:close/>
              </a:path>
              <a:path w="7345045" h="100329">
                <a:moveTo>
                  <a:pt x="7333056" y="45910"/>
                </a:moveTo>
                <a:lnTo>
                  <a:pt x="7325937" y="50042"/>
                </a:lnTo>
                <a:lnTo>
                  <a:pt x="7332929" y="54140"/>
                </a:lnTo>
                <a:lnTo>
                  <a:pt x="7333056" y="45910"/>
                </a:lnTo>
                <a:close/>
              </a:path>
              <a:path w="7345045" h="100329">
                <a:moveTo>
                  <a:pt x="7335850" y="45910"/>
                </a:moveTo>
                <a:lnTo>
                  <a:pt x="7333056" y="45910"/>
                </a:lnTo>
                <a:lnTo>
                  <a:pt x="7332929" y="54140"/>
                </a:lnTo>
                <a:lnTo>
                  <a:pt x="7335850" y="54140"/>
                </a:lnTo>
                <a:lnTo>
                  <a:pt x="7335850" y="45910"/>
                </a:lnTo>
                <a:close/>
              </a:path>
              <a:path w="7345045" h="100329">
                <a:moveTo>
                  <a:pt x="7317724" y="45229"/>
                </a:moveTo>
                <a:lnTo>
                  <a:pt x="7325937" y="50042"/>
                </a:lnTo>
                <a:lnTo>
                  <a:pt x="7333056" y="45910"/>
                </a:lnTo>
                <a:lnTo>
                  <a:pt x="7335850" y="45910"/>
                </a:lnTo>
                <a:lnTo>
                  <a:pt x="7335850" y="45262"/>
                </a:lnTo>
                <a:lnTo>
                  <a:pt x="7317724" y="4522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5290" y="5019458"/>
            <a:ext cx="1284437" cy="118110"/>
          </a:xfrm>
          <a:custGeom>
            <a:avLst/>
            <a:gdLst/>
            <a:ahLst/>
            <a:cxnLst/>
            <a:rect l="l" t="t" r="r" b="b"/>
            <a:pathLst>
              <a:path w="1152525" h="118110">
                <a:moveTo>
                  <a:pt x="1101815" y="58864"/>
                </a:moveTo>
                <a:lnTo>
                  <a:pt x="1038352" y="95885"/>
                </a:lnTo>
                <a:lnTo>
                  <a:pt x="1036319" y="103759"/>
                </a:lnTo>
                <a:lnTo>
                  <a:pt x="1039876" y="109728"/>
                </a:lnTo>
                <a:lnTo>
                  <a:pt x="1043432" y="115824"/>
                </a:lnTo>
                <a:lnTo>
                  <a:pt x="1051179" y="117856"/>
                </a:lnTo>
                <a:lnTo>
                  <a:pt x="1130483" y="71628"/>
                </a:lnTo>
                <a:lnTo>
                  <a:pt x="1126998" y="71628"/>
                </a:lnTo>
                <a:lnTo>
                  <a:pt x="1126998" y="69850"/>
                </a:lnTo>
                <a:lnTo>
                  <a:pt x="1120648" y="69850"/>
                </a:lnTo>
                <a:lnTo>
                  <a:pt x="1101815" y="58864"/>
                </a:lnTo>
                <a:close/>
              </a:path>
              <a:path w="1152525" h="118110">
                <a:moveTo>
                  <a:pt x="1080153" y="46228"/>
                </a:moveTo>
                <a:lnTo>
                  <a:pt x="0" y="46228"/>
                </a:lnTo>
                <a:lnTo>
                  <a:pt x="0" y="71628"/>
                </a:lnTo>
                <a:lnTo>
                  <a:pt x="1079935" y="71628"/>
                </a:lnTo>
                <a:lnTo>
                  <a:pt x="1101815" y="58864"/>
                </a:lnTo>
                <a:lnTo>
                  <a:pt x="1080153" y="46228"/>
                </a:lnTo>
                <a:close/>
              </a:path>
              <a:path w="1152525" h="118110">
                <a:moveTo>
                  <a:pt x="1130532" y="46228"/>
                </a:moveTo>
                <a:lnTo>
                  <a:pt x="1126998" y="46228"/>
                </a:lnTo>
                <a:lnTo>
                  <a:pt x="1126998" y="71628"/>
                </a:lnTo>
                <a:lnTo>
                  <a:pt x="1130483" y="71628"/>
                </a:lnTo>
                <a:lnTo>
                  <a:pt x="1152271" y="58928"/>
                </a:lnTo>
                <a:lnTo>
                  <a:pt x="1130532" y="46228"/>
                </a:lnTo>
                <a:close/>
              </a:path>
              <a:path w="1152525" h="118110">
                <a:moveTo>
                  <a:pt x="1120648" y="47879"/>
                </a:moveTo>
                <a:lnTo>
                  <a:pt x="1101815" y="58864"/>
                </a:lnTo>
                <a:lnTo>
                  <a:pt x="1120648" y="69850"/>
                </a:lnTo>
                <a:lnTo>
                  <a:pt x="1120648" y="47879"/>
                </a:lnTo>
                <a:close/>
              </a:path>
              <a:path w="1152525" h="118110">
                <a:moveTo>
                  <a:pt x="1126998" y="47879"/>
                </a:moveTo>
                <a:lnTo>
                  <a:pt x="1120648" y="47879"/>
                </a:lnTo>
                <a:lnTo>
                  <a:pt x="1120648" y="69850"/>
                </a:lnTo>
                <a:lnTo>
                  <a:pt x="1126998" y="69850"/>
                </a:lnTo>
                <a:lnTo>
                  <a:pt x="1126998" y="47879"/>
                </a:lnTo>
                <a:close/>
              </a:path>
              <a:path w="1152525" h="118110">
                <a:moveTo>
                  <a:pt x="1051179" y="0"/>
                </a:moveTo>
                <a:lnTo>
                  <a:pt x="1043432" y="2032"/>
                </a:lnTo>
                <a:lnTo>
                  <a:pt x="1039876" y="8001"/>
                </a:lnTo>
                <a:lnTo>
                  <a:pt x="1036319" y="14097"/>
                </a:lnTo>
                <a:lnTo>
                  <a:pt x="1038352" y="21844"/>
                </a:lnTo>
                <a:lnTo>
                  <a:pt x="1101815" y="58864"/>
                </a:lnTo>
                <a:lnTo>
                  <a:pt x="1120648" y="47879"/>
                </a:lnTo>
                <a:lnTo>
                  <a:pt x="1126998" y="47879"/>
                </a:lnTo>
                <a:lnTo>
                  <a:pt x="1126998" y="46228"/>
                </a:lnTo>
                <a:lnTo>
                  <a:pt x="1130532" y="46228"/>
                </a:lnTo>
                <a:lnTo>
                  <a:pt x="1057275" y="3429"/>
                </a:lnTo>
                <a:lnTo>
                  <a:pt x="105117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3327" y="5204458"/>
            <a:ext cx="1525047" cy="118110"/>
          </a:xfrm>
          <a:custGeom>
            <a:avLst/>
            <a:gdLst/>
            <a:ahLst/>
            <a:cxnLst/>
            <a:rect l="l" t="t" r="r" b="b"/>
            <a:pathLst>
              <a:path w="1368425" h="118110">
                <a:moveTo>
                  <a:pt x="1346500" y="46266"/>
                </a:moveTo>
                <a:lnTo>
                  <a:pt x="1343025" y="46266"/>
                </a:lnTo>
                <a:lnTo>
                  <a:pt x="1343025" y="71666"/>
                </a:lnTo>
                <a:lnTo>
                  <a:pt x="1296093" y="71666"/>
                </a:lnTo>
                <a:lnTo>
                  <a:pt x="1254379" y="95973"/>
                </a:lnTo>
                <a:lnTo>
                  <a:pt x="1252346" y="103746"/>
                </a:lnTo>
                <a:lnTo>
                  <a:pt x="1259458" y="115862"/>
                </a:lnTo>
                <a:lnTo>
                  <a:pt x="1267206" y="117919"/>
                </a:lnTo>
                <a:lnTo>
                  <a:pt x="1273175" y="114376"/>
                </a:lnTo>
                <a:lnTo>
                  <a:pt x="1346495" y="71666"/>
                </a:lnTo>
                <a:lnTo>
                  <a:pt x="1343025" y="71666"/>
                </a:lnTo>
                <a:lnTo>
                  <a:pt x="1346517" y="71653"/>
                </a:lnTo>
                <a:lnTo>
                  <a:pt x="1368297" y="58966"/>
                </a:lnTo>
                <a:lnTo>
                  <a:pt x="1346500" y="46266"/>
                </a:lnTo>
                <a:close/>
              </a:path>
              <a:path w="1368425" h="118110">
                <a:moveTo>
                  <a:pt x="1317875" y="58959"/>
                </a:moveTo>
                <a:lnTo>
                  <a:pt x="1296093" y="71665"/>
                </a:lnTo>
                <a:lnTo>
                  <a:pt x="1343025" y="71666"/>
                </a:lnTo>
                <a:lnTo>
                  <a:pt x="1343025" y="69926"/>
                </a:lnTo>
                <a:lnTo>
                  <a:pt x="1336675" y="69926"/>
                </a:lnTo>
                <a:lnTo>
                  <a:pt x="1317875" y="58959"/>
                </a:lnTo>
                <a:close/>
              </a:path>
              <a:path w="1368425" h="118110">
                <a:moveTo>
                  <a:pt x="1296114" y="46266"/>
                </a:moveTo>
                <a:lnTo>
                  <a:pt x="0" y="46266"/>
                </a:lnTo>
                <a:lnTo>
                  <a:pt x="0" y="71653"/>
                </a:lnTo>
                <a:lnTo>
                  <a:pt x="1296114" y="71653"/>
                </a:lnTo>
                <a:lnTo>
                  <a:pt x="1317875" y="58959"/>
                </a:lnTo>
                <a:lnTo>
                  <a:pt x="1296114" y="46266"/>
                </a:lnTo>
                <a:close/>
              </a:path>
              <a:path w="1368425" h="118110">
                <a:moveTo>
                  <a:pt x="1336675" y="47993"/>
                </a:moveTo>
                <a:lnTo>
                  <a:pt x="1317875" y="58959"/>
                </a:lnTo>
                <a:lnTo>
                  <a:pt x="1336675" y="69926"/>
                </a:lnTo>
                <a:lnTo>
                  <a:pt x="1336675" y="47993"/>
                </a:lnTo>
                <a:close/>
              </a:path>
              <a:path w="1368425" h="118110">
                <a:moveTo>
                  <a:pt x="1343025" y="47993"/>
                </a:moveTo>
                <a:lnTo>
                  <a:pt x="1336675" y="47993"/>
                </a:lnTo>
                <a:lnTo>
                  <a:pt x="1336675" y="69926"/>
                </a:lnTo>
                <a:lnTo>
                  <a:pt x="1343025" y="69926"/>
                </a:lnTo>
                <a:lnTo>
                  <a:pt x="1343025" y="47993"/>
                </a:lnTo>
                <a:close/>
              </a:path>
              <a:path w="1368425" h="118110">
                <a:moveTo>
                  <a:pt x="1267206" y="0"/>
                </a:moveTo>
                <a:lnTo>
                  <a:pt x="1259458" y="2057"/>
                </a:lnTo>
                <a:lnTo>
                  <a:pt x="1252346" y="14173"/>
                </a:lnTo>
                <a:lnTo>
                  <a:pt x="1254379" y="21945"/>
                </a:lnTo>
                <a:lnTo>
                  <a:pt x="1317875" y="58959"/>
                </a:lnTo>
                <a:lnTo>
                  <a:pt x="1336675" y="47993"/>
                </a:lnTo>
                <a:lnTo>
                  <a:pt x="1343025" y="47993"/>
                </a:lnTo>
                <a:lnTo>
                  <a:pt x="1343025" y="46266"/>
                </a:lnTo>
                <a:lnTo>
                  <a:pt x="1346500" y="46266"/>
                </a:lnTo>
                <a:lnTo>
                  <a:pt x="1273175" y="3543"/>
                </a:lnTo>
                <a:lnTo>
                  <a:pt x="126720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81362" y="5451461"/>
            <a:ext cx="803215" cy="118110"/>
          </a:xfrm>
          <a:custGeom>
            <a:avLst/>
            <a:gdLst/>
            <a:ahLst/>
            <a:cxnLst/>
            <a:rect l="l" t="t" r="r" b="b"/>
            <a:pathLst>
              <a:path w="720725" h="118110">
                <a:moveTo>
                  <a:pt x="669780" y="58954"/>
                </a:moveTo>
                <a:lnTo>
                  <a:pt x="606297" y="95961"/>
                </a:lnTo>
                <a:lnTo>
                  <a:pt x="604265" y="103746"/>
                </a:lnTo>
                <a:lnTo>
                  <a:pt x="611377" y="115862"/>
                </a:lnTo>
                <a:lnTo>
                  <a:pt x="619125" y="117906"/>
                </a:lnTo>
                <a:lnTo>
                  <a:pt x="698448" y="71653"/>
                </a:lnTo>
                <a:lnTo>
                  <a:pt x="694944" y="71653"/>
                </a:lnTo>
                <a:lnTo>
                  <a:pt x="694944" y="69926"/>
                </a:lnTo>
                <a:lnTo>
                  <a:pt x="688594" y="69926"/>
                </a:lnTo>
                <a:lnTo>
                  <a:pt x="669780" y="58954"/>
                </a:lnTo>
                <a:close/>
              </a:path>
              <a:path w="720725" h="118110">
                <a:moveTo>
                  <a:pt x="648001" y="46253"/>
                </a:moveTo>
                <a:lnTo>
                  <a:pt x="0" y="46253"/>
                </a:lnTo>
                <a:lnTo>
                  <a:pt x="0" y="71653"/>
                </a:lnTo>
                <a:lnTo>
                  <a:pt x="648012" y="71653"/>
                </a:lnTo>
                <a:lnTo>
                  <a:pt x="669780" y="58954"/>
                </a:lnTo>
                <a:lnTo>
                  <a:pt x="648001" y="46253"/>
                </a:lnTo>
                <a:close/>
              </a:path>
              <a:path w="720725" h="118110">
                <a:moveTo>
                  <a:pt x="698448" y="46253"/>
                </a:moveTo>
                <a:lnTo>
                  <a:pt x="694944" y="46253"/>
                </a:lnTo>
                <a:lnTo>
                  <a:pt x="694944" y="71653"/>
                </a:lnTo>
                <a:lnTo>
                  <a:pt x="698448" y="71653"/>
                </a:lnTo>
                <a:lnTo>
                  <a:pt x="720217" y="58953"/>
                </a:lnTo>
                <a:lnTo>
                  <a:pt x="698448" y="46253"/>
                </a:lnTo>
                <a:close/>
              </a:path>
              <a:path w="720725" h="118110">
                <a:moveTo>
                  <a:pt x="688594" y="47980"/>
                </a:moveTo>
                <a:lnTo>
                  <a:pt x="669780" y="58954"/>
                </a:lnTo>
                <a:lnTo>
                  <a:pt x="688594" y="69926"/>
                </a:lnTo>
                <a:lnTo>
                  <a:pt x="688594" y="47980"/>
                </a:lnTo>
                <a:close/>
              </a:path>
              <a:path w="720725" h="118110">
                <a:moveTo>
                  <a:pt x="694944" y="47980"/>
                </a:moveTo>
                <a:lnTo>
                  <a:pt x="688594" y="47980"/>
                </a:lnTo>
                <a:lnTo>
                  <a:pt x="688594" y="69926"/>
                </a:lnTo>
                <a:lnTo>
                  <a:pt x="694944" y="69926"/>
                </a:lnTo>
                <a:lnTo>
                  <a:pt x="694944" y="47980"/>
                </a:lnTo>
                <a:close/>
              </a:path>
              <a:path w="720725" h="118110">
                <a:moveTo>
                  <a:pt x="619125" y="0"/>
                </a:moveTo>
                <a:lnTo>
                  <a:pt x="611377" y="2044"/>
                </a:lnTo>
                <a:lnTo>
                  <a:pt x="604265" y="14160"/>
                </a:lnTo>
                <a:lnTo>
                  <a:pt x="606297" y="21932"/>
                </a:lnTo>
                <a:lnTo>
                  <a:pt x="669783" y="58953"/>
                </a:lnTo>
                <a:lnTo>
                  <a:pt x="688594" y="47980"/>
                </a:lnTo>
                <a:lnTo>
                  <a:pt x="694944" y="47980"/>
                </a:lnTo>
                <a:lnTo>
                  <a:pt x="694944" y="46253"/>
                </a:lnTo>
                <a:lnTo>
                  <a:pt x="698448" y="46253"/>
                </a:lnTo>
                <a:lnTo>
                  <a:pt x="61912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70412" y="5523471"/>
            <a:ext cx="3624022" cy="123825"/>
          </a:xfrm>
          <a:custGeom>
            <a:avLst/>
            <a:gdLst/>
            <a:ahLst/>
            <a:cxnLst/>
            <a:rect l="l" t="t" r="r" b="b"/>
            <a:pathLst>
              <a:path w="3251834" h="123825">
                <a:moveTo>
                  <a:pt x="2520442" y="61074"/>
                </a:moveTo>
                <a:lnTo>
                  <a:pt x="2498661" y="48374"/>
                </a:lnTo>
                <a:lnTo>
                  <a:pt x="2419350" y="2120"/>
                </a:lnTo>
                <a:lnTo>
                  <a:pt x="2411590" y="4178"/>
                </a:lnTo>
                <a:lnTo>
                  <a:pt x="2404491" y="16294"/>
                </a:lnTo>
                <a:lnTo>
                  <a:pt x="2406523" y="24066"/>
                </a:lnTo>
                <a:lnTo>
                  <a:pt x="2448229" y="48374"/>
                </a:lnTo>
                <a:lnTo>
                  <a:pt x="2470023" y="61074"/>
                </a:lnTo>
                <a:lnTo>
                  <a:pt x="2448229" y="48374"/>
                </a:lnTo>
                <a:lnTo>
                  <a:pt x="1368171" y="48374"/>
                </a:lnTo>
                <a:lnTo>
                  <a:pt x="1368171" y="64693"/>
                </a:lnTo>
                <a:lnTo>
                  <a:pt x="1346517" y="52057"/>
                </a:lnTo>
                <a:lnTo>
                  <a:pt x="1267206" y="5803"/>
                </a:lnTo>
                <a:lnTo>
                  <a:pt x="1259459" y="7848"/>
                </a:lnTo>
                <a:lnTo>
                  <a:pt x="1252347" y="19964"/>
                </a:lnTo>
                <a:lnTo>
                  <a:pt x="1254379" y="27749"/>
                </a:lnTo>
                <a:lnTo>
                  <a:pt x="1296060" y="52057"/>
                </a:lnTo>
                <a:lnTo>
                  <a:pt x="0" y="52057"/>
                </a:lnTo>
                <a:lnTo>
                  <a:pt x="0" y="77457"/>
                </a:lnTo>
                <a:lnTo>
                  <a:pt x="1296073" y="77457"/>
                </a:lnTo>
                <a:lnTo>
                  <a:pt x="1254379" y="101777"/>
                </a:lnTo>
                <a:lnTo>
                  <a:pt x="1252347" y="109550"/>
                </a:lnTo>
                <a:lnTo>
                  <a:pt x="1259459" y="121666"/>
                </a:lnTo>
                <a:lnTo>
                  <a:pt x="1267206" y="123710"/>
                </a:lnTo>
                <a:lnTo>
                  <a:pt x="1346517" y="77457"/>
                </a:lnTo>
                <a:lnTo>
                  <a:pt x="1368171" y="64833"/>
                </a:lnTo>
                <a:lnTo>
                  <a:pt x="1368171" y="73774"/>
                </a:lnTo>
                <a:lnTo>
                  <a:pt x="2448242" y="73774"/>
                </a:lnTo>
                <a:lnTo>
                  <a:pt x="2406523" y="98094"/>
                </a:lnTo>
                <a:lnTo>
                  <a:pt x="2404491" y="105867"/>
                </a:lnTo>
                <a:lnTo>
                  <a:pt x="2411590" y="117983"/>
                </a:lnTo>
                <a:lnTo>
                  <a:pt x="2419350" y="120040"/>
                </a:lnTo>
                <a:lnTo>
                  <a:pt x="2498661" y="73774"/>
                </a:lnTo>
                <a:lnTo>
                  <a:pt x="2520442" y="61074"/>
                </a:lnTo>
                <a:close/>
              </a:path>
              <a:path w="3251834" h="123825">
                <a:moveTo>
                  <a:pt x="3251581" y="58953"/>
                </a:moveTo>
                <a:lnTo>
                  <a:pt x="3229800" y="46253"/>
                </a:lnTo>
                <a:lnTo>
                  <a:pt x="3150489" y="0"/>
                </a:lnTo>
                <a:lnTo>
                  <a:pt x="3142742" y="2044"/>
                </a:lnTo>
                <a:lnTo>
                  <a:pt x="3135630" y="14160"/>
                </a:lnTo>
                <a:lnTo>
                  <a:pt x="3137789" y="21932"/>
                </a:lnTo>
                <a:lnTo>
                  <a:pt x="3143758" y="25476"/>
                </a:lnTo>
                <a:lnTo>
                  <a:pt x="3179368" y="46253"/>
                </a:lnTo>
                <a:lnTo>
                  <a:pt x="2531491" y="46253"/>
                </a:lnTo>
                <a:lnTo>
                  <a:pt x="2531491" y="71653"/>
                </a:lnTo>
                <a:lnTo>
                  <a:pt x="3179368" y="71653"/>
                </a:lnTo>
                <a:lnTo>
                  <a:pt x="3201136" y="58953"/>
                </a:lnTo>
                <a:lnTo>
                  <a:pt x="3137789" y="95961"/>
                </a:lnTo>
                <a:lnTo>
                  <a:pt x="3135630" y="103746"/>
                </a:lnTo>
                <a:lnTo>
                  <a:pt x="3142742" y="115862"/>
                </a:lnTo>
                <a:lnTo>
                  <a:pt x="3150489" y="117906"/>
                </a:lnTo>
                <a:lnTo>
                  <a:pt x="3229800" y="71653"/>
                </a:lnTo>
                <a:lnTo>
                  <a:pt x="3251581" y="5895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21259" y="5097461"/>
            <a:ext cx="27330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092835" algn="l"/>
                <a:tab pos="2317115" algn="l"/>
              </a:tabLst>
            </a:pPr>
            <a:r>
              <a:rPr dirty="0">
                <a:latin typeface="Carlito"/>
                <a:cs typeface="Carlito"/>
              </a:rPr>
              <a:t>B	A	C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66135" y="5603734"/>
            <a:ext cx="70343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вре</a:t>
            </a:r>
            <a:r>
              <a:rPr spc="-10" dirty="0">
                <a:latin typeface="Carlito"/>
                <a:cs typeface="Carlito"/>
              </a:rPr>
              <a:t>м</a:t>
            </a:r>
            <a:r>
              <a:rPr dirty="0">
                <a:latin typeface="Carlito"/>
                <a:cs typeface="Carlito"/>
              </a:rPr>
              <a:t>я</a:t>
            </a:r>
            <a:endParaRPr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621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4646" y="240020"/>
            <a:ext cx="6534615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latin typeface="Arial Black" panose="020B0A04020102020204" pitchFamily="34" charset="0"/>
              </a:rPr>
              <a:t>Транзакция </a:t>
            </a:r>
            <a:r>
              <a:rPr sz="3200" spc="-5" dirty="0">
                <a:latin typeface="Arial Black" panose="020B0A04020102020204" pitchFamily="34" charset="0"/>
              </a:rPr>
              <a:t>—</a:t>
            </a:r>
            <a:r>
              <a:rPr sz="3200" spc="-20" dirty="0">
                <a:latin typeface="Arial Black" panose="020B0A04020102020204" pitchFamily="34" charset="0"/>
              </a:rPr>
              <a:t> </a:t>
            </a:r>
            <a:r>
              <a:rPr sz="3200" spc="-5" dirty="0">
                <a:latin typeface="Arial Black" panose="020B0A04020102020204" pitchFamily="34" charset="0"/>
              </a:rPr>
              <a:t>пример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7748" y="1561539"/>
            <a:ext cx="9990275" cy="3736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b="1" spc="-15" dirty="0">
                <a:latin typeface="Carlito"/>
                <a:cs typeface="Carlito"/>
              </a:rPr>
              <a:t>Процедура </a:t>
            </a:r>
            <a:r>
              <a:rPr sz="2200" b="1" spc="-5" dirty="0">
                <a:latin typeface="Carlito"/>
                <a:cs typeface="Carlito"/>
              </a:rPr>
              <a:t>бронирования</a:t>
            </a:r>
            <a:r>
              <a:rPr sz="2200" b="1" spc="8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билета</a:t>
            </a:r>
            <a:endParaRPr sz="2200" dirty="0">
              <a:latin typeface="Carlito"/>
              <a:cs typeface="Carlito"/>
            </a:endParaRPr>
          </a:p>
          <a:p>
            <a:pPr marL="355600" indent="-342900">
              <a:spcBef>
                <a:spcPts val="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Она </a:t>
            </a:r>
            <a:r>
              <a:rPr sz="2000" spc="-25" dirty="0">
                <a:latin typeface="Carlito"/>
                <a:cs typeface="Carlito"/>
              </a:rPr>
              <a:t>будет </a:t>
            </a:r>
            <a:r>
              <a:rPr sz="2000" dirty="0">
                <a:latin typeface="Carlito"/>
                <a:cs typeface="Carlito"/>
              </a:rPr>
              <a:t>включать </a:t>
            </a:r>
            <a:r>
              <a:rPr sz="2000" spc="-5" dirty="0">
                <a:latin typeface="Carlito"/>
                <a:cs typeface="Carlito"/>
              </a:rPr>
              <a:t>операции </a:t>
            </a:r>
            <a:r>
              <a:rPr sz="2000" spc="-35" dirty="0">
                <a:latin typeface="Carlito"/>
                <a:cs typeface="Carlito"/>
              </a:rPr>
              <a:t>INSERT, </a:t>
            </a:r>
            <a:r>
              <a:rPr sz="2000" spc="-10" dirty="0">
                <a:latin typeface="Carlito"/>
                <a:cs typeface="Carlito"/>
              </a:rPr>
              <a:t>выполняемые </a:t>
            </a:r>
            <a:r>
              <a:rPr sz="2000" dirty="0">
                <a:latin typeface="Carlito"/>
                <a:cs typeface="Carlito"/>
              </a:rPr>
              <a:t>над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таблицами</a:t>
            </a:r>
            <a:endParaRPr sz="2000" dirty="0">
              <a:latin typeface="Carlito"/>
              <a:cs typeface="Carlito"/>
            </a:endParaRPr>
          </a:p>
          <a:p>
            <a:pPr marL="355600" marR="1010919"/>
            <a:r>
              <a:rPr sz="2000" spc="-5" dirty="0">
                <a:latin typeface="Carlito"/>
                <a:cs typeface="Carlito"/>
              </a:rPr>
              <a:t>«Бронирования» (bookings), «Билеты» </a:t>
            </a:r>
            <a:r>
              <a:rPr sz="2000" spc="-10" dirty="0">
                <a:latin typeface="Carlito"/>
                <a:cs typeface="Carlito"/>
              </a:rPr>
              <a:t>(tickets)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10" dirty="0">
                <a:latin typeface="Carlito"/>
                <a:cs typeface="Carlito"/>
              </a:rPr>
              <a:t>«Перелеты»  </a:t>
            </a:r>
            <a:r>
              <a:rPr sz="2000" spc="-5" dirty="0">
                <a:latin typeface="Carlito"/>
                <a:cs typeface="Carlito"/>
              </a:rPr>
              <a:t>(ticket_flights).</a:t>
            </a:r>
            <a:endParaRPr sz="2000" dirty="0">
              <a:latin typeface="Carlito"/>
              <a:cs typeface="Carlito"/>
            </a:endParaRPr>
          </a:p>
          <a:p>
            <a:pPr marL="355600" marR="29972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В </a:t>
            </a:r>
            <a:r>
              <a:rPr sz="2000" spc="-20" dirty="0">
                <a:latin typeface="Carlito"/>
                <a:cs typeface="Carlito"/>
              </a:rPr>
              <a:t>результате </a:t>
            </a:r>
            <a:r>
              <a:rPr sz="2000" spc="-5" dirty="0">
                <a:latin typeface="Carlito"/>
                <a:cs typeface="Carlito"/>
              </a:rPr>
              <a:t>выполнения </a:t>
            </a:r>
            <a:r>
              <a:rPr sz="2000" spc="-10" dirty="0">
                <a:latin typeface="Carlito"/>
                <a:cs typeface="Carlito"/>
              </a:rPr>
              <a:t>этой </a:t>
            </a:r>
            <a:r>
              <a:rPr sz="2000" dirty="0">
                <a:latin typeface="Carlito"/>
                <a:cs typeface="Carlito"/>
              </a:rPr>
              <a:t>транзакции </a:t>
            </a:r>
            <a:r>
              <a:rPr sz="2000" spc="-15" dirty="0">
                <a:latin typeface="Carlito"/>
                <a:cs typeface="Carlito"/>
              </a:rPr>
              <a:t>должно </a:t>
            </a:r>
            <a:r>
              <a:rPr sz="2000" spc="-5" dirty="0">
                <a:latin typeface="Carlito"/>
                <a:cs typeface="Carlito"/>
              </a:rPr>
              <a:t>обеспечиваться  следующее соотношение: </a:t>
            </a:r>
            <a:r>
              <a:rPr sz="2000" dirty="0">
                <a:latin typeface="Carlito"/>
                <a:cs typeface="Carlito"/>
              </a:rPr>
              <a:t>значение атрибута </a:t>
            </a:r>
            <a:r>
              <a:rPr sz="2000" spc="-10" dirty="0">
                <a:latin typeface="Carlito"/>
                <a:cs typeface="Carlito"/>
              </a:rPr>
              <a:t>total_amount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строке  </a:t>
            </a:r>
            <a:r>
              <a:rPr sz="2000" spc="-10" dirty="0">
                <a:latin typeface="Carlito"/>
                <a:cs typeface="Carlito"/>
              </a:rPr>
              <a:t>таблицы </a:t>
            </a:r>
            <a:r>
              <a:rPr sz="2000" spc="-5" dirty="0">
                <a:latin typeface="Carlito"/>
                <a:cs typeface="Carlito"/>
              </a:rPr>
              <a:t>bookings </a:t>
            </a:r>
            <a:r>
              <a:rPr sz="2000" spc="-15" dirty="0">
                <a:latin typeface="Carlito"/>
                <a:cs typeface="Carlito"/>
              </a:rPr>
              <a:t>должно </a:t>
            </a:r>
            <a:r>
              <a:rPr sz="2000" dirty="0">
                <a:latin typeface="Carlito"/>
                <a:cs typeface="Carlito"/>
              </a:rPr>
              <a:t>быть </a:t>
            </a:r>
            <a:r>
              <a:rPr sz="2000" spc="-5" dirty="0">
                <a:latin typeface="Carlito"/>
                <a:cs typeface="Carlito"/>
              </a:rPr>
              <a:t>равно </a:t>
            </a:r>
            <a:r>
              <a:rPr sz="2000" dirty="0">
                <a:latin typeface="Carlito"/>
                <a:cs typeface="Carlito"/>
              </a:rPr>
              <a:t>сумме значений атрибута  </a:t>
            </a:r>
            <a:r>
              <a:rPr sz="2000" spc="-5" dirty="0">
                <a:latin typeface="Carlito"/>
                <a:cs typeface="Carlito"/>
              </a:rPr>
              <a:t>amount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строках таблицы ticket_flights, </a:t>
            </a:r>
            <a:r>
              <a:rPr sz="2000" spc="-5" dirty="0">
                <a:latin typeface="Carlito"/>
                <a:cs typeface="Carlito"/>
              </a:rPr>
              <a:t>связанных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10" dirty="0">
                <a:latin typeface="Carlito"/>
                <a:cs typeface="Carlito"/>
              </a:rPr>
              <a:t>этой </a:t>
            </a:r>
            <a:r>
              <a:rPr sz="2000" spc="-5" dirty="0">
                <a:latin typeface="Carlito"/>
                <a:cs typeface="Carlito"/>
              </a:rPr>
              <a:t>строкой  </a:t>
            </a:r>
            <a:r>
              <a:rPr sz="2000" spc="-10" dirty="0">
                <a:latin typeface="Carlito"/>
                <a:cs typeface="Carlito"/>
              </a:rPr>
              <a:t>таблицы</a:t>
            </a:r>
            <a:r>
              <a:rPr sz="2000" spc="-5" dirty="0">
                <a:latin typeface="Carlito"/>
                <a:cs typeface="Carlito"/>
              </a:rPr>
              <a:t> bookings.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Если </a:t>
            </a:r>
            <a:r>
              <a:rPr sz="2000" spc="-5" dirty="0">
                <a:latin typeface="Carlito"/>
                <a:cs typeface="Carlito"/>
              </a:rPr>
              <a:t>операции данной транзакции </a:t>
            </a:r>
            <a:r>
              <a:rPr sz="2000" spc="-20" dirty="0">
                <a:latin typeface="Carlito"/>
                <a:cs typeface="Carlito"/>
              </a:rPr>
              <a:t>будут </a:t>
            </a:r>
            <a:r>
              <a:rPr sz="2000" spc="-5" dirty="0">
                <a:latin typeface="Carlito"/>
                <a:cs typeface="Carlito"/>
              </a:rPr>
              <a:t>выполнены </a:t>
            </a:r>
            <a:r>
              <a:rPr sz="2000" dirty="0">
                <a:latin typeface="Carlito"/>
                <a:cs typeface="Carlito"/>
              </a:rPr>
              <a:t>частично, </a:t>
            </a:r>
            <a:r>
              <a:rPr sz="2000" spc="-30" dirty="0">
                <a:latin typeface="Carlito"/>
                <a:cs typeface="Carlito"/>
              </a:rPr>
              <a:t>тогда  </a:t>
            </a:r>
            <a:r>
              <a:rPr sz="2000" spc="-15" dirty="0">
                <a:latin typeface="Carlito"/>
                <a:cs typeface="Carlito"/>
              </a:rPr>
              <a:t>может </a:t>
            </a:r>
            <a:r>
              <a:rPr sz="2000" spc="-5" dirty="0">
                <a:latin typeface="Carlito"/>
                <a:cs typeface="Carlito"/>
              </a:rPr>
              <a:t>оказаться, </a:t>
            </a:r>
            <a:r>
              <a:rPr sz="2000" dirty="0">
                <a:latin typeface="Carlito"/>
                <a:cs typeface="Carlito"/>
              </a:rPr>
              <a:t>например,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spc="-5" dirty="0">
                <a:latin typeface="Carlito"/>
                <a:cs typeface="Carlito"/>
              </a:rPr>
              <a:t>общая </a:t>
            </a:r>
            <a:r>
              <a:rPr sz="2000" dirty="0">
                <a:latin typeface="Carlito"/>
                <a:cs typeface="Carlito"/>
              </a:rPr>
              <a:t>сумма бронирования </a:t>
            </a:r>
            <a:r>
              <a:rPr sz="2000" spc="-25" dirty="0">
                <a:latin typeface="Carlito"/>
                <a:cs typeface="Carlito"/>
              </a:rPr>
              <a:t>будет </a:t>
            </a:r>
            <a:r>
              <a:rPr sz="2000" dirty="0">
                <a:latin typeface="Carlito"/>
                <a:cs typeface="Carlito"/>
              </a:rPr>
              <a:t>не  </a:t>
            </a:r>
            <a:r>
              <a:rPr sz="2000" spc="-5" dirty="0">
                <a:latin typeface="Carlito"/>
                <a:cs typeface="Carlito"/>
              </a:rPr>
              <a:t>равна сумме стоимостей </a:t>
            </a:r>
            <a:r>
              <a:rPr sz="2000" spc="-10" dirty="0">
                <a:latin typeface="Carlito"/>
                <a:cs typeface="Carlito"/>
              </a:rPr>
              <a:t>перелетов, </a:t>
            </a:r>
            <a:r>
              <a:rPr sz="2000" spc="-5" dirty="0">
                <a:latin typeface="Carlito"/>
                <a:cs typeface="Carlito"/>
              </a:rPr>
              <a:t>включенных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это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бронирование.</a:t>
            </a: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Очевидно,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spc="-15" dirty="0">
                <a:latin typeface="Carlito"/>
                <a:cs typeface="Carlito"/>
              </a:rPr>
              <a:t>это </a:t>
            </a:r>
            <a:r>
              <a:rPr sz="2000" spc="-10" dirty="0">
                <a:latin typeface="Carlito"/>
                <a:cs typeface="Carlito"/>
              </a:rPr>
              <a:t>несогласованное </a:t>
            </a:r>
            <a:r>
              <a:rPr sz="2000" spc="-5" dirty="0">
                <a:latin typeface="Carlito"/>
                <a:cs typeface="Carlito"/>
              </a:rPr>
              <a:t>состояние </a:t>
            </a:r>
            <a:r>
              <a:rPr sz="2000" dirty="0">
                <a:latin typeface="Carlito"/>
                <a:cs typeface="Carlito"/>
              </a:rPr>
              <a:t>базы </a:t>
            </a:r>
            <a:r>
              <a:rPr sz="2000" spc="-5" dirty="0">
                <a:latin typeface="Carlito"/>
                <a:cs typeface="Carlito"/>
              </a:rPr>
              <a:t>данных.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120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659" y="162384"/>
            <a:ext cx="7517918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latin typeface="Arial Black" panose="020B0A04020102020204" pitchFamily="34" charset="0"/>
              </a:rPr>
              <a:t>Подготовка </a:t>
            </a:r>
            <a:r>
              <a:rPr sz="3200" spc="-5" dirty="0">
                <a:latin typeface="Arial Black" panose="020B0A04020102020204" pitchFamily="34" charset="0"/>
              </a:rPr>
              <a:t>к</a:t>
            </a:r>
            <a:r>
              <a:rPr sz="3200" spc="-50" dirty="0">
                <a:latin typeface="Arial Black" panose="020B0A04020102020204" pitchFamily="34" charset="0"/>
              </a:rPr>
              <a:t> </a:t>
            </a:r>
            <a:r>
              <a:rPr sz="3200" spc="-5" dirty="0">
                <a:latin typeface="Arial Black" panose="020B0A04020102020204" pitchFamily="34" charset="0"/>
              </a:rPr>
              <a:t>эксперименту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7646" y="4621974"/>
            <a:ext cx="684530" cy="0"/>
          </a:xfrm>
          <a:custGeom>
            <a:avLst/>
            <a:gdLst/>
            <a:ahLst/>
            <a:cxnLst/>
            <a:rect l="l" t="t" r="r" b="b"/>
            <a:pathLst>
              <a:path w="684530">
                <a:moveTo>
                  <a:pt x="0" y="0"/>
                </a:moveTo>
                <a:lnTo>
                  <a:pt x="68419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534" y="4621974"/>
            <a:ext cx="818515" cy="0"/>
          </a:xfrm>
          <a:custGeom>
            <a:avLst/>
            <a:gdLst/>
            <a:ahLst/>
            <a:cxnLst/>
            <a:rect l="l" t="t" r="r" b="b"/>
            <a:pathLst>
              <a:path w="818514">
                <a:moveTo>
                  <a:pt x="0" y="0"/>
                </a:moveTo>
                <a:lnTo>
                  <a:pt x="81818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47646" y="1276868"/>
            <a:ext cx="8787131" cy="43249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Для проведения эксперимента создадим </a:t>
            </a:r>
            <a:r>
              <a:rPr sz="2000" dirty="0">
                <a:latin typeface="Carlito"/>
                <a:cs typeface="Carlito"/>
              </a:rPr>
              <a:t>специальную </a:t>
            </a:r>
            <a:r>
              <a:rPr sz="2000" spc="-15" dirty="0">
                <a:latin typeface="Carlito"/>
                <a:cs typeface="Carlito"/>
              </a:rPr>
              <a:t>таблицу, 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которой </a:t>
            </a:r>
            <a:r>
              <a:rPr sz="2000" spc="-25" dirty="0">
                <a:latin typeface="Carlito"/>
                <a:cs typeface="Carlito"/>
              </a:rPr>
              <a:t>будет </a:t>
            </a:r>
            <a:r>
              <a:rPr sz="2000" spc="-5" dirty="0">
                <a:latin typeface="Carlito"/>
                <a:cs typeface="Carlito"/>
              </a:rPr>
              <a:t>всего два </a:t>
            </a:r>
            <a:r>
              <a:rPr sz="2000" spc="-10" dirty="0">
                <a:latin typeface="Carlito"/>
                <a:cs typeface="Carlito"/>
              </a:rPr>
              <a:t>столбца: </a:t>
            </a:r>
            <a:r>
              <a:rPr sz="2000" spc="-20" dirty="0">
                <a:latin typeface="Carlito"/>
                <a:cs typeface="Carlito"/>
              </a:rPr>
              <a:t>один </a:t>
            </a:r>
            <a:r>
              <a:rPr sz="2000" dirty="0">
                <a:latin typeface="Carlito"/>
                <a:cs typeface="Carlito"/>
              </a:rPr>
              <a:t>— числовой, а </a:t>
            </a:r>
            <a:r>
              <a:rPr sz="2000" spc="-5" dirty="0">
                <a:latin typeface="Carlito"/>
                <a:cs typeface="Carlito"/>
              </a:rPr>
              <a:t>второй </a:t>
            </a:r>
            <a:r>
              <a:rPr sz="2000" dirty="0">
                <a:latin typeface="Carlito"/>
                <a:cs typeface="Carlito"/>
              </a:rPr>
              <a:t>—  </a:t>
            </a:r>
            <a:r>
              <a:rPr sz="2000" spc="-10" dirty="0">
                <a:latin typeface="Carlito"/>
                <a:cs typeface="Carlito"/>
              </a:rPr>
              <a:t>текстовый. </a:t>
            </a:r>
            <a:r>
              <a:rPr sz="2000" spc="-5" dirty="0">
                <a:latin typeface="Carlito"/>
                <a:cs typeface="Carlito"/>
              </a:rPr>
              <a:t>Назовем эту </a:t>
            </a:r>
            <a:r>
              <a:rPr sz="2000" spc="-10" dirty="0">
                <a:latin typeface="Carlito"/>
                <a:cs typeface="Carlito"/>
              </a:rPr>
              <a:t>таблицу </a:t>
            </a:r>
            <a:r>
              <a:rPr sz="2000" dirty="0">
                <a:latin typeface="Carlito"/>
                <a:cs typeface="Carlito"/>
              </a:rPr>
              <a:t>—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modes.</a:t>
            </a:r>
          </a:p>
          <a:p>
            <a:pPr marL="12700">
              <a:lnSpc>
                <a:spcPts val="2070"/>
              </a:lnSpc>
            </a:pPr>
            <a:r>
              <a:rPr b="1" spc="-10" dirty="0">
                <a:latin typeface="Courier New"/>
                <a:cs typeface="Courier New"/>
              </a:rPr>
              <a:t>CREATE TABLE modes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num integer, mode text</a:t>
            </a:r>
            <a:r>
              <a:rPr b="1" spc="-5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CREATE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TABLE</a:t>
            </a:r>
            <a:endParaRPr dirty="0">
              <a:latin typeface="Courier New"/>
              <a:cs typeface="Courier New"/>
            </a:endParaRPr>
          </a:p>
          <a:p>
            <a:pPr marL="355600" indent="-342900">
              <a:lnSpc>
                <a:spcPts val="2355"/>
              </a:lnSpc>
              <a:spcBef>
                <a:spcPts val="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Добавим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таблицу </a:t>
            </a:r>
            <a:r>
              <a:rPr sz="2000" spc="-5" dirty="0">
                <a:latin typeface="Carlito"/>
                <a:cs typeface="Carlito"/>
              </a:rPr>
              <a:t>две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строки.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115"/>
              </a:lnSpc>
            </a:pPr>
            <a:r>
              <a:rPr b="1" spc="-10" dirty="0">
                <a:latin typeface="Courier New"/>
                <a:cs typeface="Courier New"/>
              </a:rPr>
              <a:t>INSERT INTO modes VALUES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5" dirty="0">
                <a:latin typeface="Courier New"/>
                <a:cs typeface="Courier New"/>
              </a:rPr>
              <a:t>1, </a:t>
            </a:r>
            <a:r>
              <a:rPr b="1" spc="-10" dirty="0">
                <a:latin typeface="Courier New"/>
                <a:cs typeface="Courier New"/>
              </a:rPr>
              <a:t>'LOW' </a:t>
            </a:r>
            <a:r>
              <a:rPr b="1" spc="-5" dirty="0">
                <a:latin typeface="Courier New"/>
                <a:cs typeface="Courier New"/>
              </a:rPr>
              <a:t>),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5" dirty="0">
                <a:latin typeface="Courier New"/>
                <a:cs typeface="Courier New"/>
              </a:rPr>
              <a:t>2, </a:t>
            </a:r>
            <a:r>
              <a:rPr b="1" spc="-10" dirty="0">
                <a:latin typeface="Courier New"/>
                <a:cs typeface="Courier New"/>
              </a:rPr>
              <a:t>'HIGH'</a:t>
            </a:r>
            <a:r>
              <a:rPr b="1" spc="-10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INSERT </a:t>
            </a:r>
            <a:r>
              <a:rPr dirty="0">
                <a:latin typeface="Courier New"/>
                <a:cs typeface="Courier New"/>
              </a:rPr>
              <a:t>0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2</a:t>
            </a:r>
          </a:p>
          <a:p>
            <a:pPr marL="355600" indent="-342900">
              <a:lnSpc>
                <a:spcPts val="2355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Итак, </a:t>
            </a:r>
            <a:r>
              <a:rPr sz="2000" spc="-10" dirty="0">
                <a:latin typeface="Carlito"/>
                <a:cs typeface="Carlito"/>
              </a:rPr>
              <a:t>содержимое таблицы </a:t>
            </a:r>
            <a:r>
              <a:rPr sz="2000" spc="-5" dirty="0">
                <a:latin typeface="Carlito"/>
                <a:cs typeface="Carlito"/>
              </a:rPr>
              <a:t>имеет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вид: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115"/>
              </a:lnSpc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modes;</a:t>
            </a:r>
            <a:endParaRPr dirty="0">
              <a:latin typeface="Courier New"/>
              <a:cs typeface="Courier New"/>
            </a:endParaRPr>
          </a:p>
          <a:p>
            <a:pPr marL="149225"/>
            <a:r>
              <a:rPr spc="-10" dirty="0">
                <a:latin typeface="Courier New"/>
                <a:cs typeface="Courier New"/>
              </a:rPr>
              <a:t>num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mode</a:t>
            </a:r>
            <a:endParaRPr dirty="0">
              <a:latin typeface="Courier New"/>
              <a:cs typeface="Courier New"/>
            </a:endParaRPr>
          </a:p>
          <a:p>
            <a:pPr marL="12700">
              <a:tabLst>
                <a:tab pos="695325" algn="l"/>
                <a:tab pos="1779905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 lang="ru-RU" dirty="0" smtClean="0">
              <a:latin typeface="Courier New"/>
              <a:cs typeface="Courier New"/>
            </a:endParaRPr>
          </a:p>
          <a:p>
            <a:pPr marL="12700">
              <a:tabLst>
                <a:tab pos="695325" algn="l"/>
                <a:tab pos="1779905" algn="l"/>
              </a:tabLst>
            </a:pPr>
            <a:r>
              <a:rPr lang="ru-RU" dirty="0" smtClean="0">
                <a:latin typeface="Courier New"/>
                <a:cs typeface="Courier New"/>
              </a:rPr>
              <a:t>    1</a:t>
            </a:r>
            <a:r>
              <a:rPr dirty="0" smtClean="0">
                <a:latin typeface="Courier New"/>
                <a:cs typeface="Courier New"/>
              </a:rPr>
              <a:t>|</a:t>
            </a:r>
            <a:r>
              <a:rPr spc="-10" dirty="0" smtClean="0">
                <a:latin typeface="Courier New"/>
                <a:cs typeface="Courier New"/>
              </a:rPr>
              <a:t> LOW</a:t>
            </a:r>
            <a:endParaRPr lang="ru-RU" spc="-10" dirty="0" smtClean="0">
              <a:latin typeface="Courier New"/>
              <a:cs typeface="Courier New"/>
            </a:endParaRPr>
          </a:p>
          <a:p>
            <a:pPr marL="12700">
              <a:tabLst>
                <a:tab pos="695325" algn="l"/>
                <a:tab pos="1779905" algn="l"/>
              </a:tabLst>
            </a:pPr>
            <a:r>
              <a:rPr lang="ru-RU" dirty="0" smtClean="0">
                <a:latin typeface="Courier New"/>
                <a:cs typeface="Courier New"/>
              </a:rPr>
              <a:t>    2</a:t>
            </a:r>
            <a:r>
              <a:rPr dirty="0" smtClean="0">
                <a:latin typeface="Courier New"/>
                <a:cs typeface="Courier New"/>
              </a:rPr>
              <a:t>|</a:t>
            </a:r>
            <a:r>
              <a:rPr spc="-100" dirty="0" smtClean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HIGH  </a:t>
            </a:r>
            <a:endParaRPr lang="ru-RU" spc="-10" dirty="0" smtClean="0">
              <a:latin typeface="Courier New"/>
              <a:cs typeface="Courier New"/>
            </a:endParaRPr>
          </a:p>
          <a:p>
            <a:pPr marL="12700" marR="5922010" lvl="1">
              <a:tabLst>
                <a:tab pos="695960" algn="l"/>
              </a:tabLst>
            </a:pPr>
            <a:r>
              <a:rPr spc="-5" dirty="0" smtClean="0">
                <a:latin typeface="Courier New"/>
                <a:cs typeface="Courier New"/>
              </a:rPr>
              <a:t>(</a:t>
            </a:r>
            <a:r>
              <a:rPr spc="-5" dirty="0">
                <a:latin typeface="Courier New"/>
                <a:cs typeface="Courier New"/>
              </a:rPr>
              <a:t>2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52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9665" y="233047"/>
            <a:ext cx="5079241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 err="1" smtClean="0">
                <a:latin typeface="Arial Black" panose="020B0A04020102020204" pitchFamily="34" charset="0"/>
              </a:rPr>
              <a:t>Эксперимент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7646" y="1001109"/>
            <a:ext cx="9330596" cy="14959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На </a:t>
            </a:r>
            <a:r>
              <a:rPr sz="2000" dirty="0">
                <a:latin typeface="Carlito"/>
                <a:cs typeface="Carlito"/>
              </a:rPr>
              <a:t>первом </a:t>
            </a:r>
            <a:r>
              <a:rPr sz="2000" spc="-5" dirty="0">
                <a:latin typeface="Carlito"/>
                <a:cs typeface="Carlito"/>
              </a:rPr>
              <a:t>терминале начнем </a:t>
            </a:r>
            <a:r>
              <a:rPr sz="2000" dirty="0">
                <a:latin typeface="Carlito"/>
                <a:cs typeface="Carlito"/>
              </a:rPr>
              <a:t>транзакцию и </a:t>
            </a:r>
            <a:r>
              <a:rPr sz="2000" spc="-5" dirty="0">
                <a:latin typeface="Carlito"/>
                <a:cs typeface="Carlito"/>
              </a:rPr>
              <a:t>обновим </a:t>
            </a:r>
            <a:r>
              <a:rPr sz="2000" spc="-20" dirty="0">
                <a:latin typeface="Carlito"/>
                <a:cs typeface="Carlito"/>
              </a:rPr>
              <a:t>одну </a:t>
            </a:r>
            <a:r>
              <a:rPr sz="2000" dirty="0">
                <a:latin typeface="Carlito"/>
                <a:cs typeface="Carlito"/>
              </a:rPr>
              <a:t>строку из  </a:t>
            </a:r>
            <a:r>
              <a:rPr sz="2000" spc="-10" dirty="0">
                <a:latin typeface="Carlito"/>
                <a:cs typeface="Carlito"/>
              </a:rPr>
              <a:t>тех </a:t>
            </a:r>
            <a:r>
              <a:rPr sz="2000" spc="-5" dirty="0">
                <a:latin typeface="Carlito"/>
                <a:cs typeface="Carlito"/>
              </a:rPr>
              <a:t>двух </a:t>
            </a:r>
            <a:r>
              <a:rPr sz="2000" dirty="0">
                <a:latin typeface="Carlito"/>
                <a:cs typeface="Carlito"/>
              </a:rPr>
              <a:t>строк, </a:t>
            </a:r>
            <a:r>
              <a:rPr sz="2000" spc="-15" dirty="0">
                <a:latin typeface="Carlito"/>
                <a:cs typeface="Carlito"/>
              </a:rPr>
              <a:t>которые </a:t>
            </a:r>
            <a:r>
              <a:rPr sz="2000" dirty="0">
                <a:latin typeface="Carlito"/>
                <a:cs typeface="Carlito"/>
              </a:rPr>
              <a:t>были </a:t>
            </a:r>
            <a:r>
              <a:rPr sz="2000" spc="-5" dirty="0">
                <a:latin typeface="Carlito"/>
                <a:cs typeface="Carlito"/>
              </a:rPr>
              <a:t>показаны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предыдущем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 err="1">
                <a:latin typeface="Carlito"/>
                <a:cs typeface="Carlito"/>
              </a:rPr>
              <a:t>запросе</a:t>
            </a:r>
            <a:r>
              <a:rPr sz="2000" dirty="0" smtClean="0">
                <a:latin typeface="Carlito"/>
                <a:cs typeface="Carlito"/>
              </a:rPr>
              <a:t>.</a:t>
            </a:r>
            <a:endParaRPr lang="ru-RU" sz="2000" dirty="0" smtClean="0">
              <a:latin typeface="Carlito"/>
              <a:cs typeface="Carlito"/>
            </a:endParaRP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070"/>
              </a:lnSpc>
            </a:pPr>
            <a:r>
              <a:rPr b="1" spc="-10" dirty="0">
                <a:latin typeface="Courier New"/>
                <a:cs typeface="Courier New"/>
              </a:rPr>
              <a:t>BEGIN TRANSACTION ISOLATION LEVEL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SERIALIZABLE</a:t>
            </a:r>
            <a:r>
              <a:rPr b="1" spc="-10" dirty="0">
                <a:latin typeface="Courier New"/>
                <a:cs typeface="Courier New"/>
              </a:rPr>
              <a:t>;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BEGIN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947" y="2443683"/>
            <a:ext cx="10042034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команде </a:t>
            </a:r>
            <a:r>
              <a:rPr sz="2000" spc="-5" dirty="0">
                <a:latin typeface="Carlito"/>
                <a:cs typeface="Carlito"/>
              </a:rPr>
              <a:t>обновления </a:t>
            </a:r>
            <a:r>
              <a:rPr sz="2000" dirty="0">
                <a:latin typeface="Carlito"/>
                <a:cs typeface="Carlito"/>
              </a:rPr>
              <a:t>строки </a:t>
            </a:r>
            <a:r>
              <a:rPr sz="2000" spc="-25" dirty="0">
                <a:latin typeface="Carlito"/>
                <a:cs typeface="Carlito"/>
              </a:rPr>
              <a:t>будем </a:t>
            </a:r>
            <a:r>
              <a:rPr sz="2000" spc="-5" dirty="0">
                <a:latin typeface="Carlito"/>
                <a:cs typeface="Carlito"/>
              </a:rPr>
              <a:t>использовать </a:t>
            </a:r>
            <a:r>
              <a:rPr sz="2000" spc="-10" dirty="0">
                <a:latin typeface="Carlito"/>
                <a:cs typeface="Carlito"/>
              </a:rPr>
              <a:t>предложение  </a:t>
            </a:r>
            <a:r>
              <a:rPr sz="2000" dirty="0">
                <a:latin typeface="Carlito"/>
                <a:cs typeface="Carlito"/>
              </a:rPr>
              <a:t>RETURNING. </a:t>
            </a:r>
            <a:r>
              <a:rPr sz="2000" spc="-10" dirty="0">
                <a:latin typeface="Carlito"/>
                <a:cs typeface="Carlito"/>
              </a:rPr>
              <a:t>Поскольку </a:t>
            </a:r>
            <a:r>
              <a:rPr sz="2000" dirty="0">
                <a:latin typeface="Carlito"/>
                <a:cs typeface="Carlito"/>
              </a:rPr>
              <a:t>значение </a:t>
            </a:r>
            <a:r>
              <a:rPr sz="2000" spc="-10" dirty="0">
                <a:latin typeface="Carlito"/>
                <a:cs typeface="Carlito"/>
              </a:rPr>
              <a:t>поля </a:t>
            </a:r>
            <a:r>
              <a:rPr sz="2000" dirty="0">
                <a:latin typeface="Carlito"/>
                <a:cs typeface="Carlito"/>
              </a:rPr>
              <a:t>num не </a:t>
            </a:r>
            <a:r>
              <a:rPr sz="2000" spc="-5" dirty="0">
                <a:latin typeface="Carlito"/>
                <a:cs typeface="Carlito"/>
              </a:rPr>
              <a:t>изменяется, </a:t>
            </a:r>
            <a:r>
              <a:rPr sz="2000" spc="-15" dirty="0">
                <a:latin typeface="Carlito"/>
                <a:cs typeface="Carlito"/>
              </a:rPr>
              <a:t>то </a:t>
            </a:r>
            <a:r>
              <a:rPr sz="2000" spc="-25" dirty="0">
                <a:latin typeface="Carlito"/>
                <a:cs typeface="Carlito"/>
              </a:rPr>
              <a:t>будет  </a:t>
            </a:r>
            <a:r>
              <a:rPr sz="2000" dirty="0">
                <a:latin typeface="Carlito"/>
                <a:cs typeface="Carlito"/>
              </a:rPr>
              <a:t>видно, </a:t>
            </a:r>
            <a:r>
              <a:rPr sz="2000" spc="-15" dirty="0">
                <a:latin typeface="Carlito"/>
                <a:cs typeface="Carlito"/>
              </a:rPr>
              <a:t>какая </a:t>
            </a:r>
            <a:r>
              <a:rPr sz="2000" spc="-5" dirty="0">
                <a:latin typeface="Carlito"/>
                <a:cs typeface="Carlito"/>
              </a:rPr>
              <a:t>строка </a:t>
            </a:r>
            <a:r>
              <a:rPr sz="2000" dirty="0">
                <a:latin typeface="Carlito"/>
                <a:cs typeface="Carlito"/>
              </a:rPr>
              <a:t>была </a:t>
            </a:r>
            <a:r>
              <a:rPr sz="2000" spc="-5" dirty="0">
                <a:latin typeface="Carlito"/>
                <a:cs typeface="Carlito"/>
              </a:rPr>
              <a:t>обновлена. </a:t>
            </a:r>
            <a:r>
              <a:rPr sz="2000" spc="-10" dirty="0">
                <a:latin typeface="Carlito"/>
                <a:cs typeface="Carlito"/>
              </a:rPr>
              <a:t>Это </a:t>
            </a:r>
            <a:r>
              <a:rPr sz="2000" spc="-5" dirty="0">
                <a:latin typeface="Carlito"/>
                <a:cs typeface="Carlito"/>
              </a:rPr>
              <a:t>особенно </a:t>
            </a:r>
            <a:r>
              <a:rPr sz="2000" spc="-15" dirty="0">
                <a:latin typeface="Carlito"/>
                <a:cs typeface="Carlito"/>
              </a:rPr>
              <a:t>пригодится </a:t>
            </a:r>
            <a:r>
              <a:rPr sz="2000" dirty="0">
                <a:latin typeface="Carlito"/>
                <a:cs typeface="Carlito"/>
              </a:rPr>
              <a:t>во  </a:t>
            </a:r>
            <a:r>
              <a:rPr sz="2000" spc="-5" dirty="0">
                <a:latin typeface="Carlito"/>
                <a:cs typeface="Carlito"/>
              </a:rPr>
              <a:t>второй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транзакции.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47646" y="4652454"/>
            <a:ext cx="684530" cy="0"/>
          </a:xfrm>
          <a:custGeom>
            <a:avLst/>
            <a:gdLst/>
            <a:ahLst/>
            <a:cxnLst/>
            <a:rect l="l" t="t" r="r" b="b"/>
            <a:pathLst>
              <a:path w="684530">
                <a:moveTo>
                  <a:pt x="0" y="0"/>
                </a:moveTo>
                <a:lnTo>
                  <a:pt x="68419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7534" y="4652454"/>
            <a:ext cx="818515" cy="0"/>
          </a:xfrm>
          <a:custGeom>
            <a:avLst/>
            <a:gdLst/>
            <a:ahLst/>
            <a:cxnLst/>
            <a:rect l="l" t="t" r="r" b="b"/>
            <a:pathLst>
              <a:path w="818514">
                <a:moveTo>
                  <a:pt x="0" y="0"/>
                </a:moveTo>
                <a:lnTo>
                  <a:pt x="81818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34947" y="3652469"/>
            <a:ext cx="6715759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UPDATE modes SET </a:t>
            </a:r>
            <a:r>
              <a:rPr b="1" spc="-5" dirty="0">
                <a:latin typeface="Courier New"/>
                <a:cs typeface="Courier New"/>
              </a:rPr>
              <a:t>mode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'HIGH' WHERE </a:t>
            </a:r>
            <a:r>
              <a:rPr b="1" spc="-5" dirty="0">
                <a:latin typeface="Courier New"/>
                <a:cs typeface="Courier New"/>
              </a:rPr>
              <a:t>mode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10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'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LOW</a:t>
            </a:r>
            <a:r>
              <a:rPr b="1" spc="-5" dirty="0">
                <a:latin typeface="Courier New"/>
                <a:cs typeface="Courier New"/>
              </a:rPr>
              <a:t>'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RETURNING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*;</a:t>
            </a:r>
            <a:endParaRPr dirty="0">
              <a:latin typeface="Courier New"/>
              <a:cs typeface="Courier New"/>
            </a:endParaRPr>
          </a:p>
          <a:p>
            <a:pPr marL="149225"/>
            <a:r>
              <a:rPr spc="-10" dirty="0">
                <a:latin typeface="Courier New"/>
                <a:cs typeface="Courier New"/>
              </a:rPr>
              <a:t>num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mode</a:t>
            </a:r>
            <a:endParaRPr dirty="0">
              <a:latin typeface="Courier New"/>
              <a:cs typeface="Courier New"/>
            </a:endParaRPr>
          </a:p>
          <a:p>
            <a:pPr marL="12700">
              <a:tabLst>
                <a:tab pos="695325" algn="l"/>
                <a:tab pos="1779905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</a:p>
          <a:p>
            <a:pPr marL="12700" marR="5192395" indent="409575"/>
            <a:r>
              <a:rPr dirty="0">
                <a:latin typeface="Courier New"/>
                <a:cs typeface="Courier New"/>
              </a:rPr>
              <a:t>1 |</a:t>
            </a:r>
            <a:r>
              <a:rPr spc="-114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HIGH  </a:t>
            </a:r>
            <a:r>
              <a:rPr spc="-5" dirty="0">
                <a:latin typeface="Courier New"/>
                <a:cs typeface="Courier New"/>
              </a:rPr>
              <a:t>(1 </a:t>
            </a:r>
            <a:r>
              <a:rPr spc="-10" dirty="0">
                <a:latin typeface="Courier New"/>
                <a:cs typeface="Courier New"/>
              </a:rPr>
              <a:t>строка)  UPDATE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8" name="object 8"/>
          <p:cNvSpPr/>
          <p:nvPr/>
        </p:nvSpPr>
        <p:spPr>
          <a:xfrm>
            <a:off x="1703515" y="1916810"/>
            <a:ext cx="450215" cy="3672840"/>
          </a:xfrm>
          <a:custGeom>
            <a:avLst/>
            <a:gdLst/>
            <a:ahLst/>
            <a:cxnLst/>
            <a:rect l="l" t="t" r="r" b="b"/>
            <a:pathLst>
              <a:path w="450215" h="3672840">
                <a:moveTo>
                  <a:pt x="450049" y="3672433"/>
                </a:moveTo>
                <a:lnTo>
                  <a:pt x="378922" y="3670526"/>
                </a:lnTo>
                <a:lnTo>
                  <a:pt x="317148" y="3665208"/>
                </a:lnTo>
                <a:lnTo>
                  <a:pt x="268436" y="3657088"/>
                </a:lnTo>
                <a:lnTo>
                  <a:pt x="225018" y="3634866"/>
                </a:lnTo>
                <a:lnTo>
                  <a:pt x="225018" y="1873758"/>
                </a:lnTo>
                <a:lnTo>
                  <a:pt x="213546" y="1861899"/>
                </a:lnTo>
                <a:lnTo>
                  <a:pt x="181601" y="1851582"/>
                </a:lnTo>
                <a:lnTo>
                  <a:pt x="132890" y="1843436"/>
                </a:lnTo>
                <a:lnTo>
                  <a:pt x="71121" y="1838088"/>
                </a:lnTo>
                <a:lnTo>
                  <a:pt x="0" y="1836165"/>
                </a:lnTo>
                <a:lnTo>
                  <a:pt x="71121" y="1834256"/>
                </a:lnTo>
                <a:lnTo>
                  <a:pt x="132890" y="1828940"/>
                </a:lnTo>
                <a:lnTo>
                  <a:pt x="181601" y="1820831"/>
                </a:lnTo>
                <a:lnTo>
                  <a:pt x="213546" y="1810546"/>
                </a:lnTo>
                <a:lnTo>
                  <a:pt x="225018" y="1798701"/>
                </a:lnTo>
                <a:lnTo>
                  <a:pt x="225018" y="37464"/>
                </a:lnTo>
                <a:lnTo>
                  <a:pt x="236490" y="25619"/>
                </a:lnTo>
                <a:lnTo>
                  <a:pt x="268436" y="15334"/>
                </a:lnTo>
                <a:lnTo>
                  <a:pt x="317148" y="7225"/>
                </a:lnTo>
                <a:lnTo>
                  <a:pt x="378922" y="1909"/>
                </a:lnTo>
                <a:lnTo>
                  <a:pt x="450049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4589" y="3380478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1</a:t>
            </a:r>
            <a:endParaRPr sz="4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761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86725" y="986317"/>
            <a:ext cx="9736573" cy="39222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На втором терминале </a:t>
            </a:r>
            <a:r>
              <a:rPr sz="2000" spc="-20" dirty="0">
                <a:latin typeface="Carlito"/>
                <a:cs typeface="Carlito"/>
              </a:rPr>
              <a:t>тоже </a:t>
            </a:r>
            <a:r>
              <a:rPr sz="2000" spc="-5" dirty="0">
                <a:latin typeface="Carlito"/>
                <a:cs typeface="Carlito"/>
              </a:rPr>
              <a:t>начнем транзакцию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5" dirty="0" err="1">
                <a:latin typeface="Carlito"/>
                <a:cs typeface="Carlito"/>
              </a:rPr>
              <a:t>обновим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i="1" spc="-100" dirty="0" err="1" smtClean="0">
                <a:latin typeface="Arial"/>
                <a:cs typeface="Arial"/>
              </a:rPr>
              <a:t>другую</a:t>
            </a:r>
            <a:r>
              <a:rPr lang="ru-RU" sz="2000" i="1" spc="-100" dirty="0" smtClean="0">
                <a:latin typeface="Arial"/>
                <a:cs typeface="Arial"/>
              </a:rPr>
              <a:t> </a:t>
            </a:r>
            <a:r>
              <a:rPr sz="2000" dirty="0" err="1" smtClean="0">
                <a:latin typeface="Carlito"/>
                <a:cs typeface="Carlito"/>
              </a:rPr>
              <a:t>строку</a:t>
            </a:r>
            <a:r>
              <a:rPr sz="2000" dirty="0" smtClean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10" dirty="0">
                <a:latin typeface="Carlito"/>
                <a:cs typeface="Carlito"/>
              </a:rPr>
              <a:t>тех </a:t>
            </a:r>
            <a:r>
              <a:rPr sz="2000" spc="-5" dirty="0">
                <a:latin typeface="Carlito"/>
                <a:cs typeface="Carlito"/>
              </a:rPr>
              <a:t>двух </a:t>
            </a:r>
            <a:r>
              <a:rPr sz="2000" dirty="0">
                <a:latin typeface="Carlito"/>
                <a:cs typeface="Carlito"/>
              </a:rPr>
              <a:t>строк, </a:t>
            </a:r>
            <a:r>
              <a:rPr sz="2000" spc="-15" dirty="0">
                <a:latin typeface="Carlito"/>
                <a:cs typeface="Carlito"/>
              </a:rPr>
              <a:t>которые </a:t>
            </a:r>
            <a:r>
              <a:rPr sz="2000" dirty="0">
                <a:latin typeface="Carlito"/>
                <a:cs typeface="Carlito"/>
              </a:rPr>
              <a:t>были </a:t>
            </a:r>
            <a:r>
              <a:rPr sz="2000" spc="-5" dirty="0">
                <a:latin typeface="Carlito"/>
                <a:cs typeface="Carlito"/>
              </a:rPr>
              <a:t>показаны </a:t>
            </a:r>
            <a:r>
              <a:rPr sz="2000" dirty="0">
                <a:latin typeface="Carlito"/>
                <a:cs typeface="Carlito"/>
              </a:rPr>
              <a:t>выше. </a:t>
            </a:r>
            <a:endParaRPr lang="ru-RU" sz="2000" dirty="0" smtClean="0">
              <a:latin typeface="Carlito"/>
              <a:cs typeface="Carlito"/>
            </a:endParaRPr>
          </a:p>
          <a:p>
            <a:pPr marL="12700"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lang="ru-RU" sz="2000" b="1" spc="-10" dirty="0">
              <a:latin typeface="Carlito"/>
              <a:cs typeface="Courier New"/>
            </a:endParaRPr>
          </a:p>
          <a:p>
            <a:pPr marL="12700"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b="1" spc="-10" dirty="0" smtClean="0">
                <a:latin typeface="Courier New"/>
                <a:cs typeface="Courier New"/>
              </a:rPr>
              <a:t>BEGIN </a:t>
            </a:r>
            <a:r>
              <a:rPr b="1" spc="-10" dirty="0">
                <a:latin typeface="Courier New"/>
                <a:cs typeface="Courier New"/>
              </a:rPr>
              <a:t>TRANSACTION ISOLATION LEVEL SERIALIZABLE;  </a:t>
            </a:r>
            <a:r>
              <a:rPr spc="-10" dirty="0">
                <a:latin typeface="Courier New"/>
                <a:cs typeface="Courier New"/>
              </a:rPr>
              <a:t>BEGIN</a:t>
            </a:r>
            <a:endParaRPr dirty="0">
              <a:latin typeface="Courier New"/>
              <a:cs typeface="Courier New"/>
            </a:endParaRPr>
          </a:p>
          <a:p>
            <a:pPr marL="12700" algn="just"/>
            <a:r>
              <a:rPr b="1" spc="-10" dirty="0">
                <a:latin typeface="Courier New"/>
                <a:cs typeface="Courier New"/>
              </a:rPr>
              <a:t>UPDATE modes SET </a:t>
            </a:r>
            <a:r>
              <a:rPr b="1" spc="-5" dirty="0">
                <a:latin typeface="Courier New"/>
                <a:cs typeface="Courier New"/>
              </a:rPr>
              <a:t>mode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'LOW' WHERE </a:t>
            </a:r>
            <a:r>
              <a:rPr b="1" spc="-5" dirty="0">
                <a:latin typeface="Courier New"/>
                <a:cs typeface="Courier New"/>
              </a:rPr>
              <a:t>mode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7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HIGH</a:t>
            </a:r>
            <a:r>
              <a:rPr b="1" spc="-10" dirty="0">
                <a:latin typeface="Courier New"/>
                <a:cs typeface="Courier New"/>
              </a:rPr>
              <a:t>'</a:t>
            </a:r>
            <a:endParaRPr dirty="0">
              <a:latin typeface="Courier New"/>
              <a:cs typeface="Courier New"/>
            </a:endParaRPr>
          </a:p>
          <a:p>
            <a:pPr marL="12700" algn="just">
              <a:spcBef>
                <a:spcPts val="5"/>
              </a:spcBef>
            </a:pPr>
            <a:r>
              <a:rPr b="1" spc="-10" dirty="0">
                <a:latin typeface="Courier New"/>
                <a:cs typeface="Courier New"/>
              </a:rPr>
              <a:t>RETURNING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*;</a:t>
            </a:r>
            <a:endParaRPr dirty="0">
              <a:latin typeface="Courier New"/>
              <a:cs typeface="Courier New"/>
            </a:endParaRPr>
          </a:p>
          <a:p>
            <a:pPr marL="355600" marR="176530" indent="-342900"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Изменение, </a:t>
            </a:r>
            <a:r>
              <a:rPr sz="2000" spc="-5" dirty="0">
                <a:latin typeface="Carlito"/>
                <a:cs typeface="Carlito"/>
              </a:rPr>
              <a:t>произведенное </a:t>
            </a:r>
            <a:r>
              <a:rPr sz="2000" dirty="0">
                <a:latin typeface="Carlito"/>
                <a:cs typeface="Carlito"/>
              </a:rPr>
              <a:t>в первой </a:t>
            </a:r>
            <a:r>
              <a:rPr sz="2000" spc="-5" dirty="0">
                <a:latin typeface="Carlito"/>
                <a:cs typeface="Carlito"/>
              </a:rPr>
              <a:t>транзакции, </a:t>
            </a:r>
            <a:r>
              <a:rPr sz="2000" spc="-10" dirty="0">
                <a:latin typeface="Carlito"/>
                <a:cs typeface="Carlito"/>
              </a:rPr>
              <a:t>вторая </a:t>
            </a:r>
            <a:r>
              <a:rPr sz="2000" dirty="0">
                <a:latin typeface="Carlito"/>
                <a:cs typeface="Carlito"/>
              </a:rPr>
              <a:t>транзакция  не </a:t>
            </a:r>
            <a:r>
              <a:rPr sz="2000" spc="-15" dirty="0">
                <a:latin typeface="Carlito"/>
                <a:cs typeface="Carlito"/>
              </a:rPr>
              <a:t>видит, </a:t>
            </a:r>
            <a:r>
              <a:rPr sz="2000" spc="-10" dirty="0">
                <a:latin typeface="Carlito"/>
                <a:cs typeface="Carlito"/>
              </a:rPr>
              <a:t>поскольку </a:t>
            </a:r>
            <a:r>
              <a:rPr sz="2000" dirty="0">
                <a:latin typeface="Carlito"/>
                <a:cs typeface="Carlito"/>
              </a:rPr>
              <a:t>на уровне </a:t>
            </a:r>
            <a:r>
              <a:rPr sz="2000" spc="-10" dirty="0">
                <a:latin typeface="Carlito"/>
                <a:cs typeface="Carlito"/>
              </a:rPr>
              <a:t>изоляции </a:t>
            </a:r>
            <a:r>
              <a:rPr sz="2000" spc="-5" dirty="0">
                <a:latin typeface="Carlito"/>
                <a:cs typeface="Carlito"/>
              </a:rPr>
              <a:t>SERIALIZABLE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каждая</a:t>
            </a:r>
            <a:endParaRPr sz="2000" dirty="0">
              <a:latin typeface="Carlito"/>
              <a:cs typeface="Carlito"/>
            </a:endParaRPr>
          </a:p>
          <a:p>
            <a:pPr marL="355600" marR="5080"/>
            <a:r>
              <a:rPr sz="2000" dirty="0">
                <a:latin typeface="Carlito"/>
                <a:cs typeface="Carlito"/>
              </a:rPr>
              <a:t>транзакция </a:t>
            </a:r>
            <a:r>
              <a:rPr sz="2000" spc="-5" dirty="0">
                <a:latin typeface="Carlito"/>
                <a:cs typeface="Carlito"/>
              </a:rPr>
              <a:t>работает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10" dirty="0">
                <a:latin typeface="Carlito"/>
                <a:cs typeface="Carlito"/>
              </a:rPr>
              <a:t>тем </a:t>
            </a:r>
            <a:r>
              <a:rPr sz="2000" spc="-5" dirty="0">
                <a:latin typeface="Carlito"/>
                <a:cs typeface="Carlito"/>
              </a:rPr>
              <a:t>снимком </a:t>
            </a:r>
            <a:r>
              <a:rPr sz="2000" dirty="0">
                <a:latin typeface="Carlito"/>
                <a:cs typeface="Carlito"/>
              </a:rPr>
              <a:t>базы </a:t>
            </a:r>
            <a:r>
              <a:rPr sz="2000" spc="-5" dirty="0">
                <a:latin typeface="Carlito"/>
                <a:cs typeface="Carlito"/>
              </a:rPr>
              <a:t>данных, </a:t>
            </a:r>
            <a:r>
              <a:rPr sz="2000" spc="-10" dirty="0">
                <a:latin typeface="Carlito"/>
                <a:cs typeface="Carlito"/>
              </a:rPr>
              <a:t>которых </a:t>
            </a:r>
            <a:r>
              <a:rPr sz="2000" dirty="0">
                <a:latin typeface="Carlito"/>
                <a:cs typeface="Carlito"/>
              </a:rPr>
              <a:t>был </a:t>
            </a:r>
            <a:r>
              <a:rPr sz="2000" spc="-15" dirty="0">
                <a:latin typeface="Carlito"/>
                <a:cs typeface="Carlito"/>
              </a:rPr>
              <a:t>сделан  </a:t>
            </a:r>
            <a:r>
              <a:rPr sz="2000" dirty="0">
                <a:latin typeface="Carlito"/>
                <a:cs typeface="Carlito"/>
              </a:rPr>
              <a:t>в ее начале, </a:t>
            </a:r>
            <a:r>
              <a:rPr sz="2000" spc="-45" dirty="0">
                <a:latin typeface="Carlito"/>
                <a:cs typeface="Carlito"/>
              </a:rPr>
              <a:t>т. </a:t>
            </a:r>
            <a:r>
              <a:rPr sz="2000" dirty="0">
                <a:latin typeface="Carlito"/>
                <a:cs typeface="Carlito"/>
              </a:rPr>
              <a:t>е. </a:t>
            </a:r>
            <a:r>
              <a:rPr sz="2000" spc="-5" dirty="0">
                <a:latin typeface="Carlito"/>
                <a:cs typeface="Carlito"/>
              </a:rPr>
              <a:t>непосредственно перед </a:t>
            </a:r>
            <a:r>
              <a:rPr sz="2000" spc="-10" dirty="0">
                <a:latin typeface="Carlito"/>
                <a:cs typeface="Carlito"/>
              </a:rPr>
              <a:t>выполнением </a:t>
            </a:r>
            <a:r>
              <a:rPr sz="2000" dirty="0">
                <a:latin typeface="Carlito"/>
                <a:cs typeface="Carlito"/>
              </a:rPr>
              <a:t>ее </a:t>
            </a:r>
            <a:r>
              <a:rPr sz="2000" spc="-5" dirty="0">
                <a:latin typeface="Carlito"/>
                <a:cs typeface="Carlito"/>
              </a:rPr>
              <a:t>первого  оператора. </a:t>
            </a:r>
            <a:r>
              <a:rPr sz="2000" spc="-10" dirty="0">
                <a:latin typeface="Carlito"/>
                <a:cs typeface="Carlito"/>
              </a:rPr>
              <a:t>Поэтому обновляется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только одна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строка</a:t>
            </a:r>
            <a:r>
              <a:rPr sz="2000" spc="-5" dirty="0">
                <a:latin typeface="Carlito"/>
                <a:cs typeface="Carlito"/>
              </a:rPr>
              <a:t>, та, </a:t>
            </a:r>
            <a:r>
              <a:rPr sz="2000" dirty="0">
                <a:latin typeface="Carlito"/>
                <a:cs typeface="Carlito"/>
              </a:rPr>
              <a:t>в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которой</a:t>
            </a:r>
            <a:endParaRPr sz="2000" dirty="0">
              <a:latin typeface="Carlito"/>
              <a:cs typeface="Carlito"/>
            </a:endParaRPr>
          </a:p>
          <a:p>
            <a:pPr marL="355600">
              <a:lnSpc>
                <a:spcPts val="2355"/>
              </a:lnSpc>
            </a:pPr>
            <a:r>
              <a:rPr sz="2000" dirty="0">
                <a:latin typeface="Carlito"/>
                <a:cs typeface="Carlito"/>
              </a:rPr>
              <a:t>значение </a:t>
            </a:r>
            <a:r>
              <a:rPr sz="2000" spc="-10" dirty="0">
                <a:latin typeface="Carlito"/>
                <a:cs typeface="Carlito"/>
              </a:rPr>
              <a:t>поля </a:t>
            </a:r>
            <a:r>
              <a:rPr sz="2000" dirty="0">
                <a:latin typeface="Carlito"/>
                <a:cs typeface="Carlito"/>
              </a:rPr>
              <a:t>mode было </a:t>
            </a:r>
            <a:r>
              <a:rPr sz="2000" spc="-5" dirty="0">
                <a:latin typeface="Carlito"/>
                <a:cs typeface="Carlito"/>
              </a:rPr>
              <a:t>равно «HIGH»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изначально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149225">
              <a:lnSpc>
                <a:spcPts val="2115"/>
              </a:lnSpc>
            </a:pPr>
            <a:r>
              <a:rPr spc="-10" dirty="0">
                <a:latin typeface="Courier New"/>
                <a:cs typeface="Courier New"/>
              </a:rPr>
              <a:t>num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mode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6725" y="4826618"/>
            <a:ext cx="16643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-----+------</a:t>
            </a:r>
            <a:endParaRPr dirty="0">
              <a:latin typeface="Courier New"/>
              <a:cs typeface="Courier New"/>
            </a:endParaRPr>
          </a:p>
          <a:p>
            <a:pPr marL="12700" marR="276225" indent="409575" algn="just"/>
            <a:r>
              <a:rPr dirty="0">
                <a:solidFill>
                  <a:srgbClr val="FF0000"/>
                </a:solidFill>
                <a:latin typeface="Courier New"/>
                <a:cs typeface="Courier New"/>
              </a:rPr>
              <a:t>2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14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LOW  </a:t>
            </a:r>
            <a:r>
              <a:rPr spc="-5" dirty="0">
                <a:latin typeface="Courier New"/>
                <a:cs typeface="Courier New"/>
              </a:rPr>
              <a:t>(1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  UPDATE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11802" y="5157191"/>
            <a:ext cx="5473065" cy="86305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 marR="283210" algn="just">
              <a:spcBef>
                <a:spcPts val="250"/>
              </a:spcBef>
            </a:pPr>
            <a:r>
              <a:rPr spc="-10" dirty="0">
                <a:latin typeface="Carlito"/>
                <a:cs typeface="Carlito"/>
              </a:rPr>
              <a:t>Обратите </a:t>
            </a:r>
            <a:r>
              <a:rPr spc="-5" dirty="0">
                <a:latin typeface="Carlito"/>
                <a:cs typeface="Carlito"/>
              </a:rPr>
              <a:t>внимание, </a:t>
            </a:r>
            <a:r>
              <a:rPr spc="-10" dirty="0">
                <a:latin typeface="Carlito"/>
                <a:cs typeface="Carlito"/>
              </a:rPr>
              <a:t>что </a:t>
            </a:r>
            <a:r>
              <a:rPr spc="-5" dirty="0">
                <a:latin typeface="Carlito"/>
                <a:cs typeface="Carlito"/>
              </a:rPr>
              <a:t>обе команды </a:t>
            </a:r>
            <a:r>
              <a:rPr spc="-35" dirty="0">
                <a:latin typeface="Carlito"/>
                <a:cs typeface="Carlito"/>
              </a:rPr>
              <a:t>UPDATE </a:t>
            </a:r>
            <a:r>
              <a:rPr dirty="0">
                <a:latin typeface="Carlito"/>
                <a:cs typeface="Carlito"/>
              </a:rPr>
              <a:t>были  </a:t>
            </a:r>
            <a:r>
              <a:rPr spc="-5" dirty="0">
                <a:latin typeface="Carlito"/>
                <a:cs typeface="Carlito"/>
              </a:rPr>
              <a:t>выполнены, </a:t>
            </a:r>
            <a:r>
              <a:rPr dirty="0">
                <a:latin typeface="Carlito"/>
                <a:cs typeface="Carlito"/>
              </a:rPr>
              <a:t>ни </a:t>
            </a:r>
            <a:r>
              <a:rPr spc="-15" dirty="0">
                <a:latin typeface="Carlito"/>
                <a:cs typeface="Carlito"/>
              </a:rPr>
              <a:t>одна </a:t>
            </a:r>
            <a:r>
              <a:rPr dirty="0">
                <a:latin typeface="Carlito"/>
                <a:cs typeface="Carlito"/>
              </a:rPr>
              <a:t>из них </a:t>
            </a:r>
            <a:r>
              <a:rPr spc="-5" dirty="0">
                <a:latin typeface="Carlito"/>
                <a:cs typeface="Carlito"/>
              </a:rPr>
              <a:t>не </a:t>
            </a:r>
            <a:r>
              <a:rPr spc="-10" dirty="0">
                <a:latin typeface="Carlito"/>
                <a:cs typeface="Carlito"/>
              </a:rPr>
              <a:t>ожидает </a:t>
            </a:r>
            <a:r>
              <a:rPr spc="-5" dirty="0">
                <a:latin typeface="Carlito"/>
                <a:cs typeface="Carlito"/>
              </a:rPr>
              <a:t>завершения  </a:t>
            </a:r>
            <a:r>
              <a:rPr spc="-10" dirty="0">
                <a:latin typeface="Carlito"/>
                <a:cs typeface="Carlito"/>
              </a:rPr>
              <a:t>другой </a:t>
            </a:r>
            <a:r>
              <a:rPr spc="-5" dirty="0">
                <a:latin typeface="Carlito"/>
                <a:cs typeface="Carlito"/>
              </a:rPr>
              <a:t>транзакции.</a:t>
            </a:r>
            <a:endParaRPr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03515" y="1916810"/>
            <a:ext cx="450215" cy="4320540"/>
          </a:xfrm>
          <a:custGeom>
            <a:avLst/>
            <a:gdLst/>
            <a:ahLst/>
            <a:cxnLst/>
            <a:rect l="l" t="t" r="r" b="b"/>
            <a:pathLst>
              <a:path w="450215" h="4320540">
                <a:moveTo>
                  <a:pt x="450049" y="4320501"/>
                </a:moveTo>
                <a:lnTo>
                  <a:pt x="378922" y="4318590"/>
                </a:lnTo>
                <a:lnTo>
                  <a:pt x="317148" y="4313266"/>
                </a:lnTo>
                <a:lnTo>
                  <a:pt x="268436" y="4305148"/>
                </a:lnTo>
                <a:lnTo>
                  <a:pt x="225018" y="4282998"/>
                </a:lnTo>
                <a:lnTo>
                  <a:pt x="225018" y="2197735"/>
                </a:lnTo>
                <a:lnTo>
                  <a:pt x="213546" y="2185889"/>
                </a:lnTo>
                <a:lnTo>
                  <a:pt x="181601" y="2175604"/>
                </a:lnTo>
                <a:lnTo>
                  <a:pt x="132890" y="2167495"/>
                </a:lnTo>
                <a:lnTo>
                  <a:pt x="71121" y="2162179"/>
                </a:lnTo>
                <a:lnTo>
                  <a:pt x="0" y="2160270"/>
                </a:lnTo>
                <a:lnTo>
                  <a:pt x="71121" y="2158360"/>
                </a:lnTo>
                <a:lnTo>
                  <a:pt x="132890" y="2153044"/>
                </a:lnTo>
                <a:lnTo>
                  <a:pt x="181601" y="2144935"/>
                </a:lnTo>
                <a:lnTo>
                  <a:pt x="213546" y="2134650"/>
                </a:lnTo>
                <a:lnTo>
                  <a:pt x="225018" y="2122805"/>
                </a:lnTo>
                <a:lnTo>
                  <a:pt x="225018" y="37464"/>
                </a:lnTo>
                <a:lnTo>
                  <a:pt x="236490" y="25619"/>
                </a:lnTo>
                <a:lnTo>
                  <a:pt x="268436" y="15334"/>
                </a:lnTo>
                <a:lnTo>
                  <a:pt x="317148" y="7225"/>
                </a:lnTo>
                <a:lnTo>
                  <a:pt x="378922" y="1909"/>
                </a:lnTo>
                <a:lnTo>
                  <a:pt x="450049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78700" y="3759580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2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3549665" y="233047"/>
            <a:ext cx="5079241" cy="504625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5" dirty="0" smtClean="0">
                <a:latin typeface="Arial Black" panose="020B0A04020102020204" pitchFamily="34" charset="0"/>
              </a:rPr>
              <a:t>Эксперимент</a:t>
            </a:r>
            <a:endParaRPr lang="ru-RU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34947" y="930846"/>
            <a:ext cx="7402351" cy="9111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5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Посмотрим, </a:t>
            </a:r>
            <a:r>
              <a:rPr sz="2000" spc="-10" dirty="0">
                <a:latin typeface="Carlito"/>
                <a:cs typeface="Carlito"/>
              </a:rPr>
              <a:t>что получилось </a:t>
            </a:r>
            <a:r>
              <a:rPr sz="2000" dirty="0">
                <a:latin typeface="Carlito"/>
                <a:cs typeface="Carlito"/>
              </a:rPr>
              <a:t>в первой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 err="1">
                <a:latin typeface="Carlito"/>
                <a:cs typeface="Carlito"/>
              </a:rPr>
              <a:t>транзакции</a:t>
            </a:r>
            <a:r>
              <a:rPr sz="2000" spc="-5" dirty="0" smtClean="0">
                <a:latin typeface="Carlito"/>
                <a:cs typeface="Carlito"/>
              </a:rPr>
              <a:t>:</a:t>
            </a:r>
            <a:endParaRPr lang="ru-RU" sz="2000" spc="-5" dirty="0" smtClean="0">
              <a:latin typeface="Carlito"/>
              <a:cs typeface="Carlito"/>
            </a:endParaRPr>
          </a:p>
          <a:p>
            <a:pPr marL="355600" indent="-342900">
              <a:lnSpc>
                <a:spcPts val="235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115"/>
              </a:lnSpc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modes;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2107" y="1778331"/>
            <a:ext cx="139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num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mode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47646" y="2229371"/>
            <a:ext cx="684530" cy="0"/>
          </a:xfrm>
          <a:custGeom>
            <a:avLst/>
            <a:gdLst/>
            <a:ahLst/>
            <a:cxnLst/>
            <a:rect l="l" t="t" r="r" b="b"/>
            <a:pathLst>
              <a:path w="684530">
                <a:moveTo>
                  <a:pt x="0" y="0"/>
                </a:moveTo>
                <a:lnTo>
                  <a:pt x="68419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7534" y="2229371"/>
            <a:ext cx="818515" cy="0"/>
          </a:xfrm>
          <a:custGeom>
            <a:avLst/>
            <a:gdLst/>
            <a:ahLst/>
            <a:cxnLst/>
            <a:rect l="l" t="t" r="r" b="b"/>
            <a:pathLst>
              <a:path w="818514">
                <a:moveTo>
                  <a:pt x="0" y="0"/>
                </a:moveTo>
                <a:lnTo>
                  <a:pt x="81818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17699" y="2052650"/>
            <a:ext cx="1110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097280" algn="l"/>
              </a:tabLst>
            </a:pP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4902" y="2326921"/>
            <a:ext cx="1118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2 |</a:t>
            </a:r>
            <a:r>
              <a:rPr spc="-110" dirty="0"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FF0000"/>
                </a:solidFill>
                <a:latin typeface="Courier New"/>
                <a:cs typeface="Courier New"/>
              </a:rPr>
              <a:t>HIGH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1 |</a:t>
            </a:r>
            <a:r>
              <a:rPr spc="-114" dirty="0"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FF0000"/>
                </a:solidFill>
                <a:latin typeface="Courier New"/>
                <a:cs typeface="Courier New"/>
              </a:rPr>
              <a:t>HIGH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4947" y="2951480"/>
            <a:ext cx="6772623" cy="1200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(2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 dirty="0">
              <a:latin typeface="Courier New"/>
              <a:cs typeface="Courier New"/>
            </a:endParaRPr>
          </a:p>
          <a:p>
            <a:pPr marL="355600" indent="-342900">
              <a:lnSpc>
                <a:spcPts val="2355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А во </a:t>
            </a:r>
            <a:r>
              <a:rPr sz="2000" spc="-5" dirty="0">
                <a:latin typeface="Carlito"/>
                <a:cs typeface="Carlito"/>
              </a:rPr>
              <a:t>второй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 err="1">
                <a:latin typeface="Carlito"/>
                <a:cs typeface="Carlito"/>
              </a:rPr>
              <a:t>транзакции</a:t>
            </a:r>
            <a:r>
              <a:rPr sz="2000" spc="-5" dirty="0" smtClean="0">
                <a:latin typeface="Carlito"/>
                <a:cs typeface="Carlito"/>
              </a:rPr>
              <a:t>:</a:t>
            </a:r>
            <a:endParaRPr lang="ru-RU" sz="2000" spc="-5" dirty="0" smtClean="0">
              <a:latin typeface="Carlito"/>
              <a:cs typeface="Carlito"/>
            </a:endParaRPr>
          </a:p>
          <a:p>
            <a:pPr marL="355600" indent="-342900">
              <a:lnSpc>
                <a:spcPts val="2355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115"/>
              </a:lnSpc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6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modes;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5286" y="4112593"/>
            <a:ext cx="1391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num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mode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90825" y="4563937"/>
            <a:ext cx="684530" cy="0"/>
          </a:xfrm>
          <a:custGeom>
            <a:avLst/>
            <a:gdLst/>
            <a:ahLst/>
            <a:cxnLst/>
            <a:rect l="l" t="t" r="r" b="b"/>
            <a:pathLst>
              <a:path w="684530">
                <a:moveTo>
                  <a:pt x="0" y="0"/>
                </a:moveTo>
                <a:lnTo>
                  <a:pt x="68419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0713" y="4563937"/>
            <a:ext cx="818515" cy="0"/>
          </a:xfrm>
          <a:custGeom>
            <a:avLst/>
            <a:gdLst/>
            <a:ahLst/>
            <a:cxnLst/>
            <a:rect l="l" t="t" r="r" b="b"/>
            <a:pathLst>
              <a:path w="818514">
                <a:moveTo>
                  <a:pt x="0" y="0"/>
                </a:moveTo>
                <a:lnTo>
                  <a:pt x="81818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60878" y="4387217"/>
            <a:ext cx="1110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097280" algn="l"/>
              </a:tabLst>
            </a:pP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88081" y="4661537"/>
            <a:ext cx="982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spcBef>
                <a:spcPts val="100"/>
              </a:spcBef>
              <a:buAutoNum type="arabicPlain"/>
              <a:tabLst>
                <a:tab pos="285750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FF0000"/>
                </a:solidFill>
                <a:latin typeface="Courier New"/>
                <a:cs typeface="Courier New"/>
              </a:rPr>
              <a:t>LOW</a:t>
            </a:r>
            <a:endParaRPr>
              <a:latin typeface="Courier New"/>
              <a:cs typeface="Courier New"/>
            </a:endParaRPr>
          </a:p>
          <a:p>
            <a:pPr marL="285115" indent="-273050">
              <a:buAutoNum type="arabicPlain"/>
              <a:tabLst>
                <a:tab pos="285750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FF0000"/>
                </a:solidFill>
                <a:latin typeface="Courier New"/>
                <a:cs typeface="Courier New"/>
              </a:rPr>
              <a:t>LOW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8126" y="521017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(2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03515" y="1553160"/>
            <a:ext cx="450215" cy="1728470"/>
          </a:xfrm>
          <a:custGeom>
            <a:avLst/>
            <a:gdLst/>
            <a:ahLst/>
            <a:cxnLst/>
            <a:rect l="l" t="t" r="r" b="b"/>
            <a:pathLst>
              <a:path w="450215" h="1728470">
                <a:moveTo>
                  <a:pt x="450049" y="1728215"/>
                </a:moveTo>
                <a:lnTo>
                  <a:pt x="378922" y="1726306"/>
                </a:lnTo>
                <a:lnTo>
                  <a:pt x="317148" y="1720990"/>
                </a:lnTo>
                <a:lnTo>
                  <a:pt x="268436" y="1712881"/>
                </a:lnTo>
                <a:lnTo>
                  <a:pt x="225018" y="1690751"/>
                </a:lnTo>
                <a:lnTo>
                  <a:pt x="225018" y="901573"/>
                </a:lnTo>
                <a:lnTo>
                  <a:pt x="213546" y="889727"/>
                </a:lnTo>
                <a:lnTo>
                  <a:pt x="181601" y="879442"/>
                </a:lnTo>
                <a:lnTo>
                  <a:pt x="132890" y="871333"/>
                </a:lnTo>
                <a:lnTo>
                  <a:pt x="71121" y="866017"/>
                </a:lnTo>
                <a:lnTo>
                  <a:pt x="0" y="864108"/>
                </a:lnTo>
                <a:lnTo>
                  <a:pt x="71121" y="862198"/>
                </a:lnTo>
                <a:lnTo>
                  <a:pt x="132890" y="856882"/>
                </a:lnTo>
                <a:lnTo>
                  <a:pt x="181601" y="848773"/>
                </a:lnTo>
                <a:lnTo>
                  <a:pt x="213546" y="838488"/>
                </a:lnTo>
                <a:lnTo>
                  <a:pt x="225018" y="826642"/>
                </a:lnTo>
                <a:lnTo>
                  <a:pt x="225018" y="37464"/>
                </a:lnTo>
                <a:lnTo>
                  <a:pt x="236490" y="25619"/>
                </a:lnTo>
                <a:lnTo>
                  <a:pt x="268436" y="15334"/>
                </a:lnTo>
                <a:lnTo>
                  <a:pt x="317148" y="7225"/>
                </a:lnTo>
                <a:lnTo>
                  <a:pt x="378922" y="1909"/>
                </a:lnTo>
                <a:lnTo>
                  <a:pt x="450049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46694" y="3880740"/>
            <a:ext cx="450215" cy="1728470"/>
          </a:xfrm>
          <a:custGeom>
            <a:avLst/>
            <a:gdLst/>
            <a:ahLst/>
            <a:cxnLst/>
            <a:rect l="l" t="t" r="r" b="b"/>
            <a:pathLst>
              <a:path w="450215" h="1728470">
                <a:moveTo>
                  <a:pt x="450049" y="1728216"/>
                </a:moveTo>
                <a:lnTo>
                  <a:pt x="378922" y="1726305"/>
                </a:lnTo>
                <a:lnTo>
                  <a:pt x="317148" y="1720982"/>
                </a:lnTo>
                <a:lnTo>
                  <a:pt x="268436" y="1712854"/>
                </a:lnTo>
                <a:lnTo>
                  <a:pt x="225018" y="1690624"/>
                </a:lnTo>
                <a:lnTo>
                  <a:pt x="225018" y="901573"/>
                </a:lnTo>
                <a:lnTo>
                  <a:pt x="213546" y="889727"/>
                </a:lnTo>
                <a:lnTo>
                  <a:pt x="181601" y="879442"/>
                </a:lnTo>
                <a:lnTo>
                  <a:pt x="132890" y="871333"/>
                </a:lnTo>
                <a:lnTo>
                  <a:pt x="71121" y="866017"/>
                </a:lnTo>
                <a:lnTo>
                  <a:pt x="0" y="864108"/>
                </a:lnTo>
                <a:lnTo>
                  <a:pt x="71121" y="862198"/>
                </a:lnTo>
                <a:lnTo>
                  <a:pt x="132890" y="856882"/>
                </a:lnTo>
                <a:lnTo>
                  <a:pt x="181601" y="848773"/>
                </a:lnTo>
                <a:lnTo>
                  <a:pt x="213546" y="838488"/>
                </a:lnTo>
                <a:lnTo>
                  <a:pt x="225018" y="826643"/>
                </a:lnTo>
                <a:lnTo>
                  <a:pt x="225018" y="37465"/>
                </a:lnTo>
                <a:lnTo>
                  <a:pt x="236490" y="25619"/>
                </a:lnTo>
                <a:lnTo>
                  <a:pt x="268436" y="15334"/>
                </a:lnTo>
                <a:lnTo>
                  <a:pt x="317148" y="7225"/>
                </a:lnTo>
                <a:lnTo>
                  <a:pt x="378922" y="1909"/>
                </a:lnTo>
                <a:lnTo>
                  <a:pt x="450049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96747" y="2074914"/>
            <a:ext cx="1205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091565" algn="l"/>
              </a:tabLst>
            </a:pPr>
            <a:r>
              <a:rPr sz="4000" spc="-5" dirty="0">
                <a:latin typeface="Carlito"/>
                <a:cs typeface="Carlito"/>
              </a:rPr>
              <a:t>1</a:t>
            </a:r>
            <a:r>
              <a:rPr sz="4000" spc="190" dirty="0">
                <a:latin typeface="Carlito"/>
                <a:cs typeface="Carlito"/>
              </a:rPr>
              <a:t> </a:t>
            </a:r>
            <a:r>
              <a:rPr sz="4000" spc="-5" dirty="0">
                <a:latin typeface="Carlito"/>
                <a:cs typeface="Carlito"/>
              </a:rPr>
              <a:t> </a:t>
            </a:r>
            <a:r>
              <a:rPr sz="4000" dirty="0">
                <a:latin typeface="Carlito"/>
                <a:cs typeface="Carlito"/>
              </a:rPr>
              <a:t>	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39926" y="4400398"/>
            <a:ext cx="1205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091565" algn="l"/>
              </a:tabLst>
            </a:pPr>
            <a:r>
              <a:rPr sz="4000" spc="-5" dirty="0">
                <a:latin typeface="Carlito"/>
                <a:cs typeface="Carlito"/>
              </a:rPr>
              <a:t>2</a:t>
            </a:r>
            <a:r>
              <a:rPr sz="4000" spc="190" dirty="0">
                <a:latin typeface="Carlito"/>
                <a:cs typeface="Carlito"/>
              </a:rPr>
              <a:t> </a:t>
            </a:r>
            <a:r>
              <a:rPr sz="4000" spc="-5" dirty="0">
                <a:latin typeface="Carlito"/>
                <a:cs typeface="Carlito"/>
              </a:rPr>
              <a:t> </a:t>
            </a:r>
            <a:r>
              <a:rPr sz="4000" dirty="0">
                <a:latin typeface="Carlito"/>
                <a:cs typeface="Carlito"/>
              </a:rPr>
              <a:t>	</a:t>
            </a:r>
          </a:p>
        </p:txBody>
      </p:sp>
      <p:sp>
        <p:nvSpPr>
          <p:cNvPr id="22" name="object 2"/>
          <p:cNvSpPr txBox="1">
            <a:spLocks/>
          </p:cNvSpPr>
          <p:nvPr/>
        </p:nvSpPr>
        <p:spPr>
          <a:xfrm>
            <a:off x="3563392" y="183212"/>
            <a:ext cx="5079241" cy="504625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5" dirty="0" smtClean="0">
                <a:latin typeface="Arial Black" panose="020B0A04020102020204" pitchFamily="34" charset="0"/>
              </a:rPr>
              <a:t>Эксперимент</a:t>
            </a:r>
            <a:endParaRPr lang="ru-RU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2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8097" y="908755"/>
            <a:ext cx="780668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Заканчиваем </a:t>
            </a:r>
            <a:r>
              <a:rPr sz="2000" spc="-10" dirty="0">
                <a:latin typeface="Carlito"/>
                <a:cs typeface="Carlito"/>
              </a:rPr>
              <a:t>эксперимент. </a:t>
            </a:r>
            <a:r>
              <a:rPr sz="2000" spc="-5" dirty="0">
                <a:latin typeface="Carlito"/>
                <a:cs typeface="Carlito"/>
              </a:rPr>
              <a:t>Сначала </a:t>
            </a:r>
            <a:r>
              <a:rPr sz="2000" dirty="0">
                <a:latin typeface="Carlito"/>
                <a:cs typeface="Carlito"/>
              </a:rPr>
              <a:t>завершим транзакцию </a:t>
            </a:r>
            <a:r>
              <a:rPr sz="2000" dirty="0" err="1">
                <a:latin typeface="Carlito"/>
                <a:cs typeface="Carlito"/>
              </a:rPr>
              <a:t>на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 err="1" smtClean="0">
                <a:latin typeface="Carlito"/>
                <a:cs typeface="Carlito"/>
              </a:rPr>
              <a:t>первом</a:t>
            </a:r>
            <a:r>
              <a:rPr lang="ru-RU" sz="2000" dirty="0" smtClean="0">
                <a:latin typeface="Carlito"/>
                <a:cs typeface="Carlito"/>
              </a:rPr>
              <a:t> </a:t>
            </a:r>
            <a:r>
              <a:rPr lang="ru-RU" sz="2000" spc="-10" dirty="0">
                <a:latin typeface="Carlito"/>
                <a:cs typeface="Carlito"/>
              </a:rPr>
              <a:t>т</a:t>
            </a:r>
            <a:r>
              <a:rPr lang="ru-RU" sz="2000" dirty="0">
                <a:latin typeface="Carlito"/>
                <a:cs typeface="Carlito"/>
              </a:rPr>
              <a:t>ермина</a:t>
            </a:r>
            <a:r>
              <a:rPr lang="ru-RU" sz="2000" spc="-10" dirty="0">
                <a:latin typeface="Carlito"/>
                <a:cs typeface="Carlito"/>
              </a:rPr>
              <a:t>л</a:t>
            </a:r>
            <a:r>
              <a:rPr lang="ru-RU" sz="2000" dirty="0">
                <a:latin typeface="Carlito"/>
                <a:cs typeface="Carlito"/>
              </a:rPr>
              <a:t>е</a:t>
            </a:r>
            <a:r>
              <a:rPr lang="ru-RU" sz="2000" dirty="0" smtClean="0">
                <a:latin typeface="Carlito"/>
                <a:cs typeface="Carlito"/>
              </a:rPr>
              <a:t>:</a:t>
            </a:r>
            <a:endParaRPr lang="ru-RU"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8097" y="2742767"/>
            <a:ext cx="638443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А </a:t>
            </a:r>
            <a:r>
              <a:rPr sz="2000" spc="-10" dirty="0">
                <a:latin typeface="Carlito"/>
                <a:cs typeface="Carlito"/>
              </a:rPr>
              <a:t>потом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втором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терминале: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34947" y="3286759"/>
            <a:ext cx="794321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COMMIT;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ОШИБКА: </a:t>
            </a:r>
            <a:r>
              <a:rPr spc="-5" dirty="0">
                <a:latin typeface="Courier New"/>
                <a:cs typeface="Courier New"/>
              </a:rPr>
              <a:t>не </a:t>
            </a:r>
            <a:r>
              <a:rPr spc="-10" dirty="0">
                <a:latin typeface="Courier New"/>
                <a:cs typeface="Courier New"/>
              </a:rPr>
              <a:t>удалось сериализовать доступ </a:t>
            </a:r>
            <a:r>
              <a:rPr spc="-10" dirty="0" err="1">
                <a:latin typeface="Courier New"/>
                <a:cs typeface="Courier New"/>
              </a:rPr>
              <a:t>из-за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 err="1" smtClean="0">
                <a:latin typeface="Courier New"/>
                <a:cs typeface="Courier New"/>
              </a:rPr>
              <a:t>зависимостей</a:t>
            </a:r>
            <a:endParaRPr lang="ru-RU" spc="-10" dirty="0" smtClean="0">
              <a:latin typeface="Courier New"/>
              <a:cs typeface="Courier New"/>
            </a:endParaRPr>
          </a:p>
          <a:p>
            <a:pPr marL="12700"/>
            <a:r>
              <a:rPr lang="ru-RU" spc="-10" dirty="0">
                <a:latin typeface="Courier New"/>
                <a:cs typeface="Courier New"/>
              </a:rPr>
              <a:t>чтения/записи между</a:t>
            </a:r>
            <a:r>
              <a:rPr lang="ru-RU" spc="140" dirty="0">
                <a:latin typeface="Courier New"/>
                <a:cs typeface="Courier New"/>
              </a:rPr>
              <a:t> </a:t>
            </a:r>
            <a:r>
              <a:rPr lang="ru-RU" spc="-10" dirty="0">
                <a:latin typeface="Courier New"/>
                <a:cs typeface="Courier New"/>
              </a:rPr>
              <a:t>транзакциями</a:t>
            </a:r>
            <a:endParaRPr lang="ru-RU" dirty="0">
              <a:latin typeface="Courier New"/>
              <a:cs typeface="Courier New"/>
            </a:endParaRPr>
          </a:p>
          <a:p>
            <a:pPr marL="12700"/>
            <a:endParaRPr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4946" y="4109973"/>
            <a:ext cx="78066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ПОДРОБНОСТИ: Reason code: Canceled on identification as </a:t>
            </a:r>
            <a:r>
              <a:rPr dirty="0">
                <a:latin typeface="Courier New"/>
                <a:cs typeface="Courier New"/>
              </a:rPr>
              <a:t>a  </a:t>
            </a:r>
            <a:r>
              <a:rPr spc="-10" dirty="0">
                <a:latin typeface="Courier New"/>
                <a:cs typeface="Courier New"/>
              </a:rPr>
              <a:t>pivot, during commit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attempt.</a:t>
            </a:r>
            <a:endParaRPr>
              <a:latin typeface="Courier New"/>
              <a:cs typeface="Courier New"/>
            </a:endParaRPr>
          </a:p>
          <a:p>
            <a:pPr marL="12700" marR="826135"/>
            <a:r>
              <a:rPr spc="-10" dirty="0">
                <a:latin typeface="Courier New"/>
                <a:cs typeface="Courier New"/>
              </a:rPr>
              <a:t>ПОДСКАЗКА: Транзакция может завершиться успешно при  следующей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попытке.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68460" y="1762195"/>
            <a:ext cx="450215" cy="720090"/>
          </a:xfrm>
          <a:custGeom>
            <a:avLst/>
            <a:gdLst/>
            <a:ahLst/>
            <a:cxnLst/>
            <a:rect l="l" t="t" r="r" b="b"/>
            <a:pathLst>
              <a:path w="450215" h="720089">
                <a:moveTo>
                  <a:pt x="450049" y="720089"/>
                </a:moveTo>
                <a:lnTo>
                  <a:pt x="378922" y="718180"/>
                </a:lnTo>
                <a:lnTo>
                  <a:pt x="317148" y="712864"/>
                </a:lnTo>
                <a:lnTo>
                  <a:pt x="268436" y="704755"/>
                </a:lnTo>
                <a:lnTo>
                  <a:pt x="225018" y="682625"/>
                </a:lnTo>
                <a:lnTo>
                  <a:pt x="225018" y="397510"/>
                </a:lnTo>
                <a:lnTo>
                  <a:pt x="213546" y="385664"/>
                </a:lnTo>
                <a:lnTo>
                  <a:pt x="181601" y="375379"/>
                </a:lnTo>
                <a:lnTo>
                  <a:pt x="132890" y="367270"/>
                </a:lnTo>
                <a:lnTo>
                  <a:pt x="71121" y="361954"/>
                </a:lnTo>
                <a:lnTo>
                  <a:pt x="0" y="360044"/>
                </a:lnTo>
                <a:lnTo>
                  <a:pt x="71121" y="358135"/>
                </a:lnTo>
                <a:lnTo>
                  <a:pt x="132890" y="352819"/>
                </a:lnTo>
                <a:lnTo>
                  <a:pt x="181601" y="344710"/>
                </a:lnTo>
                <a:lnTo>
                  <a:pt x="213546" y="334425"/>
                </a:lnTo>
                <a:lnTo>
                  <a:pt x="225018" y="322579"/>
                </a:lnTo>
                <a:lnTo>
                  <a:pt x="225018" y="37464"/>
                </a:lnTo>
                <a:lnTo>
                  <a:pt x="236490" y="25619"/>
                </a:lnTo>
                <a:lnTo>
                  <a:pt x="268436" y="15334"/>
                </a:lnTo>
                <a:lnTo>
                  <a:pt x="317148" y="7225"/>
                </a:lnTo>
                <a:lnTo>
                  <a:pt x="378922" y="1909"/>
                </a:lnTo>
                <a:lnTo>
                  <a:pt x="450049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59503" y="1594609"/>
            <a:ext cx="1379220" cy="8457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80"/>
              </a:lnSpc>
              <a:spcBef>
                <a:spcPts val="95"/>
              </a:spcBef>
            </a:pPr>
            <a:r>
              <a:rPr b="1" spc="-10" dirty="0" smtClean="0">
                <a:latin typeface="Courier New"/>
                <a:cs typeface="Courier New"/>
              </a:rPr>
              <a:t>COMMIT</a:t>
            </a:r>
            <a:r>
              <a:rPr b="1" spc="-10" dirty="0">
                <a:latin typeface="Courier New"/>
                <a:cs typeface="Courier New"/>
              </a:rPr>
              <a:t>;</a:t>
            </a:r>
            <a:endParaRPr dirty="0">
              <a:latin typeface="Courier New"/>
              <a:cs typeface="Courier New"/>
            </a:endParaRPr>
          </a:p>
          <a:p>
            <a:pPr marL="408940">
              <a:lnSpc>
                <a:spcPts val="1939"/>
              </a:lnSpc>
            </a:pPr>
            <a:r>
              <a:rPr spc="-10" dirty="0">
                <a:latin typeface="Courier New"/>
                <a:cs typeface="Courier New"/>
              </a:rPr>
              <a:t>COMMIT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03515" y="3284982"/>
            <a:ext cx="450215" cy="2088514"/>
          </a:xfrm>
          <a:custGeom>
            <a:avLst/>
            <a:gdLst/>
            <a:ahLst/>
            <a:cxnLst/>
            <a:rect l="l" t="t" r="r" b="b"/>
            <a:pathLst>
              <a:path w="450215" h="2088514">
                <a:moveTo>
                  <a:pt x="450049" y="2088260"/>
                </a:moveTo>
                <a:lnTo>
                  <a:pt x="378922" y="2086350"/>
                </a:lnTo>
                <a:lnTo>
                  <a:pt x="317148" y="2081027"/>
                </a:lnTo>
                <a:lnTo>
                  <a:pt x="268436" y="2072899"/>
                </a:lnTo>
                <a:lnTo>
                  <a:pt x="225018" y="2050668"/>
                </a:lnTo>
                <a:lnTo>
                  <a:pt x="225018" y="1081658"/>
                </a:lnTo>
                <a:lnTo>
                  <a:pt x="213546" y="1069800"/>
                </a:lnTo>
                <a:lnTo>
                  <a:pt x="181601" y="1059483"/>
                </a:lnTo>
                <a:lnTo>
                  <a:pt x="132890" y="1051337"/>
                </a:lnTo>
                <a:lnTo>
                  <a:pt x="71121" y="1045989"/>
                </a:lnTo>
                <a:lnTo>
                  <a:pt x="0" y="1044066"/>
                </a:lnTo>
                <a:lnTo>
                  <a:pt x="71121" y="1042157"/>
                </a:lnTo>
                <a:lnTo>
                  <a:pt x="132890" y="1036841"/>
                </a:lnTo>
                <a:lnTo>
                  <a:pt x="181601" y="1028732"/>
                </a:lnTo>
                <a:lnTo>
                  <a:pt x="213546" y="1018447"/>
                </a:lnTo>
                <a:lnTo>
                  <a:pt x="225018" y="1006601"/>
                </a:lnTo>
                <a:lnTo>
                  <a:pt x="225018" y="37464"/>
                </a:lnTo>
                <a:lnTo>
                  <a:pt x="236490" y="25619"/>
                </a:lnTo>
                <a:lnTo>
                  <a:pt x="268436" y="15334"/>
                </a:lnTo>
                <a:lnTo>
                  <a:pt x="317148" y="7225"/>
                </a:lnTo>
                <a:lnTo>
                  <a:pt x="378922" y="1909"/>
                </a:lnTo>
                <a:lnTo>
                  <a:pt x="450049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/>
          <p:cNvSpPr txBox="1">
            <a:spLocks/>
          </p:cNvSpPr>
          <p:nvPr/>
        </p:nvSpPr>
        <p:spPr>
          <a:xfrm>
            <a:off x="3563392" y="183212"/>
            <a:ext cx="5079241" cy="504625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5" dirty="0" smtClean="0">
                <a:latin typeface="Arial Black" panose="020B0A04020102020204" pitchFamily="34" charset="0"/>
              </a:rPr>
              <a:t>Эксперимент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50797" y="1807775"/>
            <a:ext cx="1205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091565" algn="l"/>
              </a:tabLst>
            </a:pPr>
            <a:r>
              <a:rPr sz="4000" spc="-5" dirty="0">
                <a:latin typeface="Carlito"/>
                <a:cs typeface="Carlito"/>
              </a:rPr>
              <a:t>1</a:t>
            </a:r>
            <a:r>
              <a:rPr sz="4000" spc="190" dirty="0">
                <a:latin typeface="Carlito"/>
                <a:cs typeface="Carlito"/>
              </a:rPr>
              <a:t> </a:t>
            </a:r>
            <a:r>
              <a:rPr sz="4000" spc="-5" dirty="0">
                <a:latin typeface="Carlito"/>
                <a:cs typeface="Carlito"/>
              </a:rPr>
              <a:t> </a:t>
            </a:r>
            <a:r>
              <a:rPr sz="4000" dirty="0">
                <a:latin typeface="Carlito"/>
                <a:cs typeface="Carlito"/>
              </a:rPr>
              <a:t>	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25689" y="4011739"/>
            <a:ext cx="1205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091565" algn="l"/>
              </a:tabLst>
            </a:pPr>
            <a:r>
              <a:rPr sz="4000" spc="-5" dirty="0">
                <a:latin typeface="Carlito"/>
                <a:cs typeface="Carlito"/>
              </a:rPr>
              <a:t>2</a:t>
            </a:r>
            <a:r>
              <a:rPr sz="4000" spc="190" dirty="0">
                <a:latin typeface="Carlito"/>
                <a:cs typeface="Carlito"/>
              </a:rPr>
              <a:t> </a:t>
            </a:r>
            <a:r>
              <a:rPr sz="4000" spc="-5" dirty="0">
                <a:latin typeface="Carlito"/>
                <a:cs typeface="Carlito"/>
              </a:rPr>
              <a:t> </a:t>
            </a:r>
            <a:r>
              <a:rPr sz="4000" dirty="0">
                <a:latin typeface="Carlito"/>
                <a:cs typeface="Carlito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587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47647" y="2535278"/>
            <a:ext cx="685165" cy="0"/>
          </a:xfrm>
          <a:custGeom>
            <a:avLst/>
            <a:gdLst/>
            <a:ahLst/>
            <a:cxnLst/>
            <a:rect l="l" t="t" r="r" b="b"/>
            <a:pathLst>
              <a:path w="685165">
                <a:moveTo>
                  <a:pt x="0" y="0"/>
                </a:moveTo>
                <a:lnTo>
                  <a:pt x="684654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533" y="2535278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8814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4946" y="1285495"/>
            <a:ext cx="10157054" cy="3245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749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Какое </a:t>
            </a:r>
            <a:r>
              <a:rPr sz="2000" spc="-15" dirty="0">
                <a:latin typeface="Carlito"/>
                <a:cs typeface="Carlito"/>
              </a:rPr>
              <a:t>же </a:t>
            </a:r>
            <a:r>
              <a:rPr sz="2000" dirty="0">
                <a:latin typeface="Carlito"/>
                <a:cs typeface="Carlito"/>
              </a:rPr>
              <a:t>изменение </a:t>
            </a:r>
            <a:r>
              <a:rPr sz="2000" spc="-25" dirty="0">
                <a:latin typeface="Carlito"/>
                <a:cs typeface="Carlito"/>
              </a:rPr>
              <a:t>будет </a:t>
            </a:r>
            <a:r>
              <a:rPr sz="2000" spc="-5" dirty="0">
                <a:latin typeface="Carlito"/>
                <a:cs typeface="Carlito"/>
              </a:rPr>
              <a:t>зафиксировано? </a:t>
            </a:r>
            <a:r>
              <a:rPr sz="2000" spc="-65" dirty="0">
                <a:latin typeface="Carlito"/>
                <a:cs typeface="Carlito"/>
              </a:rPr>
              <a:t>То, </a:t>
            </a:r>
            <a:r>
              <a:rPr sz="2000" spc="-15" dirty="0">
                <a:latin typeface="Carlito"/>
                <a:cs typeface="Carlito"/>
              </a:rPr>
              <a:t>которое сделала  </a:t>
            </a:r>
            <a:r>
              <a:rPr sz="2000" spc="-5" dirty="0">
                <a:latin typeface="Carlito"/>
                <a:cs typeface="Carlito"/>
              </a:rPr>
              <a:t>транзакция, </a:t>
            </a:r>
            <a:r>
              <a:rPr sz="2000" i="1" spc="-90" dirty="0">
                <a:latin typeface="Arial"/>
                <a:cs typeface="Arial"/>
              </a:rPr>
              <a:t>первой </a:t>
            </a:r>
            <a:r>
              <a:rPr sz="2000" i="1" spc="-95" dirty="0">
                <a:latin typeface="Arial"/>
                <a:cs typeface="Arial"/>
              </a:rPr>
              <a:t>выполнившая </a:t>
            </a:r>
            <a:r>
              <a:rPr sz="2000" i="1" spc="-110" dirty="0">
                <a:latin typeface="Arial"/>
                <a:cs typeface="Arial"/>
              </a:rPr>
              <a:t>фиксацию</a:t>
            </a:r>
            <a:r>
              <a:rPr sz="2000" i="1" spc="-204" dirty="0">
                <a:latin typeface="Arial"/>
                <a:cs typeface="Arial"/>
              </a:rPr>
              <a:t> </a:t>
            </a:r>
            <a:r>
              <a:rPr sz="2000" i="1" spc="-80" dirty="0">
                <a:latin typeface="Arial"/>
                <a:cs typeface="Arial"/>
              </a:rPr>
              <a:t>изменений</a:t>
            </a:r>
            <a:r>
              <a:rPr sz="2000" spc="-8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1810"/>
              </a:lnSpc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modes;</a:t>
            </a:r>
            <a:endParaRPr dirty="0">
              <a:latin typeface="Courier New"/>
              <a:cs typeface="Courier New"/>
            </a:endParaRPr>
          </a:p>
          <a:p>
            <a:pPr marL="149225">
              <a:lnSpc>
                <a:spcPts val="1945"/>
              </a:lnSpc>
            </a:pPr>
            <a:r>
              <a:rPr spc="-10" dirty="0">
                <a:latin typeface="Courier New"/>
                <a:cs typeface="Courier New"/>
              </a:rPr>
              <a:t>num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mode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  <a:tabLst>
                <a:tab pos="695325" algn="l"/>
                <a:tab pos="1780539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</a:p>
          <a:p>
            <a:pPr marL="422275">
              <a:lnSpc>
                <a:spcPts val="1945"/>
              </a:lnSpc>
            </a:pPr>
            <a:r>
              <a:rPr dirty="0">
                <a:latin typeface="Courier New"/>
                <a:cs typeface="Courier New"/>
              </a:rPr>
              <a:t>2 |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HIGH</a:t>
            </a:r>
            <a:endParaRPr dirty="0">
              <a:latin typeface="Courier New"/>
              <a:cs typeface="Courier New"/>
            </a:endParaRPr>
          </a:p>
          <a:p>
            <a:pPr marL="12700" marR="6275705" indent="409575">
              <a:lnSpc>
                <a:spcPts val="1939"/>
              </a:lnSpc>
              <a:spcBef>
                <a:spcPts val="140"/>
              </a:spcBef>
            </a:pPr>
            <a:r>
              <a:rPr dirty="0">
                <a:latin typeface="Courier New"/>
                <a:cs typeface="Courier New"/>
              </a:rPr>
              <a:t>1 |</a:t>
            </a:r>
            <a:r>
              <a:rPr spc="-114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HIGH  </a:t>
            </a:r>
            <a:r>
              <a:rPr spc="-5" dirty="0">
                <a:latin typeface="Courier New"/>
                <a:cs typeface="Courier New"/>
              </a:rPr>
              <a:t>(2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 dirty="0">
              <a:latin typeface="Courier New"/>
              <a:cs typeface="Courier New"/>
            </a:endParaRPr>
          </a:p>
          <a:p>
            <a:pPr marL="355600" indent="-342900">
              <a:lnSpc>
                <a:spcPts val="204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0" dirty="0">
                <a:latin typeface="Carlito"/>
                <a:cs typeface="Carlito"/>
              </a:rPr>
              <a:t>Таким </a:t>
            </a:r>
            <a:r>
              <a:rPr sz="2000" spc="-5" dirty="0">
                <a:latin typeface="Carlito"/>
                <a:cs typeface="Carlito"/>
              </a:rPr>
              <a:t>образом, параллельное выполнение двух</a:t>
            </a:r>
            <a:r>
              <a:rPr sz="2000" dirty="0">
                <a:latin typeface="Carlito"/>
                <a:cs typeface="Carlito"/>
              </a:rPr>
              <a:t> транзакций</a:t>
            </a:r>
          </a:p>
          <a:p>
            <a:pPr marL="355600">
              <a:lnSpc>
                <a:spcPts val="2160"/>
              </a:lnSpc>
            </a:pPr>
            <a:r>
              <a:rPr sz="2000" dirty="0">
                <a:latin typeface="Carlito"/>
                <a:cs typeface="Carlito"/>
              </a:rPr>
              <a:t>сериализовать не </a:t>
            </a:r>
            <a:r>
              <a:rPr sz="2000" spc="-15" dirty="0">
                <a:latin typeface="Carlito"/>
                <a:cs typeface="Carlito"/>
              </a:rPr>
              <a:t>удалось. </a:t>
            </a:r>
            <a:r>
              <a:rPr sz="2000" spc="-5" dirty="0">
                <a:latin typeface="Carlito"/>
                <a:cs typeface="Carlito"/>
              </a:rPr>
              <a:t>Почему? </a:t>
            </a:r>
            <a:r>
              <a:rPr sz="2000" spc="-10" dirty="0">
                <a:latin typeface="Carlito"/>
                <a:cs typeface="Carlito"/>
              </a:rPr>
              <a:t>Если </a:t>
            </a:r>
            <a:r>
              <a:rPr sz="2000" spc="-5" dirty="0">
                <a:latin typeface="Carlito"/>
                <a:cs typeface="Carlito"/>
              </a:rPr>
              <a:t>обратиться </a:t>
            </a:r>
            <a:r>
              <a:rPr sz="2000" dirty="0">
                <a:latin typeface="Carlito"/>
                <a:cs typeface="Carlito"/>
              </a:rPr>
              <a:t>к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определению</a:t>
            </a:r>
            <a:endParaRPr sz="2000" dirty="0">
              <a:latin typeface="Carlito"/>
              <a:cs typeface="Carlito"/>
            </a:endParaRPr>
          </a:p>
          <a:p>
            <a:pPr marL="355600" marR="268605">
              <a:lnSpc>
                <a:spcPts val="2160"/>
              </a:lnSpc>
              <a:spcBef>
                <a:spcPts val="150"/>
              </a:spcBef>
            </a:pPr>
            <a:r>
              <a:rPr sz="2000" spc="-10" dirty="0">
                <a:latin typeface="Carlito"/>
                <a:cs typeface="Carlito"/>
              </a:rPr>
              <a:t>концепции </a:t>
            </a:r>
            <a:r>
              <a:rPr sz="2000" dirty="0">
                <a:latin typeface="Carlito"/>
                <a:cs typeface="Carlito"/>
              </a:rPr>
              <a:t>сериализации, </a:t>
            </a:r>
            <a:r>
              <a:rPr sz="2000" spc="-15" dirty="0">
                <a:latin typeface="Carlito"/>
                <a:cs typeface="Carlito"/>
              </a:rPr>
              <a:t>то </a:t>
            </a:r>
            <a:r>
              <a:rPr sz="2000" dirty="0">
                <a:latin typeface="Carlito"/>
                <a:cs typeface="Carlito"/>
              </a:rPr>
              <a:t>нужно </a:t>
            </a:r>
            <a:r>
              <a:rPr sz="2000" spc="-5" dirty="0">
                <a:latin typeface="Carlito"/>
                <a:cs typeface="Carlito"/>
              </a:rPr>
              <a:t>рассуждать так. </a:t>
            </a:r>
            <a:r>
              <a:rPr sz="2000" spc="-10" dirty="0">
                <a:latin typeface="Carlito"/>
                <a:cs typeface="Carlito"/>
              </a:rPr>
              <a:t>Если </a:t>
            </a:r>
            <a:r>
              <a:rPr sz="2000" dirty="0">
                <a:latin typeface="Carlito"/>
                <a:cs typeface="Carlito"/>
              </a:rPr>
              <a:t>бы была  </a:t>
            </a:r>
            <a:r>
              <a:rPr sz="2000" spc="-5" dirty="0">
                <a:latin typeface="Carlito"/>
                <a:cs typeface="Carlito"/>
              </a:rPr>
              <a:t>зафиксирована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5" dirty="0">
                <a:latin typeface="Carlito"/>
                <a:cs typeface="Carlito"/>
              </a:rPr>
              <a:t>вторая транзакция, </a:t>
            </a:r>
            <a:r>
              <a:rPr sz="2000" spc="-25" dirty="0">
                <a:latin typeface="Carlito"/>
                <a:cs typeface="Carlito"/>
              </a:rPr>
              <a:t>тогда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таблице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modes</a:t>
            </a:r>
          </a:p>
          <a:p>
            <a:pPr marL="355600">
              <a:lnSpc>
                <a:spcPts val="2130"/>
              </a:lnSpc>
            </a:pPr>
            <a:r>
              <a:rPr sz="2000" spc="-15" dirty="0">
                <a:latin typeface="Carlito"/>
                <a:cs typeface="Carlito"/>
              </a:rPr>
              <a:t>содержались </a:t>
            </a:r>
            <a:r>
              <a:rPr sz="2000" dirty="0">
                <a:latin typeface="Carlito"/>
                <a:cs typeface="Carlito"/>
              </a:rPr>
              <a:t>бы </a:t>
            </a:r>
            <a:r>
              <a:rPr sz="2000" spc="-5" dirty="0">
                <a:latin typeface="Carlito"/>
                <a:cs typeface="Carlito"/>
              </a:rPr>
              <a:t>такие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строки: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946" y="4718051"/>
            <a:ext cx="166370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2050"/>
              </a:lnSpc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num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6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mode</a:t>
            </a:r>
            <a:endParaRPr dirty="0">
              <a:latin typeface="Courier New"/>
              <a:cs typeface="Courier New"/>
            </a:endParaRPr>
          </a:p>
          <a:p>
            <a:pPr algn="ctr">
              <a:lnSpc>
                <a:spcPts val="1945"/>
              </a:lnSpc>
            </a:pPr>
            <a:r>
              <a:rPr spc="-5" dirty="0">
                <a:latin typeface="Courier New"/>
                <a:cs typeface="Courier New"/>
              </a:rPr>
              <a:t>--</a:t>
            </a:r>
            <a:r>
              <a:rPr spc="-15" dirty="0">
                <a:latin typeface="Courier New"/>
                <a:cs typeface="Courier New"/>
              </a:rPr>
              <a:t>-</a:t>
            </a:r>
            <a:r>
              <a:rPr spc="-5" dirty="0">
                <a:latin typeface="Courier New"/>
                <a:cs typeface="Courier New"/>
              </a:rPr>
              <a:t>-</a:t>
            </a:r>
            <a:r>
              <a:rPr spc="-15" dirty="0">
                <a:latin typeface="Courier New"/>
                <a:cs typeface="Courier New"/>
              </a:rPr>
              <a:t>-</a:t>
            </a:r>
            <a:r>
              <a:rPr spc="-5" dirty="0">
                <a:latin typeface="Courier New"/>
                <a:cs typeface="Courier New"/>
              </a:rPr>
              <a:t>+-</a:t>
            </a:r>
            <a:r>
              <a:rPr spc="-15" dirty="0">
                <a:latin typeface="Courier New"/>
                <a:cs typeface="Courier New"/>
              </a:rPr>
              <a:t>-</a:t>
            </a:r>
            <a:r>
              <a:rPr spc="-5" dirty="0">
                <a:latin typeface="Courier New"/>
                <a:cs typeface="Courier New"/>
              </a:rPr>
              <a:t>-</a:t>
            </a:r>
            <a:r>
              <a:rPr spc="-15" dirty="0">
                <a:latin typeface="Courier New"/>
                <a:cs typeface="Courier New"/>
              </a:rPr>
              <a:t>--</a:t>
            </a:r>
            <a:r>
              <a:rPr dirty="0">
                <a:latin typeface="Courier New"/>
                <a:cs typeface="Courier New"/>
              </a:rPr>
              <a:t>-</a:t>
            </a:r>
          </a:p>
          <a:p>
            <a:pPr marL="695325" indent="-273685">
              <a:lnSpc>
                <a:spcPts val="1945"/>
              </a:lnSpc>
              <a:buAutoNum type="arabicPlain"/>
              <a:tabLst>
                <a:tab pos="695960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HIGH</a:t>
            </a:r>
            <a:endParaRPr dirty="0">
              <a:latin typeface="Courier New"/>
              <a:cs typeface="Courier New"/>
            </a:endParaRPr>
          </a:p>
          <a:p>
            <a:pPr marL="695325" indent="-273685">
              <a:lnSpc>
                <a:spcPts val="2050"/>
              </a:lnSpc>
              <a:buAutoNum type="arabicPlain"/>
              <a:tabLst>
                <a:tab pos="695960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LOW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8968" y="4713218"/>
            <a:ext cx="6049010" cy="1694053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 marR="103505">
              <a:spcBef>
                <a:spcPts val="250"/>
              </a:spcBef>
            </a:pPr>
            <a:r>
              <a:rPr spc="-5" dirty="0">
                <a:latin typeface="Carlito"/>
                <a:cs typeface="Carlito"/>
              </a:rPr>
              <a:t>Но </a:t>
            </a:r>
            <a:r>
              <a:rPr spc="-20" dirty="0">
                <a:latin typeface="Carlito"/>
                <a:cs typeface="Carlito"/>
              </a:rPr>
              <a:t>этот результат </a:t>
            </a:r>
            <a:r>
              <a:rPr dirty="0">
                <a:latin typeface="Carlito"/>
                <a:cs typeface="Carlito"/>
              </a:rPr>
              <a:t>не </a:t>
            </a:r>
            <a:r>
              <a:rPr spc="-10" dirty="0">
                <a:latin typeface="Carlito"/>
                <a:cs typeface="Carlito"/>
              </a:rPr>
              <a:t>соответствует </a:t>
            </a:r>
            <a:r>
              <a:rPr spc="-20" dirty="0">
                <a:latin typeface="Carlito"/>
                <a:cs typeface="Carlito"/>
              </a:rPr>
              <a:t>результату </a:t>
            </a:r>
            <a:r>
              <a:rPr spc="-5" dirty="0">
                <a:latin typeface="Carlito"/>
                <a:cs typeface="Carlito"/>
              </a:rPr>
              <a:t>выполнения  транзакций</a:t>
            </a:r>
            <a:r>
              <a:rPr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ни при </a:t>
            </a:r>
            <a:r>
              <a:rPr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одном </a:t>
            </a:r>
            <a:r>
              <a:rPr dirty="0">
                <a:latin typeface="Carlito"/>
                <a:cs typeface="Carlito"/>
              </a:rPr>
              <a:t>из </a:t>
            </a:r>
            <a:r>
              <a:rPr spc="-5" dirty="0">
                <a:latin typeface="Carlito"/>
                <a:cs typeface="Carlito"/>
              </a:rPr>
              <a:t>двух возможных вариантов </a:t>
            </a:r>
            <a:r>
              <a:rPr dirty="0">
                <a:latin typeface="Carlito"/>
                <a:cs typeface="Carlito"/>
              </a:rPr>
              <a:t>их  </a:t>
            </a:r>
            <a:r>
              <a:rPr spc="-5" dirty="0">
                <a:latin typeface="Carlito"/>
                <a:cs typeface="Carlito"/>
              </a:rPr>
              <a:t>упорядочения, </a:t>
            </a:r>
            <a:r>
              <a:rPr dirty="0">
                <a:latin typeface="Carlito"/>
                <a:cs typeface="Carlito"/>
              </a:rPr>
              <a:t>если бы </a:t>
            </a:r>
            <a:r>
              <a:rPr spc="-5" dirty="0">
                <a:latin typeface="Carlito"/>
                <a:cs typeface="Carlito"/>
              </a:rPr>
              <a:t>они выполнялись </a:t>
            </a:r>
            <a:r>
              <a:rPr spc="-10" dirty="0">
                <a:latin typeface="Carlito"/>
                <a:cs typeface="Carlito"/>
              </a:rPr>
              <a:t>последовательно.  Следовательно, </a:t>
            </a:r>
            <a:r>
              <a:rPr dirty="0">
                <a:latin typeface="Carlito"/>
                <a:cs typeface="Carlito"/>
              </a:rPr>
              <a:t>с </a:t>
            </a:r>
            <a:r>
              <a:rPr spc="-10" dirty="0">
                <a:latin typeface="Carlito"/>
                <a:cs typeface="Carlito"/>
              </a:rPr>
              <a:t>точки </a:t>
            </a:r>
            <a:r>
              <a:rPr spc="-5" dirty="0">
                <a:latin typeface="Carlito"/>
                <a:cs typeface="Carlito"/>
              </a:rPr>
              <a:t>зрения </a:t>
            </a:r>
            <a:r>
              <a:rPr spc="-10" dirty="0">
                <a:latin typeface="Carlito"/>
                <a:cs typeface="Carlito"/>
              </a:rPr>
              <a:t>концепции </a:t>
            </a:r>
            <a:r>
              <a:rPr spc="-5" dirty="0">
                <a:latin typeface="Carlito"/>
                <a:cs typeface="Carlito"/>
              </a:rPr>
              <a:t>сериализации,  </a:t>
            </a:r>
            <a:r>
              <a:rPr spc="-10" dirty="0">
                <a:latin typeface="Carlito"/>
                <a:cs typeface="Carlito"/>
              </a:rPr>
              <a:t>эти </a:t>
            </a:r>
            <a:r>
              <a:rPr spc="-5" dirty="0">
                <a:latin typeface="Carlito"/>
                <a:cs typeface="Carlito"/>
              </a:rPr>
              <a:t>транзакции невозможно</a:t>
            </a:r>
            <a:r>
              <a:rPr spc="5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сериализовать</a:t>
            </a:r>
            <a:endParaRPr>
              <a:latin typeface="Carlito"/>
              <a:cs typeface="Carlito"/>
            </a:endParaRP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3563392" y="183212"/>
            <a:ext cx="5079241" cy="504625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5" dirty="0" smtClean="0">
                <a:latin typeface="Arial Black" panose="020B0A04020102020204" pitchFamily="34" charset="0"/>
              </a:rPr>
              <a:t>Эксперимент</a:t>
            </a:r>
            <a:endParaRPr lang="ru-RU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9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946" y="222769"/>
            <a:ext cx="8829241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Black" panose="020B0A04020102020204" pitchFamily="34" charset="0"/>
              </a:rPr>
              <a:t>Эксперимент:</a:t>
            </a:r>
            <a:r>
              <a:rPr sz="3200" spc="-15" dirty="0">
                <a:latin typeface="Arial Black" panose="020B0A04020102020204" pitchFamily="34" charset="0"/>
              </a:rPr>
              <a:t> </a:t>
            </a:r>
            <a:r>
              <a:rPr sz="3200" spc="-25" dirty="0">
                <a:latin typeface="Arial Black" panose="020B0A04020102020204" pitchFamily="34" charset="0"/>
              </a:rPr>
              <a:t>продолжение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8296" y="1665056"/>
            <a:ext cx="8829241" cy="2775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Покажем это, </a:t>
            </a:r>
            <a:r>
              <a:rPr sz="2000" spc="-5" dirty="0">
                <a:latin typeface="Carlito"/>
                <a:cs typeface="Carlito"/>
              </a:rPr>
              <a:t>выполнив </a:t>
            </a:r>
            <a:r>
              <a:rPr sz="2000" dirty="0">
                <a:latin typeface="Carlito"/>
                <a:cs typeface="Carlito"/>
              </a:rPr>
              <a:t>транзакции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последовательно.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Предварительно </a:t>
            </a:r>
            <a:r>
              <a:rPr sz="2000" spc="-15" dirty="0">
                <a:latin typeface="Carlito"/>
                <a:cs typeface="Carlito"/>
              </a:rPr>
              <a:t>необходимо </a:t>
            </a:r>
            <a:r>
              <a:rPr sz="2000" dirty="0">
                <a:latin typeface="Carlito"/>
                <a:cs typeface="Carlito"/>
              </a:rPr>
              <a:t>пересоздать </a:t>
            </a:r>
            <a:r>
              <a:rPr sz="2000" spc="-10" dirty="0">
                <a:latin typeface="Carlito"/>
                <a:cs typeface="Carlito"/>
              </a:rPr>
              <a:t>таблицу </a:t>
            </a:r>
            <a:r>
              <a:rPr sz="2000" dirty="0">
                <a:latin typeface="Carlito"/>
                <a:cs typeface="Carlito"/>
              </a:rPr>
              <a:t>modes </a:t>
            </a:r>
            <a:r>
              <a:rPr sz="2000" spc="-5" dirty="0">
                <a:latin typeface="Carlito"/>
                <a:cs typeface="Carlito"/>
              </a:rPr>
              <a:t>или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с</a:t>
            </a:r>
          </a:p>
          <a:p>
            <a:pPr marL="355600" marR="5080"/>
            <a:r>
              <a:rPr sz="2000" dirty="0">
                <a:latin typeface="Carlito"/>
                <a:cs typeface="Carlito"/>
              </a:rPr>
              <a:t>помощью </a:t>
            </a:r>
            <a:r>
              <a:rPr sz="2000" spc="-10" dirty="0">
                <a:latin typeface="Carlito"/>
                <a:cs typeface="Carlito"/>
              </a:rPr>
              <a:t>команды </a:t>
            </a:r>
            <a:r>
              <a:rPr sz="2000" spc="-30" dirty="0">
                <a:latin typeface="Carlito"/>
                <a:cs typeface="Carlito"/>
              </a:rPr>
              <a:t>UPDATE </a:t>
            </a:r>
            <a:r>
              <a:rPr sz="2000" dirty="0">
                <a:latin typeface="Carlito"/>
                <a:cs typeface="Carlito"/>
              </a:rPr>
              <a:t>вернуть ее </a:t>
            </a:r>
            <a:r>
              <a:rPr sz="2000" spc="-5" dirty="0">
                <a:latin typeface="Carlito"/>
                <a:cs typeface="Carlito"/>
              </a:rPr>
              <a:t>измененным строкам </a:t>
            </a:r>
            <a:r>
              <a:rPr sz="2000" spc="-15" dirty="0">
                <a:latin typeface="Carlito"/>
                <a:cs typeface="Carlito"/>
              </a:rPr>
              <a:t>исходное  </a:t>
            </a:r>
            <a:r>
              <a:rPr sz="2000" spc="-5" dirty="0">
                <a:latin typeface="Carlito"/>
                <a:cs typeface="Carlito"/>
              </a:rPr>
              <a:t>состояние.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0" dirty="0">
                <a:latin typeface="Carlito"/>
                <a:cs typeface="Carlito"/>
              </a:rPr>
              <a:t>Теперь </a:t>
            </a:r>
            <a:r>
              <a:rPr sz="2000" spc="-5" dirty="0">
                <a:latin typeface="Carlito"/>
                <a:cs typeface="Carlito"/>
              </a:rPr>
              <a:t>обе </a:t>
            </a:r>
            <a:r>
              <a:rPr sz="2000" dirty="0">
                <a:latin typeface="Carlito"/>
                <a:cs typeface="Carlito"/>
              </a:rPr>
              <a:t>транзакции </a:t>
            </a:r>
            <a:r>
              <a:rPr sz="2000" spc="-5" dirty="0">
                <a:latin typeface="Carlito"/>
                <a:cs typeface="Carlito"/>
              </a:rPr>
              <a:t>можно </a:t>
            </a:r>
            <a:r>
              <a:rPr sz="2000" spc="-10" dirty="0">
                <a:latin typeface="Carlito"/>
                <a:cs typeface="Carlito"/>
              </a:rPr>
              <a:t>выполнять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15" dirty="0">
                <a:latin typeface="Carlito"/>
                <a:cs typeface="Carlito"/>
              </a:rPr>
              <a:t>одном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терминале.</a:t>
            </a:r>
          </a:p>
          <a:p>
            <a:pPr>
              <a:spcBef>
                <a:spcPts val="20"/>
              </a:spcBef>
              <a:buFont typeface="Arial"/>
              <a:buChar char="•"/>
            </a:pPr>
            <a:endParaRPr sz="195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Во </a:t>
            </a:r>
            <a:r>
              <a:rPr sz="2000" spc="-5" dirty="0">
                <a:latin typeface="Carlito"/>
                <a:cs typeface="Carlito"/>
              </a:rPr>
              <a:t>втором </a:t>
            </a:r>
            <a:r>
              <a:rPr sz="2000" dirty="0">
                <a:latin typeface="Carlito"/>
                <a:cs typeface="Carlito"/>
              </a:rPr>
              <a:t>варианте </a:t>
            </a:r>
            <a:r>
              <a:rPr sz="2000" spc="-5" dirty="0">
                <a:latin typeface="Carlito"/>
                <a:cs typeface="Carlito"/>
              </a:rPr>
              <a:t>упорядочения поменяем </a:t>
            </a:r>
            <a:r>
              <a:rPr sz="2000" dirty="0">
                <a:latin typeface="Carlito"/>
                <a:cs typeface="Carlito"/>
              </a:rPr>
              <a:t>транзакции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местами.</a:t>
            </a:r>
          </a:p>
          <a:p>
            <a:pPr marL="355600"/>
            <a:r>
              <a:rPr sz="2000" spc="-5" dirty="0">
                <a:latin typeface="Carlito"/>
                <a:cs typeface="Carlito"/>
              </a:rPr>
              <a:t>Конечно, </a:t>
            </a:r>
            <a:r>
              <a:rPr sz="2000" spc="-10" dirty="0">
                <a:latin typeface="Carlito"/>
                <a:cs typeface="Carlito"/>
              </a:rPr>
              <a:t>предварительно </a:t>
            </a:r>
            <a:r>
              <a:rPr sz="2000" dirty="0">
                <a:latin typeface="Carlito"/>
                <a:cs typeface="Carlito"/>
              </a:rPr>
              <a:t>нужно привести </a:t>
            </a:r>
            <a:r>
              <a:rPr sz="2000" spc="-10" dirty="0">
                <a:latin typeface="Carlito"/>
                <a:cs typeface="Carlito"/>
              </a:rPr>
              <a:t>таблицу </a:t>
            </a:r>
            <a:r>
              <a:rPr sz="2000" dirty="0">
                <a:latin typeface="Carlito"/>
                <a:cs typeface="Carlito"/>
              </a:rPr>
              <a:t>в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исходное</a:t>
            </a:r>
            <a:endParaRPr sz="2000" dirty="0">
              <a:latin typeface="Carlito"/>
              <a:cs typeface="Carlito"/>
            </a:endParaRPr>
          </a:p>
          <a:p>
            <a:pPr marL="355600"/>
            <a:r>
              <a:rPr sz="2000" spc="-5" dirty="0">
                <a:latin typeface="Carlito"/>
                <a:cs typeface="Carlito"/>
              </a:rPr>
              <a:t>состояние.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576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371" y="237635"/>
            <a:ext cx="8484185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Black" panose="020B0A04020102020204" pitchFamily="34" charset="0"/>
              </a:rPr>
              <a:t>Эксперимент: вариант</a:t>
            </a:r>
            <a:r>
              <a:rPr sz="3200" spc="-55" dirty="0">
                <a:latin typeface="Arial Black" panose="020B0A04020102020204" pitchFamily="34" charset="0"/>
              </a:rPr>
              <a:t> </a:t>
            </a:r>
            <a:r>
              <a:rPr sz="3200" spc="-5" dirty="0">
                <a:latin typeface="Arial Black" panose="020B0A04020102020204" pitchFamily="34" charset="0"/>
              </a:rPr>
              <a:t>1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0269" y="880668"/>
            <a:ext cx="4032885" cy="3685624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66395" marR="245745" indent="-274320">
              <a:lnSpc>
                <a:spcPts val="1939"/>
              </a:lnSpc>
              <a:spcBef>
                <a:spcPts val="240"/>
              </a:spcBef>
            </a:pPr>
            <a:r>
              <a:rPr b="1" spc="-10" dirty="0">
                <a:latin typeface="Courier New"/>
                <a:cs typeface="Courier New"/>
              </a:rPr>
              <a:t>BEGIN TRANSACTION ISOLATION  LEVEL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SERIALIZABLE;</a:t>
            </a:r>
            <a:endParaRPr>
              <a:latin typeface="Courier New"/>
              <a:cs typeface="Courier New"/>
            </a:endParaRPr>
          </a:p>
          <a:p>
            <a:pPr marL="92075">
              <a:lnSpc>
                <a:spcPts val="1810"/>
              </a:lnSpc>
            </a:pPr>
            <a:r>
              <a:rPr spc="-10" dirty="0">
                <a:latin typeface="Courier New"/>
                <a:cs typeface="Courier New"/>
              </a:rPr>
              <a:t>BEGIN</a:t>
            </a:r>
            <a:endParaRPr>
              <a:latin typeface="Courier New"/>
              <a:cs typeface="Courier New"/>
            </a:endParaRPr>
          </a:p>
          <a:p>
            <a:pPr marL="92075" marR="1747520">
              <a:lnSpc>
                <a:spcPts val="1939"/>
              </a:lnSpc>
              <a:spcBef>
                <a:spcPts val="140"/>
              </a:spcBef>
            </a:pPr>
            <a:r>
              <a:rPr b="1" spc="-10" dirty="0">
                <a:latin typeface="Courier New"/>
                <a:cs typeface="Courier New"/>
              </a:rPr>
              <a:t>UPDATE modes  </a:t>
            </a:r>
            <a:r>
              <a:rPr b="1" spc="-5" dirty="0">
                <a:latin typeface="Courier New"/>
                <a:cs typeface="Courier New"/>
              </a:rPr>
              <a:t>SET </a:t>
            </a:r>
            <a:r>
              <a:rPr b="1" spc="-10" dirty="0">
                <a:latin typeface="Courier New"/>
                <a:cs typeface="Courier New"/>
              </a:rPr>
              <a:t>mode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11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'LOW'</a:t>
            </a:r>
            <a:endParaRPr>
              <a:latin typeface="Courier New"/>
              <a:cs typeface="Courier New"/>
            </a:endParaRPr>
          </a:p>
          <a:p>
            <a:pPr marL="92075" marR="1337945">
              <a:lnSpc>
                <a:spcPts val="1939"/>
              </a:lnSpc>
              <a:spcBef>
                <a:spcPts val="10"/>
              </a:spcBef>
            </a:pPr>
            <a:r>
              <a:rPr b="1" spc="-10" dirty="0">
                <a:latin typeface="Courier New"/>
                <a:cs typeface="Courier New"/>
              </a:rPr>
              <a:t>WHERE mode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8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'HIGH'  RETURNING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*;</a:t>
            </a:r>
            <a:endParaRPr>
              <a:latin typeface="Courier New"/>
              <a:cs typeface="Courier New"/>
            </a:endParaRPr>
          </a:p>
          <a:p>
            <a:pPr marR="2200275" algn="ctr">
              <a:lnSpc>
                <a:spcPts val="1810"/>
              </a:lnSpc>
            </a:pPr>
            <a:r>
              <a:rPr spc="-10" dirty="0">
                <a:latin typeface="Courier New"/>
                <a:cs typeface="Courier New"/>
              </a:rPr>
              <a:t>num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mode</a:t>
            </a:r>
            <a:endParaRPr>
              <a:latin typeface="Courier New"/>
              <a:cs typeface="Courier New"/>
            </a:endParaRPr>
          </a:p>
          <a:p>
            <a:pPr marR="2202180" algn="ctr">
              <a:lnSpc>
                <a:spcPts val="1945"/>
              </a:lnSpc>
            </a:pPr>
            <a:r>
              <a:rPr spc="-10" dirty="0">
                <a:latin typeface="Courier New"/>
                <a:cs typeface="Courier New"/>
              </a:rPr>
              <a:t>-----+------</a:t>
            </a:r>
            <a:endParaRPr>
              <a:latin typeface="Courier New"/>
              <a:cs typeface="Courier New"/>
            </a:endParaRPr>
          </a:p>
          <a:p>
            <a:pPr marL="502284">
              <a:lnSpc>
                <a:spcPts val="1945"/>
              </a:lnSpc>
            </a:pPr>
            <a:r>
              <a:rPr dirty="0">
                <a:latin typeface="Courier New"/>
                <a:cs typeface="Courier New"/>
              </a:rPr>
              <a:t>2 |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LOW</a:t>
            </a:r>
            <a:endParaRPr>
              <a:latin typeface="Courier New"/>
              <a:cs typeface="Courier New"/>
            </a:endParaRPr>
          </a:p>
          <a:p>
            <a:pPr marL="92075" marR="2564765" indent="410209">
              <a:lnSpc>
                <a:spcPts val="1939"/>
              </a:lnSpc>
              <a:spcBef>
                <a:spcPts val="140"/>
              </a:spcBef>
            </a:pPr>
            <a:r>
              <a:rPr dirty="0">
                <a:latin typeface="Courier New"/>
                <a:cs typeface="Courier New"/>
              </a:rPr>
              <a:t>1 |</a:t>
            </a:r>
            <a:r>
              <a:rPr spc="-11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LOW  </a:t>
            </a:r>
            <a:r>
              <a:rPr spc="-5" dirty="0">
                <a:latin typeface="Courier New"/>
                <a:cs typeface="Courier New"/>
              </a:rPr>
              <a:t>(2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  UPDATE </a:t>
            </a:r>
            <a:r>
              <a:rPr dirty="0">
                <a:latin typeface="Courier New"/>
                <a:cs typeface="Courier New"/>
              </a:rPr>
              <a:t>2  </a:t>
            </a:r>
            <a:r>
              <a:rPr b="1" spc="-10" dirty="0">
                <a:latin typeface="Courier New"/>
                <a:cs typeface="Courier New"/>
              </a:rPr>
              <a:t>END;  </a:t>
            </a:r>
            <a:r>
              <a:rPr spc="-10" dirty="0">
                <a:latin typeface="Courier New"/>
                <a:cs typeface="Courier New"/>
              </a:rPr>
              <a:t>COMMIT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7782" y="880541"/>
            <a:ext cx="3888740" cy="3582670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65760" marR="103505" indent="-274320">
              <a:lnSpc>
                <a:spcPts val="1939"/>
              </a:lnSpc>
              <a:spcBef>
                <a:spcPts val="240"/>
              </a:spcBef>
            </a:pPr>
            <a:r>
              <a:rPr b="1" spc="-10" dirty="0">
                <a:latin typeface="Courier New"/>
                <a:cs typeface="Courier New"/>
              </a:rPr>
              <a:t>BEGIN TRANSACTION ISOLATION  LEVEL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SERIALIZABLE;</a:t>
            </a:r>
            <a:endParaRPr>
              <a:latin typeface="Courier New"/>
              <a:cs typeface="Courier New"/>
            </a:endParaRPr>
          </a:p>
          <a:p>
            <a:pPr marL="91440">
              <a:lnSpc>
                <a:spcPts val="1810"/>
              </a:lnSpc>
            </a:pPr>
            <a:r>
              <a:rPr spc="-10" dirty="0">
                <a:latin typeface="Courier New"/>
                <a:cs typeface="Courier New"/>
              </a:rPr>
              <a:t>BEGIN</a:t>
            </a:r>
            <a:endParaRPr>
              <a:latin typeface="Courier New"/>
              <a:cs typeface="Courier New"/>
            </a:endParaRPr>
          </a:p>
          <a:p>
            <a:pPr marL="91440">
              <a:lnSpc>
                <a:spcPts val="1945"/>
              </a:lnSpc>
            </a:pPr>
            <a:r>
              <a:rPr b="1" spc="-10" dirty="0">
                <a:latin typeface="Courier New"/>
                <a:cs typeface="Courier New"/>
              </a:rPr>
              <a:t>UPDATE</a:t>
            </a:r>
            <a:r>
              <a:rPr b="1" spc="-9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modes</a:t>
            </a:r>
            <a:endParaRPr>
              <a:latin typeface="Courier New"/>
              <a:cs typeface="Courier New"/>
            </a:endParaRPr>
          </a:p>
          <a:p>
            <a:pPr marL="91440" marR="1331595">
              <a:lnSpc>
                <a:spcPct val="90000"/>
              </a:lnSpc>
              <a:spcBef>
                <a:spcPts val="105"/>
              </a:spcBef>
            </a:pPr>
            <a:r>
              <a:rPr b="1" spc="-5" dirty="0">
                <a:latin typeface="Courier New"/>
                <a:cs typeface="Courier New"/>
              </a:rPr>
              <a:t>SET </a:t>
            </a:r>
            <a:r>
              <a:rPr b="1" spc="-10" dirty="0">
                <a:latin typeface="Courier New"/>
                <a:cs typeface="Courier New"/>
              </a:rPr>
              <a:t>mode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'HIGH'  WHERE mode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9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'LOW'  RETURNING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*;</a:t>
            </a:r>
            <a:endParaRPr>
              <a:latin typeface="Courier New"/>
              <a:cs typeface="Courier New"/>
            </a:endParaRPr>
          </a:p>
          <a:p>
            <a:pPr marR="2058035" algn="ctr">
              <a:lnSpc>
                <a:spcPts val="1835"/>
              </a:lnSpc>
            </a:pPr>
            <a:r>
              <a:rPr spc="-10" dirty="0">
                <a:latin typeface="Courier New"/>
                <a:cs typeface="Courier New"/>
              </a:rPr>
              <a:t>num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mode</a:t>
            </a:r>
            <a:endParaRPr>
              <a:latin typeface="Courier New"/>
              <a:cs typeface="Courier New"/>
            </a:endParaRPr>
          </a:p>
          <a:p>
            <a:pPr marR="2059305" algn="ctr">
              <a:lnSpc>
                <a:spcPts val="1945"/>
              </a:lnSpc>
            </a:pPr>
            <a:r>
              <a:rPr spc="-10" dirty="0">
                <a:latin typeface="Courier New"/>
                <a:cs typeface="Courier New"/>
              </a:rPr>
              <a:t>-----+------</a:t>
            </a:r>
            <a:endParaRPr>
              <a:latin typeface="Courier New"/>
              <a:cs typeface="Courier New"/>
            </a:endParaRPr>
          </a:p>
          <a:p>
            <a:pPr marL="91440" marR="2286635" indent="409575">
              <a:lnSpc>
                <a:spcPct val="90300"/>
              </a:lnSpc>
              <a:spcBef>
                <a:spcPts val="105"/>
              </a:spcBef>
            </a:pPr>
            <a:r>
              <a:rPr dirty="0">
                <a:latin typeface="Courier New"/>
                <a:cs typeface="Courier New"/>
              </a:rPr>
              <a:t>1 |</a:t>
            </a:r>
            <a:r>
              <a:rPr spc="-114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HIGH  </a:t>
            </a:r>
            <a:r>
              <a:rPr spc="-5" dirty="0">
                <a:latin typeface="Courier New"/>
                <a:cs typeface="Courier New"/>
              </a:rPr>
              <a:t>(1 </a:t>
            </a:r>
            <a:r>
              <a:rPr spc="-10" dirty="0">
                <a:latin typeface="Courier New"/>
                <a:cs typeface="Courier New"/>
              </a:rPr>
              <a:t>строка)  UPDATE </a:t>
            </a:r>
            <a:r>
              <a:rPr dirty="0">
                <a:latin typeface="Courier New"/>
                <a:cs typeface="Courier New"/>
              </a:rPr>
              <a:t>1  </a:t>
            </a:r>
            <a:r>
              <a:rPr b="1" spc="-10" dirty="0">
                <a:latin typeface="Courier New"/>
                <a:cs typeface="Courier New"/>
              </a:rPr>
              <a:t>END;  </a:t>
            </a:r>
            <a:r>
              <a:rPr spc="-10" dirty="0">
                <a:latin typeface="Courier New"/>
                <a:cs typeface="Courier New"/>
              </a:rPr>
              <a:t>COMMIT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9311" y="5343613"/>
            <a:ext cx="684530" cy="0"/>
          </a:xfrm>
          <a:custGeom>
            <a:avLst/>
            <a:gdLst/>
            <a:ahLst/>
            <a:cxnLst/>
            <a:rect l="l" t="t" r="r" b="b"/>
            <a:pathLst>
              <a:path w="684530">
                <a:moveTo>
                  <a:pt x="0" y="0"/>
                </a:moveTo>
                <a:lnTo>
                  <a:pt x="68419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79199" y="5343613"/>
            <a:ext cx="818515" cy="0"/>
          </a:xfrm>
          <a:custGeom>
            <a:avLst/>
            <a:gdLst/>
            <a:ahLst/>
            <a:cxnLst/>
            <a:rect l="l" t="t" r="r" b="b"/>
            <a:pathLst>
              <a:path w="818514">
                <a:moveTo>
                  <a:pt x="0" y="0"/>
                </a:moveTo>
                <a:lnTo>
                  <a:pt x="81818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7782" y="4686172"/>
            <a:ext cx="3888740" cy="1538883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050"/>
              </a:lnSpc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modes;</a:t>
            </a:r>
            <a:endParaRPr dirty="0">
              <a:latin typeface="Courier New"/>
              <a:cs typeface="Courier New"/>
            </a:endParaRPr>
          </a:p>
          <a:p>
            <a:pPr marL="228600">
              <a:lnSpc>
                <a:spcPts val="1945"/>
              </a:lnSpc>
            </a:pPr>
            <a:r>
              <a:rPr spc="-10" dirty="0">
                <a:latin typeface="Courier New"/>
                <a:cs typeface="Courier New"/>
              </a:rPr>
              <a:t>num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mode</a:t>
            </a:r>
            <a:endParaRPr dirty="0">
              <a:latin typeface="Courier New"/>
              <a:cs typeface="Courier New"/>
            </a:endParaRPr>
          </a:p>
          <a:p>
            <a:pPr marL="91440">
              <a:lnSpc>
                <a:spcPts val="1945"/>
              </a:lnSpc>
              <a:tabLst>
                <a:tab pos="774065" algn="l"/>
                <a:tab pos="1858645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</a:p>
          <a:p>
            <a:pPr marL="501015">
              <a:lnSpc>
                <a:spcPts val="1945"/>
              </a:lnSpc>
            </a:pPr>
            <a:r>
              <a:rPr dirty="0">
                <a:latin typeface="Courier New"/>
                <a:cs typeface="Courier New"/>
              </a:rPr>
              <a:t>2 |</a:t>
            </a:r>
            <a:r>
              <a:rPr spc="-110" dirty="0"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FF0000"/>
                </a:solidFill>
                <a:latin typeface="Courier New"/>
                <a:cs typeface="Courier New"/>
              </a:rPr>
              <a:t>LOW</a:t>
            </a:r>
            <a:endParaRPr dirty="0">
              <a:latin typeface="Courier New"/>
              <a:cs typeface="Courier New"/>
            </a:endParaRPr>
          </a:p>
          <a:p>
            <a:pPr marL="501015">
              <a:lnSpc>
                <a:spcPts val="2050"/>
              </a:lnSpc>
            </a:pPr>
            <a:r>
              <a:rPr dirty="0">
                <a:latin typeface="Courier New"/>
                <a:cs typeface="Courier New"/>
              </a:rPr>
              <a:t>1 |</a:t>
            </a:r>
            <a:r>
              <a:rPr spc="-114" dirty="0">
                <a:latin typeface="Courier New"/>
                <a:cs typeface="Courier New"/>
              </a:rPr>
              <a:t> </a:t>
            </a:r>
            <a:r>
              <a:rPr spc="-10" dirty="0" smtClean="0">
                <a:solidFill>
                  <a:srgbClr val="FF0000"/>
                </a:solidFill>
                <a:latin typeface="Courier New"/>
                <a:cs typeface="Courier New"/>
              </a:rPr>
              <a:t>LOW</a:t>
            </a:r>
            <a:endParaRPr lang="ru-RU" spc="-1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501015">
              <a:lnSpc>
                <a:spcPts val="2050"/>
              </a:lnSpc>
            </a:pPr>
            <a:endParaRPr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0357" y="5345074"/>
            <a:ext cx="1944370" cy="309059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08634">
              <a:spcBef>
                <a:spcPts val="250"/>
              </a:spcBef>
            </a:pPr>
            <a:r>
              <a:rPr spc="-20" dirty="0">
                <a:latin typeface="Carlito"/>
                <a:cs typeface="Carlito"/>
              </a:rPr>
              <a:t>результат</a:t>
            </a:r>
            <a:endParaRPr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43505" y="2524048"/>
            <a:ext cx="529590" cy="288925"/>
            <a:chOff x="4271264" y="2912236"/>
            <a:chExt cx="529590" cy="288925"/>
          </a:xfrm>
        </p:grpSpPr>
        <p:sp>
          <p:nvSpPr>
            <p:cNvPr id="10" name="object 10"/>
            <p:cNvSpPr/>
            <p:nvPr/>
          </p:nvSpPr>
          <p:spPr>
            <a:xfrm>
              <a:off x="4283964" y="2924936"/>
              <a:ext cx="504190" cy="263525"/>
            </a:xfrm>
            <a:custGeom>
              <a:avLst/>
              <a:gdLst/>
              <a:ahLst/>
              <a:cxnLst/>
              <a:rect l="l" t="t" r="r" b="b"/>
              <a:pathLst>
                <a:path w="504189" h="263525">
                  <a:moveTo>
                    <a:pt x="372490" y="0"/>
                  </a:moveTo>
                  <a:lnTo>
                    <a:pt x="372490" y="65786"/>
                  </a:lnTo>
                  <a:lnTo>
                    <a:pt x="0" y="65786"/>
                  </a:lnTo>
                  <a:lnTo>
                    <a:pt x="0" y="197358"/>
                  </a:lnTo>
                  <a:lnTo>
                    <a:pt x="372490" y="197358"/>
                  </a:lnTo>
                  <a:lnTo>
                    <a:pt x="372490" y="263143"/>
                  </a:lnTo>
                  <a:lnTo>
                    <a:pt x="504063" y="131572"/>
                  </a:lnTo>
                  <a:lnTo>
                    <a:pt x="37249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83964" y="2924936"/>
              <a:ext cx="504190" cy="263525"/>
            </a:xfrm>
            <a:custGeom>
              <a:avLst/>
              <a:gdLst/>
              <a:ahLst/>
              <a:cxnLst/>
              <a:rect l="l" t="t" r="r" b="b"/>
              <a:pathLst>
                <a:path w="504189" h="263525">
                  <a:moveTo>
                    <a:pt x="0" y="65786"/>
                  </a:moveTo>
                  <a:lnTo>
                    <a:pt x="372490" y="65786"/>
                  </a:lnTo>
                  <a:lnTo>
                    <a:pt x="372490" y="0"/>
                  </a:lnTo>
                  <a:lnTo>
                    <a:pt x="504063" y="131572"/>
                  </a:lnTo>
                  <a:lnTo>
                    <a:pt x="372490" y="263143"/>
                  </a:lnTo>
                  <a:lnTo>
                    <a:pt x="372490" y="197358"/>
                  </a:lnTo>
                  <a:lnTo>
                    <a:pt x="0" y="197358"/>
                  </a:lnTo>
                  <a:lnTo>
                    <a:pt x="0" y="6578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008174" y="5470778"/>
            <a:ext cx="972185" cy="118110"/>
          </a:xfrm>
          <a:custGeom>
            <a:avLst/>
            <a:gdLst/>
            <a:ahLst/>
            <a:cxnLst/>
            <a:rect l="l" t="t" r="r" b="b"/>
            <a:pathLst>
              <a:path w="972185" h="118110">
                <a:moveTo>
                  <a:pt x="101091" y="0"/>
                </a:moveTo>
                <a:lnTo>
                  <a:pt x="0" y="58953"/>
                </a:lnTo>
                <a:lnTo>
                  <a:pt x="101091" y="117906"/>
                </a:lnTo>
                <a:lnTo>
                  <a:pt x="108838" y="115862"/>
                </a:lnTo>
                <a:lnTo>
                  <a:pt x="115950" y="103746"/>
                </a:lnTo>
                <a:lnTo>
                  <a:pt x="113918" y="95973"/>
                </a:lnTo>
                <a:lnTo>
                  <a:pt x="72215" y="71653"/>
                </a:lnTo>
                <a:lnTo>
                  <a:pt x="25145" y="71653"/>
                </a:lnTo>
                <a:lnTo>
                  <a:pt x="25145" y="46253"/>
                </a:lnTo>
                <a:lnTo>
                  <a:pt x="72204" y="46253"/>
                </a:lnTo>
                <a:lnTo>
                  <a:pt x="113918" y="21945"/>
                </a:lnTo>
                <a:lnTo>
                  <a:pt x="115950" y="14160"/>
                </a:lnTo>
                <a:lnTo>
                  <a:pt x="108838" y="2044"/>
                </a:lnTo>
                <a:lnTo>
                  <a:pt x="101091" y="0"/>
                </a:lnTo>
                <a:close/>
              </a:path>
              <a:path w="972185" h="118110">
                <a:moveTo>
                  <a:pt x="72204" y="46253"/>
                </a:moveTo>
                <a:lnTo>
                  <a:pt x="25145" y="46253"/>
                </a:lnTo>
                <a:lnTo>
                  <a:pt x="25145" y="71653"/>
                </a:lnTo>
                <a:lnTo>
                  <a:pt x="72215" y="71653"/>
                </a:lnTo>
                <a:lnTo>
                  <a:pt x="69253" y="69926"/>
                </a:lnTo>
                <a:lnTo>
                  <a:pt x="31622" y="69926"/>
                </a:lnTo>
                <a:lnTo>
                  <a:pt x="31622" y="47980"/>
                </a:lnTo>
                <a:lnTo>
                  <a:pt x="69244" y="47980"/>
                </a:lnTo>
                <a:lnTo>
                  <a:pt x="72204" y="46253"/>
                </a:lnTo>
                <a:close/>
              </a:path>
              <a:path w="972185" h="118110">
                <a:moveTo>
                  <a:pt x="972184" y="46253"/>
                </a:moveTo>
                <a:lnTo>
                  <a:pt x="72204" y="46253"/>
                </a:lnTo>
                <a:lnTo>
                  <a:pt x="50436" y="58951"/>
                </a:lnTo>
                <a:lnTo>
                  <a:pt x="72215" y="71653"/>
                </a:lnTo>
                <a:lnTo>
                  <a:pt x="972184" y="71653"/>
                </a:lnTo>
                <a:lnTo>
                  <a:pt x="972184" y="46253"/>
                </a:lnTo>
                <a:close/>
              </a:path>
              <a:path w="972185" h="118110">
                <a:moveTo>
                  <a:pt x="31622" y="47980"/>
                </a:moveTo>
                <a:lnTo>
                  <a:pt x="31622" y="69926"/>
                </a:lnTo>
                <a:lnTo>
                  <a:pt x="50436" y="58951"/>
                </a:lnTo>
                <a:lnTo>
                  <a:pt x="31622" y="47980"/>
                </a:lnTo>
                <a:close/>
              </a:path>
              <a:path w="972185" h="118110">
                <a:moveTo>
                  <a:pt x="50436" y="58951"/>
                </a:moveTo>
                <a:lnTo>
                  <a:pt x="31622" y="69926"/>
                </a:lnTo>
                <a:lnTo>
                  <a:pt x="69253" y="69926"/>
                </a:lnTo>
                <a:lnTo>
                  <a:pt x="50436" y="58951"/>
                </a:lnTo>
                <a:close/>
              </a:path>
              <a:path w="972185" h="118110">
                <a:moveTo>
                  <a:pt x="69244" y="47980"/>
                </a:moveTo>
                <a:lnTo>
                  <a:pt x="31622" y="47980"/>
                </a:lnTo>
                <a:lnTo>
                  <a:pt x="50436" y="58951"/>
                </a:lnTo>
                <a:lnTo>
                  <a:pt x="69244" y="4798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24601" y="3042563"/>
            <a:ext cx="1080135" cy="862416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12725" marR="203835" indent="152400">
              <a:spcBef>
                <a:spcPts val="245"/>
              </a:spcBef>
            </a:pPr>
            <a:r>
              <a:rPr spc="-5" dirty="0">
                <a:latin typeface="Carlito"/>
                <a:cs typeface="Carlito"/>
              </a:rPr>
              <a:t>две  </a:t>
            </a:r>
            <a:r>
              <a:rPr spc="-10" dirty="0">
                <a:latin typeface="Carlito"/>
                <a:cs typeface="Carlito"/>
              </a:rPr>
              <a:t>с</a:t>
            </a:r>
            <a:r>
              <a:rPr spc="-5" dirty="0">
                <a:latin typeface="Carlito"/>
                <a:cs typeface="Carlito"/>
              </a:rPr>
              <a:t>тро</a:t>
            </a:r>
            <a:r>
              <a:rPr spc="5" dirty="0">
                <a:latin typeface="Carlito"/>
                <a:cs typeface="Carlito"/>
              </a:rPr>
              <a:t>к</a:t>
            </a:r>
            <a:r>
              <a:rPr dirty="0">
                <a:latin typeface="Carlito"/>
                <a:cs typeface="Carlito"/>
              </a:rPr>
              <a:t>и</a:t>
            </a:r>
            <a:endParaRPr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60494" y="3112820"/>
            <a:ext cx="216535" cy="504190"/>
          </a:xfrm>
          <a:custGeom>
            <a:avLst/>
            <a:gdLst/>
            <a:ahLst/>
            <a:cxnLst/>
            <a:rect l="l" t="t" r="r" b="b"/>
            <a:pathLst>
              <a:path w="216534" h="504189">
                <a:moveTo>
                  <a:pt x="0" y="0"/>
                </a:moveTo>
                <a:lnTo>
                  <a:pt x="41995" y="1406"/>
                </a:lnTo>
                <a:lnTo>
                  <a:pt x="76311" y="5254"/>
                </a:lnTo>
                <a:lnTo>
                  <a:pt x="99458" y="10983"/>
                </a:lnTo>
                <a:lnTo>
                  <a:pt x="107950" y="18033"/>
                </a:lnTo>
                <a:lnTo>
                  <a:pt x="107950" y="234060"/>
                </a:lnTo>
                <a:lnTo>
                  <a:pt x="116443" y="241038"/>
                </a:lnTo>
                <a:lnTo>
                  <a:pt x="139604" y="246729"/>
                </a:lnTo>
                <a:lnTo>
                  <a:pt x="173958" y="250563"/>
                </a:lnTo>
                <a:lnTo>
                  <a:pt x="216026" y="251967"/>
                </a:lnTo>
                <a:lnTo>
                  <a:pt x="173958" y="253392"/>
                </a:lnTo>
                <a:lnTo>
                  <a:pt x="139604" y="257270"/>
                </a:lnTo>
                <a:lnTo>
                  <a:pt x="116443" y="263005"/>
                </a:lnTo>
                <a:lnTo>
                  <a:pt x="107950" y="270001"/>
                </a:lnTo>
                <a:lnTo>
                  <a:pt x="107950" y="486028"/>
                </a:lnTo>
                <a:lnTo>
                  <a:pt x="99458" y="493025"/>
                </a:lnTo>
                <a:lnTo>
                  <a:pt x="76311" y="498760"/>
                </a:lnTo>
                <a:lnTo>
                  <a:pt x="41995" y="502638"/>
                </a:lnTo>
                <a:lnTo>
                  <a:pt x="0" y="504063"/>
                </a:lnTo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20410" y="3306749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90" h="118110">
                <a:moveTo>
                  <a:pt x="101091" y="0"/>
                </a:moveTo>
                <a:lnTo>
                  <a:pt x="0" y="58928"/>
                </a:lnTo>
                <a:lnTo>
                  <a:pt x="101091" y="117982"/>
                </a:lnTo>
                <a:lnTo>
                  <a:pt x="108838" y="115824"/>
                </a:lnTo>
                <a:lnTo>
                  <a:pt x="112395" y="109855"/>
                </a:lnTo>
                <a:lnTo>
                  <a:pt x="115950" y="103759"/>
                </a:lnTo>
                <a:lnTo>
                  <a:pt x="113919" y="96012"/>
                </a:lnTo>
                <a:lnTo>
                  <a:pt x="72117" y="71628"/>
                </a:lnTo>
                <a:lnTo>
                  <a:pt x="25273" y="71628"/>
                </a:lnTo>
                <a:lnTo>
                  <a:pt x="25273" y="46228"/>
                </a:lnTo>
                <a:lnTo>
                  <a:pt x="72335" y="46228"/>
                </a:lnTo>
                <a:lnTo>
                  <a:pt x="113919" y="21970"/>
                </a:lnTo>
                <a:lnTo>
                  <a:pt x="115950" y="14224"/>
                </a:lnTo>
                <a:lnTo>
                  <a:pt x="108838" y="2031"/>
                </a:lnTo>
                <a:lnTo>
                  <a:pt x="101091" y="0"/>
                </a:lnTo>
                <a:close/>
              </a:path>
              <a:path w="504190" h="118110">
                <a:moveTo>
                  <a:pt x="72335" y="46228"/>
                </a:moveTo>
                <a:lnTo>
                  <a:pt x="25273" y="46228"/>
                </a:lnTo>
                <a:lnTo>
                  <a:pt x="25273" y="71628"/>
                </a:lnTo>
                <a:lnTo>
                  <a:pt x="72117" y="71628"/>
                </a:lnTo>
                <a:lnTo>
                  <a:pt x="69287" y="69976"/>
                </a:lnTo>
                <a:lnTo>
                  <a:pt x="31623" y="69976"/>
                </a:lnTo>
                <a:lnTo>
                  <a:pt x="31623" y="48006"/>
                </a:lnTo>
                <a:lnTo>
                  <a:pt x="69287" y="48006"/>
                </a:lnTo>
                <a:lnTo>
                  <a:pt x="72335" y="46228"/>
                </a:lnTo>
                <a:close/>
              </a:path>
              <a:path w="504190" h="118110">
                <a:moveTo>
                  <a:pt x="504189" y="46228"/>
                </a:moveTo>
                <a:lnTo>
                  <a:pt x="72335" y="46228"/>
                </a:lnTo>
                <a:lnTo>
                  <a:pt x="50455" y="58991"/>
                </a:lnTo>
                <a:lnTo>
                  <a:pt x="72117" y="71628"/>
                </a:lnTo>
                <a:lnTo>
                  <a:pt x="504189" y="71628"/>
                </a:lnTo>
                <a:lnTo>
                  <a:pt x="504189" y="46228"/>
                </a:lnTo>
                <a:close/>
              </a:path>
              <a:path w="504190" h="118110">
                <a:moveTo>
                  <a:pt x="31623" y="48006"/>
                </a:moveTo>
                <a:lnTo>
                  <a:pt x="31623" y="69976"/>
                </a:lnTo>
                <a:lnTo>
                  <a:pt x="50455" y="58991"/>
                </a:lnTo>
                <a:lnTo>
                  <a:pt x="31623" y="48006"/>
                </a:lnTo>
                <a:close/>
              </a:path>
              <a:path w="504190" h="118110">
                <a:moveTo>
                  <a:pt x="50455" y="58991"/>
                </a:moveTo>
                <a:lnTo>
                  <a:pt x="31623" y="69976"/>
                </a:lnTo>
                <a:lnTo>
                  <a:pt x="69287" y="69976"/>
                </a:lnTo>
                <a:lnTo>
                  <a:pt x="50455" y="58991"/>
                </a:lnTo>
                <a:close/>
              </a:path>
              <a:path w="504190" h="118110">
                <a:moveTo>
                  <a:pt x="69287" y="48006"/>
                </a:moveTo>
                <a:lnTo>
                  <a:pt x="31623" y="48006"/>
                </a:lnTo>
                <a:lnTo>
                  <a:pt x="50455" y="58991"/>
                </a:lnTo>
                <a:lnTo>
                  <a:pt x="69287" y="4800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46612" y="5946147"/>
            <a:ext cx="139255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pc="-5" dirty="0">
                <a:latin typeface="Courier New"/>
                <a:cs typeface="Courier New"/>
              </a:rPr>
              <a:t>(2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90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25764" y="932426"/>
            <a:ext cx="4032885" cy="3839210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66395" marR="247015" indent="-274320">
              <a:lnSpc>
                <a:spcPts val="1939"/>
              </a:lnSpc>
              <a:spcBef>
                <a:spcPts val="240"/>
              </a:spcBef>
            </a:pPr>
            <a:r>
              <a:rPr b="1" spc="-10" dirty="0">
                <a:latin typeface="Courier New"/>
                <a:cs typeface="Courier New"/>
              </a:rPr>
              <a:t>BEGIN TRANSACTION ISOLATION  LEVEL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SERIALIZABLE;</a:t>
            </a:r>
            <a:endParaRPr>
              <a:latin typeface="Courier New"/>
              <a:cs typeface="Courier New"/>
            </a:endParaRPr>
          </a:p>
          <a:p>
            <a:pPr marL="92075">
              <a:lnSpc>
                <a:spcPts val="1810"/>
              </a:lnSpc>
            </a:pPr>
            <a:r>
              <a:rPr spc="-10" dirty="0">
                <a:latin typeface="Courier New"/>
                <a:cs typeface="Courier New"/>
              </a:rPr>
              <a:t>BEGIN</a:t>
            </a:r>
            <a:endParaRPr>
              <a:latin typeface="Courier New"/>
              <a:cs typeface="Courier New"/>
            </a:endParaRPr>
          </a:p>
          <a:p>
            <a:pPr marL="92075">
              <a:lnSpc>
                <a:spcPts val="1945"/>
              </a:lnSpc>
            </a:pPr>
            <a:r>
              <a:rPr b="1" spc="-10" dirty="0">
                <a:latin typeface="Courier New"/>
                <a:cs typeface="Courier New"/>
              </a:rPr>
              <a:t>UPDATE</a:t>
            </a:r>
            <a:r>
              <a:rPr b="1" spc="-9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modes</a:t>
            </a:r>
            <a:endParaRPr>
              <a:latin typeface="Courier New"/>
              <a:cs typeface="Courier New"/>
            </a:endParaRPr>
          </a:p>
          <a:p>
            <a:pPr marL="92075" marR="1475105">
              <a:lnSpc>
                <a:spcPct val="90000"/>
              </a:lnSpc>
              <a:spcBef>
                <a:spcPts val="105"/>
              </a:spcBef>
            </a:pPr>
            <a:r>
              <a:rPr b="1" spc="-5" dirty="0">
                <a:latin typeface="Courier New"/>
                <a:cs typeface="Courier New"/>
              </a:rPr>
              <a:t>SET </a:t>
            </a:r>
            <a:r>
              <a:rPr b="1" spc="-10" dirty="0">
                <a:latin typeface="Courier New"/>
                <a:cs typeface="Courier New"/>
              </a:rPr>
              <a:t>mode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'HIGH'  WHERE mode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9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'LOW'  RETURNING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*;</a:t>
            </a:r>
            <a:endParaRPr>
              <a:latin typeface="Courier New"/>
              <a:cs typeface="Courier New"/>
            </a:endParaRPr>
          </a:p>
          <a:p>
            <a:pPr marR="2200275" algn="ctr">
              <a:lnSpc>
                <a:spcPts val="1835"/>
              </a:lnSpc>
            </a:pPr>
            <a:r>
              <a:rPr spc="-10" dirty="0">
                <a:latin typeface="Courier New"/>
                <a:cs typeface="Courier New"/>
              </a:rPr>
              <a:t>num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mode</a:t>
            </a:r>
            <a:endParaRPr>
              <a:latin typeface="Courier New"/>
              <a:cs typeface="Courier New"/>
            </a:endParaRPr>
          </a:p>
          <a:p>
            <a:pPr marR="2202180" algn="ctr">
              <a:lnSpc>
                <a:spcPts val="1945"/>
              </a:lnSpc>
            </a:pPr>
            <a:r>
              <a:rPr spc="-10" dirty="0">
                <a:latin typeface="Courier New"/>
                <a:cs typeface="Courier New"/>
              </a:rPr>
              <a:t>-----+------</a:t>
            </a:r>
            <a:endParaRPr>
              <a:latin typeface="Courier New"/>
              <a:cs typeface="Courier New"/>
            </a:endParaRPr>
          </a:p>
          <a:p>
            <a:pPr marL="774700" indent="-273050">
              <a:lnSpc>
                <a:spcPts val="1945"/>
              </a:lnSpc>
              <a:buAutoNum type="arabicPlain"/>
              <a:tabLst>
                <a:tab pos="775335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" dirty="0">
                <a:latin typeface="Courier New"/>
                <a:cs typeface="Courier New"/>
              </a:rPr>
              <a:t> HIGH</a:t>
            </a:r>
            <a:endParaRPr>
              <a:latin typeface="Courier New"/>
              <a:cs typeface="Courier New"/>
            </a:endParaRPr>
          </a:p>
          <a:p>
            <a:pPr marL="92075" marR="2429510" indent="410209">
              <a:lnSpc>
                <a:spcPts val="1939"/>
              </a:lnSpc>
              <a:spcBef>
                <a:spcPts val="140"/>
              </a:spcBef>
              <a:buAutoNum type="arabicPlain"/>
              <a:tabLst>
                <a:tab pos="775335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HIGH  </a:t>
            </a:r>
            <a:r>
              <a:rPr spc="-5" dirty="0">
                <a:latin typeface="Courier New"/>
                <a:cs typeface="Courier New"/>
              </a:rPr>
              <a:t>(2 </a:t>
            </a:r>
            <a:r>
              <a:rPr spc="-10" dirty="0">
                <a:latin typeface="Courier New"/>
                <a:cs typeface="Courier New"/>
              </a:rPr>
              <a:t>строки)  UPDATE </a:t>
            </a:r>
            <a:r>
              <a:rPr dirty="0">
                <a:latin typeface="Courier New"/>
                <a:cs typeface="Courier New"/>
              </a:rPr>
              <a:t>2  </a:t>
            </a:r>
            <a:r>
              <a:rPr b="1" spc="-10" dirty="0">
                <a:latin typeface="Courier New"/>
                <a:cs typeface="Courier New"/>
              </a:rPr>
              <a:t>END;  </a:t>
            </a:r>
            <a:r>
              <a:rPr spc="-10" dirty="0">
                <a:latin typeface="Courier New"/>
                <a:cs typeface="Courier New"/>
              </a:rPr>
              <a:t>COMMIT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3277" y="932299"/>
            <a:ext cx="3888740" cy="3582670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65760" marR="102235" indent="-274320">
              <a:lnSpc>
                <a:spcPts val="1939"/>
              </a:lnSpc>
              <a:spcBef>
                <a:spcPts val="240"/>
              </a:spcBef>
            </a:pPr>
            <a:r>
              <a:rPr b="1" spc="-10" dirty="0">
                <a:latin typeface="Courier New"/>
                <a:cs typeface="Courier New"/>
              </a:rPr>
              <a:t>BEGIN TRANSACTION ISOLATION  LEVEL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SERIALIZABLE;</a:t>
            </a:r>
            <a:endParaRPr>
              <a:latin typeface="Courier New"/>
              <a:cs typeface="Courier New"/>
            </a:endParaRPr>
          </a:p>
          <a:p>
            <a:pPr marL="91440">
              <a:lnSpc>
                <a:spcPts val="1810"/>
              </a:lnSpc>
            </a:pPr>
            <a:r>
              <a:rPr spc="-10" dirty="0">
                <a:latin typeface="Courier New"/>
                <a:cs typeface="Courier New"/>
              </a:rPr>
              <a:t>BEGIN</a:t>
            </a:r>
            <a:endParaRPr>
              <a:latin typeface="Courier New"/>
              <a:cs typeface="Courier New"/>
            </a:endParaRPr>
          </a:p>
          <a:p>
            <a:pPr marL="91440" marR="1604010">
              <a:lnSpc>
                <a:spcPts val="1939"/>
              </a:lnSpc>
              <a:spcBef>
                <a:spcPts val="140"/>
              </a:spcBef>
            </a:pPr>
            <a:r>
              <a:rPr b="1" spc="-10" dirty="0">
                <a:latin typeface="Courier New"/>
                <a:cs typeface="Courier New"/>
              </a:rPr>
              <a:t>UPDATE modes  </a:t>
            </a:r>
            <a:r>
              <a:rPr b="1" spc="-5" dirty="0">
                <a:latin typeface="Courier New"/>
                <a:cs typeface="Courier New"/>
              </a:rPr>
              <a:t>SET </a:t>
            </a:r>
            <a:r>
              <a:rPr b="1" spc="-10" dirty="0">
                <a:latin typeface="Courier New"/>
                <a:cs typeface="Courier New"/>
              </a:rPr>
              <a:t>mode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11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'LOW'</a:t>
            </a:r>
            <a:endParaRPr>
              <a:latin typeface="Courier New"/>
              <a:cs typeface="Courier New"/>
            </a:endParaRPr>
          </a:p>
          <a:p>
            <a:pPr marL="91440" marR="1194435">
              <a:lnSpc>
                <a:spcPts val="1939"/>
              </a:lnSpc>
              <a:spcBef>
                <a:spcPts val="10"/>
              </a:spcBef>
            </a:pPr>
            <a:r>
              <a:rPr b="1" spc="-10" dirty="0">
                <a:latin typeface="Courier New"/>
                <a:cs typeface="Courier New"/>
              </a:rPr>
              <a:t>WHERE mode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8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'HIGH'  RETURNING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*;</a:t>
            </a:r>
            <a:endParaRPr>
              <a:latin typeface="Courier New"/>
              <a:cs typeface="Courier New"/>
            </a:endParaRPr>
          </a:p>
          <a:p>
            <a:pPr marR="2058035" algn="ctr">
              <a:lnSpc>
                <a:spcPts val="1810"/>
              </a:lnSpc>
            </a:pPr>
            <a:r>
              <a:rPr spc="-10" dirty="0">
                <a:latin typeface="Courier New"/>
                <a:cs typeface="Courier New"/>
              </a:rPr>
              <a:t>num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mode</a:t>
            </a:r>
            <a:endParaRPr>
              <a:latin typeface="Courier New"/>
              <a:cs typeface="Courier New"/>
            </a:endParaRPr>
          </a:p>
          <a:p>
            <a:pPr marR="2059305" algn="ctr">
              <a:lnSpc>
                <a:spcPts val="1945"/>
              </a:lnSpc>
            </a:pPr>
            <a:r>
              <a:rPr spc="-10" dirty="0">
                <a:latin typeface="Courier New"/>
                <a:cs typeface="Courier New"/>
              </a:rPr>
              <a:t>-----+------</a:t>
            </a:r>
            <a:endParaRPr>
              <a:latin typeface="Courier New"/>
              <a:cs typeface="Courier New"/>
            </a:endParaRPr>
          </a:p>
          <a:p>
            <a:pPr marL="91440" marR="2421255" indent="409575">
              <a:lnSpc>
                <a:spcPct val="90000"/>
              </a:lnSpc>
              <a:spcBef>
                <a:spcPts val="105"/>
              </a:spcBef>
            </a:pPr>
            <a:r>
              <a:rPr dirty="0">
                <a:latin typeface="Courier New"/>
                <a:cs typeface="Courier New"/>
              </a:rPr>
              <a:t>2 |</a:t>
            </a:r>
            <a:r>
              <a:rPr spc="-114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LOW  </a:t>
            </a:r>
            <a:r>
              <a:rPr spc="-5" dirty="0">
                <a:latin typeface="Courier New"/>
                <a:cs typeface="Courier New"/>
              </a:rPr>
              <a:t>(1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  UPDATE </a:t>
            </a:r>
            <a:r>
              <a:rPr dirty="0">
                <a:latin typeface="Courier New"/>
                <a:cs typeface="Courier New"/>
              </a:rPr>
              <a:t>1  </a:t>
            </a:r>
            <a:r>
              <a:rPr b="1" spc="-10" dirty="0">
                <a:latin typeface="Courier New"/>
                <a:cs typeface="Courier New"/>
              </a:rPr>
              <a:t>END;  </a:t>
            </a:r>
            <a:r>
              <a:rPr spc="-10" dirty="0">
                <a:latin typeface="Courier New"/>
                <a:cs typeface="Courier New"/>
              </a:rPr>
              <a:t>COMMIT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4806" y="5395371"/>
            <a:ext cx="684530" cy="0"/>
          </a:xfrm>
          <a:custGeom>
            <a:avLst/>
            <a:gdLst/>
            <a:ahLst/>
            <a:cxnLst/>
            <a:rect l="l" t="t" r="r" b="b"/>
            <a:pathLst>
              <a:path w="684530">
                <a:moveTo>
                  <a:pt x="0" y="0"/>
                </a:moveTo>
                <a:lnTo>
                  <a:pt x="68419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4694" y="5395371"/>
            <a:ext cx="818515" cy="0"/>
          </a:xfrm>
          <a:custGeom>
            <a:avLst/>
            <a:gdLst/>
            <a:ahLst/>
            <a:cxnLst/>
            <a:rect l="l" t="t" r="r" b="b"/>
            <a:pathLst>
              <a:path w="818514">
                <a:moveTo>
                  <a:pt x="0" y="0"/>
                </a:moveTo>
                <a:lnTo>
                  <a:pt x="81818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33277" y="4737866"/>
            <a:ext cx="3888740" cy="1540806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050"/>
              </a:lnSpc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modes;</a:t>
            </a:r>
            <a:endParaRPr dirty="0">
              <a:latin typeface="Courier New"/>
              <a:cs typeface="Courier New"/>
            </a:endParaRPr>
          </a:p>
          <a:p>
            <a:pPr marL="228600">
              <a:lnSpc>
                <a:spcPts val="1945"/>
              </a:lnSpc>
            </a:pPr>
            <a:r>
              <a:rPr spc="-10" dirty="0">
                <a:latin typeface="Courier New"/>
                <a:cs typeface="Courier New"/>
              </a:rPr>
              <a:t>num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mode</a:t>
            </a:r>
            <a:endParaRPr dirty="0">
              <a:latin typeface="Courier New"/>
              <a:cs typeface="Courier New"/>
            </a:endParaRPr>
          </a:p>
          <a:p>
            <a:pPr marL="91440">
              <a:lnSpc>
                <a:spcPts val="1945"/>
              </a:lnSpc>
              <a:tabLst>
                <a:tab pos="774065" algn="l"/>
                <a:tab pos="1858645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</a:p>
          <a:p>
            <a:pPr marL="774065" indent="-273685">
              <a:lnSpc>
                <a:spcPts val="1945"/>
              </a:lnSpc>
              <a:buAutoNum type="arabicPlain"/>
              <a:tabLst>
                <a:tab pos="774700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FF0000"/>
                </a:solidFill>
                <a:latin typeface="Courier New"/>
                <a:cs typeface="Courier New"/>
              </a:rPr>
              <a:t>HIGH</a:t>
            </a:r>
            <a:endParaRPr dirty="0">
              <a:latin typeface="Courier New"/>
              <a:cs typeface="Courier New"/>
            </a:endParaRPr>
          </a:p>
          <a:p>
            <a:pPr marL="774065" indent="-273685">
              <a:lnSpc>
                <a:spcPts val="2050"/>
              </a:lnSpc>
              <a:buAutoNum type="arabicPlain"/>
              <a:tabLst>
                <a:tab pos="774700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 smtClean="0">
                <a:solidFill>
                  <a:srgbClr val="FF0000"/>
                </a:solidFill>
                <a:latin typeface="Courier New"/>
                <a:cs typeface="Courier New"/>
              </a:rPr>
              <a:t>HIGH</a:t>
            </a:r>
            <a:endParaRPr lang="ru-RU" spc="-1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774065" indent="-273685">
              <a:lnSpc>
                <a:spcPts val="2050"/>
              </a:lnSpc>
              <a:buAutoNum type="arabicPlain"/>
              <a:tabLst>
                <a:tab pos="774700" algn="l"/>
              </a:tabLst>
            </a:pPr>
            <a:endParaRPr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5852" y="5396832"/>
            <a:ext cx="1944370" cy="309059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08634">
              <a:spcBef>
                <a:spcPts val="250"/>
              </a:spcBef>
            </a:pPr>
            <a:r>
              <a:rPr spc="-20" dirty="0">
                <a:latin typeface="Carlito"/>
                <a:cs typeface="Carlito"/>
              </a:rPr>
              <a:t>результат</a:t>
            </a:r>
            <a:endParaRPr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09000" y="2575806"/>
            <a:ext cx="529590" cy="288925"/>
            <a:chOff x="4271264" y="2912236"/>
            <a:chExt cx="529590" cy="288925"/>
          </a:xfrm>
        </p:grpSpPr>
        <p:sp>
          <p:nvSpPr>
            <p:cNvPr id="10" name="object 10"/>
            <p:cNvSpPr/>
            <p:nvPr/>
          </p:nvSpPr>
          <p:spPr>
            <a:xfrm>
              <a:off x="4283964" y="2924936"/>
              <a:ext cx="504190" cy="263525"/>
            </a:xfrm>
            <a:custGeom>
              <a:avLst/>
              <a:gdLst/>
              <a:ahLst/>
              <a:cxnLst/>
              <a:rect l="l" t="t" r="r" b="b"/>
              <a:pathLst>
                <a:path w="504189" h="263525">
                  <a:moveTo>
                    <a:pt x="372490" y="0"/>
                  </a:moveTo>
                  <a:lnTo>
                    <a:pt x="372490" y="65786"/>
                  </a:lnTo>
                  <a:lnTo>
                    <a:pt x="0" y="65786"/>
                  </a:lnTo>
                  <a:lnTo>
                    <a:pt x="0" y="197358"/>
                  </a:lnTo>
                  <a:lnTo>
                    <a:pt x="372490" y="197358"/>
                  </a:lnTo>
                  <a:lnTo>
                    <a:pt x="372490" y="263143"/>
                  </a:lnTo>
                  <a:lnTo>
                    <a:pt x="504063" y="131572"/>
                  </a:lnTo>
                  <a:lnTo>
                    <a:pt x="37249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83964" y="2924936"/>
              <a:ext cx="504190" cy="263525"/>
            </a:xfrm>
            <a:custGeom>
              <a:avLst/>
              <a:gdLst/>
              <a:ahLst/>
              <a:cxnLst/>
              <a:rect l="l" t="t" r="r" b="b"/>
              <a:pathLst>
                <a:path w="504189" h="263525">
                  <a:moveTo>
                    <a:pt x="0" y="65786"/>
                  </a:moveTo>
                  <a:lnTo>
                    <a:pt x="372490" y="65786"/>
                  </a:lnTo>
                  <a:lnTo>
                    <a:pt x="372490" y="0"/>
                  </a:lnTo>
                  <a:lnTo>
                    <a:pt x="504063" y="131572"/>
                  </a:lnTo>
                  <a:lnTo>
                    <a:pt x="372490" y="263143"/>
                  </a:lnTo>
                  <a:lnTo>
                    <a:pt x="372490" y="197358"/>
                  </a:lnTo>
                  <a:lnTo>
                    <a:pt x="0" y="197358"/>
                  </a:lnTo>
                  <a:lnTo>
                    <a:pt x="0" y="6578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5973669" y="5522536"/>
            <a:ext cx="972185" cy="118110"/>
          </a:xfrm>
          <a:custGeom>
            <a:avLst/>
            <a:gdLst/>
            <a:ahLst/>
            <a:cxnLst/>
            <a:rect l="l" t="t" r="r" b="b"/>
            <a:pathLst>
              <a:path w="972185" h="118110">
                <a:moveTo>
                  <a:pt x="101091" y="0"/>
                </a:moveTo>
                <a:lnTo>
                  <a:pt x="0" y="58953"/>
                </a:lnTo>
                <a:lnTo>
                  <a:pt x="101091" y="117906"/>
                </a:lnTo>
                <a:lnTo>
                  <a:pt x="108838" y="115862"/>
                </a:lnTo>
                <a:lnTo>
                  <a:pt x="115950" y="103746"/>
                </a:lnTo>
                <a:lnTo>
                  <a:pt x="113918" y="95973"/>
                </a:lnTo>
                <a:lnTo>
                  <a:pt x="72215" y="71653"/>
                </a:lnTo>
                <a:lnTo>
                  <a:pt x="25145" y="71653"/>
                </a:lnTo>
                <a:lnTo>
                  <a:pt x="25145" y="46253"/>
                </a:lnTo>
                <a:lnTo>
                  <a:pt x="72204" y="46253"/>
                </a:lnTo>
                <a:lnTo>
                  <a:pt x="113918" y="21945"/>
                </a:lnTo>
                <a:lnTo>
                  <a:pt x="115950" y="14160"/>
                </a:lnTo>
                <a:lnTo>
                  <a:pt x="108838" y="2044"/>
                </a:lnTo>
                <a:lnTo>
                  <a:pt x="101091" y="0"/>
                </a:lnTo>
                <a:close/>
              </a:path>
              <a:path w="972185" h="118110">
                <a:moveTo>
                  <a:pt x="72204" y="46253"/>
                </a:moveTo>
                <a:lnTo>
                  <a:pt x="25145" y="46253"/>
                </a:lnTo>
                <a:lnTo>
                  <a:pt x="25145" y="71653"/>
                </a:lnTo>
                <a:lnTo>
                  <a:pt x="72215" y="71653"/>
                </a:lnTo>
                <a:lnTo>
                  <a:pt x="69253" y="69926"/>
                </a:lnTo>
                <a:lnTo>
                  <a:pt x="31622" y="69926"/>
                </a:lnTo>
                <a:lnTo>
                  <a:pt x="31622" y="47980"/>
                </a:lnTo>
                <a:lnTo>
                  <a:pt x="69244" y="47980"/>
                </a:lnTo>
                <a:lnTo>
                  <a:pt x="72204" y="46253"/>
                </a:lnTo>
                <a:close/>
              </a:path>
              <a:path w="972185" h="118110">
                <a:moveTo>
                  <a:pt x="972184" y="46253"/>
                </a:moveTo>
                <a:lnTo>
                  <a:pt x="72204" y="46253"/>
                </a:lnTo>
                <a:lnTo>
                  <a:pt x="50436" y="58951"/>
                </a:lnTo>
                <a:lnTo>
                  <a:pt x="72215" y="71653"/>
                </a:lnTo>
                <a:lnTo>
                  <a:pt x="972184" y="71653"/>
                </a:lnTo>
                <a:lnTo>
                  <a:pt x="972184" y="46253"/>
                </a:lnTo>
                <a:close/>
              </a:path>
              <a:path w="972185" h="118110">
                <a:moveTo>
                  <a:pt x="31622" y="47980"/>
                </a:moveTo>
                <a:lnTo>
                  <a:pt x="31622" y="69926"/>
                </a:lnTo>
                <a:lnTo>
                  <a:pt x="50436" y="58951"/>
                </a:lnTo>
                <a:lnTo>
                  <a:pt x="31622" y="47980"/>
                </a:lnTo>
                <a:close/>
              </a:path>
              <a:path w="972185" h="118110">
                <a:moveTo>
                  <a:pt x="50436" y="58951"/>
                </a:moveTo>
                <a:lnTo>
                  <a:pt x="31622" y="69926"/>
                </a:lnTo>
                <a:lnTo>
                  <a:pt x="69253" y="69926"/>
                </a:lnTo>
                <a:lnTo>
                  <a:pt x="50436" y="58951"/>
                </a:lnTo>
                <a:close/>
              </a:path>
              <a:path w="972185" h="118110">
                <a:moveTo>
                  <a:pt x="69244" y="47980"/>
                </a:moveTo>
                <a:lnTo>
                  <a:pt x="31622" y="47980"/>
                </a:lnTo>
                <a:lnTo>
                  <a:pt x="50436" y="58951"/>
                </a:lnTo>
                <a:lnTo>
                  <a:pt x="69244" y="4798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90096" y="3094321"/>
            <a:ext cx="1080135" cy="862416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12725" marR="203835" indent="152400">
              <a:spcBef>
                <a:spcPts val="245"/>
              </a:spcBef>
            </a:pPr>
            <a:r>
              <a:rPr spc="-5" dirty="0">
                <a:latin typeface="Carlito"/>
                <a:cs typeface="Carlito"/>
              </a:rPr>
              <a:t>две  </a:t>
            </a:r>
            <a:r>
              <a:rPr spc="-10" dirty="0">
                <a:latin typeface="Carlito"/>
                <a:cs typeface="Carlito"/>
              </a:rPr>
              <a:t>с</a:t>
            </a:r>
            <a:r>
              <a:rPr spc="-5" dirty="0">
                <a:latin typeface="Carlito"/>
                <a:cs typeface="Carlito"/>
              </a:rPr>
              <a:t>тро</a:t>
            </a:r>
            <a:r>
              <a:rPr spc="5" dirty="0">
                <a:latin typeface="Carlito"/>
                <a:cs typeface="Carlito"/>
              </a:rPr>
              <a:t>к</a:t>
            </a:r>
            <a:r>
              <a:rPr dirty="0">
                <a:latin typeface="Carlito"/>
                <a:cs typeface="Carlito"/>
              </a:rPr>
              <a:t>и</a:t>
            </a:r>
            <a:endParaRPr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25989" y="3164578"/>
            <a:ext cx="216535" cy="504190"/>
          </a:xfrm>
          <a:custGeom>
            <a:avLst/>
            <a:gdLst/>
            <a:ahLst/>
            <a:cxnLst/>
            <a:rect l="l" t="t" r="r" b="b"/>
            <a:pathLst>
              <a:path w="216534" h="504189">
                <a:moveTo>
                  <a:pt x="0" y="0"/>
                </a:moveTo>
                <a:lnTo>
                  <a:pt x="41995" y="1406"/>
                </a:lnTo>
                <a:lnTo>
                  <a:pt x="76311" y="5254"/>
                </a:lnTo>
                <a:lnTo>
                  <a:pt x="99458" y="10983"/>
                </a:lnTo>
                <a:lnTo>
                  <a:pt x="107950" y="18033"/>
                </a:lnTo>
                <a:lnTo>
                  <a:pt x="107950" y="234060"/>
                </a:lnTo>
                <a:lnTo>
                  <a:pt x="116443" y="241038"/>
                </a:lnTo>
                <a:lnTo>
                  <a:pt x="139604" y="246729"/>
                </a:lnTo>
                <a:lnTo>
                  <a:pt x="173958" y="250563"/>
                </a:lnTo>
                <a:lnTo>
                  <a:pt x="216026" y="251967"/>
                </a:lnTo>
                <a:lnTo>
                  <a:pt x="173958" y="253392"/>
                </a:lnTo>
                <a:lnTo>
                  <a:pt x="139604" y="257270"/>
                </a:lnTo>
                <a:lnTo>
                  <a:pt x="116443" y="263005"/>
                </a:lnTo>
                <a:lnTo>
                  <a:pt x="107950" y="270001"/>
                </a:lnTo>
                <a:lnTo>
                  <a:pt x="107950" y="486028"/>
                </a:lnTo>
                <a:lnTo>
                  <a:pt x="99458" y="493025"/>
                </a:lnTo>
                <a:lnTo>
                  <a:pt x="76311" y="498760"/>
                </a:lnTo>
                <a:lnTo>
                  <a:pt x="41995" y="502638"/>
                </a:lnTo>
                <a:lnTo>
                  <a:pt x="0" y="504063"/>
                </a:lnTo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85905" y="3358507"/>
            <a:ext cx="504190" cy="118110"/>
          </a:xfrm>
          <a:custGeom>
            <a:avLst/>
            <a:gdLst/>
            <a:ahLst/>
            <a:cxnLst/>
            <a:rect l="l" t="t" r="r" b="b"/>
            <a:pathLst>
              <a:path w="504190" h="118110">
                <a:moveTo>
                  <a:pt x="101091" y="0"/>
                </a:moveTo>
                <a:lnTo>
                  <a:pt x="0" y="58928"/>
                </a:lnTo>
                <a:lnTo>
                  <a:pt x="101091" y="117982"/>
                </a:lnTo>
                <a:lnTo>
                  <a:pt x="108838" y="115824"/>
                </a:lnTo>
                <a:lnTo>
                  <a:pt x="112395" y="109855"/>
                </a:lnTo>
                <a:lnTo>
                  <a:pt x="115950" y="103759"/>
                </a:lnTo>
                <a:lnTo>
                  <a:pt x="113919" y="96012"/>
                </a:lnTo>
                <a:lnTo>
                  <a:pt x="72117" y="71628"/>
                </a:lnTo>
                <a:lnTo>
                  <a:pt x="25273" y="71628"/>
                </a:lnTo>
                <a:lnTo>
                  <a:pt x="25273" y="46228"/>
                </a:lnTo>
                <a:lnTo>
                  <a:pt x="72335" y="46228"/>
                </a:lnTo>
                <a:lnTo>
                  <a:pt x="113919" y="21970"/>
                </a:lnTo>
                <a:lnTo>
                  <a:pt x="115950" y="14224"/>
                </a:lnTo>
                <a:lnTo>
                  <a:pt x="108838" y="2031"/>
                </a:lnTo>
                <a:lnTo>
                  <a:pt x="101091" y="0"/>
                </a:lnTo>
                <a:close/>
              </a:path>
              <a:path w="504190" h="118110">
                <a:moveTo>
                  <a:pt x="72335" y="46228"/>
                </a:moveTo>
                <a:lnTo>
                  <a:pt x="25273" y="46228"/>
                </a:lnTo>
                <a:lnTo>
                  <a:pt x="25273" y="71628"/>
                </a:lnTo>
                <a:lnTo>
                  <a:pt x="72117" y="71628"/>
                </a:lnTo>
                <a:lnTo>
                  <a:pt x="69287" y="69976"/>
                </a:lnTo>
                <a:lnTo>
                  <a:pt x="31623" y="69976"/>
                </a:lnTo>
                <a:lnTo>
                  <a:pt x="31623" y="48006"/>
                </a:lnTo>
                <a:lnTo>
                  <a:pt x="69287" y="48006"/>
                </a:lnTo>
                <a:lnTo>
                  <a:pt x="72335" y="46228"/>
                </a:lnTo>
                <a:close/>
              </a:path>
              <a:path w="504190" h="118110">
                <a:moveTo>
                  <a:pt x="504189" y="46228"/>
                </a:moveTo>
                <a:lnTo>
                  <a:pt x="72335" y="46228"/>
                </a:lnTo>
                <a:lnTo>
                  <a:pt x="50455" y="58991"/>
                </a:lnTo>
                <a:lnTo>
                  <a:pt x="72117" y="71628"/>
                </a:lnTo>
                <a:lnTo>
                  <a:pt x="504189" y="71628"/>
                </a:lnTo>
                <a:lnTo>
                  <a:pt x="504189" y="46228"/>
                </a:lnTo>
                <a:close/>
              </a:path>
              <a:path w="504190" h="118110">
                <a:moveTo>
                  <a:pt x="31623" y="48006"/>
                </a:moveTo>
                <a:lnTo>
                  <a:pt x="31623" y="69976"/>
                </a:lnTo>
                <a:lnTo>
                  <a:pt x="50455" y="58991"/>
                </a:lnTo>
                <a:lnTo>
                  <a:pt x="31623" y="48006"/>
                </a:lnTo>
                <a:close/>
              </a:path>
              <a:path w="504190" h="118110">
                <a:moveTo>
                  <a:pt x="50455" y="58991"/>
                </a:moveTo>
                <a:lnTo>
                  <a:pt x="31623" y="69976"/>
                </a:lnTo>
                <a:lnTo>
                  <a:pt x="69287" y="69976"/>
                </a:lnTo>
                <a:lnTo>
                  <a:pt x="50455" y="58991"/>
                </a:lnTo>
                <a:close/>
              </a:path>
              <a:path w="504190" h="118110">
                <a:moveTo>
                  <a:pt x="69287" y="48006"/>
                </a:moveTo>
                <a:lnTo>
                  <a:pt x="31623" y="48006"/>
                </a:lnTo>
                <a:lnTo>
                  <a:pt x="50455" y="58991"/>
                </a:lnTo>
                <a:lnTo>
                  <a:pt x="69287" y="4800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12107" y="5997905"/>
            <a:ext cx="139255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pc="-5" dirty="0">
                <a:latin typeface="Courier New"/>
                <a:cs typeface="Courier New"/>
              </a:rPr>
              <a:t>(2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20" name="object 2"/>
          <p:cNvSpPr txBox="1">
            <a:spLocks/>
          </p:cNvSpPr>
          <p:nvPr/>
        </p:nvSpPr>
        <p:spPr>
          <a:xfrm>
            <a:off x="1998371" y="237635"/>
            <a:ext cx="8484185" cy="504625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5" dirty="0" smtClean="0">
                <a:latin typeface="Arial Black" panose="020B0A04020102020204" pitchFamily="34" charset="0"/>
              </a:rPr>
              <a:t>Эксперимент: вариант</a:t>
            </a:r>
            <a:r>
              <a:rPr lang="ru-RU" sz="3200" spc="-55" dirty="0" smtClean="0">
                <a:latin typeface="Arial Black" panose="020B0A04020102020204" pitchFamily="34" charset="0"/>
              </a:rPr>
              <a:t> 2</a:t>
            </a:r>
            <a:endParaRPr lang="ru-RU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765" y="410327"/>
            <a:ext cx="9571113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latin typeface="Arial Black" panose="020B0A04020102020204" pitchFamily="34" charset="0"/>
              </a:rPr>
              <a:t>Вывод </a:t>
            </a:r>
            <a:r>
              <a:rPr sz="3200" spc="-10" dirty="0">
                <a:latin typeface="Arial Black" panose="020B0A04020102020204" pitchFamily="34" charset="0"/>
              </a:rPr>
              <a:t>после </a:t>
            </a:r>
            <a:r>
              <a:rPr sz="3200" spc="-5" dirty="0">
                <a:latin typeface="Arial Black" panose="020B0A04020102020204" pitchFamily="34" charset="0"/>
              </a:rPr>
              <a:t>завершения</a:t>
            </a:r>
            <a:r>
              <a:rPr sz="3200" spc="6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эксперимента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4898" y="1285494"/>
            <a:ext cx="9635706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Изменение </a:t>
            </a:r>
            <a:r>
              <a:rPr sz="2000" spc="-5" dirty="0">
                <a:latin typeface="Carlito"/>
                <a:cs typeface="Carlito"/>
              </a:rPr>
              <a:t>порядка выполнения транзакций </a:t>
            </a:r>
            <a:r>
              <a:rPr sz="2000" spc="-10" dirty="0">
                <a:latin typeface="Carlito"/>
                <a:cs typeface="Carlito"/>
              </a:rPr>
              <a:t>приводит </a:t>
            </a:r>
            <a:r>
              <a:rPr sz="2000" dirty="0">
                <a:latin typeface="Carlito"/>
                <a:cs typeface="Carlito"/>
              </a:rPr>
              <a:t>к </a:t>
            </a:r>
            <a:r>
              <a:rPr sz="2000" spc="-5" dirty="0">
                <a:latin typeface="Carlito"/>
                <a:cs typeface="Carlito"/>
              </a:rPr>
              <a:t>разным  </a:t>
            </a:r>
            <a:r>
              <a:rPr sz="2000" spc="-15" dirty="0">
                <a:latin typeface="Carlito"/>
                <a:cs typeface="Carlito"/>
              </a:rPr>
              <a:t>результатам. Однако </a:t>
            </a:r>
            <a:r>
              <a:rPr sz="2000" dirty="0">
                <a:latin typeface="Carlito"/>
                <a:cs typeface="Carlito"/>
              </a:rPr>
              <a:t>если бы при </a:t>
            </a:r>
            <a:r>
              <a:rPr sz="2000" spc="-5" dirty="0">
                <a:latin typeface="Carlito"/>
                <a:cs typeface="Carlito"/>
              </a:rPr>
              <a:t>параллельном выполнении  </a:t>
            </a:r>
            <a:r>
              <a:rPr sz="2000" dirty="0">
                <a:latin typeface="Carlito"/>
                <a:cs typeface="Carlito"/>
              </a:rPr>
              <a:t>транзакций была </a:t>
            </a:r>
            <a:r>
              <a:rPr sz="2000" spc="-5" dirty="0">
                <a:latin typeface="Carlito"/>
                <a:cs typeface="Carlito"/>
              </a:rPr>
              <a:t>зафиксирована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5" dirty="0">
                <a:latin typeface="Carlito"/>
                <a:cs typeface="Carlito"/>
              </a:rPr>
              <a:t>вторая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5" dirty="0">
                <a:latin typeface="Carlito"/>
                <a:cs typeface="Carlito"/>
              </a:rPr>
              <a:t>них, </a:t>
            </a:r>
            <a:r>
              <a:rPr sz="2000" spc="-10" dirty="0">
                <a:latin typeface="Carlito"/>
                <a:cs typeface="Carlito"/>
              </a:rPr>
              <a:t>то полученный  </a:t>
            </a:r>
            <a:r>
              <a:rPr sz="2000" spc="-20" dirty="0">
                <a:latin typeface="Carlito"/>
                <a:cs typeface="Carlito"/>
              </a:rPr>
              <a:t>результат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5" dirty="0">
                <a:latin typeface="Carlito"/>
                <a:cs typeface="Carlito"/>
              </a:rPr>
              <a:t>соответствовал </a:t>
            </a:r>
            <a:r>
              <a:rPr sz="2000" dirty="0">
                <a:latin typeface="Carlito"/>
                <a:cs typeface="Carlito"/>
              </a:rPr>
              <a:t>бы ни </a:t>
            </a:r>
            <a:r>
              <a:rPr sz="2000" spc="-15" dirty="0">
                <a:latin typeface="Carlito"/>
                <a:cs typeface="Carlito"/>
              </a:rPr>
              <a:t>одному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10" dirty="0">
                <a:latin typeface="Carlito"/>
                <a:cs typeface="Carlito"/>
              </a:rPr>
              <a:t>продемонстрированных  </a:t>
            </a:r>
            <a:r>
              <a:rPr sz="2000" spc="-5" dirty="0">
                <a:latin typeface="Carlito"/>
                <a:cs typeface="Carlito"/>
              </a:rPr>
              <a:t>возможных </a:t>
            </a:r>
            <a:r>
              <a:rPr sz="2000" spc="-20" dirty="0">
                <a:latin typeface="Carlito"/>
                <a:cs typeface="Carlito"/>
              </a:rPr>
              <a:t>результатов </a:t>
            </a:r>
            <a:r>
              <a:rPr sz="2000" spc="-10" dirty="0">
                <a:latin typeface="Carlito"/>
                <a:cs typeface="Carlito"/>
              </a:rPr>
              <a:t>последовательного </a:t>
            </a:r>
            <a:r>
              <a:rPr sz="2000" spc="-5" dirty="0">
                <a:latin typeface="Carlito"/>
                <a:cs typeface="Carlito"/>
              </a:rPr>
              <a:t>выполнения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транзакций.</a:t>
            </a:r>
            <a:endParaRPr sz="2000" dirty="0">
              <a:latin typeface="Carlito"/>
              <a:cs typeface="Carlito"/>
            </a:endParaRPr>
          </a:p>
          <a:p>
            <a:pPr marL="355600" marR="123571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0" dirty="0">
                <a:latin typeface="Carlito"/>
                <a:cs typeface="Carlito"/>
              </a:rPr>
              <a:t>Таким </a:t>
            </a:r>
            <a:r>
              <a:rPr sz="2000" dirty="0">
                <a:latin typeface="Carlito"/>
                <a:cs typeface="Carlito"/>
              </a:rPr>
              <a:t>образом, </a:t>
            </a:r>
            <a:r>
              <a:rPr sz="2000" spc="-5" dirty="0">
                <a:latin typeface="Carlito"/>
                <a:cs typeface="Carlito"/>
              </a:rPr>
              <a:t>выполнить </a:t>
            </a:r>
            <a:r>
              <a:rPr sz="2000" dirty="0">
                <a:latin typeface="Carlito"/>
                <a:cs typeface="Carlito"/>
              </a:rPr>
              <a:t>сериализацию </a:t>
            </a:r>
            <a:r>
              <a:rPr sz="2000" spc="-5" dirty="0">
                <a:latin typeface="Carlito"/>
                <a:cs typeface="Carlito"/>
              </a:rPr>
              <a:t>этих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транзакций  </a:t>
            </a:r>
            <a:r>
              <a:rPr sz="2000" spc="-5" dirty="0">
                <a:latin typeface="Carlito"/>
                <a:cs typeface="Carlito"/>
              </a:rPr>
              <a:t>невозможно.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5555" y="4293082"/>
            <a:ext cx="8136890" cy="585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spcBef>
                <a:spcPts val="245"/>
              </a:spcBef>
            </a:pPr>
            <a:r>
              <a:rPr spc="-10" dirty="0">
                <a:latin typeface="Carlito"/>
                <a:cs typeface="Carlito"/>
              </a:rPr>
              <a:t>Обратите </a:t>
            </a:r>
            <a:r>
              <a:rPr spc="-5" dirty="0">
                <a:latin typeface="Carlito"/>
                <a:cs typeface="Carlito"/>
              </a:rPr>
              <a:t>внимание, </a:t>
            </a:r>
            <a:r>
              <a:rPr spc="-10" dirty="0">
                <a:latin typeface="Carlito"/>
                <a:cs typeface="Carlito"/>
              </a:rPr>
              <a:t>что вторая </a:t>
            </a:r>
            <a:r>
              <a:rPr spc="-5" dirty="0">
                <a:latin typeface="Carlito"/>
                <a:cs typeface="Carlito"/>
              </a:rPr>
              <a:t>команда </a:t>
            </a:r>
            <a:r>
              <a:rPr spc="-35" dirty="0">
                <a:latin typeface="Carlito"/>
                <a:cs typeface="Carlito"/>
              </a:rPr>
              <a:t>UPDATE </a:t>
            </a:r>
            <a:r>
              <a:rPr dirty="0">
                <a:latin typeface="Carlito"/>
                <a:cs typeface="Carlito"/>
              </a:rPr>
              <a:t>в </a:t>
            </a:r>
            <a:r>
              <a:rPr spc="-5" dirty="0">
                <a:latin typeface="Carlito"/>
                <a:cs typeface="Carlito"/>
              </a:rPr>
              <a:t>обоих </a:t>
            </a:r>
            <a:r>
              <a:rPr spc="-5" dirty="0" err="1">
                <a:latin typeface="Carlito"/>
                <a:cs typeface="Carlito"/>
              </a:rPr>
              <a:t>случаях</a:t>
            </a:r>
            <a:r>
              <a:rPr spc="155" dirty="0">
                <a:latin typeface="Carlito"/>
                <a:cs typeface="Carlito"/>
              </a:rPr>
              <a:t> </a:t>
            </a:r>
            <a:r>
              <a:rPr spc="-10" dirty="0" err="1" smtClean="0">
                <a:latin typeface="Carlito"/>
                <a:cs typeface="Carlito"/>
              </a:rPr>
              <a:t>обновляет</a:t>
            </a:r>
            <a:r>
              <a:rPr lang="ru-RU" spc="-10" dirty="0" smtClean="0">
                <a:latin typeface="Carlito"/>
                <a:cs typeface="Carlito"/>
              </a:rPr>
              <a:t> </a:t>
            </a:r>
            <a:r>
              <a:rPr dirty="0" err="1" smtClean="0">
                <a:latin typeface="Carlito"/>
                <a:cs typeface="Carlito"/>
              </a:rPr>
              <a:t>не</a:t>
            </a:r>
            <a:r>
              <a:rPr dirty="0" smtClean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одну строку, </a:t>
            </a:r>
            <a:r>
              <a:rPr dirty="0">
                <a:latin typeface="Carlito"/>
                <a:cs typeface="Carlito"/>
              </a:rPr>
              <a:t>а</a:t>
            </a:r>
            <a:r>
              <a:rPr spc="3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две.</a:t>
            </a:r>
          </a:p>
        </p:txBody>
      </p:sp>
    </p:spTree>
    <p:extLst>
      <p:ext uri="{BB962C8B-B14F-4D97-AF65-F5344CB8AC3E}">
        <p14:creationId xmlns:p14="http://schemas.microsoft.com/office/powerpoint/2010/main" val="25037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1185" y="94891"/>
            <a:ext cx="8609162" cy="99706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Black" panose="020B0A04020102020204" pitchFamily="34" charset="0"/>
              </a:rPr>
              <a:t>Реализация</a:t>
            </a:r>
            <a:r>
              <a:rPr sz="3200" spc="-7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транзакций  </a:t>
            </a:r>
            <a:r>
              <a:rPr sz="3200" spc="-5" dirty="0">
                <a:latin typeface="Arial Black" panose="020B0A04020102020204" pitchFamily="34" charset="0"/>
              </a:rPr>
              <a:t>в </a:t>
            </a:r>
            <a:r>
              <a:rPr sz="3200" spc="-10" dirty="0">
                <a:latin typeface="Arial Black" panose="020B0A04020102020204" pitchFamily="34" charset="0"/>
              </a:rPr>
              <a:t>СУБД </a:t>
            </a:r>
            <a:r>
              <a:rPr sz="3200" spc="-20" dirty="0" smtClean="0">
                <a:latin typeface="Arial Black" panose="020B0A04020102020204" pitchFamily="34" charset="0"/>
              </a:rPr>
              <a:t>PostgreSQL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6590" y="1759947"/>
            <a:ext cx="10007529" cy="3399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Реализация </a:t>
            </a:r>
            <a:r>
              <a:rPr sz="2000" dirty="0">
                <a:latin typeface="Carlito"/>
                <a:cs typeface="Carlito"/>
              </a:rPr>
              <a:t>транзакций в </a:t>
            </a:r>
            <a:r>
              <a:rPr sz="2000" spc="-5" dirty="0">
                <a:latin typeface="Carlito"/>
                <a:cs typeface="Carlito"/>
              </a:rPr>
              <a:t>СУБД </a:t>
            </a:r>
            <a:r>
              <a:rPr sz="2000" spc="-10" dirty="0">
                <a:latin typeface="Carlito"/>
                <a:cs typeface="Carlito"/>
              </a:rPr>
              <a:t>PostgreSQL </a:t>
            </a:r>
            <a:r>
              <a:rPr sz="2000" spc="-5" dirty="0">
                <a:latin typeface="Carlito"/>
                <a:cs typeface="Carlito"/>
              </a:rPr>
              <a:t>основана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на</a:t>
            </a:r>
          </a:p>
          <a:p>
            <a:pPr marL="355600"/>
            <a:r>
              <a:rPr sz="2000" b="1" spc="-5" dirty="0">
                <a:latin typeface="Carlito"/>
                <a:cs typeface="Carlito"/>
              </a:rPr>
              <a:t>многоверсионной </a:t>
            </a:r>
            <a:r>
              <a:rPr sz="2000" b="1" spc="-20" dirty="0">
                <a:latin typeface="Carlito"/>
                <a:cs typeface="Carlito"/>
              </a:rPr>
              <a:t>модели </a:t>
            </a:r>
            <a:r>
              <a:rPr sz="2000" spc="-10" dirty="0">
                <a:latin typeface="Carlito"/>
                <a:cs typeface="Carlito"/>
              </a:rPr>
              <a:t>(Multiversion </a:t>
            </a:r>
            <a:r>
              <a:rPr sz="2000" spc="-5" dirty="0">
                <a:latin typeface="Carlito"/>
                <a:cs typeface="Carlito"/>
              </a:rPr>
              <a:t>Concurrency </a:t>
            </a:r>
            <a:r>
              <a:rPr sz="2000" spc="-10" dirty="0">
                <a:latin typeface="Carlito"/>
                <a:cs typeface="Carlito"/>
              </a:rPr>
              <a:t>Control,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MVCC).</a:t>
            </a:r>
            <a:endParaRPr sz="2000" dirty="0">
              <a:latin typeface="Carlito"/>
              <a:cs typeface="Carlito"/>
            </a:endParaRPr>
          </a:p>
          <a:p>
            <a:pPr marL="355600" marR="87185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Эта </a:t>
            </a:r>
            <a:r>
              <a:rPr sz="2000" spc="-25" dirty="0">
                <a:latin typeface="Carlito"/>
                <a:cs typeface="Carlito"/>
              </a:rPr>
              <a:t>модель </a:t>
            </a:r>
            <a:r>
              <a:rPr sz="2000" spc="-15" dirty="0">
                <a:latin typeface="Carlito"/>
                <a:cs typeface="Carlito"/>
              </a:rPr>
              <a:t>предполагает,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spc="-5" dirty="0">
                <a:latin typeface="Carlito"/>
                <a:cs typeface="Carlito"/>
              </a:rPr>
              <a:t>каждый SQL-оператор </a:t>
            </a:r>
            <a:r>
              <a:rPr sz="2000" dirty="0">
                <a:latin typeface="Carlito"/>
                <a:cs typeface="Carlito"/>
              </a:rPr>
              <a:t>видит </a:t>
            </a:r>
            <a:r>
              <a:rPr sz="2000" spc="-5" dirty="0">
                <a:latin typeface="Carlito"/>
                <a:cs typeface="Carlito"/>
              </a:rPr>
              <a:t>так  называемый </a:t>
            </a:r>
            <a:r>
              <a:rPr sz="2000" b="1" spc="-5" dirty="0">
                <a:latin typeface="Carlito"/>
                <a:cs typeface="Carlito"/>
              </a:rPr>
              <a:t>снимок данных </a:t>
            </a:r>
            <a:r>
              <a:rPr sz="2000" b="1" dirty="0">
                <a:latin typeface="Carlito"/>
                <a:cs typeface="Carlito"/>
              </a:rPr>
              <a:t>(snapshot)</a:t>
            </a:r>
            <a:r>
              <a:rPr sz="2000" dirty="0">
                <a:latin typeface="Carlito"/>
                <a:cs typeface="Carlito"/>
              </a:rPr>
              <a:t>, </a:t>
            </a:r>
            <a:r>
              <a:rPr sz="2000" spc="-45" dirty="0">
                <a:latin typeface="Carlito"/>
                <a:cs typeface="Carlito"/>
              </a:rPr>
              <a:t>т. </a:t>
            </a:r>
            <a:r>
              <a:rPr sz="2000" dirty="0">
                <a:latin typeface="Carlito"/>
                <a:cs typeface="Carlito"/>
              </a:rPr>
              <a:t>е. </a:t>
            </a:r>
            <a:r>
              <a:rPr sz="2000" spc="-15" dirty="0">
                <a:latin typeface="Carlito"/>
                <a:cs typeface="Carlito"/>
              </a:rPr>
              <a:t>то </a:t>
            </a:r>
            <a:r>
              <a:rPr sz="2000" spc="-10" dirty="0">
                <a:latin typeface="Carlito"/>
                <a:cs typeface="Carlito"/>
              </a:rPr>
              <a:t>согласованное  </a:t>
            </a:r>
            <a:r>
              <a:rPr sz="2000" spc="-5" dirty="0">
                <a:latin typeface="Carlito"/>
                <a:cs typeface="Carlito"/>
              </a:rPr>
              <a:t>состояние </a:t>
            </a:r>
            <a:r>
              <a:rPr sz="2000" dirty="0">
                <a:latin typeface="Carlito"/>
                <a:cs typeface="Carlito"/>
              </a:rPr>
              <a:t>(версию) базы </a:t>
            </a:r>
            <a:r>
              <a:rPr sz="2000" spc="-5" dirty="0">
                <a:latin typeface="Carlito"/>
                <a:cs typeface="Carlito"/>
              </a:rPr>
              <a:t>данных, </a:t>
            </a:r>
            <a:r>
              <a:rPr sz="2000" spc="-15" dirty="0">
                <a:latin typeface="Carlito"/>
                <a:cs typeface="Carlito"/>
              </a:rPr>
              <a:t>которое </a:t>
            </a:r>
            <a:r>
              <a:rPr sz="2000" spc="-5" dirty="0">
                <a:latin typeface="Carlito"/>
                <a:cs typeface="Carlito"/>
              </a:rPr>
              <a:t>она </a:t>
            </a:r>
            <a:r>
              <a:rPr sz="2000" spc="-10" dirty="0">
                <a:latin typeface="Carlito"/>
                <a:cs typeface="Carlito"/>
              </a:rPr>
              <a:t>имела </a:t>
            </a:r>
            <a:r>
              <a:rPr sz="2000" dirty="0">
                <a:latin typeface="Carlito"/>
                <a:cs typeface="Carlito"/>
              </a:rPr>
              <a:t>на  </a:t>
            </a:r>
            <a:r>
              <a:rPr sz="2000" spc="-10" dirty="0">
                <a:latin typeface="Carlito"/>
                <a:cs typeface="Carlito"/>
              </a:rPr>
              <a:t>определенный </a:t>
            </a:r>
            <a:r>
              <a:rPr sz="2000" spc="-5" dirty="0">
                <a:latin typeface="Carlito"/>
                <a:cs typeface="Carlito"/>
              </a:rPr>
              <a:t>момент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времени.</a:t>
            </a:r>
            <a:endParaRPr sz="2000" dirty="0">
              <a:latin typeface="Carlito"/>
              <a:cs typeface="Carlito"/>
            </a:endParaRPr>
          </a:p>
          <a:p>
            <a:pPr marL="355600" marR="30099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Снимок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15" dirty="0">
                <a:latin typeface="Carlito"/>
                <a:cs typeface="Carlito"/>
              </a:rPr>
              <a:t>это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5" dirty="0">
                <a:latin typeface="Carlito"/>
                <a:cs typeface="Carlito"/>
              </a:rPr>
              <a:t>физическая </a:t>
            </a:r>
            <a:r>
              <a:rPr sz="2000" spc="-10" dirty="0">
                <a:latin typeface="Carlito"/>
                <a:cs typeface="Carlito"/>
              </a:rPr>
              <a:t>копия </a:t>
            </a:r>
            <a:r>
              <a:rPr sz="2000" dirty="0">
                <a:latin typeface="Carlito"/>
                <a:cs typeface="Carlito"/>
              </a:rPr>
              <a:t>всей базы </a:t>
            </a:r>
            <a:r>
              <a:rPr sz="2000" spc="-5" dirty="0">
                <a:latin typeface="Carlito"/>
                <a:cs typeface="Carlito"/>
              </a:rPr>
              <a:t>данных, </a:t>
            </a:r>
            <a:r>
              <a:rPr sz="2000" spc="-10" dirty="0">
                <a:latin typeface="Carlito"/>
                <a:cs typeface="Carlito"/>
              </a:rPr>
              <a:t>это </a:t>
            </a:r>
            <a:r>
              <a:rPr sz="2000" spc="-15" dirty="0">
                <a:latin typeface="Carlito"/>
                <a:cs typeface="Carlito"/>
              </a:rPr>
              <a:t>несколько  </a:t>
            </a:r>
            <a:r>
              <a:rPr sz="2000" spc="-10" dirty="0">
                <a:latin typeface="Carlito"/>
                <a:cs typeface="Carlito"/>
              </a:rPr>
              <a:t>чисел, </a:t>
            </a:r>
            <a:r>
              <a:rPr sz="2000" spc="-15" dirty="0">
                <a:latin typeface="Carlito"/>
                <a:cs typeface="Carlito"/>
              </a:rPr>
              <a:t>которые </a:t>
            </a:r>
            <a:r>
              <a:rPr sz="2000" spc="-5" dirty="0">
                <a:latin typeface="Carlito"/>
                <a:cs typeface="Carlito"/>
              </a:rPr>
              <a:t>идентифицируют текущую </a:t>
            </a:r>
            <a:r>
              <a:rPr sz="2000" dirty="0">
                <a:latin typeface="Carlito"/>
                <a:cs typeface="Carlito"/>
              </a:rPr>
              <a:t>транзакцию и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те</a:t>
            </a:r>
            <a:r>
              <a:rPr lang="ru-RU" sz="2000" spc="-5" dirty="0" smtClean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транзакции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spc="-10" dirty="0">
                <a:latin typeface="Carlito"/>
                <a:cs typeface="Carlito"/>
              </a:rPr>
              <a:t>которые </a:t>
            </a:r>
            <a:r>
              <a:rPr sz="2000" spc="-5" dirty="0">
                <a:latin typeface="Carlito"/>
                <a:cs typeface="Carlito"/>
              </a:rPr>
              <a:t>уже выполнялись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момент </a:t>
            </a:r>
            <a:r>
              <a:rPr sz="2000" spc="-5" dirty="0" err="1">
                <a:latin typeface="Carlito"/>
                <a:cs typeface="Carlito"/>
              </a:rPr>
              <a:t>начала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текущей</a:t>
            </a:r>
            <a:r>
              <a:rPr sz="2000" spc="-5" dirty="0" smtClean="0">
                <a:latin typeface="Carlito"/>
                <a:cs typeface="Carlito"/>
              </a:rPr>
              <a:t>.</a:t>
            </a:r>
            <a:endParaRPr lang="ru-RU" sz="2000" spc="-5" dirty="0" smtClean="0">
              <a:latin typeface="Carlito"/>
              <a:cs typeface="Carlito"/>
            </a:endParaRPr>
          </a:p>
          <a:p>
            <a:pPr marL="355600" marR="30099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 err="1" smtClean="0">
                <a:latin typeface="Carlito"/>
                <a:cs typeface="Carlito"/>
              </a:rPr>
              <a:t>При</a:t>
            </a:r>
            <a:r>
              <a:rPr sz="2000" dirty="0" smtClean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этом </a:t>
            </a:r>
            <a:r>
              <a:rPr sz="2000" spc="-5" dirty="0">
                <a:latin typeface="Carlito"/>
                <a:cs typeface="Carlito"/>
              </a:rPr>
              <a:t>параллельно </a:t>
            </a:r>
            <a:r>
              <a:rPr sz="2000" spc="-10" dirty="0">
                <a:latin typeface="Carlito"/>
                <a:cs typeface="Carlito"/>
              </a:rPr>
              <a:t>исполняемые </a:t>
            </a:r>
            <a:r>
              <a:rPr sz="2000" spc="-5" dirty="0">
                <a:latin typeface="Carlito"/>
                <a:cs typeface="Carlito"/>
              </a:rPr>
              <a:t>транзакции, </a:t>
            </a:r>
            <a:r>
              <a:rPr sz="2000" spc="-10" dirty="0">
                <a:latin typeface="Carlito"/>
                <a:cs typeface="Carlito"/>
              </a:rPr>
              <a:t>даже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вносящие</a:t>
            </a:r>
          </a:p>
          <a:p>
            <a:pPr marL="355600" marR="5080"/>
            <a:r>
              <a:rPr sz="2000" spc="-5" dirty="0">
                <a:latin typeface="Carlito"/>
                <a:cs typeface="Carlito"/>
              </a:rPr>
              <a:t>изменения </a:t>
            </a:r>
            <a:r>
              <a:rPr sz="2000" dirty="0">
                <a:latin typeface="Carlito"/>
                <a:cs typeface="Carlito"/>
              </a:rPr>
              <a:t>в базу </a:t>
            </a:r>
            <a:r>
              <a:rPr sz="2000" spc="-5" dirty="0">
                <a:latin typeface="Carlito"/>
                <a:cs typeface="Carlito"/>
              </a:rPr>
              <a:t>данных, </a:t>
            </a:r>
            <a:r>
              <a:rPr sz="2000" dirty="0">
                <a:latin typeface="Carlito"/>
                <a:cs typeface="Carlito"/>
              </a:rPr>
              <a:t>не нарушают </a:t>
            </a:r>
            <a:r>
              <a:rPr sz="2000" spc="-10" dirty="0">
                <a:latin typeface="Carlito"/>
                <a:cs typeface="Carlito"/>
              </a:rPr>
              <a:t>согласованности </a:t>
            </a:r>
            <a:r>
              <a:rPr sz="2000" spc="-5" dirty="0">
                <a:latin typeface="Carlito"/>
                <a:cs typeface="Carlito"/>
              </a:rPr>
              <a:t>данных </a:t>
            </a:r>
            <a:r>
              <a:rPr sz="2000" spc="-15" dirty="0">
                <a:latin typeface="Carlito"/>
                <a:cs typeface="Carlito"/>
              </a:rPr>
              <a:t>этого  </a:t>
            </a:r>
            <a:r>
              <a:rPr sz="2000" spc="-5" dirty="0">
                <a:latin typeface="Carlito"/>
                <a:cs typeface="Carlito"/>
              </a:rPr>
              <a:t>снимка.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6019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507" y="2725482"/>
            <a:ext cx="10018713" cy="1244571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err="1" smtClean="0">
                <a:latin typeface="Arial Black" panose="020B0A04020102020204" pitchFamily="34" charset="0"/>
              </a:rPr>
              <a:t>Пример</a:t>
            </a:r>
            <a:r>
              <a:rPr dirty="0" smtClean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использования</a:t>
            </a:r>
            <a:r>
              <a:rPr spc="-35" dirty="0">
                <a:latin typeface="Arial Black" panose="020B0A04020102020204" pitchFamily="34" charset="0"/>
              </a:rPr>
              <a:t> </a:t>
            </a:r>
            <a:r>
              <a:rPr spc="-5" dirty="0">
                <a:latin typeface="Arial Black" panose="020B0A04020102020204" pitchFamily="34" charset="0"/>
              </a:rPr>
              <a:t>транзакций</a:t>
            </a:r>
          </a:p>
        </p:txBody>
      </p:sp>
    </p:spTree>
    <p:extLst>
      <p:ext uri="{BB962C8B-B14F-4D97-AF65-F5344CB8AC3E}">
        <p14:creationId xmlns:p14="http://schemas.microsoft.com/office/powerpoint/2010/main" val="403836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539" y="344889"/>
            <a:ext cx="7388630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Black" panose="020B0A04020102020204" pitchFamily="34" charset="0"/>
              </a:rPr>
              <a:t>База данных</a:t>
            </a:r>
            <a:r>
              <a:rPr sz="3200" spc="-25" dirty="0">
                <a:latin typeface="Arial Black" panose="020B0A04020102020204" pitchFamily="34" charset="0"/>
              </a:rPr>
              <a:t> </a:t>
            </a:r>
            <a:r>
              <a:rPr sz="3200" spc="-5" dirty="0">
                <a:latin typeface="Arial Black" panose="020B0A04020102020204" pitchFamily="34" charset="0"/>
              </a:rPr>
              <a:t>«Авиаперевозки»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7788" y="1120400"/>
            <a:ext cx="72377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Создадим </a:t>
            </a:r>
            <a:r>
              <a:rPr sz="2000" dirty="0">
                <a:latin typeface="Carlito"/>
                <a:cs typeface="Carlito"/>
              </a:rPr>
              <a:t>новое бронирование и </a:t>
            </a:r>
            <a:r>
              <a:rPr sz="2000" spc="-5" dirty="0">
                <a:latin typeface="Carlito"/>
                <a:cs typeface="Carlito"/>
              </a:rPr>
              <a:t>оформим два билета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10" dirty="0">
                <a:latin typeface="Carlito"/>
                <a:cs typeface="Carlito"/>
              </a:rPr>
              <a:t>двумя  перелетами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каждом.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947" y="1884426"/>
            <a:ext cx="845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urier New"/>
                <a:cs typeface="Courier New"/>
              </a:rPr>
              <a:t>BE</a:t>
            </a:r>
            <a:r>
              <a:rPr b="1" spc="-15" dirty="0">
                <a:latin typeface="Courier New"/>
                <a:cs typeface="Courier New"/>
              </a:rPr>
              <a:t>G</a:t>
            </a:r>
            <a:r>
              <a:rPr b="1" spc="-5" dirty="0">
                <a:latin typeface="Courier New"/>
                <a:cs typeface="Courier New"/>
              </a:rPr>
              <a:t>I</a:t>
            </a:r>
            <a:r>
              <a:rPr b="1" spc="-15" dirty="0">
                <a:latin typeface="Courier New"/>
                <a:cs typeface="Courier New"/>
              </a:rPr>
              <a:t>N</a:t>
            </a:r>
            <a:r>
              <a:rPr b="1" dirty="0">
                <a:latin typeface="Courier New"/>
                <a:cs typeface="Courier New"/>
              </a:rPr>
              <a:t>;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BE</a:t>
            </a:r>
            <a:r>
              <a:rPr spc="-15" dirty="0">
                <a:latin typeface="Courier New"/>
                <a:cs typeface="Courier New"/>
              </a:rPr>
              <a:t>G</a:t>
            </a:r>
            <a:r>
              <a:rPr spc="-5" dirty="0">
                <a:latin typeface="Courier New"/>
                <a:cs typeface="Courier New"/>
              </a:rPr>
              <a:t>I</a:t>
            </a:r>
            <a:r>
              <a:rPr spc="-15" dirty="0">
                <a:latin typeface="Courier New"/>
                <a:cs typeface="Courier New"/>
              </a:rPr>
              <a:t>N</a:t>
            </a:r>
            <a:r>
              <a:rPr dirty="0">
                <a:latin typeface="Courier New"/>
                <a:cs typeface="Courier New"/>
              </a:rPr>
              <a:t>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4946" y="2443683"/>
            <a:ext cx="7943850" cy="1462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Сначала </a:t>
            </a:r>
            <a:r>
              <a:rPr sz="2000" spc="-10" dirty="0">
                <a:latin typeface="Carlito"/>
                <a:cs typeface="Carlito"/>
              </a:rPr>
              <a:t>добавим </a:t>
            </a:r>
            <a:r>
              <a:rPr sz="2000" dirty="0">
                <a:latin typeface="Carlito"/>
                <a:cs typeface="Carlito"/>
              </a:rPr>
              <a:t>запись в </a:t>
            </a:r>
            <a:r>
              <a:rPr sz="2000" spc="-10" dirty="0">
                <a:latin typeface="Carlito"/>
                <a:cs typeface="Carlito"/>
              </a:rPr>
              <a:t>таблицу </a:t>
            </a:r>
            <a:r>
              <a:rPr sz="2000" spc="-5" dirty="0">
                <a:latin typeface="Carlito"/>
                <a:cs typeface="Carlito"/>
              </a:rPr>
              <a:t>«Бронирования»,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причем,</a:t>
            </a:r>
            <a:endParaRPr sz="2000">
              <a:latin typeface="Carlito"/>
              <a:cs typeface="Carlito"/>
            </a:endParaRPr>
          </a:p>
          <a:p>
            <a:pPr marL="355600">
              <a:lnSpc>
                <a:spcPts val="2355"/>
              </a:lnSpc>
            </a:pPr>
            <a:r>
              <a:rPr sz="2000" dirty="0">
                <a:latin typeface="Carlito"/>
                <a:cs typeface="Carlito"/>
              </a:rPr>
              <a:t>значение </a:t>
            </a:r>
            <a:r>
              <a:rPr sz="2000" spc="-10" dirty="0">
                <a:latin typeface="Carlito"/>
                <a:cs typeface="Carlito"/>
              </a:rPr>
              <a:t>поля total_amount </a:t>
            </a:r>
            <a:r>
              <a:rPr sz="2000" dirty="0">
                <a:latin typeface="Carlito"/>
                <a:cs typeface="Carlito"/>
              </a:rPr>
              <a:t>назначим </a:t>
            </a:r>
            <a:r>
              <a:rPr sz="2000" spc="-5" dirty="0">
                <a:latin typeface="Carlito"/>
                <a:cs typeface="Carlito"/>
              </a:rPr>
              <a:t>равным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ts val="2160"/>
              </a:lnSpc>
              <a:spcBef>
                <a:spcPts val="30"/>
              </a:spcBef>
            </a:pPr>
            <a:r>
              <a:rPr b="1" spc="-10" dirty="0">
                <a:latin typeface="Courier New"/>
                <a:cs typeface="Courier New"/>
              </a:rPr>
              <a:t>INSERT INTO bookings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book_ref, book_date, total_amount </a:t>
            </a:r>
            <a:r>
              <a:rPr b="1" dirty="0">
                <a:latin typeface="Courier New"/>
                <a:cs typeface="Courier New"/>
              </a:rPr>
              <a:t>)  </a:t>
            </a:r>
            <a:r>
              <a:rPr b="1" spc="-10" dirty="0">
                <a:latin typeface="Courier New"/>
                <a:cs typeface="Courier New"/>
              </a:rPr>
              <a:t>VALUES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'ABC123', bookings.now(), </a:t>
            </a:r>
            <a:r>
              <a:rPr b="1" dirty="0">
                <a:latin typeface="Courier New"/>
                <a:cs typeface="Courier New"/>
              </a:rPr>
              <a:t>0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);</a:t>
            </a:r>
            <a:endParaRPr>
              <a:latin typeface="Courier New"/>
              <a:cs typeface="Courier New"/>
            </a:endParaRPr>
          </a:p>
          <a:p>
            <a:pPr marL="12700">
              <a:lnSpc>
                <a:spcPts val="2090"/>
              </a:lnSpc>
            </a:pPr>
            <a:r>
              <a:rPr spc="-10" dirty="0">
                <a:latin typeface="Courier New"/>
                <a:cs typeface="Courier New"/>
              </a:rPr>
              <a:t>INSERT </a:t>
            </a:r>
            <a:r>
              <a:rPr dirty="0">
                <a:latin typeface="Courier New"/>
                <a:cs typeface="Courier New"/>
              </a:rPr>
              <a:t>0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5866" y="1988807"/>
            <a:ext cx="4968875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905" algn="ctr">
              <a:spcBef>
                <a:spcPts val="245"/>
              </a:spcBef>
            </a:pPr>
            <a:r>
              <a:rPr dirty="0">
                <a:latin typeface="Carlito"/>
                <a:cs typeface="Carlito"/>
              </a:rPr>
              <a:t>уровень </a:t>
            </a:r>
            <a:r>
              <a:rPr spc="-10" dirty="0">
                <a:latin typeface="Carlito"/>
                <a:cs typeface="Carlito"/>
              </a:rPr>
              <a:t>изоляции READ</a:t>
            </a:r>
            <a:r>
              <a:rPr spc="2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COMMITTED</a:t>
            </a:r>
            <a:endParaRPr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99614" y="2026921"/>
            <a:ext cx="2017395" cy="159385"/>
          </a:xfrm>
          <a:custGeom>
            <a:avLst/>
            <a:gdLst/>
            <a:ahLst/>
            <a:cxnLst/>
            <a:rect l="l" t="t" r="r" b="b"/>
            <a:pathLst>
              <a:path w="2017395" h="159385">
                <a:moveTo>
                  <a:pt x="72842" y="44827"/>
                </a:moveTo>
                <a:lnTo>
                  <a:pt x="50398" y="56578"/>
                </a:lnTo>
                <a:lnTo>
                  <a:pt x="71538" y="70225"/>
                </a:lnTo>
                <a:lnTo>
                  <a:pt x="2015744" y="159257"/>
                </a:lnTo>
                <a:lnTo>
                  <a:pt x="2016887" y="133857"/>
                </a:lnTo>
                <a:lnTo>
                  <a:pt x="72842" y="44827"/>
                </a:lnTo>
                <a:close/>
              </a:path>
              <a:path w="2017395" h="159385">
                <a:moveTo>
                  <a:pt x="103631" y="0"/>
                </a:moveTo>
                <a:lnTo>
                  <a:pt x="97409" y="3175"/>
                </a:lnTo>
                <a:lnTo>
                  <a:pt x="0" y="54228"/>
                </a:lnTo>
                <a:lnTo>
                  <a:pt x="98298" y="117728"/>
                </a:lnTo>
                <a:lnTo>
                  <a:pt x="106045" y="116077"/>
                </a:lnTo>
                <a:lnTo>
                  <a:pt x="109855" y="110235"/>
                </a:lnTo>
                <a:lnTo>
                  <a:pt x="113665" y="104266"/>
                </a:lnTo>
                <a:lnTo>
                  <a:pt x="112014" y="96392"/>
                </a:lnTo>
                <a:lnTo>
                  <a:pt x="71538" y="70225"/>
                </a:lnTo>
                <a:lnTo>
                  <a:pt x="24511" y="68071"/>
                </a:lnTo>
                <a:lnTo>
                  <a:pt x="25781" y="42671"/>
                </a:lnTo>
                <a:lnTo>
                  <a:pt x="76959" y="42671"/>
                </a:lnTo>
                <a:lnTo>
                  <a:pt x="115443" y="22478"/>
                </a:lnTo>
                <a:lnTo>
                  <a:pt x="117856" y="14858"/>
                </a:lnTo>
                <a:lnTo>
                  <a:pt x="111252" y="2412"/>
                </a:lnTo>
                <a:lnTo>
                  <a:pt x="103631" y="0"/>
                </a:lnTo>
                <a:close/>
              </a:path>
              <a:path w="2017395" h="159385">
                <a:moveTo>
                  <a:pt x="25781" y="42671"/>
                </a:moveTo>
                <a:lnTo>
                  <a:pt x="24511" y="68071"/>
                </a:lnTo>
                <a:lnTo>
                  <a:pt x="71538" y="70225"/>
                </a:lnTo>
                <a:lnTo>
                  <a:pt x="66038" y="66675"/>
                </a:lnTo>
                <a:lnTo>
                  <a:pt x="31115" y="66675"/>
                </a:lnTo>
                <a:lnTo>
                  <a:pt x="32003" y="44703"/>
                </a:lnTo>
                <a:lnTo>
                  <a:pt x="70151" y="44703"/>
                </a:lnTo>
                <a:lnTo>
                  <a:pt x="25781" y="42671"/>
                </a:lnTo>
                <a:close/>
              </a:path>
              <a:path w="2017395" h="159385">
                <a:moveTo>
                  <a:pt x="32003" y="44703"/>
                </a:moveTo>
                <a:lnTo>
                  <a:pt x="31115" y="66675"/>
                </a:lnTo>
                <a:lnTo>
                  <a:pt x="50398" y="56578"/>
                </a:lnTo>
                <a:lnTo>
                  <a:pt x="32003" y="44703"/>
                </a:lnTo>
                <a:close/>
              </a:path>
              <a:path w="2017395" h="159385">
                <a:moveTo>
                  <a:pt x="50398" y="56578"/>
                </a:moveTo>
                <a:lnTo>
                  <a:pt x="31115" y="66675"/>
                </a:lnTo>
                <a:lnTo>
                  <a:pt x="66038" y="66675"/>
                </a:lnTo>
                <a:lnTo>
                  <a:pt x="50398" y="56578"/>
                </a:lnTo>
                <a:close/>
              </a:path>
              <a:path w="2017395" h="159385">
                <a:moveTo>
                  <a:pt x="70151" y="44703"/>
                </a:moveTo>
                <a:lnTo>
                  <a:pt x="32003" y="44703"/>
                </a:lnTo>
                <a:lnTo>
                  <a:pt x="50398" y="56578"/>
                </a:lnTo>
                <a:lnTo>
                  <a:pt x="72842" y="44827"/>
                </a:lnTo>
                <a:lnTo>
                  <a:pt x="70151" y="44703"/>
                </a:lnTo>
                <a:close/>
              </a:path>
              <a:path w="2017395" h="159385">
                <a:moveTo>
                  <a:pt x="76959" y="42671"/>
                </a:moveTo>
                <a:lnTo>
                  <a:pt x="25781" y="42671"/>
                </a:lnTo>
                <a:lnTo>
                  <a:pt x="72842" y="44827"/>
                </a:lnTo>
                <a:lnTo>
                  <a:pt x="76959" y="4267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91538" y="4149051"/>
            <a:ext cx="3960495" cy="862416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 marR="220979">
              <a:spcBef>
                <a:spcPts val="245"/>
              </a:spcBef>
            </a:pPr>
            <a:r>
              <a:rPr spc="-25" dirty="0">
                <a:latin typeface="Carlito"/>
                <a:cs typeface="Carlito"/>
              </a:rPr>
              <a:t>Текущая </a:t>
            </a:r>
            <a:r>
              <a:rPr spc="-5" dirty="0">
                <a:latin typeface="Carlito"/>
                <a:cs typeface="Carlito"/>
              </a:rPr>
              <a:t>дата </a:t>
            </a:r>
            <a:r>
              <a:rPr dirty="0">
                <a:latin typeface="Carlito"/>
                <a:cs typeface="Carlito"/>
              </a:rPr>
              <a:t>в базе </a:t>
            </a:r>
            <a:r>
              <a:rPr spc="-5" dirty="0">
                <a:latin typeface="Carlito"/>
                <a:cs typeface="Carlito"/>
              </a:rPr>
              <a:t>данных. </a:t>
            </a:r>
            <a:r>
              <a:rPr dirty="0">
                <a:latin typeface="Carlito"/>
                <a:cs typeface="Carlito"/>
              </a:rPr>
              <a:t>Эту </a:t>
            </a:r>
            <a:r>
              <a:rPr spc="-5" dirty="0">
                <a:latin typeface="Carlito"/>
                <a:cs typeface="Carlito"/>
              </a:rPr>
              <a:t>дату  выдает функция </a:t>
            </a:r>
            <a:r>
              <a:rPr spc="-10" dirty="0">
                <a:latin typeface="Carlito"/>
                <a:cs typeface="Carlito"/>
              </a:rPr>
              <a:t>now(), созданная </a:t>
            </a:r>
            <a:r>
              <a:rPr dirty="0">
                <a:latin typeface="Carlito"/>
                <a:cs typeface="Carlito"/>
              </a:rPr>
              <a:t>в  </a:t>
            </a:r>
            <a:r>
              <a:rPr spc="-10" dirty="0">
                <a:latin typeface="Carlito"/>
                <a:cs typeface="Carlito"/>
              </a:rPr>
              <a:t>схеме</a:t>
            </a:r>
            <a:r>
              <a:rPr spc="-5" dirty="0">
                <a:latin typeface="Carlito"/>
                <a:cs typeface="Carlito"/>
              </a:rPr>
              <a:t> bookings.</a:t>
            </a:r>
            <a:endParaRPr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2028" y="4149013"/>
            <a:ext cx="3744595" cy="1693412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 marR="335915">
              <a:spcBef>
                <a:spcPts val="245"/>
              </a:spcBef>
            </a:pPr>
            <a:r>
              <a:rPr spc="-5" dirty="0">
                <a:latin typeface="Carlito"/>
                <a:cs typeface="Carlito"/>
              </a:rPr>
              <a:t>После завершения </a:t>
            </a:r>
            <a:r>
              <a:rPr spc="-10" dirty="0">
                <a:latin typeface="Carlito"/>
                <a:cs typeface="Carlito"/>
              </a:rPr>
              <a:t>ввода </a:t>
            </a:r>
            <a:r>
              <a:rPr spc="-5" dirty="0">
                <a:latin typeface="Carlito"/>
                <a:cs typeface="Carlito"/>
              </a:rPr>
              <a:t>строк </a:t>
            </a:r>
            <a:r>
              <a:rPr dirty="0">
                <a:latin typeface="Carlito"/>
                <a:cs typeface="Carlito"/>
              </a:rPr>
              <a:t>в  </a:t>
            </a:r>
            <a:r>
              <a:rPr spc="-10" dirty="0">
                <a:latin typeface="Carlito"/>
                <a:cs typeface="Carlito"/>
              </a:rPr>
              <a:t>таблицу </a:t>
            </a:r>
            <a:r>
              <a:rPr spc="-5" dirty="0">
                <a:latin typeface="Carlito"/>
                <a:cs typeface="Carlito"/>
              </a:rPr>
              <a:t>«Перелеты» мы </a:t>
            </a:r>
            <a:r>
              <a:rPr spc="-10" dirty="0">
                <a:latin typeface="Carlito"/>
                <a:cs typeface="Carlito"/>
              </a:rPr>
              <a:t>обновим  </a:t>
            </a:r>
            <a:r>
              <a:rPr spc="-20" dirty="0">
                <a:latin typeface="Carlito"/>
                <a:cs typeface="Carlito"/>
              </a:rPr>
              <a:t>это </a:t>
            </a:r>
            <a:r>
              <a:rPr spc="-5" dirty="0">
                <a:latin typeface="Carlito"/>
                <a:cs typeface="Carlito"/>
              </a:rPr>
              <a:t>значение: оно </a:t>
            </a:r>
            <a:r>
              <a:rPr spc="-10" dirty="0">
                <a:latin typeface="Carlito"/>
                <a:cs typeface="Carlito"/>
              </a:rPr>
              <a:t>станет </a:t>
            </a:r>
            <a:r>
              <a:rPr spc="-5" dirty="0">
                <a:latin typeface="Carlito"/>
                <a:cs typeface="Carlito"/>
              </a:rPr>
              <a:t>равным  </a:t>
            </a:r>
            <a:r>
              <a:rPr spc="-10" dirty="0">
                <a:latin typeface="Carlito"/>
                <a:cs typeface="Carlito"/>
              </a:rPr>
              <a:t>сумме стоимостей </a:t>
            </a:r>
            <a:r>
              <a:rPr spc="-5" dirty="0">
                <a:latin typeface="Carlito"/>
                <a:cs typeface="Carlito"/>
              </a:rPr>
              <a:t>всех  забронированных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перелетов.</a:t>
            </a:r>
            <a:endParaRPr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67479" y="3696081"/>
            <a:ext cx="1192530" cy="465455"/>
          </a:xfrm>
          <a:custGeom>
            <a:avLst/>
            <a:gdLst/>
            <a:ahLst/>
            <a:cxnLst/>
            <a:rect l="l" t="t" r="r" b="b"/>
            <a:pathLst>
              <a:path w="1192529" h="465454">
                <a:moveTo>
                  <a:pt x="1120413" y="33669"/>
                </a:moveTo>
                <a:lnTo>
                  <a:pt x="0" y="441071"/>
                </a:lnTo>
                <a:lnTo>
                  <a:pt x="8636" y="464947"/>
                </a:lnTo>
                <a:lnTo>
                  <a:pt x="1128971" y="57574"/>
                </a:lnTo>
                <a:lnTo>
                  <a:pt x="1145120" y="38155"/>
                </a:lnTo>
                <a:lnTo>
                  <a:pt x="1120413" y="33669"/>
                </a:lnTo>
                <a:close/>
              </a:path>
              <a:path w="1192529" h="465454">
                <a:moveTo>
                  <a:pt x="1174358" y="17653"/>
                </a:moveTo>
                <a:lnTo>
                  <a:pt x="1164462" y="17653"/>
                </a:lnTo>
                <a:lnTo>
                  <a:pt x="1173098" y="41529"/>
                </a:lnTo>
                <a:lnTo>
                  <a:pt x="1128971" y="57574"/>
                </a:lnTo>
                <a:lnTo>
                  <a:pt x="1098169" y="94615"/>
                </a:lnTo>
                <a:lnTo>
                  <a:pt x="1098804" y="102616"/>
                </a:lnTo>
                <a:lnTo>
                  <a:pt x="1104265" y="107061"/>
                </a:lnTo>
                <a:lnTo>
                  <a:pt x="1109598" y="111633"/>
                </a:lnTo>
                <a:lnTo>
                  <a:pt x="1117599" y="110871"/>
                </a:lnTo>
                <a:lnTo>
                  <a:pt x="1122171" y="105537"/>
                </a:lnTo>
                <a:lnTo>
                  <a:pt x="1192530" y="20955"/>
                </a:lnTo>
                <a:lnTo>
                  <a:pt x="1174358" y="17653"/>
                </a:lnTo>
                <a:close/>
              </a:path>
              <a:path w="1192529" h="465454">
                <a:moveTo>
                  <a:pt x="1145120" y="38155"/>
                </a:moveTo>
                <a:lnTo>
                  <a:pt x="1128971" y="57574"/>
                </a:lnTo>
                <a:lnTo>
                  <a:pt x="1171701" y="42037"/>
                </a:lnTo>
                <a:lnTo>
                  <a:pt x="1166495" y="42037"/>
                </a:lnTo>
                <a:lnTo>
                  <a:pt x="1145120" y="38155"/>
                </a:lnTo>
                <a:close/>
              </a:path>
              <a:path w="1192529" h="465454">
                <a:moveTo>
                  <a:pt x="1159002" y="21463"/>
                </a:moveTo>
                <a:lnTo>
                  <a:pt x="1145120" y="38155"/>
                </a:lnTo>
                <a:lnTo>
                  <a:pt x="1166495" y="42037"/>
                </a:lnTo>
                <a:lnTo>
                  <a:pt x="1159002" y="21463"/>
                </a:lnTo>
                <a:close/>
              </a:path>
              <a:path w="1192529" h="465454">
                <a:moveTo>
                  <a:pt x="1165841" y="21463"/>
                </a:moveTo>
                <a:lnTo>
                  <a:pt x="1159002" y="21463"/>
                </a:lnTo>
                <a:lnTo>
                  <a:pt x="1166495" y="42037"/>
                </a:lnTo>
                <a:lnTo>
                  <a:pt x="1171701" y="42037"/>
                </a:lnTo>
                <a:lnTo>
                  <a:pt x="1173098" y="41529"/>
                </a:lnTo>
                <a:lnTo>
                  <a:pt x="1165841" y="21463"/>
                </a:lnTo>
                <a:close/>
              </a:path>
              <a:path w="1192529" h="465454">
                <a:moveTo>
                  <a:pt x="1164462" y="17653"/>
                </a:moveTo>
                <a:lnTo>
                  <a:pt x="1120413" y="33669"/>
                </a:lnTo>
                <a:lnTo>
                  <a:pt x="1145120" y="38155"/>
                </a:lnTo>
                <a:lnTo>
                  <a:pt x="1159002" y="21463"/>
                </a:lnTo>
                <a:lnTo>
                  <a:pt x="1165841" y="21463"/>
                </a:lnTo>
                <a:lnTo>
                  <a:pt x="1164462" y="17653"/>
                </a:lnTo>
                <a:close/>
              </a:path>
              <a:path w="1192529" h="465454">
                <a:moveTo>
                  <a:pt x="1077341" y="0"/>
                </a:moveTo>
                <a:lnTo>
                  <a:pt x="1070736" y="4699"/>
                </a:lnTo>
                <a:lnTo>
                  <a:pt x="1068196" y="18415"/>
                </a:lnTo>
                <a:lnTo>
                  <a:pt x="1072769" y="25019"/>
                </a:lnTo>
                <a:lnTo>
                  <a:pt x="1120413" y="33669"/>
                </a:lnTo>
                <a:lnTo>
                  <a:pt x="1164462" y="17653"/>
                </a:lnTo>
                <a:lnTo>
                  <a:pt x="1174358" y="17653"/>
                </a:lnTo>
                <a:lnTo>
                  <a:pt x="107734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9980" y="3565398"/>
            <a:ext cx="1158240" cy="594995"/>
          </a:xfrm>
          <a:custGeom>
            <a:avLst/>
            <a:gdLst/>
            <a:ahLst/>
            <a:cxnLst/>
            <a:rect l="l" t="t" r="r" b="b"/>
            <a:pathLst>
              <a:path w="1158240" h="594995">
                <a:moveTo>
                  <a:pt x="70367" y="28516"/>
                </a:moveTo>
                <a:lnTo>
                  <a:pt x="45159" y="30114"/>
                </a:lnTo>
                <a:lnTo>
                  <a:pt x="58998" y="51277"/>
                </a:lnTo>
                <a:lnTo>
                  <a:pt x="1146555" y="594994"/>
                </a:lnTo>
                <a:lnTo>
                  <a:pt x="1157859" y="572262"/>
                </a:lnTo>
                <a:lnTo>
                  <a:pt x="70367" y="28516"/>
                </a:lnTo>
                <a:close/>
              </a:path>
              <a:path w="1158240" h="594995">
                <a:moveTo>
                  <a:pt x="116840" y="0"/>
                </a:moveTo>
                <a:lnTo>
                  <a:pt x="0" y="7619"/>
                </a:lnTo>
                <a:lnTo>
                  <a:pt x="60198" y="99694"/>
                </a:lnTo>
                <a:lnTo>
                  <a:pt x="64135" y="105537"/>
                </a:lnTo>
                <a:lnTo>
                  <a:pt x="72009" y="107187"/>
                </a:lnTo>
                <a:lnTo>
                  <a:pt x="77851" y="103377"/>
                </a:lnTo>
                <a:lnTo>
                  <a:pt x="83693" y="99440"/>
                </a:lnTo>
                <a:lnTo>
                  <a:pt x="85344" y="91566"/>
                </a:lnTo>
                <a:lnTo>
                  <a:pt x="58998" y="51277"/>
                </a:lnTo>
                <a:lnTo>
                  <a:pt x="16891" y="30225"/>
                </a:lnTo>
                <a:lnTo>
                  <a:pt x="28321" y="7492"/>
                </a:lnTo>
                <a:lnTo>
                  <a:pt x="122966" y="7492"/>
                </a:lnTo>
                <a:lnTo>
                  <a:pt x="122809" y="5334"/>
                </a:lnTo>
                <a:lnTo>
                  <a:pt x="116840" y="0"/>
                </a:lnTo>
                <a:close/>
              </a:path>
              <a:path w="1158240" h="594995">
                <a:moveTo>
                  <a:pt x="28321" y="7492"/>
                </a:moveTo>
                <a:lnTo>
                  <a:pt x="16891" y="30225"/>
                </a:lnTo>
                <a:lnTo>
                  <a:pt x="58998" y="51277"/>
                </a:lnTo>
                <a:lnTo>
                  <a:pt x="46063" y="31496"/>
                </a:lnTo>
                <a:lnTo>
                  <a:pt x="23368" y="31496"/>
                </a:lnTo>
                <a:lnTo>
                  <a:pt x="33274" y="11937"/>
                </a:lnTo>
                <a:lnTo>
                  <a:pt x="37211" y="11937"/>
                </a:lnTo>
                <a:lnTo>
                  <a:pt x="28321" y="7492"/>
                </a:lnTo>
                <a:close/>
              </a:path>
              <a:path w="1158240" h="594995">
                <a:moveTo>
                  <a:pt x="33274" y="11937"/>
                </a:moveTo>
                <a:lnTo>
                  <a:pt x="23368" y="31496"/>
                </a:lnTo>
                <a:lnTo>
                  <a:pt x="45159" y="30114"/>
                </a:lnTo>
                <a:lnTo>
                  <a:pt x="33274" y="11937"/>
                </a:lnTo>
                <a:close/>
              </a:path>
              <a:path w="1158240" h="594995">
                <a:moveTo>
                  <a:pt x="45159" y="30114"/>
                </a:moveTo>
                <a:lnTo>
                  <a:pt x="23368" y="31496"/>
                </a:lnTo>
                <a:lnTo>
                  <a:pt x="46063" y="31496"/>
                </a:lnTo>
                <a:lnTo>
                  <a:pt x="45159" y="30114"/>
                </a:lnTo>
                <a:close/>
              </a:path>
              <a:path w="1158240" h="594995">
                <a:moveTo>
                  <a:pt x="37211" y="11937"/>
                </a:moveTo>
                <a:lnTo>
                  <a:pt x="33274" y="11937"/>
                </a:lnTo>
                <a:lnTo>
                  <a:pt x="45159" y="30114"/>
                </a:lnTo>
                <a:lnTo>
                  <a:pt x="70367" y="28516"/>
                </a:lnTo>
                <a:lnTo>
                  <a:pt x="37211" y="11937"/>
                </a:lnTo>
                <a:close/>
              </a:path>
              <a:path w="1158240" h="594995">
                <a:moveTo>
                  <a:pt x="122966" y="7492"/>
                </a:moveTo>
                <a:lnTo>
                  <a:pt x="28321" y="7492"/>
                </a:lnTo>
                <a:lnTo>
                  <a:pt x="70367" y="28516"/>
                </a:lnTo>
                <a:lnTo>
                  <a:pt x="118491" y="25400"/>
                </a:lnTo>
                <a:lnTo>
                  <a:pt x="123825" y="19303"/>
                </a:lnTo>
                <a:lnTo>
                  <a:pt x="122966" y="749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87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4828" y="360791"/>
            <a:ext cx="5999776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Black" panose="020B0A04020102020204" pitchFamily="34" charset="0"/>
              </a:rPr>
              <a:t>Оформим два</a:t>
            </a:r>
            <a:r>
              <a:rPr sz="3200" spc="-20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билета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946" y="1285494"/>
            <a:ext cx="7661145" cy="3215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5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Оформим два билета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двух разных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пассажиров.</a:t>
            </a:r>
          </a:p>
          <a:p>
            <a:pPr algn="ctr">
              <a:lnSpc>
                <a:spcPts val="2115"/>
              </a:lnSpc>
            </a:pPr>
            <a:r>
              <a:rPr b="1" spc="-10" dirty="0">
                <a:latin typeface="Courier New"/>
                <a:cs typeface="Courier New"/>
              </a:rPr>
              <a:t>INSERT INTO tickets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ticket_no, book_ref,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passenger_id,</a:t>
            </a:r>
            <a:endParaRPr dirty="0">
              <a:latin typeface="Courier New"/>
              <a:cs typeface="Courier New"/>
            </a:endParaRPr>
          </a:p>
          <a:p>
            <a:pPr marL="409575" algn="ctr"/>
            <a:r>
              <a:rPr b="1" spc="-10" dirty="0">
                <a:latin typeface="Courier New"/>
                <a:cs typeface="Courier New"/>
              </a:rPr>
              <a:t>passenger_name)</a:t>
            </a:r>
            <a:endParaRPr dirty="0">
              <a:latin typeface="Courier New"/>
              <a:cs typeface="Courier New"/>
            </a:endParaRPr>
          </a:p>
          <a:p>
            <a:pPr marR="812165" algn="ctr"/>
            <a:r>
              <a:rPr b="1" spc="-10" dirty="0">
                <a:latin typeface="Courier New"/>
                <a:cs typeface="Courier New"/>
              </a:rPr>
              <a:t>VALUES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'9991234567890', '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ABC123</a:t>
            </a:r>
            <a:r>
              <a:rPr b="1" spc="-10" dirty="0">
                <a:latin typeface="Courier New"/>
                <a:cs typeface="Courier New"/>
              </a:rPr>
              <a:t>', '1234</a:t>
            </a:r>
            <a:r>
              <a:rPr b="1" spc="-6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123456',</a:t>
            </a:r>
            <a:endParaRPr dirty="0">
              <a:latin typeface="Courier New"/>
              <a:cs typeface="Courier New"/>
            </a:endParaRPr>
          </a:p>
          <a:p>
            <a:pPr marL="1242060"/>
            <a:r>
              <a:rPr b="1" spc="-10" dirty="0">
                <a:latin typeface="Courier New"/>
                <a:cs typeface="Courier New"/>
              </a:rPr>
              <a:t>'IVAN PETROV'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INSERT </a:t>
            </a:r>
            <a:r>
              <a:rPr dirty="0">
                <a:latin typeface="Courier New"/>
                <a:cs typeface="Courier New"/>
              </a:rPr>
              <a:t>0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</a:t>
            </a:r>
          </a:p>
          <a:p>
            <a:pPr algn="ctr">
              <a:spcBef>
                <a:spcPts val="1200"/>
              </a:spcBef>
            </a:pPr>
            <a:r>
              <a:rPr b="1" spc="-10" dirty="0">
                <a:latin typeface="Courier New"/>
                <a:cs typeface="Courier New"/>
              </a:rPr>
              <a:t>INSERT INTO tickets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ticket_no, book_ref,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passenger_id,</a:t>
            </a:r>
            <a:endParaRPr dirty="0">
              <a:latin typeface="Courier New"/>
              <a:cs typeface="Courier New"/>
            </a:endParaRPr>
          </a:p>
          <a:p>
            <a:pPr marL="409575" algn="ctr"/>
            <a:r>
              <a:rPr b="1" spc="-10" dirty="0">
                <a:latin typeface="Courier New"/>
                <a:cs typeface="Courier New"/>
              </a:rPr>
              <a:t>passenger_name)</a:t>
            </a:r>
            <a:endParaRPr dirty="0">
              <a:latin typeface="Courier New"/>
              <a:cs typeface="Courier New"/>
            </a:endParaRPr>
          </a:p>
          <a:p>
            <a:pPr marR="810895" algn="ctr"/>
            <a:r>
              <a:rPr b="1" spc="-10" dirty="0">
                <a:latin typeface="Courier New"/>
                <a:cs typeface="Courier New"/>
              </a:rPr>
              <a:t>VALUES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'9991234567891', '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ABC123</a:t>
            </a:r>
            <a:r>
              <a:rPr b="1" spc="-10" dirty="0">
                <a:latin typeface="Courier New"/>
                <a:cs typeface="Courier New"/>
              </a:rPr>
              <a:t>', </a:t>
            </a:r>
            <a:r>
              <a:rPr b="1" spc="-5" dirty="0">
                <a:latin typeface="Courier New"/>
                <a:cs typeface="Courier New"/>
              </a:rPr>
              <a:t>'4321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654321',</a:t>
            </a:r>
            <a:endParaRPr dirty="0">
              <a:latin typeface="Courier New"/>
              <a:cs typeface="Courier New"/>
            </a:endParaRPr>
          </a:p>
          <a:p>
            <a:pPr marL="1242060"/>
            <a:r>
              <a:rPr b="1" spc="-10" dirty="0">
                <a:latin typeface="Courier New"/>
                <a:cs typeface="Courier New"/>
              </a:rPr>
              <a:t>'PETR IVANOV'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INSERT </a:t>
            </a:r>
            <a:r>
              <a:rPr dirty="0">
                <a:latin typeface="Courier New"/>
                <a:cs typeface="Courier New"/>
              </a:rPr>
              <a:t>0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0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3778" y="231395"/>
            <a:ext cx="9036274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Black" panose="020B0A04020102020204" pitchFamily="34" charset="0"/>
              </a:rPr>
              <a:t>Оформим </a:t>
            </a:r>
            <a:r>
              <a:rPr sz="3200" spc="-15" dirty="0">
                <a:latin typeface="Arial Black" panose="020B0A04020102020204" pitchFamily="34" charset="0"/>
              </a:rPr>
              <a:t>конкретные</a:t>
            </a:r>
            <a:r>
              <a:rPr sz="3200" spc="10" dirty="0">
                <a:latin typeface="Arial Black" panose="020B0A04020102020204" pitchFamily="34" charset="0"/>
              </a:rPr>
              <a:t> </a:t>
            </a:r>
            <a:r>
              <a:rPr sz="3200" spc="-15" dirty="0">
                <a:latin typeface="Arial Black" panose="020B0A04020102020204" pitchFamily="34" charset="0"/>
              </a:rPr>
              <a:t>перелеты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947" y="1285494"/>
            <a:ext cx="7695649" cy="38658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Отправим </a:t>
            </a:r>
            <a:r>
              <a:rPr sz="2000" spc="-5" dirty="0">
                <a:latin typeface="Carlito"/>
                <a:cs typeface="Carlito"/>
              </a:rPr>
              <a:t>обоих </a:t>
            </a:r>
            <a:r>
              <a:rPr sz="2000" dirty="0">
                <a:latin typeface="Carlito"/>
                <a:cs typeface="Carlito"/>
              </a:rPr>
              <a:t>пассажиров по маршруту Москва — Красноярск</a:t>
            </a:r>
            <a:r>
              <a:rPr sz="2000" spc="-2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и  </a:t>
            </a:r>
            <a:r>
              <a:rPr sz="2000" dirty="0" err="1">
                <a:latin typeface="Carlito"/>
                <a:cs typeface="Carlito"/>
              </a:rPr>
              <a:t>обратно</a:t>
            </a:r>
            <a:r>
              <a:rPr sz="2000" dirty="0" smtClean="0">
                <a:latin typeface="Carlito"/>
                <a:cs typeface="Carlito"/>
              </a:rPr>
              <a:t>.</a:t>
            </a:r>
            <a:endParaRPr lang="ru-RU" sz="2000" dirty="0" smtClean="0">
              <a:latin typeface="Carlito"/>
              <a:cs typeface="Carlito"/>
            </a:endParaRP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R="765175" algn="ctr">
              <a:lnSpc>
                <a:spcPts val="2070"/>
              </a:lnSpc>
            </a:pPr>
            <a:r>
              <a:rPr b="1" spc="-10" dirty="0">
                <a:latin typeface="Courier New"/>
                <a:cs typeface="Courier New"/>
              </a:rPr>
              <a:t>INSERT INTO ticket_flights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ticket_no,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flight_id,</a:t>
            </a:r>
            <a:endParaRPr dirty="0">
              <a:latin typeface="Courier New"/>
              <a:cs typeface="Courier New"/>
            </a:endParaRPr>
          </a:p>
          <a:p>
            <a:pPr marL="3733800" algn="ctr"/>
            <a:r>
              <a:rPr b="1" spc="-10" dirty="0">
                <a:latin typeface="Courier New"/>
                <a:cs typeface="Courier New"/>
              </a:rPr>
              <a:t>fare_conditions, amount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R="489584" algn="ctr"/>
            <a:r>
              <a:rPr b="1" spc="-10" dirty="0">
                <a:latin typeface="Courier New"/>
                <a:cs typeface="Courier New"/>
              </a:rPr>
              <a:t>VALUES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'9991234567890', 5572, 'Business', 12500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),</a:t>
            </a:r>
            <a:endParaRPr dirty="0">
              <a:latin typeface="Courier New"/>
              <a:cs typeface="Courier New"/>
            </a:endParaRPr>
          </a:p>
          <a:p>
            <a:pPr marL="318770" algn="ctr"/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'9991234567890', 13881, 'Economy', 8500</a:t>
            </a:r>
            <a:r>
              <a:rPr b="1" spc="-9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INSERT </a:t>
            </a:r>
            <a:r>
              <a:rPr dirty="0">
                <a:latin typeface="Courier New"/>
                <a:cs typeface="Courier New"/>
              </a:rPr>
              <a:t>0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2</a:t>
            </a:r>
          </a:p>
          <a:p>
            <a:pPr marR="765175" algn="ctr">
              <a:spcBef>
                <a:spcPts val="1200"/>
              </a:spcBef>
            </a:pPr>
            <a:r>
              <a:rPr b="1" spc="-10" dirty="0">
                <a:latin typeface="Courier New"/>
                <a:cs typeface="Courier New"/>
              </a:rPr>
              <a:t>INSERT INTO ticket_flights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ticket_no,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flight_id,</a:t>
            </a:r>
            <a:endParaRPr dirty="0">
              <a:latin typeface="Courier New"/>
              <a:cs typeface="Courier New"/>
            </a:endParaRPr>
          </a:p>
          <a:p>
            <a:pPr marL="3734435" algn="ctr"/>
            <a:r>
              <a:rPr b="1" spc="-10" dirty="0">
                <a:latin typeface="Courier New"/>
                <a:cs typeface="Courier New"/>
              </a:rPr>
              <a:t>fare_conditions, amount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R="493395" algn="ctr"/>
            <a:r>
              <a:rPr b="1" spc="-10" dirty="0">
                <a:latin typeface="Courier New"/>
                <a:cs typeface="Courier New"/>
              </a:rPr>
              <a:t>VALUES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'9991234567891', 5572, 'Business', 12500</a:t>
            </a:r>
            <a:r>
              <a:rPr b="1" spc="-7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),</a:t>
            </a:r>
            <a:endParaRPr dirty="0">
              <a:latin typeface="Courier New"/>
              <a:cs typeface="Courier New"/>
            </a:endParaRPr>
          </a:p>
          <a:p>
            <a:pPr marL="321310" algn="ctr"/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'9991234567891', 13881, 'Economy', 8500</a:t>
            </a:r>
            <a:r>
              <a:rPr b="1" spc="-7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INSERT </a:t>
            </a:r>
            <a:r>
              <a:rPr dirty="0">
                <a:latin typeface="Courier New"/>
                <a:cs typeface="Courier New"/>
              </a:rPr>
              <a:t>0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89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7348" y="310298"/>
            <a:ext cx="9752267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Arial Black" panose="020B0A04020102020204" pitchFamily="34" charset="0"/>
              </a:rPr>
              <a:t>Подсчитаем </a:t>
            </a:r>
            <a:r>
              <a:rPr sz="3200" spc="-10" dirty="0">
                <a:latin typeface="Arial Black" panose="020B0A04020102020204" pitchFamily="34" charset="0"/>
              </a:rPr>
              <a:t>общую стоимость</a:t>
            </a:r>
            <a:r>
              <a:rPr sz="3200" spc="15" dirty="0">
                <a:latin typeface="Arial Black" panose="020B0A04020102020204" pitchFamily="34" charset="0"/>
              </a:rPr>
              <a:t> </a:t>
            </a:r>
            <a:r>
              <a:rPr sz="3200" spc="-15" dirty="0">
                <a:latin typeface="Arial Black" panose="020B0A04020102020204" pitchFamily="34" charset="0"/>
              </a:rPr>
              <a:t>билетов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946" y="1285494"/>
            <a:ext cx="7836534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Подсчитаем </a:t>
            </a:r>
            <a:r>
              <a:rPr sz="2000" spc="-5" dirty="0">
                <a:latin typeface="Carlito"/>
                <a:cs typeface="Carlito"/>
              </a:rPr>
              <a:t>общую стоимость забронированных </a:t>
            </a:r>
            <a:r>
              <a:rPr sz="2000" spc="-10" dirty="0">
                <a:latin typeface="Carlito"/>
                <a:cs typeface="Carlito"/>
              </a:rPr>
              <a:t>билетов </a:t>
            </a:r>
            <a:r>
              <a:rPr sz="2000" dirty="0">
                <a:latin typeface="Carlito"/>
                <a:cs typeface="Carlito"/>
              </a:rPr>
              <a:t>и запишем  ее в строку </a:t>
            </a:r>
            <a:r>
              <a:rPr sz="2000" spc="-10" dirty="0">
                <a:latin typeface="Carlito"/>
                <a:cs typeface="Carlito"/>
              </a:rPr>
              <a:t>таблицы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«Бронирования».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Конечно более надежным </a:t>
            </a:r>
            <a:r>
              <a:rPr sz="2000" spc="-5" dirty="0">
                <a:latin typeface="Carlito"/>
                <a:cs typeface="Carlito"/>
              </a:rPr>
              <a:t>решением </a:t>
            </a:r>
            <a:r>
              <a:rPr sz="2000" dirty="0">
                <a:latin typeface="Carlito"/>
                <a:cs typeface="Carlito"/>
              </a:rPr>
              <a:t>было бы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использование</a:t>
            </a:r>
            <a:endParaRPr sz="2000" dirty="0">
              <a:latin typeface="Carlito"/>
              <a:cs typeface="Carlito"/>
            </a:endParaRPr>
          </a:p>
          <a:p>
            <a:pPr marL="355600" marR="276860"/>
            <a:r>
              <a:rPr sz="2000" b="1" spc="-5" dirty="0">
                <a:latin typeface="Carlito"/>
                <a:cs typeface="Carlito"/>
              </a:rPr>
              <a:t>триггера </a:t>
            </a:r>
            <a:r>
              <a:rPr sz="2000" spc="-5" dirty="0">
                <a:latin typeface="Carlito"/>
                <a:cs typeface="Carlito"/>
              </a:rPr>
              <a:t>для увеличения </a:t>
            </a:r>
            <a:r>
              <a:rPr sz="2000" dirty="0">
                <a:latin typeface="Carlito"/>
                <a:cs typeface="Carlito"/>
              </a:rPr>
              <a:t>значения </a:t>
            </a:r>
            <a:r>
              <a:rPr sz="2000" spc="-10" dirty="0">
                <a:latin typeface="Carlito"/>
                <a:cs typeface="Carlito"/>
              </a:rPr>
              <a:t>поля total_amount </a:t>
            </a:r>
            <a:r>
              <a:rPr sz="2000" dirty="0">
                <a:latin typeface="Carlito"/>
                <a:cs typeface="Carlito"/>
              </a:rPr>
              <a:t>при </a:t>
            </a:r>
            <a:r>
              <a:rPr sz="2000" spc="-10" dirty="0">
                <a:latin typeface="Carlito"/>
                <a:cs typeface="Carlito"/>
              </a:rPr>
              <a:t>каждом  добавлении </a:t>
            </a:r>
            <a:r>
              <a:rPr sz="2000" dirty="0">
                <a:latin typeface="Carlito"/>
                <a:cs typeface="Carlito"/>
              </a:rPr>
              <a:t>строки в </a:t>
            </a:r>
            <a:r>
              <a:rPr sz="2000" spc="-10" dirty="0">
                <a:latin typeface="Carlito"/>
                <a:cs typeface="Carlito"/>
              </a:rPr>
              <a:t>таблицу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ticket_flights.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947" y="2951480"/>
            <a:ext cx="35756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9601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UPDATE bookings  </a:t>
            </a:r>
            <a:r>
              <a:rPr b="1" spc="-5" dirty="0">
                <a:latin typeface="Courier New"/>
                <a:cs typeface="Courier New"/>
              </a:rPr>
              <a:t>SET </a:t>
            </a:r>
            <a:r>
              <a:rPr b="1" spc="-10" dirty="0">
                <a:latin typeface="Courier New"/>
                <a:cs typeface="Courier New"/>
              </a:rPr>
              <a:t>total_amount</a:t>
            </a:r>
            <a:r>
              <a:rPr b="1" spc="-10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endParaRPr>
              <a:latin typeface="Courier New"/>
              <a:cs typeface="Courier New"/>
            </a:endParaRPr>
          </a:p>
          <a:p>
            <a:pPr marL="559435"/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 sum( amount</a:t>
            </a:r>
            <a:r>
              <a:rPr b="1" spc="-10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>
              <a:latin typeface="Courier New"/>
              <a:cs typeface="Courier New"/>
            </a:endParaRPr>
          </a:p>
          <a:p>
            <a:pPr marL="832485"/>
            <a:r>
              <a:rPr b="1" spc="-5" dirty="0">
                <a:latin typeface="Courier New"/>
                <a:cs typeface="Courier New"/>
              </a:rPr>
              <a:t>FROM</a:t>
            </a:r>
            <a:r>
              <a:rPr b="1" spc="-6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ticket_flights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7646" y="4049015"/>
            <a:ext cx="7099934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785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WHERE ticket_no </a:t>
            </a:r>
            <a:r>
              <a:rPr b="1" spc="-5" dirty="0">
                <a:latin typeface="Courier New"/>
                <a:cs typeface="Courier New"/>
              </a:rPr>
              <a:t>IN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SELECT</a:t>
            </a:r>
            <a:r>
              <a:rPr b="1" spc="-6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ticket_no</a:t>
            </a:r>
            <a:endParaRPr>
              <a:latin typeface="Courier New"/>
              <a:cs typeface="Courier New"/>
            </a:endParaRPr>
          </a:p>
          <a:p>
            <a:pPr marL="3685540"/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tickets</a:t>
            </a:r>
            <a:endParaRPr>
              <a:latin typeface="Courier New"/>
              <a:cs typeface="Courier New"/>
            </a:endParaRPr>
          </a:p>
          <a:p>
            <a:pPr marL="3685540"/>
            <a:r>
              <a:rPr b="1" spc="-10" dirty="0">
                <a:latin typeface="Courier New"/>
                <a:cs typeface="Courier New"/>
              </a:rPr>
              <a:t>WHERE book_ref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8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'ABC123'</a:t>
            </a:r>
            <a:endParaRPr>
              <a:latin typeface="Courier New"/>
              <a:cs typeface="Courier New"/>
            </a:endParaRPr>
          </a:p>
          <a:p>
            <a:pPr marR="128905" algn="ctr"/>
            <a:r>
              <a:rPr b="1" dirty="0">
                <a:latin typeface="Courier New"/>
                <a:cs typeface="Courier New"/>
              </a:rPr>
              <a:t>)</a:t>
            </a:r>
            <a:endParaRPr>
              <a:latin typeface="Courier New"/>
              <a:cs typeface="Courier New"/>
            </a:endParaRPr>
          </a:p>
          <a:p>
            <a:pPr marR="5859780" algn="ctr"/>
            <a:r>
              <a:rPr b="1" dirty="0">
                <a:latin typeface="Courier New"/>
                <a:cs typeface="Courier New"/>
              </a:rPr>
              <a:t>)</a:t>
            </a:r>
            <a:endParaRPr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b="1" spc="-10" dirty="0">
                <a:latin typeface="Courier New"/>
                <a:cs typeface="Courier New"/>
              </a:rPr>
              <a:t>WHERE book_ref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'ABC123';</a:t>
            </a:r>
            <a:endParaRPr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pc="-10" dirty="0">
                <a:latin typeface="Courier New"/>
                <a:cs typeface="Courier New"/>
              </a:rPr>
              <a:t>UPDATE </a:t>
            </a:r>
            <a:r>
              <a:rPr dirty="0">
                <a:latin typeface="Courier New"/>
                <a:cs typeface="Courier New"/>
              </a:rPr>
              <a:t>1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558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6744" y="251455"/>
            <a:ext cx="9717761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latin typeface="Arial Black" panose="020B0A04020102020204" pitchFamily="34" charset="0"/>
              </a:rPr>
              <a:t>Что </a:t>
            </a:r>
            <a:r>
              <a:rPr sz="3200" spc="-10" dirty="0">
                <a:latin typeface="Arial Black" panose="020B0A04020102020204" pitchFamily="34" charset="0"/>
              </a:rPr>
              <a:t>получилось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spc="-5" dirty="0">
                <a:latin typeface="Arial Black" panose="020B0A04020102020204" pitchFamily="34" charset="0"/>
              </a:rPr>
              <a:t>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947" y="1285494"/>
            <a:ext cx="6715125" cy="594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5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Проверим, </a:t>
            </a:r>
            <a:r>
              <a:rPr sz="2000" spc="-10" dirty="0">
                <a:latin typeface="Carlito"/>
                <a:cs typeface="Carlito"/>
              </a:rPr>
              <a:t>что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получилось.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115"/>
              </a:lnSpc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bookings WHERE book_ref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'ABC123';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2106" y="1853946"/>
            <a:ext cx="3575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333625" algn="l"/>
              </a:tabLst>
            </a:pPr>
            <a:r>
              <a:rPr spc="-5" dirty="0">
                <a:latin typeface="Courier New"/>
                <a:cs typeface="Courier New"/>
              </a:rPr>
              <a:t>b</a:t>
            </a:r>
            <a:r>
              <a:rPr spc="-15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o</a:t>
            </a:r>
            <a:r>
              <a:rPr spc="-15" dirty="0">
                <a:latin typeface="Courier New"/>
                <a:cs typeface="Courier New"/>
              </a:rPr>
              <a:t>k</a:t>
            </a:r>
            <a:r>
              <a:rPr spc="-5" dirty="0">
                <a:latin typeface="Courier New"/>
                <a:cs typeface="Courier New"/>
              </a:rPr>
              <a:t>_r</a:t>
            </a:r>
            <a:r>
              <a:rPr spc="-15" dirty="0">
                <a:latin typeface="Courier New"/>
                <a:cs typeface="Courier New"/>
              </a:rPr>
              <a:t>e</a:t>
            </a:r>
            <a:r>
              <a:rPr dirty="0">
                <a:latin typeface="Courier New"/>
                <a:cs typeface="Courier New"/>
              </a:rPr>
              <a:t>f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5" dirty="0">
                <a:latin typeface="Courier New"/>
                <a:cs typeface="Courier New"/>
              </a:rPr>
              <a:t>b</a:t>
            </a:r>
            <a:r>
              <a:rPr spc="-5" dirty="0">
                <a:latin typeface="Courier New"/>
                <a:cs typeface="Courier New"/>
              </a:rPr>
              <a:t>o</a:t>
            </a:r>
            <a:r>
              <a:rPr spc="-15" dirty="0">
                <a:latin typeface="Courier New"/>
                <a:cs typeface="Courier New"/>
              </a:rPr>
              <a:t>ok</a:t>
            </a:r>
            <a:r>
              <a:rPr spc="-5" dirty="0">
                <a:latin typeface="Courier New"/>
                <a:cs typeface="Courier New"/>
              </a:rPr>
              <a:t>_d</a:t>
            </a:r>
            <a:r>
              <a:rPr spc="-15" dirty="0">
                <a:latin typeface="Courier New"/>
                <a:cs typeface="Courier New"/>
              </a:rPr>
              <a:t>a</a:t>
            </a:r>
            <a:r>
              <a:rPr spc="-5" dirty="0">
                <a:latin typeface="Courier New"/>
                <a:cs typeface="Courier New"/>
              </a:rPr>
              <a:t>te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3296" y="1853946"/>
            <a:ext cx="19361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total_amount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7647" y="2304986"/>
            <a:ext cx="1367155" cy="0"/>
          </a:xfrm>
          <a:custGeom>
            <a:avLst/>
            <a:gdLst/>
            <a:ahLst/>
            <a:cxnLst/>
            <a:rect l="l" t="t" r="r" b="b"/>
            <a:pathLst>
              <a:path w="1367155">
                <a:moveTo>
                  <a:pt x="0" y="0"/>
                </a:moveTo>
                <a:lnTo>
                  <a:pt x="136679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8761" y="2304986"/>
            <a:ext cx="3275965" cy="0"/>
          </a:xfrm>
          <a:custGeom>
            <a:avLst/>
            <a:gdLst/>
            <a:ahLst/>
            <a:cxnLst/>
            <a:rect l="l" t="t" r="r" b="b"/>
            <a:pathLst>
              <a:path w="3275965">
                <a:moveTo>
                  <a:pt x="0" y="0"/>
                </a:moveTo>
                <a:lnTo>
                  <a:pt x="3275838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34947" y="2128265"/>
            <a:ext cx="4919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377950" algn="l"/>
                <a:tab pos="479044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61632" y="2304986"/>
            <a:ext cx="1910714" cy="0"/>
          </a:xfrm>
          <a:custGeom>
            <a:avLst/>
            <a:gdLst/>
            <a:ahLst/>
            <a:cxnLst/>
            <a:rect l="l" t="t" r="r" b="b"/>
            <a:pathLst>
              <a:path w="1910715">
                <a:moveTo>
                  <a:pt x="0" y="0"/>
                </a:moveTo>
                <a:lnTo>
                  <a:pt x="191066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13297" y="2128265"/>
            <a:ext cx="2201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188210" algn="l"/>
              </a:tabLst>
            </a:pPr>
            <a:r>
              <a:rPr spc="-1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4947" y="2402536"/>
            <a:ext cx="67157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spcBef>
                <a:spcPts val="100"/>
              </a:spcBef>
              <a:tabLst>
                <a:tab pos="1377950" algn="l"/>
                <a:tab pos="5609590" algn="l"/>
              </a:tabLst>
            </a:pPr>
            <a:r>
              <a:rPr spc="-10" dirty="0">
                <a:latin typeface="Courier New"/>
                <a:cs typeface="Courier New"/>
              </a:rPr>
              <a:t>ABC123	</a:t>
            </a: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2016-10-13 22:00:00+08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0" dirty="0">
                <a:latin typeface="Courier New"/>
                <a:cs typeface="Courier New"/>
              </a:rPr>
              <a:t>42000.00</a:t>
            </a:r>
            <a:endParaRPr dirty="0">
              <a:latin typeface="Courier New"/>
              <a:cs typeface="Courier New"/>
            </a:endParaRPr>
          </a:p>
          <a:p>
            <a:pPr marL="12700" marR="5328285"/>
            <a:r>
              <a:rPr spc="-5" dirty="0">
                <a:latin typeface="Courier New"/>
                <a:cs typeface="Courier New"/>
              </a:rPr>
              <a:t>(1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  </a:t>
            </a:r>
            <a:r>
              <a:rPr b="1" spc="-10" dirty="0">
                <a:latin typeface="Courier New"/>
                <a:cs typeface="Courier New"/>
              </a:rPr>
              <a:t>COMMIT;  </a:t>
            </a:r>
            <a:r>
              <a:rPr spc="-10" dirty="0">
                <a:latin typeface="Courier New"/>
                <a:cs typeface="Courier New"/>
              </a:rPr>
              <a:t>COMMIT;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11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1013" y="2800344"/>
            <a:ext cx="10018713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 err="1" smtClean="0">
                <a:latin typeface="Arial Black" panose="020B0A04020102020204" pitchFamily="34" charset="0"/>
              </a:rPr>
              <a:t>Блокировки</a:t>
            </a:r>
            <a:endParaRPr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7514" y="257647"/>
            <a:ext cx="9502102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Black" panose="020B0A04020102020204" pitchFamily="34" charset="0"/>
              </a:rPr>
              <a:t>Общие</a:t>
            </a:r>
            <a:r>
              <a:rPr sz="2800" spc="-70" dirty="0">
                <a:latin typeface="Arial Black" panose="020B0A04020102020204" pitchFamily="34" charset="0"/>
              </a:rPr>
              <a:t> </a:t>
            </a:r>
            <a:r>
              <a:rPr sz="2800" spc="-10" dirty="0">
                <a:latin typeface="Arial Black" panose="020B0A04020102020204" pitchFamily="34" charset="0"/>
              </a:rPr>
              <a:t>сведения</a:t>
            </a:r>
            <a:endParaRPr sz="280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3239" y="1423517"/>
            <a:ext cx="10404345" cy="40145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Кроме </a:t>
            </a:r>
            <a:r>
              <a:rPr sz="2000" spc="-10" dirty="0">
                <a:latin typeface="Carlito"/>
                <a:cs typeface="Carlito"/>
              </a:rPr>
              <a:t>поддержки </a:t>
            </a:r>
            <a:r>
              <a:rPr sz="2000" spc="-5" dirty="0">
                <a:latin typeface="Carlito"/>
                <a:cs typeface="Carlito"/>
              </a:rPr>
              <a:t>уровней </a:t>
            </a:r>
            <a:r>
              <a:rPr sz="2000" spc="-10" dirty="0">
                <a:latin typeface="Carlito"/>
                <a:cs typeface="Carlito"/>
              </a:rPr>
              <a:t>изоляции </a:t>
            </a:r>
            <a:r>
              <a:rPr sz="2000" spc="-5" dirty="0">
                <a:latin typeface="Carlito"/>
                <a:cs typeface="Carlito"/>
              </a:rPr>
              <a:t>транзакций,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PostgreSQL</a:t>
            </a:r>
            <a:endParaRPr sz="2000" dirty="0">
              <a:latin typeface="Carlito"/>
              <a:cs typeface="Carlito"/>
            </a:endParaRPr>
          </a:p>
          <a:p>
            <a:pPr marL="355600" marR="24130"/>
            <a:r>
              <a:rPr sz="2000" spc="-10" dirty="0">
                <a:latin typeface="Carlito"/>
                <a:cs typeface="Carlito"/>
              </a:rPr>
              <a:t>позволяет также </a:t>
            </a:r>
            <a:r>
              <a:rPr sz="2000" dirty="0">
                <a:latin typeface="Carlito"/>
                <a:cs typeface="Carlito"/>
              </a:rPr>
              <a:t>создавать </a:t>
            </a:r>
            <a:r>
              <a:rPr sz="2000" b="1" spc="-5" dirty="0">
                <a:latin typeface="Carlito"/>
                <a:cs typeface="Carlito"/>
              </a:rPr>
              <a:t>явные блокировки </a:t>
            </a:r>
            <a:r>
              <a:rPr sz="2000" spc="-5" dirty="0">
                <a:latin typeface="Carlito"/>
                <a:cs typeface="Carlito"/>
              </a:rPr>
              <a:t>данных </a:t>
            </a:r>
            <a:r>
              <a:rPr sz="2000" spc="-10" dirty="0">
                <a:latin typeface="Carlito"/>
                <a:cs typeface="Carlito"/>
              </a:rPr>
              <a:t>как </a:t>
            </a:r>
            <a:r>
              <a:rPr sz="2000" spc="-5" dirty="0">
                <a:latin typeface="Carlito"/>
                <a:cs typeface="Carlito"/>
              </a:rPr>
              <a:t>на уровне  </a:t>
            </a:r>
            <a:r>
              <a:rPr sz="2000" spc="-25" dirty="0">
                <a:latin typeface="Carlito"/>
                <a:cs typeface="Carlito"/>
              </a:rPr>
              <a:t>отдельных </a:t>
            </a:r>
            <a:r>
              <a:rPr sz="2000" i="1" spc="-75" dirty="0">
                <a:latin typeface="Arial"/>
                <a:cs typeface="Arial"/>
              </a:rPr>
              <a:t>строк</a:t>
            </a:r>
            <a:r>
              <a:rPr sz="2000" spc="-75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так </a:t>
            </a:r>
            <a:r>
              <a:rPr sz="2000" dirty="0">
                <a:latin typeface="Carlito"/>
                <a:cs typeface="Carlito"/>
              </a:rPr>
              <a:t>и на уровне </a:t>
            </a:r>
            <a:r>
              <a:rPr sz="2000" spc="-15" dirty="0">
                <a:latin typeface="Carlito"/>
                <a:cs typeface="Carlito"/>
              </a:rPr>
              <a:t>целых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i="1" spc="-75" dirty="0">
                <a:latin typeface="Arial"/>
                <a:cs typeface="Arial"/>
              </a:rPr>
              <a:t>таблиц</a:t>
            </a:r>
            <a:r>
              <a:rPr sz="2000" spc="-7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marR="44323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Блокировки </a:t>
            </a:r>
            <a:r>
              <a:rPr sz="2000" spc="-5" dirty="0">
                <a:latin typeface="Carlito"/>
                <a:cs typeface="Carlito"/>
              </a:rPr>
              <a:t>могут </a:t>
            </a:r>
            <a:r>
              <a:rPr sz="2000" dirty="0">
                <a:latin typeface="Carlito"/>
                <a:cs typeface="Carlito"/>
              </a:rPr>
              <a:t>быть </a:t>
            </a:r>
            <a:r>
              <a:rPr sz="2000" spc="-5" dirty="0">
                <a:latin typeface="Carlito"/>
                <a:cs typeface="Carlito"/>
              </a:rPr>
              <a:t>востребованы </a:t>
            </a:r>
            <a:r>
              <a:rPr sz="2000" dirty="0">
                <a:latin typeface="Carlito"/>
                <a:cs typeface="Carlito"/>
              </a:rPr>
              <a:t>при проектировании  транзакций с </a:t>
            </a:r>
            <a:r>
              <a:rPr sz="2000" spc="-5" dirty="0">
                <a:latin typeface="Carlito"/>
                <a:cs typeface="Carlito"/>
              </a:rPr>
              <a:t>уровнем </a:t>
            </a:r>
            <a:r>
              <a:rPr sz="2000" spc="-10" dirty="0">
                <a:latin typeface="Carlito"/>
                <a:cs typeface="Carlito"/>
              </a:rPr>
              <a:t>изоляции, как </a:t>
            </a:r>
            <a:r>
              <a:rPr sz="2000" dirty="0">
                <a:latin typeface="Carlito"/>
                <a:cs typeface="Carlito"/>
              </a:rPr>
              <a:t>правило, </a:t>
            </a:r>
            <a:r>
              <a:rPr sz="2000" spc="-5" dirty="0">
                <a:latin typeface="Carlito"/>
                <a:cs typeface="Carlito"/>
              </a:rPr>
              <a:t>READ COMMITTED,  </a:t>
            </a:r>
            <a:r>
              <a:rPr sz="2000" spc="-30" dirty="0">
                <a:latin typeface="Carlito"/>
                <a:cs typeface="Carlito"/>
              </a:rPr>
              <a:t>когда </a:t>
            </a:r>
            <a:r>
              <a:rPr sz="2000" spc="-10" dirty="0">
                <a:latin typeface="Carlito"/>
                <a:cs typeface="Carlito"/>
              </a:rPr>
              <a:t>требуется более детальное </a:t>
            </a:r>
            <a:r>
              <a:rPr sz="2000" spc="-5" dirty="0">
                <a:latin typeface="Carlito"/>
                <a:cs typeface="Carlito"/>
              </a:rPr>
              <a:t>управление параллельным  </a:t>
            </a:r>
            <a:r>
              <a:rPr sz="2000" spc="-10" dirty="0">
                <a:latin typeface="Carlito"/>
                <a:cs typeface="Carlito"/>
              </a:rPr>
              <a:t>выполнением </a:t>
            </a:r>
            <a:r>
              <a:rPr sz="2000" spc="-5" dirty="0">
                <a:latin typeface="Carlito"/>
                <a:cs typeface="Carlito"/>
              </a:rPr>
              <a:t>транзакций.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ru-RU" sz="2000" spc="-10" dirty="0" smtClean="0">
                <a:latin typeface="Carlito"/>
                <a:cs typeface="Carlito"/>
              </a:rPr>
              <a:t>СУБД</a:t>
            </a:r>
            <a:r>
              <a:rPr sz="2000" spc="-10" dirty="0" smtClean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предлагает много различных видов </a:t>
            </a:r>
            <a:r>
              <a:rPr sz="2000" spc="-5" dirty="0">
                <a:latin typeface="Carlito"/>
                <a:cs typeface="Carlito"/>
              </a:rPr>
              <a:t>блокировок, </a:t>
            </a:r>
            <a:r>
              <a:rPr sz="2000" dirty="0">
                <a:latin typeface="Carlito"/>
                <a:cs typeface="Carlito"/>
              </a:rPr>
              <a:t>но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мы</a:t>
            </a:r>
            <a:endParaRPr sz="2000" dirty="0">
              <a:latin typeface="Carlito"/>
              <a:cs typeface="Carlito"/>
            </a:endParaRPr>
          </a:p>
          <a:p>
            <a:pPr marL="355600"/>
            <a:r>
              <a:rPr sz="2000" spc="-5" dirty="0">
                <a:latin typeface="Carlito"/>
                <a:cs typeface="Carlito"/>
              </a:rPr>
              <a:t>ограничимся рассмотрением </a:t>
            </a:r>
            <a:r>
              <a:rPr sz="2000" spc="-20" dirty="0">
                <a:latin typeface="Carlito"/>
                <a:cs typeface="Carlito"/>
              </a:rPr>
              <a:t>только </a:t>
            </a:r>
            <a:r>
              <a:rPr sz="2000" spc="-5" dirty="0">
                <a:latin typeface="Carlito"/>
                <a:cs typeface="Carlito"/>
              </a:rPr>
              <a:t>двух </a:t>
            </a:r>
            <a:r>
              <a:rPr sz="2000" dirty="0">
                <a:latin typeface="Carlito"/>
                <a:cs typeface="Carlito"/>
              </a:rPr>
              <a:t>из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них.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 algn="just"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Команда SELECT имеет </a:t>
            </a:r>
            <a:r>
              <a:rPr sz="2000" spc="-10" dirty="0">
                <a:latin typeface="Carlito"/>
                <a:cs typeface="Carlito"/>
              </a:rPr>
              <a:t>предложение </a:t>
            </a:r>
            <a:r>
              <a:rPr sz="2000" spc="-5" dirty="0">
                <a:latin typeface="Carlito"/>
                <a:cs typeface="Carlito"/>
              </a:rPr>
              <a:t>FOR </a:t>
            </a:r>
            <a:r>
              <a:rPr sz="2000" spc="-30" dirty="0">
                <a:latin typeface="Carlito"/>
                <a:cs typeface="Carlito"/>
              </a:rPr>
              <a:t>UPDATE, </a:t>
            </a:r>
            <a:r>
              <a:rPr sz="2000" spc="-15" dirty="0">
                <a:latin typeface="Carlito"/>
                <a:cs typeface="Carlito"/>
              </a:rPr>
              <a:t>которое </a:t>
            </a:r>
            <a:r>
              <a:rPr sz="2000" spc="-10" dirty="0">
                <a:latin typeface="Carlito"/>
                <a:cs typeface="Carlito"/>
              </a:rPr>
              <a:t>позволяет  </a:t>
            </a:r>
            <a:r>
              <a:rPr sz="2000" spc="-5" dirty="0">
                <a:latin typeface="Carlito"/>
                <a:cs typeface="Carlito"/>
              </a:rPr>
              <a:t>заблокировать </a:t>
            </a:r>
            <a:r>
              <a:rPr sz="2000" spc="-25" dirty="0">
                <a:latin typeface="Carlito"/>
                <a:cs typeface="Carlito"/>
              </a:rPr>
              <a:t>отдельные </a:t>
            </a:r>
            <a:r>
              <a:rPr sz="2000" dirty="0">
                <a:latin typeface="Carlito"/>
                <a:cs typeface="Carlito"/>
              </a:rPr>
              <a:t>строки </a:t>
            </a:r>
            <a:r>
              <a:rPr sz="2000" spc="-10" dirty="0">
                <a:latin typeface="Carlito"/>
                <a:cs typeface="Carlito"/>
              </a:rPr>
              <a:t>таблицы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20" dirty="0">
                <a:latin typeface="Carlito"/>
                <a:cs typeface="Carlito"/>
              </a:rPr>
              <a:t>целью </a:t>
            </a:r>
            <a:r>
              <a:rPr sz="2000" dirty="0">
                <a:latin typeface="Carlito"/>
                <a:cs typeface="Carlito"/>
              </a:rPr>
              <a:t>их </a:t>
            </a:r>
            <a:r>
              <a:rPr sz="2000" spc="-10" dirty="0">
                <a:latin typeface="Carlito"/>
                <a:cs typeface="Carlito"/>
              </a:rPr>
              <a:t>последующего  </a:t>
            </a:r>
            <a:r>
              <a:rPr sz="2000" spc="-5" dirty="0">
                <a:latin typeface="Carlito"/>
                <a:cs typeface="Carlito"/>
              </a:rPr>
              <a:t>обновления.</a:t>
            </a:r>
            <a:endParaRPr sz="2000" dirty="0">
              <a:latin typeface="Carlito"/>
              <a:cs typeface="Carlito"/>
            </a:endParaRPr>
          </a:p>
          <a:p>
            <a:pPr marL="355600" marR="14224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Если </a:t>
            </a:r>
            <a:r>
              <a:rPr sz="2000" spc="-20" dirty="0">
                <a:latin typeface="Carlito"/>
                <a:cs typeface="Carlito"/>
              </a:rPr>
              <a:t>одна </a:t>
            </a:r>
            <a:r>
              <a:rPr sz="2000" dirty="0">
                <a:latin typeface="Carlito"/>
                <a:cs typeface="Carlito"/>
              </a:rPr>
              <a:t>транзакция </a:t>
            </a:r>
            <a:r>
              <a:rPr sz="2000" spc="-5" dirty="0">
                <a:latin typeface="Carlito"/>
                <a:cs typeface="Carlito"/>
              </a:rPr>
              <a:t>заблокировала </a:t>
            </a:r>
            <a:r>
              <a:rPr sz="2000" dirty="0">
                <a:latin typeface="Carlito"/>
                <a:cs typeface="Carlito"/>
              </a:rPr>
              <a:t>строки с помощью </a:t>
            </a:r>
            <a:r>
              <a:rPr sz="2000" spc="-10" dirty="0">
                <a:latin typeface="Carlito"/>
                <a:cs typeface="Carlito"/>
              </a:rPr>
              <a:t>этой  команды, </a:t>
            </a:r>
            <a:r>
              <a:rPr sz="2000" spc="-30" dirty="0">
                <a:latin typeface="Carlito"/>
                <a:cs typeface="Carlito"/>
              </a:rPr>
              <a:t>тогда </a:t>
            </a:r>
            <a:r>
              <a:rPr sz="2000" spc="-5" dirty="0">
                <a:latin typeface="Carlito"/>
                <a:cs typeface="Carlito"/>
              </a:rPr>
              <a:t>параллельные </a:t>
            </a:r>
            <a:r>
              <a:rPr sz="2000" dirty="0">
                <a:latin typeface="Carlito"/>
                <a:cs typeface="Carlito"/>
              </a:rPr>
              <a:t>транзакции не смогут </a:t>
            </a:r>
            <a:r>
              <a:rPr sz="2000" spc="-5" dirty="0">
                <a:latin typeface="Carlito"/>
                <a:cs typeface="Carlito"/>
              </a:rPr>
              <a:t>заблокировать  эти </a:t>
            </a:r>
            <a:r>
              <a:rPr sz="2000" spc="-15" dirty="0">
                <a:latin typeface="Carlito"/>
                <a:cs typeface="Carlito"/>
              </a:rPr>
              <a:t>же </a:t>
            </a:r>
            <a:r>
              <a:rPr sz="2000" dirty="0">
                <a:latin typeface="Carlito"/>
                <a:cs typeface="Carlito"/>
              </a:rPr>
              <a:t>строки </a:t>
            </a:r>
            <a:r>
              <a:rPr sz="2000" spc="-15" dirty="0">
                <a:latin typeface="Carlito"/>
                <a:cs typeface="Carlito"/>
              </a:rPr>
              <a:t>до </a:t>
            </a:r>
            <a:r>
              <a:rPr sz="2000" spc="-10" dirty="0">
                <a:latin typeface="Carlito"/>
                <a:cs typeface="Carlito"/>
              </a:rPr>
              <a:t>тех </a:t>
            </a:r>
            <a:r>
              <a:rPr sz="2000" dirty="0">
                <a:latin typeface="Carlito"/>
                <a:cs typeface="Carlito"/>
              </a:rPr>
              <a:t>пор, </a:t>
            </a:r>
            <a:r>
              <a:rPr sz="2000" spc="-10" dirty="0">
                <a:latin typeface="Carlito"/>
                <a:cs typeface="Carlito"/>
              </a:rPr>
              <a:t>пока </a:t>
            </a:r>
            <a:r>
              <a:rPr sz="2000" dirty="0">
                <a:latin typeface="Carlito"/>
                <a:cs typeface="Carlito"/>
              </a:rPr>
              <a:t>первая транзакция не завершится, и  </a:t>
            </a:r>
            <a:r>
              <a:rPr sz="2000" spc="-10" dirty="0">
                <a:latin typeface="Carlito"/>
                <a:cs typeface="Carlito"/>
              </a:rPr>
              <a:t>тем </a:t>
            </a:r>
            <a:r>
              <a:rPr sz="2000" dirty="0">
                <a:latin typeface="Carlito"/>
                <a:cs typeface="Carlito"/>
              </a:rPr>
              <a:t>самым </a:t>
            </a:r>
            <a:r>
              <a:rPr sz="2000" spc="-10" dirty="0">
                <a:latin typeface="Carlito"/>
                <a:cs typeface="Carlito"/>
              </a:rPr>
              <a:t>блокировка </a:t>
            </a:r>
            <a:r>
              <a:rPr sz="2000" dirty="0">
                <a:latin typeface="Carlito"/>
                <a:cs typeface="Carlito"/>
              </a:rPr>
              <a:t>не </a:t>
            </a:r>
            <a:r>
              <a:rPr sz="2000" spc="-25" dirty="0">
                <a:latin typeface="Carlito"/>
                <a:cs typeface="Carlito"/>
              </a:rPr>
              <a:t>будет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снята.</a:t>
            </a:r>
          </a:p>
        </p:txBody>
      </p:sp>
    </p:spTree>
    <p:extLst>
      <p:ext uri="{BB962C8B-B14F-4D97-AF65-F5344CB8AC3E}">
        <p14:creationId xmlns:p14="http://schemas.microsoft.com/office/powerpoint/2010/main" val="209321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0006" y="142532"/>
            <a:ext cx="9778147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Black" panose="020B0A04020102020204" pitchFamily="34" charset="0"/>
              </a:rPr>
              <a:t>Эксперимент: </a:t>
            </a:r>
            <a:r>
              <a:rPr sz="3200" spc="-15" dirty="0" err="1">
                <a:latin typeface="Arial Black" panose="020B0A04020102020204" pitchFamily="34" charset="0"/>
              </a:rPr>
              <a:t>блокировка</a:t>
            </a:r>
            <a:r>
              <a:rPr sz="3200" spc="-15" dirty="0">
                <a:latin typeface="Arial Black" panose="020B0A04020102020204" pitchFamily="34" charset="0"/>
              </a:rPr>
              <a:t> </a:t>
            </a:r>
            <a:r>
              <a:rPr sz="3200" spc="-5" dirty="0" err="1" smtClean="0">
                <a:latin typeface="Arial Black" panose="020B0A04020102020204" pitchFamily="34" charset="0"/>
              </a:rPr>
              <a:t>строк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1611" y="800953"/>
            <a:ext cx="10043228" cy="2714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Проведем эксперимент, как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10" dirty="0">
                <a:latin typeface="Carlito"/>
                <a:cs typeface="Carlito"/>
              </a:rPr>
              <a:t>прежде,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5" dirty="0">
                <a:latin typeface="Carlito"/>
                <a:cs typeface="Carlito"/>
              </a:rPr>
              <a:t>использованием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двух</a:t>
            </a:r>
            <a:endParaRPr sz="2000" dirty="0">
              <a:latin typeface="Carlito"/>
              <a:cs typeface="Carlito"/>
            </a:endParaRPr>
          </a:p>
          <a:p>
            <a:pPr marL="355600" marR="5080"/>
            <a:r>
              <a:rPr sz="2000" spc="-5" dirty="0">
                <a:latin typeface="Carlito"/>
                <a:cs typeface="Carlito"/>
              </a:rPr>
              <a:t>терминалов. </a:t>
            </a:r>
            <a:r>
              <a:rPr sz="2000" dirty="0">
                <a:latin typeface="Carlito"/>
                <a:cs typeface="Carlito"/>
              </a:rPr>
              <a:t>Мы не </a:t>
            </a:r>
            <a:r>
              <a:rPr sz="2000" spc="-25" dirty="0">
                <a:latin typeface="Carlito"/>
                <a:cs typeface="Carlito"/>
              </a:rPr>
              <a:t>будем </a:t>
            </a:r>
            <a:r>
              <a:rPr sz="2000" spc="-10" dirty="0">
                <a:latin typeface="Carlito"/>
                <a:cs typeface="Carlito"/>
              </a:rPr>
              <a:t>приводить </a:t>
            </a:r>
            <a:r>
              <a:rPr sz="2000" dirty="0">
                <a:latin typeface="Carlito"/>
                <a:cs typeface="Carlito"/>
              </a:rPr>
              <a:t>все </a:t>
            </a:r>
            <a:r>
              <a:rPr sz="2000" spc="-5" dirty="0">
                <a:latin typeface="Carlito"/>
                <a:cs typeface="Carlito"/>
              </a:rPr>
              <a:t>вспомогательные </a:t>
            </a:r>
            <a:r>
              <a:rPr sz="2000" spc="-10" dirty="0">
                <a:latin typeface="Carlito"/>
                <a:cs typeface="Carlito"/>
              </a:rPr>
              <a:t>команды  </a:t>
            </a:r>
            <a:r>
              <a:rPr sz="2000" dirty="0">
                <a:latin typeface="Carlito"/>
                <a:cs typeface="Carlito"/>
              </a:rPr>
              <a:t>создания и завершения </a:t>
            </a:r>
            <a:r>
              <a:rPr sz="2000" spc="-5" dirty="0">
                <a:latin typeface="Carlito"/>
                <a:cs typeface="Carlito"/>
              </a:rPr>
              <a:t>транзакций, </a:t>
            </a:r>
            <a:r>
              <a:rPr sz="2000" dirty="0">
                <a:latin typeface="Carlito"/>
                <a:cs typeface="Carlito"/>
              </a:rPr>
              <a:t>а </a:t>
            </a:r>
            <a:r>
              <a:rPr sz="2000" spc="-5" dirty="0">
                <a:latin typeface="Carlito"/>
                <a:cs typeface="Carlito"/>
              </a:rPr>
              <a:t>ограничимся </a:t>
            </a:r>
            <a:r>
              <a:rPr sz="2000" spc="-20" dirty="0">
                <a:latin typeface="Carlito"/>
                <a:cs typeface="Carlito"/>
              </a:rPr>
              <a:t>только  </a:t>
            </a:r>
            <a:r>
              <a:rPr sz="2000" spc="-10" dirty="0">
                <a:latin typeface="Carlito"/>
                <a:cs typeface="Carlito"/>
              </a:rPr>
              <a:t>командами, </a:t>
            </a:r>
            <a:r>
              <a:rPr sz="2000" spc="-5" dirty="0">
                <a:latin typeface="Carlito"/>
                <a:cs typeface="Carlito"/>
              </a:rPr>
              <a:t>выполняющими </a:t>
            </a:r>
            <a:r>
              <a:rPr sz="2000" spc="-10" dirty="0">
                <a:latin typeface="Carlito"/>
                <a:cs typeface="Carlito"/>
              </a:rPr>
              <a:t>полезную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работу.</a:t>
            </a:r>
            <a:endParaRPr sz="2000" dirty="0">
              <a:latin typeface="Carlito"/>
              <a:cs typeface="Carlito"/>
            </a:endParaRPr>
          </a:p>
          <a:p>
            <a:pPr marL="355600" marR="60706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Итак, на первом </a:t>
            </a:r>
            <a:r>
              <a:rPr sz="2000" spc="-5" dirty="0">
                <a:latin typeface="Carlito"/>
                <a:cs typeface="Carlito"/>
              </a:rPr>
              <a:t>терминале организуйте </a:t>
            </a:r>
            <a:r>
              <a:rPr sz="2000" dirty="0">
                <a:latin typeface="Carlito"/>
                <a:cs typeface="Carlito"/>
              </a:rPr>
              <a:t>транзакцию с уровнем  </a:t>
            </a:r>
            <a:r>
              <a:rPr sz="2000" spc="-10" dirty="0">
                <a:latin typeface="Carlito"/>
                <a:cs typeface="Carlito"/>
              </a:rPr>
              <a:t>изоляции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READ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COMMITTED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10" dirty="0">
                <a:latin typeface="Carlito"/>
                <a:cs typeface="Carlito"/>
              </a:rPr>
              <a:t>выполните </a:t>
            </a:r>
            <a:r>
              <a:rPr sz="2000" spc="-5" dirty="0">
                <a:latin typeface="Carlito"/>
                <a:cs typeface="Carlito"/>
              </a:rPr>
              <a:t>следующую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10" dirty="0" err="1">
                <a:latin typeface="Carlito"/>
                <a:cs typeface="Carlito"/>
              </a:rPr>
              <a:t>команду</a:t>
            </a:r>
            <a:r>
              <a:rPr sz="2000" spc="-10" dirty="0" smtClean="0">
                <a:latin typeface="Carlito"/>
                <a:cs typeface="Carlito"/>
              </a:rPr>
              <a:t>:</a:t>
            </a:r>
            <a:endParaRPr lang="ru-RU" sz="2000" spc="-10" dirty="0" smtClean="0">
              <a:latin typeface="Carlito"/>
              <a:cs typeface="Carlito"/>
            </a:endParaRPr>
          </a:p>
          <a:p>
            <a:pPr marL="355600" marR="60706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070"/>
              </a:lnSpc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aircrafts_tmp WHERE model </a:t>
            </a:r>
            <a:r>
              <a:rPr b="1" dirty="0">
                <a:latin typeface="Courier New"/>
                <a:cs typeface="Courier New"/>
              </a:rPr>
              <a:t>~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'^Air'</a:t>
            </a:r>
            <a:endParaRPr dirty="0">
              <a:latin typeface="Courier New"/>
              <a:cs typeface="Courier New"/>
            </a:endParaRPr>
          </a:p>
          <a:p>
            <a:pPr marL="287020"/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UPDATE</a:t>
            </a:r>
            <a:r>
              <a:rPr b="1" spc="-10" dirty="0">
                <a:latin typeface="Courier New"/>
                <a:cs typeface="Courier New"/>
              </a:rPr>
              <a:t>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590" y="3488568"/>
            <a:ext cx="3575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877820" algn="l"/>
              </a:tabLst>
            </a:pPr>
            <a:r>
              <a:rPr spc="-10" dirty="0">
                <a:latin typeface="Courier New"/>
                <a:cs typeface="Courier New"/>
              </a:rPr>
              <a:t>aircraft_code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0" dirty="0">
                <a:latin typeface="Courier New"/>
                <a:cs typeface="Courier New"/>
              </a:rPr>
              <a:t>model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5460" y="3488568"/>
            <a:ext cx="983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range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44130" y="3939912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28378" y="3939912"/>
            <a:ext cx="2320925" cy="0"/>
          </a:xfrm>
          <a:custGeom>
            <a:avLst/>
            <a:gdLst/>
            <a:ahLst/>
            <a:cxnLst/>
            <a:rect l="l" t="t" r="r" b="b"/>
            <a:pathLst>
              <a:path w="2320925">
                <a:moveTo>
                  <a:pt x="0" y="0"/>
                </a:moveTo>
                <a:lnTo>
                  <a:pt x="23205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85318" y="3939912"/>
            <a:ext cx="956944" cy="0"/>
          </a:xfrm>
          <a:custGeom>
            <a:avLst/>
            <a:gdLst/>
            <a:ahLst/>
            <a:cxnLst/>
            <a:rect l="l" t="t" r="r" b="b"/>
            <a:pathLst>
              <a:path w="956945">
                <a:moveTo>
                  <a:pt x="0" y="0"/>
                </a:moveTo>
                <a:lnTo>
                  <a:pt x="95691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31429" y="3763192"/>
            <a:ext cx="575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061210" algn="l"/>
                <a:tab pos="4516120" algn="l"/>
                <a:tab pos="5739765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15" dirty="0">
                <a:latin typeface="Courier New"/>
                <a:cs typeface="Courier New"/>
              </a:rPr>
              <a:t>+	</a:t>
            </a: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91882"/>
              </p:ext>
            </p:extLst>
          </p:nvPr>
        </p:nvGraphicFramePr>
        <p:xfrm>
          <a:off x="2049540" y="4088498"/>
          <a:ext cx="5387975" cy="807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320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A320-200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321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A321-200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319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A319-100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931429" y="4860549"/>
            <a:ext cx="1393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(3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99998" y="2905053"/>
            <a:ext cx="450215" cy="2304415"/>
          </a:xfrm>
          <a:custGeom>
            <a:avLst/>
            <a:gdLst/>
            <a:ahLst/>
            <a:cxnLst/>
            <a:rect l="l" t="t" r="r" b="b"/>
            <a:pathLst>
              <a:path w="450215" h="2304415">
                <a:moveTo>
                  <a:pt x="450049" y="2304288"/>
                </a:moveTo>
                <a:lnTo>
                  <a:pt x="378922" y="2302377"/>
                </a:lnTo>
                <a:lnTo>
                  <a:pt x="317148" y="2297054"/>
                </a:lnTo>
                <a:lnTo>
                  <a:pt x="268436" y="2288926"/>
                </a:lnTo>
                <a:lnTo>
                  <a:pt x="225018" y="2266696"/>
                </a:lnTo>
                <a:lnTo>
                  <a:pt x="225018" y="1189609"/>
                </a:lnTo>
                <a:lnTo>
                  <a:pt x="213546" y="1177763"/>
                </a:lnTo>
                <a:lnTo>
                  <a:pt x="181601" y="1167478"/>
                </a:lnTo>
                <a:lnTo>
                  <a:pt x="132890" y="1159369"/>
                </a:lnTo>
                <a:lnTo>
                  <a:pt x="71121" y="1154053"/>
                </a:lnTo>
                <a:lnTo>
                  <a:pt x="0" y="1152144"/>
                </a:lnTo>
                <a:lnTo>
                  <a:pt x="71121" y="1150234"/>
                </a:lnTo>
                <a:lnTo>
                  <a:pt x="132890" y="1144918"/>
                </a:lnTo>
                <a:lnTo>
                  <a:pt x="181601" y="1136809"/>
                </a:lnTo>
                <a:lnTo>
                  <a:pt x="213546" y="1126524"/>
                </a:lnTo>
                <a:lnTo>
                  <a:pt x="225018" y="1114679"/>
                </a:lnTo>
                <a:lnTo>
                  <a:pt x="225018" y="37465"/>
                </a:lnTo>
                <a:lnTo>
                  <a:pt x="236490" y="25619"/>
                </a:lnTo>
                <a:lnTo>
                  <a:pt x="268436" y="15334"/>
                </a:lnTo>
                <a:lnTo>
                  <a:pt x="317148" y="7225"/>
                </a:lnTo>
                <a:lnTo>
                  <a:pt x="378922" y="1909"/>
                </a:lnTo>
                <a:lnTo>
                  <a:pt x="450049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65328" y="3739760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1</a:t>
            </a:r>
            <a:endParaRPr sz="4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6917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58212" y="875033"/>
            <a:ext cx="760339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ru-RU" sz="2000" spc="-10" dirty="0">
                <a:latin typeface="Carlito"/>
                <a:cs typeface="Carlito"/>
              </a:rPr>
              <a:t>В</a:t>
            </a:r>
            <a:r>
              <a:rPr sz="2000" spc="-10" dirty="0" err="1" smtClean="0">
                <a:latin typeface="Carlito"/>
                <a:cs typeface="Carlito"/>
              </a:rPr>
              <a:t>ыполните</a:t>
            </a:r>
            <a:r>
              <a:rPr sz="2000" spc="-10" dirty="0" smtClean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точно </a:t>
            </a:r>
            <a:r>
              <a:rPr sz="2000" spc="-5" dirty="0">
                <a:latin typeface="Carlito"/>
                <a:cs typeface="Carlito"/>
              </a:rPr>
              <a:t>такую </a:t>
            </a:r>
            <a:r>
              <a:rPr sz="2000" spc="-15" dirty="0" err="1">
                <a:latin typeface="Carlito"/>
                <a:cs typeface="Carlito"/>
              </a:rPr>
              <a:t>же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5" dirty="0" err="1" smtClean="0">
                <a:latin typeface="Carlito"/>
                <a:cs typeface="Carlito"/>
              </a:rPr>
              <a:t>команду</a:t>
            </a:r>
            <a:r>
              <a:rPr lang="ru-RU" sz="2000" spc="-15" dirty="0" smtClean="0">
                <a:latin typeface="Carlito"/>
                <a:cs typeface="Carlito"/>
              </a:rPr>
              <a:t> на втором терминале</a:t>
            </a:r>
            <a:r>
              <a:rPr sz="2000" spc="-15" dirty="0" smtClean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946" y="1610673"/>
            <a:ext cx="4395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WHERE model </a:t>
            </a:r>
            <a:r>
              <a:rPr b="1" dirty="0">
                <a:latin typeface="Courier New"/>
                <a:cs typeface="Courier New"/>
              </a:rPr>
              <a:t>~ </a:t>
            </a:r>
            <a:r>
              <a:rPr b="1" spc="-10" dirty="0">
                <a:latin typeface="Courier New"/>
                <a:cs typeface="Courier New"/>
              </a:rPr>
              <a:t>'^Air'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b="1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UPDATE</a:t>
            </a:r>
            <a:r>
              <a:rPr b="1" spc="-10" dirty="0">
                <a:latin typeface="Courier New"/>
                <a:cs typeface="Courier New"/>
              </a:rPr>
              <a:t>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6678" y="2199649"/>
            <a:ext cx="1033601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На первом </a:t>
            </a:r>
            <a:r>
              <a:rPr sz="2000" spc="-5" dirty="0">
                <a:latin typeface="Carlito"/>
                <a:cs typeface="Carlito"/>
              </a:rPr>
              <a:t>терминале обновите </a:t>
            </a:r>
            <a:r>
              <a:rPr sz="2000" spc="-20" dirty="0">
                <a:latin typeface="Carlito"/>
                <a:cs typeface="Carlito"/>
              </a:rPr>
              <a:t>одну </a:t>
            </a:r>
            <a:r>
              <a:rPr sz="2000" spc="-10" dirty="0">
                <a:latin typeface="Carlito"/>
                <a:cs typeface="Carlito"/>
              </a:rPr>
              <a:t>строку, </a:t>
            </a:r>
            <a:r>
              <a:rPr sz="2000" dirty="0">
                <a:latin typeface="Carlito"/>
                <a:cs typeface="Carlito"/>
              </a:rPr>
              <a:t>а </a:t>
            </a:r>
            <a:r>
              <a:rPr sz="2000" spc="-5" dirty="0" err="1">
                <a:latin typeface="Carlito"/>
                <a:cs typeface="Carlito"/>
              </a:rPr>
              <a:t>затем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 err="1" smtClean="0">
                <a:latin typeface="Carlito"/>
                <a:cs typeface="Carlito"/>
              </a:rPr>
              <a:t>завершите</a:t>
            </a:r>
            <a:r>
              <a:rPr lang="ru-RU" sz="2000" dirty="0" smtClean="0">
                <a:latin typeface="Carlito"/>
                <a:cs typeface="Carlito"/>
              </a:rPr>
              <a:t> </a:t>
            </a:r>
            <a:r>
              <a:rPr lang="ru-RU" sz="2000" spc="-5" dirty="0">
                <a:latin typeface="Carlito"/>
                <a:cs typeface="Carlito"/>
              </a:rPr>
              <a:t>т</a:t>
            </a:r>
            <a:r>
              <a:rPr lang="ru-RU" sz="2000" spc="5" dirty="0">
                <a:latin typeface="Carlito"/>
                <a:cs typeface="Carlito"/>
              </a:rPr>
              <a:t>р</a:t>
            </a:r>
            <a:r>
              <a:rPr lang="ru-RU" sz="2000" dirty="0">
                <a:latin typeface="Carlito"/>
                <a:cs typeface="Carlito"/>
              </a:rPr>
              <a:t>анзак</a:t>
            </a:r>
            <a:r>
              <a:rPr lang="ru-RU" sz="2000" spc="-15" dirty="0">
                <a:latin typeface="Carlito"/>
                <a:cs typeface="Carlito"/>
              </a:rPr>
              <a:t>ц</a:t>
            </a:r>
            <a:r>
              <a:rPr lang="ru-RU" sz="2000" dirty="0">
                <a:latin typeface="Carlito"/>
                <a:cs typeface="Carlito"/>
              </a:rPr>
              <a:t>ию:</a:t>
            </a:r>
          </a:p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5650" y="2886425"/>
            <a:ext cx="10335332" cy="1346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WHERE aircraft_code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'320';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spc="-10" dirty="0">
                <a:latin typeface="Courier New"/>
                <a:cs typeface="Courier New"/>
              </a:rPr>
              <a:t>UPDATE </a:t>
            </a:r>
            <a:r>
              <a:rPr dirty="0" smtClean="0">
                <a:latin typeface="Courier New"/>
                <a:cs typeface="Courier New"/>
              </a:rPr>
              <a:t>1</a:t>
            </a:r>
            <a:endParaRPr lang="ru-RU" dirty="0" smtClean="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endParaRPr dirty="0">
              <a:latin typeface="Courier New"/>
              <a:cs typeface="Courier New"/>
            </a:endParaRPr>
          </a:p>
          <a:p>
            <a:pPr marL="355600" indent="-342900">
              <a:lnSpc>
                <a:spcPts val="217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Перейдя на </a:t>
            </a:r>
            <a:r>
              <a:rPr sz="2000" spc="-5" dirty="0">
                <a:latin typeface="Carlito"/>
                <a:cs typeface="Carlito"/>
              </a:rPr>
              <a:t>второй терминал, </a:t>
            </a:r>
            <a:r>
              <a:rPr sz="2000" dirty="0">
                <a:latin typeface="Carlito"/>
                <a:cs typeface="Carlito"/>
              </a:rPr>
              <a:t>вы </a:t>
            </a:r>
            <a:r>
              <a:rPr sz="2000" spc="-5" dirty="0">
                <a:latin typeface="Carlito"/>
                <a:cs typeface="Carlito"/>
              </a:rPr>
              <a:t>увидите,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dirty="0">
                <a:latin typeface="Carlito"/>
                <a:cs typeface="Carlito"/>
              </a:rPr>
              <a:t>там была,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наконец,</a:t>
            </a:r>
            <a:endParaRPr sz="2000" dirty="0">
              <a:latin typeface="Carlito"/>
              <a:cs typeface="Carlito"/>
            </a:endParaRPr>
          </a:p>
          <a:p>
            <a:pPr marL="355600">
              <a:lnSpc>
                <a:spcPts val="2280"/>
              </a:lnSpc>
            </a:pPr>
            <a:r>
              <a:rPr sz="2000" spc="-10" dirty="0">
                <a:latin typeface="Carlito"/>
                <a:cs typeface="Carlito"/>
              </a:rPr>
              <a:t>выполнена </a:t>
            </a:r>
            <a:r>
              <a:rPr sz="2000" spc="-5" dirty="0">
                <a:latin typeface="Carlito"/>
                <a:cs typeface="Carlito"/>
              </a:rPr>
              <a:t>выборка, </a:t>
            </a:r>
            <a:r>
              <a:rPr sz="2000" spc="-15" dirty="0">
                <a:latin typeface="Carlito"/>
                <a:cs typeface="Carlito"/>
              </a:rPr>
              <a:t>которая </a:t>
            </a:r>
            <a:r>
              <a:rPr sz="2000" spc="-5" dirty="0">
                <a:latin typeface="Carlito"/>
                <a:cs typeface="Carlito"/>
              </a:rPr>
              <a:t>показала уже измененные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данные: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0733" y="4316696"/>
            <a:ext cx="5349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14980" algn="l"/>
                <a:tab pos="4378960" algn="l"/>
              </a:tabLst>
            </a:pPr>
            <a:r>
              <a:rPr spc="-10" dirty="0">
                <a:latin typeface="Courier New"/>
                <a:cs typeface="Courier New"/>
              </a:rPr>
              <a:t>aircraft_code</a:t>
            </a:r>
            <a:r>
              <a:rPr dirty="0">
                <a:latin typeface="Courier New"/>
                <a:cs typeface="Courier New"/>
              </a:rPr>
              <a:t> |	</a:t>
            </a:r>
            <a:r>
              <a:rPr spc="-10" dirty="0">
                <a:latin typeface="Courier New"/>
                <a:cs typeface="Courier New"/>
              </a:rPr>
              <a:t>model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range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6274" y="4740304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0522" y="4740304"/>
            <a:ext cx="2320925" cy="0"/>
          </a:xfrm>
          <a:custGeom>
            <a:avLst/>
            <a:gdLst/>
            <a:ahLst/>
            <a:cxnLst/>
            <a:rect l="l" t="t" r="r" b="b"/>
            <a:pathLst>
              <a:path w="2320925">
                <a:moveTo>
                  <a:pt x="0" y="0"/>
                </a:moveTo>
                <a:lnTo>
                  <a:pt x="23205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7462" y="4740304"/>
            <a:ext cx="956944" cy="0"/>
          </a:xfrm>
          <a:custGeom>
            <a:avLst/>
            <a:gdLst/>
            <a:ahLst/>
            <a:cxnLst/>
            <a:rect l="l" t="t" r="r" b="b"/>
            <a:pathLst>
              <a:path w="956945">
                <a:moveTo>
                  <a:pt x="0" y="0"/>
                </a:moveTo>
                <a:lnTo>
                  <a:pt x="95691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92184" y="4563584"/>
            <a:ext cx="3704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467610" algn="l"/>
                <a:tab pos="3691254" algn="l"/>
              </a:tabLst>
            </a:pPr>
            <a:r>
              <a:rPr spc="-15" dirty="0">
                <a:latin typeface="Courier New"/>
                <a:cs typeface="Courier New"/>
              </a:rPr>
              <a:t>+	</a:t>
            </a: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92184" y="4810471"/>
            <a:ext cx="3437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877820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bu</a:t>
            </a:r>
            <a:r>
              <a:rPr dirty="0">
                <a:latin typeface="Courier New"/>
                <a:cs typeface="Courier New"/>
              </a:rPr>
              <a:t>s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15" dirty="0">
                <a:latin typeface="Courier New"/>
                <a:cs typeface="Courier New"/>
              </a:rPr>
              <a:t>A</a:t>
            </a:r>
            <a:r>
              <a:rPr spc="-5" dirty="0">
                <a:latin typeface="Courier New"/>
                <a:cs typeface="Courier New"/>
              </a:rPr>
              <a:t>3</a:t>
            </a:r>
            <a:r>
              <a:rPr spc="-15" dirty="0">
                <a:latin typeface="Courier New"/>
                <a:cs typeface="Courier New"/>
              </a:rPr>
              <a:t>2</a:t>
            </a:r>
            <a:r>
              <a:rPr spc="5" dirty="0">
                <a:latin typeface="Courier New"/>
                <a:cs typeface="Courier New"/>
              </a:rPr>
              <a:t>0</a:t>
            </a:r>
            <a:r>
              <a:rPr spc="-5" dirty="0">
                <a:latin typeface="Courier New"/>
                <a:cs typeface="Courier New"/>
              </a:rPr>
              <a:t>-</a:t>
            </a:r>
            <a:r>
              <a:rPr spc="-15" dirty="0">
                <a:latin typeface="Courier New"/>
                <a:cs typeface="Courier New"/>
              </a:rPr>
              <a:t>2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pc="-15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pc="-5" dirty="0">
                <a:solidFill>
                  <a:srgbClr val="FF0000"/>
                </a:solidFill>
                <a:latin typeface="Courier New"/>
                <a:cs typeface="Courier New"/>
              </a:rPr>
              <a:t>00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0734" y="4810472"/>
            <a:ext cx="436245" cy="79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3</a:t>
            </a:r>
            <a:r>
              <a:rPr spc="-15" dirty="0">
                <a:latin typeface="Courier New"/>
                <a:cs typeface="Courier New"/>
              </a:rPr>
              <a:t>2</a:t>
            </a: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spc="-5" dirty="0">
                <a:latin typeface="Courier New"/>
                <a:cs typeface="Courier New"/>
              </a:rPr>
              <a:t>3</a:t>
            </a:r>
            <a:r>
              <a:rPr spc="-15" dirty="0">
                <a:latin typeface="Courier New"/>
                <a:cs typeface="Courier New"/>
              </a:rPr>
              <a:t>2</a:t>
            </a:r>
            <a:r>
              <a:rPr dirty="0">
                <a:latin typeface="Courier New"/>
                <a:cs typeface="Courier New"/>
              </a:rPr>
              <a:t>1</a:t>
            </a:r>
            <a:endParaRPr>
              <a:latin typeface="Courier New"/>
              <a:cs typeface="Courier New"/>
            </a:endParaRPr>
          </a:p>
          <a:p>
            <a:pPr marL="12700">
              <a:lnSpc>
                <a:spcPts val="2055"/>
              </a:lnSpc>
            </a:pPr>
            <a:r>
              <a:rPr spc="-5" dirty="0">
                <a:latin typeface="Courier New"/>
                <a:cs typeface="Courier New"/>
              </a:rPr>
              <a:t>3</a:t>
            </a:r>
            <a:r>
              <a:rPr spc="-15" dirty="0">
                <a:latin typeface="Courier New"/>
                <a:cs typeface="Courier New"/>
              </a:rPr>
              <a:t>1</a:t>
            </a:r>
            <a:r>
              <a:rPr dirty="0">
                <a:latin typeface="Courier New"/>
                <a:cs typeface="Courier New"/>
              </a:rPr>
              <a:t>9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2185" y="5057359"/>
            <a:ext cx="343852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  <a:tabLst>
                <a:tab pos="2877820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bu</a:t>
            </a:r>
            <a:r>
              <a:rPr dirty="0">
                <a:latin typeface="Courier New"/>
                <a:cs typeface="Courier New"/>
              </a:rPr>
              <a:t>s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15" dirty="0">
                <a:latin typeface="Courier New"/>
                <a:cs typeface="Courier New"/>
              </a:rPr>
              <a:t>A</a:t>
            </a:r>
            <a:r>
              <a:rPr spc="-5" dirty="0">
                <a:latin typeface="Courier New"/>
                <a:cs typeface="Courier New"/>
              </a:rPr>
              <a:t>3</a:t>
            </a:r>
            <a:r>
              <a:rPr spc="-15" dirty="0">
                <a:latin typeface="Courier New"/>
                <a:cs typeface="Courier New"/>
              </a:rPr>
              <a:t>2</a:t>
            </a:r>
            <a:r>
              <a:rPr spc="5" dirty="0">
                <a:latin typeface="Courier New"/>
                <a:cs typeface="Courier New"/>
              </a:rPr>
              <a:t>1</a:t>
            </a:r>
            <a:r>
              <a:rPr spc="-5" dirty="0">
                <a:latin typeface="Courier New"/>
                <a:cs typeface="Courier New"/>
              </a:rPr>
              <a:t>-</a:t>
            </a:r>
            <a:r>
              <a:rPr spc="-15" dirty="0">
                <a:latin typeface="Courier New"/>
                <a:cs typeface="Courier New"/>
              </a:rPr>
              <a:t>2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5" dirty="0">
                <a:latin typeface="Courier New"/>
                <a:cs typeface="Courier New"/>
              </a:rPr>
              <a:t>5</a:t>
            </a:r>
            <a:r>
              <a:rPr spc="-15" dirty="0">
                <a:latin typeface="Courier New"/>
                <a:cs typeface="Courier New"/>
              </a:rPr>
              <a:t>6</a:t>
            </a:r>
            <a:r>
              <a:rPr spc="-5" dirty="0">
                <a:latin typeface="Courier New"/>
                <a:cs typeface="Courier New"/>
              </a:rPr>
              <a:t>00</a:t>
            </a:r>
            <a:endParaRPr>
              <a:latin typeface="Courier New"/>
              <a:cs typeface="Courier New"/>
            </a:endParaRPr>
          </a:p>
          <a:p>
            <a:pPr marL="12700">
              <a:lnSpc>
                <a:spcPts val="2055"/>
              </a:lnSpc>
              <a:tabLst>
                <a:tab pos="2877820" algn="l"/>
              </a:tabLst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bu</a:t>
            </a:r>
            <a:r>
              <a:rPr dirty="0">
                <a:latin typeface="Courier New"/>
                <a:cs typeface="Courier New"/>
              </a:rPr>
              <a:t>s </a:t>
            </a:r>
            <a:r>
              <a:rPr spc="-20" dirty="0">
                <a:latin typeface="Courier New"/>
                <a:cs typeface="Courier New"/>
              </a:rPr>
              <a:t>A</a:t>
            </a:r>
            <a:r>
              <a:rPr spc="-5" dirty="0">
                <a:latin typeface="Courier New"/>
                <a:cs typeface="Courier New"/>
              </a:rPr>
              <a:t>3</a:t>
            </a:r>
            <a:r>
              <a:rPr spc="-15" dirty="0">
                <a:latin typeface="Courier New"/>
                <a:cs typeface="Courier New"/>
              </a:rPr>
              <a:t>1</a:t>
            </a:r>
            <a:r>
              <a:rPr spc="-5" dirty="0">
                <a:latin typeface="Courier New"/>
                <a:cs typeface="Courier New"/>
              </a:rPr>
              <a:t>9-</a:t>
            </a:r>
            <a:r>
              <a:rPr spc="-15" dirty="0">
                <a:latin typeface="Courier New"/>
                <a:cs typeface="Courier New"/>
              </a:rPr>
              <a:t>1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0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5" dirty="0">
                <a:latin typeface="Courier New"/>
                <a:cs typeface="Courier New"/>
              </a:rPr>
              <a:t>6</a:t>
            </a:r>
            <a:r>
              <a:rPr spc="-15" dirty="0">
                <a:latin typeface="Courier New"/>
                <a:cs typeface="Courier New"/>
              </a:rPr>
              <a:t>7</a:t>
            </a:r>
            <a:r>
              <a:rPr spc="-5" dirty="0">
                <a:latin typeface="Courier New"/>
                <a:cs typeface="Courier New"/>
              </a:rPr>
              <a:t>00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3574" y="5551491"/>
            <a:ext cx="7169437" cy="5770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(3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 dirty="0">
              <a:latin typeface="Courier New"/>
              <a:cs typeface="Courier New"/>
            </a:endParaRPr>
          </a:p>
          <a:p>
            <a:pPr marL="355600" indent="-342900">
              <a:lnSpc>
                <a:spcPts val="229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Завершите и </a:t>
            </a:r>
            <a:r>
              <a:rPr sz="2000" spc="-5" dirty="0">
                <a:latin typeface="Carlito"/>
                <a:cs typeface="Carlito"/>
              </a:rPr>
              <a:t>вторую</a:t>
            </a:r>
            <a:r>
              <a:rPr sz="2000" spc="-1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транзакцию.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408916" y="4617914"/>
            <a:ext cx="2261959" cy="585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46405" marR="292100" indent="-147955">
              <a:spcBef>
                <a:spcPts val="245"/>
              </a:spcBef>
            </a:pPr>
            <a:r>
              <a:rPr dirty="0">
                <a:latin typeface="Carlito"/>
                <a:cs typeface="Carlito"/>
              </a:rPr>
              <a:t>и</a:t>
            </a:r>
            <a:r>
              <a:rPr spc="-10" dirty="0">
                <a:latin typeface="Carlito"/>
                <a:cs typeface="Carlito"/>
              </a:rPr>
              <a:t>з</a:t>
            </a:r>
            <a:r>
              <a:rPr spc="-5" dirty="0">
                <a:latin typeface="Carlito"/>
                <a:cs typeface="Carlito"/>
              </a:rPr>
              <a:t>менен</a:t>
            </a:r>
            <a:r>
              <a:rPr spc="-10" dirty="0">
                <a:latin typeface="Carlito"/>
                <a:cs typeface="Carlito"/>
              </a:rPr>
              <a:t>н</a:t>
            </a:r>
            <a:r>
              <a:rPr spc="-5" dirty="0">
                <a:latin typeface="Carlito"/>
                <a:cs typeface="Carlito"/>
              </a:rPr>
              <a:t>ое  значение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16688" y="4882099"/>
            <a:ext cx="792480" cy="118110"/>
          </a:xfrm>
          <a:custGeom>
            <a:avLst/>
            <a:gdLst/>
            <a:ahLst/>
            <a:cxnLst/>
            <a:rect l="l" t="t" r="r" b="b"/>
            <a:pathLst>
              <a:path w="792479" h="118110">
                <a:moveTo>
                  <a:pt x="101091" y="0"/>
                </a:moveTo>
                <a:lnTo>
                  <a:pt x="0" y="58927"/>
                </a:lnTo>
                <a:lnTo>
                  <a:pt x="101091" y="117982"/>
                </a:lnTo>
                <a:lnTo>
                  <a:pt x="108838" y="115950"/>
                </a:lnTo>
                <a:lnTo>
                  <a:pt x="115950" y="103758"/>
                </a:lnTo>
                <a:lnTo>
                  <a:pt x="113918" y="96012"/>
                </a:lnTo>
                <a:lnTo>
                  <a:pt x="72131" y="71635"/>
                </a:lnTo>
                <a:lnTo>
                  <a:pt x="25273" y="71627"/>
                </a:lnTo>
                <a:lnTo>
                  <a:pt x="25273" y="46227"/>
                </a:lnTo>
                <a:lnTo>
                  <a:pt x="72335" y="46227"/>
                </a:lnTo>
                <a:lnTo>
                  <a:pt x="113918" y="21970"/>
                </a:lnTo>
                <a:lnTo>
                  <a:pt x="115950" y="14224"/>
                </a:lnTo>
                <a:lnTo>
                  <a:pt x="108838" y="2031"/>
                </a:lnTo>
                <a:lnTo>
                  <a:pt x="101091" y="0"/>
                </a:lnTo>
                <a:close/>
              </a:path>
              <a:path w="792479" h="118110">
                <a:moveTo>
                  <a:pt x="72322" y="46235"/>
                </a:moveTo>
                <a:lnTo>
                  <a:pt x="50455" y="58991"/>
                </a:lnTo>
                <a:lnTo>
                  <a:pt x="72131" y="71635"/>
                </a:lnTo>
                <a:lnTo>
                  <a:pt x="792226" y="71755"/>
                </a:lnTo>
                <a:lnTo>
                  <a:pt x="792226" y="46355"/>
                </a:lnTo>
                <a:lnTo>
                  <a:pt x="72322" y="46235"/>
                </a:lnTo>
                <a:close/>
              </a:path>
              <a:path w="792479" h="118110">
                <a:moveTo>
                  <a:pt x="25273" y="46227"/>
                </a:moveTo>
                <a:lnTo>
                  <a:pt x="25273" y="71627"/>
                </a:lnTo>
                <a:lnTo>
                  <a:pt x="72131" y="71635"/>
                </a:lnTo>
                <a:lnTo>
                  <a:pt x="69287" y="69976"/>
                </a:lnTo>
                <a:lnTo>
                  <a:pt x="31623" y="69976"/>
                </a:lnTo>
                <a:lnTo>
                  <a:pt x="31623" y="48006"/>
                </a:lnTo>
                <a:lnTo>
                  <a:pt x="69287" y="48006"/>
                </a:lnTo>
                <a:lnTo>
                  <a:pt x="72322" y="46235"/>
                </a:lnTo>
                <a:lnTo>
                  <a:pt x="25273" y="46227"/>
                </a:lnTo>
                <a:close/>
              </a:path>
              <a:path w="792479" h="118110">
                <a:moveTo>
                  <a:pt x="31623" y="48006"/>
                </a:moveTo>
                <a:lnTo>
                  <a:pt x="31623" y="69976"/>
                </a:lnTo>
                <a:lnTo>
                  <a:pt x="50455" y="58991"/>
                </a:lnTo>
                <a:lnTo>
                  <a:pt x="31623" y="48006"/>
                </a:lnTo>
                <a:close/>
              </a:path>
              <a:path w="792479" h="118110">
                <a:moveTo>
                  <a:pt x="50455" y="58991"/>
                </a:moveTo>
                <a:lnTo>
                  <a:pt x="31623" y="69976"/>
                </a:lnTo>
                <a:lnTo>
                  <a:pt x="69287" y="69976"/>
                </a:lnTo>
                <a:lnTo>
                  <a:pt x="50455" y="58991"/>
                </a:lnTo>
                <a:close/>
              </a:path>
              <a:path w="792479" h="118110">
                <a:moveTo>
                  <a:pt x="69287" y="48006"/>
                </a:moveTo>
                <a:lnTo>
                  <a:pt x="31623" y="48006"/>
                </a:lnTo>
                <a:lnTo>
                  <a:pt x="50455" y="58991"/>
                </a:lnTo>
                <a:lnTo>
                  <a:pt x="69287" y="4800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32117" y="1260891"/>
            <a:ext cx="3312795" cy="585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pc="-10" dirty="0">
                <a:latin typeface="Carlito"/>
                <a:cs typeface="Carlito"/>
              </a:rPr>
              <a:t>Выполнение </a:t>
            </a:r>
            <a:r>
              <a:rPr spc="-5" dirty="0">
                <a:latin typeface="Carlito"/>
                <a:cs typeface="Carlito"/>
              </a:rPr>
              <a:t>команды </a:t>
            </a:r>
            <a:r>
              <a:rPr spc="-25" dirty="0">
                <a:latin typeface="Carlito"/>
                <a:cs typeface="Carlito"/>
              </a:rPr>
              <a:t>будет</a:t>
            </a:r>
            <a:endParaRPr>
              <a:latin typeface="Carlito"/>
              <a:cs typeface="Carlito"/>
            </a:endParaRPr>
          </a:p>
          <a:p>
            <a:pPr marL="1270" algn="ctr"/>
            <a:r>
              <a:rPr spc="-5" dirty="0">
                <a:latin typeface="Carlito"/>
                <a:cs typeface="Carlito"/>
              </a:rPr>
              <a:t>приостановлено.</a:t>
            </a:r>
            <a:endParaRPr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12027" y="1525202"/>
            <a:ext cx="720090" cy="118110"/>
          </a:xfrm>
          <a:custGeom>
            <a:avLst/>
            <a:gdLst/>
            <a:ahLst/>
            <a:cxnLst/>
            <a:rect l="l" t="t" r="r" b="b"/>
            <a:pathLst>
              <a:path w="720089" h="118110">
                <a:moveTo>
                  <a:pt x="100964" y="0"/>
                </a:moveTo>
                <a:lnTo>
                  <a:pt x="0" y="58927"/>
                </a:lnTo>
                <a:lnTo>
                  <a:pt x="94996" y="114300"/>
                </a:lnTo>
                <a:lnTo>
                  <a:pt x="100964" y="117855"/>
                </a:lnTo>
                <a:lnTo>
                  <a:pt x="108838" y="115824"/>
                </a:lnTo>
                <a:lnTo>
                  <a:pt x="112268" y="109727"/>
                </a:lnTo>
                <a:lnTo>
                  <a:pt x="115824" y="103631"/>
                </a:lnTo>
                <a:lnTo>
                  <a:pt x="113792" y="95884"/>
                </a:lnTo>
                <a:lnTo>
                  <a:pt x="72208" y="71627"/>
                </a:lnTo>
                <a:lnTo>
                  <a:pt x="25146" y="71627"/>
                </a:lnTo>
                <a:lnTo>
                  <a:pt x="25146" y="46227"/>
                </a:lnTo>
                <a:lnTo>
                  <a:pt x="71990" y="46227"/>
                </a:lnTo>
                <a:lnTo>
                  <a:pt x="113792" y="21843"/>
                </a:lnTo>
                <a:lnTo>
                  <a:pt x="115824" y="14096"/>
                </a:lnTo>
                <a:lnTo>
                  <a:pt x="112268" y="8000"/>
                </a:lnTo>
                <a:lnTo>
                  <a:pt x="108838" y="2031"/>
                </a:lnTo>
                <a:lnTo>
                  <a:pt x="100964" y="0"/>
                </a:lnTo>
                <a:close/>
              </a:path>
              <a:path w="720089" h="118110">
                <a:moveTo>
                  <a:pt x="71990" y="46227"/>
                </a:moveTo>
                <a:lnTo>
                  <a:pt x="25146" y="46227"/>
                </a:lnTo>
                <a:lnTo>
                  <a:pt x="25146" y="71627"/>
                </a:lnTo>
                <a:lnTo>
                  <a:pt x="72208" y="71627"/>
                </a:lnTo>
                <a:lnTo>
                  <a:pt x="69160" y="69850"/>
                </a:lnTo>
                <a:lnTo>
                  <a:pt x="31496" y="69850"/>
                </a:lnTo>
                <a:lnTo>
                  <a:pt x="31496" y="47878"/>
                </a:lnTo>
                <a:lnTo>
                  <a:pt x="69160" y="47878"/>
                </a:lnTo>
                <a:lnTo>
                  <a:pt x="71990" y="46227"/>
                </a:lnTo>
                <a:close/>
              </a:path>
              <a:path w="720089" h="118110">
                <a:moveTo>
                  <a:pt x="720089" y="46227"/>
                </a:moveTo>
                <a:lnTo>
                  <a:pt x="71990" y="46227"/>
                </a:lnTo>
                <a:lnTo>
                  <a:pt x="50328" y="58864"/>
                </a:lnTo>
                <a:lnTo>
                  <a:pt x="72208" y="71627"/>
                </a:lnTo>
                <a:lnTo>
                  <a:pt x="720089" y="71627"/>
                </a:lnTo>
                <a:lnTo>
                  <a:pt x="720089" y="46227"/>
                </a:lnTo>
                <a:close/>
              </a:path>
              <a:path w="720089" h="118110">
                <a:moveTo>
                  <a:pt x="31496" y="47878"/>
                </a:moveTo>
                <a:lnTo>
                  <a:pt x="31496" y="69850"/>
                </a:lnTo>
                <a:lnTo>
                  <a:pt x="50328" y="58864"/>
                </a:lnTo>
                <a:lnTo>
                  <a:pt x="31496" y="47878"/>
                </a:lnTo>
                <a:close/>
              </a:path>
              <a:path w="720089" h="118110">
                <a:moveTo>
                  <a:pt x="50328" y="58864"/>
                </a:moveTo>
                <a:lnTo>
                  <a:pt x="31496" y="69850"/>
                </a:lnTo>
                <a:lnTo>
                  <a:pt x="69160" y="69850"/>
                </a:lnTo>
                <a:lnTo>
                  <a:pt x="50328" y="58864"/>
                </a:lnTo>
                <a:close/>
              </a:path>
              <a:path w="720089" h="118110">
                <a:moveTo>
                  <a:pt x="69160" y="47878"/>
                </a:moveTo>
                <a:lnTo>
                  <a:pt x="31496" y="47878"/>
                </a:lnTo>
                <a:lnTo>
                  <a:pt x="50328" y="58864"/>
                </a:lnTo>
                <a:lnTo>
                  <a:pt x="69160" y="4787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3515" y="1404933"/>
            <a:ext cx="450215" cy="502284"/>
          </a:xfrm>
          <a:custGeom>
            <a:avLst/>
            <a:gdLst/>
            <a:ahLst/>
            <a:cxnLst/>
            <a:rect l="l" t="t" r="r" b="b"/>
            <a:pathLst>
              <a:path w="450215" h="502285">
                <a:moveTo>
                  <a:pt x="450049" y="502285"/>
                </a:moveTo>
                <a:lnTo>
                  <a:pt x="378922" y="500375"/>
                </a:lnTo>
                <a:lnTo>
                  <a:pt x="317148" y="495059"/>
                </a:lnTo>
                <a:lnTo>
                  <a:pt x="268436" y="486950"/>
                </a:lnTo>
                <a:lnTo>
                  <a:pt x="225018" y="464820"/>
                </a:lnTo>
                <a:lnTo>
                  <a:pt x="225018" y="288671"/>
                </a:lnTo>
                <a:lnTo>
                  <a:pt x="213546" y="276825"/>
                </a:lnTo>
                <a:lnTo>
                  <a:pt x="181601" y="266540"/>
                </a:lnTo>
                <a:lnTo>
                  <a:pt x="132890" y="258431"/>
                </a:lnTo>
                <a:lnTo>
                  <a:pt x="71121" y="253115"/>
                </a:lnTo>
                <a:lnTo>
                  <a:pt x="0" y="251206"/>
                </a:lnTo>
                <a:lnTo>
                  <a:pt x="71121" y="249295"/>
                </a:lnTo>
                <a:lnTo>
                  <a:pt x="132890" y="243972"/>
                </a:lnTo>
                <a:lnTo>
                  <a:pt x="181601" y="235844"/>
                </a:lnTo>
                <a:lnTo>
                  <a:pt x="213546" y="225521"/>
                </a:lnTo>
                <a:lnTo>
                  <a:pt x="225018" y="213613"/>
                </a:lnTo>
                <a:lnTo>
                  <a:pt x="225018" y="37464"/>
                </a:lnTo>
                <a:lnTo>
                  <a:pt x="236490" y="25619"/>
                </a:lnTo>
                <a:lnTo>
                  <a:pt x="268436" y="15334"/>
                </a:lnTo>
                <a:lnTo>
                  <a:pt x="317148" y="7225"/>
                </a:lnTo>
                <a:lnTo>
                  <a:pt x="378922" y="1909"/>
                </a:lnTo>
                <a:lnTo>
                  <a:pt x="450049" y="0"/>
                </a:lnTo>
              </a:path>
            </a:pathLst>
          </a:custGeom>
          <a:ln w="253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994807" y="1386624"/>
            <a:ext cx="410908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b="1" spc="-10" dirty="0" smtClean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114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aircrafts_tmp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24218" y="2647919"/>
            <a:ext cx="450215" cy="790575"/>
          </a:xfrm>
          <a:custGeom>
            <a:avLst/>
            <a:gdLst/>
            <a:ahLst/>
            <a:cxnLst/>
            <a:rect l="l" t="t" r="r" b="b"/>
            <a:pathLst>
              <a:path w="450215" h="790575">
                <a:moveTo>
                  <a:pt x="450049" y="790321"/>
                </a:moveTo>
                <a:lnTo>
                  <a:pt x="378922" y="788411"/>
                </a:lnTo>
                <a:lnTo>
                  <a:pt x="317148" y="783095"/>
                </a:lnTo>
                <a:lnTo>
                  <a:pt x="268436" y="774986"/>
                </a:lnTo>
                <a:lnTo>
                  <a:pt x="225018" y="752856"/>
                </a:lnTo>
                <a:lnTo>
                  <a:pt x="225018" y="432689"/>
                </a:lnTo>
                <a:lnTo>
                  <a:pt x="213546" y="420830"/>
                </a:lnTo>
                <a:lnTo>
                  <a:pt x="181601" y="410513"/>
                </a:lnTo>
                <a:lnTo>
                  <a:pt x="132890" y="402367"/>
                </a:lnTo>
                <a:lnTo>
                  <a:pt x="71121" y="397019"/>
                </a:lnTo>
                <a:lnTo>
                  <a:pt x="0" y="395097"/>
                </a:lnTo>
                <a:lnTo>
                  <a:pt x="71121" y="393187"/>
                </a:lnTo>
                <a:lnTo>
                  <a:pt x="132890" y="387871"/>
                </a:lnTo>
                <a:lnTo>
                  <a:pt x="181601" y="379762"/>
                </a:lnTo>
                <a:lnTo>
                  <a:pt x="213546" y="369477"/>
                </a:lnTo>
                <a:lnTo>
                  <a:pt x="225018" y="357632"/>
                </a:lnTo>
                <a:lnTo>
                  <a:pt x="225018" y="37465"/>
                </a:lnTo>
                <a:lnTo>
                  <a:pt x="236490" y="25619"/>
                </a:lnTo>
                <a:lnTo>
                  <a:pt x="268436" y="15334"/>
                </a:lnTo>
                <a:lnTo>
                  <a:pt x="317148" y="7225"/>
                </a:lnTo>
                <a:lnTo>
                  <a:pt x="378922" y="1909"/>
                </a:lnTo>
                <a:lnTo>
                  <a:pt x="450049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42314" y="2395313"/>
            <a:ext cx="5523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sz="6000" spc="-7" baseline="-9027" dirty="0" smtClean="0">
                <a:latin typeface="Carlito"/>
                <a:cs typeface="Carlito"/>
              </a:rPr>
              <a:t> </a:t>
            </a:r>
            <a:r>
              <a:rPr b="1" spc="-10" dirty="0">
                <a:latin typeface="Courier New"/>
                <a:cs typeface="Courier New"/>
              </a:rPr>
              <a:t>UPDATE aircrafts_tmp SET range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145" dirty="0"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5800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12142" y="4403691"/>
            <a:ext cx="450215" cy="1438910"/>
          </a:xfrm>
          <a:custGeom>
            <a:avLst/>
            <a:gdLst/>
            <a:ahLst/>
            <a:cxnLst/>
            <a:rect l="l" t="t" r="r" b="b"/>
            <a:pathLst>
              <a:path w="450215" h="1438910">
                <a:moveTo>
                  <a:pt x="450049" y="1438376"/>
                </a:moveTo>
                <a:lnTo>
                  <a:pt x="378922" y="1436463"/>
                </a:lnTo>
                <a:lnTo>
                  <a:pt x="317148" y="1431137"/>
                </a:lnTo>
                <a:lnTo>
                  <a:pt x="268436" y="1423017"/>
                </a:lnTo>
                <a:lnTo>
                  <a:pt x="225018" y="1400873"/>
                </a:lnTo>
                <a:lnTo>
                  <a:pt x="225018" y="756666"/>
                </a:lnTo>
                <a:lnTo>
                  <a:pt x="213546" y="744820"/>
                </a:lnTo>
                <a:lnTo>
                  <a:pt x="181601" y="734535"/>
                </a:lnTo>
                <a:lnTo>
                  <a:pt x="132890" y="726426"/>
                </a:lnTo>
                <a:lnTo>
                  <a:pt x="71121" y="721110"/>
                </a:lnTo>
                <a:lnTo>
                  <a:pt x="0" y="719201"/>
                </a:lnTo>
                <a:lnTo>
                  <a:pt x="71121" y="717278"/>
                </a:lnTo>
                <a:lnTo>
                  <a:pt x="132890" y="711930"/>
                </a:lnTo>
                <a:lnTo>
                  <a:pt x="181601" y="703784"/>
                </a:lnTo>
                <a:lnTo>
                  <a:pt x="213546" y="693467"/>
                </a:lnTo>
                <a:lnTo>
                  <a:pt x="225018" y="681609"/>
                </a:lnTo>
                <a:lnTo>
                  <a:pt x="225018" y="37465"/>
                </a:lnTo>
                <a:lnTo>
                  <a:pt x="236490" y="25619"/>
                </a:lnTo>
                <a:lnTo>
                  <a:pt x="268436" y="15334"/>
                </a:lnTo>
                <a:lnTo>
                  <a:pt x="317148" y="7225"/>
                </a:lnTo>
                <a:lnTo>
                  <a:pt x="378922" y="1909"/>
                </a:lnTo>
                <a:lnTo>
                  <a:pt x="450049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"/>
          <p:cNvSpPr txBox="1">
            <a:spLocks/>
          </p:cNvSpPr>
          <p:nvPr/>
        </p:nvSpPr>
        <p:spPr>
          <a:xfrm>
            <a:off x="1613002" y="219819"/>
            <a:ext cx="9778147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ru-RU" sz="3200" spc="-5" smtClean="0">
                <a:latin typeface="Arial Black" panose="020B0A04020102020204" pitchFamily="34" charset="0"/>
              </a:rPr>
              <a:t>Эксперимент: </a:t>
            </a:r>
            <a:r>
              <a:rPr lang="ru-RU" sz="3200" spc="-15" smtClean="0">
                <a:latin typeface="Arial Black" panose="020B0A04020102020204" pitchFamily="34" charset="0"/>
              </a:rPr>
              <a:t>блокировка </a:t>
            </a:r>
            <a:r>
              <a:rPr lang="ru-RU" sz="3200" spc="-5" smtClean="0">
                <a:latin typeface="Arial Black" panose="020B0A04020102020204" pitchFamily="34" charset="0"/>
              </a:rPr>
              <a:t>строк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30" name="object 26"/>
          <p:cNvSpPr txBox="1"/>
          <p:nvPr/>
        </p:nvSpPr>
        <p:spPr>
          <a:xfrm>
            <a:off x="1380166" y="1272217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2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1" name="object 26"/>
          <p:cNvSpPr txBox="1"/>
          <p:nvPr/>
        </p:nvSpPr>
        <p:spPr>
          <a:xfrm>
            <a:off x="1380166" y="2690397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ru-RU" sz="4000" spc="-5" dirty="0" smtClean="0">
                <a:latin typeface="Carlito"/>
                <a:cs typeface="Carlito"/>
              </a:rPr>
              <a:t>1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2" name="object 26"/>
          <p:cNvSpPr txBox="1"/>
          <p:nvPr/>
        </p:nvSpPr>
        <p:spPr>
          <a:xfrm>
            <a:off x="1264466" y="4682709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2</a:t>
            </a:r>
            <a:endParaRPr sz="4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5679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198848" y="1820331"/>
            <a:ext cx="748665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40" dirty="0">
                <a:latin typeface="Carlito"/>
                <a:cs typeface="Carlito"/>
              </a:rPr>
              <a:t>Такой </a:t>
            </a:r>
            <a:r>
              <a:rPr sz="2000" spc="-20" dirty="0">
                <a:latin typeface="Carlito"/>
                <a:cs typeface="Carlito"/>
              </a:rPr>
              <a:t>результат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PostgreSQL достигается </a:t>
            </a:r>
            <a:r>
              <a:rPr sz="2000" dirty="0">
                <a:latin typeface="Carlito"/>
                <a:cs typeface="Carlito"/>
              </a:rPr>
              <a:t>за </a:t>
            </a:r>
            <a:r>
              <a:rPr sz="2000" spc="-5" dirty="0">
                <a:latin typeface="Carlito"/>
                <a:cs typeface="Carlito"/>
              </a:rPr>
              <a:t>счет </a:t>
            </a:r>
            <a:r>
              <a:rPr sz="2000" spc="-15" dirty="0">
                <a:latin typeface="Carlito"/>
                <a:cs typeface="Carlito"/>
              </a:rPr>
              <a:t>того, </a:t>
            </a:r>
            <a:r>
              <a:rPr sz="2000" spc="-10" dirty="0" err="1">
                <a:latin typeface="Carlito"/>
                <a:cs typeface="Carlito"/>
              </a:rPr>
              <a:t>что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30" dirty="0" err="1" smtClean="0">
                <a:latin typeface="Carlito"/>
                <a:cs typeface="Carlito"/>
              </a:rPr>
              <a:t>когда</a:t>
            </a:r>
            <a:r>
              <a:rPr lang="en-US" sz="2000" spc="-30" dirty="0" smtClean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параллельные</a:t>
            </a:r>
            <a:r>
              <a:rPr sz="2000" spc="-5" dirty="0" smtClean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транзакции </a:t>
            </a:r>
            <a:r>
              <a:rPr sz="2000" spc="-5" dirty="0">
                <a:latin typeface="Carlito"/>
                <a:cs typeface="Carlito"/>
              </a:rPr>
              <a:t>изменяют </a:t>
            </a:r>
            <a:r>
              <a:rPr sz="2000" spc="-20" dirty="0">
                <a:latin typeface="Carlito"/>
                <a:cs typeface="Carlito"/>
              </a:rPr>
              <a:t>одни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5" dirty="0">
                <a:latin typeface="Carlito"/>
                <a:cs typeface="Carlito"/>
              </a:rPr>
              <a:t>те </a:t>
            </a:r>
            <a:r>
              <a:rPr sz="2000" spc="-15" dirty="0">
                <a:latin typeface="Carlito"/>
                <a:cs typeface="Carlito"/>
              </a:rPr>
              <a:t>же </a:t>
            </a:r>
            <a:r>
              <a:rPr sz="2000" dirty="0">
                <a:latin typeface="Carlito"/>
                <a:cs typeface="Carlito"/>
              </a:rPr>
              <a:t>строки таблиц,  </a:t>
            </a:r>
            <a:r>
              <a:rPr sz="2000" spc="-25" dirty="0">
                <a:latin typeface="Carlito"/>
                <a:cs typeface="Carlito"/>
              </a:rPr>
              <a:t>тогда </a:t>
            </a:r>
            <a:r>
              <a:rPr sz="2000" spc="-5" dirty="0">
                <a:latin typeface="Carlito"/>
                <a:cs typeface="Carlito"/>
              </a:rPr>
              <a:t>создаются </a:t>
            </a:r>
            <a:r>
              <a:rPr sz="2000" i="1" spc="-114" dirty="0">
                <a:latin typeface="Arial"/>
                <a:cs typeface="Arial"/>
              </a:rPr>
              <a:t>отдельные </a:t>
            </a:r>
            <a:r>
              <a:rPr sz="2000" i="1" spc="-110" dirty="0">
                <a:latin typeface="Arial"/>
                <a:cs typeface="Arial"/>
              </a:rPr>
              <a:t>версии </a:t>
            </a:r>
            <a:r>
              <a:rPr sz="2000" spc="-5" dirty="0">
                <a:latin typeface="Carlito"/>
                <a:cs typeface="Carlito"/>
              </a:rPr>
              <a:t>этих </a:t>
            </a:r>
            <a:r>
              <a:rPr sz="2000" dirty="0">
                <a:latin typeface="Carlito"/>
                <a:cs typeface="Carlito"/>
              </a:rPr>
              <a:t>строк,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доступные</a:t>
            </a:r>
            <a:r>
              <a:rPr lang="en-US" sz="2000" spc="-5" dirty="0" smtClean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соответствующим</a:t>
            </a:r>
            <a:r>
              <a:rPr sz="2000" spc="-40" dirty="0" smtClean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транзакциям.</a:t>
            </a:r>
            <a:endParaRPr sz="2000" dirty="0">
              <a:latin typeface="Carlito"/>
              <a:cs typeface="Carlito"/>
            </a:endParaRPr>
          </a:p>
          <a:p>
            <a:pPr marL="355600" marR="28003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Это позволяет ускорить </a:t>
            </a:r>
            <a:r>
              <a:rPr sz="2000" spc="-5" dirty="0">
                <a:latin typeface="Carlito"/>
                <a:cs typeface="Carlito"/>
              </a:rPr>
              <a:t>работу </a:t>
            </a:r>
            <a:r>
              <a:rPr sz="2000" dirty="0">
                <a:latin typeface="Carlito"/>
                <a:cs typeface="Carlito"/>
              </a:rPr>
              <a:t>с базой </a:t>
            </a:r>
            <a:r>
              <a:rPr sz="2000" spc="-5" dirty="0">
                <a:latin typeface="Carlito"/>
                <a:cs typeface="Carlito"/>
              </a:rPr>
              <a:t>данных, </a:t>
            </a:r>
            <a:r>
              <a:rPr sz="2000" spc="-20" dirty="0">
                <a:latin typeface="Carlito"/>
                <a:cs typeface="Carlito"/>
              </a:rPr>
              <a:t>однако </a:t>
            </a:r>
            <a:r>
              <a:rPr sz="2000" spc="-10" dirty="0">
                <a:latin typeface="Carlito"/>
                <a:cs typeface="Carlito"/>
              </a:rPr>
              <a:t>требует  больше дискового </a:t>
            </a:r>
            <a:r>
              <a:rPr sz="2000" dirty="0">
                <a:latin typeface="Carlito"/>
                <a:cs typeface="Carlito"/>
              </a:rPr>
              <a:t>пространства и </a:t>
            </a:r>
            <a:r>
              <a:rPr sz="2000" spc="-5" dirty="0">
                <a:latin typeface="Carlito"/>
                <a:cs typeface="Carlito"/>
              </a:rPr>
              <a:t>оперативной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памяти.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98848" y="4970999"/>
            <a:ext cx="8065134" cy="862416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728345" marR="723900" indent="1905" algn="ctr">
              <a:spcBef>
                <a:spcPts val="245"/>
              </a:spcBef>
            </a:pPr>
            <a:r>
              <a:rPr spc="-5" dirty="0">
                <a:latin typeface="Carlito"/>
                <a:cs typeface="Carlito"/>
              </a:rPr>
              <a:t>Важное </a:t>
            </a:r>
            <a:r>
              <a:rPr spc="-10" dirty="0">
                <a:latin typeface="Carlito"/>
                <a:cs typeface="Carlito"/>
              </a:rPr>
              <a:t>следствие </a:t>
            </a:r>
            <a:r>
              <a:rPr spc="-5" dirty="0">
                <a:latin typeface="Carlito"/>
                <a:cs typeface="Carlito"/>
              </a:rPr>
              <a:t>применения </a:t>
            </a:r>
            <a:r>
              <a:rPr spc="-10" dirty="0">
                <a:latin typeface="Carlito"/>
                <a:cs typeface="Carlito"/>
              </a:rPr>
              <a:t>MVCC </a:t>
            </a:r>
            <a:r>
              <a:rPr dirty="0">
                <a:latin typeface="Carlito"/>
                <a:cs typeface="Carlito"/>
              </a:rPr>
              <a:t>— </a:t>
            </a:r>
            <a:r>
              <a:rPr spc="-5" dirty="0">
                <a:latin typeface="Carlito"/>
                <a:cs typeface="Carlito"/>
              </a:rPr>
              <a:t>операции чтения </a:t>
            </a:r>
            <a:r>
              <a:rPr spc="-20" dirty="0">
                <a:latin typeface="Carlito"/>
                <a:cs typeface="Carlito"/>
              </a:rPr>
              <a:t>никогда  </a:t>
            </a:r>
            <a:r>
              <a:rPr dirty="0">
                <a:latin typeface="Carlito"/>
                <a:cs typeface="Carlito"/>
              </a:rPr>
              <a:t>не </a:t>
            </a:r>
            <a:r>
              <a:rPr spc="-10" dirty="0">
                <a:latin typeface="Carlito"/>
                <a:cs typeface="Carlito"/>
              </a:rPr>
              <a:t>блокируются </a:t>
            </a:r>
            <a:r>
              <a:rPr spc="-5" dirty="0">
                <a:latin typeface="Carlito"/>
                <a:cs typeface="Carlito"/>
              </a:rPr>
              <a:t>операциями записи, </a:t>
            </a:r>
            <a:r>
              <a:rPr dirty="0">
                <a:latin typeface="Carlito"/>
                <a:cs typeface="Carlito"/>
              </a:rPr>
              <a:t>а </a:t>
            </a:r>
            <a:r>
              <a:rPr spc="-5" dirty="0">
                <a:latin typeface="Carlito"/>
                <a:cs typeface="Carlito"/>
              </a:rPr>
              <a:t>операции записи </a:t>
            </a:r>
            <a:r>
              <a:rPr spc="-20" dirty="0">
                <a:latin typeface="Carlito"/>
                <a:cs typeface="Carlito"/>
              </a:rPr>
              <a:t>никогда </a:t>
            </a:r>
            <a:r>
              <a:rPr dirty="0">
                <a:latin typeface="Carlito"/>
                <a:cs typeface="Carlito"/>
              </a:rPr>
              <a:t>не  </a:t>
            </a:r>
            <a:r>
              <a:rPr spc="-10" dirty="0">
                <a:latin typeface="Carlito"/>
                <a:cs typeface="Carlito"/>
              </a:rPr>
              <a:t>блокируются </a:t>
            </a:r>
            <a:r>
              <a:rPr spc="-5" dirty="0">
                <a:latin typeface="Carlito"/>
                <a:cs typeface="Carlito"/>
              </a:rPr>
              <a:t>операциями</a:t>
            </a:r>
            <a:r>
              <a:rPr spc="2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чтения.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0" name="object 3"/>
          <p:cNvSpPr txBox="1">
            <a:spLocks noGrp="1"/>
          </p:cNvSpPr>
          <p:nvPr>
            <p:ph type="title"/>
          </p:nvPr>
        </p:nvSpPr>
        <p:spPr>
          <a:xfrm>
            <a:off x="1432553" y="-90785"/>
            <a:ext cx="10018713" cy="175259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Black" panose="020B0A04020102020204" pitchFamily="34" charset="0"/>
              </a:rPr>
              <a:t>Реализация</a:t>
            </a:r>
            <a:r>
              <a:rPr sz="3200" spc="-7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транзакций  </a:t>
            </a:r>
            <a:r>
              <a:rPr sz="3200" spc="-5" dirty="0">
                <a:latin typeface="Arial Black" panose="020B0A04020102020204" pitchFamily="34" charset="0"/>
              </a:rPr>
              <a:t>в </a:t>
            </a:r>
            <a:r>
              <a:rPr sz="3200" spc="-10" dirty="0">
                <a:latin typeface="Arial Black" panose="020B0A04020102020204" pitchFamily="34" charset="0"/>
              </a:rPr>
              <a:t>СУБД </a:t>
            </a:r>
            <a:r>
              <a:rPr sz="3200" spc="-20" dirty="0" smtClean="0">
                <a:latin typeface="Arial Black" panose="020B0A04020102020204" pitchFamily="34" charset="0"/>
              </a:rPr>
              <a:t>PostgreSQL</a:t>
            </a:r>
            <a:endParaRPr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404" y="84746"/>
            <a:ext cx="10097324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Black" panose="020B0A04020102020204" pitchFamily="34" charset="0"/>
              </a:rPr>
              <a:t>Блокировки на </a:t>
            </a:r>
            <a:r>
              <a:rPr sz="3200" spc="-10" dirty="0">
                <a:latin typeface="Arial Black" panose="020B0A04020102020204" pitchFamily="34" charset="0"/>
              </a:rPr>
              <a:t>уровне</a:t>
            </a:r>
            <a:r>
              <a:rPr sz="3200" dirty="0">
                <a:latin typeface="Arial Black" panose="020B0A04020102020204" pitchFamily="34" charset="0"/>
              </a:rPr>
              <a:t> </a:t>
            </a:r>
            <a:r>
              <a:rPr sz="3200" spc="-15" dirty="0">
                <a:latin typeface="Arial Black" panose="020B0A04020102020204" pitchFamily="34" charset="0"/>
              </a:rPr>
              <a:t>таблиц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544128" y="616905"/>
            <a:ext cx="10515600" cy="22294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7493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965" algn="l"/>
                <a:tab pos="355600" algn="l"/>
              </a:tabLst>
            </a:pPr>
            <a:r>
              <a:rPr kern="0" dirty="0">
                <a:latin typeface="Carlito"/>
              </a:rPr>
              <a:t>Аналогичным образом можно организовать блокировки на </a:t>
            </a:r>
            <a:r>
              <a:rPr kern="0" dirty="0" err="1">
                <a:latin typeface="Carlito"/>
              </a:rPr>
              <a:t>уровне</a:t>
            </a:r>
            <a:r>
              <a:rPr kern="0" dirty="0">
                <a:latin typeface="Carlito"/>
              </a:rPr>
              <a:t>  </a:t>
            </a:r>
            <a:r>
              <a:rPr kern="0" dirty="0" err="1" smtClean="0">
                <a:latin typeface="Carlito"/>
              </a:rPr>
              <a:t>таблиц</a:t>
            </a:r>
            <a:r>
              <a:rPr kern="0" dirty="0" smtClean="0">
                <a:latin typeface="Carlito"/>
              </a:rPr>
              <a:t>.</a:t>
            </a:r>
            <a:r>
              <a:rPr lang="ru-RU" kern="0" dirty="0" smtClean="0">
                <a:latin typeface="Carlito"/>
              </a:rPr>
              <a:t> </a:t>
            </a:r>
            <a:r>
              <a:rPr kern="0" dirty="0" err="1" smtClean="0">
                <a:latin typeface="Carlito"/>
              </a:rPr>
              <a:t>Также</a:t>
            </a:r>
            <a:r>
              <a:rPr kern="0" dirty="0" smtClean="0">
                <a:latin typeface="Carlito"/>
              </a:rPr>
              <a:t> </a:t>
            </a:r>
            <a:r>
              <a:rPr kern="0" dirty="0">
                <a:latin typeface="Carlito"/>
              </a:rPr>
              <a:t>на первом терминале организуйте транзакцию с уровнем</a:t>
            </a:r>
          </a:p>
          <a:p>
            <a:pPr marL="0" marR="5080" indent="0">
              <a:spcBef>
                <a:spcPts val="0"/>
              </a:spcBef>
              <a:spcAft>
                <a:spcPts val="0"/>
              </a:spcAft>
              <a:buNone/>
            </a:pPr>
            <a:r>
              <a:rPr kern="0" dirty="0">
                <a:latin typeface="Carlito"/>
              </a:rPr>
              <a:t>изоляции READ COMMITTED и выполните команду блокировки всей  таблицы в самом строгом режиме, в котором </a:t>
            </a:r>
            <a:r>
              <a:rPr kern="0" dirty="0" err="1">
                <a:latin typeface="Carlito"/>
              </a:rPr>
              <a:t>другим</a:t>
            </a:r>
            <a:r>
              <a:rPr kern="0" dirty="0">
                <a:latin typeface="Carlito"/>
              </a:rPr>
              <a:t> </a:t>
            </a:r>
            <a:r>
              <a:rPr kern="0" dirty="0" err="1" smtClean="0">
                <a:latin typeface="Carlito"/>
              </a:rPr>
              <a:t>транзакциям</a:t>
            </a:r>
            <a:r>
              <a:rPr lang="ru-RU" kern="0" dirty="0" smtClean="0">
                <a:latin typeface="Carlito"/>
              </a:rPr>
              <a:t> </a:t>
            </a:r>
            <a:r>
              <a:rPr lang="ru-RU" spc="-5" dirty="0">
                <a:latin typeface="Carlito"/>
                <a:cs typeface="Carlito"/>
              </a:rPr>
              <a:t>доступ </a:t>
            </a:r>
            <a:r>
              <a:rPr lang="ru-RU" dirty="0">
                <a:latin typeface="Carlito"/>
                <a:cs typeface="Carlito"/>
              </a:rPr>
              <a:t>к </a:t>
            </a:r>
            <a:r>
              <a:rPr lang="ru-RU" spc="-10" dirty="0">
                <a:latin typeface="Carlito"/>
                <a:cs typeface="Carlito"/>
              </a:rPr>
              <a:t>этой </a:t>
            </a:r>
            <a:r>
              <a:rPr lang="ru-RU" spc="-15" dirty="0">
                <a:latin typeface="Carlito"/>
                <a:cs typeface="Carlito"/>
              </a:rPr>
              <a:t>таблице </a:t>
            </a:r>
            <a:r>
              <a:rPr lang="ru-RU" spc="-5" dirty="0">
                <a:latin typeface="Carlito"/>
                <a:cs typeface="Carlito"/>
              </a:rPr>
              <a:t>запрещен</a:t>
            </a:r>
            <a:r>
              <a:rPr lang="ru-RU" spc="-50" dirty="0">
                <a:latin typeface="Carlito"/>
                <a:cs typeface="Carlito"/>
              </a:rPr>
              <a:t> </a:t>
            </a:r>
            <a:r>
              <a:rPr lang="ru-RU" spc="-5" dirty="0">
                <a:latin typeface="Carlito"/>
                <a:cs typeface="Carlito"/>
              </a:rPr>
              <a:t>полностью:</a:t>
            </a:r>
            <a:endParaRPr lang="ru-RU" dirty="0">
              <a:latin typeface="Carlito"/>
              <a:cs typeface="Carlito"/>
            </a:endParaRPr>
          </a:p>
          <a:p>
            <a:pPr marL="0" marR="508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ern="0" dirty="0"/>
          </a:p>
        </p:txBody>
      </p:sp>
      <p:sp>
        <p:nvSpPr>
          <p:cNvPr id="5" name="object 5"/>
          <p:cNvSpPr txBox="1"/>
          <p:nvPr/>
        </p:nvSpPr>
        <p:spPr>
          <a:xfrm>
            <a:off x="1562659" y="3359114"/>
            <a:ext cx="9936351" cy="8983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втором терминале </a:t>
            </a:r>
            <a:r>
              <a:rPr sz="2000" spc="-10" dirty="0">
                <a:latin typeface="Carlito"/>
                <a:cs typeface="Carlito"/>
              </a:rPr>
              <a:t>выполните </a:t>
            </a:r>
            <a:r>
              <a:rPr sz="2000" dirty="0">
                <a:latin typeface="Carlito"/>
                <a:cs typeface="Carlito"/>
              </a:rPr>
              <a:t>совершенно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«безобидную»</a:t>
            </a:r>
          </a:p>
          <a:p>
            <a:pPr marL="355600">
              <a:lnSpc>
                <a:spcPts val="2355"/>
              </a:lnSpc>
            </a:pPr>
            <a:r>
              <a:rPr sz="2000" spc="-10" dirty="0">
                <a:latin typeface="Carlito"/>
                <a:cs typeface="Carlito"/>
              </a:rPr>
              <a:t>команду: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115"/>
              </a:lnSpc>
            </a:pPr>
            <a:r>
              <a:rPr lang="ru-RU" b="1" spc="-10" dirty="0" smtClean="0">
                <a:latin typeface="Courier New"/>
                <a:cs typeface="Courier New"/>
              </a:rPr>
              <a:t>   </a:t>
            </a:r>
            <a:r>
              <a:rPr b="1" spc="-10" dirty="0" smtClean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aircrafts_tmp WHERE model </a:t>
            </a:r>
            <a:r>
              <a:rPr b="1" dirty="0">
                <a:latin typeface="Courier New"/>
                <a:cs typeface="Courier New"/>
              </a:rPr>
              <a:t>~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'^Air';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0275" y="4540377"/>
            <a:ext cx="1030945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59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Вы </a:t>
            </a:r>
            <a:r>
              <a:rPr sz="2000" spc="-5" dirty="0">
                <a:latin typeface="Carlito"/>
                <a:cs typeface="Carlito"/>
              </a:rPr>
              <a:t>увидите,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spc="-5" dirty="0">
                <a:latin typeface="Carlito"/>
                <a:cs typeface="Carlito"/>
              </a:rPr>
              <a:t>выполнение </a:t>
            </a:r>
            <a:r>
              <a:rPr sz="2000" spc="-10" dirty="0">
                <a:latin typeface="Carlito"/>
                <a:cs typeface="Carlito"/>
              </a:rPr>
              <a:t>команды </a:t>
            </a:r>
            <a:r>
              <a:rPr sz="2000" spc="-5" dirty="0">
                <a:latin typeface="Carlito"/>
                <a:cs typeface="Carlito"/>
              </a:rPr>
              <a:t>SELECT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втором терминале  </a:t>
            </a:r>
            <a:r>
              <a:rPr sz="2000" spc="-25" dirty="0">
                <a:latin typeface="Carlito"/>
                <a:cs typeface="Carlito"/>
              </a:rPr>
              <a:t>будет </a:t>
            </a:r>
            <a:r>
              <a:rPr sz="2000" spc="-5" dirty="0">
                <a:latin typeface="Carlito"/>
                <a:cs typeface="Carlito"/>
              </a:rPr>
              <a:t>задержано.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Прервите транзакцию на первом </a:t>
            </a:r>
            <a:r>
              <a:rPr sz="2000" spc="-5" dirty="0">
                <a:latin typeface="Carlito"/>
                <a:cs typeface="Carlito"/>
              </a:rPr>
              <a:t>терминале </a:t>
            </a:r>
            <a:r>
              <a:rPr sz="2000" spc="-10" dirty="0">
                <a:latin typeface="Carlito"/>
                <a:cs typeface="Carlito"/>
              </a:rPr>
              <a:t>командой ROLLBACK.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Вы</a:t>
            </a:r>
          </a:p>
          <a:p>
            <a:pPr marL="355600" marR="1164590"/>
            <a:r>
              <a:rPr sz="2000" spc="-5" dirty="0">
                <a:latin typeface="Carlito"/>
                <a:cs typeface="Carlito"/>
              </a:rPr>
              <a:t>увидите,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втором терминале </a:t>
            </a:r>
            <a:r>
              <a:rPr sz="2000" spc="-10" dirty="0">
                <a:latin typeface="Carlito"/>
                <a:cs typeface="Carlito"/>
              </a:rPr>
              <a:t>команда </a:t>
            </a:r>
            <a:r>
              <a:rPr sz="2000" spc="-25" dirty="0">
                <a:latin typeface="Carlito"/>
                <a:cs typeface="Carlito"/>
              </a:rPr>
              <a:t>будет </a:t>
            </a:r>
            <a:r>
              <a:rPr sz="2000" dirty="0">
                <a:latin typeface="Carlito"/>
                <a:cs typeface="Carlito"/>
              </a:rPr>
              <a:t>успешно  </a:t>
            </a:r>
            <a:r>
              <a:rPr sz="2000" spc="-5" dirty="0" err="1">
                <a:latin typeface="Carlito"/>
                <a:cs typeface="Carlito"/>
              </a:rPr>
              <a:t>выполнена</a:t>
            </a:r>
            <a:r>
              <a:rPr sz="2000" spc="-5" dirty="0" smtClean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44128" y="3971735"/>
            <a:ext cx="450215" cy="502284"/>
          </a:xfrm>
          <a:custGeom>
            <a:avLst/>
            <a:gdLst/>
            <a:ahLst/>
            <a:cxnLst/>
            <a:rect l="l" t="t" r="r" b="b"/>
            <a:pathLst>
              <a:path w="450215" h="502285">
                <a:moveTo>
                  <a:pt x="450049" y="502285"/>
                </a:moveTo>
                <a:lnTo>
                  <a:pt x="378922" y="500375"/>
                </a:lnTo>
                <a:lnTo>
                  <a:pt x="317148" y="495059"/>
                </a:lnTo>
                <a:lnTo>
                  <a:pt x="268436" y="486950"/>
                </a:lnTo>
                <a:lnTo>
                  <a:pt x="225018" y="464820"/>
                </a:lnTo>
                <a:lnTo>
                  <a:pt x="225018" y="288671"/>
                </a:lnTo>
                <a:lnTo>
                  <a:pt x="213546" y="276763"/>
                </a:lnTo>
                <a:lnTo>
                  <a:pt x="181601" y="266440"/>
                </a:lnTo>
                <a:lnTo>
                  <a:pt x="132890" y="258312"/>
                </a:lnTo>
                <a:lnTo>
                  <a:pt x="71121" y="252989"/>
                </a:lnTo>
                <a:lnTo>
                  <a:pt x="0" y="251079"/>
                </a:lnTo>
                <a:lnTo>
                  <a:pt x="71121" y="249169"/>
                </a:lnTo>
                <a:lnTo>
                  <a:pt x="132890" y="243853"/>
                </a:lnTo>
                <a:lnTo>
                  <a:pt x="181601" y="235744"/>
                </a:lnTo>
                <a:lnTo>
                  <a:pt x="213546" y="225459"/>
                </a:lnTo>
                <a:lnTo>
                  <a:pt x="225018" y="213614"/>
                </a:lnTo>
                <a:lnTo>
                  <a:pt x="225018" y="37465"/>
                </a:lnTo>
                <a:lnTo>
                  <a:pt x="236490" y="25619"/>
                </a:lnTo>
                <a:lnTo>
                  <a:pt x="268436" y="15334"/>
                </a:lnTo>
                <a:lnTo>
                  <a:pt x="317148" y="7225"/>
                </a:lnTo>
                <a:lnTo>
                  <a:pt x="378922" y="1909"/>
                </a:lnTo>
                <a:lnTo>
                  <a:pt x="450049" y="0"/>
                </a:lnTo>
              </a:path>
            </a:pathLst>
          </a:custGeom>
          <a:ln w="25399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49877" y="3905377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2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62660" y="2734872"/>
            <a:ext cx="450215" cy="646430"/>
          </a:xfrm>
          <a:custGeom>
            <a:avLst/>
            <a:gdLst/>
            <a:ahLst/>
            <a:cxnLst/>
            <a:rect l="l" t="t" r="r" b="b"/>
            <a:pathLst>
              <a:path w="450215" h="646429">
                <a:moveTo>
                  <a:pt x="450049" y="646303"/>
                </a:moveTo>
                <a:lnTo>
                  <a:pt x="378922" y="644393"/>
                </a:lnTo>
                <a:lnTo>
                  <a:pt x="317148" y="639077"/>
                </a:lnTo>
                <a:lnTo>
                  <a:pt x="268436" y="630968"/>
                </a:lnTo>
                <a:lnTo>
                  <a:pt x="225018" y="608838"/>
                </a:lnTo>
                <a:lnTo>
                  <a:pt x="225018" y="360680"/>
                </a:lnTo>
                <a:lnTo>
                  <a:pt x="213546" y="348834"/>
                </a:lnTo>
                <a:lnTo>
                  <a:pt x="181601" y="338549"/>
                </a:lnTo>
                <a:lnTo>
                  <a:pt x="132890" y="330440"/>
                </a:lnTo>
                <a:lnTo>
                  <a:pt x="71121" y="325124"/>
                </a:lnTo>
                <a:lnTo>
                  <a:pt x="0" y="323215"/>
                </a:lnTo>
                <a:lnTo>
                  <a:pt x="71121" y="321292"/>
                </a:lnTo>
                <a:lnTo>
                  <a:pt x="132890" y="315944"/>
                </a:lnTo>
                <a:lnTo>
                  <a:pt x="181601" y="307798"/>
                </a:lnTo>
                <a:lnTo>
                  <a:pt x="213546" y="297481"/>
                </a:lnTo>
                <a:lnTo>
                  <a:pt x="225018" y="285623"/>
                </a:lnTo>
                <a:lnTo>
                  <a:pt x="225018" y="37465"/>
                </a:lnTo>
                <a:lnTo>
                  <a:pt x="236490" y="25619"/>
                </a:lnTo>
                <a:lnTo>
                  <a:pt x="268436" y="15334"/>
                </a:lnTo>
                <a:lnTo>
                  <a:pt x="317148" y="7225"/>
                </a:lnTo>
                <a:lnTo>
                  <a:pt x="378922" y="1909"/>
                </a:lnTo>
                <a:lnTo>
                  <a:pt x="450049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44128" y="2510011"/>
            <a:ext cx="7247890" cy="853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80"/>
              </a:lnSpc>
              <a:spcBef>
                <a:spcPts val="95"/>
              </a:spcBef>
            </a:pPr>
            <a:r>
              <a:rPr lang="ru-RU" sz="6000" spc="-7" baseline="-3472" dirty="0">
                <a:latin typeface="Carlito"/>
                <a:cs typeface="Courier New"/>
              </a:rPr>
              <a:t> </a:t>
            </a:r>
            <a:r>
              <a:rPr lang="ru-RU" sz="6000" spc="-7" dirty="0" smtClean="0">
                <a:latin typeface="Carlito"/>
                <a:cs typeface="Courier New"/>
              </a:rPr>
              <a:t> </a:t>
            </a:r>
            <a:r>
              <a:rPr b="1" spc="-10" dirty="0" smtClean="0">
                <a:latin typeface="Courier New"/>
                <a:cs typeface="Courier New"/>
              </a:rPr>
              <a:t>LOCK </a:t>
            </a:r>
            <a:r>
              <a:rPr b="1" spc="-10" dirty="0">
                <a:latin typeface="Courier New"/>
                <a:cs typeface="Courier New"/>
              </a:rPr>
              <a:t>TABLE aircrafts_tmp </a:t>
            </a:r>
            <a:r>
              <a:rPr b="1" spc="-5" dirty="0">
                <a:latin typeface="Courier New"/>
                <a:cs typeface="Courier New"/>
              </a:rPr>
              <a:t>IN </a:t>
            </a:r>
            <a:r>
              <a:rPr b="1" spc="-10" dirty="0">
                <a:latin typeface="Courier New"/>
                <a:cs typeface="Courier New"/>
              </a:rPr>
              <a:t>ACCESS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EXCLUSIVE</a:t>
            </a:r>
            <a:r>
              <a:rPr b="1" spc="1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MODE</a:t>
            </a:r>
            <a:r>
              <a:rPr b="1" spc="-10" dirty="0">
                <a:latin typeface="Courier New"/>
                <a:cs typeface="Courier New"/>
              </a:rPr>
              <a:t>;</a:t>
            </a:r>
            <a:endParaRPr dirty="0">
              <a:latin typeface="Courier New"/>
              <a:cs typeface="Courier New"/>
            </a:endParaRPr>
          </a:p>
          <a:p>
            <a:pPr marL="408940">
              <a:lnSpc>
                <a:spcPts val="1939"/>
              </a:lnSpc>
            </a:pPr>
            <a:r>
              <a:rPr spc="-10" dirty="0">
                <a:latin typeface="Courier New"/>
                <a:cs typeface="Courier New"/>
              </a:rPr>
              <a:t>LOCK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TABLE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1270184" y="2737377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ru-RU" sz="4000" spc="-5" dirty="0" smtClean="0">
                <a:latin typeface="Carlito"/>
                <a:cs typeface="Carlito"/>
              </a:rPr>
              <a:t>1</a:t>
            </a:r>
            <a:endParaRPr sz="4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149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0645" y="70283"/>
            <a:ext cx="8777483" cy="99706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Black" panose="020B0A04020102020204" pitchFamily="34" charset="0"/>
              </a:rPr>
              <a:t>Свойства </a:t>
            </a:r>
            <a:r>
              <a:rPr sz="3200" spc="-5" dirty="0">
                <a:latin typeface="Arial Black" panose="020B0A04020102020204" pitchFamily="34" charset="0"/>
              </a:rPr>
              <a:t>транзакций </a:t>
            </a:r>
            <a:r>
              <a:rPr sz="3200" spc="-20" dirty="0">
                <a:latin typeface="Arial Black" panose="020B0A04020102020204" pitchFamily="34" charset="0"/>
              </a:rPr>
              <a:t>согласно  </a:t>
            </a:r>
            <a:r>
              <a:rPr sz="3200" spc="-10" dirty="0">
                <a:latin typeface="Arial Black" panose="020B0A04020102020204" pitchFamily="34" charset="0"/>
              </a:rPr>
              <a:t>теории </a:t>
            </a:r>
            <a:r>
              <a:rPr sz="3200" spc="-5" dirty="0">
                <a:latin typeface="Arial Black" panose="020B0A04020102020204" pitchFamily="34" charset="0"/>
              </a:rPr>
              <a:t>баз</a:t>
            </a:r>
            <a:r>
              <a:rPr sz="3200" spc="15" dirty="0">
                <a:latin typeface="Arial Black" panose="020B0A04020102020204" pitchFamily="34" charset="0"/>
              </a:rPr>
              <a:t> </a:t>
            </a:r>
            <a:r>
              <a:rPr sz="3200" spc="-5" dirty="0">
                <a:latin typeface="Arial Black" panose="020B0A04020102020204" pitchFamily="34" charset="0"/>
              </a:rPr>
              <a:t>данных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9121" y="1349903"/>
            <a:ext cx="9981649" cy="426719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0" marR="32384" indent="-457200">
              <a:lnSpc>
                <a:spcPts val="2160"/>
              </a:lnSpc>
              <a:spcBef>
                <a:spcPts val="3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b="1" spc="-10" dirty="0">
                <a:latin typeface="Carlito"/>
                <a:cs typeface="Carlito"/>
              </a:rPr>
              <a:t>Атомарность (</a:t>
            </a:r>
            <a:r>
              <a:rPr sz="2000" b="1" spc="-10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2000" b="1" spc="-10" dirty="0">
                <a:latin typeface="Carlito"/>
                <a:cs typeface="Carlito"/>
              </a:rPr>
              <a:t>tomicity). </a:t>
            </a:r>
            <a:r>
              <a:rPr sz="2000" spc="-10" dirty="0">
                <a:latin typeface="Carlito"/>
                <a:cs typeface="Carlito"/>
              </a:rPr>
              <a:t>Это </a:t>
            </a:r>
            <a:r>
              <a:rPr sz="2000" dirty="0">
                <a:latin typeface="Carlito"/>
                <a:cs typeface="Carlito"/>
              </a:rPr>
              <a:t>свойство </a:t>
            </a:r>
            <a:r>
              <a:rPr sz="2000" spc="-15" dirty="0">
                <a:latin typeface="Carlito"/>
                <a:cs typeface="Carlito"/>
              </a:rPr>
              <a:t>означает,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spc="-5" dirty="0">
                <a:latin typeface="Carlito"/>
                <a:cs typeface="Carlito"/>
              </a:rPr>
              <a:t>либо </a:t>
            </a:r>
            <a:r>
              <a:rPr sz="2000" dirty="0">
                <a:latin typeface="Carlito"/>
                <a:cs typeface="Carlito"/>
              </a:rPr>
              <a:t>транзакция  </a:t>
            </a:r>
            <a:r>
              <a:rPr sz="2000" spc="-25" dirty="0">
                <a:latin typeface="Carlito"/>
                <a:cs typeface="Carlito"/>
              </a:rPr>
              <a:t>будет </a:t>
            </a:r>
            <a:r>
              <a:rPr sz="2000" spc="-5" dirty="0">
                <a:latin typeface="Carlito"/>
                <a:cs typeface="Carlito"/>
              </a:rPr>
              <a:t>зафиксирована </a:t>
            </a:r>
            <a:r>
              <a:rPr sz="2000" dirty="0">
                <a:latin typeface="Carlito"/>
                <a:cs typeface="Carlito"/>
              </a:rPr>
              <a:t>в базе </a:t>
            </a:r>
            <a:r>
              <a:rPr sz="2000" spc="-5" dirty="0">
                <a:latin typeface="Carlito"/>
                <a:cs typeface="Carlito"/>
              </a:rPr>
              <a:t>данных полностью, </a:t>
            </a:r>
            <a:r>
              <a:rPr sz="2000" spc="-45" dirty="0">
                <a:latin typeface="Carlito"/>
                <a:cs typeface="Carlito"/>
              </a:rPr>
              <a:t>т. </a:t>
            </a:r>
            <a:r>
              <a:rPr sz="2000" dirty="0">
                <a:latin typeface="Carlito"/>
                <a:cs typeface="Carlito"/>
              </a:rPr>
              <a:t>е. </a:t>
            </a:r>
            <a:r>
              <a:rPr sz="2000" spc="-20" dirty="0">
                <a:latin typeface="Carlito"/>
                <a:cs typeface="Carlito"/>
              </a:rPr>
              <a:t>будут</a:t>
            </a:r>
            <a:endParaRPr sz="2000" dirty="0">
              <a:latin typeface="Carlito"/>
              <a:cs typeface="Carlito"/>
            </a:endParaRPr>
          </a:p>
          <a:p>
            <a:pPr marL="469900" marR="278765">
              <a:lnSpc>
                <a:spcPts val="2160"/>
              </a:lnSpc>
            </a:pPr>
            <a:r>
              <a:rPr sz="2000" spc="-5" dirty="0">
                <a:latin typeface="Carlito"/>
                <a:cs typeface="Carlito"/>
              </a:rPr>
              <a:t>зафиксированы </a:t>
            </a:r>
            <a:r>
              <a:rPr sz="2000" spc="-20" dirty="0">
                <a:latin typeface="Carlito"/>
                <a:cs typeface="Carlito"/>
              </a:rPr>
              <a:t>результаты </a:t>
            </a:r>
            <a:r>
              <a:rPr sz="2000" spc="-5" dirty="0">
                <a:latin typeface="Carlito"/>
                <a:cs typeface="Carlito"/>
              </a:rPr>
              <a:t>выполнения всех </a:t>
            </a:r>
            <a:r>
              <a:rPr sz="2000" dirty="0">
                <a:latin typeface="Carlito"/>
                <a:cs typeface="Carlito"/>
              </a:rPr>
              <a:t>ее </a:t>
            </a:r>
            <a:r>
              <a:rPr sz="2000" spc="-5" dirty="0">
                <a:latin typeface="Carlito"/>
                <a:cs typeface="Carlito"/>
              </a:rPr>
              <a:t>операций, либо </a:t>
            </a:r>
            <a:r>
              <a:rPr sz="2000" dirty="0">
                <a:latin typeface="Carlito"/>
                <a:cs typeface="Carlito"/>
              </a:rPr>
              <a:t>не  </a:t>
            </a:r>
            <a:r>
              <a:rPr sz="2000" spc="-25" dirty="0">
                <a:latin typeface="Carlito"/>
                <a:cs typeface="Carlito"/>
              </a:rPr>
              <a:t>будет </a:t>
            </a:r>
            <a:r>
              <a:rPr sz="2000" spc="-5" dirty="0">
                <a:latin typeface="Carlito"/>
                <a:cs typeface="Carlito"/>
              </a:rPr>
              <a:t>зафиксирована </a:t>
            </a:r>
            <a:r>
              <a:rPr sz="2000" dirty="0">
                <a:latin typeface="Carlito"/>
                <a:cs typeface="Carlito"/>
              </a:rPr>
              <a:t>ни </a:t>
            </a:r>
            <a:r>
              <a:rPr sz="2000" spc="-20" dirty="0">
                <a:latin typeface="Carlito"/>
                <a:cs typeface="Carlito"/>
              </a:rPr>
              <a:t>одна </a:t>
            </a:r>
            <a:r>
              <a:rPr sz="2000" spc="-5" dirty="0">
                <a:latin typeface="Carlito"/>
                <a:cs typeface="Carlito"/>
              </a:rPr>
              <a:t>операция</a:t>
            </a:r>
            <a:r>
              <a:rPr sz="2000" dirty="0">
                <a:latin typeface="Carlito"/>
                <a:cs typeface="Carlito"/>
              </a:rPr>
              <a:t> транзакции.</a:t>
            </a:r>
          </a:p>
          <a:p>
            <a:pPr marL="469900" indent="-457200">
              <a:lnSpc>
                <a:spcPts val="201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sz="2000" b="1" spc="-10" dirty="0">
                <a:latin typeface="Carlito"/>
                <a:cs typeface="Carlito"/>
              </a:rPr>
              <a:t>Согласованность </a:t>
            </a:r>
            <a:r>
              <a:rPr sz="2000" b="1" spc="-5" dirty="0">
                <a:latin typeface="Carlito"/>
                <a:cs typeface="Carlito"/>
              </a:rPr>
              <a:t>(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000" b="1" spc="-5" dirty="0">
                <a:latin typeface="Carlito"/>
                <a:cs typeface="Carlito"/>
              </a:rPr>
              <a:t>onsistency). </a:t>
            </a:r>
            <a:r>
              <a:rPr sz="2000" spc="-10" dirty="0">
                <a:latin typeface="Carlito"/>
                <a:cs typeface="Carlito"/>
              </a:rPr>
              <a:t>Это </a:t>
            </a:r>
            <a:r>
              <a:rPr sz="2000" dirty="0">
                <a:latin typeface="Carlito"/>
                <a:cs typeface="Carlito"/>
              </a:rPr>
              <a:t>свойство </a:t>
            </a:r>
            <a:r>
              <a:rPr sz="2000" spc="-10" dirty="0">
                <a:latin typeface="Carlito"/>
                <a:cs typeface="Carlito"/>
              </a:rPr>
              <a:t>предписывает, </a:t>
            </a:r>
            <a:r>
              <a:rPr sz="2000" spc="-5" dirty="0">
                <a:latin typeface="Carlito"/>
                <a:cs typeface="Carlito"/>
              </a:rPr>
              <a:t>чтобы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в</a:t>
            </a:r>
          </a:p>
          <a:p>
            <a:pPr marL="469900" marR="459105">
              <a:lnSpc>
                <a:spcPts val="2160"/>
              </a:lnSpc>
              <a:spcBef>
                <a:spcPts val="150"/>
              </a:spcBef>
            </a:pPr>
            <a:r>
              <a:rPr sz="2000" spc="-20" dirty="0">
                <a:latin typeface="Carlito"/>
                <a:cs typeface="Carlito"/>
              </a:rPr>
              <a:t>результате </a:t>
            </a:r>
            <a:r>
              <a:rPr sz="2000" spc="-5" dirty="0">
                <a:latin typeface="Carlito"/>
                <a:cs typeface="Carlito"/>
              </a:rPr>
              <a:t>успешного выполнения </a:t>
            </a:r>
            <a:r>
              <a:rPr sz="2000" dirty="0">
                <a:latin typeface="Carlito"/>
                <a:cs typeface="Carlito"/>
              </a:rPr>
              <a:t>транзакции база </a:t>
            </a:r>
            <a:r>
              <a:rPr sz="2000" spc="-5" dirty="0">
                <a:latin typeface="Carlito"/>
                <a:cs typeface="Carlito"/>
              </a:rPr>
              <a:t>данных </a:t>
            </a:r>
            <a:r>
              <a:rPr sz="2000" dirty="0">
                <a:latin typeface="Carlito"/>
                <a:cs typeface="Carlito"/>
              </a:rPr>
              <a:t>была  </a:t>
            </a:r>
            <a:r>
              <a:rPr sz="2000" spc="-5" dirty="0">
                <a:latin typeface="Carlito"/>
                <a:cs typeface="Carlito"/>
              </a:rPr>
              <a:t>переведена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20" dirty="0">
                <a:latin typeface="Carlito"/>
                <a:cs typeface="Carlito"/>
              </a:rPr>
              <a:t>одного </a:t>
            </a:r>
            <a:r>
              <a:rPr sz="2000" spc="-10" dirty="0">
                <a:latin typeface="Carlito"/>
                <a:cs typeface="Carlito"/>
              </a:rPr>
              <a:t>согласованного </a:t>
            </a:r>
            <a:r>
              <a:rPr sz="2000" spc="-5" dirty="0">
                <a:latin typeface="Carlito"/>
                <a:cs typeface="Carlito"/>
              </a:rPr>
              <a:t>состояния </a:t>
            </a:r>
            <a:r>
              <a:rPr sz="2000" dirty="0">
                <a:latin typeface="Carlito"/>
                <a:cs typeface="Carlito"/>
              </a:rPr>
              <a:t>в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другое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ts val="2010"/>
              </a:lnSpc>
            </a:pPr>
            <a:r>
              <a:rPr sz="2000" spc="-10" dirty="0">
                <a:latin typeface="Carlito"/>
                <a:cs typeface="Carlito"/>
              </a:rPr>
              <a:t>согласованное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состояние.</a:t>
            </a:r>
            <a:endParaRPr sz="2000" dirty="0">
              <a:latin typeface="Carlito"/>
              <a:cs typeface="Carlito"/>
            </a:endParaRPr>
          </a:p>
          <a:p>
            <a:pPr marL="469900" indent="-457200">
              <a:lnSpc>
                <a:spcPts val="216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Carlito"/>
                <a:cs typeface="Carlito"/>
              </a:rPr>
              <a:t>Изолированность (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sz="2000" b="1" spc="-5" dirty="0">
                <a:latin typeface="Carlito"/>
                <a:cs typeface="Carlito"/>
              </a:rPr>
              <a:t>solation). </a:t>
            </a:r>
            <a:r>
              <a:rPr sz="2000" dirty="0">
                <a:latin typeface="Carlito"/>
                <a:cs typeface="Carlito"/>
              </a:rPr>
              <a:t>Во </a:t>
            </a:r>
            <a:r>
              <a:rPr sz="2000" spc="-5" dirty="0">
                <a:latin typeface="Carlito"/>
                <a:cs typeface="Carlito"/>
              </a:rPr>
              <a:t>время выполнения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транзакции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ts val="2160"/>
              </a:lnSpc>
            </a:pPr>
            <a:r>
              <a:rPr sz="2000" spc="-5" dirty="0">
                <a:latin typeface="Carlito"/>
                <a:cs typeface="Carlito"/>
              </a:rPr>
              <a:t>другие </a:t>
            </a:r>
            <a:r>
              <a:rPr sz="2000" dirty="0">
                <a:latin typeface="Carlito"/>
                <a:cs typeface="Carlito"/>
              </a:rPr>
              <a:t>транзакции </a:t>
            </a:r>
            <a:r>
              <a:rPr sz="2000" spc="-15" dirty="0">
                <a:latin typeface="Carlito"/>
                <a:cs typeface="Carlito"/>
              </a:rPr>
              <a:t>должны </a:t>
            </a:r>
            <a:r>
              <a:rPr sz="2000" spc="-5" dirty="0">
                <a:latin typeface="Carlito"/>
                <a:cs typeface="Carlito"/>
              </a:rPr>
              <a:t>оказывать </a:t>
            </a:r>
            <a:r>
              <a:rPr sz="2000" dirty="0">
                <a:latin typeface="Carlito"/>
                <a:cs typeface="Carlito"/>
              </a:rPr>
              <a:t>по </a:t>
            </a:r>
            <a:r>
              <a:rPr sz="2000" spc="-5" dirty="0">
                <a:latin typeface="Carlito"/>
                <a:cs typeface="Carlito"/>
              </a:rPr>
              <a:t>возможности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минимальное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ts val="2160"/>
              </a:lnSpc>
            </a:pPr>
            <a:r>
              <a:rPr sz="2000" spc="-5" dirty="0">
                <a:latin typeface="Carlito"/>
                <a:cs typeface="Carlito"/>
              </a:rPr>
              <a:t>влияние </a:t>
            </a:r>
            <a:r>
              <a:rPr sz="2000" dirty="0">
                <a:latin typeface="Carlito"/>
                <a:cs typeface="Carlito"/>
              </a:rPr>
              <a:t>на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нее.</a:t>
            </a:r>
          </a:p>
          <a:p>
            <a:pPr marL="469900" indent="-457200">
              <a:lnSpc>
                <a:spcPts val="2160"/>
              </a:lnSpc>
              <a:buAutoNum type="arabicPeriod" startAt="4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Carlito"/>
                <a:cs typeface="Carlito"/>
              </a:rPr>
              <a:t>Долговечность (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D</a:t>
            </a:r>
            <a:r>
              <a:rPr sz="2000" b="1" spc="-5" dirty="0">
                <a:latin typeface="Carlito"/>
                <a:cs typeface="Carlito"/>
              </a:rPr>
              <a:t>urability). </a:t>
            </a:r>
            <a:r>
              <a:rPr sz="2000" dirty="0">
                <a:latin typeface="Carlito"/>
                <a:cs typeface="Carlito"/>
              </a:rPr>
              <a:t>После успешной </a:t>
            </a:r>
            <a:r>
              <a:rPr sz="2000" spc="-5" dirty="0">
                <a:latin typeface="Carlito"/>
                <a:cs typeface="Carlito"/>
              </a:rPr>
              <a:t>фиксации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транзакции</a:t>
            </a:r>
            <a:endParaRPr sz="2000" dirty="0">
              <a:latin typeface="Carlito"/>
              <a:cs typeface="Carlito"/>
            </a:endParaRPr>
          </a:p>
          <a:p>
            <a:pPr marL="469900" marR="17780">
              <a:lnSpc>
                <a:spcPts val="2160"/>
              </a:lnSpc>
              <a:spcBef>
                <a:spcPts val="155"/>
              </a:spcBef>
            </a:pPr>
            <a:r>
              <a:rPr sz="2000" spc="-10" dirty="0">
                <a:latin typeface="Carlito"/>
                <a:cs typeface="Carlito"/>
              </a:rPr>
              <a:t>пользователь </a:t>
            </a:r>
            <a:r>
              <a:rPr sz="2000" spc="-20" dirty="0">
                <a:latin typeface="Carlito"/>
                <a:cs typeface="Carlito"/>
              </a:rPr>
              <a:t>должен </a:t>
            </a:r>
            <a:r>
              <a:rPr sz="2000" dirty="0">
                <a:latin typeface="Carlito"/>
                <a:cs typeface="Carlito"/>
              </a:rPr>
              <a:t>быть уверен,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spc="-5" dirty="0">
                <a:latin typeface="Carlito"/>
                <a:cs typeface="Carlito"/>
              </a:rPr>
              <a:t>данные </a:t>
            </a:r>
            <a:r>
              <a:rPr sz="2000" spc="-10" dirty="0">
                <a:latin typeface="Carlito"/>
                <a:cs typeface="Carlito"/>
              </a:rPr>
              <a:t>надежно сохранены </a:t>
            </a:r>
            <a:r>
              <a:rPr sz="2000" dirty="0">
                <a:latin typeface="Carlito"/>
                <a:cs typeface="Carlito"/>
              </a:rPr>
              <a:t>в  базе </a:t>
            </a:r>
            <a:r>
              <a:rPr sz="2000" spc="-5" dirty="0">
                <a:latin typeface="Carlito"/>
                <a:cs typeface="Carlito"/>
              </a:rPr>
              <a:t>данных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5" dirty="0">
                <a:latin typeface="Carlito"/>
                <a:cs typeface="Carlito"/>
              </a:rPr>
              <a:t>впоследствии могут </a:t>
            </a:r>
            <a:r>
              <a:rPr sz="2000" dirty="0">
                <a:latin typeface="Carlito"/>
                <a:cs typeface="Carlito"/>
              </a:rPr>
              <a:t>быть </a:t>
            </a:r>
            <a:r>
              <a:rPr sz="2000" spc="-5" dirty="0">
                <a:latin typeface="Carlito"/>
                <a:cs typeface="Carlito"/>
              </a:rPr>
              <a:t>извлечены </a:t>
            </a:r>
            <a:r>
              <a:rPr sz="2000" dirty="0">
                <a:latin typeface="Carlito"/>
                <a:cs typeface="Carlito"/>
              </a:rPr>
              <a:t>из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нее,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ts val="2130"/>
              </a:lnSpc>
            </a:pPr>
            <a:r>
              <a:rPr sz="2000" dirty="0">
                <a:latin typeface="Carlito"/>
                <a:cs typeface="Carlito"/>
              </a:rPr>
              <a:t>независимо </a:t>
            </a:r>
            <a:r>
              <a:rPr sz="2000" spc="-5" dirty="0">
                <a:latin typeface="Carlito"/>
                <a:cs typeface="Carlito"/>
              </a:rPr>
              <a:t>от последующих возможных </a:t>
            </a:r>
            <a:r>
              <a:rPr sz="2000" dirty="0">
                <a:latin typeface="Carlito"/>
                <a:cs typeface="Carlito"/>
              </a:rPr>
              <a:t>сбоев в </a:t>
            </a:r>
            <a:r>
              <a:rPr sz="2000" spc="-5" dirty="0">
                <a:latin typeface="Carlito"/>
                <a:cs typeface="Carlito"/>
              </a:rPr>
              <a:t>работе</a:t>
            </a:r>
            <a:r>
              <a:rPr sz="2000" spc="-1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системы.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7203" y="5822012"/>
            <a:ext cx="1763763" cy="74635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91135">
              <a:spcBef>
                <a:spcPts val="60"/>
              </a:spcBef>
            </a:pPr>
            <a:r>
              <a:rPr sz="4800" spc="-15" dirty="0">
                <a:latin typeface="Carlito"/>
                <a:cs typeface="Carlito"/>
              </a:rPr>
              <a:t>ACID</a:t>
            </a:r>
            <a:endParaRPr sz="4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501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3626" y="277316"/>
            <a:ext cx="9829904" cy="99706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Black" panose="020B0A04020102020204" pitchFamily="34" charset="0"/>
              </a:rPr>
              <a:t>Феномены </a:t>
            </a:r>
            <a:r>
              <a:rPr sz="3200" spc="-5" dirty="0">
                <a:latin typeface="Arial Black" panose="020B0A04020102020204" pitchFamily="34" charset="0"/>
              </a:rPr>
              <a:t>при </a:t>
            </a:r>
            <a:r>
              <a:rPr sz="3200" spc="-10" dirty="0">
                <a:latin typeface="Arial Black" panose="020B0A04020102020204" pitchFamily="34" charset="0"/>
              </a:rPr>
              <a:t>параллельном  </a:t>
            </a:r>
            <a:r>
              <a:rPr sz="3200" spc="-10" dirty="0" err="1">
                <a:latin typeface="Arial Black" panose="020B0A04020102020204" pitchFamily="34" charset="0"/>
              </a:rPr>
              <a:t>выполнении</a:t>
            </a:r>
            <a:r>
              <a:rPr sz="3200" spc="-10" dirty="0">
                <a:latin typeface="Arial Black" panose="020B0A04020102020204" pitchFamily="34" charset="0"/>
              </a:rPr>
              <a:t> </a:t>
            </a:r>
            <a:r>
              <a:rPr sz="3200" spc="-5" dirty="0" err="1" smtClean="0">
                <a:latin typeface="Arial Black" panose="020B0A04020102020204" pitchFamily="34" charset="0"/>
              </a:rPr>
              <a:t>транзакций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4621" y="1639179"/>
            <a:ext cx="10067913" cy="3706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288290" indent="-457200"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Carlito"/>
                <a:cs typeface="Carlito"/>
              </a:rPr>
              <a:t>Потерянное </a:t>
            </a:r>
            <a:r>
              <a:rPr sz="2000" b="1" dirty="0">
                <a:latin typeface="Carlito"/>
                <a:cs typeface="Carlito"/>
              </a:rPr>
              <a:t>обновление </a:t>
            </a:r>
            <a:r>
              <a:rPr sz="2000" b="1" spc="-5" dirty="0">
                <a:latin typeface="Carlito"/>
                <a:cs typeface="Carlito"/>
              </a:rPr>
              <a:t>(lost </a:t>
            </a:r>
            <a:r>
              <a:rPr sz="2000" b="1" spc="-10" dirty="0">
                <a:latin typeface="Carlito"/>
                <a:cs typeface="Carlito"/>
              </a:rPr>
              <a:t>update). </a:t>
            </a:r>
            <a:r>
              <a:rPr sz="2000" spc="-25" dirty="0">
                <a:latin typeface="Carlito"/>
                <a:cs typeface="Carlito"/>
              </a:rPr>
              <a:t>Когда </a:t>
            </a:r>
            <a:r>
              <a:rPr sz="2000" spc="-5" dirty="0">
                <a:latin typeface="Carlito"/>
                <a:cs typeface="Carlito"/>
              </a:rPr>
              <a:t>разные </a:t>
            </a:r>
            <a:r>
              <a:rPr sz="2000" dirty="0">
                <a:latin typeface="Carlito"/>
                <a:cs typeface="Carlito"/>
              </a:rPr>
              <a:t>транзакции  </a:t>
            </a:r>
            <a:r>
              <a:rPr sz="2000" spc="-10" dirty="0">
                <a:latin typeface="Carlito"/>
                <a:cs typeface="Carlito"/>
              </a:rPr>
              <a:t>одновременно </a:t>
            </a:r>
            <a:r>
              <a:rPr sz="2000" spc="-5" dirty="0">
                <a:latin typeface="Carlito"/>
                <a:cs typeface="Carlito"/>
              </a:rPr>
              <a:t>изменяют </a:t>
            </a:r>
            <a:r>
              <a:rPr sz="2000" spc="-20" dirty="0">
                <a:latin typeface="Carlito"/>
                <a:cs typeface="Carlito"/>
              </a:rPr>
              <a:t>одни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5" dirty="0">
                <a:latin typeface="Carlito"/>
                <a:cs typeface="Carlito"/>
              </a:rPr>
              <a:t>те </a:t>
            </a:r>
            <a:r>
              <a:rPr sz="2000" spc="-15" dirty="0">
                <a:latin typeface="Carlito"/>
                <a:cs typeface="Carlito"/>
              </a:rPr>
              <a:t>же </a:t>
            </a:r>
            <a:r>
              <a:rPr sz="2000" spc="-5" dirty="0">
                <a:latin typeface="Carlito"/>
                <a:cs typeface="Carlito"/>
              </a:rPr>
              <a:t>данные, </a:t>
            </a:r>
            <a:r>
              <a:rPr sz="2000" spc="-15" dirty="0">
                <a:latin typeface="Carlito"/>
                <a:cs typeface="Carlito"/>
              </a:rPr>
              <a:t>то </a:t>
            </a:r>
            <a:r>
              <a:rPr sz="2000" dirty="0">
                <a:latin typeface="Carlito"/>
                <a:cs typeface="Carlito"/>
              </a:rPr>
              <a:t>после </a:t>
            </a:r>
            <a:r>
              <a:rPr sz="2000" spc="-5" dirty="0">
                <a:latin typeface="Carlito"/>
                <a:cs typeface="Carlito"/>
              </a:rPr>
              <a:t>фиксации  изменений </a:t>
            </a:r>
            <a:r>
              <a:rPr sz="2000" spc="-15" dirty="0">
                <a:latin typeface="Carlito"/>
                <a:cs typeface="Carlito"/>
              </a:rPr>
              <a:t>может </a:t>
            </a:r>
            <a:r>
              <a:rPr sz="2000" spc="-5" dirty="0">
                <a:latin typeface="Carlito"/>
                <a:cs typeface="Carlito"/>
              </a:rPr>
              <a:t>оказаться,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spc="-20" dirty="0">
                <a:latin typeface="Carlito"/>
                <a:cs typeface="Carlito"/>
              </a:rPr>
              <a:t>одна </a:t>
            </a:r>
            <a:r>
              <a:rPr sz="2000" spc="-5" dirty="0">
                <a:latin typeface="Carlito"/>
                <a:cs typeface="Carlito"/>
              </a:rPr>
              <a:t>транзакция </a:t>
            </a:r>
            <a:r>
              <a:rPr sz="2000" dirty="0">
                <a:latin typeface="Carlito"/>
                <a:cs typeface="Carlito"/>
              </a:rPr>
              <a:t>перезаписала  </a:t>
            </a:r>
            <a:r>
              <a:rPr sz="2000" spc="-5" dirty="0">
                <a:latin typeface="Carlito"/>
                <a:cs typeface="Carlito"/>
              </a:rPr>
              <a:t>данные, обновленные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5" dirty="0">
                <a:latin typeface="Carlito"/>
                <a:cs typeface="Carlito"/>
              </a:rPr>
              <a:t>зафиксированные </a:t>
            </a:r>
            <a:r>
              <a:rPr sz="2000" spc="-10" dirty="0">
                <a:latin typeface="Carlito"/>
                <a:cs typeface="Carlito"/>
              </a:rPr>
              <a:t>другой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транзакцией.</a:t>
            </a:r>
            <a:endParaRPr sz="2000" dirty="0">
              <a:latin typeface="Carlito"/>
              <a:cs typeface="Carlito"/>
            </a:endParaRPr>
          </a:p>
          <a:p>
            <a:pPr marL="469900" marR="1234440" indent="-457200">
              <a:buAutoNum type="arabicPeriod"/>
              <a:tabLst>
                <a:tab pos="469265" algn="l"/>
                <a:tab pos="469900" algn="l"/>
              </a:tabLst>
            </a:pPr>
            <a:r>
              <a:rPr sz="2000" b="1" spc="-15" dirty="0">
                <a:latin typeface="Carlito"/>
                <a:cs typeface="Carlito"/>
              </a:rPr>
              <a:t>«Грязное» </a:t>
            </a:r>
            <a:r>
              <a:rPr sz="2000" b="1" spc="-5" dirty="0">
                <a:latin typeface="Carlito"/>
                <a:cs typeface="Carlito"/>
              </a:rPr>
              <a:t>чтение </a:t>
            </a:r>
            <a:r>
              <a:rPr sz="2000" b="1" dirty="0">
                <a:latin typeface="Carlito"/>
                <a:cs typeface="Carlito"/>
              </a:rPr>
              <a:t>(dirty </a:t>
            </a:r>
            <a:r>
              <a:rPr sz="2000" b="1" spc="-10" dirty="0">
                <a:latin typeface="Carlito"/>
                <a:cs typeface="Carlito"/>
              </a:rPr>
              <a:t>read). </a:t>
            </a:r>
            <a:r>
              <a:rPr sz="2000" spc="-20" dirty="0">
                <a:latin typeface="Carlito"/>
                <a:cs typeface="Carlito"/>
              </a:rPr>
              <a:t>Транзакция </a:t>
            </a:r>
            <a:r>
              <a:rPr sz="2000" spc="-5" dirty="0">
                <a:latin typeface="Carlito"/>
                <a:cs typeface="Carlito"/>
              </a:rPr>
              <a:t>читает данные,  измененные параллельной транзакцией, </a:t>
            </a:r>
            <a:r>
              <a:rPr sz="2000" spc="-15" dirty="0">
                <a:latin typeface="Carlito"/>
                <a:cs typeface="Carlito"/>
              </a:rPr>
              <a:t>которая </a:t>
            </a:r>
            <a:r>
              <a:rPr sz="2000" spc="-10" dirty="0">
                <a:latin typeface="Carlito"/>
                <a:cs typeface="Carlito"/>
              </a:rPr>
              <a:t>еще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не</a:t>
            </a:r>
          </a:p>
          <a:p>
            <a:pPr marL="469900" marR="19685"/>
            <a:r>
              <a:rPr sz="2000" dirty="0">
                <a:latin typeface="Carlito"/>
                <a:cs typeface="Carlito"/>
              </a:rPr>
              <a:t>завершилась. </a:t>
            </a:r>
            <a:r>
              <a:rPr sz="2000" spc="-10" dirty="0">
                <a:latin typeface="Carlito"/>
                <a:cs typeface="Carlito"/>
              </a:rPr>
              <a:t>Если </a:t>
            </a:r>
            <a:r>
              <a:rPr sz="2000" spc="-5" dirty="0">
                <a:latin typeface="Carlito"/>
                <a:cs typeface="Carlito"/>
              </a:rPr>
              <a:t>эта параллельная </a:t>
            </a:r>
            <a:r>
              <a:rPr sz="2000" dirty="0">
                <a:latin typeface="Carlito"/>
                <a:cs typeface="Carlito"/>
              </a:rPr>
              <a:t>транзакция в </a:t>
            </a:r>
            <a:r>
              <a:rPr sz="2000" spc="-10" dirty="0">
                <a:latin typeface="Carlito"/>
                <a:cs typeface="Carlito"/>
              </a:rPr>
              <a:t>итоге </a:t>
            </a:r>
            <a:r>
              <a:rPr sz="2000" spc="-25" dirty="0">
                <a:latin typeface="Carlito"/>
                <a:cs typeface="Carlito"/>
              </a:rPr>
              <a:t>будет  </a:t>
            </a:r>
            <a:r>
              <a:rPr sz="2000" spc="-5" dirty="0">
                <a:latin typeface="Carlito"/>
                <a:cs typeface="Carlito"/>
              </a:rPr>
              <a:t>отменена, </a:t>
            </a:r>
            <a:r>
              <a:rPr sz="2000" spc="-25" dirty="0">
                <a:latin typeface="Carlito"/>
                <a:cs typeface="Carlito"/>
              </a:rPr>
              <a:t>тогда </a:t>
            </a:r>
            <a:r>
              <a:rPr sz="2000" spc="-10" dirty="0">
                <a:latin typeface="Carlito"/>
                <a:cs typeface="Carlito"/>
              </a:rPr>
              <a:t>окажется, что </a:t>
            </a:r>
            <a:r>
              <a:rPr sz="2000" dirty="0">
                <a:latin typeface="Carlito"/>
                <a:cs typeface="Carlito"/>
              </a:rPr>
              <a:t>первая транзакция прочитала </a:t>
            </a:r>
            <a:r>
              <a:rPr sz="2000" spc="-5" dirty="0">
                <a:latin typeface="Carlito"/>
                <a:cs typeface="Carlito"/>
              </a:rPr>
              <a:t>данные,  </a:t>
            </a:r>
            <a:r>
              <a:rPr sz="2000" spc="-10" dirty="0">
                <a:latin typeface="Carlito"/>
                <a:cs typeface="Carlito"/>
              </a:rPr>
              <a:t>которых </a:t>
            </a:r>
            <a:r>
              <a:rPr sz="2000" spc="-5" dirty="0">
                <a:latin typeface="Carlito"/>
                <a:cs typeface="Carlito"/>
              </a:rPr>
              <a:t>нет </a:t>
            </a:r>
            <a:r>
              <a:rPr sz="2000" dirty="0">
                <a:latin typeface="Carlito"/>
                <a:cs typeface="Carlito"/>
              </a:rPr>
              <a:t>в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системе.</a:t>
            </a:r>
            <a:endParaRPr sz="2000" dirty="0">
              <a:latin typeface="Carlito"/>
              <a:cs typeface="Carlito"/>
            </a:endParaRPr>
          </a:p>
          <a:p>
            <a:pPr marL="469900" marR="454025" indent="-457200">
              <a:buAutoNum type="arabicPeriod" startAt="3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Carlito"/>
                <a:cs typeface="Carlito"/>
              </a:rPr>
              <a:t>Неповторяющееся чтение (non-repeatable </a:t>
            </a:r>
            <a:r>
              <a:rPr sz="2000" b="1" spc="-10" dirty="0">
                <a:latin typeface="Carlito"/>
                <a:cs typeface="Carlito"/>
              </a:rPr>
              <a:t>read). </a:t>
            </a:r>
            <a:r>
              <a:rPr sz="2000" dirty="0">
                <a:latin typeface="Carlito"/>
                <a:cs typeface="Carlito"/>
              </a:rPr>
              <a:t>При </a:t>
            </a:r>
            <a:r>
              <a:rPr sz="2000" spc="-5" dirty="0">
                <a:latin typeface="Carlito"/>
                <a:cs typeface="Carlito"/>
              </a:rPr>
              <a:t>повторном  чтении </a:t>
            </a:r>
            <a:r>
              <a:rPr sz="2000" spc="-10" dirty="0">
                <a:latin typeface="Carlito"/>
                <a:cs typeface="Carlito"/>
              </a:rPr>
              <a:t>тех </a:t>
            </a:r>
            <a:r>
              <a:rPr sz="2000" spc="-15" dirty="0">
                <a:latin typeface="Carlito"/>
                <a:cs typeface="Carlito"/>
              </a:rPr>
              <a:t>же </a:t>
            </a:r>
            <a:r>
              <a:rPr sz="2000" dirty="0">
                <a:latin typeface="Carlito"/>
                <a:cs typeface="Carlito"/>
              </a:rPr>
              <a:t>самых </a:t>
            </a:r>
            <a:r>
              <a:rPr sz="2000" spc="-5" dirty="0">
                <a:latin typeface="Carlito"/>
                <a:cs typeface="Carlito"/>
              </a:rPr>
              <a:t>данных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рамках </a:t>
            </a:r>
            <a:r>
              <a:rPr sz="2000" spc="-15" dirty="0">
                <a:latin typeface="Carlito"/>
                <a:cs typeface="Carlito"/>
              </a:rPr>
              <a:t>одной </a:t>
            </a:r>
            <a:r>
              <a:rPr sz="2000" dirty="0">
                <a:latin typeface="Carlito"/>
                <a:cs typeface="Carlito"/>
              </a:rPr>
              <a:t>транзакции  </a:t>
            </a:r>
            <a:r>
              <a:rPr sz="2000" spc="-5" dirty="0">
                <a:latin typeface="Carlito"/>
                <a:cs typeface="Carlito"/>
              </a:rPr>
              <a:t>оказывается, </a:t>
            </a:r>
            <a:r>
              <a:rPr sz="2000" spc="-10" dirty="0">
                <a:latin typeface="Carlito"/>
                <a:cs typeface="Carlito"/>
              </a:rPr>
              <a:t>что </a:t>
            </a:r>
            <a:r>
              <a:rPr sz="2000" spc="-5" dirty="0">
                <a:latin typeface="Carlito"/>
                <a:cs typeface="Carlito"/>
              </a:rPr>
              <a:t>другая </a:t>
            </a:r>
            <a:r>
              <a:rPr sz="2000" dirty="0">
                <a:latin typeface="Carlito"/>
                <a:cs typeface="Carlito"/>
              </a:rPr>
              <a:t>транзакция </a:t>
            </a:r>
            <a:r>
              <a:rPr sz="2000" spc="-10" dirty="0">
                <a:latin typeface="Carlito"/>
                <a:cs typeface="Carlito"/>
              </a:rPr>
              <a:t>успела </a:t>
            </a:r>
            <a:r>
              <a:rPr sz="2000" dirty="0" err="1">
                <a:latin typeface="Carlito"/>
                <a:cs typeface="Carlito"/>
              </a:rPr>
              <a:t>изменить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и</a:t>
            </a:r>
            <a:r>
              <a:rPr lang="ru-RU" sz="2000" dirty="0" smtClean="0">
                <a:latin typeface="Carlito"/>
                <a:cs typeface="Carlito"/>
              </a:rPr>
              <a:t> </a:t>
            </a:r>
            <a:r>
              <a:rPr sz="2000" dirty="0" err="1" smtClean="0">
                <a:latin typeface="Carlito"/>
                <a:cs typeface="Carlito"/>
              </a:rPr>
              <a:t>зафиксировать</a:t>
            </a:r>
            <a:r>
              <a:rPr sz="2000" dirty="0" smtClean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эти данные.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20" dirty="0">
                <a:latin typeface="Carlito"/>
                <a:cs typeface="Carlito"/>
              </a:rPr>
              <a:t>результате </a:t>
            </a:r>
            <a:r>
              <a:rPr sz="2000" spc="-15" dirty="0">
                <a:latin typeface="Carlito"/>
                <a:cs typeface="Carlito"/>
              </a:rPr>
              <a:t>тот же </a:t>
            </a:r>
            <a:r>
              <a:rPr sz="2000" dirty="0">
                <a:latin typeface="Carlito"/>
                <a:cs typeface="Carlito"/>
              </a:rPr>
              <a:t>самый </a:t>
            </a:r>
            <a:r>
              <a:rPr sz="2000" dirty="0" err="1">
                <a:latin typeface="Carlito"/>
                <a:cs typeface="Carlito"/>
              </a:rPr>
              <a:t>запрос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выдает</a:t>
            </a:r>
            <a:r>
              <a:rPr lang="ru-RU" sz="2000" spc="-5" dirty="0" smtClean="0">
                <a:latin typeface="Carlito"/>
                <a:cs typeface="Carlito"/>
              </a:rPr>
              <a:t> </a:t>
            </a:r>
            <a:r>
              <a:rPr sz="2000" spc="-10" dirty="0" err="1" smtClean="0">
                <a:latin typeface="Carlito"/>
                <a:cs typeface="Carlito"/>
              </a:rPr>
              <a:t>другой</a:t>
            </a:r>
            <a:r>
              <a:rPr sz="2000" spc="-55" dirty="0" smtClean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результат.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59559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89891" y="1509781"/>
            <a:ext cx="9886758" cy="3399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spcBef>
                <a:spcPts val="10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000" b="1" dirty="0">
                <a:latin typeface="Carlito"/>
                <a:cs typeface="Carlito"/>
              </a:rPr>
              <a:t>Фантомное </a:t>
            </a:r>
            <a:r>
              <a:rPr sz="2000" b="1" spc="-5" dirty="0">
                <a:latin typeface="Carlito"/>
                <a:cs typeface="Carlito"/>
              </a:rPr>
              <a:t>чтение (phantom </a:t>
            </a:r>
            <a:r>
              <a:rPr sz="2000" b="1" spc="-10" dirty="0">
                <a:latin typeface="Carlito"/>
                <a:cs typeface="Carlito"/>
              </a:rPr>
              <a:t>read). </a:t>
            </a:r>
            <a:r>
              <a:rPr sz="2000" spc="-20" dirty="0">
                <a:latin typeface="Carlito"/>
                <a:cs typeface="Carlito"/>
              </a:rPr>
              <a:t>Транзакция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выполняет</a:t>
            </a:r>
            <a:endParaRPr sz="2000" dirty="0">
              <a:latin typeface="Carlito"/>
              <a:cs typeface="Carlito"/>
            </a:endParaRPr>
          </a:p>
          <a:p>
            <a:pPr marL="469900" marR="222885"/>
            <a:r>
              <a:rPr sz="2000" spc="-5" dirty="0">
                <a:latin typeface="Carlito"/>
                <a:cs typeface="Carlito"/>
              </a:rPr>
              <a:t>повторную </a:t>
            </a:r>
            <a:r>
              <a:rPr sz="2000" dirty="0">
                <a:latin typeface="Carlito"/>
                <a:cs typeface="Carlito"/>
              </a:rPr>
              <a:t>выборку </a:t>
            </a:r>
            <a:r>
              <a:rPr sz="2000" spc="-10" dirty="0">
                <a:latin typeface="Carlito"/>
                <a:cs typeface="Carlito"/>
              </a:rPr>
              <a:t>множества </a:t>
            </a:r>
            <a:r>
              <a:rPr sz="2000" dirty="0">
                <a:latin typeface="Carlito"/>
                <a:cs typeface="Carlito"/>
              </a:rPr>
              <a:t>строк в </a:t>
            </a:r>
            <a:r>
              <a:rPr sz="2000" spc="-5" dirty="0">
                <a:latin typeface="Carlito"/>
                <a:cs typeface="Carlito"/>
              </a:rPr>
              <a:t>соответствии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15" dirty="0">
                <a:latin typeface="Carlito"/>
                <a:cs typeface="Carlito"/>
              </a:rPr>
              <a:t>одним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10" dirty="0">
                <a:latin typeface="Carlito"/>
                <a:cs typeface="Carlito"/>
              </a:rPr>
              <a:t>тем  </a:t>
            </a:r>
            <a:r>
              <a:rPr sz="2000" spc="-15" dirty="0">
                <a:latin typeface="Carlito"/>
                <a:cs typeface="Carlito"/>
              </a:rPr>
              <a:t>же </a:t>
            </a:r>
            <a:r>
              <a:rPr sz="2000" spc="-5" dirty="0">
                <a:latin typeface="Carlito"/>
                <a:cs typeface="Carlito"/>
              </a:rPr>
              <a:t>критерием.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интервале времени </a:t>
            </a:r>
            <a:r>
              <a:rPr sz="2000" spc="-10" dirty="0">
                <a:latin typeface="Carlito"/>
                <a:cs typeface="Carlito"/>
              </a:rPr>
              <a:t>между выполнением </a:t>
            </a:r>
            <a:r>
              <a:rPr sz="2000" spc="-5" dirty="0">
                <a:latin typeface="Carlito"/>
                <a:cs typeface="Carlito"/>
              </a:rPr>
              <a:t>этих  </a:t>
            </a:r>
            <a:r>
              <a:rPr sz="2000" dirty="0">
                <a:latin typeface="Carlito"/>
                <a:cs typeface="Carlito"/>
              </a:rPr>
              <a:t>выборок </a:t>
            </a:r>
            <a:r>
              <a:rPr sz="2000" spc="-5" dirty="0">
                <a:latin typeface="Carlito"/>
                <a:cs typeface="Carlito"/>
              </a:rPr>
              <a:t>другая </a:t>
            </a:r>
            <a:r>
              <a:rPr sz="2000" dirty="0">
                <a:latin typeface="Carlito"/>
                <a:cs typeface="Carlito"/>
              </a:rPr>
              <a:t>транзакция </a:t>
            </a:r>
            <a:r>
              <a:rPr sz="2000" spc="-10" dirty="0">
                <a:latin typeface="Carlito"/>
                <a:cs typeface="Carlito"/>
              </a:rPr>
              <a:t>добавляет </a:t>
            </a:r>
            <a:r>
              <a:rPr sz="2000" dirty="0">
                <a:latin typeface="Carlito"/>
                <a:cs typeface="Carlito"/>
              </a:rPr>
              <a:t>новые строки и успешно  </a:t>
            </a:r>
            <a:r>
              <a:rPr sz="2000" spc="-10" dirty="0">
                <a:latin typeface="Carlito"/>
                <a:cs typeface="Carlito"/>
              </a:rPr>
              <a:t>фиксирует </a:t>
            </a:r>
            <a:r>
              <a:rPr sz="2000" spc="-5" dirty="0">
                <a:latin typeface="Carlito"/>
                <a:cs typeface="Carlito"/>
              </a:rPr>
              <a:t>изменения.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20" dirty="0">
                <a:latin typeface="Carlito"/>
                <a:cs typeface="Carlito"/>
              </a:rPr>
              <a:t>результате </a:t>
            </a:r>
            <a:r>
              <a:rPr sz="2000" dirty="0">
                <a:latin typeface="Carlito"/>
                <a:cs typeface="Carlito"/>
              </a:rPr>
              <a:t>при </a:t>
            </a:r>
            <a:r>
              <a:rPr sz="2000" spc="-5" dirty="0">
                <a:latin typeface="Carlito"/>
                <a:cs typeface="Carlito"/>
              </a:rPr>
              <a:t>выполнении повторной  </a:t>
            </a:r>
            <a:r>
              <a:rPr sz="2000" dirty="0">
                <a:latin typeface="Carlito"/>
                <a:cs typeface="Carlito"/>
              </a:rPr>
              <a:t>выборки в первой транзакции </a:t>
            </a:r>
            <a:r>
              <a:rPr sz="2000" spc="-15" dirty="0">
                <a:latin typeface="Carlito"/>
                <a:cs typeface="Carlito"/>
              </a:rPr>
              <a:t>может </a:t>
            </a:r>
            <a:r>
              <a:rPr sz="2000" spc="-5" dirty="0">
                <a:latin typeface="Carlito"/>
                <a:cs typeface="Carlito"/>
              </a:rPr>
              <a:t>быть </a:t>
            </a:r>
            <a:r>
              <a:rPr sz="2000" spc="-10" dirty="0" err="1">
                <a:latin typeface="Carlito"/>
                <a:cs typeface="Carlito"/>
              </a:rPr>
              <a:t>получено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10" dirty="0" err="1" smtClean="0">
                <a:latin typeface="Carlito"/>
                <a:cs typeface="Carlito"/>
              </a:rPr>
              <a:t>другое</a:t>
            </a:r>
            <a:r>
              <a:rPr lang="ru-RU" sz="2000" spc="-10" dirty="0" smtClean="0">
                <a:latin typeface="Carlito"/>
                <a:cs typeface="Carlito"/>
              </a:rPr>
              <a:t> </a:t>
            </a:r>
            <a:r>
              <a:rPr sz="2000" spc="-10" dirty="0" err="1" smtClean="0">
                <a:latin typeface="Carlito"/>
                <a:cs typeface="Carlito"/>
              </a:rPr>
              <a:t>множество</a:t>
            </a:r>
            <a:r>
              <a:rPr sz="2000" spc="-15" dirty="0" smtClean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строк.</a:t>
            </a:r>
          </a:p>
          <a:p>
            <a:pPr marL="469900" indent="-457200">
              <a:buAutoNum type="arabicPeriod" startAt="5"/>
              <a:tabLst>
                <a:tab pos="469265" algn="l"/>
                <a:tab pos="469900" algn="l"/>
              </a:tabLst>
            </a:pPr>
            <a:r>
              <a:rPr sz="2000" b="1" dirty="0">
                <a:latin typeface="Carlito"/>
                <a:cs typeface="Carlito"/>
              </a:rPr>
              <a:t>Аномалия </a:t>
            </a:r>
            <a:r>
              <a:rPr sz="2000" b="1" spc="-5" dirty="0">
                <a:latin typeface="Carlito"/>
                <a:cs typeface="Carlito"/>
              </a:rPr>
              <a:t>сериализации (serialization </a:t>
            </a:r>
            <a:r>
              <a:rPr sz="2000" b="1" dirty="0">
                <a:latin typeface="Carlito"/>
                <a:cs typeface="Carlito"/>
              </a:rPr>
              <a:t>anomaly). </a:t>
            </a:r>
            <a:r>
              <a:rPr sz="2000" spc="-25" dirty="0">
                <a:latin typeface="Carlito"/>
                <a:cs typeface="Carlito"/>
              </a:rPr>
              <a:t>Результат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успешной</a:t>
            </a:r>
          </a:p>
          <a:p>
            <a:pPr marL="469900"/>
            <a:r>
              <a:rPr sz="2000" spc="-5" dirty="0">
                <a:latin typeface="Carlito"/>
                <a:cs typeface="Carlito"/>
              </a:rPr>
              <a:t>фиксации </a:t>
            </a:r>
            <a:r>
              <a:rPr sz="2000" dirty="0">
                <a:latin typeface="Carlito"/>
                <a:cs typeface="Carlito"/>
              </a:rPr>
              <a:t>группы </a:t>
            </a:r>
            <a:r>
              <a:rPr sz="2000" spc="-5" dirty="0">
                <a:latin typeface="Carlito"/>
                <a:cs typeface="Carlito"/>
              </a:rPr>
              <a:t>транзакций, </a:t>
            </a:r>
            <a:r>
              <a:rPr sz="2000" spc="-10" dirty="0">
                <a:latin typeface="Carlito"/>
                <a:cs typeface="Carlito"/>
              </a:rPr>
              <a:t>выполняющихся </a:t>
            </a:r>
            <a:r>
              <a:rPr sz="2000" spc="-5" dirty="0">
                <a:latin typeface="Carlito"/>
                <a:cs typeface="Carlito"/>
              </a:rPr>
              <a:t>параллельно,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не</a:t>
            </a:r>
          </a:p>
          <a:p>
            <a:pPr marL="469900"/>
            <a:r>
              <a:rPr sz="2000" dirty="0">
                <a:latin typeface="Carlito"/>
                <a:cs typeface="Carlito"/>
              </a:rPr>
              <a:t>совпадает с </a:t>
            </a:r>
            <a:r>
              <a:rPr sz="2000" spc="-20" dirty="0">
                <a:latin typeface="Carlito"/>
                <a:cs typeface="Carlito"/>
              </a:rPr>
              <a:t>результатом </a:t>
            </a:r>
            <a:r>
              <a:rPr sz="2000" i="1" spc="-65" dirty="0">
                <a:latin typeface="Arial"/>
                <a:cs typeface="Arial"/>
              </a:rPr>
              <a:t>ни </a:t>
            </a:r>
            <a:r>
              <a:rPr sz="2000" i="1" spc="-90" dirty="0">
                <a:latin typeface="Arial"/>
                <a:cs typeface="Arial"/>
              </a:rPr>
              <a:t>одного </a:t>
            </a:r>
            <a:r>
              <a:rPr sz="2000" i="1" spc="-85" dirty="0">
                <a:latin typeface="Arial"/>
                <a:cs typeface="Arial"/>
              </a:rPr>
              <a:t>из </a:t>
            </a:r>
            <a:r>
              <a:rPr sz="2000" i="1" spc="-55" dirty="0">
                <a:latin typeface="Arial"/>
                <a:cs typeface="Arial"/>
              </a:rPr>
              <a:t>возможных</a:t>
            </a:r>
            <a:r>
              <a:rPr sz="2000" i="1" spc="-315" dirty="0">
                <a:latin typeface="Arial"/>
                <a:cs typeface="Arial"/>
              </a:rPr>
              <a:t> </a:t>
            </a:r>
            <a:r>
              <a:rPr sz="2000" i="1" spc="-80" dirty="0">
                <a:latin typeface="Arial"/>
                <a:cs typeface="Arial"/>
              </a:rPr>
              <a:t>вариантов</a:t>
            </a:r>
            <a:endParaRPr sz="2000" dirty="0">
              <a:latin typeface="Arial"/>
              <a:cs typeface="Arial"/>
            </a:endParaRPr>
          </a:p>
          <a:p>
            <a:pPr marL="469900" marR="1211580"/>
            <a:r>
              <a:rPr sz="2000" spc="-5" dirty="0">
                <a:latin typeface="Carlito"/>
                <a:cs typeface="Carlito"/>
              </a:rPr>
              <a:t>упорядочения этих транзакций, если </a:t>
            </a:r>
            <a:r>
              <a:rPr sz="2000" dirty="0">
                <a:latin typeface="Carlito"/>
                <a:cs typeface="Carlito"/>
              </a:rPr>
              <a:t>бы </a:t>
            </a:r>
            <a:r>
              <a:rPr sz="2000" spc="-5" dirty="0">
                <a:latin typeface="Carlito"/>
                <a:cs typeface="Carlito"/>
              </a:rPr>
              <a:t>они выполнялись  </a:t>
            </a:r>
            <a:r>
              <a:rPr sz="2000" spc="-10" dirty="0">
                <a:latin typeface="Carlito"/>
                <a:cs typeface="Carlito"/>
              </a:rPr>
              <a:t>последовательно.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1439724" y="114099"/>
            <a:ext cx="9829904" cy="997068"/>
          </a:xfrm>
          <a:prstGeom prst="rect">
            <a:avLst/>
          </a:prstGeom>
          <a:effectLst/>
        </p:spPr>
        <p:txBody>
          <a:bodyPr vert="horz" wrap="square" lIns="0" tIns="1206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marR="5080">
              <a:spcBef>
                <a:spcPts val="95"/>
              </a:spcBef>
            </a:pPr>
            <a:r>
              <a:rPr lang="ru-RU" sz="3200" spc="-10" dirty="0" smtClean="0">
                <a:latin typeface="Arial Black" panose="020B0A04020102020204" pitchFamily="34" charset="0"/>
              </a:rPr>
              <a:t>Феномены </a:t>
            </a:r>
            <a:r>
              <a:rPr lang="ru-RU" sz="3200" spc="-5" dirty="0" smtClean="0">
                <a:latin typeface="Arial Black" panose="020B0A04020102020204" pitchFamily="34" charset="0"/>
              </a:rPr>
              <a:t>при </a:t>
            </a:r>
            <a:r>
              <a:rPr lang="ru-RU" sz="3200" spc="-10" dirty="0" smtClean="0">
                <a:latin typeface="Arial Black" panose="020B0A04020102020204" pitchFamily="34" charset="0"/>
              </a:rPr>
              <a:t>параллельном  выполнении </a:t>
            </a:r>
            <a:r>
              <a:rPr lang="ru-RU" sz="3200" spc="-5" dirty="0" smtClean="0">
                <a:latin typeface="Arial Black" panose="020B0A04020102020204" pitchFamily="34" charset="0"/>
              </a:rPr>
              <a:t>транзакций</a:t>
            </a:r>
            <a:endParaRPr lang="ru-RU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219</TotalTime>
  <Words>4862</Words>
  <Application>Microsoft Office PowerPoint</Application>
  <PresentationFormat>Широкоэкранный</PresentationFormat>
  <Paragraphs>813</Paragraphs>
  <Slides>60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8" baseType="lpstr">
      <vt:lpstr>Arial</vt:lpstr>
      <vt:lpstr>Arial Black</vt:lpstr>
      <vt:lpstr>Calibri</vt:lpstr>
      <vt:lpstr>Carlito</vt:lpstr>
      <vt:lpstr>Corbel</vt:lpstr>
      <vt:lpstr>Courier New</vt:lpstr>
      <vt:lpstr>Times New Roman</vt:lpstr>
      <vt:lpstr>Параллакс</vt:lpstr>
      <vt:lpstr>Транзакции</vt:lpstr>
      <vt:lpstr>Общая информация</vt:lpstr>
      <vt:lpstr>Транзакция — это …</vt:lpstr>
      <vt:lpstr>Транзакция — пример</vt:lpstr>
      <vt:lpstr>Реализация транзакций  в СУБД PostgreSQL</vt:lpstr>
      <vt:lpstr>Реализация транзакций  в СУБД PostgreSQL</vt:lpstr>
      <vt:lpstr>Свойства транзакций согласно  теории баз данных</vt:lpstr>
      <vt:lpstr>Феномены при параллельном  выполнении транзакций</vt:lpstr>
      <vt:lpstr>Презентация PowerPoint</vt:lpstr>
      <vt:lpstr>Смысл концепции сериализации транзакций</vt:lpstr>
      <vt:lpstr>Презентация PowerPoint</vt:lpstr>
      <vt:lpstr>Уровни изоляции транзакций</vt:lpstr>
      <vt:lpstr>Уровни изоляции транзакций</vt:lpstr>
      <vt:lpstr>Презентация PowerPoint</vt:lpstr>
      <vt:lpstr>Кто обеспечивает изоляцию транзакций?</vt:lpstr>
      <vt:lpstr>Уровень изоляции  READ UNCOMMITTED</vt:lpstr>
      <vt:lpstr>Видит ли транзакция «грязные» данные ?</vt:lpstr>
      <vt:lpstr>Эксперимент</vt:lpstr>
      <vt:lpstr>Эксперимент</vt:lpstr>
      <vt:lpstr>Презентация PowerPoint</vt:lpstr>
      <vt:lpstr>Уровень изоляции READ COMMITTED</vt:lpstr>
      <vt:lpstr>Возможны ли потерянные изменения ?</vt:lpstr>
      <vt:lpstr>Презентация PowerPoint</vt:lpstr>
      <vt:lpstr>Презентация PowerPoint</vt:lpstr>
      <vt:lpstr>Презентация PowerPoint</vt:lpstr>
      <vt:lpstr>Эффект неповторяющегося чтения</vt:lpstr>
      <vt:lpstr>Эффект неповторяющегося чтения</vt:lpstr>
      <vt:lpstr>Эффект неповторяющегося чтения</vt:lpstr>
      <vt:lpstr>Уровень изоляции REPEATABLE READ</vt:lpstr>
      <vt:lpstr>Общее описание этого уровня изоляции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Уровень изоляции SERIALIZABLE</vt:lpstr>
      <vt:lpstr>Общее описание уровня изоляции</vt:lpstr>
      <vt:lpstr>Подготовка к эксперименту</vt:lpstr>
      <vt:lpstr>Эксперимент</vt:lpstr>
      <vt:lpstr>Презентация PowerPoint</vt:lpstr>
      <vt:lpstr>Презентация PowerPoint</vt:lpstr>
      <vt:lpstr>Презентация PowerPoint</vt:lpstr>
      <vt:lpstr>Презентация PowerPoint</vt:lpstr>
      <vt:lpstr>Эксперимент: продолжение</vt:lpstr>
      <vt:lpstr>Эксперимент: вариант 1</vt:lpstr>
      <vt:lpstr>Презентация PowerPoint</vt:lpstr>
      <vt:lpstr>Вывод после завершения эксперимента</vt:lpstr>
      <vt:lpstr>Пример использования транзакций</vt:lpstr>
      <vt:lpstr>База данных «Авиаперевозки»</vt:lpstr>
      <vt:lpstr>Оформим два билета</vt:lpstr>
      <vt:lpstr>Оформим конкретные перелеты</vt:lpstr>
      <vt:lpstr>Подсчитаем общую стоимость билетов</vt:lpstr>
      <vt:lpstr>Что получилось ?</vt:lpstr>
      <vt:lpstr>Блокировки</vt:lpstr>
      <vt:lpstr>Общие сведения</vt:lpstr>
      <vt:lpstr>Эксперимент: блокировка строк</vt:lpstr>
      <vt:lpstr>Презентация PowerPoint</vt:lpstr>
      <vt:lpstr>Блокировки на уровне таблиц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Транзакции</dc:title>
  <dc:creator>Александр Семин</dc:creator>
  <cp:lastModifiedBy>Александр Семин</cp:lastModifiedBy>
  <cp:revision>15</cp:revision>
  <dcterms:created xsi:type="dcterms:W3CDTF">2020-05-06T21:45:58Z</dcterms:created>
  <dcterms:modified xsi:type="dcterms:W3CDTF">2021-03-10T14:52:04Z</dcterms:modified>
</cp:coreProperties>
</file>