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6"/>
  </p:notesMasterIdLst>
  <p:sldIdLst>
    <p:sldId id="318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1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80E94-90F6-4B09-8B76-C7C62CE70E79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FD147-505F-436B-9DE3-C38756D1F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Сегодня мы рассмотрим с вами дополнительные возможности, которые предоставляет нам СУБД для реализации функции логики приложения.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84D3C8-12B3-4A7E-AED1-C285B8EFC98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49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Мы рассмотрели с вами создание представлений, создание процедур и функций. 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А сейчас поговорим с вами про триггеры, которые являются процедурами, но особого типа.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380416-901D-4F36-BF89-CCE35C9044E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088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4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1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6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0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3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4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41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743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pPr marL="38100">
                <a:lnSpc>
                  <a:spcPts val="238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8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9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3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02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7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99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3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3AB75-A985-4FAF-A9DC-D96B2B841478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1B197-8215-4721-829B-940945BEF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1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93298" y="1997687"/>
            <a:ext cx="11412747" cy="200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6000" b="1" strike="noStrike" spc="-182" dirty="0" smtClean="0">
                <a:solidFill>
                  <a:srgbClr val="231E20"/>
                </a:solidFill>
                <a:latin typeface="Arial"/>
              </a:rPr>
              <a:t>П</a:t>
            </a:r>
            <a:r>
              <a:rPr lang="en-US" sz="6000" b="1" strike="noStrike" spc="-182" dirty="0" err="1" smtClean="0">
                <a:solidFill>
                  <a:srgbClr val="231E20"/>
                </a:solidFill>
                <a:latin typeface="Arial"/>
              </a:rPr>
              <a:t>роцедуры</a:t>
            </a:r>
            <a:r>
              <a:rPr lang="en-US" sz="6000" b="1" strike="noStrike" spc="-182" dirty="0">
                <a:solidFill>
                  <a:srgbClr val="231E20"/>
                </a:solidFill>
                <a:latin typeface="Arial"/>
              </a:rPr>
              <a:t>, </a:t>
            </a:r>
            <a:r>
              <a:rPr lang="en-US" sz="6000" b="1" strike="noStrike" spc="-182" dirty="0" err="1">
                <a:solidFill>
                  <a:srgbClr val="231E20"/>
                </a:solidFill>
                <a:latin typeface="Arial"/>
              </a:rPr>
              <a:t>функции</a:t>
            </a:r>
            <a:r>
              <a:rPr lang="en-US" sz="6000" b="1" strike="noStrike" spc="-182" dirty="0">
                <a:solidFill>
                  <a:srgbClr val="231E20"/>
                </a:solidFill>
                <a:latin typeface="Arial"/>
              </a:rPr>
              <a:t> и </a:t>
            </a:r>
            <a:r>
              <a:rPr lang="en-US" sz="6000" b="1" strike="noStrike" spc="-182" dirty="0" err="1">
                <a:solidFill>
                  <a:srgbClr val="231E20"/>
                </a:solidFill>
                <a:latin typeface="Arial"/>
              </a:rPr>
              <a:t>триггеры</a:t>
            </a:r>
            <a:r>
              <a:rPr lang="en-US" sz="6000" b="1" strike="noStrike" spc="-180" dirty="0">
                <a:solidFill>
                  <a:srgbClr val="231E20"/>
                </a:solidFill>
                <a:latin typeface="Arial"/>
              </a:rPr>
              <a:t>.</a:t>
            </a:r>
            <a:endParaRPr lang="en-US" sz="6000" b="0" strike="noStrike" spc="-1" dirty="0">
              <a:solidFill>
                <a:srgbClr val="00000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89993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841" y="321387"/>
            <a:ext cx="9778147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Пример </a:t>
            </a:r>
            <a:r>
              <a:rPr sz="3600" spc="-10" dirty="0" err="1">
                <a:latin typeface="Arial Black" panose="020B0A04020102020204" pitchFamily="34" charset="0"/>
              </a:rPr>
              <a:t>перегруженной</a:t>
            </a:r>
            <a:r>
              <a:rPr sz="3600" spc="-10" dirty="0">
                <a:latin typeface="Arial Black" panose="020B0A04020102020204" pitchFamily="34" charset="0"/>
              </a:rPr>
              <a:t> </a:t>
            </a:r>
            <a:r>
              <a:rPr sz="3600" spc="-5" dirty="0" err="1" smtClean="0">
                <a:latin typeface="Arial Black" panose="020B0A04020102020204" pitchFamily="34" charset="0"/>
              </a:rPr>
              <a:t>функции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74827"/>
            <a:ext cx="5624830" cy="4214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. .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287020" marR="3009265" indent="-274320">
              <a:lnSpc>
                <a:spcPts val="2160"/>
              </a:lnSpc>
              <a:spcBef>
                <a:spcPts val="65"/>
              </a:spcBef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count( </a:t>
            </a:r>
            <a:r>
              <a:rPr b="1" dirty="0">
                <a:latin typeface="Courier New"/>
                <a:cs typeface="Courier New"/>
              </a:rPr>
              <a:t>*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FROM seats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 dirty="0">
              <a:latin typeface="Courier New"/>
              <a:cs typeface="Courier New"/>
            </a:endParaRPr>
          </a:p>
          <a:p>
            <a:pPr marL="287020">
              <a:lnSpc>
                <a:spcPts val="2090"/>
              </a:lnSpc>
            </a:pPr>
            <a:r>
              <a:rPr b="1" spc="-10" dirty="0">
                <a:latin typeface="Courier New"/>
                <a:cs typeface="Courier New"/>
              </a:rPr>
              <a:t>WHERE s.aircraft_code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a_code</a:t>
            </a:r>
            <a:endParaRPr dirty="0">
              <a:latin typeface="Courier New"/>
              <a:cs typeface="Courier New"/>
            </a:endParaRPr>
          </a:p>
          <a:p>
            <a:pPr marL="110490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AND s.fare_conditions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'Comfort'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comfort,</a:t>
            </a:r>
            <a:endParaRPr dirty="0">
              <a:latin typeface="Courier New"/>
              <a:cs typeface="Courier New"/>
            </a:endParaRPr>
          </a:p>
          <a:p>
            <a:pPr marL="287020" marR="3009265" indent="-274320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count( </a:t>
            </a:r>
            <a:r>
              <a:rPr b="1" dirty="0">
                <a:latin typeface="Courier New"/>
                <a:cs typeface="Courier New"/>
              </a:rPr>
              <a:t>*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FROM seats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 dirty="0">
              <a:latin typeface="Courier New"/>
              <a:cs typeface="Courier New"/>
            </a:endParaRPr>
          </a:p>
          <a:p>
            <a:pPr marL="287020"/>
            <a:r>
              <a:rPr b="1" spc="-10" dirty="0">
                <a:latin typeface="Courier New"/>
                <a:cs typeface="Courier New"/>
              </a:rPr>
              <a:t>WHERE s.aircraft_code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a_code</a:t>
            </a:r>
            <a:endParaRPr dirty="0">
              <a:latin typeface="Courier New"/>
              <a:cs typeface="Courier New"/>
            </a:endParaRPr>
          </a:p>
          <a:p>
            <a:pPr marL="1104900"/>
            <a:r>
              <a:rPr b="1" spc="-10" dirty="0">
                <a:latin typeface="Courier New"/>
                <a:cs typeface="Courier New"/>
              </a:rPr>
              <a:t>AND s.fare_conditions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'Economy'</a:t>
            </a:r>
            <a:endParaRPr dirty="0">
              <a:latin typeface="Courier New"/>
              <a:cs typeface="Courier New"/>
            </a:endParaRPr>
          </a:p>
          <a:p>
            <a:pPr marL="12700" marR="3418840"/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 economy  FROM aircrafts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  <a:p>
            <a:pPr marL="12700" marR="1506855"/>
            <a:r>
              <a:rPr b="1" spc="-10" dirty="0">
                <a:latin typeface="Courier New"/>
                <a:cs typeface="Courier New"/>
              </a:rPr>
              <a:t>WHERE a.aircraft_code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a_code</a:t>
            </a:r>
            <a:r>
              <a:rPr b="1" spc="-10" dirty="0">
                <a:latin typeface="Courier New"/>
                <a:cs typeface="Courier New"/>
              </a:rPr>
              <a:t>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1;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b="1" spc="-5" dirty="0">
                <a:latin typeface="Courier New"/>
                <a:cs typeface="Courier New"/>
              </a:rPr>
              <a:t>$$ </a:t>
            </a:r>
            <a:r>
              <a:rPr b="1" spc="-10" dirty="0">
                <a:latin typeface="Courier New"/>
                <a:cs typeface="Courier New"/>
              </a:rPr>
              <a:t>LANGUAGE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sql</a:t>
            </a:r>
            <a:r>
              <a:rPr b="1" spc="-5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18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275" y="185149"/>
            <a:ext cx="699181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Проверим</a:t>
            </a:r>
            <a:r>
              <a:rPr sz="3600" spc="-5" dirty="0">
                <a:latin typeface="Arial Black" panose="020B0A04020102020204" pitchFamily="34" charset="0"/>
              </a:rPr>
              <a:t> в </a:t>
            </a:r>
            <a:r>
              <a:rPr sz="3600" spc="-15" dirty="0" err="1" smtClean="0">
                <a:latin typeface="Arial Black" panose="020B0A04020102020204" pitchFamily="34" charset="0"/>
              </a:rPr>
              <a:t>работе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6705" y="1400770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count_seats</a:t>
            </a:r>
            <a:r>
              <a:rPr b="1" spc="-10" dirty="0">
                <a:latin typeface="Courier New"/>
                <a:cs typeface="Courier New"/>
              </a:rPr>
              <a:t>();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5220" y="2126299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271282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3654" y="2126299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1978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6706" y="1949360"/>
            <a:ext cx="50717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58410" algn="l"/>
              </a:tabLst>
            </a:pPr>
            <a:r>
              <a:rPr spc="-5" dirty="0">
                <a:latin typeface="Courier New"/>
                <a:cs typeface="Courier New"/>
              </a:rPr>
              <a:t>-[ </a:t>
            </a:r>
            <a:r>
              <a:rPr spc="-10" dirty="0">
                <a:latin typeface="Courier New"/>
                <a:cs typeface="Courier New"/>
              </a:rPr>
              <a:t>RECORD </a:t>
            </a:r>
            <a:r>
              <a:rPr dirty="0">
                <a:latin typeface="Courier New"/>
                <a:cs typeface="Courier New"/>
              </a:rPr>
              <a:t>1 </a:t>
            </a:r>
            <a:r>
              <a:rPr spc="-5" dirty="0">
                <a:latin typeface="Courier New"/>
                <a:cs typeface="Courier New"/>
              </a:rPr>
              <a:t>]</a:t>
            </a:r>
            <a:r>
              <a:rPr spc="96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  <a:p>
            <a:pPr marL="12700" marR="135255"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a_model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Sukhoi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SuperJet-100  seats_business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12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6705" y="2772625"/>
            <a:ext cx="262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seats_comfort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seats_economy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85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6706" y="3595838"/>
            <a:ext cx="466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count_seats</a:t>
            </a:r>
            <a:r>
              <a:rPr b="1" spc="-10" dirty="0">
                <a:latin typeface="Courier New"/>
                <a:cs typeface="Courier New"/>
              </a:rPr>
              <a:t>(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'319');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5220" y="4321199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271272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3654" y="4321199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5">
                <a:moveTo>
                  <a:pt x="0" y="0"/>
                </a:moveTo>
                <a:lnTo>
                  <a:pt x="21849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86706" y="4144479"/>
            <a:ext cx="45243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511040" algn="l"/>
              </a:tabLst>
            </a:pPr>
            <a:r>
              <a:rPr spc="-5" dirty="0">
                <a:latin typeface="Courier New"/>
                <a:cs typeface="Courier New"/>
              </a:rPr>
              <a:t>-[ </a:t>
            </a:r>
            <a:r>
              <a:rPr spc="-10" dirty="0">
                <a:latin typeface="Courier New"/>
                <a:cs typeface="Courier New"/>
              </a:rPr>
              <a:t>RECORD </a:t>
            </a:r>
            <a:r>
              <a:rPr dirty="0">
                <a:latin typeface="Courier New"/>
                <a:cs typeface="Courier New"/>
              </a:rPr>
              <a:t>1 </a:t>
            </a:r>
            <a:r>
              <a:rPr spc="5" dirty="0">
                <a:latin typeface="Courier New"/>
                <a:cs typeface="Courier New"/>
              </a:rPr>
              <a:t>]</a:t>
            </a:r>
            <a:r>
              <a:rPr spc="95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a_model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7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A319-100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seats_business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20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seats_comfort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seats_economy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96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4825" y="1484819"/>
            <a:ext cx="2304415" cy="575542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97485" marR="187325" indent="66675">
              <a:lnSpc>
                <a:spcPct val="101099"/>
              </a:lnSpc>
              <a:spcBef>
                <a:spcPts val="125"/>
              </a:spcBef>
            </a:pPr>
            <a:r>
              <a:rPr spc="-5" dirty="0">
                <a:latin typeface="Courier New"/>
                <a:cs typeface="Courier New"/>
              </a:rPr>
              <a:t>без </a:t>
            </a:r>
            <a:r>
              <a:rPr spc="-10" dirty="0">
                <a:latin typeface="Courier New"/>
                <a:cs typeface="Courier New"/>
              </a:rPr>
              <a:t>параметра  </a:t>
            </a:r>
            <a:r>
              <a:rPr spc="-5" dirty="0">
                <a:latin typeface="Courier New"/>
                <a:cs typeface="Courier New"/>
              </a:rPr>
              <a:t>(по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умолчанию)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03742" y="1619720"/>
            <a:ext cx="1562735" cy="201295"/>
          </a:xfrm>
          <a:custGeom>
            <a:avLst/>
            <a:gdLst/>
            <a:ahLst/>
            <a:cxnLst/>
            <a:rect l="l" t="t" r="r" b="b"/>
            <a:pathLst>
              <a:path w="1562735" h="201294">
                <a:moveTo>
                  <a:pt x="72881" y="43514"/>
                </a:moveTo>
                <a:lnTo>
                  <a:pt x="50128" y="54238"/>
                </a:lnTo>
                <a:lnTo>
                  <a:pt x="70651" y="68792"/>
                </a:lnTo>
                <a:lnTo>
                  <a:pt x="1559940" y="200913"/>
                </a:lnTo>
                <a:lnTo>
                  <a:pt x="1562227" y="175640"/>
                </a:lnTo>
                <a:lnTo>
                  <a:pt x="72881" y="43514"/>
                </a:lnTo>
                <a:close/>
              </a:path>
              <a:path w="1562735" h="201294">
                <a:moveTo>
                  <a:pt x="105790" y="0"/>
                </a:moveTo>
                <a:lnTo>
                  <a:pt x="99440" y="2921"/>
                </a:lnTo>
                <a:lnTo>
                  <a:pt x="0" y="49784"/>
                </a:lnTo>
                <a:lnTo>
                  <a:pt x="95376" y="117475"/>
                </a:lnTo>
                <a:lnTo>
                  <a:pt x="103377" y="116077"/>
                </a:lnTo>
                <a:lnTo>
                  <a:pt x="107441" y="110362"/>
                </a:lnTo>
                <a:lnTo>
                  <a:pt x="111378" y="104648"/>
                </a:lnTo>
                <a:lnTo>
                  <a:pt x="110108" y="96774"/>
                </a:lnTo>
                <a:lnTo>
                  <a:pt x="70651" y="68792"/>
                </a:lnTo>
                <a:lnTo>
                  <a:pt x="23875" y="64643"/>
                </a:lnTo>
                <a:lnTo>
                  <a:pt x="26162" y="39370"/>
                </a:lnTo>
                <a:lnTo>
                  <a:pt x="81674" y="39370"/>
                </a:lnTo>
                <a:lnTo>
                  <a:pt x="110235" y="25908"/>
                </a:lnTo>
                <a:lnTo>
                  <a:pt x="116585" y="22987"/>
                </a:lnTo>
                <a:lnTo>
                  <a:pt x="119379" y="15366"/>
                </a:lnTo>
                <a:lnTo>
                  <a:pt x="116331" y="9016"/>
                </a:lnTo>
                <a:lnTo>
                  <a:pt x="113410" y="2666"/>
                </a:lnTo>
                <a:lnTo>
                  <a:pt x="105790" y="0"/>
                </a:lnTo>
                <a:close/>
              </a:path>
              <a:path w="1562735" h="201294">
                <a:moveTo>
                  <a:pt x="26162" y="39370"/>
                </a:moveTo>
                <a:lnTo>
                  <a:pt x="23875" y="64643"/>
                </a:lnTo>
                <a:lnTo>
                  <a:pt x="70651" y="68792"/>
                </a:lnTo>
                <a:lnTo>
                  <a:pt x="63188" y="63500"/>
                </a:lnTo>
                <a:lnTo>
                  <a:pt x="30479" y="63500"/>
                </a:lnTo>
                <a:lnTo>
                  <a:pt x="32384" y="41656"/>
                </a:lnTo>
                <a:lnTo>
                  <a:pt x="51930" y="41656"/>
                </a:lnTo>
                <a:lnTo>
                  <a:pt x="26162" y="39370"/>
                </a:lnTo>
                <a:close/>
              </a:path>
              <a:path w="1562735" h="201294">
                <a:moveTo>
                  <a:pt x="32384" y="41656"/>
                </a:moveTo>
                <a:lnTo>
                  <a:pt x="30479" y="63500"/>
                </a:lnTo>
                <a:lnTo>
                  <a:pt x="50128" y="54238"/>
                </a:lnTo>
                <a:lnTo>
                  <a:pt x="32384" y="41656"/>
                </a:lnTo>
                <a:close/>
              </a:path>
              <a:path w="1562735" h="201294">
                <a:moveTo>
                  <a:pt x="50128" y="54238"/>
                </a:moveTo>
                <a:lnTo>
                  <a:pt x="30479" y="63500"/>
                </a:lnTo>
                <a:lnTo>
                  <a:pt x="63188" y="63500"/>
                </a:lnTo>
                <a:lnTo>
                  <a:pt x="50128" y="54238"/>
                </a:lnTo>
                <a:close/>
              </a:path>
              <a:path w="1562735" h="201294">
                <a:moveTo>
                  <a:pt x="51930" y="41656"/>
                </a:moveTo>
                <a:lnTo>
                  <a:pt x="32384" y="41656"/>
                </a:lnTo>
                <a:lnTo>
                  <a:pt x="50128" y="54238"/>
                </a:lnTo>
                <a:lnTo>
                  <a:pt x="72881" y="43514"/>
                </a:lnTo>
                <a:lnTo>
                  <a:pt x="51930" y="41656"/>
                </a:lnTo>
                <a:close/>
              </a:path>
              <a:path w="1562735" h="201294">
                <a:moveTo>
                  <a:pt x="81674" y="39370"/>
                </a:moveTo>
                <a:lnTo>
                  <a:pt x="26162" y="39370"/>
                </a:lnTo>
                <a:lnTo>
                  <a:pt x="72881" y="43514"/>
                </a:lnTo>
                <a:lnTo>
                  <a:pt x="81674" y="3937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17225" y="3510356"/>
            <a:ext cx="2304415" cy="299441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3375">
              <a:spcBef>
                <a:spcPts val="175"/>
              </a:spcBef>
            </a:pPr>
            <a:r>
              <a:rPr dirty="0">
                <a:latin typeface="Courier New"/>
                <a:cs typeface="Courier New"/>
              </a:rPr>
              <a:t>с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параметром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36555" y="3682326"/>
            <a:ext cx="782320" cy="132080"/>
          </a:xfrm>
          <a:custGeom>
            <a:avLst/>
            <a:gdLst/>
            <a:ahLst/>
            <a:cxnLst/>
            <a:rect l="l" t="t" r="r" b="b"/>
            <a:pathLst>
              <a:path w="782320" h="132079">
                <a:moveTo>
                  <a:pt x="95503" y="14350"/>
                </a:moveTo>
                <a:lnTo>
                  <a:pt x="0" y="81914"/>
                </a:lnTo>
                <a:lnTo>
                  <a:pt x="99567" y="128777"/>
                </a:lnTo>
                <a:lnTo>
                  <a:pt x="105917" y="131698"/>
                </a:lnTo>
                <a:lnTo>
                  <a:pt x="113537" y="129031"/>
                </a:lnTo>
                <a:lnTo>
                  <a:pt x="116458" y="122681"/>
                </a:lnTo>
                <a:lnTo>
                  <a:pt x="119506" y="116331"/>
                </a:lnTo>
                <a:lnTo>
                  <a:pt x="116712" y="108711"/>
                </a:lnTo>
                <a:lnTo>
                  <a:pt x="110362" y="105790"/>
                </a:lnTo>
                <a:lnTo>
                  <a:pt x="81801" y="92328"/>
                </a:lnTo>
                <a:lnTo>
                  <a:pt x="26288" y="92328"/>
                </a:lnTo>
                <a:lnTo>
                  <a:pt x="24002" y="67055"/>
                </a:lnTo>
                <a:lnTo>
                  <a:pt x="70900" y="62893"/>
                </a:lnTo>
                <a:lnTo>
                  <a:pt x="110236" y="35051"/>
                </a:lnTo>
                <a:lnTo>
                  <a:pt x="111505" y="27050"/>
                </a:lnTo>
                <a:lnTo>
                  <a:pt x="103377" y="15620"/>
                </a:lnTo>
                <a:lnTo>
                  <a:pt x="95503" y="14350"/>
                </a:lnTo>
                <a:close/>
              </a:path>
              <a:path w="782320" h="132079">
                <a:moveTo>
                  <a:pt x="70900" y="62893"/>
                </a:moveTo>
                <a:lnTo>
                  <a:pt x="24002" y="67055"/>
                </a:lnTo>
                <a:lnTo>
                  <a:pt x="26288" y="92328"/>
                </a:lnTo>
                <a:lnTo>
                  <a:pt x="52094" y="90042"/>
                </a:lnTo>
                <a:lnTo>
                  <a:pt x="32512" y="90042"/>
                </a:lnTo>
                <a:lnTo>
                  <a:pt x="30606" y="68198"/>
                </a:lnTo>
                <a:lnTo>
                  <a:pt x="63398" y="68198"/>
                </a:lnTo>
                <a:lnTo>
                  <a:pt x="70900" y="62893"/>
                </a:lnTo>
                <a:close/>
              </a:path>
              <a:path w="782320" h="132079">
                <a:moveTo>
                  <a:pt x="73018" y="88189"/>
                </a:moveTo>
                <a:lnTo>
                  <a:pt x="26288" y="92328"/>
                </a:lnTo>
                <a:lnTo>
                  <a:pt x="81801" y="92328"/>
                </a:lnTo>
                <a:lnTo>
                  <a:pt x="73018" y="88189"/>
                </a:lnTo>
                <a:close/>
              </a:path>
              <a:path w="782320" h="132079">
                <a:moveTo>
                  <a:pt x="30606" y="68198"/>
                </a:moveTo>
                <a:lnTo>
                  <a:pt x="32512" y="90042"/>
                </a:lnTo>
                <a:lnTo>
                  <a:pt x="50284" y="77473"/>
                </a:lnTo>
                <a:lnTo>
                  <a:pt x="30606" y="68198"/>
                </a:lnTo>
                <a:close/>
              </a:path>
              <a:path w="782320" h="132079">
                <a:moveTo>
                  <a:pt x="50284" y="77473"/>
                </a:moveTo>
                <a:lnTo>
                  <a:pt x="32512" y="90042"/>
                </a:lnTo>
                <a:lnTo>
                  <a:pt x="52094" y="90042"/>
                </a:lnTo>
                <a:lnTo>
                  <a:pt x="73018" y="88189"/>
                </a:lnTo>
                <a:lnTo>
                  <a:pt x="50284" y="77473"/>
                </a:lnTo>
                <a:close/>
              </a:path>
              <a:path w="782320" h="132079">
                <a:moveTo>
                  <a:pt x="779526" y="0"/>
                </a:moveTo>
                <a:lnTo>
                  <a:pt x="70900" y="62893"/>
                </a:lnTo>
                <a:lnTo>
                  <a:pt x="50284" y="77473"/>
                </a:lnTo>
                <a:lnTo>
                  <a:pt x="73018" y="88189"/>
                </a:lnTo>
                <a:lnTo>
                  <a:pt x="781812" y="25399"/>
                </a:lnTo>
                <a:lnTo>
                  <a:pt x="779526" y="0"/>
                </a:lnTo>
                <a:close/>
              </a:path>
              <a:path w="782320" h="132079">
                <a:moveTo>
                  <a:pt x="63398" y="68198"/>
                </a:moveTo>
                <a:lnTo>
                  <a:pt x="30606" y="68198"/>
                </a:lnTo>
                <a:lnTo>
                  <a:pt x="50284" y="77473"/>
                </a:lnTo>
                <a:lnTo>
                  <a:pt x="63398" y="6819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5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19" y="215650"/>
            <a:ext cx="5277017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Проверим</a:t>
            </a:r>
            <a:r>
              <a:rPr sz="3600" spc="-5" dirty="0">
                <a:latin typeface="Arial Black" panose="020B0A04020102020204" pitchFamily="34" charset="0"/>
              </a:rPr>
              <a:t> в </a:t>
            </a:r>
            <a:r>
              <a:rPr sz="3600" spc="-15" dirty="0" err="1" smtClean="0">
                <a:latin typeface="Arial Black" panose="020B0A04020102020204" pitchFamily="34" charset="0"/>
              </a:rPr>
              <a:t>работе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5715" y="869385"/>
            <a:ext cx="671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count_seats(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aircraft_code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5678" y="1143705"/>
            <a:ext cx="35737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211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9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  WHERE model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endParaRPr dirty="0">
              <a:latin typeface="Courier New"/>
              <a:cs typeface="Courier New"/>
            </a:endParaRPr>
          </a:p>
          <a:p>
            <a:pPr marL="693420"/>
            <a:r>
              <a:rPr b="1" spc="-10" dirty="0">
                <a:latin typeface="Courier New"/>
                <a:cs typeface="Courier New"/>
              </a:rPr>
              <a:t>'Boeing 777-300' </a:t>
            </a:r>
            <a:r>
              <a:rPr b="1" dirty="0">
                <a:latin typeface="Courier New"/>
                <a:cs typeface="Courier New"/>
              </a:rPr>
              <a:t>)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4230" y="2143553"/>
            <a:ext cx="271780" cy="0"/>
          </a:xfrm>
          <a:custGeom>
            <a:avLst/>
            <a:gdLst/>
            <a:ahLst/>
            <a:cxnLst/>
            <a:rect l="l" t="t" r="r" b="b"/>
            <a:pathLst>
              <a:path w="271780">
                <a:moveTo>
                  <a:pt x="0" y="0"/>
                </a:moveTo>
                <a:lnTo>
                  <a:pt x="271282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2664" y="2143553"/>
            <a:ext cx="2049145" cy="0"/>
          </a:xfrm>
          <a:custGeom>
            <a:avLst/>
            <a:gdLst/>
            <a:ahLst/>
            <a:cxnLst/>
            <a:rect l="l" t="t" r="r" b="b"/>
            <a:pathLst>
              <a:path w="2049145">
                <a:moveTo>
                  <a:pt x="0" y="0"/>
                </a:moveTo>
                <a:lnTo>
                  <a:pt x="2048720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5716" y="1966615"/>
            <a:ext cx="4388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375150" algn="l"/>
              </a:tabLst>
            </a:pPr>
            <a:r>
              <a:rPr spc="-5" dirty="0">
                <a:latin typeface="Courier New"/>
                <a:cs typeface="Courier New"/>
              </a:rPr>
              <a:t>-[ </a:t>
            </a:r>
            <a:r>
              <a:rPr spc="-10" dirty="0">
                <a:latin typeface="Courier New"/>
                <a:cs typeface="Courier New"/>
              </a:rPr>
              <a:t>RECORD </a:t>
            </a:r>
            <a:r>
              <a:rPr dirty="0">
                <a:latin typeface="Courier New"/>
                <a:cs typeface="Courier New"/>
              </a:rPr>
              <a:t>1 </a:t>
            </a:r>
            <a:r>
              <a:rPr spc="-5" dirty="0">
                <a:latin typeface="Courier New"/>
                <a:cs typeface="Courier New"/>
              </a:rPr>
              <a:t>]</a:t>
            </a:r>
            <a:r>
              <a:rPr spc="96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64600"/>
              </p:ext>
            </p:extLst>
          </p:nvPr>
        </p:nvGraphicFramePr>
        <p:xfrm>
          <a:off x="2136665" y="2292224"/>
          <a:ext cx="4295774" cy="1081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a_model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777-300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seats_business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seats_comfort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seats_economy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55716" y="3887414"/>
            <a:ext cx="5897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9644" marR="552450" indent="-95758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seats_business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0" dirty="0">
                <a:latin typeface="Courier New"/>
                <a:cs typeface="Courier New"/>
              </a:rPr>
              <a:t>seats_comfort </a:t>
            </a:r>
            <a:r>
              <a:rPr b="1" dirty="0">
                <a:latin typeface="Courier New"/>
                <a:cs typeface="Courier New"/>
              </a:rPr>
              <a:t>+  </a:t>
            </a:r>
            <a:r>
              <a:rPr b="1" spc="-10" dirty="0">
                <a:latin typeface="Courier New"/>
                <a:cs typeface="Courier New"/>
              </a:rPr>
              <a:t>seats_economy AS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total_seats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FROM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count_seats</a:t>
            </a:r>
            <a:r>
              <a:rPr b="1" spc="-10" dirty="0">
                <a:latin typeface="Courier New"/>
                <a:cs typeface="Courier New"/>
              </a:rPr>
              <a:t>( '319' </a:t>
            </a:r>
            <a:r>
              <a:rPr b="1" dirty="0">
                <a:latin typeface="Courier New"/>
                <a:cs typeface="Courier New"/>
              </a:rPr>
              <a:t>)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695325"/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groups_seats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5715" y="4985048"/>
            <a:ext cx="1800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total_seats</a:t>
            </a:r>
            <a:endParaRPr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--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--</a:t>
            </a:r>
            <a:r>
              <a:rPr spc="-5" dirty="0">
                <a:latin typeface="Courier New"/>
                <a:cs typeface="Courier New"/>
              </a:rPr>
              <a:t>--</a:t>
            </a:r>
            <a:endParaRPr>
              <a:latin typeface="Courier New"/>
              <a:cs typeface="Courier New"/>
            </a:endParaRPr>
          </a:p>
          <a:p>
            <a:pPr marL="1090930" algn="ctr"/>
            <a:r>
              <a:rPr spc="-15" dirty="0">
                <a:latin typeface="Courier New"/>
                <a:cs typeface="Courier New"/>
              </a:rPr>
              <a:t>116</a:t>
            </a:r>
            <a:endParaRPr>
              <a:latin typeface="Courier New"/>
              <a:cs typeface="Courier New"/>
            </a:endParaRPr>
          </a:p>
          <a:p>
            <a:pPr marR="400050" algn="ctr"/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8913" y="2447474"/>
            <a:ext cx="2232660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8194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двойные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скобки!</a:t>
            </a:r>
            <a:endParaRPr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79401" y="2079949"/>
            <a:ext cx="725805" cy="379095"/>
          </a:xfrm>
          <a:custGeom>
            <a:avLst/>
            <a:gdLst/>
            <a:ahLst/>
            <a:cxnLst/>
            <a:rect l="l" t="t" r="r" b="b"/>
            <a:pathLst>
              <a:path w="725804" h="379094">
                <a:moveTo>
                  <a:pt x="655204" y="28394"/>
                </a:moveTo>
                <a:lnTo>
                  <a:pt x="0" y="356235"/>
                </a:lnTo>
                <a:lnTo>
                  <a:pt x="11302" y="378840"/>
                </a:lnTo>
                <a:lnTo>
                  <a:pt x="666596" y="51074"/>
                </a:lnTo>
                <a:lnTo>
                  <a:pt x="680385" y="29993"/>
                </a:lnTo>
                <a:lnTo>
                  <a:pt x="655204" y="28394"/>
                </a:lnTo>
                <a:close/>
              </a:path>
              <a:path w="725804" h="379094">
                <a:moveTo>
                  <a:pt x="723464" y="7365"/>
                </a:moveTo>
                <a:lnTo>
                  <a:pt x="697229" y="7365"/>
                </a:lnTo>
                <a:lnTo>
                  <a:pt x="708533" y="30099"/>
                </a:lnTo>
                <a:lnTo>
                  <a:pt x="666596" y="51074"/>
                </a:lnTo>
                <a:lnTo>
                  <a:pt x="644017" y="85598"/>
                </a:lnTo>
                <a:lnTo>
                  <a:pt x="640207" y="91567"/>
                </a:lnTo>
                <a:lnTo>
                  <a:pt x="641858" y="99440"/>
                </a:lnTo>
                <a:lnTo>
                  <a:pt x="653542" y="107061"/>
                </a:lnTo>
                <a:lnTo>
                  <a:pt x="661416" y="105410"/>
                </a:lnTo>
                <a:lnTo>
                  <a:pt x="725424" y="7493"/>
                </a:lnTo>
                <a:lnTo>
                  <a:pt x="723464" y="7365"/>
                </a:lnTo>
                <a:close/>
              </a:path>
              <a:path w="725804" h="379094">
                <a:moveTo>
                  <a:pt x="680385" y="29993"/>
                </a:moveTo>
                <a:lnTo>
                  <a:pt x="666596" y="51074"/>
                </a:lnTo>
                <a:lnTo>
                  <a:pt x="705993" y="31369"/>
                </a:lnTo>
                <a:lnTo>
                  <a:pt x="702056" y="31369"/>
                </a:lnTo>
                <a:lnTo>
                  <a:pt x="680385" y="29993"/>
                </a:lnTo>
                <a:close/>
              </a:path>
              <a:path w="725804" h="379094">
                <a:moveTo>
                  <a:pt x="692276" y="11811"/>
                </a:moveTo>
                <a:lnTo>
                  <a:pt x="680385" y="29993"/>
                </a:lnTo>
                <a:lnTo>
                  <a:pt x="702056" y="31369"/>
                </a:lnTo>
                <a:lnTo>
                  <a:pt x="692276" y="11811"/>
                </a:lnTo>
                <a:close/>
              </a:path>
              <a:path w="725804" h="379094">
                <a:moveTo>
                  <a:pt x="699440" y="11811"/>
                </a:moveTo>
                <a:lnTo>
                  <a:pt x="692276" y="11811"/>
                </a:lnTo>
                <a:lnTo>
                  <a:pt x="702056" y="31369"/>
                </a:lnTo>
                <a:lnTo>
                  <a:pt x="705993" y="31369"/>
                </a:lnTo>
                <a:lnTo>
                  <a:pt x="708533" y="30099"/>
                </a:lnTo>
                <a:lnTo>
                  <a:pt x="699440" y="11811"/>
                </a:lnTo>
                <a:close/>
              </a:path>
              <a:path w="725804" h="379094">
                <a:moveTo>
                  <a:pt x="697229" y="7365"/>
                </a:moveTo>
                <a:lnTo>
                  <a:pt x="655204" y="28394"/>
                </a:lnTo>
                <a:lnTo>
                  <a:pt x="680385" y="29993"/>
                </a:lnTo>
                <a:lnTo>
                  <a:pt x="692276" y="11811"/>
                </a:lnTo>
                <a:lnTo>
                  <a:pt x="699440" y="11811"/>
                </a:lnTo>
                <a:lnTo>
                  <a:pt x="697229" y="7365"/>
                </a:lnTo>
                <a:close/>
              </a:path>
              <a:path w="725804" h="379094">
                <a:moveTo>
                  <a:pt x="608711" y="0"/>
                </a:moveTo>
                <a:lnTo>
                  <a:pt x="602615" y="5334"/>
                </a:lnTo>
                <a:lnTo>
                  <a:pt x="602107" y="12319"/>
                </a:lnTo>
                <a:lnTo>
                  <a:pt x="601726" y="19304"/>
                </a:lnTo>
                <a:lnTo>
                  <a:pt x="607060" y="25273"/>
                </a:lnTo>
                <a:lnTo>
                  <a:pt x="655204" y="28394"/>
                </a:lnTo>
                <a:lnTo>
                  <a:pt x="697229" y="7365"/>
                </a:lnTo>
                <a:lnTo>
                  <a:pt x="723464" y="7365"/>
                </a:lnTo>
                <a:lnTo>
                  <a:pt x="615696" y="381"/>
                </a:lnTo>
                <a:lnTo>
                  <a:pt x="60871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2306" y="1295318"/>
            <a:ext cx="3672840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получим </a:t>
            </a:r>
            <a:r>
              <a:rPr spc="-5" dirty="0">
                <a:latin typeface="Carlito"/>
                <a:cs typeface="Carlito"/>
              </a:rPr>
              <a:t>значение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параметра</a:t>
            </a:r>
            <a:endParaRPr>
              <a:latin typeface="Carlito"/>
              <a:cs typeface="Carlito"/>
            </a:endParaRPr>
          </a:p>
          <a:p>
            <a:pPr marL="51435" algn="ctr"/>
            <a:r>
              <a:rPr dirty="0">
                <a:latin typeface="Carlito"/>
                <a:cs typeface="Carlito"/>
              </a:rPr>
              <a:t>с </a:t>
            </a:r>
            <a:r>
              <a:rPr spc="-5" dirty="0">
                <a:latin typeface="Carlito"/>
                <a:cs typeface="Carlito"/>
              </a:rPr>
              <a:t>помощью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подзапроса</a:t>
            </a:r>
            <a:endParaRPr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74174" y="1295342"/>
            <a:ext cx="226695" cy="330200"/>
          </a:xfrm>
          <a:custGeom>
            <a:avLst/>
            <a:gdLst/>
            <a:ahLst/>
            <a:cxnLst/>
            <a:rect l="l" t="t" r="r" b="b"/>
            <a:pathLst>
              <a:path w="226695" h="330200">
                <a:moveTo>
                  <a:pt x="198581" y="41920"/>
                </a:moveTo>
                <a:lnTo>
                  <a:pt x="175918" y="52943"/>
                </a:lnTo>
                <a:lnTo>
                  <a:pt x="0" y="316102"/>
                </a:lnTo>
                <a:lnTo>
                  <a:pt x="21082" y="330200"/>
                </a:lnTo>
                <a:lnTo>
                  <a:pt x="197064" y="66945"/>
                </a:lnTo>
                <a:lnTo>
                  <a:pt x="198581" y="41920"/>
                </a:lnTo>
                <a:close/>
              </a:path>
              <a:path w="226695" h="330200">
                <a:moveTo>
                  <a:pt x="225718" y="13842"/>
                </a:moveTo>
                <a:lnTo>
                  <a:pt x="202057" y="13842"/>
                </a:lnTo>
                <a:lnTo>
                  <a:pt x="223139" y="27939"/>
                </a:lnTo>
                <a:lnTo>
                  <a:pt x="197064" y="66945"/>
                </a:lnTo>
                <a:lnTo>
                  <a:pt x="194564" y="108203"/>
                </a:lnTo>
                <a:lnTo>
                  <a:pt x="194056" y="115188"/>
                </a:lnTo>
                <a:lnTo>
                  <a:pt x="199390" y="121285"/>
                </a:lnTo>
                <a:lnTo>
                  <a:pt x="213487" y="122046"/>
                </a:lnTo>
                <a:lnTo>
                  <a:pt x="219456" y="116712"/>
                </a:lnTo>
                <a:lnTo>
                  <a:pt x="219930" y="108203"/>
                </a:lnTo>
                <a:lnTo>
                  <a:pt x="225718" y="13842"/>
                </a:lnTo>
                <a:close/>
              </a:path>
              <a:path w="226695" h="330200">
                <a:moveTo>
                  <a:pt x="226568" y="0"/>
                </a:moveTo>
                <a:lnTo>
                  <a:pt x="121412" y="51180"/>
                </a:lnTo>
                <a:lnTo>
                  <a:pt x="118745" y="58800"/>
                </a:lnTo>
                <a:lnTo>
                  <a:pt x="121920" y="65150"/>
                </a:lnTo>
                <a:lnTo>
                  <a:pt x="124968" y="71500"/>
                </a:lnTo>
                <a:lnTo>
                  <a:pt x="132587" y="74040"/>
                </a:lnTo>
                <a:lnTo>
                  <a:pt x="175918" y="52943"/>
                </a:lnTo>
                <a:lnTo>
                  <a:pt x="202057" y="13842"/>
                </a:lnTo>
                <a:lnTo>
                  <a:pt x="225718" y="13842"/>
                </a:lnTo>
                <a:lnTo>
                  <a:pt x="226568" y="0"/>
                </a:lnTo>
                <a:close/>
              </a:path>
              <a:path w="226695" h="330200">
                <a:moveTo>
                  <a:pt x="211553" y="20192"/>
                </a:moveTo>
                <a:lnTo>
                  <a:pt x="199898" y="20192"/>
                </a:lnTo>
                <a:lnTo>
                  <a:pt x="218186" y="32385"/>
                </a:lnTo>
                <a:lnTo>
                  <a:pt x="198581" y="41920"/>
                </a:lnTo>
                <a:lnTo>
                  <a:pt x="197064" y="66945"/>
                </a:lnTo>
                <a:lnTo>
                  <a:pt x="223139" y="27939"/>
                </a:lnTo>
                <a:lnTo>
                  <a:pt x="211553" y="20192"/>
                </a:lnTo>
                <a:close/>
              </a:path>
              <a:path w="226695" h="330200">
                <a:moveTo>
                  <a:pt x="202057" y="13842"/>
                </a:moveTo>
                <a:lnTo>
                  <a:pt x="175918" y="52943"/>
                </a:lnTo>
                <a:lnTo>
                  <a:pt x="198581" y="41920"/>
                </a:lnTo>
                <a:lnTo>
                  <a:pt x="199898" y="20192"/>
                </a:lnTo>
                <a:lnTo>
                  <a:pt x="211553" y="20192"/>
                </a:lnTo>
                <a:lnTo>
                  <a:pt x="202057" y="13842"/>
                </a:lnTo>
                <a:close/>
              </a:path>
              <a:path w="226695" h="330200">
                <a:moveTo>
                  <a:pt x="199898" y="20192"/>
                </a:moveTo>
                <a:lnTo>
                  <a:pt x="198581" y="41920"/>
                </a:lnTo>
                <a:lnTo>
                  <a:pt x="218186" y="32385"/>
                </a:lnTo>
                <a:lnTo>
                  <a:pt x="199898" y="2019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44759" y="5257552"/>
            <a:ext cx="3672840" cy="5860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29235">
              <a:spcBef>
                <a:spcPts val="250"/>
              </a:spcBef>
            </a:pPr>
            <a:r>
              <a:rPr spc="-10" dirty="0">
                <a:latin typeface="Carlito"/>
                <a:cs typeface="Carlito"/>
              </a:rPr>
              <a:t>подзапрос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предложении FROM</a:t>
            </a:r>
            <a:endParaRPr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4716" y="4787843"/>
            <a:ext cx="1983105" cy="482600"/>
          </a:xfrm>
          <a:custGeom>
            <a:avLst/>
            <a:gdLst/>
            <a:ahLst/>
            <a:cxnLst/>
            <a:rect l="l" t="t" r="r" b="b"/>
            <a:pathLst>
              <a:path w="1983104" h="482600">
                <a:moveTo>
                  <a:pt x="73273" y="38900"/>
                </a:moveTo>
                <a:lnTo>
                  <a:pt x="49108" y="46684"/>
                </a:lnTo>
                <a:lnTo>
                  <a:pt x="67672" y="63759"/>
                </a:lnTo>
                <a:lnTo>
                  <a:pt x="1977516" y="482104"/>
                </a:lnTo>
                <a:lnTo>
                  <a:pt x="1982977" y="457301"/>
                </a:lnTo>
                <a:lnTo>
                  <a:pt x="73273" y="38900"/>
                </a:lnTo>
                <a:close/>
              </a:path>
              <a:path w="1983104" h="482600">
                <a:moveTo>
                  <a:pt x="111251" y="0"/>
                </a:moveTo>
                <a:lnTo>
                  <a:pt x="0" y="35941"/>
                </a:lnTo>
                <a:lnTo>
                  <a:pt x="80899" y="110363"/>
                </a:lnTo>
                <a:lnTo>
                  <a:pt x="86105" y="115062"/>
                </a:lnTo>
                <a:lnTo>
                  <a:pt x="94106" y="114808"/>
                </a:lnTo>
                <a:lnTo>
                  <a:pt x="98805" y="109601"/>
                </a:lnTo>
                <a:lnTo>
                  <a:pt x="103631" y="104521"/>
                </a:lnTo>
                <a:lnTo>
                  <a:pt x="103250" y="96393"/>
                </a:lnTo>
                <a:lnTo>
                  <a:pt x="98043" y="91694"/>
                </a:lnTo>
                <a:lnTo>
                  <a:pt x="67672" y="63759"/>
                </a:lnTo>
                <a:lnTo>
                  <a:pt x="21843" y="53721"/>
                </a:lnTo>
                <a:lnTo>
                  <a:pt x="27304" y="28829"/>
                </a:lnTo>
                <a:lnTo>
                  <a:pt x="104538" y="28829"/>
                </a:lnTo>
                <a:lnTo>
                  <a:pt x="119125" y="24130"/>
                </a:lnTo>
                <a:lnTo>
                  <a:pt x="122808" y="16891"/>
                </a:lnTo>
                <a:lnTo>
                  <a:pt x="120650" y="10287"/>
                </a:lnTo>
                <a:lnTo>
                  <a:pt x="118490" y="3556"/>
                </a:lnTo>
                <a:lnTo>
                  <a:pt x="111251" y="0"/>
                </a:lnTo>
                <a:close/>
              </a:path>
              <a:path w="1983104" h="482600">
                <a:moveTo>
                  <a:pt x="27304" y="28829"/>
                </a:moveTo>
                <a:lnTo>
                  <a:pt x="21843" y="53721"/>
                </a:lnTo>
                <a:lnTo>
                  <a:pt x="67672" y="63759"/>
                </a:lnTo>
                <a:lnTo>
                  <a:pt x="56344" y="53340"/>
                </a:lnTo>
                <a:lnTo>
                  <a:pt x="28448" y="53340"/>
                </a:lnTo>
                <a:lnTo>
                  <a:pt x="33146" y="32004"/>
                </a:lnTo>
                <a:lnTo>
                  <a:pt x="41796" y="32004"/>
                </a:lnTo>
                <a:lnTo>
                  <a:pt x="27304" y="28829"/>
                </a:lnTo>
                <a:close/>
              </a:path>
              <a:path w="1983104" h="482600">
                <a:moveTo>
                  <a:pt x="33146" y="32004"/>
                </a:moveTo>
                <a:lnTo>
                  <a:pt x="28448" y="53340"/>
                </a:lnTo>
                <a:lnTo>
                  <a:pt x="49108" y="46684"/>
                </a:lnTo>
                <a:lnTo>
                  <a:pt x="33146" y="32004"/>
                </a:lnTo>
                <a:close/>
              </a:path>
              <a:path w="1983104" h="482600">
                <a:moveTo>
                  <a:pt x="49108" y="46684"/>
                </a:moveTo>
                <a:lnTo>
                  <a:pt x="28448" y="53340"/>
                </a:lnTo>
                <a:lnTo>
                  <a:pt x="56344" y="53340"/>
                </a:lnTo>
                <a:lnTo>
                  <a:pt x="49108" y="46684"/>
                </a:lnTo>
                <a:close/>
              </a:path>
              <a:path w="1983104" h="482600">
                <a:moveTo>
                  <a:pt x="41796" y="32004"/>
                </a:moveTo>
                <a:lnTo>
                  <a:pt x="33146" y="32004"/>
                </a:lnTo>
                <a:lnTo>
                  <a:pt x="49108" y="46684"/>
                </a:lnTo>
                <a:lnTo>
                  <a:pt x="73273" y="38900"/>
                </a:lnTo>
                <a:lnTo>
                  <a:pt x="41796" y="32004"/>
                </a:lnTo>
                <a:close/>
              </a:path>
              <a:path w="1983104" h="482600">
                <a:moveTo>
                  <a:pt x="104538" y="28829"/>
                </a:moveTo>
                <a:lnTo>
                  <a:pt x="27304" y="28829"/>
                </a:lnTo>
                <a:lnTo>
                  <a:pt x="73273" y="38900"/>
                </a:lnTo>
                <a:lnTo>
                  <a:pt x="104538" y="288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2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004" y="424904"/>
            <a:ext cx="7742312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Arial Black" panose="020B0A04020102020204" pitchFamily="34" charset="0"/>
              </a:rPr>
              <a:t>Немного</a:t>
            </a:r>
            <a:r>
              <a:rPr sz="3600" spc="-80" dirty="0">
                <a:latin typeface="Arial Black" panose="020B0A04020102020204" pitchFamily="34" charset="0"/>
              </a:rPr>
              <a:t> </a:t>
            </a:r>
            <a:r>
              <a:rPr sz="3600" spc="-10" dirty="0">
                <a:latin typeface="Arial Black" panose="020B0A04020102020204" pitchFamily="34" charset="0"/>
              </a:rPr>
              <a:t>теории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559814"/>
            <a:ext cx="7786370" cy="30886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805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Заметьте,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15" dirty="0">
                <a:latin typeface="Carlito"/>
                <a:cs typeface="Carlito"/>
              </a:rPr>
              <a:t>выходные </a:t>
            </a:r>
            <a:r>
              <a:rPr sz="2000" dirty="0">
                <a:latin typeface="Carlito"/>
                <a:cs typeface="Carlito"/>
              </a:rPr>
              <a:t>параметры не </a:t>
            </a:r>
            <a:r>
              <a:rPr sz="2000" spc="-5" dirty="0">
                <a:latin typeface="Carlito"/>
                <a:cs typeface="Carlito"/>
              </a:rPr>
              <a:t>включаются </a:t>
            </a:r>
            <a:r>
              <a:rPr sz="2000" dirty="0">
                <a:latin typeface="Carlito"/>
                <a:cs typeface="Carlito"/>
              </a:rPr>
              <a:t>в список  </a:t>
            </a:r>
            <a:r>
              <a:rPr sz="2000" spc="-5" dirty="0">
                <a:latin typeface="Carlito"/>
                <a:cs typeface="Carlito"/>
              </a:rPr>
              <a:t>аргументов </a:t>
            </a:r>
            <a:r>
              <a:rPr sz="2000" dirty="0">
                <a:latin typeface="Carlito"/>
                <a:cs typeface="Carlito"/>
              </a:rPr>
              <a:t>при вызове </a:t>
            </a:r>
            <a:r>
              <a:rPr sz="2000" spc="-10" dirty="0">
                <a:latin typeface="Carlito"/>
                <a:cs typeface="Carlito"/>
              </a:rPr>
              <a:t>такой 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SQL.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spc="-5" dirty="0">
                <a:latin typeface="Carlito"/>
                <a:cs typeface="Carlito"/>
              </a:rPr>
              <a:t>объясняется </a:t>
            </a:r>
            <a:r>
              <a:rPr sz="2000" spc="-10" dirty="0">
                <a:latin typeface="Carlito"/>
                <a:cs typeface="Carlito"/>
              </a:rPr>
              <a:t>тем, что PostgreSQL </a:t>
            </a:r>
            <a:r>
              <a:rPr sz="2000" spc="-15" dirty="0">
                <a:latin typeface="Carlito"/>
                <a:cs typeface="Carlito"/>
              </a:rPr>
              <a:t>определяет </a:t>
            </a:r>
            <a:r>
              <a:rPr sz="2000" dirty="0" err="1">
                <a:latin typeface="Carlito"/>
                <a:cs typeface="Carlito"/>
              </a:rPr>
              <a:t>сигнатуру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вызова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функции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рассматривая </a:t>
            </a:r>
            <a:r>
              <a:rPr sz="2000" spc="-20" dirty="0">
                <a:latin typeface="Carlito"/>
                <a:cs typeface="Carlito"/>
              </a:rPr>
              <a:t>только входные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параметры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Это также </a:t>
            </a:r>
            <a:r>
              <a:rPr sz="2000" spc="-15" dirty="0">
                <a:latin typeface="Carlito"/>
                <a:cs typeface="Carlito"/>
              </a:rPr>
              <a:t>значит,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таких операциях,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spc="-15" dirty="0">
                <a:latin typeface="Carlito"/>
                <a:cs typeface="Carlito"/>
              </a:rPr>
              <a:t>удаление </a:t>
            </a:r>
            <a:r>
              <a:rPr sz="2000" spc="-5" dirty="0">
                <a:latin typeface="Carlito"/>
                <a:cs typeface="Carlito"/>
              </a:rPr>
              <a:t>функции, </a:t>
            </a:r>
            <a:r>
              <a:rPr sz="2000" dirty="0">
                <a:latin typeface="Carlito"/>
                <a:cs typeface="Carlito"/>
              </a:rPr>
              <a:t>в  </a:t>
            </a:r>
            <a:r>
              <a:rPr sz="2000" spc="-10" dirty="0">
                <a:latin typeface="Carlito"/>
                <a:cs typeface="Carlito"/>
              </a:rPr>
              <a:t>ссылках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функцию учитываются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типы </a:t>
            </a:r>
            <a:r>
              <a:rPr sz="2000" spc="-20" dirty="0">
                <a:latin typeface="Carlito"/>
                <a:cs typeface="Carlito"/>
              </a:rPr>
              <a:t>входных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параметров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Для </a:t>
            </a:r>
            <a:r>
              <a:rPr spc="-10" dirty="0">
                <a:latin typeface="Carlito"/>
                <a:cs typeface="Carlito"/>
              </a:rPr>
              <a:t>удаления </a:t>
            </a:r>
            <a:r>
              <a:rPr spc="-5" dirty="0">
                <a:latin typeface="Carlito"/>
                <a:cs typeface="Carlito"/>
              </a:rPr>
              <a:t>функции </a:t>
            </a:r>
            <a:r>
              <a:rPr spc="-15" dirty="0">
                <a:latin typeface="Carlito"/>
                <a:cs typeface="Carlito"/>
              </a:rPr>
              <a:t>используется </a:t>
            </a:r>
            <a:r>
              <a:rPr spc="-5" dirty="0">
                <a:latin typeface="Carlito"/>
                <a:cs typeface="Carlito"/>
              </a:rPr>
              <a:t>команда </a:t>
            </a:r>
            <a:r>
              <a:rPr spc="-10" dirty="0">
                <a:latin typeface="Carlito"/>
                <a:cs typeface="Carlito"/>
              </a:rPr>
              <a:t>DROP </a:t>
            </a:r>
            <a:r>
              <a:rPr spc="-5" dirty="0">
                <a:latin typeface="Carlito"/>
                <a:cs typeface="Carlito"/>
              </a:rPr>
              <a:t>FUNCTION.</a:t>
            </a:r>
            <a:r>
              <a:rPr spc="3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Например</a:t>
            </a:r>
            <a:r>
              <a:rPr spc="-5" dirty="0">
                <a:latin typeface="Carlito"/>
                <a:cs typeface="Carlito"/>
              </a:rPr>
              <a:t>:</a:t>
            </a:r>
            <a:endParaRPr dirty="0">
              <a:latin typeface="Carlito"/>
              <a:cs typeface="Carlito"/>
            </a:endParaRPr>
          </a:p>
          <a:p>
            <a:pPr marL="12700">
              <a:spcBef>
                <a:spcPts val="340"/>
              </a:spcBef>
            </a:pPr>
            <a:r>
              <a:rPr b="1" spc="-10" dirty="0">
                <a:latin typeface="Courier New"/>
                <a:cs typeface="Courier New"/>
              </a:rPr>
              <a:t>DROP FUNCTION sum_and_product( int, int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35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744" y="-8525"/>
            <a:ext cx="8691218" cy="112017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Переменное число</a:t>
            </a:r>
            <a:r>
              <a:rPr sz="3600" spc="-85" dirty="0">
                <a:latin typeface="Arial Black" panose="020B0A04020102020204" pitchFamily="34" charset="0"/>
              </a:rPr>
              <a:t> </a:t>
            </a:r>
            <a:r>
              <a:rPr sz="3600" spc="-5" dirty="0">
                <a:latin typeface="Arial Black" panose="020B0A04020102020204" pitchFamily="34" charset="0"/>
              </a:rPr>
              <a:t>параметров</a:t>
            </a:r>
            <a:r>
              <a:rPr sz="3600" spc="-5" dirty="0">
                <a:latin typeface="Arial Black" panose="020B0A04020102020204" pitchFamily="34" charset="0"/>
              </a:rPr>
              <a:t>  </a:t>
            </a:r>
            <a:r>
              <a:rPr sz="3600" spc="-20" dirty="0">
                <a:latin typeface="Arial Black" panose="020B0A04020102020204" pitchFamily="34" charset="0"/>
              </a:rPr>
              <a:t>(VARIADIC</a:t>
            </a:r>
            <a:r>
              <a:rPr sz="3600" spc="-20" dirty="0" smtClean="0">
                <a:latin typeface="Arial Black" panose="020B0A04020102020204" pitchFamily="34" charset="0"/>
              </a:rPr>
              <a:t>)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744" y="1285495"/>
            <a:ext cx="7769859" cy="4652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spcBef>
                <a:spcPts val="105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расширить </a:t>
            </a:r>
            <a:r>
              <a:rPr sz="2000" spc="-10" dirty="0">
                <a:latin typeface="Carlito"/>
                <a:cs typeface="Carlito"/>
              </a:rPr>
              <a:t>предыдущую </a:t>
            </a:r>
            <a:r>
              <a:rPr sz="2000" dirty="0">
                <a:latin typeface="Carlito"/>
                <a:cs typeface="Carlito"/>
              </a:rPr>
              <a:t>задачу на </a:t>
            </a:r>
            <a:r>
              <a:rPr sz="2000" spc="-5" dirty="0">
                <a:latin typeface="Carlito"/>
                <a:cs typeface="Carlito"/>
              </a:rPr>
              <a:t>переменное </a:t>
            </a:r>
            <a:r>
              <a:rPr sz="2000" dirty="0">
                <a:latin typeface="Carlito"/>
                <a:cs typeface="Carlito"/>
              </a:rPr>
              <a:t>число </a:t>
            </a:r>
            <a:r>
              <a:rPr sz="2000" spc="-20" dirty="0">
                <a:latin typeface="Carlito"/>
                <a:cs typeface="Carlito"/>
              </a:rPr>
              <a:t>моделей  </a:t>
            </a:r>
            <a:r>
              <a:rPr sz="2000" spc="-10" dirty="0">
                <a:latin typeface="Carlito"/>
                <a:cs typeface="Carlito"/>
              </a:rPr>
              <a:t>самолетов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15"/>
              </a:spcBef>
            </a:pPr>
            <a:endParaRPr sz="2300" dirty="0">
              <a:latin typeface="Carlito"/>
              <a:cs typeface="Carlito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SET search_path</a:t>
            </a:r>
            <a:r>
              <a:rPr sz="1600" b="1" spc="-5" dirty="0">
                <a:latin typeface="Courier New"/>
                <a:cs typeface="Courier New"/>
              </a:rPr>
              <a:t> 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bookings;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256540" marR="2496820" indent="-243840"/>
            <a:r>
              <a:rPr sz="1600" b="1" spc="-5" dirty="0">
                <a:latin typeface="Courier New"/>
                <a:cs typeface="Courier New"/>
              </a:rPr>
              <a:t>CREATE OR REPLACE FUNCTION count_seats_var(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VARIADIC </a:t>
            </a:r>
            <a:r>
              <a:rPr sz="1600" b="1" spc="-5" dirty="0">
                <a:latin typeface="Courier New"/>
                <a:cs typeface="Courier New"/>
              </a:rPr>
              <a:t>a_codes</a:t>
            </a:r>
            <a:r>
              <a:rPr sz="1600" b="1" spc="-5" dirty="0">
                <a:latin typeface="Courier New"/>
                <a:cs typeface="Courier New"/>
              </a:rPr>
              <a:t> char[]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2088514" marR="295275" indent="-1832610">
              <a:tabLst>
                <a:tab pos="4044315" algn="l"/>
              </a:tabLst>
            </a:pPr>
            <a:r>
              <a:rPr sz="1600" b="1" spc="-5" dirty="0">
                <a:latin typeface="Courier New"/>
                <a:cs typeface="Courier New"/>
              </a:rPr>
              <a:t>RETURNS TABLE( model text, business bigint, comfort </a:t>
            </a:r>
            <a:r>
              <a:rPr sz="1600" b="1" dirty="0">
                <a:latin typeface="Courier New"/>
                <a:cs typeface="Courier New"/>
              </a:rPr>
              <a:t>bigint,  </a:t>
            </a:r>
            <a:r>
              <a:rPr sz="1600" b="1" spc="-5" dirty="0">
                <a:latin typeface="Courier New"/>
                <a:cs typeface="Courier New"/>
              </a:rPr>
              <a:t>economy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bigint</a:t>
            </a:r>
            <a:r>
              <a:rPr sz="1600" b="1" spc="-5" dirty="0">
                <a:latin typeface="Courier New"/>
                <a:cs typeface="Courier New"/>
              </a:rPr>
              <a:t>	)</a:t>
            </a:r>
            <a:endParaRPr sz="1600" dirty="0">
              <a:latin typeface="Courier New"/>
              <a:cs typeface="Courier New"/>
            </a:endParaRPr>
          </a:p>
          <a:p>
            <a:pPr marL="256540"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AS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$$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SELECT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a.model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256540" marR="5431790" indent="-243840"/>
            <a:r>
              <a:rPr sz="1600" b="1" spc="-5" dirty="0">
                <a:latin typeface="Courier New"/>
                <a:cs typeface="Courier New"/>
              </a:rPr>
              <a:t>( SELECT count( * )  FROM seats s</a:t>
            </a:r>
            <a:endParaRPr sz="1600" dirty="0">
              <a:latin typeface="Courier New"/>
              <a:cs typeface="Courier New"/>
            </a:endParaRPr>
          </a:p>
          <a:p>
            <a:pPr marL="989330" marR="2620010" indent="-733425"/>
            <a:r>
              <a:rPr sz="1600" b="1" spc="-5" dirty="0">
                <a:latin typeface="Courier New"/>
                <a:cs typeface="Courier New"/>
              </a:rPr>
              <a:t>WHERE s.aircraft_code = a.aircraft_code  AND s.fare_conditions</a:t>
            </a:r>
            <a:r>
              <a:rPr sz="1600" b="1" spc="-5" dirty="0">
                <a:latin typeface="Courier New"/>
                <a:cs typeface="Courier New"/>
              </a:rPr>
              <a:t> =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'Business'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) AS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business,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70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90223" y="1752599"/>
            <a:ext cx="650049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256540" marR="4162425" indent="-243840"/>
            <a:r>
              <a:rPr sz="1600" b="1" spc="-5" dirty="0">
                <a:latin typeface="Courier New"/>
                <a:cs typeface="Courier New"/>
              </a:rPr>
              <a:t>( SELECT count( * )  FROM seats s</a:t>
            </a:r>
            <a:endParaRPr sz="1600" dirty="0">
              <a:latin typeface="Courier New"/>
              <a:cs typeface="Courier New"/>
            </a:endParaRPr>
          </a:p>
          <a:p>
            <a:pPr marL="989330" marR="1472565" indent="-733425"/>
            <a:r>
              <a:rPr sz="1600" b="1" spc="-5" dirty="0">
                <a:latin typeface="Courier New"/>
                <a:cs typeface="Courier New"/>
              </a:rPr>
              <a:t>WHERE s.aircraft_code = a.aircraft_code  AND s.fare_conditions</a:t>
            </a:r>
            <a:r>
              <a:rPr sz="1600" b="1" spc="-5" dirty="0">
                <a:latin typeface="Courier New"/>
                <a:cs typeface="Courier New"/>
              </a:rPr>
              <a:t>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'Comfort'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) AS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comfort,</a:t>
            </a:r>
            <a:endParaRPr sz="1600" dirty="0">
              <a:latin typeface="Courier New"/>
              <a:cs typeface="Courier New"/>
            </a:endParaRPr>
          </a:p>
          <a:p>
            <a:pPr marL="256540" marR="4162425" indent="-243840"/>
            <a:r>
              <a:rPr sz="1600" b="1" spc="-5" dirty="0">
                <a:latin typeface="Courier New"/>
                <a:cs typeface="Courier New"/>
              </a:rPr>
              <a:t>( SELECT count( * )  FROM seats s</a:t>
            </a:r>
            <a:endParaRPr sz="1600" dirty="0">
              <a:latin typeface="Courier New"/>
              <a:cs typeface="Courier New"/>
            </a:endParaRPr>
          </a:p>
          <a:p>
            <a:pPr marL="989330" marR="1472565" indent="-733425"/>
            <a:r>
              <a:rPr sz="1600" b="1" spc="-5" dirty="0">
                <a:latin typeface="Courier New"/>
                <a:cs typeface="Courier New"/>
              </a:rPr>
              <a:t>WHERE s.aircraft_code = a.aircraft_code  AND s.fare_conditions</a:t>
            </a:r>
            <a:r>
              <a:rPr sz="1600" b="1" spc="-5" dirty="0">
                <a:latin typeface="Courier New"/>
                <a:cs typeface="Courier New"/>
              </a:rPr>
              <a:t>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'Economy'</a:t>
            </a: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) AS economy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FROM aircrafts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</a:t>
            </a:r>
            <a:endParaRPr sz="1600" dirty="0">
              <a:latin typeface="Courier New"/>
              <a:cs typeface="Courier New"/>
            </a:endParaRPr>
          </a:p>
          <a:p>
            <a:pPr marL="12700" marR="5080"/>
            <a:r>
              <a:rPr sz="1600" b="1" spc="-5" dirty="0">
                <a:latin typeface="Courier New"/>
                <a:cs typeface="Courier New"/>
              </a:rPr>
              <a:t>WHERE a.aircraft_code IN ( SELECT unnest( a_codes</a:t>
            </a:r>
            <a:r>
              <a:rPr sz="1600" b="1" spc="-5" dirty="0">
                <a:latin typeface="Courier New"/>
                <a:cs typeface="Courier New"/>
              </a:rPr>
              <a:t> ) )  ORDER </a:t>
            </a:r>
            <a:r>
              <a:rPr sz="1600" b="1" dirty="0">
                <a:latin typeface="Courier New"/>
                <a:cs typeface="Courier New"/>
              </a:rPr>
              <a:t>BY </a:t>
            </a:r>
            <a:r>
              <a:rPr sz="1600" b="1" spc="-10" dirty="0"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0223" y="5166866"/>
            <a:ext cx="19792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$$ LANGUAGE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sql;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293" y="5342356"/>
            <a:ext cx="3496310" cy="86305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0" marR="305435" indent="-608330"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разворачивает </a:t>
            </a:r>
            <a:r>
              <a:rPr spc="-10" dirty="0">
                <a:latin typeface="Carlito"/>
                <a:cs typeface="Carlito"/>
              </a:rPr>
              <a:t>массив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виде  </a:t>
            </a:r>
            <a:r>
              <a:rPr spc="-15" dirty="0">
                <a:latin typeface="Carlito"/>
                <a:cs typeface="Carlito"/>
              </a:rPr>
              <a:t>столбца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таблицы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7222" y="5018277"/>
            <a:ext cx="1318895" cy="336550"/>
          </a:xfrm>
          <a:custGeom>
            <a:avLst/>
            <a:gdLst/>
            <a:ahLst/>
            <a:cxnLst/>
            <a:rect l="l" t="t" r="r" b="b"/>
            <a:pathLst>
              <a:path w="1318895" h="336550">
                <a:moveTo>
                  <a:pt x="73190" y="39095"/>
                </a:moveTo>
                <a:lnTo>
                  <a:pt x="49235" y="46811"/>
                </a:lnTo>
                <a:lnTo>
                  <a:pt x="67790" y="63877"/>
                </a:lnTo>
                <a:lnTo>
                  <a:pt x="1313433" y="336550"/>
                </a:lnTo>
                <a:lnTo>
                  <a:pt x="1318894" y="311657"/>
                </a:lnTo>
                <a:lnTo>
                  <a:pt x="73190" y="39095"/>
                </a:lnTo>
                <a:close/>
              </a:path>
              <a:path w="1318895" h="336550">
                <a:moveTo>
                  <a:pt x="111378" y="0"/>
                </a:moveTo>
                <a:lnTo>
                  <a:pt x="0" y="36068"/>
                </a:lnTo>
                <a:lnTo>
                  <a:pt x="81025" y="110490"/>
                </a:lnTo>
                <a:lnTo>
                  <a:pt x="86232" y="115188"/>
                </a:lnTo>
                <a:lnTo>
                  <a:pt x="94233" y="114935"/>
                </a:lnTo>
                <a:lnTo>
                  <a:pt x="98932" y="109728"/>
                </a:lnTo>
                <a:lnTo>
                  <a:pt x="103758" y="104521"/>
                </a:lnTo>
                <a:lnTo>
                  <a:pt x="103377" y="96519"/>
                </a:lnTo>
                <a:lnTo>
                  <a:pt x="98170" y="91821"/>
                </a:lnTo>
                <a:lnTo>
                  <a:pt x="67790" y="63877"/>
                </a:lnTo>
                <a:lnTo>
                  <a:pt x="21970" y="53848"/>
                </a:lnTo>
                <a:lnTo>
                  <a:pt x="27431" y="29082"/>
                </a:lnTo>
                <a:lnTo>
                  <a:pt x="104271" y="29082"/>
                </a:lnTo>
                <a:lnTo>
                  <a:pt x="119252" y="24256"/>
                </a:lnTo>
                <a:lnTo>
                  <a:pt x="122808" y="17018"/>
                </a:lnTo>
                <a:lnTo>
                  <a:pt x="120650" y="10413"/>
                </a:lnTo>
                <a:lnTo>
                  <a:pt x="118490" y="3682"/>
                </a:lnTo>
                <a:lnTo>
                  <a:pt x="111378" y="0"/>
                </a:lnTo>
                <a:close/>
              </a:path>
              <a:path w="1318895" h="336550">
                <a:moveTo>
                  <a:pt x="27431" y="29082"/>
                </a:moveTo>
                <a:lnTo>
                  <a:pt x="21970" y="53848"/>
                </a:lnTo>
                <a:lnTo>
                  <a:pt x="67790" y="63877"/>
                </a:lnTo>
                <a:lnTo>
                  <a:pt x="56471" y="53467"/>
                </a:lnTo>
                <a:lnTo>
                  <a:pt x="28575" y="53467"/>
                </a:lnTo>
                <a:lnTo>
                  <a:pt x="33274" y="32131"/>
                </a:lnTo>
                <a:lnTo>
                  <a:pt x="41362" y="32131"/>
                </a:lnTo>
                <a:lnTo>
                  <a:pt x="27431" y="29082"/>
                </a:lnTo>
                <a:close/>
              </a:path>
              <a:path w="1318895" h="336550">
                <a:moveTo>
                  <a:pt x="33274" y="32131"/>
                </a:moveTo>
                <a:lnTo>
                  <a:pt x="28575" y="53467"/>
                </a:lnTo>
                <a:lnTo>
                  <a:pt x="49235" y="46811"/>
                </a:lnTo>
                <a:lnTo>
                  <a:pt x="33274" y="32131"/>
                </a:lnTo>
                <a:close/>
              </a:path>
              <a:path w="1318895" h="336550">
                <a:moveTo>
                  <a:pt x="49235" y="46811"/>
                </a:moveTo>
                <a:lnTo>
                  <a:pt x="28575" y="53467"/>
                </a:lnTo>
                <a:lnTo>
                  <a:pt x="56471" y="53467"/>
                </a:lnTo>
                <a:lnTo>
                  <a:pt x="49235" y="46811"/>
                </a:lnTo>
                <a:close/>
              </a:path>
              <a:path w="1318895" h="336550">
                <a:moveTo>
                  <a:pt x="41362" y="32131"/>
                </a:moveTo>
                <a:lnTo>
                  <a:pt x="33274" y="32131"/>
                </a:lnTo>
                <a:lnTo>
                  <a:pt x="49235" y="46811"/>
                </a:lnTo>
                <a:lnTo>
                  <a:pt x="73190" y="39095"/>
                </a:lnTo>
                <a:lnTo>
                  <a:pt x="41362" y="32131"/>
                </a:lnTo>
                <a:close/>
              </a:path>
              <a:path w="1318895" h="336550">
                <a:moveTo>
                  <a:pt x="104271" y="29082"/>
                </a:moveTo>
                <a:lnTo>
                  <a:pt x="27431" y="29082"/>
                </a:lnTo>
                <a:lnTo>
                  <a:pt x="73190" y="39095"/>
                </a:lnTo>
                <a:lnTo>
                  <a:pt x="104271" y="2908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1501564" y="0"/>
            <a:ext cx="10018713" cy="175259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Переменное число</a:t>
            </a:r>
            <a:r>
              <a:rPr sz="3600" spc="-85" dirty="0">
                <a:latin typeface="Arial Black" panose="020B0A04020102020204" pitchFamily="34" charset="0"/>
              </a:rPr>
              <a:t> </a:t>
            </a:r>
            <a:r>
              <a:rPr sz="3600" spc="-5" dirty="0">
                <a:latin typeface="Arial Black" panose="020B0A04020102020204" pitchFamily="34" charset="0"/>
              </a:rPr>
              <a:t>параметров</a:t>
            </a:r>
            <a:r>
              <a:rPr sz="3600" spc="-5" dirty="0">
                <a:latin typeface="Arial Black" panose="020B0A04020102020204" pitchFamily="34" charset="0"/>
              </a:rPr>
              <a:t>  </a:t>
            </a:r>
            <a:r>
              <a:rPr sz="3600" spc="-20" dirty="0">
                <a:latin typeface="Arial Black" panose="020B0A04020102020204" pitchFamily="34" charset="0"/>
              </a:rPr>
              <a:t>(VARIADIC</a:t>
            </a:r>
            <a:r>
              <a:rPr sz="3600" spc="-20" dirty="0" smtClean="0">
                <a:latin typeface="Arial Black" panose="020B0A04020102020204" pitchFamily="34" charset="0"/>
              </a:rPr>
              <a:t>)</a:t>
            </a:r>
            <a:endParaRPr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230" y="327764"/>
            <a:ext cx="639659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Проверим в</a:t>
            </a:r>
            <a:r>
              <a:rPr sz="3200" spc="-50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работе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1933" y="2459366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5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4570" y="2459366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4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5964" y="24593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1722" y="24593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3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9233" y="925303"/>
            <a:ext cx="7254875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2650"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count_seats_var</a:t>
            </a:r>
            <a:r>
              <a:rPr b="1" spc="-10" dirty="0">
                <a:latin typeface="Courier New"/>
                <a:cs typeface="Courier New"/>
              </a:rPr>
              <a:t>( '773', '319',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'CN1',</a:t>
            </a:r>
            <a:endParaRPr dirty="0">
              <a:latin typeface="Courier New"/>
              <a:cs typeface="Courier New"/>
            </a:endParaRPr>
          </a:p>
          <a:p>
            <a:pPr marL="4244975">
              <a:spcBef>
                <a:spcPts val="434"/>
              </a:spcBef>
            </a:pPr>
            <a:r>
              <a:rPr b="1" spc="-10" dirty="0">
                <a:latin typeface="Courier New"/>
                <a:cs typeface="Courier New"/>
              </a:rPr>
              <a:t>'SU9');</a:t>
            </a:r>
            <a:endParaRPr dirty="0">
              <a:latin typeface="Courier New"/>
              <a:cs typeface="Courier New"/>
            </a:endParaRPr>
          </a:p>
          <a:p>
            <a:pPr marL="1104900">
              <a:spcBef>
                <a:spcPts val="430"/>
              </a:spcBef>
              <a:tabLst>
                <a:tab pos="2878455" algn="l"/>
              </a:tabLst>
            </a:pP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business 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comfort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economy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  <a:tabLst>
                <a:tab pos="2879090" algn="l"/>
                <a:tab pos="4380865" algn="l"/>
                <a:tab pos="5746750" algn="l"/>
                <a:tab pos="724154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	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83073"/>
              </p:ext>
            </p:extLst>
          </p:nvPr>
        </p:nvGraphicFramePr>
        <p:xfrm>
          <a:off x="2377344" y="2662816"/>
          <a:ext cx="6890380" cy="1246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072">
                <a:tc>
                  <a:txBody>
                    <a:bodyPr/>
                    <a:lstStyle/>
                    <a:p>
                      <a:pPr marR="27940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11">
                <a:tc>
                  <a:txBody>
                    <a:bodyPr/>
                    <a:lstStyle/>
                    <a:p>
                      <a:pPr marR="27940"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777-300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135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11">
                <a:tc>
                  <a:txBody>
                    <a:bodyPr/>
                    <a:lstStyle/>
                    <a:p>
                      <a:pPr marR="27940"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208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72">
                <a:tc>
                  <a:txBody>
                    <a:bodyPr/>
                    <a:lstStyle/>
                    <a:p>
                      <a:pPr marR="27940"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135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259234" y="3928819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(4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9233" y="4604332"/>
            <a:ext cx="7533640" cy="12827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55600" marR="337185" indent="-342900">
              <a:lnSpc>
                <a:spcPts val="2320"/>
              </a:lnSpc>
              <a:spcBef>
                <a:spcPts val="2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5" dirty="0">
                <a:latin typeface="Carlito"/>
                <a:cs typeface="Carlito"/>
              </a:rPr>
              <a:t>удаления 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spc="-10" dirty="0">
                <a:latin typeface="Carlito"/>
                <a:cs typeface="Carlito"/>
              </a:rPr>
              <a:t>используется команда DROP </a:t>
            </a:r>
            <a:r>
              <a:rPr sz="2000" spc="-5" dirty="0">
                <a:latin typeface="Carlito"/>
                <a:cs typeface="Carlito"/>
              </a:rPr>
              <a:t>FUNCTION.  Например:</a:t>
            </a:r>
            <a:endParaRPr sz="2000">
              <a:latin typeface="Carlito"/>
              <a:cs typeface="Carlito"/>
            </a:endParaRPr>
          </a:p>
          <a:p>
            <a:pPr marL="12700">
              <a:spcBef>
                <a:spcPts val="360"/>
              </a:spcBef>
            </a:pPr>
            <a:r>
              <a:rPr b="1" spc="-10" dirty="0">
                <a:latin typeface="Courier New"/>
                <a:cs typeface="Courier New"/>
              </a:rPr>
              <a:t>DROP FUNCTION count_seats_var(VARIADIC a_codes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char[]);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DROP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FUNCTION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4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2404" y="-59113"/>
            <a:ext cx="8561822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Как узнать, </a:t>
            </a:r>
            <a:r>
              <a:rPr sz="3200" spc="-10" dirty="0">
                <a:latin typeface="Arial Black" panose="020B0A04020102020204" pitchFamily="34" charset="0"/>
              </a:rPr>
              <a:t>какие функции  </a:t>
            </a:r>
            <a:r>
              <a:rPr sz="3200" spc="-5" dirty="0">
                <a:latin typeface="Arial Black" panose="020B0A04020102020204" pitchFamily="34" charset="0"/>
              </a:rPr>
              <a:t>есть в базе</a:t>
            </a:r>
            <a:r>
              <a:rPr sz="320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данных</a:t>
            </a:r>
            <a:r>
              <a:rPr sz="3200" spc="-5" dirty="0">
                <a:latin typeface="Arial Black" panose="020B0A04020102020204" pitchFamily="34" charset="0"/>
              </a:rPr>
              <a:t>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5630" y="1791097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0" y="0"/>
                </a:moveTo>
                <a:lnTo>
                  <a:pt x="730502" y="0"/>
                </a:lnTo>
              </a:path>
              <a:path w="1219835">
                <a:moveTo>
                  <a:pt x="732528" y="0"/>
                </a:moveTo>
                <a:lnTo>
                  <a:pt x="1219395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80179" y="1785119"/>
            <a:ext cx="5003165" cy="12065"/>
            <a:chOff x="3456178" y="1785118"/>
            <a:chExt cx="5003165" cy="12065"/>
          </a:xfrm>
        </p:grpSpPr>
        <p:sp>
          <p:nvSpPr>
            <p:cNvPr id="6" name="object 6"/>
            <p:cNvSpPr/>
            <p:nvPr/>
          </p:nvSpPr>
          <p:spPr>
            <a:xfrm>
              <a:off x="3456178" y="1791097"/>
              <a:ext cx="3782060" cy="0"/>
            </a:xfrm>
            <a:custGeom>
              <a:avLst/>
              <a:gdLst/>
              <a:ahLst/>
              <a:cxnLst/>
              <a:rect l="l" t="t" r="r" b="b"/>
              <a:pathLst>
                <a:path w="3782059">
                  <a:moveTo>
                    <a:pt x="0" y="0"/>
                  </a:moveTo>
                  <a:lnTo>
                    <a:pt x="852542" y="0"/>
                  </a:lnTo>
                </a:path>
                <a:path w="3782059">
                  <a:moveTo>
                    <a:pt x="854144" y="0"/>
                  </a:moveTo>
                  <a:lnTo>
                    <a:pt x="1463050" y="0"/>
                  </a:lnTo>
                </a:path>
                <a:path w="3782059">
                  <a:moveTo>
                    <a:pt x="1464652" y="0"/>
                  </a:moveTo>
                  <a:lnTo>
                    <a:pt x="2317194" y="0"/>
                  </a:lnTo>
                </a:path>
                <a:path w="3782059">
                  <a:moveTo>
                    <a:pt x="2318796" y="0"/>
                  </a:moveTo>
                  <a:lnTo>
                    <a:pt x="2927703" y="0"/>
                  </a:lnTo>
                </a:path>
                <a:path w="3782059">
                  <a:moveTo>
                    <a:pt x="2929304" y="0"/>
                  </a:moveTo>
                  <a:lnTo>
                    <a:pt x="3781847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627" y="17910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608906" y="0"/>
                  </a:lnTo>
                </a:path>
                <a:path w="1219834">
                  <a:moveTo>
                    <a:pt x="610508" y="0"/>
                  </a:moveTo>
                  <a:lnTo>
                    <a:pt x="1219414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4947" y="1242822"/>
            <a:ext cx="807529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\dfn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Список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функций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2821305" algn="l"/>
                <a:tab pos="8061959" algn="l"/>
              </a:tabLst>
            </a:pPr>
            <a:r>
              <a:rPr sz="1600" spc="-5" dirty="0">
                <a:latin typeface="Courier New"/>
                <a:cs typeface="Courier New"/>
              </a:rPr>
              <a:t>-[ RECORD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]	</a:t>
            </a:r>
            <a:r>
              <a:rPr sz="1600" spc="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40994" y="1828037"/>
            <a:ext cx="12496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bookings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4947" y="1828037"/>
            <a:ext cx="634365" cy="443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59"/>
              </a:spcBef>
            </a:pPr>
            <a:r>
              <a:rPr sz="1600" spc="-10" dirty="0">
                <a:latin typeface="Courier New"/>
                <a:cs typeface="Courier New"/>
              </a:rPr>
              <a:t>С</a:t>
            </a:r>
            <a:r>
              <a:rPr sz="1600" spc="-5" dirty="0">
                <a:latin typeface="Courier New"/>
                <a:cs typeface="Courier New"/>
              </a:rPr>
              <a:t>х</a:t>
            </a:r>
            <a:r>
              <a:rPr sz="1600" spc="-10" dirty="0">
                <a:latin typeface="Courier New"/>
                <a:cs typeface="Courier New"/>
              </a:rPr>
              <a:t>е</a:t>
            </a:r>
            <a:r>
              <a:rPr sz="1600" spc="-5" dirty="0">
                <a:latin typeface="Courier New"/>
                <a:cs typeface="Courier New"/>
              </a:rPr>
              <a:t>ма  Имя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994" y="2023110"/>
            <a:ext cx="16154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count_seats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5630" y="3351927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0" y="0"/>
                </a:moveTo>
                <a:lnTo>
                  <a:pt x="730502" y="0"/>
                </a:lnTo>
              </a:path>
              <a:path w="1219835">
                <a:moveTo>
                  <a:pt x="732528" y="0"/>
                </a:moveTo>
                <a:lnTo>
                  <a:pt x="1219395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80179" y="3345949"/>
            <a:ext cx="5003165" cy="12065"/>
            <a:chOff x="3456178" y="3345948"/>
            <a:chExt cx="5003165" cy="12065"/>
          </a:xfrm>
        </p:grpSpPr>
        <p:sp>
          <p:nvSpPr>
            <p:cNvPr id="14" name="object 14"/>
            <p:cNvSpPr/>
            <p:nvPr/>
          </p:nvSpPr>
          <p:spPr>
            <a:xfrm>
              <a:off x="3456178" y="3351927"/>
              <a:ext cx="3782060" cy="0"/>
            </a:xfrm>
            <a:custGeom>
              <a:avLst/>
              <a:gdLst/>
              <a:ahLst/>
              <a:cxnLst/>
              <a:rect l="l" t="t" r="r" b="b"/>
              <a:pathLst>
                <a:path w="3782059">
                  <a:moveTo>
                    <a:pt x="0" y="0"/>
                  </a:moveTo>
                  <a:lnTo>
                    <a:pt x="852542" y="0"/>
                  </a:lnTo>
                </a:path>
                <a:path w="3782059">
                  <a:moveTo>
                    <a:pt x="854144" y="0"/>
                  </a:moveTo>
                  <a:lnTo>
                    <a:pt x="1463050" y="0"/>
                  </a:lnTo>
                </a:path>
                <a:path w="3782059">
                  <a:moveTo>
                    <a:pt x="1464652" y="0"/>
                  </a:moveTo>
                  <a:lnTo>
                    <a:pt x="2317194" y="0"/>
                  </a:lnTo>
                </a:path>
                <a:path w="3782059">
                  <a:moveTo>
                    <a:pt x="2318796" y="0"/>
                  </a:moveTo>
                  <a:lnTo>
                    <a:pt x="2927703" y="0"/>
                  </a:lnTo>
                </a:path>
                <a:path w="3782059">
                  <a:moveTo>
                    <a:pt x="2929304" y="0"/>
                  </a:moveTo>
                  <a:lnTo>
                    <a:pt x="3781847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9627" y="335192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608906" y="0"/>
                  </a:lnTo>
                </a:path>
                <a:path w="1219834">
                  <a:moveTo>
                    <a:pt x="610508" y="0"/>
                  </a:moveTo>
                  <a:lnTo>
                    <a:pt x="1219414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34947" y="2218181"/>
            <a:ext cx="80752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  <a:tabLst>
                <a:tab pos="2818130" algn="l"/>
              </a:tabLst>
            </a:pPr>
            <a:r>
              <a:rPr sz="1600" spc="-5" dirty="0">
                <a:latin typeface="Courier New"/>
                <a:cs typeface="Courier New"/>
              </a:rPr>
              <a:t>Тип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данных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результата	|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record</a:t>
            </a:r>
            <a:endParaRPr sz="1600">
              <a:latin typeface="Courier New"/>
              <a:cs typeface="Courier New"/>
            </a:endParaRPr>
          </a:p>
          <a:p>
            <a:pPr marL="12700" marR="234950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Типы данных аргументов | a_code character DEFAULT 'SU9'::bpchar,  OUT a_model text, OUT seats_business bigint, OUT seats_comfort  bigint, OUT seats_economy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bigint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350"/>
              </a:lnSpc>
              <a:tabLst>
                <a:tab pos="2818130" algn="l"/>
              </a:tabLst>
            </a:pPr>
            <a:r>
              <a:rPr sz="1600" spc="-5" dirty="0">
                <a:latin typeface="Courier New"/>
                <a:cs typeface="Courier New"/>
              </a:rPr>
              <a:t>Тип	|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обычная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2821305" algn="l"/>
                <a:tab pos="8061959" algn="l"/>
              </a:tabLst>
            </a:pPr>
            <a:r>
              <a:rPr sz="1600" spc="-5" dirty="0">
                <a:latin typeface="Courier New"/>
                <a:cs typeface="Courier New"/>
              </a:rPr>
              <a:t>-[ RECORD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]	</a:t>
            </a:r>
            <a:r>
              <a:rPr sz="1600" spc="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4947" y="3388867"/>
            <a:ext cx="6343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ourier New"/>
                <a:cs typeface="Courier New"/>
              </a:rPr>
              <a:t>С</a:t>
            </a:r>
            <a:r>
              <a:rPr sz="1600" spc="-5" dirty="0">
                <a:latin typeface="Courier New"/>
                <a:cs typeface="Courier New"/>
              </a:rPr>
              <a:t>х</a:t>
            </a:r>
            <a:r>
              <a:rPr sz="1600" spc="-10" dirty="0">
                <a:latin typeface="Courier New"/>
                <a:cs typeface="Courier New"/>
              </a:rPr>
              <a:t>е</a:t>
            </a:r>
            <a:r>
              <a:rPr sz="1600" spc="-5" dirty="0">
                <a:latin typeface="Courier New"/>
                <a:cs typeface="Courier New"/>
              </a:rPr>
              <a:t>ма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0994" y="3388867"/>
            <a:ext cx="12496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bookings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4946" y="3583940"/>
            <a:ext cx="391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ourier New"/>
                <a:cs typeface="Courier New"/>
              </a:rPr>
              <a:t>И</a:t>
            </a:r>
            <a:r>
              <a:rPr sz="1600" spc="-5" dirty="0">
                <a:latin typeface="Courier New"/>
                <a:cs typeface="Courier New"/>
              </a:rPr>
              <a:t>мя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0994" y="3583940"/>
            <a:ext cx="16154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count_seats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5630" y="4522613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0" y="0"/>
                </a:moveTo>
                <a:lnTo>
                  <a:pt x="730502" y="0"/>
                </a:lnTo>
              </a:path>
              <a:path w="1219835">
                <a:moveTo>
                  <a:pt x="732528" y="0"/>
                </a:moveTo>
                <a:lnTo>
                  <a:pt x="1219395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980179" y="4516634"/>
            <a:ext cx="5003165" cy="12065"/>
            <a:chOff x="3456178" y="4516633"/>
            <a:chExt cx="5003165" cy="12065"/>
          </a:xfrm>
        </p:grpSpPr>
        <p:sp>
          <p:nvSpPr>
            <p:cNvPr id="23" name="object 23"/>
            <p:cNvSpPr/>
            <p:nvPr/>
          </p:nvSpPr>
          <p:spPr>
            <a:xfrm>
              <a:off x="3456178" y="4522613"/>
              <a:ext cx="3782060" cy="0"/>
            </a:xfrm>
            <a:custGeom>
              <a:avLst/>
              <a:gdLst/>
              <a:ahLst/>
              <a:cxnLst/>
              <a:rect l="l" t="t" r="r" b="b"/>
              <a:pathLst>
                <a:path w="3782059">
                  <a:moveTo>
                    <a:pt x="0" y="0"/>
                  </a:moveTo>
                  <a:lnTo>
                    <a:pt x="852542" y="0"/>
                  </a:lnTo>
                </a:path>
                <a:path w="3782059">
                  <a:moveTo>
                    <a:pt x="854144" y="0"/>
                  </a:moveTo>
                  <a:lnTo>
                    <a:pt x="1463050" y="0"/>
                  </a:lnTo>
                </a:path>
                <a:path w="3782059">
                  <a:moveTo>
                    <a:pt x="1464652" y="0"/>
                  </a:moveTo>
                  <a:lnTo>
                    <a:pt x="2317194" y="0"/>
                  </a:lnTo>
                </a:path>
                <a:path w="3782059">
                  <a:moveTo>
                    <a:pt x="2318796" y="0"/>
                  </a:moveTo>
                  <a:lnTo>
                    <a:pt x="2927703" y="0"/>
                  </a:lnTo>
                </a:path>
                <a:path w="3782059">
                  <a:moveTo>
                    <a:pt x="2929304" y="0"/>
                  </a:moveTo>
                  <a:lnTo>
                    <a:pt x="3781847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9627" y="4522613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608906" y="0"/>
                  </a:lnTo>
                </a:path>
                <a:path w="1219834">
                  <a:moveTo>
                    <a:pt x="610508" y="0"/>
                  </a:moveTo>
                  <a:lnTo>
                    <a:pt x="1219414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34947" y="3778961"/>
            <a:ext cx="8075295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  <a:tabLst>
                <a:tab pos="2819400" algn="l"/>
              </a:tabLst>
            </a:pPr>
            <a:r>
              <a:rPr sz="1600" spc="-5" dirty="0">
                <a:latin typeface="Courier New"/>
                <a:cs typeface="Courier New"/>
              </a:rPr>
              <a:t>Тип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данных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результата	|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bigint</a:t>
            </a:r>
            <a:endParaRPr sz="1600">
              <a:latin typeface="Courier New"/>
              <a:cs typeface="Courier New"/>
            </a:endParaRPr>
          </a:p>
          <a:p>
            <a:pPr marL="12700" marR="1090930">
              <a:lnSpc>
                <a:spcPts val="1540"/>
              </a:lnSpc>
              <a:spcBef>
                <a:spcPts val="180"/>
              </a:spcBef>
              <a:tabLst>
                <a:tab pos="2818130" algn="l"/>
              </a:tabLst>
            </a:pPr>
            <a:r>
              <a:rPr sz="1600" spc="-5" dirty="0">
                <a:latin typeface="Courier New"/>
                <a:cs typeface="Courier New"/>
              </a:rPr>
              <a:t>Типы данных аргументов | a_code character, fare_cond text  Тип	|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обычная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5"/>
              </a:lnSpc>
              <a:tabLst>
                <a:tab pos="2821305" algn="l"/>
                <a:tab pos="8061959" algn="l"/>
              </a:tabLst>
            </a:pPr>
            <a:r>
              <a:rPr sz="1600" spc="-5" dirty="0">
                <a:latin typeface="Courier New"/>
                <a:cs typeface="Courier New"/>
              </a:rPr>
              <a:t>-[ RECORD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3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]	</a:t>
            </a:r>
            <a:r>
              <a:rPr sz="1600" spc="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0994" y="4559553"/>
            <a:ext cx="12496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bookings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4947" y="4559554"/>
            <a:ext cx="634365" cy="44435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sz="1600" spc="-10" dirty="0">
                <a:latin typeface="Courier New"/>
                <a:cs typeface="Courier New"/>
              </a:rPr>
              <a:t>С</a:t>
            </a:r>
            <a:r>
              <a:rPr sz="1600" spc="-5" dirty="0">
                <a:latin typeface="Courier New"/>
                <a:cs typeface="Courier New"/>
              </a:rPr>
              <a:t>х</a:t>
            </a:r>
            <a:r>
              <a:rPr sz="1600" spc="-10" dirty="0">
                <a:latin typeface="Courier New"/>
                <a:cs typeface="Courier New"/>
              </a:rPr>
              <a:t>е</a:t>
            </a:r>
            <a:r>
              <a:rPr sz="1600" spc="-5" dirty="0">
                <a:latin typeface="Courier New"/>
                <a:cs typeface="Courier New"/>
              </a:rPr>
              <a:t>ма  Имя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0995" y="4754626"/>
            <a:ext cx="2103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count_seats_var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34947" y="4949697"/>
            <a:ext cx="25876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Тип данных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результата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40975" y="4949697"/>
            <a:ext cx="44272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TABLE(model text, business</a:t>
            </a:r>
            <a:r>
              <a:rPr sz="1600" spc="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bigint,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4947" y="5145151"/>
            <a:ext cx="650049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comfort bigint, economy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bigint)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Типы данных аргументов | VARIADIC a_codes</a:t>
            </a:r>
            <a:r>
              <a:rPr sz="1600" spc="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character[]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34946" y="5535269"/>
            <a:ext cx="391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ourier New"/>
                <a:cs typeface="Courier New"/>
              </a:rPr>
              <a:t>Т</a:t>
            </a:r>
            <a:r>
              <a:rPr sz="1600" spc="-5" dirty="0">
                <a:latin typeface="Courier New"/>
                <a:cs typeface="Courier New"/>
              </a:rPr>
              <a:t>ип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40995" y="5535269"/>
            <a:ext cx="11245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обычная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59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60" y="481562"/>
            <a:ext cx="947622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Arial Black" panose="020B0A04020102020204" pitchFamily="34" charset="0"/>
              </a:rPr>
              <a:t>Категории </a:t>
            </a:r>
            <a:r>
              <a:rPr sz="3200" spc="-5" dirty="0">
                <a:latin typeface="Arial Black" panose="020B0A04020102020204" pitchFamily="34" charset="0"/>
              </a:rPr>
              <a:t>изменчивости</a:t>
            </a:r>
            <a:r>
              <a:rPr sz="3200" spc="-2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функций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8124" y="1751320"/>
            <a:ext cx="9800495" cy="28932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каждой 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spc="-15" dirty="0">
                <a:latin typeface="Carlito"/>
                <a:cs typeface="Carlito"/>
              </a:rPr>
              <a:t>определяется </a:t>
            </a:r>
            <a:r>
              <a:rPr sz="2000" spc="-5" dirty="0">
                <a:latin typeface="Carlito"/>
                <a:cs typeface="Carlito"/>
              </a:rPr>
              <a:t>характеристика </a:t>
            </a:r>
            <a:r>
              <a:rPr sz="2000" i="1" spc="-85" dirty="0">
                <a:latin typeface="Arial"/>
                <a:cs typeface="Arial"/>
              </a:rPr>
              <a:t>изменчивости</a:t>
            </a:r>
            <a:r>
              <a:rPr sz="2000" spc="-8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с  </a:t>
            </a:r>
            <a:r>
              <a:rPr sz="2000" spc="-5" dirty="0">
                <a:latin typeface="Carlito"/>
                <a:cs typeface="Carlito"/>
              </a:rPr>
              <a:t>возможными </a:t>
            </a:r>
            <a:r>
              <a:rPr sz="2000" dirty="0">
                <a:latin typeface="Carlito"/>
                <a:cs typeface="Carlito"/>
              </a:rPr>
              <a:t>вариантами: </a:t>
            </a:r>
            <a:r>
              <a:rPr sz="2000" spc="-25" dirty="0">
                <a:latin typeface="Carlito"/>
                <a:cs typeface="Carlito"/>
              </a:rPr>
              <a:t>VOLATILE, </a:t>
            </a:r>
            <a:r>
              <a:rPr sz="2000" spc="-30" dirty="0">
                <a:latin typeface="Carlito"/>
                <a:cs typeface="Carlito"/>
              </a:rPr>
              <a:t>STABLE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5" dirty="0">
                <a:latin typeface="Carlito"/>
                <a:cs typeface="Carlito"/>
              </a:rPr>
              <a:t>IMMUTABLE. </a:t>
            </a:r>
            <a:r>
              <a:rPr sz="2000" spc="-10" dirty="0">
                <a:latin typeface="Carlito"/>
                <a:cs typeface="Carlito"/>
              </a:rPr>
              <a:t>Если эта  </a:t>
            </a:r>
            <a:r>
              <a:rPr sz="2000" spc="-5" dirty="0">
                <a:latin typeface="Carlito"/>
                <a:cs typeface="Carlito"/>
              </a:rPr>
              <a:t>характеристика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задаётся явно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команде </a:t>
            </a:r>
            <a:r>
              <a:rPr sz="2000" spc="-30" dirty="0">
                <a:latin typeface="Carlito"/>
                <a:cs typeface="Carlito"/>
              </a:rPr>
              <a:t>CREATE </a:t>
            </a:r>
            <a:r>
              <a:rPr sz="2000" spc="-5" dirty="0">
                <a:latin typeface="Carlito"/>
                <a:cs typeface="Carlito"/>
              </a:rPr>
              <a:t>FUNCTION, </a:t>
            </a:r>
            <a:r>
              <a:rPr sz="2000" dirty="0">
                <a:latin typeface="Carlito"/>
                <a:cs typeface="Carlito"/>
              </a:rPr>
              <a:t>по  </a:t>
            </a:r>
            <a:r>
              <a:rPr sz="2000" spc="-10" dirty="0">
                <a:latin typeface="Carlito"/>
                <a:cs typeface="Carlito"/>
              </a:rPr>
              <a:t>умолчанию подразумевается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VOLATILE.</a:t>
            </a:r>
            <a:endParaRPr sz="2000" dirty="0">
              <a:latin typeface="Carlito"/>
              <a:cs typeface="Carlito"/>
            </a:endParaRPr>
          </a:p>
          <a:p>
            <a:pPr marL="355600" marR="11303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Категория </a:t>
            </a:r>
            <a:r>
              <a:rPr sz="2000" dirty="0">
                <a:latin typeface="Carlito"/>
                <a:cs typeface="Carlito"/>
              </a:rPr>
              <a:t>изменчивости </a:t>
            </a:r>
            <a:r>
              <a:rPr sz="2000" spc="-10" dirty="0">
                <a:latin typeface="Carlito"/>
                <a:cs typeface="Carlito"/>
              </a:rPr>
              <a:t>представляет </a:t>
            </a:r>
            <a:r>
              <a:rPr sz="2000" dirty="0">
                <a:latin typeface="Carlito"/>
                <a:cs typeface="Carlito"/>
              </a:rPr>
              <a:t>собой </a:t>
            </a:r>
            <a:r>
              <a:rPr sz="2000" spc="-5" dirty="0">
                <a:latin typeface="Carlito"/>
                <a:cs typeface="Carlito"/>
              </a:rPr>
              <a:t>обещание </a:t>
            </a:r>
            <a:r>
              <a:rPr sz="2000" spc="-10" dirty="0">
                <a:latin typeface="Carlito"/>
                <a:cs typeface="Carlito"/>
              </a:rPr>
              <a:t>некоторого  поведения </a:t>
            </a:r>
            <a:r>
              <a:rPr sz="2000" spc="-5" dirty="0">
                <a:latin typeface="Carlito"/>
                <a:cs typeface="Carlito"/>
              </a:rPr>
              <a:t>функции для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оптимизатора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923925" indent="-342900" algn="just">
              <a:lnSpc>
                <a:spcPct val="98300"/>
              </a:lnSpc>
              <a:spcBef>
                <a:spcPts val="52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PostgreSQL </a:t>
            </a:r>
            <a:r>
              <a:rPr sz="2000" spc="-20" dirty="0">
                <a:latin typeface="Carlito"/>
                <a:cs typeface="Carlito"/>
              </a:rPr>
              <a:t>требует, </a:t>
            </a:r>
            <a:r>
              <a:rPr sz="2000" spc="-5" dirty="0">
                <a:latin typeface="Carlito"/>
                <a:cs typeface="Carlito"/>
              </a:rPr>
              <a:t>чтобы функции </a:t>
            </a:r>
            <a:r>
              <a:rPr sz="2000" spc="-30" dirty="0">
                <a:latin typeface="Carlito"/>
                <a:cs typeface="Carlito"/>
              </a:rPr>
              <a:t>STABLE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20" dirty="0">
                <a:latin typeface="Carlito"/>
                <a:cs typeface="Carlito"/>
              </a:rPr>
              <a:t>IMMUTABLE </a:t>
            </a:r>
            <a:r>
              <a:rPr sz="2000" dirty="0">
                <a:latin typeface="Carlito"/>
                <a:cs typeface="Carlito"/>
              </a:rPr>
              <a:t>не  </a:t>
            </a:r>
            <a:r>
              <a:rPr sz="2000" spc="-15" dirty="0">
                <a:latin typeface="Carlito"/>
                <a:cs typeface="Carlito"/>
              </a:rPr>
              <a:t>содержали </a:t>
            </a:r>
            <a:r>
              <a:rPr sz="2000" dirty="0">
                <a:latin typeface="Carlito"/>
                <a:cs typeface="Carlito"/>
              </a:rPr>
              <a:t>SQL-команд, кроме </a:t>
            </a:r>
            <a:r>
              <a:rPr sz="2000" spc="-35" dirty="0">
                <a:latin typeface="Carlito"/>
                <a:cs typeface="Carlito"/>
              </a:rPr>
              <a:t>SELECT,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предотвращения  модификации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данных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752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283153"/>
            <a:ext cx="892413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Изменчивая </a:t>
            </a:r>
            <a:r>
              <a:rPr sz="3200" spc="-10" dirty="0">
                <a:latin typeface="Arial Black" panose="020B0A04020102020204" pitchFamily="34" charset="0"/>
              </a:rPr>
              <a:t>функция</a:t>
            </a:r>
            <a:r>
              <a:rPr sz="3200" spc="-40" dirty="0">
                <a:latin typeface="Arial Black" panose="020B0A04020102020204" pitchFamily="34" charset="0"/>
              </a:rPr>
              <a:t> </a:t>
            </a:r>
            <a:r>
              <a:rPr sz="3200" spc="-30" dirty="0">
                <a:latin typeface="Arial Black" panose="020B0A04020102020204" pitchFamily="34" charset="0"/>
              </a:rPr>
              <a:t>(VOLATILE)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614" y="1716816"/>
            <a:ext cx="10274948" cy="35144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477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Изменчивая </a:t>
            </a:r>
            <a:r>
              <a:rPr sz="2000" spc="-5" dirty="0">
                <a:latin typeface="Carlito"/>
                <a:cs typeface="Carlito"/>
              </a:rPr>
              <a:t>функция </a:t>
            </a:r>
            <a:r>
              <a:rPr sz="2000" spc="-20" dirty="0">
                <a:latin typeface="Carlito"/>
                <a:cs typeface="Carlito"/>
              </a:rPr>
              <a:t>(VOLATILE) </a:t>
            </a:r>
            <a:r>
              <a:rPr sz="2000" spc="-15" dirty="0">
                <a:latin typeface="Carlito"/>
                <a:cs typeface="Carlito"/>
              </a:rPr>
              <a:t>может делать </a:t>
            </a:r>
            <a:r>
              <a:rPr sz="2000" dirty="0">
                <a:latin typeface="Carlito"/>
                <a:cs typeface="Carlito"/>
              </a:rPr>
              <a:t>всё,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15" dirty="0">
                <a:latin typeface="Carlito"/>
                <a:cs typeface="Carlito"/>
              </a:rPr>
              <a:t>угодно,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том  </a:t>
            </a:r>
            <a:r>
              <a:rPr sz="2000" dirty="0">
                <a:latin typeface="Carlito"/>
                <a:cs typeface="Carlito"/>
              </a:rPr>
              <a:t>числе, </a:t>
            </a:r>
            <a:r>
              <a:rPr sz="2000" spc="-5" dirty="0">
                <a:latin typeface="Carlito"/>
                <a:cs typeface="Carlito"/>
              </a:rPr>
              <a:t>модифицировать базу данных. Она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dirty="0">
                <a:latin typeface="Carlito"/>
                <a:cs typeface="Carlito"/>
              </a:rPr>
              <a:t>возвращать  </a:t>
            </a:r>
            <a:r>
              <a:rPr sz="2000" i="1" spc="-105" dirty="0">
                <a:latin typeface="Arial"/>
                <a:cs typeface="Arial"/>
              </a:rPr>
              <a:t>различные </a:t>
            </a:r>
            <a:r>
              <a:rPr sz="2000" i="1" spc="-110" dirty="0">
                <a:latin typeface="Arial"/>
                <a:cs typeface="Arial"/>
              </a:rPr>
              <a:t>результаты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10" dirty="0">
                <a:latin typeface="Carlito"/>
                <a:cs typeface="Carlito"/>
              </a:rPr>
              <a:t>нескольких </a:t>
            </a:r>
            <a:r>
              <a:rPr sz="2000" dirty="0">
                <a:latin typeface="Carlito"/>
                <a:cs typeface="Carlito"/>
              </a:rPr>
              <a:t>вызовах с </a:t>
            </a:r>
            <a:r>
              <a:rPr sz="2000" i="1" spc="-75" dirty="0">
                <a:latin typeface="Arial"/>
                <a:cs typeface="Arial"/>
              </a:rPr>
              <a:t>одинаковыми  </a:t>
            </a:r>
            <a:r>
              <a:rPr sz="2000" i="1" spc="-80" dirty="0">
                <a:latin typeface="Arial"/>
                <a:cs typeface="Arial"/>
              </a:rPr>
              <a:t>аргументами</a:t>
            </a:r>
            <a:r>
              <a:rPr sz="2000" spc="-8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Оптимизатор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15" dirty="0">
                <a:latin typeface="Carlito"/>
                <a:cs typeface="Carlito"/>
              </a:rPr>
              <a:t>делает </a:t>
            </a:r>
            <a:r>
              <a:rPr sz="2000" spc="-10" dirty="0">
                <a:latin typeface="Carlito"/>
                <a:cs typeface="Carlito"/>
              </a:rPr>
              <a:t>никаких предположений </a:t>
            </a:r>
            <a:r>
              <a:rPr sz="2000" dirty="0">
                <a:latin typeface="Carlito"/>
                <a:cs typeface="Carlito"/>
              </a:rPr>
              <a:t>о </a:t>
            </a:r>
            <a:r>
              <a:rPr sz="2000" spc="-10" dirty="0">
                <a:latin typeface="Carlito"/>
                <a:cs typeface="Carlito"/>
              </a:rPr>
              <a:t>поведении </a:t>
            </a:r>
            <a:r>
              <a:rPr sz="2000" spc="-5" dirty="0">
                <a:latin typeface="Carlito"/>
                <a:cs typeface="Carlito"/>
              </a:rPr>
              <a:t>таких  функций. </a:t>
            </a:r>
            <a:r>
              <a:rPr sz="2000" dirty="0">
                <a:latin typeface="Carlito"/>
                <a:cs typeface="Carlito"/>
              </a:rPr>
              <a:t>В запросе, </a:t>
            </a:r>
            <a:r>
              <a:rPr sz="2000" spc="-10" dirty="0">
                <a:latin typeface="Carlito"/>
                <a:cs typeface="Carlito"/>
              </a:rPr>
              <a:t>использующем </a:t>
            </a:r>
            <a:r>
              <a:rPr sz="2000" spc="-5" dirty="0">
                <a:latin typeface="Carlito"/>
                <a:cs typeface="Carlito"/>
              </a:rPr>
              <a:t>изменчивую функцию, она </a:t>
            </a:r>
            <a:r>
              <a:rPr sz="2000" spc="-25" dirty="0">
                <a:latin typeface="Carlito"/>
                <a:cs typeface="Carlito"/>
              </a:rPr>
              <a:t>будет  </a:t>
            </a:r>
            <a:r>
              <a:rPr sz="2000" i="1" spc="-120" dirty="0">
                <a:latin typeface="Arial"/>
                <a:cs typeface="Arial"/>
              </a:rPr>
              <a:t>вычисляться </a:t>
            </a:r>
            <a:r>
              <a:rPr sz="2000" i="1" spc="-80" dirty="0">
                <a:latin typeface="Arial"/>
                <a:cs typeface="Arial"/>
              </a:rPr>
              <a:t>заново </a:t>
            </a:r>
            <a:r>
              <a:rPr sz="2000" i="1" spc="-95" dirty="0">
                <a:latin typeface="Arial"/>
                <a:cs typeface="Arial"/>
              </a:rPr>
              <a:t>для </a:t>
            </a:r>
            <a:r>
              <a:rPr sz="2000" i="1" spc="-30" dirty="0">
                <a:latin typeface="Arial"/>
                <a:cs typeface="Arial"/>
              </a:rPr>
              <a:t>каждой </a:t>
            </a:r>
            <a:r>
              <a:rPr sz="2000" i="1" spc="-80" dirty="0">
                <a:latin typeface="Arial"/>
                <a:cs typeface="Arial"/>
              </a:rPr>
              <a:t>строки</a:t>
            </a:r>
            <a:r>
              <a:rPr sz="2000" spc="-80" dirty="0">
                <a:latin typeface="Carlito"/>
                <a:cs typeface="Carlito"/>
              </a:rPr>
              <a:t>, </a:t>
            </a:r>
            <a:r>
              <a:rPr sz="2000" spc="-30" dirty="0">
                <a:latin typeface="Carlito"/>
                <a:cs typeface="Carlito"/>
              </a:rPr>
              <a:t>когда </a:t>
            </a:r>
            <a:r>
              <a:rPr sz="2000" spc="-10" dirty="0">
                <a:latin typeface="Carlito"/>
                <a:cs typeface="Carlito"/>
              </a:rPr>
              <a:t>потребуется </a:t>
            </a:r>
            <a:r>
              <a:rPr sz="2000" dirty="0">
                <a:latin typeface="Carlito"/>
                <a:cs typeface="Carlito"/>
              </a:rPr>
              <a:t>её  </a:t>
            </a:r>
            <a:r>
              <a:rPr sz="2000" spc="-25" dirty="0">
                <a:latin typeface="Carlito"/>
                <a:cs typeface="Carlito"/>
              </a:rPr>
              <a:t>результат</a:t>
            </a:r>
            <a:r>
              <a:rPr sz="2000" spc="-2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338455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Характеристика </a:t>
            </a:r>
            <a:r>
              <a:rPr sz="2000" spc="-25" dirty="0">
                <a:latin typeface="Carlito"/>
                <a:cs typeface="Carlito"/>
              </a:rPr>
              <a:t>VOLATILE </a:t>
            </a:r>
            <a:r>
              <a:rPr sz="2000" spc="-5" dirty="0">
                <a:latin typeface="Carlito"/>
                <a:cs typeface="Carlito"/>
              </a:rPr>
              <a:t>(изменчивая) </a:t>
            </a:r>
            <a:r>
              <a:rPr sz="2000" spc="-15" dirty="0">
                <a:latin typeface="Carlito"/>
                <a:cs typeface="Carlito"/>
              </a:rPr>
              <a:t>показывает,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20" dirty="0">
                <a:latin typeface="Carlito"/>
                <a:cs typeface="Carlito"/>
              </a:rPr>
              <a:t>результат  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5" dirty="0">
                <a:latin typeface="Carlito"/>
                <a:cs typeface="Carlito"/>
              </a:rPr>
              <a:t>меняться </a:t>
            </a:r>
            <a:r>
              <a:rPr sz="2000" spc="-10" dirty="0">
                <a:latin typeface="Carlito"/>
                <a:cs typeface="Carlito"/>
              </a:rPr>
              <a:t>даже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рамках </a:t>
            </a:r>
            <a:r>
              <a:rPr sz="2000" spc="-20" dirty="0">
                <a:latin typeface="Carlito"/>
                <a:cs typeface="Carlito"/>
              </a:rPr>
              <a:t>одного </a:t>
            </a:r>
            <a:r>
              <a:rPr sz="2000" spc="-5" dirty="0">
                <a:latin typeface="Carlito"/>
                <a:cs typeface="Carlito"/>
              </a:rPr>
              <a:t>сканирования  </a:t>
            </a:r>
            <a:r>
              <a:rPr sz="2000" spc="-10" dirty="0">
                <a:latin typeface="Carlito"/>
                <a:cs typeface="Carlito"/>
              </a:rPr>
              <a:t>таблицы, </a:t>
            </a:r>
            <a:r>
              <a:rPr sz="2000" spc="-5" dirty="0">
                <a:latin typeface="Carlito"/>
                <a:cs typeface="Carlito"/>
              </a:rPr>
              <a:t>так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её вызовы </a:t>
            </a:r>
            <a:r>
              <a:rPr sz="2000" spc="-10" dirty="0">
                <a:latin typeface="Carlito"/>
                <a:cs typeface="Carlito"/>
              </a:rPr>
              <a:t>нельзя </a:t>
            </a:r>
            <a:r>
              <a:rPr sz="2000" spc="-5" dirty="0">
                <a:latin typeface="Carlito"/>
                <a:cs typeface="Carlito"/>
              </a:rPr>
              <a:t>оптимизировать. </a:t>
            </a:r>
            <a:r>
              <a:rPr sz="2000" dirty="0">
                <a:latin typeface="Carlito"/>
                <a:cs typeface="Carlito"/>
              </a:rPr>
              <a:t>Изменчивы в 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dirty="0">
                <a:latin typeface="Carlito"/>
                <a:cs typeface="Carlito"/>
              </a:rPr>
              <a:t>смысле </a:t>
            </a:r>
            <a:r>
              <a:rPr sz="2000" spc="-10" dirty="0">
                <a:latin typeface="Carlito"/>
                <a:cs typeface="Carlito"/>
              </a:rPr>
              <a:t>относительно </a:t>
            </a:r>
            <a:r>
              <a:rPr sz="2000" spc="-5" dirty="0">
                <a:latin typeface="Carlito"/>
                <a:cs typeface="Carlito"/>
              </a:rPr>
              <a:t>немногие функции </a:t>
            </a:r>
            <a:r>
              <a:rPr sz="2000" dirty="0">
                <a:latin typeface="Carlito"/>
                <a:cs typeface="Carlito"/>
              </a:rPr>
              <a:t>баз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данных</a:t>
            </a:r>
            <a:r>
              <a:rPr sz="2000" spc="-5" dirty="0">
                <a:latin typeface="Carlito"/>
                <a:cs typeface="Carlito"/>
              </a:rPr>
              <a:t>,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320"/>
              </a:lnSpc>
            </a:pPr>
            <a:r>
              <a:rPr sz="2000" dirty="0">
                <a:latin typeface="Carlito"/>
                <a:cs typeface="Carlito"/>
              </a:rPr>
              <a:t>например: </a:t>
            </a:r>
            <a:r>
              <a:rPr sz="2000" spc="-5" dirty="0">
                <a:latin typeface="Carlito"/>
                <a:cs typeface="Carlito"/>
              </a:rPr>
              <a:t>random(), </a:t>
            </a:r>
            <a:r>
              <a:rPr sz="2000" dirty="0">
                <a:latin typeface="Carlito"/>
                <a:cs typeface="Carlito"/>
              </a:rPr>
              <a:t>currval() и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timeofday</a:t>
            </a:r>
            <a:r>
              <a:rPr sz="2000" spc="-10" dirty="0">
                <a:latin typeface="Carlito"/>
                <a:cs typeface="Carlito"/>
              </a:rPr>
              <a:t>().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835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930" y="278255"/>
            <a:ext cx="501636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Обоснование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586" y="1492528"/>
            <a:ext cx="790511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разработке приложений </a:t>
            </a:r>
            <a:r>
              <a:rPr sz="2000" dirty="0">
                <a:latin typeface="Carlito"/>
                <a:cs typeface="Carlito"/>
              </a:rPr>
              <a:t>с базами </a:t>
            </a:r>
            <a:r>
              <a:rPr sz="2000" spc="-5" dirty="0">
                <a:latin typeface="Carlito"/>
                <a:cs typeface="Carlito"/>
              </a:rPr>
              <a:t>данных часто бывает  </a:t>
            </a:r>
            <a:r>
              <a:rPr sz="2000" spc="-10" dirty="0">
                <a:latin typeface="Carlito"/>
                <a:cs typeface="Carlito"/>
              </a:rPr>
              <a:t>целесообразно переложить </a:t>
            </a:r>
            <a:r>
              <a:rPr sz="2000" dirty="0">
                <a:latin typeface="Carlito"/>
                <a:cs typeface="Carlito"/>
              </a:rPr>
              <a:t>часть </a:t>
            </a:r>
            <a:r>
              <a:rPr sz="2000" spc="-5" dirty="0">
                <a:latin typeface="Carlito"/>
                <a:cs typeface="Carlito"/>
              </a:rPr>
              <a:t>операций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данными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клиентского  </a:t>
            </a:r>
            <a:r>
              <a:rPr sz="2000" spc="-5" dirty="0">
                <a:latin typeface="Carlito"/>
                <a:cs typeface="Carlito"/>
              </a:rPr>
              <a:t>приложения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i="1" spc="-105" dirty="0">
                <a:latin typeface="Arial"/>
                <a:cs typeface="Arial"/>
              </a:rPr>
              <a:t>серверную </a:t>
            </a:r>
            <a:r>
              <a:rPr sz="2000" i="1" spc="-114" dirty="0">
                <a:latin typeface="Arial"/>
                <a:cs typeface="Arial"/>
              </a:rPr>
              <a:t>часть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dirty="0">
                <a:latin typeface="Carlito"/>
                <a:cs typeface="Carlito"/>
              </a:rPr>
              <a:t>СУБД.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Это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позволяет</a:t>
            </a:r>
            <a:endParaRPr sz="2000" dirty="0">
              <a:latin typeface="Carlito"/>
              <a:cs typeface="Carlito"/>
            </a:endParaRPr>
          </a:p>
          <a:p>
            <a:pPr marL="715010" lvl="1" indent="-343535">
              <a:buFont typeface="Courier New"/>
              <a:buChar char="o"/>
              <a:tabLst>
                <a:tab pos="715645" algn="l"/>
              </a:tabLst>
            </a:pPr>
            <a:r>
              <a:rPr sz="2000" spc="-5" dirty="0">
                <a:latin typeface="Carlito"/>
                <a:cs typeface="Carlito"/>
              </a:rPr>
              <a:t>упростить программный </a:t>
            </a:r>
            <a:r>
              <a:rPr sz="2000" spc="-30" dirty="0">
                <a:latin typeface="Carlito"/>
                <a:cs typeface="Carlito"/>
              </a:rPr>
              <a:t>код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приложения</a:t>
            </a:r>
            <a:r>
              <a:rPr sz="2000" spc="-5" dirty="0">
                <a:latin typeface="Carlito"/>
                <a:cs typeface="Carlito"/>
              </a:rPr>
              <a:t>,</a:t>
            </a:r>
            <a:endParaRPr sz="2000" dirty="0">
              <a:latin typeface="Carlito"/>
              <a:cs typeface="Carlito"/>
            </a:endParaRPr>
          </a:p>
          <a:p>
            <a:pPr marL="715010" lvl="1" indent="-343535">
              <a:buFont typeface="Courier New"/>
              <a:buChar char="o"/>
              <a:tabLst>
                <a:tab pos="715645" algn="l"/>
              </a:tabLst>
            </a:pPr>
            <a:r>
              <a:rPr sz="2000" spc="-5" dirty="0">
                <a:latin typeface="Carlito"/>
                <a:cs typeface="Carlito"/>
              </a:rPr>
              <a:t>уменьшить объем данных, передаваемых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5" dirty="0">
                <a:latin typeface="Carlito"/>
                <a:cs typeface="Carlito"/>
              </a:rPr>
              <a:t>сети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</a:t>
            </a:r>
          </a:p>
          <a:p>
            <a:pPr marL="715010" lvl="1" indent="-343535">
              <a:buFont typeface="Courier New"/>
              <a:buChar char="o"/>
              <a:tabLst>
                <a:tab pos="715645" algn="l"/>
              </a:tabLst>
            </a:pPr>
            <a:r>
              <a:rPr sz="2000" spc="-10" dirty="0">
                <a:latin typeface="Carlito"/>
                <a:cs typeface="Carlito"/>
              </a:rPr>
              <a:t>ускорить </a:t>
            </a:r>
            <a:r>
              <a:rPr sz="2000" spc="-5" dirty="0">
                <a:latin typeface="Carlito"/>
                <a:cs typeface="Carlito"/>
              </a:rPr>
              <a:t>работу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приложения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475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681" y="343538"/>
            <a:ext cx="795797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Стабильная </a:t>
            </a:r>
            <a:r>
              <a:rPr sz="3200" spc="-5" dirty="0">
                <a:latin typeface="Arial Black" panose="020B0A04020102020204" pitchFamily="34" charset="0"/>
              </a:rPr>
              <a:t>функция</a:t>
            </a:r>
            <a:r>
              <a:rPr sz="3200" spc="-30" dirty="0">
                <a:latin typeface="Arial Black" panose="020B0A04020102020204" pitchFamily="34" charset="0"/>
              </a:rPr>
              <a:t> (STABLE)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2472" y="1856360"/>
            <a:ext cx="10016155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300" indent="-342900" algn="just"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Стабильная функция </a:t>
            </a:r>
            <a:r>
              <a:rPr spc="-25" dirty="0">
                <a:latin typeface="Carlito"/>
                <a:cs typeface="Carlito"/>
              </a:rPr>
              <a:t>(STABLE) </a:t>
            </a:r>
            <a:r>
              <a:rPr i="1" spc="-95" dirty="0">
                <a:latin typeface="Arial"/>
                <a:cs typeface="Arial"/>
              </a:rPr>
              <a:t>не </a:t>
            </a:r>
            <a:r>
              <a:rPr i="1" spc="-35" dirty="0">
                <a:latin typeface="Arial"/>
                <a:cs typeface="Arial"/>
              </a:rPr>
              <a:t>может </a:t>
            </a:r>
            <a:r>
              <a:rPr i="1" spc="-90" dirty="0">
                <a:latin typeface="Arial"/>
                <a:cs typeface="Arial"/>
              </a:rPr>
              <a:t>модифицировать </a:t>
            </a:r>
            <a:r>
              <a:rPr spc="-5" dirty="0">
                <a:latin typeface="Carlito"/>
                <a:cs typeface="Carlito"/>
              </a:rPr>
              <a:t>базу данных </a:t>
            </a:r>
            <a:r>
              <a:rPr dirty="0">
                <a:latin typeface="Carlito"/>
                <a:cs typeface="Carlito"/>
              </a:rPr>
              <a:t>и  гарантированно </a:t>
            </a:r>
            <a:r>
              <a:rPr spc="-5" dirty="0">
                <a:latin typeface="Carlito"/>
                <a:cs typeface="Carlito"/>
              </a:rPr>
              <a:t>возвращает </a:t>
            </a:r>
            <a:r>
              <a:rPr spc="-15" dirty="0">
                <a:latin typeface="Carlito"/>
                <a:cs typeface="Carlito"/>
              </a:rPr>
              <a:t>одинаковый </a:t>
            </a:r>
            <a:r>
              <a:rPr spc="-25" dirty="0">
                <a:latin typeface="Carlito"/>
                <a:cs typeface="Carlito"/>
              </a:rPr>
              <a:t>результат, </a:t>
            </a:r>
            <a:r>
              <a:rPr spc="-10" dirty="0">
                <a:latin typeface="Carlito"/>
                <a:cs typeface="Carlito"/>
              </a:rPr>
              <a:t>получая </a:t>
            </a:r>
            <a:r>
              <a:rPr spc="-15" dirty="0">
                <a:latin typeface="Carlito"/>
                <a:cs typeface="Carlito"/>
              </a:rPr>
              <a:t>одинаковые  </a:t>
            </a:r>
            <a:r>
              <a:rPr spc="-5" dirty="0">
                <a:latin typeface="Carlito"/>
                <a:cs typeface="Carlito"/>
              </a:rPr>
              <a:t>аргументы, </a:t>
            </a:r>
            <a:r>
              <a:rPr i="1" spc="-85" dirty="0">
                <a:latin typeface="Arial"/>
                <a:cs typeface="Arial"/>
              </a:rPr>
              <a:t>для </a:t>
            </a:r>
            <a:r>
              <a:rPr i="1" spc="-130" dirty="0">
                <a:latin typeface="Arial"/>
                <a:cs typeface="Arial"/>
              </a:rPr>
              <a:t>всех </a:t>
            </a:r>
            <a:r>
              <a:rPr i="1" spc="-80" dirty="0">
                <a:latin typeface="Arial"/>
                <a:cs typeface="Arial"/>
              </a:rPr>
              <a:t>строк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5" dirty="0">
                <a:latin typeface="Carlito"/>
                <a:cs typeface="Carlito"/>
              </a:rPr>
              <a:t>одном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операторе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indent="-342900" algn="just"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Carlito"/>
                <a:cs typeface="Carlito"/>
              </a:rPr>
              <a:t>Эта </a:t>
            </a:r>
            <a:r>
              <a:rPr spc="-5" dirty="0">
                <a:latin typeface="Carlito"/>
                <a:cs typeface="Carlito"/>
              </a:rPr>
              <a:t>характеристика </a:t>
            </a:r>
            <a:r>
              <a:rPr spc="-10" dirty="0">
                <a:latin typeface="Carlito"/>
                <a:cs typeface="Carlito"/>
              </a:rPr>
              <a:t>позволяет оптимизатору </a:t>
            </a:r>
            <a:r>
              <a:rPr spc="-5" dirty="0">
                <a:latin typeface="Carlito"/>
                <a:cs typeface="Carlito"/>
              </a:rPr>
              <a:t>заменить </a:t>
            </a:r>
            <a:r>
              <a:rPr spc="-10" dirty="0">
                <a:latin typeface="Carlito"/>
                <a:cs typeface="Carlito"/>
              </a:rPr>
              <a:t>множество</a:t>
            </a:r>
            <a:r>
              <a:rPr spc="14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вызовов</a:t>
            </a:r>
            <a:endParaRPr dirty="0">
              <a:latin typeface="Carlito"/>
              <a:cs typeface="Carlito"/>
            </a:endParaRPr>
          </a:p>
          <a:p>
            <a:pPr marL="355600" algn="just"/>
            <a:r>
              <a:rPr spc="-15" dirty="0">
                <a:latin typeface="Carlito"/>
                <a:cs typeface="Carlito"/>
              </a:rPr>
              <a:t>этой </a:t>
            </a:r>
            <a:r>
              <a:rPr spc="-5" dirty="0">
                <a:latin typeface="Carlito"/>
                <a:cs typeface="Carlito"/>
              </a:rPr>
              <a:t>функции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одним</a:t>
            </a:r>
            <a:r>
              <a:rPr spc="-1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203835" indent="-342900"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частности, выражение, </a:t>
            </a:r>
            <a:r>
              <a:rPr spc="-15" dirty="0">
                <a:latin typeface="Carlito"/>
                <a:cs typeface="Carlito"/>
              </a:rPr>
              <a:t>содержащее </a:t>
            </a:r>
            <a:r>
              <a:rPr spc="-5" dirty="0">
                <a:latin typeface="Carlito"/>
                <a:cs typeface="Carlito"/>
              </a:rPr>
              <a:t>такую функцию, </a:t>
            </a:r>
            <a:r>
              <a:rPr spc="-10" dirty="0">
                <a:latin typeface="Carlito"/>
                <a:cs typeface="Carlito"/>
              </a:rPr>
              <a:t>можно </a:t>
            </a:r>
            <a:r>
              <a:rPr spc="-5" dirty="0">
                <a:latin typeface="Carlito"/>
                <a:cs typeface="Carlito"/>
              </a:rPr>
              <a:t>безопасно  </a:t>
            </a:r>
            <a:r>
              <a:rPr spc="-10" dirty="0">
                <a:latin typeface="Carlito"/>
                <a:cs typeface="Carlito"/>
              </a:rPr>
              <a:t>использовать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условии поиска </a:t>
            </a:r>
            <a:r>
              <a:rPr dirty="0">
                <a:latin typeface="Carlito"/>
                <a:cs typeface="Carlito"/>
              </a:rPr>
              <a:t>по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индексу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24765" indent="-342900"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45" dirty="0">
                <a:latin typeface="Carlito"/>
                <a:cs typeface="Carlito"/>
              </a:rPr>
              <a:t>Так </a:t>
            </a:r>
            <a:r>
              <a:rPr spc="-10" dirty="0">
                <a:latin typeface="Carlito"/>
                <a:cs typeface="Carlito"/>
              </a:rPr>
              <a:t>как </a:t>
            </a:r>
            <a:r>
              <a:rPr dirty="0">
                <a:latin typeface="Carlito"/>
                <a:cs typeface="Carlito"/>
              </a:rPr>
              <a:t>при </a:t>
            </a:r>
            <a:r>
              <a:rPr spc="-5" dirty="0">
                <a:latin typeface="Carlito"/>
                <a:cs typeface="Carlito"/>
              </a:rPr>
              <a:t>поиске </a:t>
            </a:r>
            <a:r>
              <a:rPr dirty="0">
                <a:latin typeface="Carlito"/>
                <a:cs typeface="Carlito"/>
              </a:rPr>
              <a:t>по </a:t>
            </a:r>
            <a:r>
              <a:rPr spc="-10" dirty="0">
                <a:latin typeface="Carlito"/>
                <a:cs typeface="Carlito"/>
              </a:rPr>
              <a:t>индексу целевое </a:t>
            </a:r>
            <a:r>
              <a:rPr spc="-5" dirty="0">
                <a:latin typeface="Carlito"/>
                <a:cs typeface="Carlito"/>
              </a:rPr>
              <a:t>значение вычисляется </a:t>
            </a:r>
            <a:r>
              <a:rPr spc="-20" dirty="0">
                <a:latin typeface="Carlito"/>
                <a:cs typeface="Carlito"/>
              </a:rPr>
              <a:t>только один  </a:t>
            </a:r>
            <a:r>
              <a:rPr spc="-5" dirty="0">
                <a:latin typeface="Carlito"/>
                <a:cs typeface="Carlito"/>
              </a:rPr>
              <a:t>раз, </a:t>
            </a:r>
            <a:r>
              <a:rPr dirty="0">
                <a:latin typeface="Carlito"/>
                <a:cs typeface="Carlito"/>
              </a:rPr>
              <a:t>а не для </a:t>
            </a:r>
            <a:r>
              <a:rPr spc="-10" dirty="0">
                <a:latin typeface="Carlito"/>
                <a:cs typeface="Carlito"/>
              </a:rPr>
              <a:t>каждой </a:t>
            </a:r>
            <a:r>
              <a:rPr spc="-5" dirty="0">
                <a:latin typeface="Carlito"/>
                <a:cs typeface="Carlito"/>
              </a:rPr>
              <a:t>строки, </a:t>
            </a:r>
            <a:r>
              <a:rPr spc="-10" dirty="0">
                <a:latin typeface="Carlito"/>
                <a:cs typeface="Carlito"/>
              </a:rPr>
              <a:t>использовать </a:t>
            </a:r>
            <a:r>
              <a:rPr spc="-5" dirty="0" err="1">
                <a:latin typeface="Carlito"/>
                <a:cs typeface="Carlito"/>
              </a:rPr>
              <a:t>функцию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dirty="0" smtClean="0">
                <a:latin typeface="Carlito"/>
                <a:cs typeface="Carlito"/>
              </a:rPr>
              <a:t>с</a:t>
            </a:r>
            <a:r>
              <a:rPr lang="en-US" dirty="0" smtClean="0">
                <a:latin typeface="Carlito"/>
                <a:cs typeface="Carlito"/>
              </a:rPr>
              <a:t> </a:t>
            </a:r>
            <a:r>
              <a:rPr spc="-5" dirty="0" err="1" smtClean="0">
                <a:latin typeface="Carlito"/>
                <a:cs typeface="Carlito"/>
              </a:rPr>
              <a:t>характеристикой</a:t>
            </a:r>
            <a:r>
              <a:rPr spc="-5" dirty="0" smtClean="0">
                <a:latin typeface="Carlito"/>
                <a:cs typeface="Carlito"/>
              </a:rPr>
              <a:t> </a:t>
            </a:r>
            <a:r>
              <a:rPr spc="-30" dirty="0">
                <a:latin typeface="Carlito"/>
                <a:cs typeface="Carlito"/>
              </a:rPr>
              <a:t>VOLATILE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условии поиска </a:t>
            </a:r>
            <a:r>
              <a:rPr dirty="0">
                <a:latin typeface="Carlito"/>
                <a:cs typeface="Carlito"/>
              </a:rPr>
              <a:t>по </a:t>
            </a:r>
            <a:r>
              <a:rPr spc="-10" dirty="0">
                <a:latin typeface="Carlito"/>
                <a:cs typeface="Carlito"/>
              </a:rPr>
              <a:t>индексу</a:t>
            </a:r>
            <a:r>
              <a:rPr spc="1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нельзя</a:t>
            </a:r>
            <a:r>
              <a:rPr spc="-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468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291780"/>
            <a:ext cx="925193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Постоянная </a:t>
            </a:r>
            <a:r>
              <a:rPr sz="3200" spc="-5" dirty="0">
                <a:latin typeface="Arial Black" panose="020B0A04020102020204" pitchFamily="34" charset="0"/>
              </a:rPr>
              <a:t>функция</a:t>
            </a:r>
            <a:r>
              <a:rPr sz="3200" spc="-30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(IMMUTABLE)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548" y="1494051"/>
            <a:ext cx="10464730" cy="2618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3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rlito"/>
                <a:cs typeface="Carlito"/>
              </a:rPr>
              <a:t>Постоянная </a:t>
            </a:r>
            <a:r>
              <a:rPr spc="-5" dirty="0">
                <a:latin typeface="Carlito"/>
                <a:cs typeface="Carlito"/>
              </a:rPr>
              <a:t>функция </a:t>
            </a:r>
            <a:r>
              <a:rPr spc="-20" dirty="0">
                <a:latin typeface="Carlito"/>
                <a:cs typeface="Carlito"/>
              </a:rPr>
              <a:t>(IMMUTABLE)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15" dirty="0">
                <a:latin typeface="Carlito"/>
                <a:cs typeface="Carlito"/>
              </a:rPr>
              <a:t>может </a:t>
            </a:r>
            <a:r>
              <a:rPr spc="-10" dirty="0">
                <a:latin typeface="Carlito"/>
                <a:cs typeface="Carlito"/>
              </a:rPr>
              <a:t>модифицировать </a:t>
            </a:r>
            <a:r>
              <a:rPr spc="-5" dirty="0">
                <a:latin typeface="Carlito"/>
                <a:cs typeface="Carlito"/>
              </a:rPr>
              <a:t>базу данных </a:t>
            </a:r>
            <a:r>
              <a:rPr dirty="0">
                <a:latin typeface="Carlito"/>
                <a:cs typeface="Carlito"/>
              </a:rPr>
              <a:t>и  гарантированно </a:t>
            </a:r>
            <a:r>
              <a:rPr spc="-15" dirty="0">
                <a:latin typeface="Carlito"/>
                <a:cs typeface="Carlito"/>
              </a:rPr>
              <a:t>всегда </a:t>
            </a:r>
            <a:r>
              <a:rPr spc="-5" dirty="0">
                <a:latin typeface="Carlito"/>
                <a:cs typeface="Carlito"/>
              </a:rPr>
              <a:t>возвращает </a:t>
            </a:r>
            <a:r>
              <a:rPr i="1" spc="-85" dirty="0">
                <a:latin typeface="Arial"/>
                <a:cs typeface="Arial"/>
              </a:rPr>
              <a:t>одинаковые </a:t>
            </a:r>
            <a:r>
              <a:rPr i="1" spc="-105" dirty="0">
                <a:latin typeface="Arial"/>
                <a:cs typeface="Arial"/>
              </a:rPr>
              <a:t>результаты </a:t>
            </a:r>
            <a:r>
              <a:rPr dirty="0">
                <a:latin typeface="Carlito"/>
                <a:cs typeface="Carlito"/>
              </a:rPr>
              <a:t>для </a:t>
            </a:r>
            <a:r>
              <a:rPr spc="-15" dirty="0">
                <a:latin typeface="Carlito"/>
                <a:cs typeface="Carlito"/>
              </a:rPr>
              <a:t>одних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10" dirty="0">
                <a:latin typeface="Carlito"/>
                <a:cs typeface="Carlito"/>
              </a:rPr>
              <a:t>тех  </a:t>
            </a:r>
            <a:r>
              <a:rPr spc="-15" dirty="0">
                <a:latin typeface="Carlito"/>
                <a:cs typeface="Carlito"/>
              </a:rPr>
              <a:t>же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аргументов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indent="-342900"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Эта </a:t>
            </a:r>
            <a:r>
              <a:rPr spc="-5" dirty="0">
                <a:latin typeface="Carlito"/>
                <a:cs typeface="Carlito"/>
              </a:rPr>
              <a:t>характеристика </a:t>
            </a:r>
            <a:r>
              <a:rPr spc="-10" dirty="0">
                <a:latin typeface="Carlito"/>
                <a:cs typeface="Carlito"/>
              </a:rPr>
              <a:t>позволяет оптимизатору предварительно</a:t>
            </a:r>
            <a:r>
              <a:rPr spc="9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вычислить</a:t>
            </a:r>
            <a:endParaRPr dirty="0">
              <a:latin typeface="Carlito"/>
              <a:cs typeface="Carlito"/>
            </a:endParaRPr>
          </a:p>
          <a:p>
            <a:pPr marL="355600"/>
            <a:r>
              <a:rPr spc="-5" dirty="0">
                <a:latin typeface="Carlito"/>
                <a:cs typeface="Carlito"/>
              </a:rPr>
              <a:t>функцию, </a:t>
            </a:r>
            <a:r>
              <a:rPr spc="-25" dirty="0">
                <a:latin typeface="Carlito"/>
                <a:cs typeface="Carlito"/>
              </a:rPr>
              <a:t>когда </a:t>
            </a:r>
            <a:r>
              <a:rPr spc="-5" dirty="0">
                <a:latin typeface="Carlito"/>
                <a:cs typeface="Carlito"/>
              </a:rPr>
              <a:t>она вызывается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запросе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10" dirty="0">
                <a:latin typeface="Carlito"/>
                <a:cs typeface="Carlito"/>
              </a:rPr>
              <a:t>постоянными</a:t>
            </a:r>
            <a:r>
              <a:rPr spc="13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аргументами</a:t>
            </a:r>
            <a:r>
              <a:rPr spc="-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/>
            <a:r>
              <a:rPr spc="-5" dirty="0">
                <a:latin typeface="Carlito"/>
                <a:cs typeface="Carlito"/>
              </a:rPr>
              <a:t>Например, запрос </a:t>
            </a:r>
            <a:r>
              <a:rPr dirty="0">
                <a:latin typeface="Carlito"/>
                <a:cs typeface="Carlito"/>
              </a:rPr>
              <a:t>вида </a:t>
            </a:r>
            <a:r>
              <a:rPr spc="-10" dirty="0">
                <a:latin typeface="Carlito"/>
                <a:cs typeface="Carlito"/>
              </a:rPr>
              <a:t>SELECT </a:t>
            </a:r>
            <a:r>
              <a:rPr spc="-5" dirty="0">
                <a:latin typeface="Carlito"/>
                <a:cs typeface="Carlito"/>
              </a:rPr>
              <a:t>... </a:t>
            </a:r>
            <a:r>
              <a:rPr spc="-10" dirty="0">
                <a:latin typeface="Carlito"/>
                <a:cs typeface="Carlito"/>
              </a:rPr>
              <a:t>WHERE </a:t>
            </a:r>
            <a:r>
              <a:rPr dirty="0">
                <a:latin typeface="Carlito"/>
                <a:cs typeface="Carlito"/>
              </a:rPr>
              <a:t>x = 2 + 2 </a:t>
            </a:r>
            <a:r>
              <a:rPr spc="-10" dirty="0">
                <a:latin typeface="Carlito"/>
                <a:cs typeface="Carlito"/>
              </a:rPr>
              <a:t>можно </a:t>
            </a:r>
            <a:r>
              <a:rPr spc="-5" dirty="0">
                <a:latin typeface="Carlito"/>
                <a:cs typeface="Carlito"/>
              </a:rPr>
              <a:t>упростить до</a:t>
            </a:r>
            <a:r>
              <a:rPr spc="20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SELECT</a:t>
            </a:r>
            <a:endParaRPr dirty="0">
              <a:latin typeface="Carlito"/>
              <a:cs typeface="Carlito"/>
            </a:endParaRPr>
          </a:p>
          <a:p>
            <a:pPr marL="355600" marR="5080"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... </a:t>
            </a:r>
            <a:r>
              <a:rPr spc="-10" dirty="0">
                <a:latin typeface="Carlito"/>
                <a:cs typeface="Carlito"/>
              </a:rPr>
              <a:t>WHERE </a:t>
            </a:r>
            <a:r>
              <a:rPr dirty="0">
                <a:latin typeface="Carlito"/>
                <a:cs typeface="Carlito"/>
              </a:rPr>
              <a:t>x = 4, </a:t>
            </a:r>
            <a:r>
              <a:rPr spc="-5" dirty="0">
                <a:latin typeface="Carlito"/>
                <a:cs typeface="Carlito"/>
              </a:rPr>
              <a:t>так </a:t>
            </a:r>
            <a:r>
              <a:rPr spc="-10" dirty="0">
                <a:latin typeface="Carlito"/>
                <a:cs typeface="Carlito"/>
              </a:rPr>
              <a:t>как нижележащая </a:t>
            </a:r>
            <a:r>
              <a:rPr spc="-5" dirty="0">
                <a:latin typeface="Carlito"/>
                <a:cs typeface="Carlito"/>
              </a:rPr>
              <a:t>функция </a:t>
            </a:r>
            <a:r>
              <a:rPr spc="-10" dirty="0">
                <a:latin typeface="Carlito"/>
                <a:cs typeface="Carlito"/>
              </a:rPr>
              <a:t>оператора сложения </a:t>
            </a:r>
            <a:r>
              <a:rPr spc="-5" dirty="0">
                <a:latin typeface="Carlito"/>
                <a:cs typeface="Carlito"/>
              </a:rPr>
              <a:t>помечена  </a:t>
            </a:r>
            <a:r>
              <a:rPr spc="-10" dirty="0">
                <a:latin typeface="Carlito"/>
                <a:cs typeface="Carlito"/>
              </a:rPr>
              <a:t>как</a:t>
            </a:r>
            <a:r>
              <a:rPr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IMMUTABLE.</a:t>
            </a:r>
            <a:endParaRPr dirty="0">
              <a:latin typeface="Carlito"/>
              <a:cs typeface="Carlito"/>
            </a:endParaRPr>
          </a:p>
          <a:p>
            <a:pPr marL="355600" marR="224154" indent="-342900">
              <a:lnSpc>
                <a:spcPts val="209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Если </a:t>
            </a:r>
            <a:r>
              <a:rPr spc="-5" dirty="0">
                <a:latin typeface="Carlito"/>
                <a:cs typeface="Carlito"/>
              </a:rPr>
              <a:t>функция имеет такую </a:t>
            </a:r>
            <a:r>
              <a:rPr spc="-10" dirty="0">
                <a:latin typeface="Carlito"/>
                <a:cs typeface="Carlito"/>
              </a:rPr>
              <a:t>характеристику, </a:t>
            </a:r>
            <a:r>
              <a:rPr dirty="0">
                <a:latin typeface="Carlito"/>
                <a:cs typeface="Carlito"/>
              </a:rPr>
              <a:t>любой её вызов с </a:t>
            </a:r>
            <a:r>
              <a:rPr spc="-5" dirty="0">
                <a:latin typeface="Carlito"/>
                <a:cs typeface="Carlito"/>
              </a:rPr>
              <a:t>аргументами-  </a:t>
            </a:r>
            <a:r>
              <a:rPr spc="-10" dirty="0">
                <a:latin typeface="Carlito"/>
                <a:cs typeface="Carlito"/>
              </a:rPr>
              <a:t>константами можно </a:t>
            </a:r>
            <a:r>
              <a:rPr spc="-5" dirty="0">
                <a:latin typeface="Carlito"/>
                <a:cs typeface="Carlito"/>
              </a:rPr>
              <a:t>немедленно заменить значением</a:t>
            </a:r>
            <a:r>
              <a:rPr spc="8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функции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732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397696" y="216555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Corbel"/>
              </a:rPr>
              <a:t>Триггеры</a:t>
            </a:r>
            <a:endParaRPr lang="en-US" sz="5400" b="0" strike="noStrike" spc="-1" dirty="0">
              <a:solidFill>
                <a:srgbClr val="00000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1017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600" y="205516"/>
            <a:ext cx="727648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sz="3200" spc="-10" dirty="0">
                <a:latin typeface="Arial Black" panose="020B0A04020102020204" pitchFamily="34" charset="0"/>
              </a:rPr>
              <a:t>Общие</a:t>
            </a:r>
            <a:r>
              <a:rPr sz="3200" spc="-10" dirty="0">
                <a:latin typeface="Arial Black" panose="020B0A04020102020204" pitchFamily="34" charset="0"/>
              </a:rPr>
              <a:t>	</a:t>
            </a:r>
            <a:r>
              <a:rPr sz="3200" spc="-10" dirty="0" err="1" smtClean="0">
                <a:latin typeface="Arial Black" panose="020B0A04020102020204" pitchFamily="34" charset="0"/>
              </a:rPr>
              <a:t>сведения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0108" y="1173351"/>
            <a:ext cx="10490609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74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Carlito"/>
                <a:cs typeface="Carlito"/>
              </a:rPr>
              <a:t>Триггер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spc="-5" dirty="0">
                <a:latin typeface="Carlito"/>
                <a:cs typeface="Carlito"/>
              </a:rPr>
              <a:t>механизм, заставляющий СУБД выполнить </a:t>
            </a:r>
            <a:r>
              <a:rPr sz="2000" spc="-10" dirty="0">
                <a:latin typeface="Carlito"/>
                <a:cs typeface="Carlito"/>
              </a:rPr>
              <a:t>конкретную  </a:t>
            </a:r>
            <a:r>
              <a:rPr sz="2000" spc="-5" dirty="0">
                <a:latin typeface="Carlito"/>
                <a:cs typeface="Carlito"/>
              </a:rPr>
              <a:t>функцию, </a:t>
            </a:r>
            <a:r>
              <a:rPr sz="2000" spc="-30" dirty="0">
                <a:latin typeface="Carlito"/>
                <a:cs typeface="Carlito"/>
              </a:rPr>
              <a:t>когда </a:t>
            </a:r>
            <a:r>
              <a:rPr sz="2000" spc="-10" dirty="0">
                <a:latin typeface="Carlito"/>
                <a:cs typeface="Carlito"/>
              </a:rPr>
              <a:t>выполняется определенный </a:t>
            </a:r>
            <a:r>
              <a:rPr sz="2000" spc="-5" dirty="0">
                <a:latin typeface="Carlito"/>
                <a:cs typeface="Carlito"/>
              </a:rPr>
              <a:t>тип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операций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rlito"/>
                <a:cs typeface="Carlito"/>
              </a:rPr>
              <a:t>Триггеры </a:t>
            </a:r>
            <a:r>
              <a:rPr sz="2000" spc="-5" dirty="0">
                <a:latin typeface="Carlito"/>
                <a:cs typeface="Carlito"/>
              </a:rPr>
              <a:t>могут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связаны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таблицами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представлениями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(views).</a:t>
            </a:r>
            <a:endParaRPr sz="2000" dirty="0">
              <a:latin typeface="Carlito"/>
              <a:cs typeface="Carlito"/>
            </a:endParaRPr>
          </a:p>
          <a:p>
            <a:pPr marL="355600" marR="57721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Триггеры, </a:t>
            </a:r>
            <a:r>
              <a:rPr sz="2000" spc="-5" dirty="0">
                <a:latin typeface="Carlito"/>
                <a:cs typeface="Carlito"/>
              </a:rPr>
              <a:t>связанные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таблицами, могут выполняться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spc="-15" dirty="0">
                <a:latin typeface="Carlito"/>
                <a:cs typeface="Carlito"/>
              </a:rPr>
              <a:t>ДО  </a:t>
            </a:r>
            <a:r>
              <a:rPr sz="2000" spc="-5" dirty="0">
                <a:latin typeface="Carlito"/>
                <a:cs typeface="Carlito"/>
              </a:rPr>
              <a:t>(BEFORE), так </a:t>
            </a:r>
            <a:r>
              <a:rPr sz="2000" dirty="0">
                <a:latin typeface="Carlito"/>
                <a:cs typeface="Carlito"/>
              </a:rPr>
              <a:t>и ПОСЛЕ (AFTER) </a:t>
            </a:r>
            <a:r>
              <a:rPr sz="2000" spc="-5" dirty="0">
                <a:latin typeface="Carlito"/>
                <a:cs typeface="Carlito"/>
              </a:rPr>
              <a:t>операций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INSERT, </a:t>
            </a:r>
            <a:r>
              <a:rPr sz="2000" spc="-30" dirty="0">
                <a:latin typeface="Carlito"/>
                <a:cs typeface="Carlito"/>
              </a:rPr>
              <a:t>UPDATE,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DELETE.</a:t>
            </a:r>
            <a:endParaRPr sz="2000" dirty="0">
              <a:latin typeface="Carlito"/>
              <a:cs typeface="Carlito"/>
            </a:endParaRPr>
          </a:p>
          <a:p>
            <a:pPr marL="355600" marR="5651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случается </a:t>
            </a:r>
            <a:r>
              <a:rPr sz="2000" spc="-10" dirty="0">
                <a:latin typeface="Carlito"/>
                <a:cs typeface="Carlito"/>
              </a:rPr>
              <a:t>конкретное </a:t>
            </a:r>
            <a:r>
              <a:rPr sz="2000" dirty="0">
                <a:latin typeface="Carlito"/>
                <a:cs typeface="Carlito"/>
              </a:rPr>
              <a:t>событие, </a:t>
            </a:r>
            <a:r>
              <a:rPr sz="2000" spc="-10" dirty="0">
                <a:latin typeface="Carlito"/>
                <a:cs typeface="Carlito"/>
              </a:rPr>
              <a:t>приводящее </a:t>
            </a:r>
            <a:r>
              <a:rPr sz="2000" dirty="0">
                <a:latin typeface="Carlito"/>
                <a:cs typeface="Carlito"/>
              </a:rPr>
              <a:t>к срабатыванию  </a:t>
            </a:r>
            <a:r>
              <a:rPr sz="2000" spc="-5" dirty="0">
                <a:latin typeface="Carlito"/>
                <a:cs typeface="Carlito"/>
              </a:rPr>
              <a:t>триггера,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spc="-5" dirty="0">
                <a:latin typeface="Carlito"/>
                <a:cs typeface="Carlito"/>
              </a:rPr>
              <a:t>вызывается так называемая триггерная функция, </a:t>
            </a:r>
            <a:r>
              <a:rPr sz="2000" spc="-15" dirty="0">
                <a:latin typeface="Carlito"/>
                <a:cs typeface="Carlito"/>
              </a:rPr>
              <a:t>которая 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обрабатывает </a:t>
            </a:r>
            <a:r>
              <a:rPr sz="2000" spc="-15" dirty="0">
                <a:latin typeface="Carlito"/>
                <a:cs typeface="Carlito"/>
              </a:rPr>
              <a:t>это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событие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Триггеры, </a:t>
            </a:r>
            <a:r>
              <a:rPr sz="2000" spc="-5" dirty="0">
                <a:latin typeface="Carlito"/>
                <a:cs typeface="Carlito"/>
              </a:rPr>
              <a:t>связанные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представлениями (views),</a:t>
            </a:r>
            <a:r>
              <a:rPr sz="2000" spc="-10" dirty="0">
                <a:latin typeface="Carlito"/>
                <a:cs typeface="Carlito"/>
              </a:rPr>
              <a:t> выполняются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15" dirty="0">
                <a:latin typeface="Carlito"/>
                <a:cs typeface="Carlito"/>
              </a:rPr>
              <a:t>ВМЕСТО </a:t>
            </a:r>
            <a:r>
              <a:rPr sz="2000" spc="-5" dirty="0">
                <a:latin typeface="Carlito"/>
                <a:cs typeface="Carlito"/>
              </a:rPr>
              <a:t>операций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INSERT, </a:t>
            </a:r>
            <a:r>
              <a:rPr sz="2000" spc="-30" dirty="0">
                <a:latin typeface="Carlito"/>
                <a:cs typeface="Carlito"/>
              </a:rPr>
              <a:t>UPDATE,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DELETE.</a:t>
            </a:r>
          </a:p>
          <a:p>
            <a:pPr marL="355600" marR="20256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создания </a:t>
            </a:r>
            <a:r>
              <a:rPr sz="2000" spc="-5" dirty="0">
                <a:latin typeface="Carlito"/>
                <a:cs typeface="Carlito"/>
              </a:rPr>
              <a:t>триггера </a:t>
            </a:r>
            <a:r>
              <a:rPr sz="2000" dirty="0">
                <a:latin typeface="Carlito"/>
                <a:cs typeface="Carlito"/>
              </a:rPr>
              <a:t>сначала нужно создать </a:t>
            </a:r>
            <a:r>
              <a:rPr sz="2000" spc="-5" dirty="0">
                <a:latin typeface="Carlito"/>
                <a:cs typeface="Carlito"/>
              </a:rPr>
              <a:t>триггерную функцию.  Эта функция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15" dirty="0">
                <a:latin typeface="Carlito"/>
                <a:cs typeface="Carlito"/>
              </a:rPr>
              <a:t>должна </a:t>
            </a:r>
            <a:r>
              <a:rPr sz="2000" dirty="0">
                <a:latin typeface="Carlito"/>
                <a:cs typeface="Carlito"/>
              </a:rPr>
              <a:t>принимать </a:t>
            </a:r>
            <a:r>
              <a:rPr sz="2000" spc="-10" dirty="0">
                <a:latin typeface="Carlito"/>
                <a:cs typeface="Carlito"/>
              </a:rPr>
              <a:t>никаких </a:t>
            </a:r>
            <a:r>
              <a:rPr sz="2000" spc="-5" dirty="0">
                <a:latin typeface="Carlito"/>
                <a:cs typeface="Carlito"/>
              </a:rPr>
              <a:t>аргументов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5" dirty="0">
                <a:latin typeface="Carlito"/>
                <a:cs typeface="Carlito"/>
              </a:rPr>
              <a:t>должна  </a:t>
            </a:r>
            <a:r>
              <a:rPr sz="2000" dirty="0">
                <a:latin typeface="Carlito"/>
                <a:cs typeface="Carlito"/>
              </a:rPr>
              <a:t>возвращать значение </a:t>
            </a:r>
            <a:r>
              <a:rPr sz="2000" spc="-5" dirty="0">
                <a:latin typeface="Carlito"/>
                <a:cs typeface="Carlito"/>
              </a:rPr>
              <a:t>типа </a:t>
            </a:r>
            <a:r>
              <a:rPr sz="2000" b="1" spc="-5" dirty="0">
                <a:latin typeface="Carlito"/>
                <a:cs typeface="Carlito"/>
              </a:rPr>
              <a:t>trigger</a:t>
            </a:r>
            <a:r>
              <a:rPr sz="2000" spc="-5" dirty="0">
                <a:latin typeface="Carlito"/>
                <a:cs typeface="Carlito"/>
              </a:rPr>
              <a:t>. </a:t>
            </a:r>
            <a:r>
              <a:rPr sz="2000" spc="-15" dirty="0">
                <a:latin typeface="Carlito"/>
                <a:cs typeface="Carlito"/>
              </a:rPr>
              <a:t>Необходимые </a:t>
            </a:r>
            <a:r>
              <a:rPr sz="2000" dirty="0">
                <a:latin typeface="Carlito"/>
                <a:cs typeface="Carlito"/>
              </a:rPr>
              <a:t>ей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данные</a:t>
            </a:r>
            <a:endParaRPr sz="2000" dirty="0">
              <a:latin typeface="Carlito"/>
              <a:cs typeface="Carlito"/>
            </a:endParaRPr>
          </a:p>
          <a:p>
            <a:pPr marL="355600"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триггерная функция </a:t>
            </a:r>
            <a:r>
              <a:rPr sz="2000" spc="-10" dirty="0">
                <a:latin typeface="Carlito"/>
                <a:cs typeface="Carlito"/>
              </a:rPr>
              <a:t>получает от </a:t>
            </a:r>
            <a:r>
              <a:rPr sz="2000" spc="-5" dirty="0">
                <a:latin typeface="Carlito"/>
                <a:cs typeface="Carlito"/>
              </a:rPr>
              <a:t>СУБД </a:t>
            </a:r>
            <a:r>
              <a:rPr sz="2000" dirty="0">
                <a:latin typeface="Carlito"/>
                <a:cs typeface="Carlito"/>
              </a:rPr>
              <a:t>без участия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программиста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04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441" y="162382"/>
            <a:ext cx="617230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sz="3200" spc="-10" dirty="0">
                <a:latin typeface="Arial Black" panose="020B0A04020102020204" pitchFamily="34" charset="0"/>
              </a:rPr>
              <a:t>Общие</a:t>
            </a:r>
            <a:r>
              <a:rPr sz="3200" spc="-10" dirty="0">
                <a:latin typeface="Arial Black" panose="020B0A04020102020204" pitchFamily="34" charset="0"/>
              </a:rPr>
              <a:t>	</a:t>
            </a:r>
            <a:r>
              <a:rPr sz="3200" spc="-10" dirty="0" err="1" smtClean="0">
                <a:latin typeface="Arial Black" panose="020B0A04020102020204" pitchFamily="34" charset="0"/>
              </a:rPr>
              <a:t>сведения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7746" y="940437"/>
            <a:ext cx="10361212" cy="45788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0421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rlito"/>
                <a:cs typeface="Carlito"/>
              </a:rPr>
              <a:t>Триггеры </a:t>
            </a:r>
            <a:r>
              <a:rPr sz="2000" spc="-5" dirty="0">
                <a:latin typeface="Carlito"/>
                <a:cs typeface="Carlito"/>
              </a:rPr>
              <a:t>могут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двух типов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точки </a:t>
            </a:r>
            <a:r>
              <a:rPr sz="2000" dirty="0">
                <a:latin typeface="Carlito"/>
                <a:cs typeface="Carlito"/>
              </a:rPr>
              <a:t>зрения </a:t>
            </a:r>
            <a:r>
              <a:rPr sz="2000" spc="-5" dirty="0">
                <a:latin typeface="Carlito"/>
                <a:cs typeface="Carlito"/>
              </a:rPr>
              <a:t>числа повторных  </a:t>
            </a:r>
            <a:r>
              <a:rPr sz="2000" dirty="0">
                <a:latin typeface="Carlito"/>
                <a:cs typeface="Carlito"/>
              </a:rPr>
              <a:t>вызовов </a:t>
            </a:r>
            <a:r>
              <a:rPr sz="2000" spc="-5" dirty="0">
                <a:latin typeface="Carlito"/>
                <a:cs typeface="Carlito"/>
              </a:rPr>
              <a:t>триггерной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функции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917575" lvl="1" indent="-184785">
              <a:spcBef>
                <a:spcPts val="475"/>
              </a:spcBef>
              <a:buChar char="–"/>
              <a:tabLst>
                <a:tab pos="918210" algn="l"/>
              </a:tabLst>
            </a:pPr>
            <a:r>
              <a:rPr sz="2000" spc="-5" dirty="0">
                <a:latin typeface="Carlito"/>
                <a:cs typeface="Carlito"/>
              </a:rPr>
              <a:t>функция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dirty="0">
                <a:latin typeface="Carlito"/>
                <a:cs typeface="Carlito"/>
              </a:rPr>
              <a:t>вызываться </a:t>
            </a:r>
            <a:r>
              <a:rPr sz="2000" i="1" spc="-95" dirty="0">
                <a:latin typeface="Arial"/>
                <a:cs typeface="Arial"/>
              </a:rPr>
              <a:t>для </a:t>
            </a:r>
            <a:r>
              <a:rPr sz="2000" i="1" spc="-30" dirty="0">
                <a:latin typeface="Arial"/>
                <a:cs typeface="Arial"/>
              </a:rPr>
              <a:t>каждой </a:t>
            </a:r>
            <a:r>
              <a:rPr sz="2000" i="1" spc="-80" dirty="0">
                <a:latin typeface="Arial"/>
                <a:cs typeface="Arial"/>
              </a:rPr>
              <a:t>строки</a:t>
            </a:r>
            <a:r>
              <a:rPr sz="2000" spc="-8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на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которую</a:t>
            </a:r>
            <a:endParaRPr sz="2000" dirty="0">
              <a:latin typeface="Carlito"/>
              <a:cs typeface="Carlito"/>
            </a:endParaRPr>
          </a:p>
          <a:p>
            <a:pPr marL="733425"/>
            <a:r>
              <a:rPr sz="2000" spc="-10" dirty="0">
                <a:latin typeface="Carlito"/>
                <a:cs typeface="Carlito"/>
              </a:rPr>
              <a:t>влияет </a:t>
            </a:r>
            <a:r>
              <a:rPr sz="2000" spc="-5" dirty="0">
                <a:latin typeface="Carlito"/>
                <a:cs typeface="Carlito"/>
              </a:rPr>
              <a:t>команда, </a:t>
            </a:r>
            <a:r>
              <a:rPr sz="2000" dirty="0">
                <a:latin typeface="Carlito"/>
                <a:cs typeface="Carlito"/>
              </a:rPr>
              <a:t>вызвавшая срабатывание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триггера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733425" marR="532765" lvl="1">
              <a:spcBef>
                <a:spcPts val="484"/>
              </a:spcBef>
              <a:buChar char="–"/>
              <a:tabLst>
                <a:tab pos="918210" algn="l"/>
              </a:tabLst>
            </a:pPr>
            <a:r>
              <a:rPr sz="2000" spc="-5" dirty="0">
                <a:latin typeface="Carlito"/>
                <a:cs typeface="Carlito"/>
              </a:rPr>
              <a:t>функция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dirty="0">
                <a:latin typeface="Carlito"/>
                <a:cs typeface="Carlito"/>
              </a:rPr>
              <a:t>вызываться </a:t>
            </a:r>
            <a:r>
              <a:rPr sz="2000" i="1" spc="-95" dirty="0">
                <a:latin typeface="Arial"/>
                <a:cs typeface="Arial"/>
              </a:rPr>
              <a:t>только </a:t>
            </a:r>
            <a:r>
              <a:rPr sz="2000" i="1" spc="-70" dirty="0">
                <a:latin typeface="Arial"/>
                <a:cs typeface="Arial"/>
              </a:rPr>
              <a:t>один </a:t>
            </a:r>
            <a:r>
              <a:rPr sz="2000" i="1" spc="-60" dirty="0">
                <a:latin typeface="Arial"/>
                <a:cs typeface="Arial"/>
              </a:rPr>
              <a:t>раз</a:t>
            </a:r>
            <a:r>
              <a:rPr sz="2000" spc="-60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независимо </a:t>
            </a:r>
            <a:r>
              <a:rPr sz="2000" spc="-10" dirty="0">
                <a:latin typeface="Carlito"/>
                <a:cs typeface="Carlito"/>
              </a:rPr>
              <a:t>от  </a:t>
            </a:r>
            <a:r>
              <a:rPr sz="2000" spc="-5" dirty="0">
                <a:latin typeface="Carlito"/>
                <a:cs typeface="Carlito"/>
              </a:rPr>
              <a:t>числа </a:t>
            </a:r>
            <a:r>
              <a:rPr sz="2000" dirty="0">
                <a:latin typeface="Carlito"/>
                <a:cs typeface="Carlito"/>
              </a:rPr>
              <a:t>строк, </a:t>
            </a:r>
            <a:r>
              <a:rPr sz="2000" spc="-10" dirty="0">
                <a:latin typeface="Carlito"/>
                <a:cs typeface="Carlito"/>
              </a:rPr>
              <a:t>подвергшихся </a:t>
            </a:r>
            <a:r>
              <a:rPr sz="2000" spc="-5" dirty="0">
                <a:latin typeface="Carlito"/>
                <a:cs typeface="Carlito"/>
              </a:rPr>
              <a:t>воздействию </a:t>
            </a:r>
            <a:r>
              <a:rPr sz="2000" spc="-10" dirty="0">
                <a:latin typeface="Carlito"/>
                <a:cs typeface="Carlito"/>
              </a:rPr>
              <a:t>команды,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вызвавшей</a:t>
            </a:r>
            <a:endParaRPr sz="2000" dirty="0">
              <a:latin typeface="Carlito"/>
              <a:cs typeface="Carlito"/>
            </a:endParaRPr>
          </a:p>
          <a:p>
            <a:pPr marL="733425" marR="139700"/>
            <a:r>
              <a:rPr sz="2000" dirty="0">
                <a:latin typeface="Carlito"/>
                <a:cs typeface="Carlito"/>
              </a:rPr>
              <a:t>срабатывание </a:t>
            </a:r>
            <a:r>
              <a:rPr sz="2000" spc="-5" dirty="0">
                <a:latin typeface="Carlito"/>
                <a:cs typeface="Carlito"/>
              </a:rPr>
              <a:t>триггера. </a:t>
            </a:r>
            <a:r>
              <a:rPr sz="2000" spc="-10" dirty="0">
                <a:latin typeface="Carlito"/>
                <a:cs typeface="Carlito"/>
              </a:rPr>
              <a:t>Даже </a:t>
            </a:r>
            <a:r>
              <a:rPr sz="200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таких </a:t>
            </a:r>
            <a:r>
              <a:rPr sz="2000" dirty="0">
                <a:latin typeface="Carlito"/>
                <a:cs typeface="Carlito"/>
              </a:rPr>
              <a:t>строк не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dirty="0">
                <a:latin typeface="Carlito"/>
                <a:cs typeface="Carlito"/>
              </a:rPr>
              <a:t>ни </a:t>
            </a:r>
            <a:r>
              <a:rPr sz="2000" spc="-15" dirty="0">
                <a:latin typeface="Carlito"/>
                <a:cs typeface="Carlito"/>
              </a:rPr>
              <a:t>одной,  </a:t>
            </a:r>
            <a:r>
              <a:rPr sz="2000" spc="-5" dirty="0">
                <a:latin typeface="Carlito"/>
                <a:cs typeface="Carlito"/>
              </a:rPr>
              <a:t>триггерная функция вызывается </a:t>
            </a:r>
            <a:r>
              <a:rPr sz="2000" dirty="0">
                <a:latin typeface="Carlito"/>
                <a:cs typeface="Carlito"/>
              </a:rPr>
              <a:t>все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равно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355600" marR="508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rlito"/>
                <a:cs typeface="Carlito"/>
              </a:rPr>
              <a:t>Триггеры </a:t>
            </a:r>
            <a:r>
              <a:rPr sz="2000" spc="-5" dirty="0">
                <a:latin typeface="Carlito"/>
                <a:cs typeface="Carlito"/>
              </a:rPr>
              <a:t>первого типа </a:t>
            </a:r>
            <a:r>
              <a:rPr sz="2000" dirty="0">
                <a:latin typeface="Carlito"/>
                <a:cs typeface="Carlito"/>
              </a:rPr>
              <a:t>называют </a:t>
            </a:r>
            <a:r>
              <a:rPr sz="2000" spc="-5" dirty="0">
                <a:latin typeface="Carlito"/>
                <a:cs typeface="Carlito"/>
              </a:rPr>
              <a:t>триггерами </a:t>
            </a:r>
            <a:r>
              <a:rPr sz="2000" dirty="0">
                <a:latin typeface="Carlito"/>
                <a:cs typeface="Carlito"/>
              </a:rPr>
              <a:t>уровня строки </a:t>
            </a:r>
            <a:r>
              <a:rPr sz="2000" spc="-10" dirty="0">
                <a:latin typeface="Carlito"/>
                <a:cs typeface="Carlito"/>
              </a:rPr>
              <a:t>(row-level), 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>
                <a:latin typeface="Carlito"/>
                <a:cs typeface="Carlito"/>
              </a:rPr>
              <a:t>триггеры </a:t>
            </a:r>
            <a:r>
              <a:rPr sz="2000" spc="-10" dirty="0">
                <a:latin typeface="Carlito"/>
                <a:cs typeface="Carlito"/>
              </a:rPr>
              <a:t>второго </a:t>
            </a:r>
            <a:r>
              <a:rPr sz="2000" spc="-5" dirty="0">
                <a:latin typeface="Carlito"/>
                <a:cs typeface="Carlito"/>
              </a:rPr>
              <a:t>типа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триггерами </a:t>
            </a:r>
            <a:r>
              <a:rPr sz="2000" dirty="0">
                <a:latin typeface="Carlito"/>
                <a:cs typeface="Carlito"/>
              </a:rPr>
              <a:t>уровня </a:t>
            </a:r>
            <a:r>
              <a:rPr sz="2000" spc="-10" dirty="0">
                <a:latin typeface="Carlito"/>
                <a:cs typeface="Carlito"/>
              </a:rPr>
              <a:t>команды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(statement-  </a:t>
            </a:r>
            <a:r>
              <a:rPr sz="2000" spc="-10" dirty="0">
                <a:latin typeface="Carlito"/>
                <a:cs typeface="Carlito"/>
              </a:rPr>
              <a:t>level).</a:t>
            </a:r>
            <a:endParaRPr sz="2000" dirty="0">
              <a:latin typeface="Carlito"/>
              <a:cs typeface="Carlito"/>
            </a:endParaRPr>
          </a:p>
          <a:p>
            <a:pPr marL="355600" marR="1651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Триггерные </a:t>
            </a:r>
            <a:r>
              <a:rPr sz="2000" spc="-5" dirty="0">
                <a:latin typeface="Carlito"/>
                <a:cs typeface="Carlito"/>
              </a:rPr>
              <a:t>функции, вызываемые триггерами </a:t>
            </a:r>
            <a:r>
              <a:rPr sz="2000" dirty="0">
                <a:latin typeface="Carlito"/>
                <a:cs typeface="Carlito"/>
              </a:rPr>
              <a:t>уровня </a:t>
            </a:r>
            <a:r>
              <a:rPr sz="2000" spc="-5" dirty="0">
                <a:latin typeface="Carlito"/>
                <a:cs typeface="Carlito"/>
              </a:rPr>
              <a:t>SQL-команды,  </a:t>
            </a:r>
            <a:r>
              <a:rPr sz="2000" spc="-15" dirty="0">
                <a:latin typeface="Carlito"/>
                <a:cs typeface="Carlito"/>
              </a:rPr>
              <a:t>должны всегда </a:t>
            </a:r>
            <a:r>
              <a:rPr sz="2000" dirty="0">
                <a:latin typeface="Carlito"/>
                <a:cs typeface="Carlito"/>
              </a:rPr>
              <a:t>возвращать значение NULL. </a:t>
            </a:r>
            <a:r>
              <a:rPr sz="2000" spc="-20" dirty="0">
                <a:latin typeface="Carlito"/>
                <a:cs typeface="Carlito"/>
              </a:rPr>
              <a:t>Триггерные </a:t>
            </a:r>
            <a:r>
              <a:rPr sz="2000" spc="-5" dirty="0">
                <a:latin typeface="Carlito"/>
                <a:cs typeface="Carlito"/>
              </a:rPr>
              <a:t>функции,  вызываемые триггерами </a:t>
            </a:r>
            <a:r>
              <a:rPr sz="2000" dirty="0">
                <a:latin typeface="Carlito"/>
                <a:cs typeface="Carlito"/>
              </a:rPr>
              <a:t>уровня строки </a:t>
            </a:r>
            <a:r>
              <a:rPr sz="2000" spc="-10" dirty="0">
                <a:latin typeface="Carlito"/>
                <a:cs typeface="Carlito"/>
              </a:rPr>
              <a:t>(row-level), </a:t>
            </a:r>
            <a:r>
              <a:rPr sz="2000" spc="-5" dirty="0">
                <a:latin typeface="Carlito"/>
                <a:cs typeface="Carlito"/>
              </a:rPr>
              <a:t>могут </a:t>
            </a:r>
            <a:r>
              <a:rPr sz="2000" dirty="0">
                <a:latin typeface="Carlito"/>
                <a:cs typeface="Carlito"/>
              </a:rPr>
              <a:t>возвращать  строку </a:t>
            </a:r>
            <a:r>
              <a:rPr sz="2000" spc="-10" dirty="0">
                <a:latin typeface="Carlito"/>
                <a:cs typeface="Carlito"/>
              </a:rPr>
              <a:t>таблицы, </a:t>
            </a:r>
            <a:r>
              <a:rPr sz="2000" dirty="0">
                <a:latin typeface="Carlito"/>
                <a:cs typeface="Carlito"/>
              </a:rPr>
              <a:t>если </a:t>
            </a:r>
            <a:r>
              <a:rPr sz="2000" spc="-15" dirty="0">
                <a:latin typeface="Carlito"/>
                <a:cs typeface="Carlito"/>
              </a:rPr>
              <a:t>это необходимо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точки </a:t>
            </a:r>
            <a:r>
              <a:rPr sz="2000" dirty="0">
                <a:latin typeface="Carlito"/>
                <a:cs typeface="Carlito"/>
              </a:rPr>
              <a:t>зрения </a:t>
            </a:r>
            <a:r>
              <a:rPr sz="2000" spc="-5" dirty="0" err="1">
                <a:latin typeface="Carlito"/>
                <a:cs typeface="Carlito"/>
              </a:rPr>
              <a:t>логики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15" dirty="0" err="1" smtClean="0">
                <a:latin typeface="Carlito"/>
                <a:cs typeface="Carlito"/>
              </a:rPr>
              <a:t>этой</a:t>
            </a:r>
            <a:r>
              <a:rPr lang="en-US" sz="2000" spc="-15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функции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304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889" y="205516"/>
            <a:ext cx="604945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sz="3200" spc="-10" dirty="0">
                <a:latin typeface="Arial Black" panose="020B0A04020102020204" pitchFamily="34" charset="0"/>
              </a:rPr>
              <a:t>Общие</a:t>
            </a:r>
            <a:r>
              <a:rPr sz="3200" spc="-10" dirty="0">
                <a:latin typeface="Arial Black" panose="020B0A04020102020204" pitchFamily="34" charset="0"/>
              </a:rPr>
              <a:t>	</a:t>
            </a:r>
            <a:r>
              <a:rPr sz="3200" spc="-10" dirty="0" err="1" smtClean="0">
                <a:latin typeface="Arial Black" panose="020B0A04020102020204" pitchFamily="34" charset="0"/>
              </a:rPr>
              <a:t>сведения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3889" y="1235259"/>
            <a:ext cx="10309453" cy="381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25" dirty="0">
                <a:latin typeface="Carlito"/>
                <a:cs typeface="Carlito"/>
              </a:rPr>
              <a:t>Триггер </a:t>
            </a:r>
            <a:r>
              <a:rPr dirty="0">
                <a:latin typeface="Carlito"/>
                <a:cs typeface="Carlito"/>
              </a:rPr>
              <a:t>уровня строки, </a:t>
            </a:r>
            <a:r>
              <a:rPr spc="-10" dirty="0">
                <a:latin typeface="Carlito"/>
                <a:cs typeface="Carlito"/>
              </a:rPr>
              <a:t>выполняемый ДО </a:t>
            </a:r>
            <a:r>
              <a:rPr spc="-5" dirty="0">
                <a:latin typeface="Carlito"/>
                <a:cs typeface="Carlito"/>
              </a:rPr>
              <a:t>операции, </a:t>
            </a:r>
            <a:r>
              <a:rPr spc="-15" dirty="0">
                <a:latin typeface="Carlito"/>
                <a:cs typeface="Carlito"/>
              </a:rPr>
              <a:t>может </a:t>
            </a:r>
            <a:r>
              <a:rPr spc="-5" dirty="0">
                <a:latin typeface="Carlito"/>
                <a:cs typeface="Carlito"/>
              </a:rPr>
              <a:t>принимать </a:t>
            </a:r>
            <a:r>
              <a:rPr spc="-15" dirty="0">
                <a:latin typeface="Carlito"/>
                <a:cs typeface="Carlito"/>
              </a:rPr>
              <a:t>одно </a:t>
            </a:r>
            <a:r>
              <a:rPr dirty="0">
                <a:latin typeface="Carlito"/>
                <a:cs typeface="Carlito"/>
              </a:rPr>
              <a:t>из  </a:t>
            </a:r>
            <a:r>
              <a:rPr spc="-5" dirty="0">
                <a:latin typeface="Carlito"/>
                <a:cs typeface="Carlito"/>
              </a:rPr>
              <a:t>двух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решений</a:t>
            </a:r>
            <a:r>
              <a:rPr spc="-5" dirty="0">
                <a:latin typeface="Carlito"/>
                <a:cs typeface="Carlito"/>
              </a:rPr>
              <a:t>:</a:t>
            </a:r>
            <a:endParaRPr dirty="0">
              <a:latin typeface="Carlito"/>
              <a:cs typeface="Carlito"/>
            </a:endParaRPr>
          </a:p>
          <a:p>
            <a:pPr marL="733425" marR="180340" lvl="1" algn="just">
              <a:spcBef>
                <a:spcPts val="430"/>
              </a:spcBef>
              <a:buChar char="–"/>
              <a:tabLst>
                <a:tab pos="899794" algn="l"/>
              </a:tabLst>
            </a:pPr>
            <a:r>
              <a:rPr spc="-5" dirty="0">
                <a:latin typeface="Carlito"/>
                <a:cs typeface="Carlito"/>
              </a:rPr>
              <a:t>он </a:t>
            </a:r>
            <a:r>
              <a:rPr spc="-15" dirty="0">
                <a:latin typeface="Carlito"/>
                <a:cs typeface="Carlito"/>
              </a:rPr>
              <a:t>может </a:t>
            </a:r>
            <a:r>
              <a:rPr dirty="0">
                <a:latin typeface="Carlito"/>
                <a:cs typeface="Carlito"/>
              </a:rPr>
              <a:t>возвратить </a:t>
            </a:r>
            <a:r>
              <a:rPr spc="-5" dirty="0">
                <a:latin typeface="Carlito"/>
                <a:cs typeface="Carlito"/>
              </a:rPr>
              <a:t>значение </a:t>
            </a:r>
            <a:r>
              <a:rPr dirty="0">
                <a:latin typeface="Carlito"/>
                <a:cs typeface="Carlito"/>
              </a:rPr>
              <a:t>NULL, </a:t>
            </a:r>
            <a:r>
              <a:rPr spc="-10" dirty="0">
                <a:latin typeface="Carlito"/>
                <a:cs typeface="Carlito"/>
              </a:rPr>
              <a:t>чтобы предотвратить </a:t>
            </a:r>
            <a:r>
              <a:rPr spc="-5" dirty="0">
                <a:latin typeface="Carlito"/>
                <a:cs typeface="Carlito"/>
              </a:rPr>
              <a:t>операцию </a:t>
            </a:r>
            <a:r>
              <a:rPr dirty="0">
                <a:latin typeface="Carlito"/>
                <a:cs typeface="Carlito"/>
              </a:rPr>
              <a:t>с  </a:t>
            </a:r>
            <a:r>
              <a:rPr spc="-5" dirty="0">
                <a:latin typeface="Carlito"/>
                <a:cs typeface="Carlito"/>
              </a:rPr>
              <a:t>текущей строкой </a:t>
            </a:r>
            <a:r>
              <a:rPr spc="-10" dirty="0">
                <a:latin typeface="Carlito"/>
                <a:cs typeface="Carlito"/>
              </a:rPr>
              <a:t>таблицы, </a:t>
            </a:r>
            <a:r>
              <a:rPr dirty="0">
                <a:latin typeface="Carlito"/>
                <a:cs typeface="Carlito"/>
              </a:rPr>
              <a:t>для </a:t>
            </a:r>
            <a:r>
              <a:rPr spc="-15" dirty="0">
                <a:latin typeface="Carlito"/>
                <a:cs typeface="Carlito"/>
              </a:rPr>
              <a:t>которой </a:t>
            </a:r>
            <a:r>
              <a:rPr dirty="0">
                <a:latin typeface="Carlito"/>
                <a:cs typeface="Carlito"/>
              </a:rPr>
              <a:t>и вызван </a:t>
            </a:r>
            <a:r>
              <a:rPr spc="-20" dirty="0">
                <a:latin typeface="Carlito"/>
                <a:cs typeface="Carlito"/>
              </a:rPr>
              <a:t>этот </a:t>
            </a:r>
            <a:r>
              <a:rPr spc="-10" dirty="0">
                <a:latin typeface="Carlito"/>
                <a:cs typeface="Carlito"/>
              </a:rPr>
              <a:t>триггер </a:t>
            </a:r>
            <a:r>
              <a:rPr spc="-5" dirty="0">
                <a:latin typeface="Carlito"/>
                <a:cs typeface="Carlito"/>
              </a:rPr>
              <a:t>(например,  </a:t>
            </a:r>
            <a:r>
              <a:rPr spc="-10" dirty="0">
                <a:latin typeface="Carlito"/>
                <a:cs typeface="Carlito"/>
              </a:rPr>
              <a:t>вставку, </a:t>
            </a:r>
            <a:r>
              <a:rPr spc="-5" dirty="0">
                <a:latin typeface="Carlito"/>
                <a:cs typeface="Carlito"/>
              </a:rPr>
              <a:t>обновление </a:t>
            </a:r>
            <a:r>
              <a:rPr dirty="0">
                <a:latin typeface="Carlito"/>
                <a:cs typeface="Carlito"/>
              </a:rPr>
              <a:t>или </a:t>
            </a:r>
            <a:r>
              <a:rPr spc="-10" dirty="0">
                <a:latin typeface="Carlito"/>
                <a:cs typeface="Carlito"/>
              </a:rPr>
              <a:t>удаление </a:t>
            </a:r>
            <a:r>
              <a:rPr spc="-5" dirty="0">
                <a:latin typeface="Carlito"/>
                <a:cs typeface="Carlito"/>
              </a:rPr>
              <a:t>строки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таблицы</a:t>
            </a:r>
            <a:r>
              <a:rPr spc="-10" dirty="0">
                <a:latin typeface="Carlito"/>
                <a:cs typeface="Carlito"/>
              </a:rPr>
              <a:t>);</a:t>
            </a:r>
            <a:endParaRPr dirty="0">
              <a:latin typeface="Carlito"/>
              <a:cs typeface="Carlito"/>
            </a:endParaRPr>
          </a:p>
          <a:p>
            <a:pPr marL="733425" marR="417195" lvl="1">
              <a:spcBef>
                <a:spcPts val="434"/>
              </a:spcBef>
              <a:buChar char="–"/>
              <a:tabLst>
                <a:tab pos="899794" algn="l"/>
              </a:tabLst>
            </a:pPr>
            <a:r>
              <a:rPr dirty="0">
                <a:latin typeface="Carlito"/>
                <a:cs typeface="Carlito"/>
              </a:rPr>
              <a:t>при </a:t>
            </a:r>
            <a:r>
              <a:rPr spc="-5" dirty="0">
                <a:latin typeface="Carlito"/>
                <a:cs typeface="Carlito"/>
              </a:rPr>
              <a:t>выполнении операций </a:t>
            </a:r>
            <a:r>
              <a:rPr dirty="0">
                <a:latin typeface="Carlito"/>
                <a:cs typeface="Carlito"/>
              </a:rPr>
              <a:t>вставки или </a:t>
            </a:r>
            <a:r>
              <a:rPr spc="-5" dirty="0">
                <a:latin typeface="Carlito"/>
                <a:cs typeface="Carlito"/>
              </a:rPr>
              <a:t>обновления </a:t>
            </a:r>
            <a:r>
              <a:rPr spc="-10" dirty="0">
                <a:latin typeface="Carlito"/>
                <a:cs typeface="Carlito"/>
              </a:rPr>
              <a:t>триггер </a:t>
            </a:r>
            <a:r>
              <a:rPr dirty="0">
                <a:latin typeface="Carlito"/>
                <a:cs typeface="Carlito"/>
              </a:rPr>
              <a:t>уровня  </a:t>
            </a:r>
            <a:r>
              <a:rPr spc="-5" dirty="0">
                <a:latin typeface="Carlito"/>
                <a:cs typeface="Carlito"/>
              </a:rPr>
              <a:t>строки </a:t>
            </a:r>
            <a:r>
              <a:rPr spc="-15" dirty="0">
                <a:latin typeface="Carlito"/>
                <a:cs typeface="Carlito"/>
              </a:rPr>
              <a:t>может </a:t>
            </a:r>
            <a:r>
              <a:rPr spc="-10" dirty="0">
                <a:latin typeface="Carlito"/>
                <a:cs typeface="Carlito"/>
              </a:rPr>
              <a:t>модифицировать </a:t>
            </a:r>
            <a:r>
              <a:rPr spc="-5" dirty="0">
                <a:latin typeface="Carlito"/>
                <a:cs typeface="Carlito"/>
              </a:rPr>
              <a:t>вставляемую </a:t>
            </a:r>
            <a:r>
              <a:rPr dirty="0">
                <a:latin typeface="Carlito"/>
                <a:cs typeface="Carlito"/>
              </a:rPr>
              <a:t>или </a:t>
            </a:r>
            <a:r>
              <a:rPr spc="-10" dirty="0">
                <a:latin typeface="Carlito"/>
                <a:cs typeface="Carlito"/>
              </a:rPr>
              <a:t>обновляемую </a:t>
            </a:r>
            <a:r>
              <a:rPr spc="-5" dirty="0">
                <a:latin typeface="Carlito"/>
                <a:cs typeface="Carlito"/>
              </a:rPr>
              <a:t>строку  </a:t>
            </a:r>
            <a:r>
              <a:rPr spc="-10" dirty="0">
                <a:latin typeface="Carlito"/>
                <a:cs typeface="Carlito"/>
              </a:rPr>
              <a:t>таблицы, поскольку </a:t>
            </a:r>
            <a:r>
              <a:rPr spc="-5" dirty="0">
                <a:latin typeface="Carlito"/>
                <a:cs typeface="Carlito"/>
              </a:rPr>
              <a:t>именно </a:t>
            </a:r>
            <a:r>
              <a:rPr spc="-10" dirty="0">
                <a:latin typeface="Carlito"/>
                <a:cs typeface="Carlito"/>
              </a:rPr>
              <a:t>строка, </a:t>
            </a:r>
            <a:r>
              <a:rPr spc="-5" dirty="0">
                <a:latin typeface="Carlito"/>
                <a:cs typeface="Carlito"/>
              </a:rPr>
              <a:t>возвращаемая </a:t>
            </a:r>
            <a:r>
              <a:rPr spc="-10" dirty="0">
                <a:latin typeface="Carlito"/>
                <a:cs typeface="Carlito"/>
              </a:rPr>
              <a:t>триггером,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25" dirty="0">
                <a:latin typeface="Carlito"/>
                <a:cs typeface="Carlito"/>
              </a:rPr>
              <a:t>будет  </a:t>
            </a:r>
            <a:r>
              <a:rPr spc="-5" dirty="0">
                <a:latin typeface="Carlito"/>
                <a:cs typeface="Carlito"/>
              </a:rPr>
              <a:t>вставлена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таблицу </a:t>
            </a:r>
            <a:r>
              <a:rPr dirty="0">
                <a:latin typeface="Carlito"/>
                <a:cs typeface="Carlito"/>
              </a:rPr>
              <a:t>или </a:t>
            </a:r>
            <a:r>
              <a:rPr spc="-5" dirty="0">
                <a:latin typeface="Carlito"/>
                <a:cs typeface="Carlito"/>
              </a:rPr>
              <a:t>обновлена </a:t>
            </a:r>
            <a:r>
              <a:rPr dirty="0">
                <a:latin typeface="Carlito"/>
                <a:cs typeface="Carlito"/>
              </a:rPr>
              <a:t>в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ней</a:t>
            </a:r>
            <a:r>
              <a:rPr dirty="0">
                <a:latin typeface="Carlito"/>
                <a:cs typeface="Carlito"/>
              </a:rPr>
              <a:t>.</a:t>
            </a:r>
          </a:p>
          <a:p>
            <a:pPr marL="355600" marR="59055" indent="-342900"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Поэтому </a:t>
            </a:r>
            <a:r>
              <a:rPr spc="-10" dirty="0">
                <a:latin typeface="Carlito"/>
                <a:cs typeface="Carlito"/>
              </a:rPr>
              <a:t>триггер такого </a:t>
            </a:r>
            <a:r>
              <a:rPr spc="-5" dirty="0">
                <a:latin typeface="Carlito"/>
                <a:cs typeface="Carlito"/>
              </a:rPr>
              <a:t>типа, </a:t>
            </a:r>
            <a:r>
              <a:rPr dirty="0">
                <a:latin typeface="Carlito"/>
                <a:cs typeface="Carlito"/>
              </a:rPr>
              <a:t>если не </a:t>
            </a:r>
            <a:r>
              <a:rPr spc="-10" dirty="0">
                <a:latin typeface="Carlito"/>
                <a:cs typeface="Carlito"/>
              </a:rPr>
              <a:t>планируется отмена </a:t>
            </a:r>
            <a:r>
              <a:rPr spc="-5" dirty="0">
                <a:latin typeface="Carlito"/>
                <a:cs typeface="Carlito"/>
              </a:rPr>
              <a:t>операции </a:t>
            </a:r>
            <a:r>
              <a:rPr dirty="0">
                <a:latin typeface="Carlito"/>
                <a:cs typeface="Carlito"/>
              </a:rPr>
              <a:t>или  </a:t>
            </a:r>
            <a:r>
              <a:rPr spc="-10" dirty="0">
                <a:latin typeface="Carlito"/>
                <a:cs typeface="Carlito"/>
              </a:rPr>
              <a:t>модифицирование </a:t>
            </a:r>
            <a:r>
              <a:rPr spc="-5" dirty="0">
                <a:latin typeface="Carlito"/>
                <a:cs typeface="Carlito"/>
              </a:rPr>
              <a:t>строки </a:t>
            </a:r>
            <a:r>
              <a:rPr spc="-10" dirty="0">
                <a:latin typeface="Carlito"/>
                <a:cs typeface="Carlito"/>
              </a:rPr>
              <a:t>таблицы, </a:t>
            </a:r>
            <a:r>
              <a:rPr spc="-15" dirty="0">
                <a:latin typeface="Carlito"/>
                <a:cs typeface="Carlito"/>
              </a:rPr>
              <a:t>должен </a:t>
            </a:r>
            <a:r>
              <a:rPr dirty="0">
                <a:latin typeface="Carlito"/>
                <a:cs typeface="Carlito"/>
              </a:rPr>
              <a:t>возвратить </a:t>
            </a:r>
            <a:r>
              <a:rPr spc="-5" dirty="0">
                <a:latin typeface="Carlito"/>
                <a:cs typeface="Carlito"/>
              </a:rPr>
              <a:t>неизмененную строку  </a:t>
            </a:r>
            <a:r>
              <a:rPr spc="-10" dirty="0">
                <a:latin typeface="Carlito"/>
                <a:cs typeface="Carlito"/>
              </a:rPr>
              <a:t>таблицы.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случае операции </a:t>
            </a:r>
            <a:r>
              <a:rPr dirty="0">
                <a:latin typeface="Carlito"/>
                <a:cs typeface="Carlito"/>
              </a:rPr>
              <a:t>вставки </a:t>
            </a:r>
            <a:r>
              <a:rPr spc="-10" dirty="0">
                <a:latin typeface="Carlito"/>
                <a:cs typeface="Carlito"/>
              </a:rPr>
              <a:t>(INSERT)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5" dirty="0">
                <a:latin typeface="Carlito"/>
                <a:cs typeface="Carlito"/>
              </a:rPr>
              <a:t>обновления </a:t>
            </a:r>
            <a:r>
              <a:rPr spc="-30" dirty="0">
                <a:latin typeface="Carlito"/>
                <a:cs typeface="Carlito"/>
              </a:rPr>
              <a:t>(UPDATE) </a:t>
            </a:r>
            <a:r>
              <a:rPr spc="-20" dirty="0">
                <a:latin typeface="Carlito"/>
                <a:cs typeface="Carlito"/>
              </a:rPr>
              <a:t>это  </a:t>
            </a:r>
            <a:r>
              <a:rPr spc="-25" dirty="0">
                <a:latin typeface="Carlito"/>
                <a:cs typeface="Carlito"/>
              </a:rPr>
              <a:t>будет </a:t>
            </a:r>
            <a:r>
              <a:rPr spc="-5" dirty="0">
                <a:latin typeface="Carlito"/>
                <a:cs typeface="Carlito"/>
              </a:rPr>
              <a:t>специальное значение </a:t>
            </a:r>
            <a:r>
              <a:rPr spc="-50" dirty="0">
                <a:latin typeface="Carlito"/>
                <a:cs typeface="Carlito"/>
              </a:rPr>
              <a:t>NEW, </a:t>
            </a:r>
            <a:r>
              <a:rPr dirty="0">
                <a:latin typeface="Carlito"/>
                <a:cs typeface="Carlito"/>
              </a:rPr>
              <a:t>а в случае </a:t>
            </a:r>
            <a:r>
              <a:rPr spc="-5" dirty="0">
                <a:latin typeface="Carlito"/>
                <a:cs typeface="Carlito"/>
              </a:rPr>
              <a:t>операции </a:t>
            </a:r>
            <a:r>
              <a:rPr spc="-10" dirty="0">
                <a:latin typeface="Carlito"/>
                <a:cs typeface="Carlito"/>
              </a:rPr>
              <a:t>удаления </a:t>
            </a:r>
            <a:r>
              <a:rPr spc="-5" dirty="0">
                <a:latin typeface="Carlito"/>
                <a:cs typeface="Carlito"/>
              </a:rPr>
              <a:t>строки  </a:t>
            </a:r>
            <a:r>
              <a:rPr spc="-10" dirty="0">
                <a:latin typeface="Carlito"/>
                <a:cs typeface="Carlito"/>
              </a:rPr>
              <a:t>(DELETE) </a:t>
            </a:r>
            <a:r>
              <a:rPr spc="-20" dirty="0">
                <a:latin typeface="Carlito"/>
                <a:cs typeface="Carlito"/>
              </a:rPr>
              <a:t>это </a:t>
            </a:r>
            <a:r>
              <a:rPr spc="-25" dirty="0">
                <a:latin typeface="Carlito"/>
                <a:cs typeface="Carlito"/>
              </a:rPr>
              <a:t>будет </a:t>
            </a:r>
            <a:r>
              <a:rPr spc="-5" dirty="0">
                <a:latin typeface="Carlito"/>
                <a:cs typeface="Carlito"/>
              </a:rPr>
              <a:t>специальное значение</a:t>
            </a:r>
            <a:r>
              <a:rPr spc="14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OLD.</a:t>
            </a:r>
            <a:endParaRPr dirty="0">
              <a:latin typeface="Carlito"/>
              <a:cs typeface="Carlito"/>
            </a:endParaRPr>
          </a:p>
          <a:p>
            <a:pPr marL="355600" marR="28575" indent="-342900"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Для </a:t>
            </a:r>
            <a:r>
              <a:rPr spc="-5" dirty="0">
                <a:latin typeface="Carlito"/>
                <a:cs typeface="Carlito"/>
              </a:rPr>
              <a:t>триггеров </a:t>
            </a:r>
            <a:r>
              <a:rPr dirty="0">
                <a:latin typeface="Carlito"/>
                <a:cs typeface="Carlito"/>
              </a:rPr>
              <a:t>уровня строки, </a:t>
            </a:r>
            <a:r>
              <a:rPr spc="-10" dirty="0">
                <a:latin typeface="Carlito"/>
                <a:cs typeface="Carlito"/>
              </a:rPr>
              <a:t>выполняемых </a:t>
            </a:r>
            <a:r>
              <a:rPr spc="-5" dirty="0">
                <a:latin typeface="Carlito"/>
                <a:cs typeface="Carlito"/>
              </a:rPr>
              <a:t>после операции, значение,  возвращаемое триггерной функцией, просто </a:t>
            </a:r>
            <a:r>
              <a:rPr spc="-10" dirty="0">
                <a:latin typeface="Carlito"/>
                <a:cs typeface="Carlito"/>
              </a:rPr>
              <a:t>игнорируется, </a:t>
            </a:r>
            <a:r>
              <a:rPr spc="-15" dirty="0">
                <a:latin typeface="Carlito"/>
                <a:cs typeface="Carlito"/>
              </a:rPr>
              <a:t>поэтому </a:t>
            </a:r>
            <a:r>
              <a:rPr spc="-5" dirty="0">
                <a:latin typeface="Carlito"/>
                <a:cs typeface="Carlito"/>
              </a:rPr>
              <a:t>они могут  </a:t>
            </a:r>
            <a:r>
              <a:rPr dirty="0">
                <a:latin typeface="Carlito"/>
                <a:cs typeface="Carlito"/>
              </a:rPr>
              <a:t>возвращать </a:t>
            </a:r>
            <a:r>
              <a:rPr spc="-5" dirty="0">
                <a:latin typeface="Carlito"/>
                <a:cs typeface="Carlito"/>
              </a:rPr>
              <a:t>значение</a:t>
            </a:r>
            <a:r>
              <a:rPr spc="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NULL.</a:t>
            </a:r>
          </a:p>
        </p:txBody>
      </p:sp>
    </p:spTree>
    <p:extLst>
      <p:ext uri="{BB962C8B-B14F-4D97-AF65-F5344CB8AC3E}">
        <p14:creationId xmlns:p14="http://schemas.microsoft.com/office/powerpoint/2010/main" val="29908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298" y="145131"/>
            <a:ext cx="741450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sz="3200" spc="-10" dirty="0">
                <a:latin typeface="Arial Black" panose="020B0A04020102020204" pitchFamily="34" charset="0"/>
              </a:rPr>
              <a:t>Общие</a:t>
            </a:r>
            <a:r>
              <a:rPr sz="3200" spc="-10" dirty="0">
                <a:latin typeface="Arial Black" panose="020B0A04020102020204" pitchFamily="34" charset="0"/>
              </a:rPr>
              <a:t>	</a:t>
            </a:r>
            <a:r>
              <a:rPr sz="3200" spc="-10" dirty="0" err="1" smtClean="0">
                <a:latin typeface="Arial Black" panose="020B0A04020102020204" pitchFamily="34" charset="0"/>
              </a:rPr>
              <a:t>сведения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879" y="1278392"/>
            <a:ext cx="10157053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Если </a:t>
            </a:r>
            <a:r>
              <a:rPr dirty="0">
                <a:latin typeface="Carlito"/>
                <a:cs typeface="Carlito"/>
              </a:rPr>
              <a:t>для </a:t>
            </a:r>
            <a:r>
              <a:rPr spc="-15" dirty="0">
                <a:latin typeface="Carlito"/>
                <a:cs typeface="Carlito"/>
              </a:rPr>
              <a:t>одного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15" dirty="0">
                <a:latin typeface="Carlito"/>
                <a:cs typeface="Carlito"/>
              </a:rPr>
              <a:t>того же </a:t>
            </a:r>
            <a:r>
              <a:rPr dirty="0">
                <a:latin typeface="Carlito"/>
                <a:cs typeface="Carlito"/>
              </a:rPr>
              <a:t>события, </a:t>
            </a:r>
            <a:r>
              <a:rPr spc="-10" dirty="0">
                <a:latin typeface="Carlito"/>
                <a:cs typeface="Carlito"/>
              </a:rPr>
              <a:t>имеющего место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отношении данной  </a:t>
            </a:r>
            <a:r>
              <a:rPr spc="-10" dirty="0">
                <a:latin typeface="Carlito"/>
                <a:cs typeface="Carlito"/>
              </a:rPr>
              <a:t>таблицы, определено несколько </a:t>
            </a:r>
            <a:r>
              <a:rPr spc="-5" dirty="0">
                <a:latin typeface="Carlito"/>
                <a:cs typeface="Carlito"/>
              </a:rPr>
              <a:t>триггеров, </a:t>
            </a:r>
            <a:r>
              <a:rPr spc="-15" dirty="0">
                <a:latin typeface="Carlito"/>
                <a:cs typeface="Carlito"/>
              </a:rPr>
              <a:t>то </a:t>
            </a:r>
            <a:r>
              <a:rPr spc="-5" dirty="0">
                <a:latin typeface="Carlito"/>
                <a:cs typeface="Carlito"/>
              </a:rPr>
              <a:t>они срабатывают </a:t>
            </a:r>
            <a:r>
              <a:rPr dirty="0">
                <a:latin typeface="Carlito"/>
                <a:cs typeface="Carlito"/>
              </a:rPr>
              <a:t>в алфавитном  </a:t>
            </a:r>
            <a:r>
              <a:rPr spc="-5" dirty="0">
                <a:latin typeface="Carlito"/>
                <a:cs typeface="Carlito"/>
              </a:rPr>
              <a:t>порядке </a:t>
            </a:r>
            <a:r>
              <a:rPr dirty="0">
                <a:latin typeface="Carlito"/>
                <a:cs typeface="Carlito"/>
              </a:rPr>
              <a:t>их имен. </a:t>
            </a:r>
            <a:r>
              <a:rPr spc="-15" dirty="0">
                <a:latin typeface="Carlito"/>
                <a:cs typeface="Carlito"/>
              </a:rPr>
              <a:t>Если </a:t>
            </a:r>
            <a:r>
              <a:rPr spc="-5" dirty="0">
                <a:latin typeface="Carlito"/>
                <a:cs typeface="Carlito"/>
              </a:rPr>
              <a:t>предшествующий </a:t>
            </a:r>
            <a:r>
              <a:rPr spc="-10" dirty="0">
                <a:latin typeface="Carlito"/>
                <a:cs typeface="Carlito"/>
              </a:rPr>
              <a:t>BEFORE-триггер модифицирует  </a:t>
            </a:r>
            <a:r>
              <a:rPr spc="-5" dirty="0">
                <a:latin typeface="Carlito"/>
                <a:cs typeface="Carlito"/>
              </a:rPr>
              <a:t>строку </a:t>
            </a:r>
            <a:r>
              <a:rPr spc="-10" dirty="0">
                <a:latin typeface="Carlito"/>
                <a:cs typeface="Carlito"/>
              </a:rPr>
              <a:t>таблицы, </a:t>
            </a:r>
            <a:r>
              <a:rPr spc="-15" dirty="0">
                <a:latin typeface="Carlito"/>
                <a:cs typeface="Carlito"/>
              </a:rPr>
              <a:t>то </a:t>
            </a:r>
            <a:r>
              <a:rPr spc="-5" dirty="0">
                <a:latin typeface="Carlito"/>
                <a:cs typeface="Carlito"/>
              </a:rPr>
              <a:t>последующий BEFORE-триггер </a:t>
            </a:r>
            <a:r>
              <a:rPr spc="-10" dirty="0">
                <a:latin typeface="Carlito"/>
                <a:cs typeface="Carlito"/>
              </a:rPr>
              <a:t>получает </a:t>
            </a:r>
            <a:r>
              <a:rPr dirty="0">
                <a:latin typeface="Carlito"/>
                <a:cs typeface="Carlito"/>
              </a:rPr>
              <a:t>на </a:t>
            </a:r>
            <a:r>
              <a:rPr spc="-25" dirty="0">
                <a:latin typeface="Carlito"/>
                <a:cs typeface="Carlito"/>
              </a:rPr>
              <a:t>вход </a:t>
            </a:r>
            <a:r>
              <a:rPr spc="-10" dirty="0">
                <a:latin typeface="Carlito"/>
                <a:cs typeface="Carlito"/>
              </a:rPr>
              <a:t>уже  </a:t>
            </a:r>
            <a:r>
              <a:rPr spc="-5" dirty="0">
                <a:latin typeface="Carlito"/>
                <a:cs typeface="Carlito"/>
              </a:rPr>
              <a:t>модифицированную </a:t>
            </a:r>
            <a:r>
              <a:rPr spc="-15" dirty="0">
                <a:latin typeface="Carlito"/>
                <a:cs typeface="Carlito"/>
              </a:rPr>
              <a:t>строку. Если </a:t>
            </a:r>
            <a:r>
              <a:rPr spc="-5" dirty="0">
                <a:latin typeface="Carlito"/>
                <a:cs typeface="Carlito"/>
              </a:rPr>
              <a:t>предыдущий</a:t>
            </a:r>
            <a:r>
              <a:rPr spc="-5" dirty="0">
                <a:latin typeface="Carlito"/>
                <a:cs typeface="Carlito"/>
              </a:rPr>
              <a:t> BEFORE-</a:t>
            </a:r>
            <a:r>
              <a:rPr spc="-5" dirty="0" err="1">
                <a:latin typeface="Carlito"/>
                <a:cs typeface="Carlito"/>
              </a:rPr>
              <a:t>триггер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5" dirty="0" err="1" smtClean="0">
                <a:latin typeface="Carlito"/>
                <a:cs typeface="Carlito"/>
              </a:rPr>
              <a:t>возвращает</a:t>
            </a:r>
            <a:r>
              <a:rPr lang="en-US" spc="-5" dirty="0" smtClean="0">
                <a:latin typeface="Carlito"/>
                <a:cs typeface="Carlito"/>
              </a:rPr>
              <a:t> </a:t>
            </a:r>
            <a:r>
              <a:rPr spc="-5" dirty="0" err="1" smtClean="0">
                <a:latin typeface="Carlito"/>
                <a:cs typeface="Carlito"/>
              </a:rPr>
              <a:t>значение</a:t>
            </a:r>
            <a:r>
              <a:rPr spc="-5" dirty="0" smtClean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NULL, </a:t>
            </a:r>
            <a:r>
              <a:rPr spc="-15" dirty="0">
                <a:latin typeface="Carlito"/>
                <a:cs typeface="Carlito"/>
              </a:rPr>
              <a:t>то </a:t>
            </a:r>
            <a:r>
              <a:rPr spc="-5" dirty="0">
                <a:latin typeface="Carlito"/>
                <a:cs typeface="Carlito"/>
              </a:rPr>
              <a:t>операция </a:t>
            </a:r>
            <a:r>
              <a:rPr dirty="0">
                <a:latin typeface="Carlito"/>
                <a:cs typeface="Carlito"/>
              </a:rPr>
              <a:t>над данной </a:t>
            </a:r>
            <a:r>
              <a:rPr spc="-10" dirty="0">
                <a:latin typeface="Carlito"/>
                <a:cs typeface="Carlito"/>
              </a:rPr>
              <a:t>строкой таблицы отменяется </a:t>
            </a:r>
            <a:r>
              <a:rPr dirty="0">
                <a:latin typeface="Carlito"/>
                <a:cs typeface="Carlito"/>
              </a:rPr>
              <a:t>и  </a:t>
            </a:r>
            <a:r>
              <a:rPr spc="-5" dirty="0">
                <a:latin typeface="Carlito"/>
                <a:cs typeface="Carlito"/>
              </a:rPr>
              <a:t>последующие BEFORE-триггеры </a:t>
            </a:r>
            <a:r>
              <a:rPr dirty="0">
                <a:latin typeface="Carlito"/>
                <a:cs typeface="Carlito"/>
              </a:rPr>
              <a:t>не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срабатывают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indent="-342900"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типичном случае BEFORE-триггеры уровня строки </a:t>
            </a:r>
            <a:r>
              <a:rPr spc="-10" dirty="0">
                <a:latin typeface="Carlito"/>
                <a:cs typeface="Carlito"/>
              </a:rPr>
              <a:t>используются</a:t>
            </a:r>
            <a:r>
              <a:rPr spc="9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для</a:t>
            </a:r>
            <a:endParaRPr dirty="0">
              <a:latin typeface="Carlito"/>
              <a:cs typeface="Carlito"/>
            </a:endParaRPr>
          </a:p>
          <a:p>
            <a:pPr marL="355600" marR="50800"/>
            <a:r>
              <a:rPr spc="-5" dirty="0">
                <a:latin typeface="Carlito"/>
                <a:cs typeface="Carlito"/>
              </a:rPr>
              <a:t>проверки </a:t>
            </a:r>
            <a:r>
              <a:rPr dirty="0">
                <a:latin typeface="Carlito"/>
                <a:cs typeface="Carlito"/>
              </a:rPr>
              <a:t>или </a:t>
            </a:r>
            <a:r>
              <a:rPr spc="-10" dirty="0">
                <a:latin typeface="Carlito"/>
                <a:cs typeface="Carlito"/>
              </a:rPr>
              <a:t>модифицирования </a:t>
            </a:r>
            <a:r>
              <a:rPr spc="-5" dirty="0">
                <a:latin typeface="Carlito"/>
                <a:cs typeface="Carlito"/>
              </a:rPr>
              <a:t>данных, </a:t>
            </a:r>
            <a:r>
              <a:rPr spc="-15" dirty="0">
                <a:latin typeface="Carlito"/>
                <a:cs typeface="Carlito"/>
              </a:rPr>
              <a:t>которые </a:t>
            </a:r>
            <a:r>
              <a:rPr spc="-20" dirty="0">
                <a:latin typeface="Carlito"/>
                <a:cs typeface="Carlito"/>
              </a:rPr>
              <a:t>будут </a:t>
            </a:r>
            <a:r>
              <a:rPr spc="-5" dirty="0">
                <a:latin typeface="Carlito"/>
                <a:cs typeface="Carlito"/>
              </a:rPr>
              <a:t>вставлены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таблицу  </a:t>
            </a:r>
            <a:r>
              <a:rPr dirty="0">
                <a:latin typeface="Carlito"/>
                <a:cs typeface="Carlito"/>
              </a:rPr>
              <a:t>или </a:t>
            </a:r>
            <a:r>
              <a:rPr spc="-5" dirty="0">
                <a:latin typeface="Carlito"/>
                <a:cs typeface="Carlito"/>
              </a:rPr>
              <a:t>обновлены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ней. Например, </a:t>
            </a:r>
            <a:r>
              <a:rPr spc="-10" dirty="0">
                <a:latin typeface="Carlito"/>
                <a:cs typeface="Carlito"/>
              </a:rPr>
              <a:t>такой триггер </a:t>
            </a:r>
            <a:r>
              <a:rPr spc="-15" dirty="0">
                <a:latin typeface="Carlito"/>
                <a:cs typeface="Carlito"/>
              </a:rPr>
              <a:t>может </a:t>
            </a:r>
            <a:r>
              <a:rPr spc="-10" dirty="0">
                <a:latin typeface="Carlito"/>
                <a:cs typeface="Carlito"/>
              </a:rPr>
              <a:t>использоваться </a:t>
            </a:r>
            <a:r>
              <a:rPr dirty="0">
                <a:latin typeface="Carlito"/>
                <a:cs typeface="Carlito"/>
              </a:rPr>
              <a:t>для  вставки </a:t>
            </a:r>
            <a:r>
              <a:rPr spc="-5" dirty="0">
                <a:latin typeface="Carlito"/>
                <a:cs typeface="Carlito"/>
              </a:rPr>
              <a:t>значения </a:t>
            </a:r>
            <a:r>
              <a:rPr spc="-10" dirty="0">
                <a:latin typeface="Carlito"/>
                <a:cs typeface="Carlito"/>
              </a:rPr>
              <a:t>текущего </a:t>
            </a:r>
            <a:r>
              <a:rPr spc="-5" dirty="0">
                <a:latin typeface="Carlito"/>
                <a:cs typeface="Carlito"/>
              </a:rPr>
              <a:t>времени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поле </a:t>
            </a:r>
            <a:r>
              <a:rPr spc="-5" dirty="0">
                <a:latin typeface="Carlito"/>
                <a:cs typeface="Carlito"/>
              </a:rPr>
              <a:t>типа </a:t>
            </a:r>
            <a:r>
              <a:rPr spc="-10" dirty="0">
                <a:latin typeface="Carlito"/>
                <a:cs typeface="Carlito"/>
              </a:rPr>
              <a:t>timestamp </a:t>
            </a:r>
            <a:r>
              <a:rPr dirty="0">
                <a:latin typeface="Carlito"/>
                <a:cs typeface="Carlito"/>
              </a:rPr>
              <a:t>или для </a:t>
            </a:r>
            <a:r>
              <a:rPr spc="-5" dirty="0">
                <a:latin typeface="Carlito"/>
                <a:cs typeface="Carlito"/>
              </a:rPr>
              <a:t>проверки  </a:t>
            </a:r>
            <a:r>
              <a:rPr spc="-10" dirty="0">
                <a:latin typeface="Carlito"/>
                <a:cs typeface="Carlito"/>
              </a:rPr>
              <a:t>согласованности </a:t>
            </a:r>
            <a:r>
              <a:rPr spc="-5" dirty="0">
                <a:latin typeface="Carlito"/>
                <a:cs typeface="Carlito"/>
              </a:rPr>
              <a:t>значений двух </a:t>
            </a:r>
            <a:r>
              <a:rPr dirty="0">
                <a:latin typeface="Carlito"/>
                <a:cs typeface="Carlito"/>
              </a:rPr>
              <a:t>или </a:t>
            </a:r>
            <a:r>
              <a:rPr spc="-10" dirty="0">
                <a:latin typeface="Carlito"/>
                <a:cs typeface="Carlito"/>
              </a:rPr>
              <a:t>более полей </a:t>
            </a:r>
            <a:r>
              <a:rPr spc="-5" dirty="0">
                <a:latin typeface="Carlito"/>
                <a:cs typeface="Carlito"/>
              </a:rPr>
              <a:t>текущей </a:t>
            </a:r>
            <a:r>
              <a:rPr dirty="0">
                <a:latin typeface="Carlito"/>
                <a:cs typeface="Carlito"/>
              </a:rPr>
              <a:t>строки</a:t>
            </a:r>
            <a:r>
              <a:rPr spc="1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таблицы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410845" indent="-342900"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AFTER-триггеры логично </a:t>
            </a:r>
            <a:r>
              <a:rPr spc="-10" dirty="0">
                <a:latin typeface="Carlito"/>
                <a:cs typeface="Carlito"/>
              </a:rPr>
              <a:t>использовать </a:t>
            </a:r>
            <a:r>
              <a:rPr dirty="0">
                <a:latin typeface="Carlito"/>
                <a:cs typeface="Carlito"/>
              </a:rPr>
              <a:t>для </a:t>
            </a:r>
            <a:r>
              <a:rPr spc="-10" dirty="0">
                <a:latin typeface="Carlito"/>
                <a:cs typeface="Carlito"/>
              </a:rPr>
              <a:t>продвижения </a:t>
            </a:r>
            <a:r>
              <a:rPr spc="-5" dirty="0">
                <a:latin typeface="Carlito"/>
                <a:cs typeface="Carlito"/>
              </a:rPr>
              <a:t>изменений,  сделанных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текущей </a:t>
            </a:r>
            <a:r>
              <a:rPr spc="-10" dirty="0">
                <a:latin typeface="Carlito"/>
                <a:cs typeface="Carlito"/>
              </a:rPr>
              <a:t>таблице,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другие </a:t>
            </a:r>
            <a:r>
              <a:rPr spc="-10" dirty="0">
                <a:latin typeface="Carlito"/>
                <a:cs typeface="Carlito"/>
              </a:rPr>
              <a:t>таблицы </a:t>
            </a:r>
            <a:r>
              <a:rPr dirty="0">
                <a:latin typeface="Carlito"/>
                <a:cs typeface="Carlito"/>
              </a:rPr>
              <a:t>или </a:t>
            </a:r>
            <a:r>
              <a:rPr spc="-5" dirty="0">
                <a:latin typeface="Carlito"/>
                <a:cs typeface="Carlito"/>
              </a:rPr>
              <a:t>выполнять проверки  </a:t>
            </a:r>
            <a:r>
              <a:rPr spc="-10" dirty="0">
                <a:latin typeface="Carlito"/>
                <a:cs typeface="Carlito"/>
              </a:rPr>
              <a:t>согласованности </a:t>
            </a:r>
            <a:r>
              <a:rPr spc="-5" dirty="0">
                <a:latin typeface="Carlito"/>
                <a:cs typeface="Carlito"/>
              </a:rPr>
              <a:t>данных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5" dirty="0">
                <a:latin typeface="Carlito"/>
                <a:cs typeface="Carlito"/>
              </a:rPr>
              <a:t>другими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таблицами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95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989" y="240021"/>
            <a:ext cx="737137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Создание</a:t>
            </a:r>
            <a:r>
              <a:rPr sz="3200" spc="-50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триггера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737" y="1236967"/>
            <a:ext cx="9645221" cy="400737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Упрощенный </a:t>
            </a:r>
            <a:r>
              <a:rPr sz="2000" spc="-5" dirty="0">
                <a:latin typeface="Carlito"/>
                <a:cs typeface="Carlito"/>
              </a:rPr>
              <a:t>синтаксис </a:t>
            </a:r>
            <a:r>
              <a:rPr sz="2000" spc="-10" dirty="0">
                <a:latin typeface="Carlito"/>
                <a:cs typeface="Carlito"/>
              </a:rPr>
              <a:t>команды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создания </a:t>
            </a:r>
            <a:r>
              <a:rPr sz="2000" spc="-5" dirty="0">
                <a:latin typeface="Carlito"/>
                <a:cs typeface="Carlito"/>
              </a:rPr>
              <a:t>триггера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таков</a:t>
            </a:r>
            <a:r>
              <a:rPr sz="2000" spc="-10" dirty="0"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345"/>
              </a:spcBef>
            </a:pPr>
            <a:r>
              <a:rPr b="1" spc="-10" dirty="0">
                <a:latin typeface="Courier New"/>
                <a:cs typeface="Courier New"/>
              </a:rPr>
              <a:t>CREATE TRIGGER имя_триггера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{ </a:t>
            </a:r>
            <a:r>
              <a:rPr b="1" spc="-10" dirty="0">
                <a:latin typeface="Courier New"/>
                <a:cs typeface="Courier New"/>
              </a:rPr>
              <a:t>BEFORE </a:t>
            </a:r>
            <a:r>
              <a:rPr b="1" dirty="0">
                <a:latin typeface="Courier New"/>
                <a:cs typeface="Courier New"/>
              </a:rPr>
              <a:t>| </a:t>
            </a:r>
            <a:r>
              <a:rPr b="1" spc="-10" dirty="0">
                <a:latin typeface="Courier New"/>
                <a:cs typeface="Courier New"/>
              </a:rPr>
              <a:t>AFTER </a:t>
            </a:r>
            <a:r>
              <a:rPr b="1" dirty="0">
                <a:latin typeface="Courier New"/>
                <a:cs typeface="Courier New"/>
              </a:rPr>
              <a:t>| </a:t>
            </a:r>
            <a:r>
              <a:rPr b="1" spc="-10" dirty="0">
                <a:latin typeface="Courier New"/>
                <a:cs typeface="Courier New"/>
              </a:rPr>
              <a:t>INSTEAD</a:t>
            </a:r>
            <a:r>
              <a:rPr b="1" spc="-95" dirty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OF</a:t>
            </a:r>
            <a:r>
              <a:rPr b="1" dirty="0" smtClean="0">
                <a:latin typeface="Courier New"/>
                <a:cs typeface="Courier New"/>
              </a:rPr>
              <a:t>}</a:t>
            </a:r>
            <a:endParaRPr lang="en-US" b="1" dirty="0" smtClean="0">
              <a:latin typeface="Courier New"/>
              <a:cs typeface="Courier New"/>
            </a:endParaRPr>
          </a:p>
          <a:p>
            <a:pPr marL="12700">
              <a:spcBef>
                <a:spcPts val="345"/>
              </a:spcBef>
            </a:pPr>
            <a:r>
              <a:rPr b="1" dirty="0" smtClean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{ </a:t>
            </a:r>
            <a:r>
              <a:rPr b="1" spc="-10" dirty="0">
                <a:latin typeface="Courier New"/>
                <a:cs typeface="Courier New"/>
              </a:rPr>
              <a:t>событие </a:t>
            </a:r>
            <a:r>
              <a:rPr b="1" dirty="0">
                <a:latin typeface="Courier New"/>
                <a:cs typeface="Courier New"/>
              </a:rPr>
              <a:t>[ </a:t>
            </a:r>
            <a:r>
              <a:rPr b="1" spc="-5" dirty="0">
                <a:latin typeface="Courier New"/>
                <a:cs typeface="Courier New"/>
              </a:rPr>
              <a:t>OR </a:t>
            </a:r>
            <a:r>
              <a:rPr b="1" spc="-10" dirty="0">
                <a:latin typeface="Courier New"/>
                <a:cs typeface="Courier New"/>
              </a:rPr>
              <a:t>... </a:t>
            </a:r>
            <a:r>
              <a:rPr b="1" dirty="0">
                <a:latin typeface="Courier New"/>
                <a:cs typeface="Courier New"/>
              </a:rPr>
              <a:t>]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b="1" spc="-5" dirty="0">
                <a:latin typeface="Courier New"/>
                <a:cs typeface="Courier New"/>
              </a:rPr>
              <a:t>ON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имя_таблицы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b="1" dirty="0">
                <a:latin typeface="Courier New"/>
                <a:cs typeface="Courier New"/>
              </a:rPr>
              <a:t>[ </a:t>
            </a:r>
            <a:r>
              <a:rPr b="1" spc="-10" dirty="0">
                <a:latin typeface="Courier New"/>
                <a:cs typeface="Courier New"/>
              </a:rPr>
              <a:t>FOR </a:t>
            </a:r>
            <a:r>
              <a:rPr b="1" dirty="0">
                <a:latin typeface="Courier New"/>
                <a:cs typeface="Courier New"/>
              </a:rPr>
              <a:t>[ </a:t>
            </a:r>
            <a:r>
              <a:rPr b="1" spc="-10" dirty="0">
                <a:latin typeface="Courier New"/>
                <a:cs typeface="Courier New"/>
              </a:rPr>
              <a:t>EACH </a:t>
            </a:r>
            <a:r>
              <a:rPr b="1" dirty="0">
                <a:latin typeface="Courier New"/>
                <a:cs typeface="Courier New"/>
              </a:rPr>
              <a:t>] { </a:t>
            </a:r>
            <a:r>
              <a:rPr b="1" spc="-10" dirty="0">
                <a:latin typeface="Courier New"/>
                <a:cs typeface="Courier New"/>
              </a:rPr>
              <a:t>ROW </a:t>
            </a:r>
            <a:r>
              <a:rPr b="1" dirty="0">
                <a:latin typeface="Courier New"/>
                <a:cs typeface="Courier New"/>
              </a:rPr>
              <a:t>| </a:t>
            </a:r>
            <a:r>
              <a:rPr b="1" spc="-10" dirty="0">
                <a:latin typeface="Courier New"/>
                <a:cs typeface="Courier New"/>
              </a:rPr>
              <a:t>STATEMENT </a:t>
            </a:r>
            <a:r>
              <a:rPr b="1" dirty="0">
                <a:latin typeface="Courier New"/>
                <a:cs typeface="Courier New"/>
              </a:rPr>
              <a:t>}</a:t>
            </a:r>
            <a:r>
              <a:rPr b="1" spc="-114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]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b="1" spc="-10" dirty="0">
                <a:latin typeface="Courier New"/>
                <a:cs typeface="Courier New"/>
              </a:rPr>
              <a:t>EXECUTE PROCEDURE имя_функции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 err="1">
                <a:latin typeface="Courier New"/>
                <a:cs typeface="Courier New"/>
              </a:rPr>
              <a:t>аргументы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dirty="0" smtClean="0">
                <a:latin typeface="Courier New"/>
                <a:cs typeface="Courier New"/>
              </a:rPr>
              <a:t>)</a:t>
            </a:r>
            <a:endParaRPr lang="en-US" b="1" dirty="0" smtClean="0"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70"/>
              </a:spcBef>
              <a:tabLst>
                <a:tab pos="354965" algn="l"/>
                <a:tab pos="355600" algn="l"/>
              </a:tabLst>
            </a:pPr>
            <a:r>
              <a:rPr sz="2000" spc="-40" dirty="0">
                <a:latin typeface="Carlito"/>
                <a:cs typeface="Carlito"/>
              </a:rPr>
              <a:t>где </a:t>
            </a:r>
            <a:r>
              <a:rPr sz="2000" spc="-5" dirty="0">
                <a:latin typeface="Carlito"/>
                <a:cs typeface="Carlito"/>
              </a:rPr>
              <a:t>«событие»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spc="-20" dirty="0">
                <a:latin typeface="Carlito"/>
                <a:cs typeface="Carlito"/>
              </a:rPr>
              <a:t>одно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dirty="0">
                <a:latin typeface="Carlito"/>
                <a:cs typeface="Carlito"/>
              </a:rPr>
              <a:t>:</a:t>
            </a:r>
          </a:p>
          <a:p>
            <a:pPr marL="12700">
              <a:spcBef>
                <a:spcPts val="345"/>
              </a:spcBef>
            </a:pPr>
            <a:r>
              <a:rPr spc="-10" dirty="0">
                <a:latin typeface="Courier New"/>
                <a:cs typeface="Courier New"/>
              </a:rPr>
              <a:t>INSERT</a:t>
            </a:r>
            <a:endParaRPr dirty="0">
              <a:latin typeface="Courier New"/>
              <a:cs typeface="Courier New"/>
            </a:endParaRPr>
          </a:p>
          <a:p>
            <a:pPr marL="12700" marR="3143885">
              <a:lnSpc>
                <a:spcPct val="120000"/>
              </a:lnSpc>
            </a:pPr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>
                <a:latin typeface="Courier New"/>
                <a:cs typeface="Courier New"/>
              </a:rPr>
              <a:t>[ </a:t>
            </a:r>
            <a:r>
              <a:rPr spc="-10" dirty="0">
                <a:latin typeface="Courier New"/>
                <a:cs typeface="Courier New"/>
              </a:rPr>
              <a:t>OF имя_столбца [, </a:t>
            </a:r>
            <a:r>
              <a:rPr spc="-5" dirty="0">
                <a:latin typeface="Courier New"/>
                <a:cs typeface="Courier New"/>
              </a:rPr>
              <a:t>... </a:t>
            </a:r>
            <a:r>
              <a:rPr dirty="0">
                <a:latin typeface="Courier New"/>
                <a:cs typeface="Courier New"/>
              </a:rPr>
              <a:t>]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]  </a:t>
            </a:r>
            <a:endParaRPr lang="en-US" dirty="0" smtClean="0">
              <a:latin typeface="Courier New"/>
              <a:cs typeface="Courier New"/>
            </a:endParaRPr>
          </a:p>
          <a:p>
            <a:pPr marL="12700" marR="3143885">
              <a:lnSpc>
                <a:spcPct val="120000"/>
              </a:lnSpc>
            </a:pPr>
            <a:r>
              <a:rPr spc="-10" dirty="0" smtClean="0">
                <a:latin typeface="Courier New"/>
                <a:cs typeface="Courier New"/>
              </a:rPr>
              <a:t>DELETE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TRUNCATE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91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914" y="297641"/>
            <a:ext cx="916567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 err="1">
                <a:latin typeface="Arial Black" panose="020B0A04020102020204" pitchFamily="34" charset="0"/>
              </a:rPr>
              <a:t>Подготовительные</a:t>
            </a:r>
            <a:r>
              <a:rPr sz="3200" spc="-20" dirty="0">
                <a:latin typeface="Arial Black" panose="020B0A04020102020204" pitchFamily="34" charset="0"/>
              </a:rPr>
              <a:t> </a:t>
            </a:r>
            <a:r>
              <a:rPr sz="3200" spc="-10" dirty="0" err="1" smtClean="0">
                <a:latin typeface="Arial Black" panose="020B0A04020102020204" pitchFamily="34" charset="0"/>
              </a:rPr>
              <a:t>операции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169" y="1164759"/>
            <a:ext cx="7087234" cy="1367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 algn="just"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Создадим две </a:t>
            </a:r>
            <a:r>
              <a:rPr sz="2000" spc="-10" dirty="0">
                <a:latin typeface="Carlito"/>
                <a:cs typeface="Carlito"/>
              </a:rPr>
              <a:t>копии таблицы «Самолеты</a:t>
            </a:r>
            <a:r>
              <a:rPr sz="2000" spc="-10" dirty="0">
                <a:latin typeface="Carlito"/>
                <a:cs typeface="Carlito"/>
              </a:rPr>
              <a:t>»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(aircrafts).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 algn="just"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Первая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предназначена для хранения данных, </a:t>
            </a:r>
            <a:r>
              <a:rPr sz="2000" dirty="0">
                <a:latin typeface="Carlito"/>
                <a:cs typeface="Carlito"/>
              </a:rPr>
              <a:t>взятых из  </a:t>
            </a:r>
            <a:r>
              <a:rPr sz="2000" spc="-10" dirty="0">
                <a:latin typeface="Carlito"/>
                <a:cs typeface="Carlito"/>
              </a:rPr>
              <a:t>таблицы-прототипа,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>
                <a:latin typeface="Carlito"/>
                <a:cs typeface="Carlito"/>
              </a:rPr>
              <a:t>вторая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использоваться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качестве  </a:t>
            </a:r>
            <a:r>
              <a:rPr sz="2000" dirty="0">
                <a:latin typeface="Carlito"/>
                <a:cs typeface="Carlito"/>
              </a:rPr>
              <a:t>журнальной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таблицы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169" y="2571056"/>
            <a:ext cx="534924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55725" algn="ctr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CREATE TABLE aircrafts_tmp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AS</a:t>
            </a:r>
            <a:endParaRPr dirty="0">
              <a:latin typeface="Courier New"/>
              <a:cs typeface="Courier New"/>
            </a:endParaRPr>
          </a:p>
          <a:p>
            <a:pPr marL="274320" algn="ctr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 WITH NO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DATA;</a:t>
            </a:r>
            <a:endParaRPr dirty="0">
              <a:latin typeface="Courier New"/>
              <a:cs typeface="Courier New"/>
            </a:endParaRPr>
          </a:p>
          <a:p>
            <a:pPr marR="1902460" algn="ctr">
              <a:spcBef>
                <a:spcPts val="600"/>
              </a:spcBef>
            </a:pPr>
            <a:r>
              <a:rPr b="1" spc="-10" dirty="0">
                <a:latin typeface="Courier New"/>
                <a:cs typeface="Courier New"/>
              </a:rPr>
              <a:t>ALTER TABLE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</a:t>
            </a:r>
            <a:endParaRPr dirty="0">
              <a:latin typeface="Courier New"/>
              <a:cs typeface="Courier New"/>
            </a:endParaRPr>
          </a:p>
          <a:p>
            <a:pPr marR="127000" algn="ctr"/>
            <a:r>
              <a:rPr b="1" spc="-10" dirty="0">
                <a:latin typeface="Courier New"/>
                <a:cs typeface="Courier New"/>
              </a:rPr>
              <a:t>ADD PRIMARY KEY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aircraft_code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R="1901189" algn="ctr">
              <a:spcBef>
                <a:spcPts val="600"/>
              </a:spcBef>
            </a:pPr>
            <a:r>
              <a:rPr b="1" spc="-10" dirty="0">
                <a:latin typeface="Courier New"/>
                <a:cs typeface="Courier New"/>
              </a:rPr>
              <a:t>ALTER TABLE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</a:t>
            </a:r>
            <a:endParaRPr dirty="0">
              <a:latin typeface="Courier New"/>
              <a:cs typeface="Courier New"/>
            </a:endParaRPr>
          </a:p>
          <a:p>
            <a:pPr marR="1903095" algn="ctr"/>
            <a:r>
              <a:rPr b="1" spc="-10" dirty="0">
                <a:latin typeface="Courier New"/>
                <a:cs typeface="Courier New"/>
              </a:rPr>
              <a:t>ADD UNIQUE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model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702" y="3369333"/>
            <a:ext cx="1656714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53060" marR="302895" indent="-4318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данные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не  </a:t>
            </a:r>
            <a:r>
              <a:rPr spc="-15" dirty="0">
                <a:latin typeface="Carlito"/>
                <a:cs typeface="Carlito"/>
              </a:rPr>
              <a:t>копируем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50723" y="3068622"/>
            <a:ext cx="2249170" cy="636270"/>
            <a:chOff x="4055236" y="3848353"/>
            <a:chExt cx="2249170" cy="636270"/>
          </a:xfrm>
        </p:grpSpPr>
        <p:sp>
          <p:nvSpPr>
            <p:cNvPr id="7" name="object 7"/>
            <p:cNvSpPr/>
            <p:nvPr/>
          </p:nvSpPr>
          <p:spPr>
            <a:xfrm>
              <a:off x="4067936" y="3861053"/>
              <a:ext cx="1656714" cy="288290"/>
            </a:xfrm>
            <a:custGeom>
              <a:avLst/>
              <a:gdLst/>
              <a:ahLst/>
              <a:cxnLst/>
              <a:rect l="l" t="t" r="r" b="b"/>
              <a:pathLst>
                <a:path w="1656714" h="288289">
                  <a:moveTo>
                    <a:pt x="1656207" y="0"/>
                  </a:moveTo>
                  <a:lnTo>
                    <a:pt x="1654313" y="56042"/>
                  </a:lnTo>
                  <a:lnTo>
                    <a:pt x="1649158" y="101822"/>
                  </a:lnTo>
                  <a:lnTo>
                    <a:pt x="1641526" y="132695"/>
                  </a:lnTo>
                  <a:lnTo>
                    <a:pt x="1632203" y="144018"/>
                  </a:lnTo>
                  <a:lnTo>
                    <a:pt x="852042" y="144018"/>
                  </a:lnTo>
                  <a:lnTo>
                    <a:pt x="842720" y="155340"/>
                  </a:lnTo>
                  <a:lnTo>
                    <a:pt x="835088" y="186213"/>
                  </a:lnTo>
                  <a:lnTo>
                    <a:pt x="829933" y="231993"/>
                  </a:lnTo>
                  <a:lnTo>
                    <a:pt x="828039" y="288036"/>
                  </a:lnTo>
                  <a:lnTo>
                    <a:pt x="826164" y="231993"/>
                  </a:lnTo>
                  <a:lnTo>
                    <a:pt x="821039" y="186213"/>
                  </a:lnTo>
                  <a:lnTo>
                    <a:pt x="813413" y="155340"/>
                  </a:lnTo>
                  <a:lnTo>
                    <a:pt x="804037" y="144018"/>
                  </a:lnTo>
                  <a:lnTo>
                    <a:pt x="24002" y="144018"/>
                  </a:lnTo>
                  <a:lnTo>
                    <a:pt x="14680" y="132695"/>
                  </a:lnTo>
                  <a:lnTo>
                    <a:pt x="7048" y="101822"/>
                  </a:lnTo>
                  <a:lnTo>
                    <a:pt x="1893" y="5604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3972" y="4126356"/>
              <a:ext cx="940435" cy="358140"/>
            </a:xfrm>
            <a:custGeom>
              <a:avLst/>
              <a:gdLst/>
              <a:ahLst/>
              <a:cxnLst/>
              <a:rect l="l" t="t" r="r" b="b"/>
              <a:pathLst>
                <a:path w="940435" h="358139">
                  <a:moveTo>
                    <a:pt x="72563" y="34285"/>
                  </a:moveTo>
                  <a:lnTo>
                    <a:pt x="47786" y="39197"/>
                  </a:lnTo>
                  <a:lnTo>
                    <a:pt x="64196" y="58291"/>
                  </a:lnTo>
                  <a:lnTo>
                    <a:pt x="932052" y="357886"/>
                  </a:lnTo>
                  <a:lnTo>
                    <a:pt x="940307" y="333883"/>
                  </a:lnTo>
                  <a:lnTo>
                    <a:pt x="72563" y="34285"/>
                  </a:lnTo>
                  <a:close/>
                </a:path>
                <a:path w="940435" h="358139">
                  <a:moveTo>
                    <a:pt x="114807" y="0"/>
                  </a:moveTo>
                  <a:lnTo>
                    <a:pt x="107950" y="1270"/>
                  </a:lnTo>
                  <a:lnTo>
                    <a:pt x="0" y="22733"/>
                  </a:lnTo>
                  <a:lnTo>
                    <a:pt x="76326" y="111379"/>
                  </a:lnTo>
                  <a:lnTo>
                    <a:pt x="84327" y="112014"/>
                  </a:lnTo>
                  <a:lnTo>
                    <a:pt x="94995" y="102870"/>
                  </a:lnTo>
                  <a:lnTo>
                    <a:pt x="95630" y="94869"/>
                  </a:lnTo>
                  <a:lnTo>
                    <a:pt x="64196" y="58291"/>
                  </a:lnTo>
                  <a:lnTo>
                    <a:pt x="19685" y="42926"/>
                  </a:lnTo>
                  <a:lnTo>
                    <a:pt x="28066" y="18923"/>
                  </a:lnTo>
                  <a:lnTo>
                    <a:pt x="123702" y="18923"/>
                  </a:lnTo>
                  <a:lnTo>
                    <a:pt x="124205" y="18161"/>
                  </a:lnTo>
                  <a:lnTo>
                    <a:pt x="122936" y="11303"/>
                  </a:lnTo>
                  <a:lnTo>
                    <a:pt x="121538" y="4445"/>
                  </a:lnTo>
                  <a:lnTo>
                    <a:pt x="114807" y="0"/>
                  </a:lnTo>
                  <a:close/>
                </a:path>
                <a:path w="940435" h="358139">
                  <a:moveTo>
                    <a:pt x="28066" y="18923"/>
                  </a:moveTo>
                  <a:lnTo>
                    <a:pt x="19685" y="42926"/>
                  </a:lnTo>
                  <a:lnTo>
                    <a:pt x="64196" y="58291"/>
                  </a:lnTo>
                  <a:lnTo>
                    <a:pt x="51427" y="43434"/>
                  </a:lnTo>
                  <a:lnTo>
                    <a:pt x="26415" y="43434"/>
                  </a:lnTo>
                  <a:lnTo>
                    <a:pt x="33527" y="22606"/>
                  </a:lnTo>
                  <a:lnTo>
                    <a:pt x="38734" y="22606"/>
                  </a:lnTo>
                  <a:lnTo>
                    <a:pt x="28066" y="18923"/>
                  </a:lnTo>
                  <a:close/>
                </a:path>
                <a:path w="940435" h="358139">
                  <a:moveTo>
                    <a:pt x="33527" y="22606"/>
                  </a:moveTo>
                  <a:lnTo>
                    <a:pt x="26415" y="43434"/>
                  </a:lnTo>
                  <a:lnTo>
                    <a:pt x="47786" y="39197"/>
                  </a:lnTo>
                  <a:lnTo>
                    <a:pt x="33527" y="22606"/>
                  </a:lnTo>
                  <a:close/>
                </a:path>
                <a:path w="940435" h="358139">
                  <a:moveTo>
                    <a:pt x="47786" y="39197"/>
                  </a:moveTo>
                  <a:lnTo>
                    <a:pt x="26415" y="43434"/>
                  </a:lnTo>
                  <a:lnTo>
                    <a:pt x="51427" y="43434"/>
                  </a:lnTo>
                  <a:lnTo>
                    <a:pt x="47786" y="39197"/>
                  </a:lnTo>
                  <a:close/>
                </a:path>
                <a:path w="940435" h="358139">
                  <a:moveTo>
                    <a:pt x="38734" y="22606"/>
                  </a:moveTo>
                  <a:lnTo>
                    <a:pt x="33527" y="22606"/>
                  </a:lnTo>
                  <a:lnTo>
                    <a:pt x="47786" y="39197"/>
                  </a:lnTo>
                  <a:lnTo>
                    <a:pt x="72563" y="34285"/>
                  </a:lnTo>
                  <a:lnTo>
                    <a:pt x="38734" y="22606"/>
                  </a:lnTo>
                  <a:close/>
                </a:path>
                <a:path w="940435" h="358139">
                  <a:moveTo>
                    <a:pt x="123702" y="18923"/>
                  </a:moveTo>
                  <a:lnTo>
                    <a:pt x="28066" y="18923"/>
                  </a:lnTo>
                  <a:lnTo>
                    <a:pt x="72563" y="34285"/>
                  </a:lnTo>
                  <a:lnTo>
                    <a:pt x="119761" y="24892"/>
                  </a:lnTo>
                  <a:lnTo>
                    <a:pt x="123702" y="1892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03402" y="4905677"/>
            <a:ext cx="3816985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Ограничения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10" dirty="0">
                <a:latin typeface="Carlito"/>
                <a:cs typeface="Carlito"/>
              </a:rPr>
              <a:t>создаются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при</a:t>
            </a:r>
            <a:endParaRPr>
              <a:latin typeface="Carlito"/>
              <a:cs typeface="Carlito"/>
            </a:endParaRPr>
          </a:p>
          <a:p>
            <a:pPr algn="ctr">
              <a:spcBef>
                <a:spcPts val="5"/>
              </a:spcBef>
            </a:pPr>
            <a:r>
              <a:rPr spc="-10" dirty="0">
                <a:latin typeface="Carlito"/>
                <a:cs typeface="Carlito"/>
              </a:rPr>
              <a:t>копировании</a:t>
            </a:r>
            <a:r>
              <a:rPr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таблицы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5099" y="3716549"/>
            <a:ext cx="438150" cy="1192530"/>
          </a:xfrm>
          <a:custGeom>
            <a:avLst/>
            <a:gdLst/>
            <a:ahLst/>
            <a:cxnLst/>
            <a:rect l="l" t="t" r="r" b="b"/>
            <a:pathLst>
              <a:path w="438150" h="1192529">
                <a:moveTo>
                  <a:pt x="437883" y="112141"/>
                </a:moveTo>
                <a:lnTo>
                  <a:pt x="434822" y="101981"/>
                </a:lnTo>
                <a:lnTo>
                  <a:pt x="410794" y="21590"/>
                </a:lnTo>
                <a:lnTo>
                  <a:pt x="404355" y="0"/>
                </a:lnTo>
                <a:lnTo>
                  <a:pt x="323316" y="84455"/>
                </a:lnTo>
                <a:lnTo>
                  <a:pt x="323481" y="92456"/>
                </a:lnTo>
                <a:lnTo>
                  <a:pt x="333590" y="102108"/>
                </a:lnTo>
                <a:lnTo>
                  <a:pt x="341630" y="101981"/>
                </a:lnTo>
                <a:lnTo>
                  <a:pt x="346443" y="96901"/>
                </a:lnTo>
                <a:lnTo>
                  <a:pt x="375158" y="67106"/>
                </a:lnTo>
                <a:lnTo>
                  <a:pt x="119697" y="1121448"/>
                </a:lnTo>
                <a:lnTo>
                  <a:pt x="66954" y="745096"/>
                </a:lnTo>
                <a:lnTo>
                  <a:pt x="92468" y="777494"/>
                </a:lnTo>
                <a:lnTo>
                  <a:pt x="96812" y="782955"/>
                </a:lnTo>
                <a:lnTo>
                  <a:pt x="104800" y="783971"/>
                </a:lnTo>
                <a:lnTo>
                  <a:pt x="110312" y="779526"/>
                </a:lnTo>
                <a:lnTo>
                  <a:pt x="115811" y="775208"/>
                </a:lnTo>
                <a:lnTo>
                  <a:pt x="116763" y="767207"/>
                </a:lnTo>
                <a:lnTo>
                  <a:pt x="112420" y="761746"/>
                </a:lnTo>
                <a:lnTo>
                  <a:pt x="62560" y="698500"/>
                </a:lnTo>
                <a:lnTo>
                  <a:pt x="44348" y="675386"/>
                </a:lnTo>
                <a:lnTo>
                  <a:pt x="0" y="783590"/>
                </a:lnTo>
                <a:lnTo>
                  <a:pt x="3098" y="791083"/>
                </a:lnTo>
                <a:lnTo>
                  <a:pt x="16090" y="796417"/>
                </a:lnTo>
                <a:lnTo>
                  <a:pt x="23507" y="793242"/>
                </a:lnTo>
                <a:lnTo>
                  <a:pt x="41783" y="748601"/>
                </a:lnTo>
                <a:lnTo>
                  <a:pt x="103797" y="1190879"/>
                </a:lnTo>
                <a:lnTo>
                  <a:pt x="116192" y="1189126"/>
                </a:lnTo>
                <a:lnTo>
                  <a:pt x="128714" y="1192149"/>
                </a:lnTo>
                <a:lnTo>
                  <a:pt x="399770" y="73215"/>
                </a:lnTo>
                <a:lnTo>
                  <a:pt x="411594" y="112776"/>
                </a:lnTo>
                <a:lnTo>
                  <a:pt x="413626" y="119380"/>
                </a:lnTo>
                <a:lnTo>
                  <a:pt x="420611" y="123317"/>
                </a:lnTo>
                <a:lnTo>
                  <a:pt x="434073" y="119253"/>
                </a:lnTo>
                <a:lnTo>
                  <a:pt x="437883" y="11214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1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5" y="315641"/>
            <a:ext cx="790621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 err="1">
                <a:latin typeface="Arial Black" panose="020B0A04020102020204" pitchFamily="34" charset="0"/>
              </a:rPr>
              <a:t>Подготовительные</a:t>
            </a:r>
            <a:r>
              <a:rPr sz="3200" spc="-20" dirty="0">
                <a:latin typeface="Arial Black" panose="020B0A04020102020204" pitchFamily="34" charset="0"/>
              </a:rPr>
              <a:t> </a:t>
            </a:r>
            <a:r>
              <a:rPr sz="3200" spc="-10" dirty="0" err="1" smtClean="0">
                <a:latin typeface="Arial Black" panose="020B0A04020102020204" pitchFamily="34" charset="0"/>
              </a:rPr>
              <a:t>операции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3572" y="1818291"/>
            <a:ext cx="534924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CREATE TABLE aircrafts_log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AS</a:t>
            </a:r>
            <a:endParaRPr dirty="0">
              <a:latin typeface="Courier New"/>
              <a:cs typeface="Courier New"/>
            </a:endParaRPr>
          </a:p>
          <a:p>
            <a:pPr marL="28702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 WITH NO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DATA;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b="1" spc="-10" dirty="0">
                <a:latin typeface="Courier New"/>
                <a:cs typeface="Courier New"/>
              </a:rPr>
              <a:t>ALTER TABLE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aircrafts_log</a:t>
            </a:r>
            <a:endParaRPr dirty="0">
              <a:latin typeface="Courier New"/>
              <a:cs typeface="Courier New"/>
            </a:endParaRPr>
          </a:p>
          <a:p>
            <a:pPr marL="287020"/>
            <a:r>
              <a:rPr b="1" spc="-10" dirty="0">
                <a:latin typeface="Courier New"/>
                <a:cs typeface="Courier New"/>
              </a:rPr>
              <a:t>ADD COLUMN when_add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timestamp;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b="1" spc="-10" dirty="0">
                <a:latin typeface="Courier New"/>
                <a:cs typeface="Courier New"/>
              </a:rPr>
              <a:t>ALTER TABLE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aircrafts_log</a:t>
            </a:r>
            <a:endParaRPr dirty="0">
              <a:latin typeface="Courier New"/>
              <a:cs typeface="Courier New"/>
            </a:endParaRPr>
          </a:p>
          <a:p>
            <a:pPr marL="287020"/>
            <a:r>
              <a:rPr b="1" spc="-10" dirty="0">
                <a:latin typeface="Courier New"/>
                <a:cs typeface="Courier New"/>
              </a:rPr>
              <a:t>ADD COLUMN operation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text;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0922" y="2100205"/>
            <a:ext cx="1656714" cy="862415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353060" marR="302895" indent="-43180">
              <a:spcBef>
                <a:spcPts val="244"/>
              </a:spcBef>
            </a:pPr>
            <a:r>
              <a:rPr spc="-5" dirty="0">
                <a:latin typeface="Carlito"/>
                <a:cs typeface="Carlito"/>
              </a:rPr>
              <a:t>данные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не  </a:t>
            </a:r>
            <a:r>
              <a:rPr spc="-15" dirty="0">
                <a:latin typeface="Carlito"/>
                <a:cs typeface="Carlito"/>
              </a:rPr>
              <a:t>копируем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87862" y="2375565"/>
            <a:ext cx="2894330" cy="313690"/>
            <a:chOff x="4055236" y="1832101"/>
            <a:chExt cx="2894330" cy="313690"/>
          </a:xfrm>
        </p:grpSpPr>
        <p:sp>
          <p:nvSpPr>
            <p:cNvPr id="6" name="object 6"/>
            <p:cNvSpPr/>
            <p:nvPr/>
          </p:nvSpPr>
          <p:spPr>
            <a:xfrm>
              <a:off x="4067936" y="1844801"/>
              <a:ext cx="1656714" cy="288290"/>
            </a:xfrm>
            <a:custGeom>
              <a:avLst/>
              <a:gdLst/>
              <a:ahLst/>
              <a:cxnLst/>
              <a:rect l="l" t="t" r="r" b="b"/>
              <a:pathLst>
                <a:path w="1656714" h="288289">
                  <a:moveTo>
                    <a:pt x="1656207" y="0"/>
                  </a:moveTo>
                  <a:lnTo>
                    <a:pt x="1654313" y="56042"/>
                  </a:lnTo>
                  <a:lnTo>
                    <a:pt x="1649158" y="101822"/>
                  </a:lnTo>
                  <a:lnTo>
                    <a:pt x="1641526" y="132695"/>
                  </a:lnTo>
                  <a:lnTo>
                    <a:pt x="1632203" y="144018"/>
                  </a:lnTo>
                  <a:lnTo>
                    <a:pt x="852042" y="144018"/>
                  </a:lnTo>
                  <a:lnTo>
                    <a:pt x="842720" y="155340"/>
                  </a:lnTo>
                  <a:lnTo>
                    <a:pt x="835088" y="186213"/>
                  </a:lnTo>
                  <a:lnTo>
                    <a:pt x="829933" y="231993"/>
                  </a:lnTo>
                  <a:lnTo>
                    <a:pt x="828039" y="288036"/>
                  </a:lnTo>
                  <a:lnTo>
                    <a:pt x="826164" y="231993"/>
                  </a:lnTo>
                  <a:lnTo>
                    <a:pt x="821039" y="186213"/>
                  </a:lnTo>
                  <a:lnTo>
                    <a:pt x="813413" y="155340"/>
                  </a:lnTo>
                  <a:lnTo>
                    <a:pt x="804037" y="144018"/>
                  </a:lnTo>
                  <a:lnTo>
                    <a:pt x="24002" y="144018"/>
                  </a:lnTo>
                  <a:lnTo>
                    <a:pt x="14680" y="132695"/>
                  </a:lnTo>
                  <a:lnTo>
                    <a:pt x="7048" y="101822"/>
                  </a:lnTo>
                  <a:lnTo>
                    <a:pt x="1893" y="5604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4016" y="1867280"/>
              <a:ext cx="1225550" cy="171450"/>
            </a:xfrm>
            <a:custGeom>
              <a:avLst/>
              <a:gdLst/>
              <a:ahLst/>
              <a:cxnLst/>
              <a:rect l="l" t="t" r="r" b="b"/>
              <a:pathLst>
                <a:path w="1225550" h="171450">
                  <a:moveTo>
                    <a:pt x="95504" y="53848"/>
                  </a:moveTo>
                  <a:lnTo>
                    <a:pt x="0" y="121539"/>
                  </a:lnTo>
                  <a:lnTo>
                    <a:pt x="99568" y="168402"/>
                  </a:lnTo>
                  <a:lnTo>
                    <a:pt x="105918" y="171323"/>
                  </a:lnTo>
                  <a:lnTo>
                    <a:pt x="113537" y="168656"/>
                  </a:lnTo>
                  <a:lnTo>
                    <a:pt x="116459" y="162306"/>
                  </a:lnTo>
                  <a:lnTo>
                    <a:pt x="119507" y="155956"/>
                  </a:lnTo>
                  <a:lnTo>
                    <a:pt x="116712" y="148336"/>
                  </a:lnTo>
                  <a:lnTo>
                    <a:pt x="110362" y="145415"/>
                  </a:lnTo>
                  <a:lnTo>
                    <a:pt x="81801" y="131953"/>
                  </a:lnTo>
                  <a:lnTo>
                    <a:pt x="26288" y="131953"/>
                  </a:lnTo>
                  <a:lnTo>
                    <a:pt x="24003" y="106680"/>
                  </a:lnTo>
                  <a:lnTo>
                    <a:pt x="70797" y="102516"/>
                  </a:lnTo>
                  <a:lnTo>
                    <a:pt x="110236" y="74549"/>
                  </a:lnTo>
                  <a:lnTo>
                    <a:pt x="111506" y="66675"/>
                  </a:lnTo>
                  <a:lnTo>
                    <a:pt x="103378" y="55245"/>
                  </a:lnTo>
                  <a:lnTo>
                    <a:pt x="95504" y="53848"/>
                  </a:lnTo>
                  <a:close/>
                </a:path>
                <a:path w="1225550" h="171450">
                  <a:moveTo>
                    <a:pt x="70797" y="102516"/>
                  </a:moveTo>
                  <a:lnTo>
                    <a:pt x="24003" y="106680"/>
                  </a:lnTo>
                  <a:lnTo>
                    <a:pt x="26288" y="131953"/>
                  </a:lnTo>
                  <a:lnTo>
                    <a:pt x="51984" y="129667"/>
                  </a:lnTo>
                  <a:lnTo>
                    <a:pt x="32512" y="129667"/>
                  </a:lnTo>
                  <a:lnTo>
                    <a:pt x="30607" y="107823"/>
                  </a:lnTo>
                  <a:lnTo>
                    <a:pt x="63315" y="107823"/>
                  </a:lnTo>
                  <a:lnTo>
                    <a:pt x="70797" y="102516"/>
                  </a:lnTo>
                  <a:close/>
                </a:path>
                <a:path w="1225550" h="171450">
                  <a:moveTo>
                    <a:pt x="72987" y="127798"/>
                  </a:moveTo>
                  <a:lnTo>
                    <a:pt x="26288" y="131953"/>
                  </a:lnTo>
                  <a:lnTo>
                    <a:pt x="81801" y="131953"/>
                  </a:lnTo>
                  <a:lnTo>
                    <a:pt x="72987" y="127798"/>
                  </a:lnTo>
                  <a:close/>
                </a:path>
                <a:path w="1225550" h="171450">
                  <a:moveTo>
                    <a:pt x="30607" y="107823"/>
                  </a:moveTo>
                  <a:lnTo>
                    <a:pt x="32512" y="129667"/>
                  </a:lnTo>
                  <a:lnTo>
                    <a:pt x="50255" y="117084"/>
                  </a:lnTo>
                  <a:lnTo>
                    <a:pt x="30607" y="107823"/>
                  </a:lnTo>
                  <a:close/>
                </a:path>
                <a:path w="1225550" h="171450">
                  <a:moveTo>
                    <a:pt x="50255" y="117084"/>
                  </a:moveTo>
                  <a:lnTo>
                    <a:pt x="32512" y="129667"/>
                  </a:lnTo>
                  <a:lnTo>
                    <a:pt x="51984" y="129667"/>
                  </a:lnTo>
                  <a:lnTo>
                    <a:pt x="72987" y="127798"/>
                  </a:lnTo>
                  <a:lnTo>
                    <a:pt x="50255" y="117084"/>
                  </a:lnTo>
                  <a:close/>
                </a:path>
                <a:path w="1225550" h="171450">
                  <a:moveTo>
                    <a:pt x="1223137" y="0"/>
                  </a:moveTo>
                  <a:lnTo>
                    <a:pt x="70797" y="102516"/>
                  </a:lnTo>
                  <a:lnTo>
                    <a:pt x="50255" y="117084"/>
                  </a:lnTo>
                  <a:lnTo>
                    <a:pt x="72987" y="127798"/>
                  </a:lnTo>
                  <a:lnTo>
                    <a:pt x="1225423" y="25273"/>
                  </a:lnTo>
                  <a:lnTo>
                    <a:pt x="1223137" y="0"/>
                  </a:lnTo>
                  <a:close/>
                </a:path>
                <a:path w="1225550" h="171450">
                  <a:moveTo>
                    <a:pt x="63315" y="107823"/>
                  </a:moveTo>
                  <a:lnTo>
                    <a:pt x="30607" y="107823"/>
                  </a:lnTo>
                  <a:lnTo>
                    <a:pt x="50255" y="117084"/>
                  </a:lnTo>
                  <a:lnTo>
                    <a:pt x="63315" y="10782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80922" y="2985099"/>
            <a:ext cx="1758633" cy="862415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87020" marR="278765" indent="-1270" algn="ctr">
              <a:spcBef>
                <a:spcPts val="244"/>
              </a:spcBef>
            </a:pPr>
            <a:r>
              <a:rPr spc="-25" dirty="0">
                <a:latin typeface="Carlito"/>
                <a:cs typeface="Carlito"/>
              </a:rPr>
              <a:t>когда  </a:t>
            </a:r>
            <a:r>
              <a:rPr dirty="0">
                <a:latin typeface="Carlito"/>
                <a:cs typeface="Carlito"/>
              </a:rPr>
              <a:t>вып</a:t>
            </a:r>
            <a:r>
              <a:rPr spc="-40" dirty="0">
                <a:latin typeface="Carlito"/>
                <a:cs typeface="Carlito"/>
              </a:rPr>
              <a:t>о</a:t>
            </a:r>
            <a:r>
              <a:rPr dirty="0">
                <a:latin typeface="Carlito"/>
                <a:cs typeface="Carlito"/>
              </a:rPr>
              <a:t>лнена  </a:t>
            </a:r>
            <a:r>
              <a:rPr spc="-5" dirty="0">
                <a:latin typeface="Carlito"/>
                <a:cs typeface="Carlito"/>
              </a:rPr>
              <a:t>операция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2482" y="2986691"/>
            <a:ext cx="3529965" cy="380365"/>
          </a:xfrm>
          <a:custGeom>
            <a:avLst/>
            <a:gdLst/>
            <a:ahLst/>
            <a:cxnLst/>
            <a:rect l="l" t="t" r="r" b="b"/>
            <a:pathLst>
              <a:path w="3529965" h="380364">
                <a:moveTo>
                  <a:pt x="73068" y="43466"/>
                </a:moveTo>
                <a:lnTo>
                  <a:pt x="50151" y="54178"/>
                </a:lnTo>
                <a:lnTo>
                  <a:pt x="70579" y="68721"/>
                </a:lnTo>
                <a:lnTo>
                  <a:pt x="3527298" y="379984"/>
                </a:lnTo>
                <a:lnTo>
                  <a:pt x="3529584" y="354711"/>
                </a:lnTo>
                <a:lnTo>
                  <a:pt x="73068" y="43466"/>
                </a:lnTo>
                <a:close/>
              </a:path>
              <a:path w="3529965" h="380364">
                <a:moveTo>
                  <a:pt x="105918" y="0"/>
                </a:moveTo>
                <a:lnTo>
                  <a:pt x="99568" y="3048"/>
                </a:lnTo>
                <a:lnTo>
                  <a:pt x="0" y="49657"/>
                </a:lnTo>
                <a:lnTo>
                  <a:pt x="95377" y="117475"/>
                </a:lnTo>
                <a:lnTo>
                  <a:pt x="103251" y="116077"/>
                </a:lnTo>
                <a:lnTo>
                  <a:pt x="111379" y="104648"/>
                </a:lnTo>
                <a:lnTo>
                  <a:pt x="109982" y="96774"/>
                </a:lnTo>
                <a:lnTo>
                  <a:pt x="70579" y="68721"/>
                </a:lnTo>
                <a:lnTo>
                  <a:pt x="23876" y="64515"/>
                </a:lnTo>
                <a:lnTo>
                  <a:pt x="26162" y="39243"/>
                </a:lnTo>
                <a:lnTo>
                  <a:pt x="82105" y="39243"/>
                </a:lnTo>
                <a:lnTo>
                  <a:pt x="110363" y="26035"/>
                </a:lnTo>
                <a:lnTo>
                  <a:pt x="116713" y="22987"/>
                </a:lnTo>
                <a:lnTo>
                  <a:pt x="119380" y="15494"/>
                </a:lnTo>
                <a:lnTo>
                  <a:pt x="116459" y="9144"/>
                </a:lnTo>
                <a:lnTo>
                  <a:pt x="113411" y="2794"/>
                </a:lnTo>
                <a:lnTo>
                  <a:pt x="105918" y="0"/>
                </a:lnTo>
                <a:close/>
              </a:path>
              <a:path w="3529965" h="380364">
                <a:moveTo>
                  <a:pt x="26162" y="39243"/>
                </a:moveTo>
                <a:lnTo>
                  <a:pt x="23876" y="64515"/>
                </a:lnTo>
                <a:lnTo>
                  <a:pt x="70579" y="68721"/>
                </a:lnTo>
                <a:lnTo>
                  <a:pt x="63067" y="63373"/>
                </a:lnTo>
                <a:lnTo>
                  <a:pt x="30480" y="63373"/>
                </a:lnTo>
                <a:lnTo>
                  <a:pt x="32385" y="41528"/>
                </a:lnTo>
                <a:lnTo>
                  <a:pt x="51549" y="41528"/>
                </a:lnTo>
                <a:lnTo>
                  <a:pt x="26162" y="39243"/>
                </a:lnTo>
                <a:close/>
              </a:path>
              <a:path w="3529965" h="380364">
                <a:moveTo>
                  <a:pt x="32385" y="41528"/>
                </a:moveTo>
                <a:lnTo>
                  <a:pt x="30480" y="63373"/>
                </a:lnTo>
                <a:lnTo>
                  <a:pt x="50151" y="54178"/>
                </a:lnTo>
                <a:lnTo>
                  <a:pt x="32385" y="41528"/>
                </a:lnTo>
                <a:close/>
              </a:path>
              <a:path w="3529965" h="380364">
                <a:moveTo>
                  <a:pt x="50151" y="54178"/>
                </a:moveTo>
                <a:lnTo>
                  <a:pt x="30480" y="63373"/>
                </a:lnTo>
                <a:lnTo>
                  <a:pt x="63067" y="63373"/>
                </a:lnTo>
                <a:lnTo>
                  <a:pt x="50151" y="54178"/>
                </a:lnTo>
                <a:close/>
              </a:path>
              <a:path w="3529965" h="380364">
                <a:moveTo>
                  <a:pt x="51549" y="41528"/>
                </a:moveTo>
                <a:lnTo>
                  <a:pt x="32385" y="41528"/>
                </a:lnTo>
                <a:lnTo>
                  <a:pt x="50151" y="54178"/>
                </a:lnTo>
                <a:lnTo>
                  <a:pt x="73068" y="43466"/>
                </a:lnTo>
                <a:lnTo>
                  <a:pt x="51549" y="41528"/>
                </a:lnTo>
                <a:close/>
              </a:path>
              <a:path w="3529965" h="380364">
                <a:moveTo>
                  <a:pt x="82105" y="39243"/>
                </a:moveTo>
                <a:lnTo>
                  <a:pt x="26162" y="39243"/>
                </a:lnTo>
                <a:lnTo>
                  <a:pt x="73068" y="43466"/>
                </a:lnTo>
                <a:lnTo>
                  <a:pt x="82105" y="3924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32616" y="3684389"/>
            <a:ext cx="1656714" cy="1139414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spcBef>
                <a:spcPts val="245"/>
              </a:spcBef>
            </a:pPr>
            <a:r>
              <a:rPr spc="-30" dirty="0">
                <a:latin typeface="Carlito"/>
                <a:cs typeface="Carlito"/>
              </a:rPr>
              <a:t>INSERT,</a:t>
            </a:r>
            <a:endParaRPr>
              <a:latin typeface="Carlito"/>
              <a:cs typeface="Carlito"/>
            </a:endParaRPr>
          </a:p>
          <a:p>
            <a:pPr marL="251460" marR="241935" algn="ctr"/>
            <a:r>
              <a:rPr spc="-35" dirty="0">
                <a:latin typeface="Carlito"/>
                <a:cs typeface="Carlito"/>
              </a:rPr>
              <a:t>UPDATE</a:t>
            </a:r>
            <a:r>
              <a:rPr spc="-8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или  </a:t>
            </a:r>
            <a:r>
              <a:rPr spc="-10" dirty="0">
                <a:latin typeface="Carlito"/>
                <a:cs typeface="Carlito"/>
              </a:rPr>
              <a:t>DELETE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0427" y="3657504"/>
            <a:ext cx="1516380" cy="501015"/>
          </a:xfrm>
          <a:custGeom>
            <a:avLst/>
            <a:gdLst/>
            <a:ahLst/>
            <a:cxnLst/>
            <a:rect l="l" t="t" r="r" b="b"/>
            <a:pathLst>
              <a:path w="1516379" h="501014">
                <a:moveTo>
                  <a:pt x="72823" y="35842"/>
                </a:moveTo>
                <a:lnTo>
                  <a:pt x="48192" y="41636"/>
                </a:lnTo>
                <a:lnTo>
                  <a:pt x="65257" y="60076"/>
                </a:lnTo>
                <a:lnTo>
                  <a:pt x="1508506" y="500761"/>
                </a:lnTo>
                <a:lnTo>
                  <a:pt x="1515872" y="476504"/>
                </a:lnTo>
                <a:lnTo>
                  <a:pt x="72823" y="35842"/>
                </a:lnTo>
                <a:close/>
              </a:path>
              <a:path w="1516379" h="501014">
                <a:moveTo>
                  <a:pt x="113792" y="0"/>
                </a:moveTo>
                <a:lnTo>
                  <a:pt x="0" y="26924"/>
                </a:lnTo>
                <a:lnTo>
                  <a:pt x="79375" y="112775"/>
                </a:lnTo>
                <a:lnTo>
                  <a:pt x="87503" y="113157"/>
                </a:lnTo>
                <a:lnTo>
                  <a:pt x="92583" y="108331"/>
                </a:lnTo>
                <a:lnTo>
                  <a:pt x="97790" y="103632"/>
                </a:lnTo>
                <a:lnTo>
                  <a:pt x="98043" y="95504"/>
                </a:lnTo>
                <a:lnTo>
                  <a:pt x="65257" y="60076"/>
                </a:lnTo>
                <a:lnTo>
                  <a:pt x="20320" y="46355"/>
                </a:lnTo>
                <a:lnTo>
                  <a:pt x="27812" y="22098"/>
                </a:lnTo>
                <a:lnTo>
                  <a:pt x="121313" y="22098"/>
                </a:lnTo>
                <a:lnTo>
                  <a:pt x="123952" y="17907"/>
                </a:lnTo>
                <a:lnTo>
                  <a:pt x="122300" y="11049"/>
                </a:lnTo>
                <a:lnTo>
                  <a:pt x="120650" y="4318"/>
                </a:lnTo>
                <a:lnTo>
                  <a:pt x="113792" y="0"/>
                </a:lnTo>
                <a:close/>
              </a:path>
              <a:path w="1516379" h="501014">
                <a:moveTo>
                  <a:pt x="27812" y="22098"/>
                </a:moveTo>
                <a:lnTo>
                  <a:pt x="20320" y="46355"/>
                </a:lnTo>
                <a:lnTo>
                  <a:pt x="65257" y="60076"/>
                </a:lnTo>
                <a:lnTo>
                  <a:pt x="52793" y="46609"/>
                </a:lnTo>
                <a:lnTo>
                  <a:pt x="27050" y="46609"/>
                </a:lnTo>
                <a:lnTo>
                  <a:pt x="33400" y="25654"/>
                </a:lnTo>
                <a:lnTo>
                  <a:pt x="39457" y="25654"/>
                </a:lnTo>
                <a:lnTo>
                  <a:pt x="27812" y="22098"/>
                </a:lnTo>
                <a:close/>
              </a:path>
              <a:path w="1516379" h="501014">
                <a:moveTo>
                  <a:pt x="33400" y="25654"/>
                </a:moveTo>
                <a:lnTo>
                  <a:pt x="27050" y="46609"/>
                </a:lnTo>
                <a:lnTo>
                  <a:pt x="48192" y="41636"/>
                </a:lnTo>
                <a:lnTo>
                  <a:pt x="33400" y="25654"/>
                </a:lnTo>
                <a:close/>
              </a:path>
              <a:path w="1516379" h="501014">
                <a:moveTo>
                  <a:pt x="48192" y="41636"/>
                </a:moveTo>
                <a:lnTo>
                  <a:pt x="27050" y="46609"/>
                </a:lnTo>
                <a:lnTo>
                  <a:pt x="52793" y="46609"/>
                </a:lnTo>
                <a:lnTo>
                  <a:pt x="48192" y="41636"/>
                </a:lnTo>
                <a:close/>
              </a:path>
              <a:path w="1516379" h="501014">
                <a:moveTo>
                  <a:pt x="39457" y="25654"/>
                </a:moveTo>
                <a:lnTo>
                  <a:pt x="33400" y="25654"/>
                </a:lnTo>
                <a:lnTo>
                  <a:pt x="48192" y="41636"/>
                </a:lnTo>
                <a:lnTo>
                  <a:pt x="72823" y="35842"/>
                </a:lnTo>
                <a:lnTo>
                  <a:pt x="39457" y="25654"/>
                </a:lnTo>
                <a:close/>
              </a:path>
              <a:path w="1516379" h="501014">
                <a:moveTo>
                  <a:pt x="121313" y="22098"/>
                </a:moveTo>
                <a:lnTo>
                  <a:pt x="27812" y="22098"/>
                </a:lnTo>
                <a:lnTo>
                  <a:pt x="72823" y="35842"/>
                </a:lnTo>
                <a:lnTo>
                  <a:pt x="112903" y="26415"/>
                </a:lnTo>
                <a:lnTo>
                  <a:pt x="119634" y="24764"/>
                </a:lnTo>
                <a:lnTo>
                  <a:pt x="121313" y="2209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3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147" y="385714"/>
            <a:ext cx="6129172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 err="1">
                <a:latin typeface="Arial Black" panose="020B0A04020102020204" pitchFamily="34" charset="0"/>
              </a:rPr>
              <a:t>Общие</a:t>
            </a:r>
            <a:r>
              <a:rPr sz="3600" spc="-10" dirty="0">
                <a:latin typeface="Arial Black" panose="020B0A04020102020204" pitchFamily="34" charset="0"/>
              </a:rPr>
              <a:t> </a:t>
            </a:r>
            <a:r>
              <a:rPr sz="3600" spc="-10" dirty="0" err="1" smtClean="0">
                <a:latin typeface="Arial Black" panose="020B0A04020102020204" pitchFamily="34" charset="0"/>
              </a:rPr>
              <a:t>сведения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879" y="1811706"/>
            <a:ext cx="1019731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расширения </a:t>
            </a:r>
            <a:r>
              <a:rPr sz="2000" spc="-5" dirty="0">
                <a:latin typeface="Carlito"/>
                <a:cs typeface="Carlito"/>
              </a:rPr>
              <a:t>возможностей СУБД разрабатываются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так</a:t>
            </a:r>
            <a:endParaRPr sz="2000" dirty="0">
              <a:latin typeface="Carlito"/>
              <a:cs typeface="Carlito"/>
            </a:endParaRPr>
          </a:p>
          <a:p>
            <a:pPr marL="355600" marR="76200"/>
            <a:r>
              <a:rPr sz="2000" spc="-5" dirty="0">
                <a:latin typeface="Carlito"/>
                <a:cs typeface="Carlito"/>
              </a:rPr>
              <a:t>называемые </a:t>
            </a:r>
            <a:r>
              <a:rPr sz="2000" spc="-5" dirty="0" err="1">
                <a:latin typeface="Carlito"/>
                <a:cs typeface="Carlito"/>
              </a:rPr>
              <a:t>хранимые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процедуры</a:t>
            </a:r>
            <a:r>
              <a:rPr lang="ru-RU" sz="2000" spc="-10" dirty="0" smtClean="0">
                <a:latin typeface="Carlito"/>
                <a:cs typeface="Carlito"/>
              </a:rPr>
              <a:t> или </a:t>
            </a:r>
            <a:r>
              <a:rPr sz="2000" spc="-5" dirty="0" err="1" smtClean="0">
                <a:latin typeface="Carlito"/>
                <a:cs typeface="Carlito"/>
              </a:rPr>
              <a:t>функци</a:t>
            </a:r>
            <a:r>
              <a:rPr lang="ru-RU" sz="2000" spc="-5" dirty="0" smtClean="0">
                <a:latin typeface="Carlito"/>
                <a:cs typeface="Carlito"/>
              </a:rPr>
              <a:t>и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 err="1" smtClean="0">
                <a:latin typeface="Carlito"/>
                <a:cs typeface="Carlito"/>
              </a:rPr>
              <a:t>Такие</a:t>
            </a:r>
            <a:r>
              <a:rPr sz="2000" spc="-3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функции можно </a:t>
            </a:r>
            <a:r>
              <a:rPr sz="2000" dirty="0">
                <a:latin typeface="Carlito"/>
                <a:cs typeface="Carlito"/>
              </a:rPr>
              <a:t>писать на </a:t>
            </a:r>
            <a:r>
              <a:rPr sz="2000" spc="-10" dirty="0">
                <a:latin typeface="Carlito"/>
                <a:cs typeface="Carlito"/>
              </a:rPr>
              <a:t>языке </a:t>
            </a:r>
            <a:r>
              <a:rPr sz="2000" spc="-5" dirty="0">
                <a:latin typeface="Carlito"/>
                <a:cs typeface="Carlito"/>
              </a:rPr>
              <a:t>SQL (и </a:t>
            </a:r>
            <a:r>
              <a:rPr sz="2000" dirty="0">
                <a:latin typeface="Carlito"/>
                <a:cs typeface="Carlito"/>
              </a:rPr>
              <a:t>не</a:t>
            </a:r>
            <a:r>
              <a:rPr sz="2000" spc="-15" dirty="0">
                <a:latin typeface="Carlito"/>
                <a:cs typeface="Carlito"/>
              </a:rPr>
              <a:t> только</a:t>
            </a:r>
            <a:r>
              <a:rPr sz="2000" spc="-15" dirty="0">
                <a:latin typeface="Carlito"/>
                <a:cs typeface="Carlito"/>
              </a:rPr>
              <a:t>).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функцию можно </a:t>
            </a:r>
            <a:r>
              <a:rPr sz="2000" dirty="0">
                <a:latin typeface="Carlito"/>
                <a:cs typeface="Carlito"/>
              </a:rPr>
              <a:t>включать </a:t>
            </a:r>
            <a:r>
              <a:rPr sz="2000" spc="-5" dirty="0">
                <a:latin typeface="Carlito"/>
                <a:cs typeface="Carlito"/>
              </a:rPr>
              <a:t>произвольные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SQL-команды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60" dirty="0" err="1" smtClean="0">
                <a:latin typeface="Carlito"/>
                <a:cs typeface="Carlito"/>
              </a:rPr>
              <a:t>Тело</a:t>
            </a:r>
            <a:r>
              <a:rPr sz="2000" spc="-6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SQL-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spc="-15" dirty="0">
                <a:latin typeface="Carlito"/>
                <a:cs typeface="Carlito"/>
              </a:rPr>
              <a:t>должно </a:t>
            </a:r>
            <a:r>
              <a:rPr sz="2000" spc="-5" dirty="0">
                <a:latin typeface="Carlito"/>
                <a:cs typeface="Carlito"/>
              </a:rPr>
              <a:t>представлять </a:t>
            </a:r>
            <a:r>
              <a:rPr sz="2000" dirty="0">
                <a:latin typeface="Carlito"/>
                <a:cs typeface="Carlito"/>
              </a:rPr>
              <a:t>собой список SQL-  </a:t>
            </a:r>
            <a:r>
              <a:rPr sz="2000" spc="-5" dirty="0">
                <a:latin typeface="Carlito"/>
                <a:cs typeface="Carlito"/>
              </a:rPr>
              <a:t>операторов, </a:t>
            </a:r>
            <a:r>
              <a:rPr sz="2000" spc="-10" dirty="0">
                <a:latin typeface="Carlito"/>
                <a:cs typeface="Carlito"/>
              </a:rPr>
              <a:t>разделённых </a:t>
            </a:r>
            <a:r>
              <a:rPr sz="2000" spc="-15" dirty="0">
                <a:latin typeface="Carlito"/>
                <a:cs typeface="Carlito"/>
              </a:rPr>
              <a:t>точкой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запятой. </a:t>
            </a:r>
            <a:r>
              <a:rPr sz="2000" spc="-45" dirty="0">
                <a:latin typeface="Carlito"/>
                <a:cs typeface="Carlito"/>
              </a:rPr>
              <a:t>Точка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запятой </a:t>
            </a:r>
            <a:r>
              <a:rPr sz="2000" dirty="0">
                <a:latin typeface="Carlito"/>
                <a:cs typeface="Carlito"/>
              </a:rPr>
              <a:t>после  </a:t>
            </a:r>
            <a:r>
              <a:rPr sz="2000" spc="-5" dirty="0">
                <a:latin typeface="Carlito"/>
                <a:cs typeface="Carlito"/>
              </a:rPr>
              <a:t>последнего оператора </a:t>
            </a:r>
            <a:r>
              <a:rPr sz="2000" spc="-15" dirty="0">
                <a:latin typeface="Carlito"/>
                <a:cs typeface="Carlito"/>
              </a:rPr>
              <a:t>может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отсутствовать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функция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объявлена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dirty="0">
                <a:latin typeface="Carlito"/>
                <a:cs typeface="Carlito"/>
              </a:rPr>
              <a:t>возвращающая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void,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5" dirty="0">
                <a:latin typeface="Carlito"/>
                <a:cs typeface="Carlito"/>
              </a:rPr>
              <a:t>последним оператором </a:t>
            </a:r>
            <a:r>
              <a:rPr sz="2000" spc="-15" dirty="0">
                <a:latin typeface="Carlito"/>
                <a:cs typeface="Carlito"/>
              </a:rPr>
              <a:t>должен </a:t>
            </a:r>
            <a:r>
              <a:rPr sz="2000" dirty="0">
                <a:latin typeface="Carlito"/>
                <a:cs typeface="Carlito"/>
              </a:rPr>
              <a:t>быть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SELECT,</a:t>
            </a:r>
            <a:endParaRPr sz="2000" dirty="0">
              <a:latin typeface="Carlito"/>
              <a:cs typeface="Carlito"/>
            </a:endParaRPr>
          </a:p>
          <a:p>
            <a:pPr marL="355600"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либо </a:t>
            </a:r>
            <a:r>
              <a:rPr sz="2000" spc="-35" dirty="0">
                <a:latin typeface="Carlito"/>
                <a:cs typeface="Carlito"/>
              </a:rPr>
              <a:t>INSERT, UPDATE </a:t>
            </a:r>
            <a:r>
              <a:rPr sz="2000" spc="-5" dirty="0">
                <a:latin typeface="Carlito"/>
                <a:cs typeface="Carlito"/>
              </a:rPr>
              <a:t>или DELETE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предложением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RETURNING.</a:t>
            </a:r>
          </a:p>
        </p:txBody>
      </p:sp>
    </p:spTree>
    <p:extLst>
      <p:ext uri="{BB962C8B-B14F-4D97-AF65-F5344CB8AC3E}">
        <p14:creationId xmlns:p14="http://schemas.microsoft.com/office/powerpoint/2010/main" val="3594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215" y="90576"/>
            <a:ext cx="6983955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Пример </a:t>
            </a:r>
            <a:r>
              <a:rPr sz="3200" spc="-10" dirty="0">
                <a:latin typeface="Arial Black" panose="020B0A04020102020204" pitchFamily="34" charset="0"/>
              </a:rPr>
              <a:t>триггерной </a:t>
            </a:r>
            <a:r>
              <a:rPr sz="3200" spc="-5" dirty="0">
                <a:latin typeface="Arial Black" panose="020B0A04020102020204" pitchFamily="34" charset="0"/>
              </a:rPr>
              <a:t>функции и</a:t>
            </a:r>
            <a:r>
              <a:rPr sz="3200" spc="20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триггера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2791" y="1192223"/>
            <a:ext cx="7415530" cy="26003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скопировать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таблицу aircrafts_tmp </a:t>
            </a:r>
            <a:r>
              <a:rPr sz="2000" dirty="0">
                <a:latin typeface="Carlito"/>
                <a:cs typeface="Carlito"/>
              </a:rPr>
              <a:t>все </a:t>
            </a:r>
            <a:r>
              <a:rPr sz="2000" spc="-5" dirty="0">
                <a:latin typeface="Carlito"/>
                <a:cs typeface="Carlito"/>
              </a:rPr>
              <a:t>данные </a:t>
            </a:r>
            <a:r>
              <a:rPr sz="2000" dirty="0" err="1">
                <a:latin typeface="Carlito"/>
                <a:cs typeface="Carlito"/>
              </a:rPr>
              <a:t>из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таблицы</a:t>
            </a:r>
            <a:r>
              <a:rPr lang="en-US" sz="2000" spc="-10" dirty="0" smtClean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aircrafts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фиксируя </a:t>
            </a:r>
            <a:r>
              <a:rPr sz="2000" dirty="0">
                <a:latin typeface="Carlito"/>
                <a:cs typeface="Carlito"/>
              </a:rPr>
              <a:t>все </a:t>
            </a:r>
            <a:r>
              <a:rPr sz="2000" spc="-5" dirty="0">
                <a:latin typeface="Carlito"/>
                <a:cs typeface="Carlito"/>
              </a:rPr>
              <a:t>изменения </a:t>
            </a:r>
            <a:r>
              <a:rPr sz="2000" dirty="0">
                <a:latin typeface="Carlito"/>
                <a:cs typeface="Carlito"/>
              </a:rPr>
              <a:t>в журнале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изменений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12700" marR="2263775">
              <a:lnSpc>
                <a:spcPct val="80000"/>
              </a:lnSpc>
              <a:spcBef>
                <a:spcPts val="1535"/>
              </a:spcBef>
              <a:tabLst>
                <a:tab pos="2088514" algn="l"/>
              </a:tabLst>
            </a:pPr>
            <a:r>
              <a:rPr sz="1600" spc="-5" dirty="0" smtClean="0">
                <a:latin typeface="Courier New"/>
                <a:cs typeface="Courier New"/>
              </a:rPr>
              <a:t>CREATE </a:t>
            </a:r>
            <a:r>
              <a:rPr sz="1600" spc="-5" dirty="0">
                <a:latin typeface="Courier New"/>
                <a:cs typeface="Courier New"/>
              </a:rPr>
              <a:t>OR REPLACE FUNCTION </a:t>
            </a:r>
            <a:r>
              <a:rPr sz="1600" spc="-5" dirty="0">
                <a:latin typeface="Courier New"/>
                <a:cs typeface="Courier New"/>
              </a:rPr>
              <a:t>log_aircrafts</a:t>
            </a:r>
            <a:r>
              <a:rPr sz="1600" spc="-5" dirty="0">
                <a:latin typeface="Courier New"/>
                <a:cs typeface="Courier New"/>
              </a:rPr>
              <a:t>()  RETURNS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trigger	</a:t>
            </a:r>
            <a:r>
              <a:rPr sz="1600" spc="-5" dirty="0">
                <a:latin typeface="Courier New"/>
                <a:cs typeface="Courier New"/>
              </a:rPr>
              <a:t>AS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345"/>
              </a:lnSpc>
            </a:pPr>
            <a:r>
              <a:rPr sz="1600" spc="-5" dirty="0">
                <a:latin typeface="Courier New"/>
                <a:cs typeface="Courier New"/>
              </a:rPr>
              <a:t>$$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BEGIN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INSERT INTO aircrafts_log ( aircraft_code</a:t>
            </a:r>
            <a:r>
              <a:rPr sz="1600" spc="-5" dirty="0">
                <a:latin typeface="Courier New"/>
                <a:cs typeface="Courier New"/>
              </a:rPr>
              <a:t>, model,</a:t>
            </a:r>
            <a:r>
              <a:rPr sz="1600" spc="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range,</a:t>
            </a:r>
          </a:p>
          <a:p>
            <a:pPr marL="256540" marR="1163320" indent="3420110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when_add, operation )  VALUES ( NEW.aircraft_code, NEW.model,</a:t>
            </a:r>
            <a:r>
              <a:rPr sz="1600" spc="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NEW.range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1355090">
              <a:lnSpc>
                <a:spcPts val="1545"/>
              </a:lnSpc>
            </a:pPr>
            <a:r>
              <a:rPr sz="1600" spc="-5" dirty="0">
                <a:latin typeface="Courier New"/>
                <a:cs typeface="Courier New"/>
              </a:rPr>
              <a:t>CURRENT_TIMESTAMP, 'INSERT'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330" y="3792550"/>
            <a:ext cx="1368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NEW;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2790" y="4064481"/>
            <a:ext cx="513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END;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2790" y="4260112"/>
            <a:ext cx="24688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$$ LANGUAGE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plpgsql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3482" y="4841475"/>
            <a:ext cx="7110095" cy="83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DROP TRIGGER IF EXISTS aircrafts_log ON</a:t>
            </a:r>
            <a:r>
              <a:rPr sz="1600" spc="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aircrafts_tmp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12700" marR="5080">
              <a:lnSpc>
                <a:spcPts val="1540"/>
              </a:lnSpc>
              <a:spcBef>
                <a:spcPts val="1520"/>
              </a:spcBef>
            </a:pPr>
            <a:r>
              <a:rPr sz="1600" b="1" spc="-5" dirty="0">
                <a:latin typeface="Courier New"/>
                <a:cs typeface="Courier New"/>
              </a:rPr>
              <a:t>CREATE TRIGGER aircrafts_log AFTER INSERT </a:t>
            </a:r>
            <a:r>
              <a:rPr sz="1600" b="1" dirty="0">
                <a:latin typeface="Courier New"/>
                <a:cs typeface="Courier New"/>
              </a:rPr>
              <a:t>ON </a:t>
            </a:r>
            <a:r>
              <a:rPr sz="1600" b="1" spc="-5" dirty="0">
                <a:latin typeface="Courier New"/>
                <a:cs typeface="Courier New"/>
              </a:rPr>
              <a:t>aircrafts_tmp  FOR EACH ROW EXECUTE PROCEDURE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-5" dirty="0" err="1">
                <a:latin typeface="Courier New"/>
                <a:cs typeface="Courier New"/>
              </a:rPr>
              <a:t>log_aircrafts</a:t>
            </a:r>
            <a:r>
              <a:rPr sz="1600" b="1" spc="-5" dirty="0" smtClean="0">
                <a:latin typeface="Courier New"/>
                <a:cs typeface="Courier New"/>
              </a:rPr>
              <a:t>();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6732" y="4096880"/>
            <a:ext cx="230441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42595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Язык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PL/pgSQL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3742" y="4228727"/>
            <a:ext cx="1352990" cy="240029"/>
          </a:xfrm>
          <a:custGeom>
            <a:avLst/>
            <a:gdLst/>
            <a:ahLst/>
            <a:cxnLst/>
            <a:rect l="l" t="t" r="r" b="b"/>
            <a:pathLst>
              <a:path w="1154429" h="240029">
                <a:moveTo>
                  <a:pt x="90424" y="123063"/>
                </a:moveTo>
                <a:lnTo>
                  <a:pt x="0" y="197231"/>
                </a:lnTo>
                <a:lnTo>
                  <a:pt x="109093" y="239522"/>
                </a:lnTo>
                <a:lnTo>
                  <a:pt x="116459" y="236220"/>
                </a:lnTo>
                <a:lnTo>
                  <a:pt x="118999" y="229616"/>
                </a:lnTo>
                <a:lnTo>
                  <a:pt x="121539" y="223139"/>
                </a:lnTo>
                <a:lnTo>
                  <a:pt x="118237" y="215773"/>
                </a:lnTo>
                <a:lnTo>
                  <a:pt x="92415" y="205740"/>
                </a:lnTo>
                <a:lnTo>
                  <a:pt x="26797" y="205740"/>
                </a:lnTo>
                <a:lnTo>
                  <a:pt x="22860" y="180721"/>
                </a:lnTo>
                <a:lnTo>
                  <a:pt x="69146" y="173300"/>
                </a:lnTo>
                <a:lnTo>
                  <a:pt x="106553" y="142621"/>
                </a:lnTo>
                <a:lnTo>
                  <a:pt x="107315" y="134620"/>
                </a:lnTo>
                <a:lnTo>
                  <a:pt x="102869" y="129286"/>
                </a:lnTo>
                <a:lnTo>
                  <a:pt x="98425" y="123825"/>
                </a:lnTo>
                <a:lnTo>
                  <a:pt x="90424" y="123063"/>
                </a:lnTo>
                <a:close/>
              </a:path>
              <a:path w="1154429" h="240029">
                <a:moveTo>
                  <a:pt x="69146" y="173300"/>
                </a:moveTo>
                <a:lnTo>
                  <a:pt x="22860" y="180721"/>
                </a:lnTo>
                <a:lnTo>
                  <a:pt x="26797" y="205740"/>
                </a:lnTo>
                <a:lnTo>
                  <a:pt x="43446" y="203073"/>
                </a:lnTo>
                <a:lnTo>
                  <a:pt x="32893" y="203073"/>
                </a:lnTo>
                <a:lnTo>
                  <a:pt x="29463" y="181356"/>
                </a:lnTo>
                <a:lnTo>
                  <a:pt x="59337" y="181356"/>
                </a:lnTo>
                <a:lnTo>
                  <a:pt x="69146" y="173300"/>
                </a:lnTo>
                <a:close/>
              </a:path>
              <a:path w="1154429" h="240029">
                <a:moveTo>
                  <a:pt x="73217" y="198303"/>
                </a:moveTo>
                <a:lnTo>
                  <a:pt x="26797" y="205740"/>
                </a:lnTo>
                <a:lnTo>
                  <a:pt x="92415" y="205740"/>
                </a:lnTo>
                <a:lnTo>
                  <a:pt x="73217" y="198303"/>
                </a:lnTo>
                <a:close/>
              </a:path>
              <a:path w="1154429" h="240029">
                <a:moveTo>
                  <a:pt x="29463" y="181356"/>
                </a:moveTo>
                <a:lnTo>
                  <a:pt x="32893" y="203073"/>
                </a:lnTo>
                <a:lnTo>
                  <a:pt x="49763" y="189218"/>
                </a:lnTo>
                <a:lnTo>
                  <a:pt x="29463" y="181356"/>
                </a:lnTo>
                <a:close/>
              </a:path>
              <a:path w="1154429" h="240029">
                <a:moveTo>
                  <a:pt x="49763" y="189218"/>
                </a:moveTo>
                <a:lnTo>
                  <a:pt x="32893" y="203073"/>
                </a:lnTo>
                <a:lnTo>
                  <a:pt x="43446" y="203073"/>
                </a:lnTo>
                <a:lnTo>
                  <a:pt x="73217" y="198303"/>
                </a:lnTo>
                <a:lnTo>
                  <a:pt x="49763" y="189218"/>
                </a:lnTo>
                <a:close/>
              </a:path>
              <a:path w="1154429" h="240029">
                <a:moveTo>
                  <a:pt x="1150112" y="0"/>
                </a:moveTo>
                <a:lnTo>
                  <a:pt x="69146" y="173300"/>
                </a:lnTo>
                <a:lnTo>
                  <a:pt x="49763" y="189218"/>
                </a:lnTo>
                <a:lnTo>
                  <a:pt x="73217" y="198303"/>
                </a:lnTo>
                <a:lnTo>
                  <a:pt x="1154176" y="25146"/>
                </a:lnTo>
                <a:lnTo>
                  <a:pt x="1150112" y="0"/>
                </a:lnTo>
                <a:close/>
              </a:path>
              <a:path w="1154429" h="240029">
                <a:moveTo>
                  <a:pt x="59337" y="181356"/>
                </a:moveTo>
                <a:lnTo>
                  <a:pt x="29463" y="181356"/>
                </a:lnTo>
                <a:lnTo>
                  <a:pt x="49763" y="189218"/>
                </a:lnTo>
                <a:lnTo>
                  <a:pt x="59337" y="18135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440" y="289255"/>
            <a:ext cx="954523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Создаем триггерную функцию </a:t>
            </a:r>
            <a:r>
              <a:rPr sz="3200" spc="-5" dirty="0">
                <a:latin typeface="Arial Black" panose="020B0A04020102020204" pitchFamily="34" charset="0"/>
              </a:rPr>
              <a:t>и</a:t>
            </a:r>
            <a:r>
              <a:rPr sz="3200" spc="2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триггер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4947" y="1233678"/>
            <a:ext cx="8072755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95"/>
              </a:spcBef>
            </a:pPr>
            <a:r>
              <a:rPr b="1" spc="-10" dirty="0" smtClean="0">
                <a:latin typeface="Courier New"/>
                <a:cs typeface="Courier New"/>
              </a:rPr>
              <a:t>INSERT </a:t>
            </a:r>
            <a:r>
              <a:rPr b="1" spc="-10" dirty="0">
                <a:latin typeface="Courier New"/>
                <a:cs typeface="Courier New"/>
              </a:rPr>
              <a:t>INTO </a:t>
            </a:r>
            <a:r>
              <a:rPr b="1" spc="-10" dirty="0">
                <a:latin typeface="Courier New"/>
                <a:cs typeface="Courier New"/>
              </a:rPr>
              <a:t>aircrafts_tmp</a:t>
            </a:r>
            <a:r>
              <a:rPr b="1" spc="-10" dirty="0">
                <a:latin typeface="Courier New"/>
                <a:cs typeface="Courier New"/>
              </a:rPr>
              <a:t> 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9</a:t>
            </a:r>
          </a:p>
          <a:p>
            <a:pPr marL="12700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 err="1">
                <a:latin typeface="Courier New"/>
                <a:cs typeface="Courier New"/>
              </a:rPr>
              <a:t>aircrafts_log</a:t>
            </a:r>
            <a:r>
              <a:rPr b="1" spc="-10" dirty="0" smtClean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47" y="2219241"/>
            <a:ext cx="7103284" cy="29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783" y="2626743"/>
            <a:ext cx="10018713" cy="175259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err="1" smtClean="0"/>
              <a:t>Язык</a:t>
            </a:r>
            <a:r>
              <a:rPr spc="-10" dirty="0" smtClean="0"/>
              <a:t> </a:t>
            </a:r>
            <a:r>
              <a:rPr spc="-5" dirty="0"/>
              <a:t>PL/</a:t>
            </a:r>
            <a:r>
              <a:rPr spc="-5" dirty="0"/>
              <a:t>pgSQL</a:t>
            </a:r>
          </a:p>
        </p:txBody>
      </p:sp>
    </p:spTree>
    <p:extLst>
      <p:ext uri="{BB962C8B-B14F-4D97-AF65-F5344CB8AC3E}">
        <p14:creationId xmlns:p14="http://schemas.microsoft.com/office/powerpoint/2010/main" val="17067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480" y="205516"/>
            <a:ext cx="461092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Общие</a:t>
            </a:r>
            <a:r>
              <a:rPr sz="3200" spc="-70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сведения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890" y="970125"/>
            <a:ext cx="10240442" cy="4978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9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PL/pgSQL </a:t>
            </a:r>
            <a:r>
              <a:rPr dirty="0">
                <a:latin typeface="Carlito"/>
                <a:cs typeface="Carlito"/>
              </a:rPr>
              <a:t>– </a:t>
            </a:r>
            <a:r>
              <a:rPr spc="-20" dirty="0">
                <a:latin typeface="Carlito"/>
                <a:cs typeface="Carlito"/>
              </a:rPr>
              <a:t>это </a:t>
            </a:r>
            <a:r>
              <a:rPr spc="-5" dirty="0">
                <a:latin typeface="Carlito"/>
                <a:cs typeface="Carlito"/>
              </a:rPr>
              <a:t>процедурный язык СУБД </a:t>
            </a:r>
            <a:r>
              <a:rPr spc="-10" dirty="0">
                <a:latin typeface="Carlito"/>
                <a:cs typeface="Carlito"/>
              </a:rPr>
              <a:t>PostgreSQL. </a:t>
            </a:r>
            <a:r>
              <a:rPr spc="-5" dirty="0">
                <a:latin typeface="Carlito"/>
                <a:cs typeface="Carlito"/>
              </a:rPr>
              <a:t>Он </a:t>
            </a:r>
            <a:r>
              <a:rPr spc="-15" dirty="0">
                <a:latin typeface="Carlito"/>
                <a:cs typeface="Carlito"/>
              </a:rPr>
              <a:t>может </a:t>
            </a:r>
            <a:r>
              <a:rPr spc="-10" dirty="0">
                <a:latin typeface="Carlito"/>
                <a:cs typeface="Carlito"/>
              </a:rPr>
              <a:t>использоваться  </a:t>
            </a:r>
            <a:r>
              <a:rPr dirty="0">
                <a:latin typeface="Carlito"/>
                <a:cs typeface="Carlito"/>
              </a:rPr>
              <a:t>для </a:t>
            </a:r>
            <a:r>
              <a:rPr spc="-10" dirty="0">
                <a:latin typeface="Carlito"/>
                <a:cs typeface="Carlito"/>
              </a:rPr>
              <a:t>создания </a:t>
            </a:r>
            <a:r>
              <a:rPr spc="-5" dirty="0">
                <a:latin typeface="Carlito"/>
                <a:cs typeface="Carlito"/>
              </a:rPr>
              <a:t>обычных функций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5" dirty="0">
                <a:latin typeface="Carlito"/>
                <a:cs typeface="Carlito"/>
              </a:rPr>
              <a:t>триггерных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функций</a:t>
            </a:r>
            <a:r>
              <a:rPr spc="-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211454" indent="-342900"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Этот </a:t>
            </a:r>
            <a:r>
              <a:rPr spc="-5" dirty="0">
                <a:latin typeface="Carlito"/>
                <a:cs typeface="Carlito"/>
              </a:rPr>
              <a:t>язык </a:t>
            </a:r>
            <a:r>
              <a:rPr spc="-10" dirty="0">
                <a:latin typeface="Carlito"/>
                <a:cs typeface="Carlito"/>
              </a:rPr>
              <a:t>позволяет дополнить </a:t>
            </a:r>
            <a:r>
              <a:rPr spc="-5" dirty="0">
                <a:latin typeface="Carlito"/>
                <a:cs typeface="Carlito"/>
              </a:rPr>
              <a:t>язык SQL управляющими структурами.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10" dirty="0">
                <a:latin typeface="Carlito"/>
                <a:cs typeface="Carlito"/>
              </a:rPr>
              <a:t>его  </a:t>
            </a:r>
            <a:r>
              <a:rPr spc="-5" dirty="0">
                <a:latin typeface="Carlito"/>
                <a:cs typeface="Carlito"/>
              </a:rPr>
              <a:t>помощью </a:t>
            </a:r>
            <a:r>
              <a:rPr spc="-10" dirty="0">
                <a:latin typeface="Carlito"/>
                <a:cs typeface="Carlito"/>
              </a:rPr>
              <a:t>можно </a:t>
            </a:r>
            <a:r>
              <a:rPr spc="-5" dirty="0">
                <a:latin typeface="Carlito"/>
                <a:cs typeface="Carlito"/>
              </a:rPr>
              <a:t>выполнять </a:t>
            </a:r>
            <a:r>
              <a:rPr spc="-10" dirty="0">
                <a:latin typeface="Carlito"/>
                <a:cs typeface="Carlito"/>
              </a:rPr>
              <a:t>сложные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вычисления</a:t>
            </a:r>
            <a:r>
              <a:rPr spc="-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163830" indent="-342900" algn="just">
              <a:spcBef>
                <a:spcPts val="434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Функции, написанные </a:t>
            </a:r>
            <a:r>
              <a:rPr dirty="0">
                <a:latin typeface="Carlito"/>
                <a:cs typeface="Carlito"/>
              </a:rPr>
              <a:t>на </a:t>
            </a:r>
            <a:r>
              <a:rPr spc="-15" dirty="0">
                <a:latin typeface="Carlito"/>
                <a:cs typeface="Carlito"/>
              </a:rPr>
              <a:t>этом </a:t>
            </a:r>
            <a:r>
              <a:rPr spc="-5" dirty="0">
                <a:latin typeface="Carlito"/>
                <a:cs typeface="Carlito"/>
              </a:rPr>
              <a:t>языке, могут </a:t>
            </a:r>
            <a:r>
              <a:rPr spc="-10" dirty="0">
                <a:latin typeface="Carlito"/>
                <a:cs typeface="Carlito"/>
              </a:rPr>
              <a:t>использоваться </a:t>
            </a:r>
            <a:r>
              <a:rPr spc="-5" dirty="0">
                <a:latin typeface="Carlito"/>
                <a:cs typeface="Carlito"/>
              </a:rPr>
              <a:t>везде, </a:t>
            </a:r>
            <a:r>
              <a:rPr spc="-35" dirty="0">
                <a:latin typeface="Carlito"/>
                <a:cs typeface="Carlito"/>
              </a:rPr>
              <a:t>где </a:t>
            </a:r>
            <a:r>
              <a:rPr spc="-20" dirty="0">
                <a:latin typeface="Carlito"/>
                <a:cs typeface="Carlito"/>
              </a:rPr>
              <a:t>могли  </a:t>
            </a:r>
            <a:r>
              <a:rPr dirty="0">
                <a:latin typeface="Carlito"/>
                <a:cs typeface="Carlito"/>
              </a:rPr>
              <a:t>бы </a:t>
            </a:r>
            <a:r>
              <a:rPr spc="-10" dirty="0">
                <a:latin typeface="Carlito"/>
                <a:cs typeface="Carlito"/>
              </a:rPr>
              <a:t>использоваться </a:t>
            </a:r>
            <a:r>
              <a:rPr dirty="0">
                <a:latin typeface="Carlito"/>
                <a:cs typeface="Carlito"/>
              </a:rPr>
              <a:t>встроенные </a:t>
            </a:r>
            <a:r>
              <a:rPr spc="-5" dirty="0">
                <a:latin typeface="Carlito"/>
                <a:cs typeface="Carlito"/>
              </a:rPr>
              <a:t>функции </a:t>
            </a:r>
            <a:r>
              <a:rPr spc="-10" dirty="0">
                <a:latin typeface="Carlito"/>
                <a:cs typeface="Carlito"/>
              </a:rPr>
              <a:t>языка </a:t>
            </a:r>
            <a:r>
              <a:rPr dirty="0">
                <a:latin typeface="Carlito"/>
                <a:cs typeface="Carlito"/>
              </a:rPr>
              <a:t>SQL, </a:t>
            </a:r>
            <a:r>
              <a:rPr spc="-5" dirty="0">
                <a:latin typeface="Carlito"/>
                <a:cs typeface="Carlito"/>
              </a:rPr>
              <a:t>например,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индексных  выражениях </a:t>
            </a:r>
            <a:r>
              <a:rPr dirty="0">
                <a:latin typeface="Carlito"/>
                <a:cs typeface="Carlito"/>
              </a:rPr>
              <a:t>при </a:t>
            </a:r>
            <a:r>
              <a:rPr spc="-10" dirty="0">
                <a:latin typeface="Carlito"/>
                <a:cs typeface="Carlito"/>
              </a:rPr>
              <a:t>создании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индексов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5080" indent="-342900"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Данный язык </a:t>
            </a:r>
            <a:r>
              <a:rPr spc="-10" dirty="0">
                <a:latin typeface="Carlito"/>
                <a:cs typeface="Carlito"/>
              </a:rPr>
              <a:t>позволяет </a:t>
            </a:r>
            <a:r>
              <a:rPr spc="-5" dirty="0">
                <a:latin typeface="Carlito"/>
                <a:cs typeface="Carlito"/>
              </a:rPr>
              <a:t>повысить </a:t>
            </a:r>
            <a:r>
              <a:rPr dirty="0">
                <a:latin typeface="Carlito"/>
                <a:cs typeface="Carlito"/>
              </a:rPr>
              <a:t>эффективность </a:t>
            </a:r>
            <a:r>
              <a:rPr spc="-5" dirty="0">
                <a:latin typeface="Carlito"/>
                <a:cs typeface="Carlito"/>
              </a:rPr>
              <a:t>работы приложения </a:t>
            </a:r>
            <a:r>
              <a:rPr dirty="0">
                <a:latin typeface="Carlito"/>
                <a:cs typeface="Carlito"/>
              </a:rPr>
              <a:t>с базой  </a:t>
            </a:r>
            <a:r>
              <a:rPr spc="-5" dirty="0">
                <a:latin typeface="Carlito"/>
                <a:cs typeface="Carlito"/>
              </a:rPr>
              <a:t>данных </a:t>
            </a:r>
            <a:r>
              <a:rPr dirty="0">
                <a:latin typeface="Carlito"/>
                <a:cs typeface="Carlito"/>
              </a:rPr>
              <a:t>за </a:t>
            </a:r>
            <a:r>
              <a:rPr spc="-10" dirty="0">
                <a:latin typeface="Carlito"/>
                <a:cs typeface="Carlito"/>
              </a:rPr>
              <a:t>счет </a:t>
            </a:r>
            <a:r>
              <a:rPr spc="-15" dirty="0">
                <a:latin typeface="Carlito"/>
                <a:cs typeface="Carlito"/>
              </a:rPr>
              <a:t>того, </a:t>
            </a:r>
            <a:r>
              <a:rPr spc="-10" dirty="0">
                <a:latin typeface="Carlito"/>
                <a:cs typeface="Carlito"/>
              </a:rPr>
              <a:t>что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рамках </a:t>
            </a:r>
            <a:r>
              <a:rPr spc="-15" dirty="0">
                <a:latin typeface="Carlito"/>
                <a:cs typeface="Carlito"/>
              </a:rPr>
              <a:t>одной </a:t>
            </a:r>
            <a:r>
              <a:rPr spc="-5" dirty="0">
                <a:latin typeface="Carlito"/>
                <a:cs typeface="Carlito"/>
              </a:rPr>
              <a:t>процедуры, написанной </a:t>
            </a:r>
            <a:r>
              <a:rPr dirty="0">
                <a:latin typeface="Carlito"/>
                <a:cs typeface="Carlito"/>
              </a:rPr>
              <a:t>на </a:t>
            </a:r>
            <a:r>
              <a:rPr spc="-15" dirty="0">
                <a:latin typeface="Carlito"/>
                <a:cs typeface="Carlito"/>
              </a:rPr>
              <a:t>этом  </a:t>
            </a:r>
            <a:r>
              <a:rPr spc="-10" dirty="0">
                <a:latin typeface="Carlito"/>
                <a:cs typeface="Carlito"/>
              </a:rPr>
              <a:t>языке, </a:t>
            </a:r>
            <a:r>
              <a:rPr spc="-5" dirty="0">
                <a:latin typeface="Carlito"/>
                <a:cs typeface="Carlito"/>
              </a:rPr>
              <a:t>могут </a:t>
            </a:r>
            <a:r>
              <a:rPr dirty="0">
                <a:latin typeface="Carlito"/>
                <a:cs typeface="Carlito"/>
              </a:rPr>
              <a:t>быть </a:t>
            </a:r>
            <a:r>
              <a:rPr spc="-5" dirty="0">
                <a:latin typeface="Carlito"/>
                <a:cs typeface="Carlito"/>
              </a:rPr>
              <a:t>сгруппированы </a:t>
            </a:r>
            <a:r>
              <a:rPr spc="-10" dirty="0">
                <a:latin typeface="Carlito"/>
                <a:cs typeface="Carlito"/>
              </a:rPr>
              <a:t>несколько SQL-операторов,</a:t>
            </a:r>
            <a:r>
              <a:rPr spc="114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которые</a:t>
            </a:r>
            <a:endParaRPr dirty="0">
              <a:latin typeface="Carlito"/>
              <a:cs typeface="Carlito"/>
            </a:endParaRPr>
          </a:p>
          <a:p>
            <a:pPr marL="355600"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хранятся </a:t>
            </a:r>
            <a:r>
              <a:rPr dirty="0">
                <a:latin typeface="Carlito"/>
                <a:cs typeface="Carlito"/>
              </a:rPr>
              <a:t>на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сервере</a:t>
            </a:r>
            <a:r>
              <a:rPr spc="-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222250" indent="-342900"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Carlito"/>
                <a:cs typeface="Carlito"/>
              </a:rPr>
              <a:t>Поэтому </a:t>
            </a:r>
            <a:r>
              <a:rPr spc="-10" dirty="0">
                <a:latin typeface="Carlito"/>
                <a:cs typeface="Carlito"/>
              </a:rPr>
              <a:t>клиентскому </a:t>
            </a:r>
            <a:r>
              <a:rPr spc="-5" dirty="0">
                <a:latin typeface="Carlito"/>
                <a:cs typeface="Carlito"/>
              </a:rPr>
              <a:t>приложению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10" dirty="0">
                <a:latin typeface="Carlito"/>
                <a:cs typeface="Carlito"/>
              </a:rPr>
              <a:t>требуется </a:t>
            </a:r>
            <a:r>
              <a:rPr spc="-5" dirty="0">
                <a:latin typeface="Carlito"/>
                <a:cs typeface="Carlito"/>
              </a:rPr>
              <a:t>выполнять </a:t>
            </a:r>
            <a:r>
              <a:rPr spc="-10" dirty="0">
                <a:latin typeface="Carlito"/>
                <a:cs typeface="Carlito"/>
              </a:rPr>
              <a:t>эти </a:t>
            </a:r>
            <a:r>
              <a:rPr dirty="0">
                <a:latin typeface="Carlito"/>
                <a:cs typeface="Carlito"/>
              </a:rPr>
              <a:t>SQL-  </a:t>
            </a:r>
            <a:r>
              <a:rPr spc="-10" dirty="0">
                <a:latin typeface="Carlito"/>
                <a:cs typeface="Carlito"/>
              </a:rPr>
              <a:t>операторы </a:t>
            </a:r>
            <a:r>
              <a:rPr dirty="0">
                <a:latin typeface="Carlito"/>
                <a:cs typeface="Carlito"/>
              </a:rPr>
              <a:t>по </a:t>
            </a:r>
            <a:r>
              <a:rPr spc="-20" dirty="0">
                <a:latin typeface="Carlito"/>
                <a:cs typeface="Carlito"/>
              </a:rPr>
              <a:t>одному, </a:t>
            </a:r>
            <a:r>
              <a:rPr spc="-5" dirty="0">
                <a:latin typeface="Carlito"/>
                <a:cs typeface="Carlito"/>
              </a:rPr>
              <a:t>организуя каждый раз взаимодействие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5" dirty="0">
                <a:latin typeface="Carlito"/>
                <a:cs typeface="Carlito"/>
              </a:rPr>
              <a:t>сервером </a:t>
            </a:r>
            <a:r>
              <a:rPr dirty="0">
                <a:latin typeface="Carlito"/>
                <a:cs typeface="Carlito"/>
              </a:rPr>
              <a:t>и  </a:t>
            </a:r>
            <a:r>
              <a:rPr spc="-10" dirty="0">
                <a:latin typeface="Carlito"/>
                <a:cs typeface="Carlito"/>
              </a:rPr>
              <a:t>тем </a:t>
            </a:r>
            <a:r>
              <a:rPr spc="-5" dirty="0">
                <a:latin typeface="Carlito"/>
                <a:cs typeface="Carlito"/>
              </a:rPr>
              <a:t>самым увеличивая сетевой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трафик</a:t>
            </a:r>
            <a:r>
              <a:rPr spc="-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165735" indent="-342900"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35" dirty="0">
                <a:latin typeface="Carlito"/>
                <a:cs typeface="Carlito"/>
              </a:rPr>
              <a:t>Также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10" dirty="0">
                <a:latin typeface="Carlito"/>
                <a:cs typeface="Carlito"/>
              </a:rPr>
              <a:t>выполняется </a:t>
            </a:r>
            <a:r>
              <a:rPr spc="-5" dirty="0">
                <a:latin typeface="Carlito"/>
                <a:cs typeface="Carlito"/>
              </a:rPr>
              <a:t>передача </a:t>
            </a:r>
            <a:r>
              <a:rPr spc="-10" dirty="0">
                <a:latin typeface="Carlito"/>
                <a:cs typeface="Carlito"/>
              </a:rPr>
              <a:t>промежуточных </a:t>
            </a:r>
            <a:r>
              <a:rPr spc="-20" dirty="0">
                <a:latin typeface="Carlito"/>
                <a:cs typeface="Carlito"/>
              </a:rPr>
              <a:t>результатов </a:t>
            </a:r>
            <a:r>
              <a:rPr spc="-5" dirty="0">
                <a:latin typeface="Carlito"/>
                <a:cs typeface="Carlito"/>
              </a:rPr>
              <a:t>вычислений </a:t>
            </a:r>
            <a:r>
              <a:rPr spc="-10" dirty="0">
                <a:latin typeface="Carlito"/>
                <a:cs typeface="Carlito"/>
              </a:rPr>
              <a:t>от  </a:t>
            </a:r>
            <a:r>
              <a:rPr spc="-5" dirty="0">
                <a:latin typeface="Carlito"/>
                <a:cs typeface="Carlito"/>
              </a:rPr>
              <a:t>сервера </a:t>
            </a:r>
            <a:r>
              <a:rPr dirty="0">
                <a:latin typeface="Carlito"/>
                <a:cs typeface="Carlito"/>
              </a:rPr>
              <a:t>к </a:t>
            </a:r>
            <a:r>
              <a:rPr spc="-10" dirty="0">
                <a:latin typeface="Carlito"/>
                <a:cs typeface="Carlito"/>
              </a:rPr>
              <a:t>клиенту, тем </a:t>
            </a:r>
            <a:r>
              <a:rPr spc="-5" dirty="0">
                <a:latin typeface="Carlito"/>
                <a:cs typeface="Carlito"/>
              </a:rPr>
              <a:t>самым </a:t>
            </a:r>
            <a:r>
              <a:rPr spc="-10" dirty="0">
                <a:latin typeface="Carlito"/>
                <a:cs typeface="Carlito"/>
              </a:rPr>
              <a:t>также </a:t>
            </a:r>
            <a:r>
              <a:rPr spc="-5" dirty="0">
                <a:latin typeface="Carlito"/>
                <a:cs typeface="Carlito"/>
              </a:rPr>
              <a:t>сокращается </a:t>
            </a:r>
            <a:r>
              <a:rPr spc="-5" dirty="0" err="1">
                <a:latin typeface="Carlito"/>
                <a:cs typeface="Carlito"/>
              </a:rPr>
              <a:t>число</a:t>
            </a:r>
            <a:r>
              <a:rPr spc="95" dirty="0">
                <a:latin typeface="Carlito"/>
                <a:cs typeface="Carlito"/>
              </a:rPr>
              <a:t> </a:t>
            </a:r>
            <a:r>
              <a:rPr spc="-5" dirty="0" err="1" smtClean="0">
                <a:latin typeface="Carlito"/>
                <a:cs typeface="Carlito"/>
              </a:rPr>
              <a:t>взаимодействий</a:t>
            </a:r>
            <a:r>
              <a:rPr lang="ru-RU" spc="-5" dirty="0" smtClean="0">
                <a:latin typeface="Carlito"/>
                <a:cs typeface="Carlito"/>
              </a:rPr>
              <a:t> </a:t>
            </a:r>
            <a:r>
              <a:rPr dirty="0" err="1" smtClean="0">
                <a:latin typeface="Carlito"/>
                <a:cs typeface="Carlito"/>
              </a:rPr>
              <a:t>клиента</a:t>
            </a:r>
            <a:r>
              <a:rPr dirty="0" smtClean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и </a:t>
            </a:r>
            <a:r>
              <a:rPr spc="-5" dirty="0">
                <a:latin typeface="Carlito"/>
                <a:cs typeface="Carlito"/>
              </a:rPr>
              <a:t>сервера, </a:t>
            </a:r>
            <a:r>
              <a:rPr spc="-10" dirty="0">
                <a:latin typeface="Carlito"/>
                <a:cs typeface="Carlito"/>
              </a:rPr>
              <a:t>что позволяет ускорить </a:t>
            </a:r>
            <a:r>
              <a:rPr spc="-5" dirty="0">
                <a:latin typeface="Carlito"/>
                <a:cs typeface="Carlito"/>
              </a:rPr>
              <a:t>обработку</a:t>
            </a:r>
            <a:r>
              <a:rPr spc="114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данных</a:t>
            </a:r>
            <a:r>
              <a:rPr spc="-5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734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162" y="153757"/>
            <a:ext cx="735412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Создание</a:t>
            </a:r>
            <a:r>
              <a:rPr sz="3200" spc="-7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функции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7527" y="1130218"/>
            <a:ext cx="10300828" cy="4299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0" dirty="0">
                <a:latin typeface="Carlito"/>
                <a:cs typeface="Carlito"/>
              </a:rPr>
              <a:t>языке </a:t>
            </a:r>
            <a:r>
              <a:rPr sz="2000" dirty="0">
                <a:latin typeface="Carlito"/>
                <a:cs typeface="Carlito"/>
              </a:rPr>
              <a:t>PL/pgSQL </a:t>
            </a:r>
            <a:r>
              <a:rPr sz="2000" spc="-5" dirty="0">
                <a:latin typeface="Carlito"/>
                <a:cs typeface="Carlito"/>
              </a:rPr>
              <a:t>оформляются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виде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блоков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dirty="0">
                <a:latin typeface="Carlito"/>
                <a:cs typeface="Carlito"/>
              </a:rPr>
              <a:t>(в квадратных </a:t>
            </a:r>
            <a:r>
              <a:rPr sz="2000" spc="-15" dirty="0">
                <a:latin typeface="Carlito"/>
                <a:cs typeface="Carlito"/>
              </a:rPr>
              <a:t>скобках </a:t>
            </a:r>
            <a:r>
              <a:rPr sz="2000" spc="-5" dirty="0">
                <a:latin typeface="Carlito"/>
                <a:cs typeface="Carlito"/>
              </a:rPr>
              <a:t>указаны необязательные </a:t>
            </a:r>
            <a:r>
              <a:rPr sz="2000" spc="-10" dirty="0">
                <a:latin typeface="Carlito"/>
                <a:cs typeface="Carlito"/>
              </a:rPr>
              <a:t>элементы</a:t>
            </a:r>
            <a:r>
              <a:rPr sz="2000" spc="-10" dirty="0">
                <a:latin typeface="Carlito"/>
                <a:cs typeface="Carlito"/>
              </a:rPr>
              <a:t>):</a:t>
            </a:r>
            <a:endParaRPr sz="2000" dirty="0">
              <a:latin typeface="Carlito"/>
              <a:cs typeface="Carlito"/>
            </a:endParaRPr>
          </a:p>
          <a:p>
            <a:pPr marL="12700" marR="6004560">
              <a:lnSpc>
                <a:spcPts val="2590"/>
              </a:lnSpc>
              <a:spcBef>
                <a:spcPts val="70"/>
              </a:spcBef>
            </a:pPr>
            <a:r>
              <a:rPr b="1" dirty="0">
                <a:latin typeface="Courier New"/>
                <a:cs typeface="Courier New"/>
              </a:rPr>
              <a:t>[ </a:t>
            </a:r>
            <a:r>
              <a:rPr b="1" spc="-10" dirty="0">
                <a:latin typeface="Courier New"/>
                <a:cs typeface="Courier New"/>
              </a:rPr>
              <a:t>&lt;&lt;метка</a:t>
            </a:r>
            <a:r>
              <a:rPr b="1" spc="-10" dirty="0">
                <a:latin typeface="Courier New"/>
                <a:cs typeface="Courier New"/>
              </a:rPr>
              <a:t>&gt;&gt;</a:t>
            </a:r>
            <a:r>
              <a:rPr b="1" spc="-1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]  </a:t>
            </a:r>
            <a:endParaRPr lang="ru-RU" b="1" dirty="0" smtClean="0">
              <a:latin typeface="Courier New"/>
              <a:cs typeface="Courier New"/>
            </a:endParaRPr>
          </a:p>
          <a:p>
            <a:pPr marL="12700" marR="6004560">
              <a:lnSpc>
                <a:spcPts val="2590"/>
              </a:lnSpc>
              <a:spcBef>
                <a:spcPts val="70"/>
              </a:spcBef>
            </a:pPr>
            <a:r>
              <a:rPr b="1" dirty="0" smtClean="0">
                <a:latin typeface="Courier New"/>
                <a:cs typeface="Courier New"/>
              </a:rPr>
              <a:t>[</a:t>
            </a:r>
            <a:r>
              <a:rPr b="1" spc="-25" dirty="0" smtClean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DECLARE</a:t>
            </a:r>
            <a:r>
              <a:rPr lang="ru-RU" b="1" spc="-10" dirty="0" smtClean="0">
                <a:latin typeface="Courier New"/>
                <a:cs typeface="Courier New"/>
              </a:rPr>
              <a:t> </a:t>
            </a:r>
            <a:r>
              <a:rPr b="1" spc="-10" dirty="0" err="1" smtClean="0">
                <a:latin typeface="Courier New"/>
                <a:cs typeface="Courier New"/>
              </a:rPr>
              <a:t>объявления</a:t>
            </a:r>
            <a:r>
              <a:rPr b="1" spc="-105" dirty="0" smtClean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]  </a:t>
            </a:r>
            <a:endParaRPr lang="ru-RU" b="1" dirty="0" smtClean="0">
              <a:latin typeface="Courier New"/>
              <a:cs typeface="Courier New"/>
            </a:endParaRPr>
          </a:p>
          <a:p>
            <a:pPr marL="12700" marR="6004560">
              <a:lnSpc>
                <a:spcPts val="2590"/>
              </a:lnSpc>
              <a:spcBef>
                <a:spcPts val="70"/>
              </a:spcBef>
            </a:pPr>
            <a:r>
              <a:rPr b="1" spc="-10" dirty="0" smtClean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275"/>
              </a:spcBef>
            </a:pPr>
            <a:r>
              <a:rPr b="1" spc="-10" dirty="0">
                <a:latin typeface="Courier New"/>
                <a:cs typeface="Courier New"/>
              </a:rPr>
              <a:t>операторы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b="1" spc="-5" dirty="0">
                <a:latin typeface="Courier New"/>
                <a:cs typeface="Courier New"/>
              </a:rPr>
              <a:t>END </a:t>
            </a:r>
            <a:r>
              <a:rPr b="1" dirty="0">
                <a:latin typeface="Courier New"/>
                <a:cs typeface="Courier New"/>
              </a:rPr>
              <a:t>[ </a:t>
            </a:r>
            <a:r>
              <a:rPr b="1" spc="-10" dirty="0">
                <a:latin typeface="Courier New"/>
                <a:cs typeface="Courier New"/>
              </a:rPr>
              <a:t>метка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];</a:t>
            </a:r>
            <a:endParaRPr dirty="0">
              <a:latin typeface="Courier New"/>
              <a:cs typeface="Courier New"/>
            </a:endParaRPr>
          </a:p>
          <a:p>
            <a:pPr marL="355600" marR="25400" indent="-342900"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Внутри </a:t>
            </a:r>
            <a:r>
              <a:rPr sz="2000" spc="-15" dirty="0">
                <a:latin typeface="Carlito"/>
                <a:cs typeface="Carlito"/>
              </a:rPr>
              <a:t>блока </a:t>
            </a:r>
            <a:r>
              <a:rPr sz="2000" spc="-5" dirty="0">
                <a:latin typeface="Carlito"/>
                <a:cs typeface="Carlito"/>
              </a:rPr>
              <a:t>могут </a:t>
            </a:r>
            <a:r>
              <a:rPr sz="2000" spc="-10" dirty="0">
                <a:latin typeface="Carlito"/>
                <a:cs typeface="Carlito"/>
              </a:rPr>
              <a:t>содержаться вложенные блоки,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spc="-20" dirty="0">
                <a:latin typeface="Carlito"/>
                <a:cs typeface="Carlito"/>
              </a:rPr>
              <a:t>удобно  </a:t>
            </a:r>
            <a:r>
              <a:rPr sz="2000" spc="-5" dirty="0">
                <a:latin typeface="Carlito"/>
                <a:cs typeface="Carlito"/>
              </a:rPr>
              <a:t>использовать для отражения логической </a:t>
            </a:r>
            <a:r>
              <a:rPr sz="2000" dirty="0">
                <a:latin typeface="Carlito"/>
                <a:cs typeface="Carlito"/>
              </a:rPr>
              <a:t>структуры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функции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726440"/>
            <a:r>
              <a:rPr sz="2000" spc="-5" dirty="0">
                <a:latin typeface="Carlito"/>
                <a:cs typeface="Carlito"/>
              </a:rPr>
              <a:t>Переменные, объявленные </a:t>
            </a: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10" dirty="0">
                <a:latin typeface="Carlito"/>
                <a:cs typeface="Carlito"/>
              </a:rPr>
              <a:t>вложенном </a:t>
            </a:r>
            <a:r>
              <a:rPr sz="2000" spc="-15" dirty="0">
                <a:latin typeface="Carlito"/>
                <a:cs typeface="Carlito"/>
              </a:rPr>
              <a:t>блоке, </a:t>
            </a:r>
            <a:r>
              <a:rPr sz="2000" dirty="0">
                <a:latin typeface="Carlito"/>
                <a:cs typeface="Carlito"/>
              </a:rPr>
              <a:t>скрывают  </a:t>
            </a:r>
            <a:r>
              <a:rPr sz="2000" spc="-10" dirty="0">
                <a:latin typeface="Carlito"/>
                <a:cs typeface="Carlito"/>
              </a:rPr>
              <a:t>одноименные </a:t>
            </a:r>
            <a:r>
              <a:rPr sz="2000" spc="-5" dirty="0">
                <a:latin typeface="Carlito"/>
                <a:cs typeface="Carlito"/>
              </a:rPr>
              <a:t>переменные, объявленные </a:t>
            </a: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5" dirty="0">
                <a:latin typeface="Carlito"/>
                <a:cs typeface="Carlito"/>
              </a:rPr>
              <a:t>внешнем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блоке</a:t>
            </a:r>
            <a:r>
              <a:rPr sz="2000" spc="-1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Все </a:t>
            </a:r>
            <a:r>
              <a:rPr sz="2000" spc="-5" dirty="0">
                <a:latin typeface="Carlito"/>
                <a:cs typeface="Carlito"/>
              </a:rPr>
              <a:t>ключевые </a:t>
            </a:r>
            <a:r>
              <a:rPr sz="2000" dirty="0">
                <a:latin typeface="Carlito"/>
                <a:cs typeface="Carlito"/>
              </a:rPr>
              <a:t>слова </a:t>
            </a:r>
            <a:r>
              <a:rPr sz="2000" spc="-10" dirty="0">
                <a:latin typeface="Carlito"/>
                <a:cs typeface="Carlito"/>
              </a:rPr>
              <a:t>являются </a:t>
            </a:r>
            <a:r>
              <a:rPr sz="2000" spc="-5" dirty="0">
                <a:latin typeface="Carlito"/>
                <a:cs typeface="Carlito"/>
              </a:rPr>
              <a:t>нечувствительными </a:t>
            </a:r>
            <a:r>
              <a:rPr sz="2000" dirty="0">
                <a:latin typeface="Carlito"/>
                <a:cs typeface="Carlito"/>
              </a:rPr>
              <a:t>к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регистру</a:t>
            </a:r>
            <a:endParaRPr sz="2000" dirty="0">
              <a:latin typeface="Carlito"/>
              <a:cs typeface="Carlito"/>
            </a:endParaRPr>
          </a:p>
          <a:p>
            <a:pPr marL="355600" marR="5080"/>
            <a:r>
              <a:rPr sz="2000" spc="-5" dirty="0">
                <a:latin typeface="Carlito"/>
                <a:cs typeface="Carlito"/>
              </a:rPr>
              <a:t>символов, </a:t>
            </a:r>
            <a:r>
              <a:rPr sz="2000" spc="-10" dirty="0">
                <a:latin typeface="Carlito"/>
                <a:cs typeface="Carlito"/>
              </a:rPr>
              <a:t>поэтому </a:t>
            </a:r>
            <a:r>
              <a:rPr sz="2000" dirty="0">
                <a:latin typeface="Carlito"/>
                <a:cs typeface="Carlito"/>
              </a:rPr>
              <a:t>их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spc="-15" dirty="0">
                <a:latin typeface="Carlito"/>
                <a:cs typeface="Carlito"/>
              </a:rPr>
              <a:t>вводить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верхнем, </a:t>
            </a:r>
            <a:r>
              <a:rPr sz="2000" spc="-5" dirty="0">
                <a:latin typeface="Carlito"/>
                <a:cs typeface="Carlito"/>
              </a:rPr>
              <a:t>так </a:t>
            </a:r>
            <a:r>
              <a:rPr sz="2000" dirty="0">
                <a:latin typeface="Carlito"/>
                <a:cs typeface="Carlito"/>
              </a:rPr>
              <a:t>и в </a:t>
            </a:r>
            <a:r>
              <a:rPr sz="2000" spc="-5" dirty="0">
                <a:latin typeface="Carlito"/>
                <a:cs typeface="Carlito"/>
              </a:rPr>
              <a:t>нижнем  регистре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562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1195" y="113415"/>
            <a:ext cx="8691219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Пример </a:t>
            </a:r>
            <a:r>
              <a:rPr sz="3200" spc="-10" dirty="0">
                <a:latin typeface="Arial Black" panose="020B0A04020102020204" pitchFamily="34" charset="0"/>
              </a:rPr>
              <a:t>функции, представленный</a:t>
            </a:r>
            <a:r>
              <a:rPr sz="3200" spc="-10" dirty="0">
                <a:latin typeface="Arial Black" panose="020B0A04020102020204" pitchFamily="34" charset="0"/>
              </a:rPr>
              <a:t>  </a:t>
            </a:r>
            <a:r>
              <a:rPr sz="3200" spc="-5" dirty="0">
                <a:latin typeface="Arial Black" panose="020B0A04020102020204" pitchFamily="34" charset="0"/>
              </a:rPr>
              <a:t>в </a:t>
            </a:r>
            <a:r>
              <a:rPr sz="3200" spc="-10" dirty="0" err="1" smtClean="0">
                <a:latin typeface="Arial Black" panose="020B0A04020102020204" pitchFamily="34" charset="0"/>
              </a:rPr>
              <a:t>документации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9451" y="1201761"/>
            <a:ext cx="7721600" cy="4703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CREATE FUNCTION somefunc</a:t>
            </a:r>
            <a:r>
              <a:rPr sz="1600" b="1" spc="-5" dirty="0">
                <a:latin typeface="Courier New"/>
                <a:cs typeface="Courier New"/>
              </a:rPr>
              <a:t>() </a:t>
            </a:r>
            <a:r>
              <a:rPr sz="1600" b="1" spc="-5" dirty="0" smtClean="0">
                <a:latin typeface="Courier New"/>
                <a:cs typeface="Courier New"/>
              </a:rPr>
              <a:t>RETURNS </a:t>
            </a:r>
            <a:r>
              <a:rPr sz="1600" b="1" spc="-5" dirty="0">
                <a:latin typeface="Courier New"/>
                <a:cs typeface="Courier New"/>
              </a:rPr>
              <a:t>integer </a:t>
            </a:r>
            <a:endParaRPr lang="ru-RU" sz="1600" b="1" spc="-5" dirty="0" smtClean="0">
              <a:latin typeface="Courier New"/>
              <a:cs typeface="Courier New"/>
            </a:endParaRPr>
          </a:p>
          <a:p>
            <a:pPr marL="12700">
              <a:spcBef>
                <a:spcPts val="95"/>
              </a:spcBef>
            </a:pPr>
            <a:r>
              <a:rPr sz="1600" b="1" spc="-5" dirty="0" smtClean="0">
                <a:latin typeface="Courier New"/>
                <a:cs typeface="Courier New"/>
              </a:rPr>
              <a:t>AS</a:t>
            </a:r>
            <a:r>
              <a:rPr sz="1600" b="1" spc="55" dirty="0" smtClean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$$</a:t>
            </a:r>
            <a:endParaRPr sz="1600" b="1" dirty="0">
              <a:latin typeface="Courier New"/>
              <a:cs typeface="Courier New"/>
            </a:endParaRPr>
          </a:p>
          <a:p>
            <a:pPr marL="12700" marR="5746115"/>
            <a:r>
              <a:rPr sz="1600" b="1" spc="-5" dirty="0">
                <a:latin typeface="Courier New"/>
                <a:cs typeface="Courier New"/>
              </a:rPr>
              <a:t>&lt;&lt; outerblock</a:t>
            </a:r>
            <a:r>
              <a:rPr sz="1600" b="1" spc="-5" dirty="0">
                <a:latin typeface="Courier New"/>
                <a:cs typeface="Courier New"/>
              </a:rPr>
              <a:t> &gt;&gt;  DECLARE</a:t>
            </a:r>
            <a:endParaRPr sz="1600" b="1" dirty="0">
              <a:latin typeface="Courier New"/>
              <a:cs typeface="Courier New"/>
            </a:endParaRPr>
          </a:p>
          <a:p>
            <a:pPr marL="12700" marR="984250"/>
            <a:r>
              <a:rPr sz="1600" spc="-5" dirty="0">
                <a:latin typeface="Courier New"/>
                <a:cs typeface="Courier New"/>
              </a:rPr>
              <a:t>-- Объявим переменную типа integer и инициализируем ее.  </a:t>
            </a:r>
            <a:r>
              <a:rPr sz="1600" b="1" spc="-5" dirty="0">
                <a:latin typeface="Courier New"/>
                <a:cs typeface="Courier New"/>
              </a:rPr>
              <a:t>quantity integer :=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30;</a:t>
            </a:r>
            <a:endParaRPr sz="1600" b="1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BEGIN</a:t>
            </a:r>
            <a:endParaRPr sz="1600" b="1" dirty="0">
              <a:latin typeface="Courier New"/>
              <a:cs typeface="Courier New"/>
            </a:endParaRPr>
          </a:p>
          <a:p>
            <a:pPr marL="256540"/>
            <a:r>
              <a:rPr sz="1600" spc="-5" dirty="0">
                <a:latin typeface="Courier New"/>
                <a:cs typeface="Courier New"/>
              </a:rPr>
              <a:t>-- Этот оператор выведет сообщение, в котором вместо знака</a:t>
            </a:r>
            <a:r>
              <a:rPr sz="1600" spc="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</a:t>
            </a:r>
            <a:endParaRPr sz="1600" dirty="0">
              <a:latin typeface="Courier New"/>
              <a:cs typeface="Courier New"/>
            </a:endParaRPr>
          </a:p>
          <a:p>
            <a:pPr marL="256540" marR="5080"/>
            <a:r>
              <a:rPr sz="1600" spc="-5" dirty="0">
                <a:latin typeface="Courier New"/>
                <a:cs typeface="Courier New"/>
              </a:rPr>
              <a:t>-- будет подставлено значение переменной quantity, равное 30.  </a:t>
            </a:r>
            <a:r>
              <a:rPr sz="1600" b="1" spc="-5" dirty="0">
                <a:latin typeface="Courier New"/>
                <a:cs typeface="Courier New"/>
              </a:rPr>
              <a:t>RAISE NOTICE 'Quantity here </a:t>
            </a:r>
            <a:r>
              <a:rPr sz="1600" b="1" dirty="0">
                <a:latin typeface="Courier New"/>
                <a:cs typeface="Courier New"/>
              </a:rPr>
              <a:t>is </a:t>
            </a:r>
            <a:r>
              <a:rPr sz="1600" b="1" spc="-5" dirty="0">
                <a:latin typeface="Courier New"/>
                <a:cs typeface="Courier New"/>
              </a:rPr>
              <a:t>%',</a:t>
            </a:r>
            <a:r>
              <a:rPr sz="1600" b="1" spc="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quantity;</a:t>
            </a:r>
            <a:endParaRPr sz="1600" b="1" dirty="0">
              <a:latin typeface="Courier New"/>
              <a:cs typeface="Courier New"/>
            </a:endParaRPr>
          </a:p>
          <a:p>
            <a:pPr marL="256540"/>
            <a:r>
              <a:rPr sz="1600" b="1" spc="-5" dirty="0">
                <a:latin typeface="Courier New"/>
                <a:cs typeface="Courier New"/>
              </a:rPr>
              <a:t>quantity </a:t>
            </a:r>
            <a:r>
              <a:rPr sz="1600" b="1" dirty="0">
                <a:latin typeface="Courier New"/>
                <a:cs typeface="Courier New"/>
              </a:rPr>
              <a:t>:= </a:t>
            </a:r>
            <a:r>
              <a:rPr sz="1600" b="1" spc="-5" dirty="0">
                <a:latin typeface="Courier New"/>
                <a:cs typeface="Courier New"/>
              </a:rPr>
              <a:t>50; </a:t>
            </a:r>
            <a:r>
              <a:rPr sz="1600" dirty="0">
                <a:latin typeface="Courier New"/>
                <a:cs typeface="Courier New"/>
              </a:rPr>
              <a:t>-- </a:t>
            </a:r>
            <a:r>
              <a:rPr sz="1600" spc="-5" dirty="0">
                <a:latin typeface="Courier New"/>
                <a:cs typeface="Courier New"/>
              </a:rPr>
              <a:t>присвоим переменной новое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значение</a:t>
            </a:r>
            <a:endParaRPr sz="1600" dirty="0">
              <a:latin typeface="Courier New"/>
              <a:cs typeface="Courier New"/>
            </a:endParaRPr>
          </a:p>
          <a:p>
            <a:pPr marL="256540"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--</a:t>
            </a:r>
            <a:endParaRPr sz="1600" dirty="0">
              <a:latin typeface="Courier New"/>
              <a:cs typeface="Courier New"/>
            </a:endParaRPr>
          </a:p>
          <a:p>
            <a:pPr marL="256540"/>
            <a:r>
              <a:rPr sz="1600" spc="-5" dirty="0">
                <a:latin typeface="Courier New"/>
                <a:cs typeface="Courier New"/>
              </a:rPr>
              <a:t>-- Создадим вложенный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блок</a:t>
            </a:r>
            <a:r>
              <a:rPr sz="1600" spc="-5" dirty="0">
                <a:latin typeface="Courier New"/>
                <a:cs typeface="Courier New"/>
              </a:rPr>
              <a:t>.</a:t>
            </a:r>
            <a:endParaRPr sz="1600" dirty="0">
              <a:latin typeface="Courier New"/>
              <a:cs typeface="Courier New"/>
            </a:endParaRPr>
          </a:p>
          <a:p>
            <a:pPr marL="256540" marR="6602730"/>
            <a:r>
              <a:rPr sz="1600" spc="-5" dirty="0">
                <a:latin typeface="Courier New"/>
                <a:cs typeface="Courier New"/>
              </a:rPr>
              <a:t>--  </a:t>
            </a:r>
            <a:r>
              <a:rPr sz="1600" b="1" spc="-10" dirty="0">
                <a:latin typeface="Courier New"/>
                <a:cs typeface="Courier New"/>
              </a:rPr>
              <a:t>D</a:t>
            </a:r>
            <a:r>
              <a:rPr sz="1600" b="1" spc="-5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</a:t>
            </a:r>
            <a:r>
              <a:rPr sz="1600" b="1" spc="-5" dirty="0">
                <a:latin typeface="Courier New"/>
                <a:cs typeface="Courier New"/>
              </a:rPr>
              <a:t>L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RE</a:t>
            </a:r>
            <a:endParaRPr sz="1600" b="1" dirty="0">
              <a:latin typeface="Courier New"/>
              <a:cs typeface="Courier New"/>
            </a:endParaRPr>
          </a:p>
          <a:p>
            <a:pPr marL="256540"/>
            <a:r>
              <a:rPr sz="1600" spc="-5" dirty="0">
                <a:latin typeface="Courier New"/>
                <a:cs typeface="Courier New"/>
              </a:rPr>
              <a:t>-- Объявим переменную типа integer и инициализируем</a:t>
            </a:r>
            <a:r>
              <a:rPr sz="1600" spc="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ее</a:t>
            </a:r>
            <a:r>
              <a:rPr sz="1600" spc="-5" dirty="0">
                <a:latin typeface="Courier New"/>
                <a:cs typeface="Courier New"/>
              </a:rPr>
              <a:t>.</a:t>
            </a:r>
            <a:endParaRPr sz="1600" dirty="0">
              <a:latin typeface="Courier New"/>
              <a:cs typeface="Courier New"/>
            </a:endParaRPr>
          </a:p>
          <a:p>
            <a:pPr marL="256540"/>
            <a:r>
              <a:rPr sz="1600" spc="-5" dirty="0">
                <a:latin typeface="Courier New"/>
                <a:cs typeface="Courier New"/>
              </a:rPr>
              <a:t>-- </a:t>
            </a:r>
            <a:r>
              <a:rPr sz="1600" dirty="0">
                <a:latin typeface="Courier New"/>
                <a:cs typeface="Courier New"/>
              </a:rPr>
              <a:t>Имя </a:t>
            </a:r>
            <a:r>
              <a:rPr sz="1600" spc="-5" dirty="0">
                <a:latin typeface="Courier New"/>
                <a:cs typeface="Courier New"/>
              </a:rPr>
              <a:t>этой переменой такое же, </a:t>
            </a:r>
            <a:r>
              <a:rPr sz="1600" dirty="0">
                <a:latin typeface="Courier New"/>
                <a:cs typeface="Courier New"/>
              </a:rPr>
              <a:t>как </a:t>
            </a:r>
            <a:r>
              <a:rPr sz="1600" spc="-5" dirty="0">
                <a:latin typeface="Courier New"/>
                <a:cs typeface="Courier New"/>
              </a:rPr>
              <a:t>и переменной в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главном</a:t>
            </a:r>
            <a:endParaRPr sz="1600" dirty="0">
              <a:latin typeface="Courier New"/>
              <a:cs typeface="Courier New"/>
            </a:endParaRPr>
          </a:p>
          <a:p>
            <a:pPr marL="256540"/>
            <a:r>
              <a:rPr sz="1600" spc="-5" dirty="0">
                <a:latin typeface="Courier New"/>
                <a:cs typeface="Courier New"/>
              </a:rPr>
              <a:t>-- блоке</a:t>
            </a:r>
            <a:r>
              <a:rPr sz="1600" spc="-5" dirty="0">
                <a:latin typeface="Courier New"/>
                <a:cs typeface="Courier New"/>
              </a:rPr>
              <a:t>.</a:t>
            </a:r>
            <a:endParaRPr sz="1600" dirty="0">
              <a:latin typeface="Courier New"/>
              <a:cs typeface="Courier New"/>
            </a:endParaRPr>
          </a:p>
          <a:p>
            <a:pPr marL="256540"/>
            <a:r>
              <a:rPr sz="1600" b="1" spc="-5" dirty="0">
                <a:latin typeface="Courier New"/>
                <a:cs typeface="Courier New"/>
              </a:rPr>
              <a:t>quantity integer :=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80;</a:t>
            </a:r>
          </a:p>
        </p:txBody>
      </p:sp>
    </p:spTree>
    <p:extLst>
      <p:ext uri="{BB962C8B-B14F-4D97-AF65-F5344CB8AC3E}">
        <p14:creationId xmlns:p14="http://schemas.microsoft.com/office/powerpoint/2010/main" val="3523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2200" y="1917752"/>
            <a:ext cx="7966709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BEGIN</a:t>
            </a:r>
            <a:endParaRPr sz="1600" b="1" dirty="0">
              <a:latin typeface="Courier New"/>
              <a:cs typeface="Courier New"/>
            </a:endParaRPr>
          </a:p>
          <a:p>
            <a:pPr marL="500380"/>
            <a:r>
              <a:rPr sz="1600" spc="-5" dirty="0">
                <a:latin typeface="Courier New"/>
                <a:cs typeface="Courier New"/>
              </a:rPr>
              <a:t>-- Этот оператор выведет значение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80.</a:t>
            </a:r>
            <a:endParaRPr sz="1600" dirty="0">
              <a:latin typeface="Courier New"/>
              <a:cs typeface="Courier New"/>
            </a:endParaRPr>
          </a:p>
          <a:p>
            <a:pPr marL="500380"/>
            <a:r>
              <a:rPr sz="1600" b="1" spc="-5" dirty="0">
                <a:latin typeface="Courier New"/>
                <a:cs typeface="Courier New"/>
              </a:rPr>
              <a:t>RAISE NOTICE 'Quantity here is %',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quantity;</a:t>
            </a:r>
            <a:endParaRPr sz="1600" b="1" dirty="0">
              <a:latin typeface="Courier New"/>
              <a:cs typeface="Courier New"/>
            </a:endParaRPr>
          </a:p>
          <a:p>
            <a:pPr marL="500380"/>
            <a:r>
              <a:rPr sz="1600" spc="-5" dirty="0">
                <a:latin typeface="Courier New"/>
                <a:cs typeface="Courier New"/>
              </a:rPr>
              <a:t>-- Этот оператор выведет значение 50. Поскольку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имени</a:t>
            </a:r>
            <a:endParaRPr sz="1600" dirty="0">
              <a:latin typeface="Courier New"/>
              <a:cs typeface="Courier New"/>
            </a:endParaRPr>
          </a:p>
          <a:p>
            <a:pPr marL="500380"/>
            <a:r>
              <a:rPr sz="1600" spc="-5" dirty="0">
                <a:latin typeface="Courier New"/>
                <a:cs typeface="Courier New"/>
              </a:rPr>
              <a:t>-- переменной предшествует имя метки внешнего блока,</a:t>
            </a:r>
            <a:r>
              <a:rPr sz="1600" spc="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будет</a:t>
            </a:r>
            <a:endParaRPr sz="1600" dirty="0">
              <a:latin typeface="Courier New"/>
              <a:cs typeface="Courier New"/>
            </a:endParaRPr>
          </a:p>
          <a:p>
            <a:pPr marL="500380"/>
            <a:r>
              <a:rPr sz="1600" spc="-5" dirty="0">
                <a:latin typeface="Courier New"/>
                <a:cs typeface="Courier New"/>
              </a:rPr>
              <a:t>-- использована переменная quantity из внешнего</a:t>
            </a:r>
            <a:r>
              <a:rPr sz="1600" spc="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блока</a:t>
            </a:r>
            <a:endParaRPr sz="1600" dirty="0">
              <a:latin typeface="Courier New"/>
              <a:cs typeface="Courier New"/>
            </a:endParaRPr>
          </a:p>
          <a:p>
            <a:pPr marL="500380"/>
            <a:r>
              <a:rPr sz="1600" spc="-5" dirty="0">
                <a:latin typeface="Courier New"/>
                <a:cs typeface="Courier New"/>
              </a:rPr>
              <a:t>--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outerblock</a:t>
            </a:r>
            <a:r>
              <a:rPr sz="1600" spc="-5" dirty="0">
                <a:latin typeface="Courier New"/>
                <a:cs typeface="Courier New"/>
              </a:rPr>
              <a:t>.</a:t>
            </a:r>
            <a:endParaRPr sz="1600" dirty="0">
              <a:latin typeface="Courier New"/>
              <a:cs typeface="Courier New"/>
            </a:endParaRPr>
          </a:p>
          <a:p>
            <a:pPr marL="256540" marR="5080" indent="243840"/>
            <a:r>
              <a:rPr sz="1600" b="1" spc="-5" dirty="0">
                <a:latin typeface="Courier New"/>
                <a:cs typeface="Courier New"/>
              </a:rPr>
              <a:t>RAISE NOTICE 'Outer quantity here is </a:t>
            </a:r>
            <a:r>
              <a:rPr sz="1600" b="1" dirty="0">
                <a:latin typeface="Courier New"/>
                <a:cs typeface="Courier New"/>
              </a:rPr>
              <a:t>%', </a:t>
            </a:r>
            <a:r>
              <a:rPr sz="1600" b="1" spc="-5" dirty="0">
                <a:latin typeface="Courier New"/>
                <a:cs typeface="Courier New"/>
              </a:rPr>
              <a:t>outerblock.quantity</a:t>
            </a:r>
            <a:r>
              <a:rPr sz="1600" b="1" spc="-5" dirty="0">
                <a:latin typeface="Courier New"/>
                <a:cs typeface="Courier New"/>
              </a:rPr>
              <a:t>;  END;</a:t>
            </a:r>
            <a:endParaRPr sz="1600" b="1" dirty="0">
              <a:latin typeface="Courier New"/>
              <a:cs typeface="Courier New"/>
            </a:endParaRPr>
          </a:p>
          <a:p>
            <a:pPr marL="256540"/>
            <a:r>
              <a:rPr sz="1600" spc="-5" dirty="0">
                <a:latin typeface="Courier New"/>
                <a:cs typeface="Courier New"/>
              </a:rPr>
              <a:t>-- Вложенный блок завершился, значит, эта команда</a:t>
            </a:r>
            <a:r>
              <a:rPr sz="1600" spc="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выведет</a:t>
            </a:r>
            <a:endParaRPr sz="1600" dirty="0">
              <a:latin typeface="Courier New"/>
              <a:cs typeface="Courier New"/>
            </a:endParaRPr>
          </a:p>
          <a:p>
            <a:pPr marL="256540"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-- значение переменной, объявленной в главном блоке, т. е.</a:t>
            </a:r>
            <a:r>
              <a:rPr sz="1600" spc="9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50.</a:t>
            </a:r>
            <a:endParaRPr sz="1600" dirty="0">
              <a:latin typeface="Courier New"/>
              <a:cs typeface="Courier New"/>
            </a:endParaRPr>
          </a:p>
          <a:p>
            <a:pPr marL="256540" marR="2331085"/>
            <a:r>
              <a:rPr sz="1600" b="1" spc="-5" dirty="0">
                <a:latin typeface="Courier New"/>
                <a:cs typeface="Courier New"/>
              </a:rPr>
              <a:t>RAISE NOTICE 'Quantity here </a:t>
            </a:r>
            <a:r>
              <a:rPr sz="1600" b="1" dirty="0">
                <a:latin typeface="Courier New"/>
                <a:cs typeface="Courier New"/>
              </a:rPr>
              <a:t>is </a:t>
            </a:r>
            <a:r>
              <a:rPr sz="1600" b="1" spc="-5" dirty="0">
                <a:latin typeface="Courier New"/>
                <a:cs typeface="Courier New"/>
              </a:rPr>
              <a:t>%', quantity;  RETURN quantity; -- возвратим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результат</a:t>
            </a:r>
            <a:endParaRPr sz="1600" b="1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END;</a:t>
            </a:r>
            <a:endParaRPr sz="1600" b="1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$$ LANGUAGE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plpgsql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Пример </a:t>
            </a:r>
            <a:r>
              <a:rPr sz="3200" spc="-10" dirty="0">
                <a:latin typeface="Arial Black" panose="020B0A04020102020204" pitchFamily="34" charset="0"/>
              </a:rPr>
              <a:t>функции, представленный</a:t>
            </a:r>
            <a:r>
              <a:rPr sz="3200" spc="-10" dirty="0">
                <a:latin typeface="Arial Black" panose="020B0A04020102020204" pitchFamily="34" charset="0"/>
              </a:rPr>
              <a:t>  </a:t>
            </a:r>
            <a:r>
              <a:rPr sz="3200" spc="-5" dirty="0">
                <a:latin typeface="Arial Black" panose="020B0A04020102020204" pitchFamily="34" charset="0"/>
              </a:rPr>
              <a:t>в </a:t>
            </a:r>
            <a:r>
              <a:rPr sz="3200" spc="-10" dirty="0" err="1" smtClean="0">
                <a:latin typeface="Arial Black" panose="020B0A04020102020204" pitchFamily="34" charset="0"/>
              </a:rPr>
              <a:t>документации</a:t>
            </a:r>
            <a:endParaRPr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0699" y="309032"/>
            <a:ext cx="534568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 err="1">
                <a:latin typeface="Arial Black" panose="020B0A04020102020204" pitchFamily="34" charset="0"/>
              </a:rPr>
              <a:t>Обработка</a:t>
            </a:r>
            <a:r>
              <a:rPr sz="3200" spc="-15" dirty="0">
                <a:latin typeface="Arial Black" panose="020B0A04020102020204" pitchFamily="34" charset="0"/>
              </a:rPr>
              <a:t> </a:t>
            </a:r>
            <a:r>
              <a:rPr sz="3200" spc="-10" dirty="0" err="1" smtClean="0">
                <a:latin typeface="Arial Black" panose="020B0A04020102020204" pitchFamily="34" charset="0"/>
              </a:rPr>
              <a:t>ошибок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6371" y="1414890"/>
            <a:ext cx="9179395" cy="4347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случае </a:t>
            </a:r>
            <a:r>
              <a:rPr sz="2000" spc="-5" dirty="0">
                <a:latin typeface="Carlito"/>
                <a:cs typeface="Carlito"/>
              </a:rPr>
              <a:t>возникновения ошибки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выполнении функции </a:t>
            </a:r>
            <a:r>
              <a:rPr sz="2000" dirty="0">
                <a:latin typeface="Carlito"/>
                <a:cs typeface="Carlito"/>
              </a:rPr>
              <a:t>PL/pgSQL  </a:t>
            </a:r>
            <a:r>
              <a:rPr sz="2000" spc="-5" dirty="0">
                <a:latin typeface="Carlito"/>
                <a:cs typeface="Carlito"/>
              </a:rPr>
              <a:t>работа функции прерывается. Но можно перехватывать возникающие  ошибки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обрабатывать </a:t>
            </a:r>
            <a:r>
              <a:rPr sz="2000" dirty="0">
                <a:latin typeface="Carlito"/>
                <a:cs typeface="Carlito"/>
              </a:rPr>
              <a:t>их </a:t>
            </a:r>
            <a:r>
              <a:rPr sz="2000" spc="-10" dirty="0">
                <a:latin typeface="Carlito"/>
                <a:cs typeface="Carlito"/>
              </a:rPr>
              <a:t>тем </a:t>
            </a:r>
            <a:r>
              <a:rPr sz="2000" spc="-5" dirty="0">
                <a:latin typeface="Carlito"/>
                <a:cs typeface="Carlito"/>
              </a:rPr>
              <a:t>или иным образом. Для </a:t>
            </a:r>
            <a:r>
              <a:rPr sz="2000" spc="-15" dirty="0">
                <a:latin typeface="Carlito"/>
                <a:cs typeface="Carlito"/>
              </a:rPr>
              <a:t>этого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блок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355"/>
              </a:lnSpc>
            </a:pPr>
            <a:r>
              <a:rPr sz="2000" spc="-5" dirty="0">
                <a:latin typeface="Carlito"/>
                <a:cs typeface="Carlito"/>
              </a:rPr>
              <a:t>BEGIN…END </a:t>
            </a:r>
            <a:r>
              <a:rPr sz="2000" spc="-15" dirty="0">
                <a:latin typeface="Carlito"/>
                <a:cs typeface="Carlito"/>
              </a:rPr>
              <a:t>вводится </a:t>
            </a:r>
            <a:r>
              <a:rPr sz="2000" dirty="0">
                <a:latin typeface="Carlito"/>
                <a:cs typeface="Carlito"/>
              </a:rPr>
              <a:t>ключевое слово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EXCEPTION.</a:t>
            </a:r>
            <a:endParaRPr sz="2000" dirty="0">
              <a:latin typeface="Carlito"/>
              <a:cs typeface="Carlito"/>
            </a:endParaRPr>
          </a:p>
          <a:p>
            <a:pPr marL="12700" marR="6200775">
              <a:lnSpc>
                <a:spcPts val="2160"/>
              </a:lnSpc>
              <a:spcBef>
                <a:spcPts val="25"/>
              </a:spcBef>
            </a:pPr>
            <a:r>
              <a:rPr b="1" dirty="0">
                <a:latin typeface="Courier New"/>
                <a:cs typeface="Courier New"/>
              </a:rPr>
              <a:t>[ </a:t>
            </a:r>
            <a:r>
              <a:rPr b="1" spc="-10" dirty="0">
                <a:latin typeface="Courier New"/>
                <a:cs typeface="Courier New"/>
              </a:rPr>
              <a:t>&lt;&lt;label&gt;&gt;</a:t>
            </a:r>
            <a:r>
              <a:rPr b="1" spc="-1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]  </a:t>
            </a:r>
            <a:endParaRPr lang="ru-RU" b="1" dirty="0" smtClean="0">
              <a:latin typeface="Courier New"/>
              <a:cs typeface="Courier New"/>
            </a:endParaRPr>
          </a:p>
          <a:p>
            <a:pPr marL="12700" marR="6200775">
              <a:lnSpc>
                <a:spcPts val="2160"/>
              </a:lnSpc>
              <a:spcBef>
                <a:spcPts val="25"/>
              </a:spcBef>
            </a:pPr>
            <a:r>
              <a:rPr b="1" dirty="0" smtClean="0">
                <a:latin typeface="Courier New"/>
                <a:cs typeface="Courier New"/>
              </a:rPr>
              <a:t>[</a:t>
            </a:r>
            <a:r>
              <a:rPr b="1" spc="-25" dirty="0" smtClean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DECLARE</a:t>
            </a:r>
            <a:endParaRPr dirty="0">
              <a:latin typeface="Courier New"/>
              <a:cs typeface="Courier New"/>
            </a:endParaRPr>
          </a:p>
          <a:p>
            <a:pPr marL="12700" marR="6062980" indent="274320">
              <a:lnSpc>
                <a:spcPts val="2160"/>
              </a:lnSpc>
            </a:pPr>
            <a:r>
              <a:rPr b="1" spc="-10" dirty="0">
                <a:latin typeface="Courier New"/>
                <a:cs typeface="Courier New"/>
              </a:rPr>
              <a:t>объявления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]  </a:t>
            </a:r>
            <a:endParaRPr lang="ru-RU" b="1" dirty="0" smtClean="0">
              <a:latin typeface="Courier New"/>
              <a:cs typeface="Courier New"/>
            </a:endParaRPr>
          </a:p>
          <a:p>
            <a:pPr marL="12700" marR="6062980" indent="274320">
              <a:lnSpc>
                <a:spcPts val="2160"/>
              </a:lnSpc>
            </a:pPr>
            <a:r>
              <a:rPr b="1" spc="-10" dirty="0" smtClean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  <a:p>
            <a:pPr marL="12700" marR="6473825" indent="274320">
              <a:lnSpc>
                <a:spcPts val="2160"/>
              </a:lnSpc>
            </a:pPr>
            <a:r>
              <a:rPr b="1" spc="-15" dirty="0">
                <a:latin typeface="Courier New"/>
                <a:cs typeface="Courier New"/>
              </a:rPr>
              <a:t>о</a:t>
            </a:r>
            <a:r>
              <a:rPr b="1" spc="-5" dirty="0">
                <a:latin typeface="Courier New"/>
                <a:cs typeface="Courier New"/>
              </a:rPr>
              <a:t>п</a:t>
            </a:r>
            <a:r>
              <a:rPr b="1" spc="-15" dirty="0">
                <a:latin typeface="Courier New"/>
                <a:cs typeface="Courier New"/>
              </a:rPr>
              <a:t>е</a:t>
            </a:r>
            <a:r>
              <a:rPr b="1" spc="-5" dirty="0">
                <a:latin typeface="Courier New"/>
                <a:cs typeface="Courier New"/>
              </a:rPr>
              <a:t>ра</a:t>
            </a:r>
            <a:r>
              <a:rPr b="1" spc="-15" dirty="0">
                <a:latin typeface="Courier New"/>
                <a:cs typeface="Courier New"/>
              </a:rPr>
              <a:t>т</a:t>
            </a:r>
            <a:r>
              <a:rPr b="1" spc="-5" dirty="0">
                <a:latin typeface="Courier New"/>
                <a:cs typeface="Courier New"/>
              </a:rPr>
              <a:t>о</a:t>
            </a:r>
            <a:r>
              <a:rPr b="1" spc="-15" dirty="0">
                <a:latin typeface="Courier New"/>
                <a:cs typeface="Courier New"/>
              </a:rPr>
              <a:t>р</a:t>
            </a:r>
            <a:r>
              <a:rPr b="1" dirty="0">
                <a:latin typeface="Courier New"/>
                <a:cs typeface="Courier New"/>
              </a:rPr>
              <a:t>ы</a:t>
            </a:r>
            <a:r>
              <a:rPr b="1" dirty="0">
                <a:latin typeface="Courier New"/>
                <a:cs typeface="Courier New"/>
              </a:rPr>
              <a:t>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EXCEPTION</a:t>
            </a:r>
            <a:endParaRPr dirty="0">
              <a:latin typeface="Courier New"/>
              <a:cs typeface="Courier New"/>
            </a:endParaRPr>
          </a:p>
          <a:p>
            <a:pPr marL="969644" marR="2789555" indent="-683260">
              <a:lnSpc>
                <a:spcPts val="2160"/>
              </a:lnSpc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WHEN условие </a:t>
            </a:r>
            <a:r>
              <a:rPr b="1" dirty="0">
                <a:latin typeface="Courier New"/>
                <a:cs typeface="Courier New"/>
              </a:rPr>
              <a:t>[ </a:t>
            </a:r>
            <a:r>
              <a:rPr b="1" spc="-5" dirty="0">
                <a:latin typeface="Courier New"/>
                <a:cs typeface="Courier New"/>
              </a:rPr>
              <a:t>OR </a:t>
            </a:r>
            <a:r>
              <a:rPr b="1" spc="-10" dirty="0">
                <a:latin typeface="Courier New"/>
                <a:cs typeface="Courier New"/>
              </a:rPr>
              <a:t>условие ... </a:t>
            </a:r>
            <a:r>
              <a:rPr b="1" dirty="0">
                <a:latin typeface="Courier New"/>
                <a:cs typeface="Courier New"/>
              </a:rPr>
              <a:t>] </a:t>
            </a:r>
            <a:r>
              <a:rPr b="1" spc="-10" dirty="0">
                <a:latin typeface="Courier New"/>
                <a:cs typeface="Courier New"/>
              </a:rPr>
              <a:t>THEN  операторы_для_обработки_ошибки</a:t>
            </a:r>
            <a:endParaRPr dirty="0">
              <a:latin typeface="Courier New"/>
              <a:cs typeface="Courier New"/>
            </a:endParaRPr>
          </a:p>
          <a:p>
            <a:pPr marL="969644" marR="2517140" indent="-683260">
              <a:lnSpc>
                <a:spcPts val="2160"/>
              </a:lnSpc>
            </a:pPr>
            <a:r>
              <a:rPr b="1" dirty="0">
                <a:latin typeface="Courier New"/>
                <a:cs typeface="Courier New"/>
              </a:rPr>
              <a:t>[ </a:t>
            </a:r>
            <a:r>
              <a:rPr b="1" spc="-10" dirty="0">
                <a:latin typeface="Courier New"/>
                <a:cs typeface="Courier New"/>
              </a:rPr>
              <a:t>WHEN условие </a:t>
            </a:r>
            <a:r>
              <a:rPr b="1" dirty="0">
                <a:latin typeface="Courier New"/>
                <a:cs typeface="Courier New"/>
              </a:rPr>
              <a:t>[ </a:t>
            </a:r>
            <a:r>
              <a:rPr b="1" spc="-5" dirty="0">
                <a:latin typeface="Courier New"/>
                <a:cs typeface="Courier New"/>
              </a:rPr>
              <a:t>OR </a:t>
            </a:r>
            <a:r>
              <a:rPr b="1" spc="-10" dirty="0">
                <a:latin typeface="Courier New"/>
                <a:cs typeface="Courier New"/>
              </a:rPr>
              <a:t>условие ... </a:t>
            </a:r>
            <a:r>
              <a:rPr b="1" dirty="0">
                <a:latin typeface="Courier New"/>
                <a:cs typeface="Courier New"/>
              </a:rPr>
              <a:t>]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THEN  </a:t>
            </a:r>
            <a:r>
              <a:rPr b="1" spc="-10" dirty="0" err="1" smtClean="0">
                <a:latin typeface="Courier New"/>
                <a:cs typeface="Courier New"/>
              </a:rPr>
              <a:t>операторы_для_обработки_ошибки</a:t>
            </a:r>
            <a:r>
              <a:rPr b="1" dirty="0" smtClean="0">
                <a:latin typeface="Courier New"/>
                <a:cs typeface="Courier New"/>
              </a:rPr>
              <a:t>. </a:t>
            </a:r>
            <a:r>
              <a:rPr b="1" dirty="0">
                <a:latin typeface="Courier New"/>
                <a:cs typeface="Courier New"/>
              </a:rPr>
              <a:t>]  </a:t>
            </a:r>
            <a:endParaRPr lang="ru-RU" b="1" dirty="0" smtClean="0">
              <a:latin typeface="Courier New"/>
              <a:cs typeface="Courier New"/>
            </a:endParaRPr>
          </a:p>
          <a:p>
            <a:pPr marL="969644" marR="2517140" indent="-683260">
              <a:lnSpc>
                <a:spcPts val="2160"/>
              </a:lnSpc>
            </a:pPr>
            <a:r>
              <a:rPr b="1" spc="-5" dirty="0" smtClean="0">
                <a:latin typeface="Courier New"/>
                <a:cs typeface="Courier New"/>
              </a:rPr>
              <a:t>EN</a:t>
            </a:r>
            <a:r>
              <a:rPr b="1" spc="-15" dirty="0" smtClean="0">
                <a:latin typeface="Courier New"/>
                <a:cs typeface="Courier New"/>
              </a:rPr>
              <a:t>D</a:t>
            </a:r>
            <a:r>
              <a:rPr b="1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19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304" y="291780"/>
            <a:ext cx="596359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 err="1">
                <a:latin typeface="Arial Black" panose="020B0A04020102020204" pitchFamily="34" charset="0"/>
              </a:rPr>
              <a:t>Обработка</a:t>
            </a:r>
            <a:r>
              <a:rPr sz="3200" spc="-15" dirty="0">
                <a:latin typeface="Arial Black" panose="020B0A04020102020204" pitchFamily="34" charset="0"/>
              </a:rPr>
              <a:t> </a:t>
            </a:r>
            <a:r>
              <a:rPr sz="3200" spc="-10" dirty="0" err="1" smtClean="0">
                <a:latin typeface="Arial Black" panose="020B0A04020102020204" pitchFamily="34" charset="0"/>
              </a:rPr>
              <a:t>ошибок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987" y="1423517"/>
            <a:ext cx="10223189" cy="29629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Все условия, </a:t>
            </a:r>
            <a:r>
              <a:rPr sz="2000" spc="-10" dirty="0">
                <a:latin typeface="Carlito"/>
                <a:cs typeface="Carlito"/>
              </a:rPr>
              <a:t>используемые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блоке </a:t>
            </a:r>
            <a:r>
              <a:rPr sz="2000" spc="-5" dirty="0">
                <a:latin typeface="Carlito"/>
                <a:cs typeface="Carlito"/>
              </a:rPr>
              <a:t>обработки ошибок,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имеют</a:t>
            </a:r>
            <a:endParaRPr sz="2000" dirty="0">
              <a:latin typeface="Carlito"/>
              <a:cs typeface="Carlito"/>
            </a:endParaRPr>
          </a:p>
          <a:p>
            <a:pPr marL="355600" marR="267335"/>
            <a:r>
              <a:rPr sz="2000" dirty="0">
                <a:latin typeface="Carlito"/>
                <a:cs typeface="Carlito"/>
              </a:rPr>
              <a:t>стандартизированные имена, </a:t>
            </a:r>
            <a:r>
              <a:rPr sz="2000" spc="-10" dirty="0">
                <a:latin typeface="Carlito"/>
                <a:cs typeface="Carlito"/>
              </a:rPr>
              <a:t>приведенные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приложении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 к </a:t>
            </a:r>
            <a:r>
              <a:rPr sz="2000" spc="-10" dirty="0" err="1" smtClean="0">
                <a:latin typeface="Carlito"/>
                <a:cs typeface="Carlito"/>
              </a:rPr>
              <a:t>доку</a:t>
            </a:r>
            <a:r>
              <a:rPr sz="2000" spc="-5" dirty="0" err="1" smtClean="0">
                <a:latin typeface="Carlito"/>
                <a:cs typeface="Carlito"/>
              </a:rPr>
              <a:t>ментации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на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PostgreSQL.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возникшей </a:t>
            </a:r>
            <a:r>
              <a:rPr sz="2000" spc="-5" dirty="0">
                <a:latin typeface="Carlito"/>
                <a:cs typeface="Carlito"/>
              </a:rPr>
              <a:t>ошибки </a:t>
            </a:r>
            <a:r>
              <a:rPr sz="2000" spc="-10" dirty="0">
                <a:latin typeface="Carlito"/>
                <a:cs typeface="Carlito"/>
              </a:rPr>
              <a:t>предусмотрено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соответствующее</a:t>
            </a:r>
            <a:endParaRPr sz="2000" dirty="0">
              <a:latin typeface="Carlito"/>
              <a:cs typeface="Carlito"/>
            </a:endParaRPr>
          </a:p>
          <a:p>
            <a:pPr marL="355600" marR="5080"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условие в </a:t>
            </a:r>
            <a:r>
              <a:rPr sz="2000" spc="-5" dirty="0">
                <a:latin typeface="Carlito"/>
                <a:cs typeface="Carlito"/>
              </a:rPr>
              <a:t>данном </a:t>
            </a:r>
            <a:r>
              <a:rPr sz="2000" spc="-15" dirty="0">
                <a:latin typeface="Carlito"/>
                <a:cs typeface="Carlito"/>
              </a:rPr>
              <a:t>блоке </a:t>
            </a:r>
            <a:r>
              <a:rPr sz="2000" spc="-10" dirty="0">
                <a:latin typeface="Carlito"/>
                <a:cs typeface="Carlito"/>
              </a:rPr>
              <a:t>BEGIN..END,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spc="-5" dirty="0">
                <a:latin typeface="Carlito"/>
                <a:cs typeface="Carlito"/>
              </a:rPr>
              <a:t>эта </a:t>
            </a:r>
            <a:r>
              <a:rPr sz="2000" spc="-10" dirty="0">
                <a:latin typeface="Carlito"/>
                <a:cs typeface="Carlito"/>
              </a:rPr>
              <a:t>ошибка </a:t>
            </a:r>
            <a:r>
              <a:rPr sz="2000" spc="-5" dirty="0">
                <a:latin typeface="Carlito"/>
                <a:cs typeface="Carlito"/>
              </a:rPr>
              <a:t>обрабатывается  </a:t>
            </a:r>
            <a:r>
              <a:rPr sz="2000" spc="-10" dirty="0">
                <a:latin typeface="Carlito"/>
                <a:cs typeface="Carlito"/>
              </a:rPr>
              <a:t>здесь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22225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нее </a:t>
            </a:r>
            <a:r>
              <a:rPr sz="2000" spc="-5" dirty="0">
                <a:latin typeface="Carlito"/>
                <a:cs typeface="Carlito"/>
              </a:rPr>
              <a:t>обработчик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предусмотрен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данном </a:t>
            </a:r>
            <a:r>
              <a:rPr sz="2000" spc="-15" dirty="0">
                <a:latin typeface="Carlito"/>
                <a:cs typeface="Carlito"/>
              </a:rPr>
              <a:t>блоке, </a:t>
            </a:r>
            <a:r>
              <a:rPr sz="2000" spc="-30" dirty="0">
                <a:latin typeface="Carlito"/>
                <a:cs typeface="Carlito"/>
              </a:rPr>
              <a:t>тогда  </a:t>
            </a:r>
            <a:r>
              <a:rPr sz="2000" spc="-10" dirty="0">
                <a:latin typeface="Carlito"/>
                <a:cs typeface="Carlito"/>
              </a:rPr>
              <a:t>ошибка продвигается </a:t>
            </a:r>
            <a:r>
              <a:rPr sz="2000" dirty="0">
                <a:latin typeface="Carlito"/>
                <a:cs typeface="Carlito"/>
              </a:rPr>
              <a:t>во внешний </a:t>
            </a:r>
            <a:r>
              <a:rPr sz="2000" spc="-15" dirty="0">
                <a:latin typeface="Carlito"/>
                <a:cs typeface="Carlito"/>
              </a:rPr>
              <a:t>блок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обрабатывается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там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934085" indent="-342900">
              <a:lnSpc>
                <a:spcPts val="232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spc="-5" dirty="0">
                <a:latin typeface="Carlito"/>
                <a:cs typeface="Carlito"/>
              </a:rPr>
              <a:t>там </a:t>
            </a:r>
            <a:r>
              <a:rPr sz="2000" spc="-10" dirty="0">
                <a:latin typeface="Carlito"/>
                <a:cs typeface="Carlito"/>
              </a:rPr>
              <a:t>обработчика </a:t>
            </a:r>
            <a:r>
              <a:rPr sz="2000" spc="-5" dirty="0">
                <a:latin typeface="Carlito"/>
                <a:cs typeface="Carlito"/>
              </a:rPr>
              <a:t>для данной ошибки </a:t>
            </a:r>
            <a:r>
              <a:rPr sz="2000" spc="-10" dirty="0">
                <a:latin typeface="Carlito"/>
                <a:cs typeface="Carlito"/>
              </a:rPr>
              <a:t>также </a:t>
            </a:r>
            <a:r>
              <a:rPr sz="2000" spc="-25" dirty="0">
                <a:latin typeface="Carlito"/>
                <a:cs typeface="Carlito"/>
              </a:rPr>
              <a:t>нет, </a:t>
            </a:r>
            <a:r>
              <a:rPr sz="2000" spc="-30" dirty="0">
                <a:latin typeface="Carlito"/>
                <a:cs typeface="Carlito"/>
              </a:rPr>
              <a:t>тогда  </a:t>
            </a:r>
            <a:r>
              <a:rPr sz="2000" spc="-5" dirty="0">
                <a:latin typeface="Carlito"/>
                <a:cs typeface="Carlito"/>
              </a:rPr>
              <a:t>выполнение функции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прерывается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952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497" y="274528"/>
            <a:ext cx="580999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Arial Black" panose="020B0A04020102020204" pitchFamily="34" charset="0"/>
              </a:rPr>
              <a:t>Вывод</a:t>
            </a:r>
            <a:r>
              <a:rPr sz="3200" spc="-6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сообщений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0658" y="1276868"/>
            <a:ext cx="9153515" cy="4122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вывода </a:t>
            </a:r>
            <a:r>
              <a:rPr sz="2000" spc="-5" dirty="0">
                <a:latin typeface="Carlito"/>
                <a:cs typeface="Carlito"/>
              </a:rPr>
              <a:t>сообщений </a:t>
            </a:r>
            <a:r>
              <a:rPr sz="2000" spc="-10" dirty="0">
                <a:latin typeface="Carlito"/>
                <a:cs typeface="Carlito"/>
              </a:rPr>
              <a:t>пользователю </a:t>
            </a:r>
            <a:r>
              <a:rPr sz="2000" spc="-5" dirty="0">
                <a:latin typeface="Carlito"/>
                <a:cs typeface="Carlito"/>
              </a:rPr>
              <a:t>или для генерирования ошибок  </a:t>
            </a:r>
            <a:r>
              <a:rPr sz="2000" dirty="0">
                <a:latin typeface="Carlito"/>
                <a:cs typeface="Carlito"/>
              </a:rPr>
              <a:t>служит </a:t>
            </a:r>
            <a:r>
              <a:rPr sz="2000" spc="-10" dirty="0">
                <a:latin typeface="Carlito"/>
                <a:cs typeface="Carlito"/>
              </a:rPr>
              <a:t>команда </a:t>
            </a:r>
            <a:r>
              <a:rPr sz="2000" dirty="0">
                <a:latin typeface="Carlito"/>
                <a:cs typeface="Carlito"/>
              </a:rPr>
              <a:t>RAISE. </a:t>
            </a:r>
            <a:r>
              <a:rPr sz="2000" spc="-10" dirty="0">
                <a:latin typeface="Carlito"/>
                <a:cs typeface="Carlito"/>
              </a:rPr>
              <a:t>Покажем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вариантов </a:t>
            </a:r>
            <a:r>
              <a:rPr sz="2000" dirty="0" err="1">
                <a:latin typeface="Carlito"/>
                <a:cs typeface="Carlito"/>
              </a:rPr>
              <a:t>ее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синтаксиса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340"/>
              </a:spcBef>
            </a:pPr>
            <a:r>
              <a:rPr b="1" spc="-10" dirty="0">
                <a:latin typeface="Courier New"/>
                <a:cs typeface="Courier New"/>
              </a:rPr>
              <a:t>RAISE </a:t>
            </a:r>
            <a:r>
              <a:rPr b="1" dirty="0">
                <a:latin typeface="Courier New"/>
                <a:cs typeface="Courier New"/>
              </a:rPr>
              <a:t>[ </a:t>
            </a:r>
            <a:r>
              <a:rPr b="1" spc="-10" dirty="0">
                <a:latin typeface="Courier New"/>
                <a:cs typeface="Courier New"/>
              </a:rPr>
              <a:t>уровень </a:t>
            </a:r>
            <a:r>
              <a:rPr b="1" dirty="0">
                <a:latin typeface="Courier New"/>
                <a:cs typeface="Courier New"/>
              </a:rPr>
              <a:t>] </a:t>
            </a:r>
            <a:r>
              <a:rPr b="1" spc="-10" dirty="0">
                <a:latin typeface="Courier New"/>
                <a:cs typeface="Courier New"/>
              </a:rPr>
              <a:t>'формат' </a:t>
            </a:r>
            <a:r>
              <a:rPr b="1" spc="-5" dirty="0">
                <a:latin typeface="Courier New"/>
                <a:cs typeface="Courier New"/>
              </a:rPr>
              <a:t>[, </a:t>
            </a:r>
            <a:r>
              <a:rPr b="1" spc="-10" dirty="0">
                <a:latin typeface="Courier New"/>
                <a:cs typeface="Courier New"/>
              </a:rPr>
              <a:t>выражение [, ...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]];</a:t>
            </a:r>
            <a:endParaRPr dirty="0">
              <a:latin typeface="Courier New"/>
              <a:cs typeface="Courier New"/>
            </a:endParaRPr>
          </a:p>
          <a:p>
            <a:pPr marL="355600" marR="46990" indent="-342900"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Здесь уровень означает </a:t>
            </a:r>
            <a:r>
              <a:rPr sz="2000" dirty="0">
                <a:latin typeface="Carlito"/>
                <a:cs typeface="Carlito"/>
              </a:rPr>
              <a:t>степень серьезности </a:t>
            </a:r>
            <a:r>
              <a:rPr sz="2000" spc="-5" dirty="0">
                <a:latin typeface="Carlito"/>
                <a:cs typeface="Carlito"/>
              </a:rPr>
              <a:t>сообщения: DEBUG, </a:t>
            </a:r>
            <a:r>
              <a:rPr sz="2000" spc="-20" dirty="0">
                <a:latin typeface="Carlito"/>
                <a:cs typeface="Carlito"/>
              </a:rPr>
              <a:t>LOG,  </a:t>
            </a:r>
            <a:r>
              <a:rPr sz="2000" spc="-10" dirty="0">
                <a:latin typeface="Carlito"/>
                <a:cs typeface="Carlito"/>
              </a:rPr>
              <a:t>INFO, NOTICE, </a:t>
            </a:r>
            <a:r>
              <a:rPr sz="2000" spc="-15" dirty="0">
                <a:latin typeface="Carlito"/>
                <a:cs typeface="Carlito"/>
              </a:rPr>
              <a:t>WARNING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EXCEPTION.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10" dirty="0">
                <a:latin typeface="Carlito"/>
                <a:cs typeface="Carlito"/>
              </a:rPr>
              <a:t>умолчанию используется  EXCEPTION, что </a:t>
            </a:r>
            <a:r>
              <a:rPr sz="2000" spc="-5" dirty="0">
                <a:latin typeface="Carlito"/>
                <a:cs typeface="Carlito"/>
              </a:rPr>
              <a:t>означает </a:t>
            </a:r>
            <a:r>
              <a:rPr sz="2000" dirty="0">
                <a:latin typeface="Carlito"/>
                <a:cs typeface="Carlito"/>
              </a:rPr>
              <a:t>формирование </a:t>
            </a:r>
            <a:r>
              <a:rPr sz="2000" spc="-5" dirty="0">
                <a:latin typeface="Carlito"/>
                <a:cs typeface="Carlito"/>
              </a:rPr>
              <a:t>ошибки. Параметр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'формат</a:t>
            </a:r>
            <a:r>
              <a:rPr sz="2000" dirty="0">
                <a:latin typeface="Carlito"/>
                <a:cs typeface="Carlito"/>
              </a:rPr>
              <a:t>'</a:t>
            </a:r>
          </a:p>
          <a:p>
            <a:pPr marL="355600" marR="421640"/>
            <a:r>
              <a:rPr sz="2000" dirty="0">
                <a:latin typeface="Carlito"/>
                <a:cs typeface="Carlito"/>
              </a:rPr>
              <a:t>служит </a:t>
            </a:r>
            <a:r>
              <a:rPr sz="2000" spc="-5" dirty="0">
                <a:latin typeface="Carlito"/>
                <a:cs typeface="Carlito"/>
              </a:rPr>
              <a:t>для формирования текста сообщения, </a:t>
            </a:r>
            <a:r>
              <a:rPr sz="2000" dirty="0">
                <a:latin typeface="Carlito"/>
                <a:cs typeface="Carlito"/>
              </a:rPr>
              <a:t>за </a:t>
            </a:r>
            <a:r>
              <a:rPr sz="2000" spc="-5" dirty="0">
                <a:latin typeface="Carlito"/>
                <a:cs typeface="Carlito"/>
              </a:rPr>
              <a:t>этим </a:t>
            </a:r>
            <a:r>
              <a:rPr sz="2000" dirty="0">
                <a:latin typeface="Carlito"/>
                <a:cs typeface="Carlito"/>
              </a:rPr>
              <a:t>параметром  </a:t>
            </a:r>
            <a:r>
              <a:rPr sz="2000" spc="-5" dirty="0">
                <a:latin typeface="Carlito"/>
                <a:cs typeface="Carlito"/>
              </a:rPr>
              <a:t>могут </a:t>
            </a:r>
            <a:r>
              <a:rPr sz="2000" spc="-10" dirty="0">
                <a:latin typeface="Carlito"/>
                <a:cs typeface="Carlito"/>
              </a:rPr>
              <a:t>следовать </a:t>
            </a:r>
            <a:r>
              <a:rPr sz="2000" spc="-5" dirty="0">
                <a:latin typeface="Carlito"/>
                <a:cs typeface="Carlito"/>
              </a:rPr>
              <a:t>переменные, </a:t>
            </a:r>
            <a:r>
              <a:rPr sz="2000" dirty="0">
                <a:latin typeface="Carlito"/>
                <a:cs typeface="Carlito"/>
              </a:rPr>
              <a:t>значения </a:t>
            </a:r>
            <a:r>
              <a:rPr sz="2000" spc="-15" dirty="0">
                <a:latin typeface="Carlito"/>
                <a:cs typeface="Carlito"/>
              </a:rPr>
              <a:t>которых </a:t>
            </a:r>
            <a:r>
              <a:rPr sz="2000" spc="-10" dirty="0">
                <a:latin typeface="Carlito"/>
                <a:cs typeface="Carlito"/>
              </a:rPr>
              <a:t>подставляются </a:t>
            </a:r>
            <a:r>
              <a:rPr sz="2000" dirty="0">
                <a:latin typeface="Carlito"/>
                <a:cs typeface="Carlito"/>
              </a:rPr>
              <a:t>в  строку 'формат' в </a:t>
            </a:r>
            <a:r>
              <a:rPr sz="2000" spc="-5" dirty="0">
                <a:latin typeface="Carlito"/>
                <a:cs typeface="Carlito"/>
              </a:rPr>
              <a:t>те </a:t>
            </a:r>
            <a:r>
              <a:rPr sz="2000" dirty="0">
                <a:latin typeface="Carlito"/>
                <a:cs typeface="Carlito"/>
              </a:rPr>
              <a:t>позиции, </a:t>
            </a:r>
            <a:r>
              <a:rPr sz="2000" spc="-10" dirty="0">
                <a:latin typeface="Carlito"/>
                <a:cs typeface="Carlito"/>
              </a:rPr>
              <a:t>которые </a:t>
            </a:r>
            <a:r>
              <a:rPr sz="2000" spc="-5" dirty="0">
                <a:latin typeface="Carlito"/>
                <a:cs typeface="Carlito"/>
              </a:rPr>
              <a:t>обозначены символом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«%».  </a:t>
            </a:r>
            <a:r>
              <a:rPr sz="2000" spc="-10" dirty="0">
                <a:latin typeface="Carlito"/>
                <a:cs typeface="Carlito"/>
              </a:rPr>
              <a:t>Приведем </a:t>
            </a:r>
            <a:r>
              <a:rPr sz="2000" spc="-5" dirty="0">
                <a:latin typeface="Carlito"/>
                <a:cs typeface="Carlito"/>
              </a:rPr>
              <a:t>простой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пример</a:t>
            </a:r>
            <a:r>
              <a:rPr sz="2000" dirty="0">
                <a:latin typeface="Carlito"/>
                <a:cs typeface="Carlito"/>
              </a:rPr>
              <a:t>:</a:t>
            </a:r>
          </a:p>
          <a:p>
            <a:pPr marL="12700">
              <a:spcBef>
                <a:spcPts val="345"/>
              </a:spcBef>
            </a:pPr>
            <a:r>
              <a:rPr lang="en-US" b="1" spc="-10" dirty="0">
                <a:latin typeface="Courier New"/>
                <a:cs typeface="Courier New"/>
              </a:rPr>
              <a:t>RAISE NOTICE 'Calling </a:t>
            </a:r>
            <a:r>
              <a:rPr lang="en-US" b="1" spc="-10" dirty="0" err="1">
                <a:latin typeface="Courier New"/>
                <a:cs typeface="Courier New"/>
              </a:rPr>
              <a:t>cs_create_job</a:t>
            </a:r>
            <a:r>
              <a:rPr lang="en-US" b="1" spc="-10" dirty="0">
                <a:latin typeface="Courier New"/>
                <a:cs typeface="Courier New"/>
              </a:rPr>
              <a:t>(%)', 12</a:t>
            </a:r>
            <a:r>
              <a:rPr lang="en-US" b="1" spc="-10" dirty="0" smtClean="0">
                <a:latin typeface="Courier New"/>
                <a:cs typeface="Courier New"/>
              </a:rPr>
              <a:t>;</a:t>
            </a:r>
          </a:p>
          <a:p>
            <a:pPr marL="12700">
              <a:spcBef>
                <a:spcPts val="345"/>
              </a:spcBef>
            </a:pPr>
            <a:endParaRPr lang="en-US" dirty="0" smtClean="0"/>
          </a:p>
          <a:p>
            <a:pPr marL="12700">
              <a:spcBef>
                <a:spcPts val="345"/>
              </a:spcBef>
            </a:pPr>
            <a:r>
              <a:rPr lang="en-US" dirty="0" smtClean="0"/>
              <a:t>NOTICE</a:t>
            </a:r>
            <a:r>
              <a:rPr lang="en-US" dirty="0"/>
              <a:t>: Calling </a:t>
            </a:r>
            <a:r>
              <a:rPr lang="en-US" dirty="0" err="1"/>
              <a:t>cs_create_job</a:t>
            </a:r>
            <a:r>
              <a:rPr lang="en-US" dirty="0"/>
              <a:t>(12)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2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115" y="373145"/>
            <a:ext cx="5922138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 err="1">
                <a:latin typeface="Arial Black" panose="020B0A04020102020204" pitchFamily="34" charset="0"/>
              </a:rPr>
              <a:t>Общие</a:t>
            </a:r>
            <a:r>
              <a:rPr sz="3600" spc="-10" dirty="0">
                <a:latin typeface="Arial Black" panose="020B0A04020102020204" pitchFamily="34" charset="0"/>
              </a:rPr>
              <a:t> </a:t>
            </a:r>
            <a:r>
              <a:rPr sz="3600" spc="-10" dirty="0" err="1" smtClean="0">
                <a:latin typeface="Arial Black" panose="020B0A04020102020204" pitchFamily="34" charset="0"/>
              </a:rPr>
              <a:t>сведени</a:t>
            </a:r>
            <a:r>
              <a:rPr lang="ru-RU" sz="3600" spc="-10" dirty="0" smtClean="0">
                <a:latin typeface="Arial Black" panose="020B0A04020102020204" pitchFamily="34" charset="0"/>
              </a:rPr>
              <a:t>я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5384" y="1621924"/>
            <a:ext cx="10093793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194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функция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15" dirty="0">
                <a:latin typeface="Carlito"/>
                <a:cs typeface="Carlito"/>
              </a:rPr>
              <a:t>должна </a:t>
            </a:r>
            <a:r>
              <a:rPr sz="2000" dirty="0">
                <a:latin typeface="Carlito"/>
                <a:cs typeface="Carlito"/>
              </a:rPr>
              <a:t>возвращать </a:t>
            </a:r>
            <a:r>
              <a:rPr sz="2000" spc="-15" dirty="0">
                <a:latin typeface="Carlito"/>
                <a:cs typeface="Carlito"/>
              </a:rPr>
              <a:t>никакого </a:t>
            </a:r>
            <a:r>
              <a:rPr sz="2000" spc="-10" dirty="0">
                <a:latin typeface="Carlito"/>
                <a:cs typeface="Carlito"/>
              </a:rPr>
              <a:t>полезного </a:t>
            </a:r>
            <a:r>
              <a:rPr sz="2000" spc="-5" dirty="0">
                <a:latin typeface="Carlito"/>
                <a:cs typeface="Carlito"/>
              </a:rPr>
              <a:t>значения, 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dirty="0">
                <a:latin typeface="Carlito"/>
                <a:cs typeface="Carlito"/>
              </a:rPr>
              <a:t>возвращаемым </a:t>
            </a:r>
            <a:r>
              <a:rPr sz="2000" spc="-5" dirty="0">
                <a:latin typeface="Carlito"/>
                <a:cs typeface="Carlito"/>
              </a:rPr>
              <a:t>типом </a:t>
            </a:r>
            <a:r>
              <a:rPr sz="2000" spc="-25" dirty="0">
                <a:latin typeface="Carlito"/>
                <a:cs typeface="Carlito"/>
              </a:rPr>
              <a:t>будет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void.</a:t>
            </a:r>
            <a:endParaRPr sz="2000" dirty="0">
              <a:latin typeface="Carlito"/>
              <a:cs typeface="Carlito"/>
            </a:endParaRPr>
          </a:p>
          <a:p>
            <a:pPr marL="355600" marR="59880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Функция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10" dirty="0">
                <a:latin typeface="Carlito"/>
                <a:cs typeface="Carlito"/>
              </a:rPr>
              <a:t>получать </a:t>
            </a:r>
            <a:r>
              <a:rPr sz="2000" spc="-5" dirty="0">
                <a:latin typeface="Carlito"/>
                <a:cs typeface="Carlito"/>
              </a:rPr>
              <a:t>аргументы. Эти аргументы могут иметь  </a:t>
            </a:r>
            <a:r>
              <a:rPr sz="2000" spc="-15" dirty="0">
                <a:latin typeface="Carlito"/>
                <a:cs typeface="Carlito"/>
              </a:rPr>
              <a:t>модификаторы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 и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OUT.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Первый из </a:t>
            </a:r>
            <a:r>
              <a:rPr sz="2000" spc="-5" dirty="0">
                <a:latin typeface="Carlito"/>
                <a:cs typeface="Carlito"/>
              </a:rPr>
              <a:t>них </a:t>
            </a:r>
            <a:r>
              <a:rPr sz="2000" spc="-10" dirty="0">
                <a:latin typeface="Carlito"/>
                <a:cs typeface="Carlito"/>
              </a:rPr>
              <a:t>используется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10" dirty="0">
                <a:latin typeface="Carlito"/>
                <a:cs typeface="Carlito"/>
              </a:rPr>
              <a:t>умолчанию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означает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параметр</a:t>
            </a:r>
            <a:r>
              <a:rPr sz="2000" dirty="0">
                <a:latin typeface="Carlito"/>
                <a:cs typeface="Carlito"/>
              </a:rPr>
              <a:t>,</a:t>
            </a:r>
          </a:p>
          <a:p>
            <a:pPr marL="355600" marR="5080"/>
            <a:r>
              <a:rPr sz="2000" dirty="0">
                <a:latin typeface="Carlito"/>
                <a:cs typeface="Carlito"/>
              </a:rPr>
              <a:t>значение </a:t>
            </a:r>
            <a:r>
              <a:rPr sz="2000" spc="-15" dirty="0" err="1">
                <a:latin typeface="Carlito"/>
                <a:cs typeface="Carlito"/>
              </a:rPr>
              <a:t>которого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lang="ru-RU" sz="2000" spc="-25" dirty="0" smtClean="0">
                <a:latin typeface="Carlito"/>
                <a:cs typeface="Carlito"/>
              </a:rPr>
              <a:t>может</a:t>
            </a:r>
            <a:r>
              <a:rPr sz="2000" spc="-25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изменяться </a:t>
            </a:r>
            <a:r>
              <a:rPr sz="2000" dirty="0">
                <a:latin typeface="Carlito"/>
                <a:cs typeface="Carlito"/>
              </a:rPr>
              <a:t>внутри </a:t>
            </a:r>
            <a:r>
              <a:rPr sz="2000" spc="-5" dirty="0">
                <a:latin typeface="Carlito"/>
                <a:cs typeface="Carlito"/>
              </a:rPr>
              <a:t>функции, но </a:t>
            </a:r>
            <a:r>
              <a:rPr sz="2000" dirty="0">
                <a:latin typeface="Carlito"/>
                <a:cs typeface="Carlito"/>
              </a:rPr>
              <a:t>вне </a:t>
            </a:r>
            <a:r>
              <a:rPr sz="2000" spc="-5" dirty="0">
                <a:latin typeface="Carlito"/>
                <a:cs typeface="Carlito"/>
              </a:rPr>
              <a:t>функции  </a:t>
            </a:r>
            <a:r>
              <a:rPr sz="2000" spc="-10" dirty="0">
                <a:latin typeface="Carlito"/>
                <a:cs typeface="Carlito"/>
              </a:rPr>
              <a:t>его </a:t>
            </a:r>
            <a:r>
              <a:rPr sz="2000" dirty="0">
                <a:latin typeface="Carlito"/>
                <a:cs typeface="Carlito"/>
              </a:rPr>
              <a:t>новое значение не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доступно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Параметр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ключевым </a:t>
            </a:r>
            <a:r>
              <a:rPr sz="2000" dirty="0">
                <a:latin typeface="Carlito"/>
                <a:cs typeface="Carlito"/>
              </a:rPr>
              <a:t>словом </a:t>
            </a: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spc="-10" dirty="0">
                <a:latin typeface="Carlito"/>
                <a:cs typeface="Carlito"/>
              </a:rPr>
              <a:t>используется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того,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чтобы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dirty="0">
                <a:latin typeface="Carlito"/>
                <a:cs typeface="Carlito"/>
              </a:rPr>
              <a:t>возвратить из </a:t>
            </a:r>
            <a:r>
              <a:rPr sz="2000" spc="-5" dirty="0">
                <a:latin typeface="Carlito"/>
                <a:cs typeface="Carlito"/>
              </a:rPr>
              <a:t>функции </a:t>
            </a:r>
            <a:r>
              <a:rPr sz="2000" spc="-10" dirty="0">
                <a:latin typeface="Carlito"/>
                <a:cs typeface="Carlito"/>
              </a:rPr>
              <a:t>более </a:t>
            </a:r>
            <a:r>
              <a:rPr sz="2000" spc="-20" dirty="0">
                <a:latin typeface="Carlito"/>
                <a:cs typeface="Carlito"/>
              </a:rPr>
              <a:t>одного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значения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5016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Парные знаки $$ </a:t>
            </a:r>
            <a:r>
              <a:rPr sz="2000" spc="-5" dirty="0">
                <a:latin typeface="Carlito"/>
                <a:cs typeface="Carlito"/>
              </a:rPr>
              <a:t>ограничивают непосредственно </a:t>
            </a:r>
            <a:r>
              <a:rPr sz="2000" spc="-15" dirty="0">
                <a:latin typeface="Carlito"/>
                <a:cs typeface="Carlito"/>
              </a:rPr>
              <a:t>тело </a:t>
            </a:r>
            <a:r>
              <a:rPr sz="2000" spc="-10" dirty="0">
                <a:latin typeface="Carlito"/>
                <a:cs typeface="Carlito"/>
              </a:rPr>
              <a:t>(определение)  </a:t>
            </a:r>
            <a:r>
              <a:rPr sz="2000" spc="-5" dirty="0">
                <a:latin typeface="Carlito"/>
                <a:cs typeface="Carlito"/>
              </a:rPr>
              <a:t>функции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Завершает </a:t>
            </a:r>
            <a:r>
              <a:rPr sz="2000" spc="-10" dirty="0">
                <a:latin typeface="Carlito"/>
                <a:cs typeface="Carlito"/>
              </a:rPr>
              <a:t>определение </a:t>
            </a:r>
            <a:r>
              <a:rPr sz="2000" spc="-5" dirty="0">
                <a:latin typeface="Carlito"/>
                <a:cs typeface="Carlito"/>
              </a:rPr>
              <a:t>функции наименование </a:t>
            </a:r>
            <a:r>
              <a:rPr sz="2000" spc="-10" dirty="0">
                <a:latin typeface="Carlito"/>
                <a:cs typeface="Carlito"/>
              </a:rPr>
              <a:t>языка, </a:t>
            </a:r>
            <a:r>
              <a:rPr sz="2000" dirty="0">
                <a:latin typeface="Carlito"/>
                <a:cs typeface="Carlito"/>
              </a:rPr>
              <a:t>на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котором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360"/>
              </a:lnSpc>
            </a:pPr>
            <a:r>
              <a:rPr sz="2000" spc="-5" dirty="0">
                <a:latin typeface="Carlito"/>
                <a:cs typeface="Carlito"/>
              </a:rPr>
              <a:t>она </a:t>
            </a:r>
            <a:r>
              <a:rPr sz="2000" dirty="0">
                <a:latin typeface="Carlito"/>
                <a:cs typeface="Carlito"/>
              </a:rPr>
              <a:t>написана</a:t>
            </a:r>
            <a:r>
              <a:rPr sz="2000" dirty="0">
                <a:latin typeface="Carlito"/>
                <a:cs typeface="Carli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4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903" y="240022"/>
            <a:ext cx="700906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Практическая</a:t>
            </a:r>
            <a:r>
              <a:rPr sz="3200" spc="-2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задача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743" y="1285495"/>
            <a:ext cx="8027670" cy="3083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spcBef>
                <a:spcPts val="105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Задача: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обеспечить равенство </a:t>
            </a:r>
            <a:r>
              <a:rPr sz="2000" dirty="0">
                <a:latin typeface="Carlito"/>
                <a:cs typeface="Carlito"/>
              </a:rPr>
              <a:t>значения </a:t>
            </a:r>
            <a:r>
              <a:rPr sz="2000" spc="-10" dirty="0">
                <a:latin typeface="Carlito"/>
                <a:cs typeface="Carlito"/>
              </a:rPr>
              <a:t>полной </a:t>
            </a:r>
            <a:r>
              <a:rPr sz="2000" spc="-5" dirty="0">
                <a:latin typeface="Carlito"/>
                <a:cs typeface="Carlito"/>
              </a:rPr>
              <a:t>стоимости </a:t>
            </a:r>
            <a:r>
              <a:rPr sz="2000" dirty="0">
                <a:latin typeface="Carlito"/>
                <a:cs typeface="Carlito"/>
              </a:rPr>
              <a:t>бронирования  в </a:t>
            </a:r>
            <a:r>
              <a:rPr sz="2000" spc="-10" dirty="0">
                <a:latin typeface="Carlito"/>
                <a:cs typeface="Carlito"/>
              </a:rPr>
              <a:t>таблице </a:t>
            </a:r>
            <a:r>
              <a:rPr sz="2000" dirty="0">
                <a:latin typeface="Carlito"/>
                <a:cs typeface="Carlito"/>
              </a:rPr>
              <a:t>«Бронирования» </a:t>
            </a:r>
            <a:r>
              <a:rPr sz="2000" spc="-5" dirty="0">
                <a:latin typeface="Carlito"/>
                <a:cs typeface="Carlito"/>
              </a:rPr>
              <a:t>(bookings) </a:t>
            </a:r>
            <a:r>
              <a:rPr sz="2000" dirty="0">
                <a:latin typeface="Carlito"/>
                <a:cs typeface="Carlito"/>
              </a:rPr>
              <a:t>сумме </a:t>
            </a:r>
            <a:r>
              <a:rPr sz="2000" spc="-5" dirty="0" err="1">
                <a:latin typeface="Carlito"/>
                <a:cs typeface="Carlito"/>
              </a:rPr>
              <a:t>стоимостей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25" dirty="0" err="1" smtClean="0">
                <a:latin typeface="Carlito"/>
                <a:cs typeface="Carlito"/>
              </a:rPr>
              <a:t>отдельных</a:t>
            </a:r>
            <a:r>
              <a:rPr lang="en-US" sz="2000" spc="-25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перелетов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dirty="0">
                <a:latin typeface="Carlito"/>
                <a:cs typeface="Carlito"/>
              </a:rPr>
              <a:t>были </a:t>
            </a:r>
            <a:r>
              <a:rPr sz="2000" spc="-5" dirty="0">
                <a:latin typeface="Carlito"/>
                <a:cs typeface="Carlito"/>
              </a:rPr>
              <a:t>оформлены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рамках этой процедуры  </a:t>
            </a:r>
            <a:r>
              <a:rPr sz="2000" dirty="0">
                <a:latin typeface="Carlito"/>
                <a:cs typeface="Carlito"/>
              </a:rPr>
              <a:t>бронирования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>
              <a:spcBef>
                <a:spcPts val="20"/>
              </a:spcBef>
            </a:pPr>
            <a:endParaRPr sz="1950" dirty="0">
              <a:latin typeface="Carlito"/>
              <a:cs typeface="Carlito"/>
            </a:endParaRPr>
          </a:p>
          <a:p>
            <a:pPr marL="355600" marR="762000" indent="-342900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Создадим </a:t>
            </a:r>
            <a:r>
              <a:rPr sz="2000" dirty="0">
                <a:latin typeface="Carlito"/>
                <a:cs typeface="Carlito"/>
              </a:rPr>
              <a:t>новое бронирование и </a:t>
            </a:r>
            <a:r>
              <a:rPr sz="2000" spc="-5" dirty="0">
                <a:latin typeface="Carlito"/>
                <a:cs typeface="Carlito"/>
              </a:rPr>
              <a:t>оформим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spc="-5" dirty="0">
                <a:latin typeface="Carlito"/>
                <a:cs typeface="Carlito"/>
              </a:rPr>
              <a:t>билет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двумя  перелетами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нем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255904" indent="-342900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После завершения </a:t>
            </a:r>
            <a:r>
              <a:rPr sz="2000" spc="-15" dirty="0">
                <a:latin typeface="Carlito"/>
                <a:cs typeface="Carlito"/>
              </a:rPr>
              <a:t>ввода </a:t>
            </a:r>
            <a:r>
              <a:rPr sz="2000" dirty="0">
                <a:latin typeface="Carlito"/>
                <a:cs typeface="Carlito"/>
              </a:rPr>
              <a:t>строк в </a:t>
            </a:r>
            <a:r>
              <a:rPr sz="2000" spc="-10" dirty="0">
                <a:latin typeface="Carlito"/>
                <a:cs typeface="Carlito"/>
              </a:rPr>
              <a:t>таблицу «Перелеты» </a:t>
            </a:r>
            <a:r>
              <a:rPr sz="2000" dirty="0">
                <a:latin typeface="Carlito"/>
                <a:cs typeface="Carlito"/>
              </a:rPr>
              <a:t>мы проверим  значение </a:t>
            </a:r>
            <a:r>
              <a:rPr sz="2000" spc="-10" dirty="0">
                <a:latin typeface="Carlito"/>
                <a:cs typeface="Carlito"/>
              </a:rPr>
              <a:t>поля total_amount: </a:t>
            </a:r>
            <a:r>
              <a:rPr sz="2000" spc="-5" dirty="0">
                <a:latin typeface="Carlito"/>
                <a:cs typeface="Carlito"/>
              </a:rPr>
              <a:t>оно станет равным </a:t>
            </a:r>
            <a:r>
              <a:rPr sz="2000" dirty="0">
                <a:latin typeface="Carlito"/>
                <a:cs typeface="Carlito"/>
              </a:rPr>
              <a:t>сумме </a:t>
            </a:r>
            <a:r>
              <a:rPr sz="2000" spc="-5" dirty="0">
                <a:latin typeface="Carlito"/>
                <a:cs typeface="Carlito"/>
              </a:rPr>
              <a:t>стоимостей  всех забронированных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перелетов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764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601" y="283527"/>
            <a:ext cx="676783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Создадим триггерную функцию</a:t>
            </a:r>
            <a:r>
              <a:rPr sz="2800" spc="-10" dirty="0"/>
              <a:t> </a:t>
            </a:r>
            <a:r>
              <a:rPr sz="2800" spc="-5" dirty="0"/>
              <a:t>и </a:t>
            </a:r>
            <a:r>
              <a:rPr sz="2800" spc="-10" dirty="0" err="1" smtClean="0"/>
              <a:t>триггер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268523" y="1391541"/>
            <a:ext cx="6022126" cy="3479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tabLst>
                <a:tab pos="2085975" algn="l"/>
              </a:tabLst>
            </a:pPr>
            <a:r>
              <a:rPr sz="1600" b="1" spc="-5" dirty="0" smtClean="0">
                <a:latin typeface="Courier New"/>
                <a:cs typeface="Courier New"/>
              </a:rPr>
              <a:t>CREATE </a:t>
            </a:r>
            <a:r>
              <a:rPr sz="1600" b="1" spc="-5" dirty="0">
                <a:latin typeface="Courier New"/>
                <a:cs typeface="Courier New"/>
              </a:rPr>
              <a:t>OR REPLACE FUNCTION </a:t>
            </a:r>
            <a:r>
              <a:rPr sz="1600" b="1" spc="-5" dirty="0">
                <a:latin typeface="Courier New"/>
                <a:cs typeface="Courier New"/>
              </a:rPr>
              <a:t>update_bookings</a:t>
            </a:r>
            <a:r>
              <a:rPr sz="1600" b="1" spc="-5" dirty="0">
                <a:latin typeface="Courier New"/>
                <a:cs typeface="Courier New"/>
              </a:rPr>
              <a:t>()  RETURNS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trigger	</a:t>
            </a:r>
            <a:endParaRPr lang="en-US" sz="1600" b="1" spc="-5" dirty="0" smtClean="0">
              <a:latin typeface="Courier New"/>
              <a:cs typeface="Courier New"/>
            </a:endParaRPr>
          </a:p>
          <a:p>
            <a:pPr marL="12700" marR="5080">
              <a:tabLst>
                <a:tab pos="2085975" algn="l"/>
              </a:tabLst>
            </a:pPr>
            <a:r>
              <a:rPr sz="1600" b="1" spc="-5" dirty="0" smtClean="0">
                <a:latin typeface="Courier New"/>
                <a:cs typeface="Courier New"/>
              </a:rPr>
              <a:t>AS</a:t>
            </a:r>
            <a:r>
              <a:rPr lang="en-US" sz="1600" b="1" spc="-5" dirty="0" smtClean="0">
                <a:latin typeface="Courier New"/>
                <a:cs typeface="Courier New"/>
              </a:rPr>
              <a:t> </a:t>
            </a:r>
            <a:r>
              <a:rPr sz="1600" b="1" spc="-5" dirty="0" smtClean="0">
                <a:latin typeface="Courier New"/>
                <a:cs typeface="Courier New"/>
              </a:rPr>
              <a:t>$$  </a:t>
            </a:r>
            <a:endParaRPr lang="en-US" sz="1600" b="1" spc="-5" dirty="0" smtClean="0">
              <a:latin typeface="Courier New"/>
              <a:cs typeface="Courier New"/>
            </a:endParaRPr>
          </a:p>
          <a:p>
            <a:pPr marL="12700" marR="4528820"/>
            <a:r>
              <a:rPr sz="1600" b="1" spc="-5" dirty="0" smtClean="0">
                <a:latin typeface="Courier New"/>
                <a:cs typeface="Courier New"/>
              </a:rPr>
              <a:t>DECLARE</a:t>
            </a:r>
            <a:endParaRPr sz="1600" dirty="0">
              <a:latin typeface="Courier New"/>
              <a:cs typeface="Courier New"/>
            </a:endParaRPr>
          </a:p>
          <a:p>
            <a:pPr marL="256540" marR="495934"/>
            <a:r>
              <a:rPr sz="1600" b="1" spc="-5" dirty="0">
                <a:latin typeface="Courier New"/>
                <a:cs typeface="Courier New"/>
              </a:rPr>
              <a:t>delta bookings.total_amount%TYPE;  tick_no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ticket_flights.ticket_no%TYPE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BEGIN</a:t>
            </a:r>
            <a:endParaRPr sz="1600" dirty="0">
              <a:latin typeface="Courier New"/>
              <a:cs typeface="Courier New"/>
            </a:endParaRPr>
          </a:p>
          <a:p>
            <a:pPr marL="256540"/>
            <a:r>
              <a:rPr sz="1600" b="1" spc="-5" dirty="0">
                <a:latin typeface="Courier New"/>
                <a:cs typeface="Courier New"/>
              </a:rPr>
              <a:t>IF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TG_OP</a:t>
            </a:r>
            <a:r>
              <a:rPr sz="1600" b="1" spc="-5" dirty="0">
                <a:latin typeface="Courier New"/>
                <a:cs typeface="Courier New"/>
              </a:rPr>
              <a:t> = 'INSERT'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endParaRPr sz="1600" dirty="0">
              <a:latin typeface="Courier New"/>
              <a:cs typeface="Courier New"/>
            </a:endParaRPr>
          </a:p>
          <a:p>
            <a:pPr marL="500380"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delta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NEW.amount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500380"/>
            <a:r>
              <a:rPr sz="1600" b="1" spc="-5" dirty="0">
                <a:latin typeface="Courier New"/>
                <a:cs typeface="Courier New"/>
              </a:rPr>
              <a:t>tick_no =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NEW.ticket_no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256540"/>
            <a:r>
              <a:rPr sz="1600" b="1" spc="-5" dirty="0">
                <a:latin typeface="Courier New"/>
                <a:cs typeface="Courier New"/>
              </a:rPr>
              <a:t>ELSIF (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TG_OP</a:t>
            </a:r>
            <a:r>
              <a:rPr sz="1600" b="1" spc="-5" dirty="0">
                <a:latin typeface="Courier New"/>
                <a:cs typeface="Courier New"/>
              </a:rPr>
              <a:t> = 'UPDATE' )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endParaRPr sz="1600" dirty="0">
              <a:latin typeface="Courier New"/>
              <a:cs typeface="Courier New"/>
            </a:endParaRPr>
          </a:p>
          <a:p>
            <a:pPr marL="500380" marR="984885"/>
            <a:r>
              <a:rPr sz="1600" b="1" spc="-5" dirty="0">
                <a:latin typeface="Courier New"/>
                <a:cs typeface="Courier New"/>
              </a:rPr>
              <a:t>delta = NEW.amount - OLD.amount;  tick_no =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OLD.ticket_no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8523" y="4871340"/>
            <a:ext cx="40525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ELSIF (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TG_OP</a:t>
            </a:r>
            <a:r>
              <a:rPr sz="1600" b="1" spc="-5" dirty="0">
                <a:latin typeface="Courier New"/>
                <a:cs typeface="Courier New"/>
              </a:rPr>
              <a:t> = 'DELETE' )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endParaRPr sz="1600" dirty="0">
              <a:latin typeface="Courier New"/>
              <a:cs typeface="Courier New"/>
            </a:endParaRPr>
          </a:p>
          <a:p>
            <a:pPr marL="500380" marR="123189"/>
            <a:r>
              <a:rPr sz="1600" b="1" spc="-5" dirty="0">
                <a:latin typeface="Courier New"/>
                <a:cs typeface="Courier New"/>
              </a:rPr>
              <a:t>delta = OLD.amount * ( -1 </a:t>
            </a:r>
            <a:r>
              <a:rPr sz="1600" b="1" dirty="0">
                <a:latin typeface="Courier New"/>
                <a:cs typeface="Courier New"/>
              </a:rPr>
              <a:t>);  </a:t>
            </a:r>
            <a:r>
              <a:rPr sz="1600" b="1" spc="-5" dirty="0">
                <a:latin typeface="Courier New"/>
                <a:cs typeface="Courier New"/>
              </a:rPr>
              <a:t>tick_no =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OLD.ticket_no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256540"/>
            <a:r>
              <a:rPr sz="1600" b="1" spc="-5" dirty="0">
                <a:latin typeface="Courier New"/>
                <a:cs typeface="Courier New"/>
              </a:rPr>
              <a:t>END </a:t>
            </a:r>
            <a:r>
              <a:rPr sz="1600" b="1" dirty="0">
                <a:latin typeface="Courier New"/>
                <a:cs typeface="Courier New"/>
              </a:rPr>
              <a:t>IF;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18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502" y="76119"/>
            <a:ext cx="1000243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Создадим триггерную функцию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и </a:t>
            </a:r>
            <a:r>
              <a:rPr sz="3200" spc="-10" dirty="0" err="1" smtClean="0">
                <a:latin typeface="Arial Black" panose="020B0A04020102020204" pitchFamily="34" charset="0"/>
              </a:rPr>
              <a:t>триггер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0992" y="1495059"/>
            <a:ext cx="442150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022090" algn="ctr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256540" marR="5080" algn="ctr"/>
            <a:r>
              <a:rPr sz="1600" b="1" spc="-5" dirty="0">
                <a:latin typeface="Courier New"/>
                <a:cs typeface="Courier New"/>
              </a:rPr>
              <a:t>UPDATE bookings b SET total_amount  FROM tickets t, ticket_flights tf  WHERE b.book_ref = t.book_ref AND  t.ticket_no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tick_no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12700" marR="2813685" indent="121920"/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NULL;  END;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$$ LANGUAGE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plpgsql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3705" y="1738898"/>
            <a:ext cx="271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= total_amount</a:t>
            </a:r>
            <a:r>
              <a:rPr sz="1600" b="1" spc="-5" dirty="0">
                <a:latin typeface="Courier New"/>
                <a:cs typeface="Courier New"/>
              </a:rPr>
              <a:t> +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delta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0992" y="3689872"/>
            <a:ext cx="6989445" cy="1263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DROP TRIGGER IF EXISTS update_bookings ON</a:t>
            </a:r>
            <a:r>
              <a:rPr sz="1600" b="1" spc="1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ticket_flights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CREATE TRIGGER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update_bookings</a:t>
            </a:r>
            <a:endParaRPr sz="1600" dirty="0">
              <a:latin typeface="Courier New"/>
              <a:cs typeface="Courier New"/>
            </a:endParaRPr>
          </a:p>
          <a:p>
            <a:pPr marL="12700" marR="861694"/>
            <a:r>
              <a:rPr sz="1600" b="1" spc="-5" dirty="0">
                <a:latin typeface="Courier New"/>
                <a:cs typeface="Courier New"/>
              </a:rPr>
              <a:t>AFTER INSERT OR UPDATE </a:t>
            </a:r>
            <a:r>
              <a:rPr sz="1600" b="1" dirty="0">
                <a:latin typeface="Courier New"/>
                <a:cs typeface="Courier New"/>
              </a:rPr>
              <a:t>OR </a:t>
            </a:r>
            <a:r>
              <a:rPr sz="1600" b="1" spc="-5" dirty="0">
                <a:latin typeface="Courier New"/>
                <a:cs typeface="Courier New"/>
              </a:rPr>
              <a:t>DELETE ON ticket_flights  FOR EACH ROW EXECUTE PROCEDURE</a:t>
            </a:r>
            <a:r>
              <a:rPr sz="1600" b="1" spc="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update_bookings</a:t>
            </a:r>
            <a:r>
              <a:rPr sz="1600" b="1" spc="-5" dirty="0">
                <a:latin typeface="Courier New"/>
                <a:cs typeface="Courier New"/>
              </a:rPr>
              <a:t>();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35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5815" y="0"/>
            <a:ext cx="6836539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Проверяем в </a:t>
            </a:r>
            <a:r>
              <a:rPr sz="3200" spc="-15" dirty="0">
                <a:latin typeface="Arial Black" panose="020B0A04020102020204" pitchFamily="34" charset="0"/>
              </a:rPr>
              <a:t>работе</a:t>
            </a:r>
            <a:r>
              <a:rPr sz="3200" spc="-15" dirty="0">
                <a:latin typeface="Arial Black" panose="020B0A04020102020204" pitchFamily="34" charset="0"/>
              </a:rPr>
              <a:t>  </a:t>
            </a:r>
            <a:r>
              <a:rPr sz="3200" spc="-25" dirty="0">
                <a:latin typeface="Arial Black" panose="020B0A04020102020204" pitchFamily="34" charset="0"/>
              </a:rPr>
              <a:t>(</a:t>
            </a:r>
            <a:r>
              <a:rPr sz="3200" spc="-25" dirty="0" err="1" smtClean="0">
                <a:latin typeface="Arial Black" panose="020B0A04020102020204" pitchFamily="34" charset="0"/>
              </a:rPr>
              <a:t>подготовим</a:t>
            </a:r>
            <a:r>
              <a:rPr sz="3200" spc="-25" dirty="0" smtClean="0">
                <a:latin typeface="Arial Black" panose="020B0A04020102020204" pitchFamily="34" charset="0"/>
              </a:rPr>
              <a:t> </a:t>
            </a:r>
            <a:r>
              <a:rPr sz="3200" spc="-5" dirty="0" err="1" smtClean="0">
                <a:latin typeface="Arial Black" panose="020B0A04020102020204" pitchFamily="34" charset="0"/>
              </a:rPr>
              <a:t>транзакцию</a:t>
            </a:r>
            <a:r>
              <a:rPr sz="3200" spc="-5" dirty="0">
                <a:latin typeface="Arial Black" panose="020B0A04020102020204" pitchFamily="34" charset="0"/>
              </a:rPr>
              <a:t>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7474" y="1380327"/>
            <a:ext cx="7943850" cy="4018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295"/>
              </a:spcBef>
            </a:pPr>
            <a:r>
              <a:rPr b="1" spc="-10" dirty="0" smtClean="0">
                <a:latin typeface="Courier New"/>
                <a:cs typeface="Courier New"/>
              </a:rPr>
              <a:t>BEGIN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spcBef>
                <a:spcPts val="1295"/>
              </a:spcBef>
            </a:pPr>
            <a:r>
              <a:rPr b="1" spc="-10" dirty="0">
                <a:latin typeface="Courier New"/>
                <a:cs typeface="Courier New"/>
              </a:rPr>
              <a:t>INSERT INTO bookings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book_ref, book_date, total_amount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'ABC123', bookings.now</a:t>
            </a:r>
            <a:r>
              <a:rPr b="1" spc="-10" dirty="0">
                <a:latin typeface="Courier New"/>
                <a:cs typeface="Courier New"/>
              </a:rPr>
              <a:t>(), </a:t>
            </a:r>
            <a:r>
              <a:rPr b="1" dirty="0">
                <a:latin typeface="Courier New"/>
                <a:cs typeface="Courier New"/>
              </a:rPr>
              <a:t>0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spcBef>
                <a:spcPts val="1300"/>
              </a:spcBef>
            </a:pPr>
            <a:r>
              <a:rPr b="1" spc="-10" dirty="0">
                <a:latin typeface="Courier New"/>
                <a:cs typeface="Courier New"/>
              </a:rPr>
              <a:t>INSERT INTO tickets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 book_ref,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passenger_id</a:t>
            </a:r>
            <a:r>
              <a:rPr b="1" spc="-10" dirty="0">
                <a:latin typeface="Courier New"/>
                <a:cs typeface="Courier New"/>
              </a:rPr>
              <a:t>,</a:t>
            </a:r>
            <a:endParaRPr dirty="0">
              <a:latin typeface="Courier New"/>
              <a:cs typeface="Courier New"/>
            </a:endParaRPr>
          </a:p>
          <a:p>
            <a:pPr marL="3014980">
              <a:lnSpc>
                <a:spcPts val="1730"/>
              </a:lnSpc>
            </a:pPr>
            <a:r>
              <a:rPr b="1" spc="-10" dirty="0">
                <a:latin typeface="Courier New"/>
                <a:cs typeface="Courier New"/>
              </a:rPr>
              <a:t>passenger_name</a:t>
            </a:r>
            <a:r>
              <a:rPr b="1"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42060" marR="1100455" indent="-1229995">
              <a:lnSpc>
                <a:spcPts val="1730"/>
              </a:lnSpc>
              <a:spcBef>
                <a:spcPts val="200"/>
              </a:spcBef>
            </a:pPr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'9991234567890', 'ABC123', '1234 123456',  'IVAN PETROV'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spcBef>
                <a:spcPts val="1310"/>
              </a:spcBef>
            </a:pPr>
            <a:r>
              <a:rPr b="1" spc="-10" dirty="0">
                <a:latin typeface="Courier New"/>
                <a:cs typeface="Courier New"/>
              </a:rPr>
              <a:t>INSERT INTO ticket_flights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flight_id</a:t>
            </a:r>
            <a:r>
              <a:rPr b="1" spc="-10" dirty="0">
                <a:latin typeface="Courier New"/>
                <a:cs typeface="Courier New"/>
              </a:rPr>
              <a:t>,</a:t>
            </a:r>
            <a:endParaRPr dirty="0">
              <a:latin typeface="Courier New"/>
              <a:cs typeface="Courier New"/>
            </a:endParaRPr>
          </a:p>
          <a:p>
            <a:pPr marL="12700" marR="551180" indent="3959860">
              <a:lnSpc>
                <a:spcPct val="80000"/>
              </a:lnSpc>
              <a:spcBef>
                <a:spcPts val="215"/>
              </a:spcBef>
            </a:pPr>
            <a:r>
              <a:rPr b="1" spc="-10" dirty="0">
                <a:latin typeface="Courier New"/>
                <a:cs typeface="Courier New"/>
              </a:rPr>
              <a:t>fare_conditions</a:t>
            </a:r>
            <a:r>
              <a:rPr b="1" spc="-10" dirty="0">
                <a:latin typeface="Courier New"/>
                <a:cs typeface="Courier New"/>
              </a:rPr>
              <a:t>, amount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'9991234567890', 5572, 'Business', 12500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),</a:t>
            </a:r>
            <a:endParaRPr dirty="0">
              <a:latin typeface="Courier New"/>
              <a:cs typeface="Courier New"/>
            </a:endParaRPr>
          </a:p>
          <a:p>
            <a:pPr marL="969644">
              <a:lnSpc>
                <a:spcPts val="1730"/>
              </a:lnSpc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'9991234567890', 13881, 'Economy', 8500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1295"/>
              </a:spcBef>
            </a:pPr>
            <a:r>
              <a:rPr b="1" spc="-10" dirty="0">
                <a:latin typeface="Courier New"/>
                <a:cs typeface="Courier New"/>
              </a:rPr>
              <a:t>COMMIT;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13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bookings WHERE book_ref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'ABC123</a:t>
            </a:r>
            <a:r>
              <a:rPr b="1" spc="-10" dirty="0" smtClean="0">
                <a:latin typeface="Courier New"/>
                <a:cs typeface="Courier New"/>
              </a:rPr>
              <a:t>';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82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299" y="254995"/>
            <a:ext cx="511988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Arial Black" panose="020B0A04020102020204" pitchFamily="34" charset="0"/>
              </a:rPr>
              <a:t>Что</a:t>
            </a:r>
            <a:r>
              <a:rPr sz="3200" spc="-60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получилось</a:t>
            </a:r>
            <a:r>
              <a:rPr sz="3200" spc="-10" dirty="0">
                <a:latin typeface="Arial Black" panose="020B0A04020102020204" pitchFamily="34" charset="0"/>
              </a:rPr>
              <a:t>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5897" y="1876376"/>
            <a:ext cx="7260590" cy="38651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6555740">
              <a:lnSpc>
                <a:spcPct val="120000"/>
              </a:lnSpc>
            </a:pPr>
            <a:r>
              <a:rPr spc="-5" dirty="0" smtClean="0">
                <a:latin typeface="Courier New"/>
                <a:cs typeface="Courier New"/>
              </a:rPr>
              <a:t>BE</a:t>
            </a:r>
            <a:r>
              <a:rPr spc="-15" dirty="0" smtClean="0">
                <a:latin typeface="Courier New"/>
                <a:cs typeface="Courier New"/>
              </a:rPr>
              <a:t>G</a:t>
            </a:r>
            <a:r>
              <a:rPr spc="-5" dirty="0" smtClean="0">
                <a:latin typeface="Courier New"/>
                <a:cs typeface="Courier New"/>
              </a:rPr>
              <a:t>IN</a:t>
            </a:r>
            <a:endParaRPr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5897" y="2313364"/>
          <a:ext cx="1430654" cy="124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199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INSERT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1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INSERT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INSERT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72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COMMIT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72106" y="3579367"/>
            <a:ext cx="357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33625" algn="l"/>
              </a:tabLst>
            </a:pP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k</a:t>
            </a:r>
            <a:r>
              <a:rPr spc="-5" dirty="0">
                <a:latin typeface="Courier New"/>
                <a:cs typeface="Courier New"/>
              </a:rPr>
              <a:t>_r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f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b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ok</a:t>
            </a:r>
            <a:r>
              <a:rPr spc="-5" dirty="0">
                <a:latin typeface="Courier New"/>
                <a:cs typeface="Courier New"/>
              </a:rPr>
              <a:t>_d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te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3296" y="3579367"/>
            <a:ext cx="1936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total_amount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7647" y="4085526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761" y="4085526"/>
            <a:ext cx="3275965" cy="0"/>
          </a:xfrm>
          <a:custGeom>
            <a:avLst/>
            <a:gdLst/>
            <a:ahLst/>
            <a:cxnLst/>
            <a:rect l="l" t="t" r="r" b="b"/>
            <a:pathLst>
              <a:path w="3275965">
                <a:moveTo>
                  <a:pt x="0" y="0"/>
                </a:moveTo>
                <a:lnTo>
                  <a:pt x="327583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61632" y="4085526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5">
                <a:moveTo>
                  <a:pt x="0" y="0"/>
                </a:moveTo>
                <a:lnTo>
                  <a:pt x="1910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4946" y="3850761"/>
            <a:ext cx="697992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7160">
              <a:lnSpc>
                <a:spcPct val="120000"/>
              </a:lnSpc>
              <a:spcBef>
                <a:spcPts val="100"/>
              </a:spcBef>
              <a:tabLst>
                <a:tab pos="1377315" algn="l"/>
                <a:tab pos="4790440" algn="l"/>
                <a:tab pos="5609590" algn="l"/>
                <a:tab pos="6966584" algn="l"/>
              </a:tabLst>
            </a:pPr>
            <a:r>
              <a:rPr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15" dirty="0">
                <a:latin typeface="Courier New"/>
                <a:cs typeface="Courier New"/>
              </a:rPr>
              <a:t>+	+ 		</a:t>
            </a:r>
            <a:r>
              <a:rPr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pPr marL="149225" marR="5080" indent="-137160">
              <a:lnSpc>
                <a:spcPct val="120000"/>
              </a:lnSpc>
              <a:spcBef>
                <a:spcPts val="100"/>
              </a:spcBef>
              <a:tabLst>
                <a:tab pos="1377315" algn="l"/>
                <a:tab pos="4790440" algn="l"/>
                <a:tab pos="5609590" algn="l"/>
                <a:tab pos="6966584" algn="l"/>
              </a:tabLst>
            </a:pPr>
            <a:r>
              <a:rPr spc="-10" dirty="0" smtClean="0">
                <a:latin typeface="Courier New"/>
                <a:cs typeface="Courier New"/>
              </a:rPr>
              <a:t>ABC123</a:t>
            </a:r>
            <a:r>
              <a:rPr spc="-10" dirty="0">
                <a:latin typeface="Courier New"/>
                <a:cs typeface="Courier New"/>
              </a:rPr>
              <a:t>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lang="ru-RU" spc="-10" dirty="0" smtClean="0">
                <a:latin typeface="Courier New"/>
                <a:cs typeface="Courier New"/>
              </a:rPr>
              <a:t>2017-08-15 18:00:00+03</a:t>
            </a:r>
            <a:r>
              <a:rPr lang="en-US" spc="-10" dirty="0" smtClean="0">
                <a:latin typeface="Courier New"/>
                <a:cs typeface="Courier New"/>
              </a:rPr>
              <a:t> </a:t>
            </a:r>
            <a:r>
              <a:rPr dirty="0" smtClean="0">
                <a:latin typeface="Courier New"/>
                <a:cs typeface="Courier New"/>
              </a:rPr>
              <a:t>|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21000.00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</a:t>
            </a:r>
            <a:r>
              <a:rPr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1982" y="5301209"/>
            <a:ext cx="2880360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73735">
              <a:spcBef>
                <a:spcPts val="250"/>
              </a:spcBef>
            </a:pPr>
            <a:r>
              <a:rPr dirty="0">
                <a:latin typeface="Carlito"/>
                <a:cs typeface="Carlito"/>
              </a:rPr>
              <a:t>= 12 500 + 8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500</a:t>
            </a:r>
            <a:endParaRPr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2637" y="4653153"/>
            <a:ext cx="586105" cy="656590"/>
          </a:xfrm>
          <a:custGeom>
            <a:avLst/>
            <a:gdLst/>
            <a:ahLst/>
            <a:cxnLst/>
            <a:rect l="l" t="t" r="r" b="b"/>
            <a:pathLst>
              <a:path w="586104" h="656589">
                <a:moveTo>
                  <a:pt x="552087" y="37629"/>
                </a:moveTo>
                <a:lnTo>
                  <a:pt x="528169" y="45456"/>
                </a:lnTo>
                <a:lnTo>
                  <a:pt x="0" y="639572"/>
                </a:lnTo>
                <a:lnTo>
                  <a:pt x="19050" y="656463"/>
                </a:lnTo>
                <a:lnTo>
                  <a:pt x="547118" y="62325"/>
                </a:lnTo>
                <a:lnTo>
                  <a:pt x="552087" y="37629"/>
                </a:lnTo>
                <a:close/>
              </a:path>
              <a:path w="586104" h="656589">
                <a:moveTo>
                  <a:pt x="583525" y="10287"/>
                </a:moveTo>
                <a:lnTo>
                  <a:pt x="559435" y="10287"/>
                </a:lnTo>
                <a:lnTo>
                  <a:pt x="578358" y="27178"/>
                </a:lnTo>
                <a:lnTo>
                  <a:pt x="547118" y="62325"/>
                </a:lnTo>
                <a:lnTo>
                  <a:pt x="538988" y="102743"/>
                </a:lnTo>
                <a:lnTo>
                  <a:pt x="537590" y="109601"/>
                </a:lnTo>
                <a:lnTo>
                  <a:pt x="542036" y="116332"/>
                </a:lnTo>
                <a:lnTo>
                  <a:pt x="555878" y="119126"/>
                </a:lnTo>
                <a:lnTo>
                  <a:pt x="562483" y="114681"/>
                </a:lnTo>
                <a:lnTo>
                  <a:pt x="563879" y="107823"/>
                </a:lnTo>
                <a:lnTo>
                  <a:pt x="583525" y="10287"/>
                </a:lnTo>
                <a:close/>
              </a:path>
              <a:path w="586104" h="656589">
                <a:moveTo>
                  <a:pt x="566122" y="16256"/>
                </a:moveTo>
                <a:lnTo>
                  <a:pt x="556387" y="16256"/>
                </a:lnTo>
                <a:lnTo>
                  <a:pt x="572770" y="30861"/>
                </a:lnTo>
                <a:lnTo>
                  <a:pt x="552087" y="37629"/>
                </a:lnTo>
                <a:lnTo>
                  <a:pt x="547118" y="62325"/>
                </a:lnTo>
                <a:lnTo>
                  <a:pt x="578358" y="27178"/>
                </a:lnTo>
                <a:lnTo>
                  <a:pt x="566122" y="16256"/>
                </a:lnTo>
                <a:close/>
              </a:path>
              <a:path w="586104" h="656589">
                <a:moveTo>
                  <a:pt x="585597" y="0"/>
                </a:moveTo>
                <a:lnTo>
                  <a:pt x="474345" y="36322"/>
                </a:lnTo>
                <a:lnTo>
                  <a:pt x="470788" y="43434"/>
                </a:lnTo>
                <a:lnTo>
                  <a:pt x="472948" y="50165"/>
                </a:lnTo>
                <a:lnTo>
                  <a:pt x="475107" y="56769"/>
                </a:lnTo>
                <a:lnTo>
                  <a:pt x="482346" y="60452"/>
                </a:lnTo>
                <a:lnTo>
                  <a:pt x="528169" y="45456"/>
                </a:lnTo>
                <a:lnTo>
                  <a:pt x="559435" y="10287"/>
                </a:lnTo>
                <a:lnTo>
                  <a:pt x="583525" y="10287"/>
                </a:lnTo>
                <a:lnTo>
                  <a:pt x="585597" y="0"/>
                </a:lnTo>
                <a:close/>
              </a:path>
              <a:path w="586104" h="656589">
                <a:moveTo>
                  <a:pt x="559435" y="10287"/>
                </a:moveTo>
                <a:lnTo>
                  <a:pt x="528169" y="45456"/>
                </a:lnTo>
                <a:lnTo>
                  <a:pt x="552087" y="37629"/>
                </a:lnTo>
                <a:lnTo>
                  <a:pt x="556387" y="16256"/>
                </a:lnTo>
                <a:lnTo>
                  <a:pt x="566122" y="16256"/>
                </a:lnTo>
                <a:lnTo>
                  <a:pt x="559435" y="10287"/>
                </a:lnTo>
                <a:close/>
              </a:path>
              <a:path w="586104" h="656589">
                <a:moveTo>
                  <a:pt x="556387" y="16256"/>
                </a:moveTo>
                <a:lnTo>
                  <a:pt x="552087" y="37629"/>
                </a:lnTo>
                <a:lnTo>
                  <a:pt x="572770" y="30861"/>
                </a:lnTo>
                <a:lnTo>
                  <a:pt x="556387" y="1625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3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274" y="519787"/>
            <a:ext cx="680535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Обновление суммы</a:t>
            </a:r>
            <a:r>
              <a:rPr sz="3200" spc="-65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перелета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6002" y="4082511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7116" y="4082511"/>
            <a:ext cx="3275965" cy="0"/>
          </a:xfrm>
          <a:custGeom>
            <a:avLst/>
            <a:gdLst/>
            <a:ahLst/>
            <a:cxnLst/>
            <a:rect l="l" t="t" r="r" b="b"/>
            <a:pathLst>
              <a:path w="3275965">
                <a:moveTo>
                  <a:pt x="0" y="0"/>
                </a:moveTo>
                <a:lnTo>
                  <a:pt x="327583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99987" y="4082511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5">
                <a:moveTo>
                  <a:pt x="0" y="0"/>
                </a:moveTo>
                <a:lnTo>
                  <a:pt x="1910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3301" y="1875570"/>
            <a:ext cx="6837400" cy="2983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290">
              <a:lnSpc>
                <a:spcPct val="120000"/>
              </a:lnSpc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UPDATE ticket_flights </a:t>
            </a: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amount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amount </a:t>
            </a:r>
            <a:r>
              <a:rPr b="1" dirty="0">
                <a:latin typeface="Courier New"/>
                <a:cs typeface="Courier New"/>
              </a:rPr>
              <a:t>– </a:t>
            </a:r>
            <a:r>
              <a:rPr b="1" spc="-5" dirty="0">
                <a:latin typeface="Courier New"/>
                <a:cs typeface="Courier New"/>
              </a:rPr>
              <a:t>500  </a:t>
            </a:r>
            <a:r>
              <a:rPr b="1" spc="-10" dirty="0">
                <a:latin typeface="Courier New"/>
                <a:cs typeface="Courier New"/>
              </a:rPr>
              <a:t>WHERE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 flight_id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endParaRPr dirty="0">
              <a:latin typeface="Courier New"/>
              <a:cs typeface="Courier New"/>
            </a:endParaRPr>
          </a:p>
          <a:p>
            <a:pPr marL="832485">
              <a:spcBef>
                <a:spcPts val="430"/>
              </a:spcBef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'9991234567890', 5572</a:t>
            </a:r>
            <a:r>
              <a:rPr b="1" spc="-10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>
                <a:latin typeface="Courier New"/>
                <a:cs typeface="Courier New"/>
              </a:rPr>
              <a:t>1</a:t>
            </a:r>
          </a:p>
          <a:p>
            <a:pPr marL="12700">
              <a:spcBef>
                <a:spcPts val="43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bookings WHERE book_ref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'ABC123';</a:t>
            </a:r>
            <a:endParaRPr dirty="0">
              <a:latin typeface="Courier New"/>
              <a:cs typeface="Courier New"/>
            </a:endParaRPr>
          </a:p>
          <a:p>
            <a:pPr marL="149225">
              <a:spcBef>
                <a:spcPts val="434"/>
              </a:spcBef>
              <a:tabLst>
                <a:tab pos="2470785" algn="l"/>
                <a:tab pos="4790440" algn="l"/>
              </a:tabLst>
            </a:pPr>
            <a:r>
              <a:rPr spc="-10" dirty="0">
                <a:latin typeface="Courier New"/>
                <a:cs typeface="Courier New"/>
              </a:rPr>
              <a:t>book_ref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book_date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total_amount</a:t>
            </a:r>
            <a:endParaRPr dirty="0">
              <a:latin typeface="Courier New"/>
              <a:cs typeface="Courier New"/>
            </a:endParaRPr>
          </a:p>
          <a:p>
            <a:pPr marL="149225" marR="5080" indent="-137160">
              <a:lnSpc>
                <a:spcPct val="120000"/>
              </a:lnSpc>
              <a:tabLst>
                <a:tab pos="1377315" algn="l"/>
                <a:tab pos="4790440" algn="l"/>
                <a:tab pos="5609590" algn="l"/>
                <a:tab pos="6966584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spc="-15" dirty="0" smtClean="0">
                <a:latin typeface="Courier New"/>
                <a:cs typeface="Courier New"/>
              </a:rPr>
              <a:t>+</a:t>
            </a:r>
            <a:r>
              <a:rPr spc="-15" dirty="0">
                <a:latin typeface="Courier New"/>
                <a:cs typeface="Courier New"/>
              </a:rPr>
              <a:t>	+ 	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ABC123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lang="ru-RU" spc="-10" dirty="0">
                <a:latin typeface="Courier New"/>
                <a:cs typeface="Courier New"/>
              </a:rPr>
              <a:t>2017-08-15 18:00:00+03</a:t>
            </a:r>
            <a:r>
              <a:rPr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20500.00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</a:t>
            </a:r>
            <a:r>
              <a:rPr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2302" y="5164729"/>
            <a:ext cx="252031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99440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= 21 000 -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500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5538" y="4588670"/>
            <a:ext cx="907415" cy="586740"/>
          </a:xfrm>
          <a:custGeom>
            <a:avLst/>
            <a:gdLst/>
            <a:ahLst/>
            <a:cxnLst/>
            <a:rect l="l" t="t" r="r" b="b"/>
            <a:pathLst>
              <a:path w="907414" h="586739">
                <a:moveTo>
                  <a:pt x="864560" y="27167"/>
                </a:moveTo>
                <a:lnTo>
                  <a:pt x="839295" y="28186"/>
                </a:lnTo>
                <a:lnTo>
                  <a:pt x="0" y="565404"/>
                </a:lnTo>
                <a:lnTo>
                  <a:pt x="13715" y="586739"/>
                </a:lnTo>
                <a:lnTo>
                  <a:pt x="853040" y="49625"/>
                </a:lnTo>
                <a:lnTo>
                  <a:pt x="864560" y="27167"/>
                </a:lnTo>
                <a:close/>
              </a:path>
              <a:path w="907414" h="586739">
                <a:moveTo>
                  <a:pt x="905600" y="2793"/>
                </a:moveTo>
                <a:lnTo>
                  <a:pt x="878966" y="2793"/>
                </a:lnTo>
                <a:lnTo>
                  <a:pt x="892682" y="24256"/>
                </a:lnTo>
                <a:lnTo>
                  <a:pt x="853040" y="49625"/>
                </a:lnTo>
                <a:lnTo>
                  <a:pt x="834263" y="86232"/>
                </a:lnTo>
                <a:lnTo>
                  <a:pt x="831088" y="92456"/>
                </a:lnTo>
                <a:lnTo>
                  <a:pt x="833627" y="100203"/>
                </a:lnTo>
                <a:lnTo>
                  <a:pt x="846073" y="106553"/>
                </a:lnTo>
                <a:lnTo>
                  <a:pt x="853693" y="104139"/>
                </a:lnTo>
                <a:lnTo>
                  <a:pt x="856868" y="97789"/>
                </a:lnTo>
                <a:lnTo>
                  <a:pt x="905600" y="2793"/>
                </a:lnTo>
                <a:close/>
              </a:path>
              <a:path w="907414" h="586739">
                <a:moveTo>
                  <a:pt x="882132" y="7747"/>
                </a:moveTo>
                <a:lnTo>
                  <a:pt x="874521" y="7747"/>
                </a:lnTo>
                <a:lnTo>
                  <a:pt x="886332" y="26288"/>
                </a:lnTo>
                <a:lnTo>
                  <a:pt x="864560" y="27167"/>
                </a:lnTo>
                <a:lnTo>
                  <a:pt x="853040" y="49625"/>
                </a:lnTo>
                <a:lnTo>
                  <a:pt x="892682" y="24256"/>
                </a:lnTo>
                <a:lnTo>
                  <a:pt x="882132" y="7747"/>
                </a:lnTo>
                <a:close/>
              </a:path>
              <a:path w="907414" h="586739">
                <a:moveTo>
                  <a:pt x="907033" y="0"/>
                </a:moveTo>
                <a:lnTo>
                  <a:pt x="797178" y="4444"/>
                </a:lnTo>
                <a:lnTo>
                  <a:pt x="790193" y="4825"/>
                </a:lnTo>
                <a:lnTo>
                  <a:pt x="784732" y="10668"/>
                </a:lnTo>
                <a:lnTo>
                  <a:pt x="785240" y="24764"/>
                </a:lnTo>
                <a:lnTo>
                  <a:pt x="791209" y="30225"/>
                </a:lnTo>
                <a:lnTo>
                  <a:pt x="798194" y="29844"/>
                </a:lnTo>
                <a:lnTo>
                  <a:pt x="839295" y="28186"/>
                </a:lnTo>
                <a:lnTo>
                  <a:pt x="878966" y="2793"/>
                </a:lnTo>
                <a:lnTo>
                  <a:pt x="905600" y="2793"/>
                </a:lnTo>
                <a:lnTo>
                  <a:pt x="907033" y="0"/>
                </a:lnTo>
                <a:close/>
              </a:path>
              <a:path w="907414" h="586739">
                <a:moveTo>
                  <a:pt x="878966" y="2793"/>
                </a:moveTo>
                <a:lnTo>
                  <a:pt x="839295" y="28186"/>
                </a:lnTo>
                <a:lnTo>
                  <a:pt x="864560" y="27167"/>
                </a:lnTo>
                <a:lnTo>
                  <a:pt x="874521" y="7747"/>
                </a:lnTo>
                <a:lnTo>
                  <a:pt x="882132" y="7747"/>
                </a:lnTo>
                <a:lnTo>
                  <a:pt x="878966" y="2793"/>
                </a:lnTo>
                <a:close/>
              </a:path>
              <a:path w="907414" h="586739">
                <a:moveTo>
                  <a:pt x="874521" y="7747"/>
                </a:moveTo>
                <a:lnTo>
                  <a:pt x="864560" y="27167"/>
                </a:lnTo>
                <a:lnTo>
                  <a:pt x="886332" y="26288"/>
                </a:lnTo>
                <a:lnTo>
                  <a:pt x="874521" y="774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9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834" y="220796"/>
            <a:ext cx="580854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40" dirty="0">
                <a:latin typeface="Arial Black" panose="020B0A04020102020204" pitchFamily="34" charset="0"/>
              </a:rPr>
              <a:t>Удаление</a:t>
            </a:r>
            <a:r>
              <a:rPr sz="3200" spc="-60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перелета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7" y="2713672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1894" y="2713672"/>
            <a:ext cx="1502410" cy="0"/>
          </a:xfrm>
          <a:custGeom>
            <a:avLst/>
            <a:gdLst/>
            <a:ahLst/>
            <a:cxnLst/>
            <a:rect l="l" t="t" r="r" b="b"/>
            <a:pathLst>
              <a:path w="1502410">
                <a:moveTo>
                  <a:pt x="0" y="0"/>
                </a:moveTo>
                <a:lnTo>
                  <a:pt x="150235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0447" y="2713672"/>
            <a:ext cx="2319020" cy="0"/>
          </a:xfrm>
          <a:custGeom>
            <a:avLst/>
            <a:gdLst/>
            <a:ahLst/>
            <a:cxnLst/>
            <a:rect l="l" t="t" r="r" b="b"/>
            <a:pathLst>
              <a:path w="2319020">
                <a:moveTo>
                  <a:pt x="0" y="0"/>
                </a:moveTo>
                <a:lnTo>
                  <a:pt x="231894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27390" y="2713672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621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7647" y="5018214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761" y="5018214"/>
            <a:ext cx="3275965" cy="0"/>
          </a:xfrm>
          <a:custGeom>
            <a:avLst/>
            <a:gdLst/>
            <a:ahLst/>
            <a:cxnLst/>
            <a:rect l="l" t="t" r="r" b="b"/>
            <a:pathLst>
              <a:path w="3275965">
                <a:moveTo>
                  <a:pt x="0" y="0"/>
                </a:moveTo>
                <a:lnTo>
                  <a:pt x="327583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61632" y="5018214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5">
                <a:moveTo>
                  <a:pt x="0" y="0"/>
                </a:moveTo>
                <a:lnTo>
                  <a:pt x="1910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4946" y="1219963"/>
            <a:ext cx="7942580" cy="45802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b="1" spc="-10" dirty="0">
                <a:latin typeface="Courier New"/>
                <a:cs typeface="Courier New"/>
              </a:rPr>
              <a:t>DELETE FROM ticket_flights</a:t>
            </a:r>
            <a:endParaRPr dirty="0">
              <a:latin typeface="Courier New"/>
              <a:cs typeface="Courier New"/>
            </a:endParaRPr>
          </a:p>
          <a:p>
            <a:pPr marL="12700" marR="5080">
              <a:spcBef>
                <a:spcPts val="430"/>
              </a:spcBef>
            </a:pPr>
            <a:r>
              <a:rPr b="1" spc="-10" dirty="0">
                <a:latin typeface="Courier New"/>
                <a:cs typeface="Courier New"/>
              </a:rPr>
              <a:t>WHERE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 flight_id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 = ( </a:t>
            </a:r>
            <a:r>
              <a:rPr b="1" spc="-10" dirty="0">
                <a:latin typeface="Courier New"/>
                <a:cs typeface="Courier New"/>
              </a:rPr>
              <a:t>'9991234567890', 5572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RETURNING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*;</a:t>
            </a:r>
            <a:endParaRPr dirty="0">
              <a:latin typeface="Courier New"/>
              <a:cs typeface="Courier New"/>
            </a:endParaRPr>
          </a:p>
          <a:p>
            <a:pPr marR="126364" algn="ctr">
              <a:spcBef>
                <a:spcPts val="434"/>
              </a:spcBef>
              <a:tabLst>
                <a:tab pos="1638300" algn="l"/>
                <a:tab pos="6142355" algn="l"/>
              </a:tabLst>
            </a:pPr>
            <a:r>
              <a:rPr spc="-10" dirty="0">
                <a:latin typeface="Courier New"/>
                <a:cs typeface="Courier New"/>
              </a:rPr>
              <a:t>ticket_no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flight_id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fare_conditions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amount</a:t>
            </a:r>
            <a:endParaRPr dirty="0">
              <a:latin typeface="Courier New"/>
              <a:cs typeface="Courier New"/>
            </a:endParaRPr>
          </a:p>
          <a:p>
            <a:pPr marL="12065" marR="148590" algn="ctr">
              <a:lnSpc>
                <a:spcPct val="120000"/>
              </a:lnSpc>
              <a:tabLst>
                <a:tab pos="2061210" algn="l"/>
                <a:tab pos="2876550" algn="l"/>
                <a:tab pos="3698240" algn="l"/>
                <a:tab pos="6015355" algn="l"/>
                <a:tab pos="6155055" algn="l"/>
                <a:tab pos="778510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	</a:t>
            </a:r>
            <a:r>
              <a:rPr spc="-5" dirty="0">
                <a:latin typeface="Courier New"/>
                <a:cs typeface="Courier New"/>
              </a:rPr>
              <a:t>+		+ 	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9991234567890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	</a:t>
            </a:r>
            <a:r>
              <a:rPr spc="-10" dirty="0">
                <a:latin typeface="Courier New"/>
                <a:cs typeface="Courier New"/>
              </a:rPr>
              <a:t>5572 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Business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12000.00</a:t>
            </a:r>
            <a:endParaRPr dirty="0">
              <a:latin typeface="Courier New"/>
              <a:cs typeface="Courier New"/>
            </a:endParaRPr>
          </a:p>
          <a:p>
            <a:pPr marR="6541770" algn="ctr">
              <a:spcBef>
                <a:spcPts val="434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</a:t>
            </a:r>
            <a:r>
              <a:rPr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650"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DELETE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  <a:p>
            <a:pPr marL="12700">
              <a:spcBef>
                <a:spcPts val="43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bookings WHERE book_ref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'ABC123';</a:t>
            </a:r>
            <a:endParaRPr dirty="0">
              <a:latin typeface="Courier New"/>
              <a:cs typeface="Courier New"/>
            </a:endParaRPr>
          </a:p>
          <a:p>
            <a:pPr marL="149225">
              <a:spcBef>
                <a:spcPts val="430"/>
              </a:spcBef>
              <a:tabLst>
                <a:tab pos="2470785" algn="l"/>
                <a:tab pos="4790440" algn="l"/>
              </a:tabLst>
            </a:pPr>
            <a:r>
              <a:rPr spc="-10" dirty="0">
                <a:latin typeface="Courier New"/>
                <a:cs typeface="Courier New"/>
              </a:rPr>
              <a:t>book_ref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book_date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total_amount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  <a:tabLst>
                <a:tab pos="1377950" algn="l"/>
                <a:tab pos="4790440" algn="l"/>
                <a:tab pos="6966584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</a:p>
          <a:p>
            <a:pPr marL="149225">
              <a:spcBef>
                <a:spcPts val="434"/>
              </a:spcBef>
              <a:tabLst>
                <a:tab pos="1377950" algn="l"/>
                <a:tab pos="5746750" algn="l"/>
              </a:tabLst>
            </a:pPr>
            <a:r>
              <a:rPr spc="-10" dirty="0">
                <a:latin typeface="Courier New"/>
                <a:cs typeface="Courier New"/>
              </a:rPr>
              <a:t>ABC123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lang="ru-RU" spc="-10" dirty="0">
                <a:latin typeface="Courier New"/>
                <a:cs typeface="Courier New"/>
              </a:rPr>
              <a:t>2017-08-15 18:00:00+03</a:t>
            </a:r>
            <a:r>
              <a:rPr spc="10" dirty="0" smtClean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8500.00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</a:t>
            </a:r>
            <a:r>
              <a:rPr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9928" y="6021286"/>
            <a:ext cx="2736850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spcBef>
                <a:spcPts val="250"/>
              </a:spcBef>
              <a:tabLst>
                <a:tab pos="1223010" algn="l"/>
              </a:tabLst>
            </a:pPr>
            <a:r>
              <a:rPr dirty="0">
                <a:latin typeface="Carlito"/>
                <a:cs typeface="Carlito"/>
              </a:rPr>
              <a:t>= 20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500 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-	12</a:t>
            </a:r>
            <a:r>
              <a:rPr spc="-5" dirty="0">
                <a:latin typeface="Carlito"/>
                <a:cs typeface="Carlito"/>
              </a:rPr>
              <a:t> 000</a:t>
            </a:r>
            <a:endParaRPr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3401" y="5571998"/>
            <a:ext cx="1085215" cy="461645"/>
          </a:xfrm>
          <a:custGeom>
            <a:avLst/>
            <a:gdLst/>
            <a:ahLst/>
            <a:cxnLst/>
            <a:rect l="l" t="t" r="r" b="b"/>
            <a:pathLst>
              <a:path w="1085214" h="461645">
                <a:moveTo>
                  <a:pt x="1013044" y="32223"/>
                </a:moveTo>
                <a:lnTo>
                  <a:pt x="0" y="437502"/>
                </a:lnTo>
                <a:lnTo>
                  <a:pt x="9398" y="461086"/>
                </a:lnTo>
                <a:lnTo>
                  <a:pt x="1022561" y="55808"/>
                </a:lnTo>
                <a:lnTo>
                  <a:pt x="1038047" y="35941"/>
                </a:lnTo>
                <a:lnTo>
                  <a:pt x="1013044" y="32223"/>
                </a:lnTo>
                <a:close/>
              </a:path>
              <a:path w="1085214" h="461645">
                <a:moveTo>
                  <a:pt x="1068135" y="14731"/>
                </a:moveTo>
                <a:lnTo>
                  <a:pt x="1056766" y="14731"/>
                </a:lnTo>
                <a:lnTo>
                  <a:pt x="1066164" y="38366"/>
                </a:lnTo>
                <a:lnTo>
                  <a:pt x="1022561" y="55808"/>
                </a:lnTo>
                <a:lnTo>
                  <a:pt x="992886" y="93878"/>
                </a:lnTo>
                <a:lnTo>
                  <a:pt x="993901" y="101853"/>
                </a:lnTo>
                <a:lnTo>
                  <a:pt x="999363" y="106171"/>
                </a:lnTo>
                <a:lnTo>
                  <a:pt x="1004951" y="110477"/>
                </a:lnTo>
                <a:lnTo>
                  <a:pt x="1012951" y="109486"/>
                </a:lnTo>
                <a:lnTo>
                  <a:pt x="1084834" y="17221"/>
                </a:lnTo>
                <a:lnTo>
                  <a:pt x="1068135" y="14731"/>
                </a:lnTo>
                <a:close/>
              </a:path>
              <a:path w="1085214" h="461645">
                <a:moveTo>
                  <a:pt x="1038047" y="35941"/>
                </a:moveTo>
                <a:lnTo>
                  <a:pt x="1022561" y="55808"/>
                </a:lnTo>
                <a:lnTo>
                  <a:pt x="1064228" y="39141"/>
                </a:lnTo>
                <a:lnTo>
                  <a:pt x="1059561" y="39141"/>
                </a:lnTo>
                <a:lnTo>
                  <a:pt x="1038047" y="35941"/>
                </a:lnTo>
                <a:close/>
              </a:path>
              <a:path w="1085214" h="461645">
                <a:moveTo>
                  <a:pt x="1051433" y="18770"/>
                </a:moveTo>
                <a:lnTo>
                  <a:pt x="1038047" y="35941"/>
                </a:lnTo>
                <a:lnTo>
                  <a:pt x="1059561" y="39141"/>
                </a:lnTo>
                <a:lnTo>
                  <a:pt x="1051433" y="18770"/>
                </a:lnTo>
                <a:close/>
              </a:path>
              <a:path w="1085214" h="461645">
                <a:moveTo>
                  <a:pt x="1058372" y="18770"/>
                </a:moveTo>
                <a:lnTo>
                  <a:pt x="1051433" y="18770"/>
                </a:lnTo>
                <a:lnTo>
                  <a:pt x="1059561" y="39141"/>
                </a:lnTo>
                <a:lnTo>
                  <a:pt x="1064228" y="39141"/>
                </a:lnTo>
                <a:lnTo>
                  <a:pt x="1066164" y="38366"/>
                </a:lnTo>
                <a:lnTo>
                  <a:pt x="1058372" y="18770"/>
                </a:lnTo>
                <a:close/>
              </a:path>
              <a:path w="1085214" h="461645">
                <a:moveTo>
                  <a:pt x="1056766" y="14731"/>
                </a:moveTo>
                <a:lnTo>
                  <a:pt x="1013044" y="32223"/>
                </a:lnTo>
                <a:lnTo>
                  <a:pt x="1038047" y="35941"/>
                </a:lnTo>
                <a:lnTo>
                  <a:pt x="1051433" y="18770"/>
                </a:lnTo>
                <a:lnTo>
                  <a:pt x="1058372" y="18770"/>
                </a:lnTo>
                <a:lnTo>
                  <a:pt x="1056766" y="14731"/>
                </a:lnTo>
                <a:close/>
              </a:path>
              <a:path w="1085214" h="461645">
                <a:moveTo>
                  <a:pt x="969137" y="0"/>
                </a:moveTo>
                <a:lnTo>
                  <a:pt x="962660" y="4825"/>
                </a:lnTo>
                <a:lnTo>
                  <a:pt x="960627" y="18681"/>
                </a:lnTo>
                <a:lnTo>
                  <a:pt x="965453" y="25145"/>
                </a:lnTo>
                <a:lnTo>
                  <a:pt x="1013044" y="32223"/>
                </a:lnTo>
                <a:lnTo>
                  <a:pt x="1056766" y="14731"/>
                </a:lnTo>
                <a:lnTo>
                  <a:pt x="1068135" y="14731"/>
                </a:lnTo>
                <a:lnTo>
                  <a:pt x="96913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40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324" y="265901"/>
            <a:ext cx="466329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Переменные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85494"/>
            <a:ext cx="9653845" cy="4122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942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Переменные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языке </a:t>
            </a:r>
            <a:r>
              <a:rPr sz="2000" dirty="0">
                <a:latin typeface="Carlito"/>
                <a:cs typeface="Carlito"/>
              </a:rPr>
              <a:t>PL/pgSQL </a:t>
            </a:r>
            <a:r>
              <a:rPr sz="2000" spc="-5" dirty="0">
                <a:latin typeface="Carlito"/>
                <a:cs typeface="Carlito"/>
              </a:rPr>
              <a:t>могут иметь любой тип данных,  </a:t>
            </a:r>
            <a:r>
              <a:rPr sz="2000" dirty="0">
                <a:latin typeface="Carlito"/>
                <a:cs typeface="Carlito"/>
              </a:rPr>
              <a:t>имеющийся в </a:t>
            </a:r>
            <a:r>
              <a:rPr sz="2000" spc="-10" dirty="0">
                <a:latin typeface="Carlito"/>
                <a:cs typeface="Carlito"/>
              </a:rPr>
              <a:t>PostgreSQL, </a:t>
            </a:r>
            <a:r>
              <a:rPr sz="2000" dirty="0">
                <a:latin typeface="Carlito"/>
                <a:cs typeface="Carlito"/>
              </a:rPr>
              <a:t>например </a:t>
            </a:r>
            <a:r>
              <a:rPr sz="2000" spc="-30" dirty="0">
                <a:latin typeface="Carlito"/>
                <a:cs typeface="Carlito"/>
              </a:rPr>
              <a:t>integer, </a:t>
            </a:r>
            <a:r>
              <a:rPr sz="2000" spc="-10" dirty="0">
                <a:latin typeface="Carlito"/>
                <a:cs typeface="Carlito"/>
              </a:rPr>
              <a:t>varchar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spc="-5" dirty="0">
                <a:latin typeface="Carlito"/>
                <a:cs typeface="Carlito"/>
              </a:rPr>
              <a:t>д.  </a:t>
            </a:r>
            <a:r>
              <a:rPr sz="2000" spc="-40" dirty="0">
                <a:latin typeface="Carlito"/>
                <a:cs typeface="Carlito"/>
              </a:rPr>
              <a:t>DEFAULT </a:t>
            </a:r>
            <a:r>
              <a:rPr sz="2000" spc="-5" dirty="0">
                <a:latin typeface="Carlito"/>
                <a:cs typeface="Carlito"/>
              </a:rPr>
              <a:t>означает </a:t>
            </a:r>
            <a:r>
              <a:rPr sz="2000" dirty="0">
                <a:latin typeface="Carlito"/>
                <a:cs typeface="Carlito"/>
              </a:rPr>
              <a:t>присваивание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:=</a:t>
            </a:r>
          </a:p>
          <a:p>
            <a:pPr marL="12700">
              <a:spcBef>
                <a:spcPts val="340"/>
              </a:spcBef>
            </a:pPr>
            <a:r>
              <a:rPr b="1" spc="-10" dirty="0">
                <a:latin typeface="Courier New"/>
                <a:cs typeface="Courier New"/>
              </a:rPr>
              <a:t>quantity integer DEFAULT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32;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строковое </a:t>
            </a:r>
            <a:r>
              <a:rPr sz="2000" dirty="0">
                <a:latin typeface="Carlito"/>
                <a:cs typeface="Carlito"/>
              </a:rPr>
              <a:t>значение нужно заключить в </a:t>
            </a:r>
            <a:r>
              <a:rPr sz="2000" spc="-10" dirty="0">
                <a:latin typeface="Carlito"/>
                <a:cs typeface="Carlito"/>
              </a:rPr>
              <a:t>одинарные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кавычки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345"/>
              </a:spcBef>
            </a:pPr>
            <a:r>
              <a:rPr b="1" spc="-5" dirty="0">
                <a:latin typeface="Courier New"/>
                <a:cs typeface="Courier New"/>
              </a:rPr>
              <a:t>url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varchar </a:t>
            </a:r>
            <a:r>
              <a:rPr b="1" spc="-5" dirty="0">
                <a:latin typeface="Courier New"/>
                <a:cs typeface="Courier New"/>
              </a:rPr>
              <a:t>:=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'http://mysite.com';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dirty="0">
                <a:latin typeface="Carlito"/>
                <a:cs typeface="Carlito"/>
              </a:rPr>
              <a:t>создать </a:t>
            </a:r>
            <a:r>
              <a:rPr sz="2000" spc="-10" dirty="0">
                <a:latin typeface="Carlito"/>
                <a:cs typeface="Carlito"/>
              </a:rPr>
              <a:t>константу </a:t>
            </a:r>
            <a:r>
              <a:rPr sz="2000" dirty="0">
                <a:latin typeface="Carlito"/>
                <a:cs typeface="Carlito"/>
              </a:rPr>
              <a:t>и инициализировать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ее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345"/>
              </a:spcBef>
            </a:pPr>
            <a:r>
              <a:rPr b="1" spc="-10" dirty="0">
                <a:latin typeface="Courier New"/>
                <a:cs typeface="Courier New"/>
              </a:rPr>
              <a:t>user_id</a:t>
            </a:r>
            <a:r>
              <a:rPr b="1" spc="-10" dirty="0">
                <a:latin typeface="Courier New"/>
                <a:cs typeface="Courier New"/>
              </a:rPr>
              <a:t> CONSTANT integer </a:t>
            </a:r>
            <a:r>
              <a:rPr b="1" spc="-5" dirty="0">
                <a:latin typeface="Courier New"/>
                <a:cs typeface="Courier New"/>
              </a:rPr>
              <a:t>:=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10;</a:t>
            </a:r>
            <a:endParaRPr dirty="0">
              <a:latin typeface="Courier New"/>
              <a:cs typeface="Courier New"/>
            </a:endParaRPr>
          </a:p>
          <a:p>
            <a:pPr marL="355600" marR="5080" indent="-342900" algn="just">
              <a:spcBef>
                <a:spcPts val="56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переменная для хранения </a:t>
            </a:r>
            <a:r>
              <a:rPr sz="2000" dirty="0">
                <a:latin typeface="Carlito"/>
                <a:cs typeface="Carlito"/>
              </a:rPr>
              <a:t>значения </a:t>
            </a:r>
            <a:r>
              <a:rPr sz="2000" spc="-10" dirty="0">
                <a:latin typeface="Carlito"/>
                <a:cs typeface="Carlito"/>
              </a:rPr>
              <a:t>поля </a:t>
            </a:r>
            <a:r>
              <a:rPr sz="2000" spc="-5" dirty="0">
                <a:latin typeface="Carlito"/>
                <a:cs typeface="Carlito"/>
              </a:rPr>
              <a:t>user_id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таблицы</a:t>
            </a:r>
            <a:r>
              <a:rPr sz="2000" spc="-10" dirty="0">
                <a:latin typeface="Carlito"/>
                <a:cs typeface="Carlito"/>
              </a:rPr>
              <a:t> users,  </a:t>
            </a:r>
            <a:endParaRPr lang="en-US" sz="2000" spc="-10" dirty="0" smtClean="0">
              <a:latin typeface="Carlito"/>
              <a:cs typeface="Carlito"/>
            </a:endParaRPr>
          </a:p>
          <a:p>
            <a:pPr marL="12700" marR="5080" algn="just">
              <a:spcBef>
                <a:spcPts val="565"/>
              </a:spcBef>
              <a:tabLst>
                <a:tab pos="355600" algn="l"/>
              </a:tabLst>
            </a:pPr>
            <a:endParaRPr lang="en-US" sz="2000" spc="-10" dirty="0">
              <a:latin typeface="Carlito"/>
              <a:cs typeface="Carlito"/>
            </a:endParaRPr>
          </a:p>
          <a:p>
            <a:pPr marL="12700" marR="5080" algn="just">
              <a:spcBef>
                <a:spcPts val="565"/>
              </a:spcBef>
              <a:tabLst>
                <a:tab pos="355600" algn="l"/>
              </a:tabLst>
            </a:pPr>
            <a:r>
              <a:rPr sz="2000" spc="-40" dirty="0" err="1" smtClean="0">
                <a:latin typeface="Carlito"/>
                <a:cs typeface="Carlito"/>
              </a:rPr>
              <a:t>Такой</a:t>
            </a:r>
            <a:r>
              <a:rPr sz="2000" spc="-4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оператор избавляет нас </a:t>
            </a:r>
            <a:r>
              <a:rPr sz="2000" spc="-10" dirty="0">
                <a:latin typeface="Carlito"/>
                <a:cs typeface="Carlito"/>
              </a:rPr>
              <a:t>от </a:t>
            </a:r>
            <a:r>
              <a:rPr sz="2000" spc="-15" dirty="0">
                <a:latin typeface="Carlito"/>
                <a:cs typeface="Carlito"/>
              </a:rPr>
              <a:t>необходимости </a:t>
            </a:r>
            <a:r>
              <a:rPr sz="2000" dirty="0">
                <a:latin typeface="Carlito"/>
                <a:cs typeface="Carlito"/>
              </a:rPr>
              <a:t>знать </a:t>
            </a:r>
            <a:r>
              <a:rPr sz="2000" spc="-5" dirty="0">
                <a:latin typeface="Carlito"/>
                <a:cs typeface="Carlito"/>
              </a:rPr>
              <a:t>тип данных  </a:t>
            </a:r>
            <a:r>
              <a:rPr sz="2000" spc="-15" dirty="0">
                <a:latin typeface="Carlito"/>
                <a:cs typeface="Carlito"/>
              </a:rPr>
              <a:t>этого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поля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345"/>
              </a:spcBef>
            </a:pPr>
            <a:r>
              <a:rPr b="1" spc="-10" dirty="0">
                <a:latin typeface="Courier New"/>
                <a:cs typeface="Courier New"/>
              </a:rPr>
              <a:t>user_id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users.user_id%TYPE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86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642" y="279533"/>
            <a:ext cx="655126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 err="1">
                <a:latin typeface="Arial Black" panose="020B0A04020102020204" pitchFamily="34" charset="0"/>
              </a:rPr>
              <a:t>Комплексный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5" dirty="0" err="1" smtClean="0">
                <a:latin typeface="Arial Black" panose="020B0A04020102020204" pitchFamily="34" charset="0"/>
              </a:rPr>
              <a:t>пример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53" y="1385594"/>
            <a:ext cx="7811134" cy="1740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Задача:</a:t>
            </a:r>
            <a:r>
              <a:rPr sz="2000" dirty="0">
                <a:latin typeface="Carlito"/>
                <a:cs typeface="Carlito"/>
              </a:rPr>
              <a:t> вывести </a:t>
            </a:r>
            <a:r>
              <a:rPr sz="2000" spc="-10" dirty="0">
                <a:latin typeface="Carlito"/>
                <a:cs typeface="Carlito"/>
              </a:rPr>
              <a:t>сведения </a:t>
            </a:r>
            <a:r>
              <a:rPr sz="2000" dirty="0">
                <a:latin typeface="Carlito"/>
                <a:cs typeface="Carlito"/>
              </a:rPr>
              <a:t>о числе </a:t>
            </a:r>
            <a:r>
              <a:rPr sz="2000" spc="-10" dirty="0">
                <a:latin typeface="Carlito"/>
                <a:cs typeface="Carlito"/>
              </a:rPr>
              <a:t>проданных билетов </a:t>
            </a:r>
            <a:r>
              <a:rPr sz="2000" dirty="0">
                <a:latin typeface="Carlito"/>
                <a:cs typeface="Carlito"/>
              </a:rPr>
              <a:t>и степени</a:t>
            </a:r>
            <a:endParaRPr sz="2000" dirty="0">
              <a:latin typeface="Carlito"/>
              <a:cs typeface="Carlito"/>
            </a:endParaRPr>
          </a:p>
          <a:p>
            <a:pPr marL="12700" marR="5080"/>
            <a:r>
              <a:rPr sz="2000" dirty="0">
                <a:latin typeface="Carlito"/>
                <a:cs typeface="Carlito"/>
              </a:rPr>
              <a:t>загрузки </a:t>
            </a:r>
            <a:r>
              <a:rPr sz="2000" spc="-10" dirty="0">
                <a:latin typeface="Carlito"/>
                <a:cs typeface="Carlito"/>
              </a:rPr>
              <a:t>самолетов, </a:t>
            </a:r>
            <a:r>
              <a:rPr sz="2000" spc="-5" dirty="0">
                <a:latin typeface="Carlito"/>
                <a:cs typeface="Carlito"/>
              </a:rPr>
              <a:t>выполняющих рейсы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5" dirty="0">
                <a:latin typeface="Carlito"/>
                <a:cs typeface="Carlito"/>
              </a:rPr>
              <a:t>указанному направлению:  </a:t>
            </a:r>
            <a:r>
              <a:rPr sz="2000" spc="-20" dirty="0">
                <a:latin typeface="Carlito"/>
                <a:cs typeface="Carlito"/>
              </a:rPr>
              <a:t>город </a:t>
            </a:r>
            <a:r>
              <a:rPr sz="2000" spc="-5" dirty="0">
                <a:latin typeface="Carlito"/>
                <a:cs typeface="Carlito"/>
              </a:rPr>
              <a:t>отправления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20" dirty="0">
                <a:latin typeface="Carlito"/>
                <a:cs typeface="Carlito"/>
              </a:rPr>
              <a:t>город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прибытия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12700">
              <a:lnSpc>
                <a:spcPts val="1730"/>
              </a:lnSpc>
              <a:spcBef>
                <a:spcPts val="1150"/>
              </a:spcBef>
            </a:pPr>
            <a:r>
              <a:rPr sz="1600" b="1" spc="-5" dirty="0" smtClean="0">
                <a:latin typeface="Courier New"/>
                <a:cs typeface="Courier New"/>
              </a:rPr>
              <a:t>CREATE </a:t>
            </a:r>
            <a:r>
              <a:rPr sz="1600" b="1" spc="-5" dirty="0">
                <a:latin typeface="Courier New"/>
                <a:cs typeface="Courier New"/>
              </a:rPr>
              <a:t>OR REPLACE FUNCTION </a:t>
            </a:r>
            <a:r>
              <a:rPr sz="1600" b="1" spc="-5" dirty="0">
                <a:latin typeface="Courier New"/>
                <a:cs typeface="Courier New"/>
              </a:rPr>
              <a:t>get_route_info( d_city</a:t>
            </a:r>
            <a:r>
              <a:rPr sz="1600" b="1" spc="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text,</a:t>
            </a:r>
            <a:endParaRPr sz="1600" dirty="0">
              <a:latin typeface="Courier New"/>
              <a:cs typeface="Courier New"/>
            </a:endParaRPr>
          </a:p>
          <a:p>
            <a:pPr marL="256540" marR="948690" indent="5009515">
              <a:lnSpc>
                <a:spcPct val="80000"/>
              </a:lnSpc>
              <a:spcBef>
                <a:spcPts val="195"/>
              </a:spcBef>
            </a:pPr>
            <a:r>
              <a:rPr sz="1600" b="1" spc="-5" dirty="0">
                <a:latin typeface="Courier New"/>
                <a:cs typeface="Courier New"/>
              </a:rPr>
              <a:t>a_city text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  RETURNS TABLE( dep_city text, arr_city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text,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495" y="3079640"/>
            <a:ext cx="5401310" cy="85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80"/>
              </a:spcBef>
            </a:pPr>
            <a:r>
              <a:rPr sz="1600" b="1" spc="-5" dirty="0">
                <a:latin typeface="Courier New"/>
                <a:cs typeface="Courier New"/>
              </a:rPr>
              <a:t>flight_no char(6), flight_id integer,  scheduled_departure timestamptz, model text,  total_seats integer, booked_seats</a:t>
            </a:r>
            <a:r>
              <a:rPr sz="1600" b="1" spc="-5" dirty="0">
                <a:latin typeface="Courier New"/>
                <a:cs typeface="Courier New"/>
              </a:rPr>
              <a:t> integer,  percentage numeric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9453" y="3860182"/>
            <a:ext cx="112331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$$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30"/>
              </a:lnSpc>
            </a:pPr>
            <a:r>
              <a:rPr sz="1600" b="1" spc="-10" dirty="0">
                <a:latin typeface="Courier New"/>
                <a:cs typeface="Courier New"/>
              </a:rPr>
              <a:t>D</a:t>
            </a:r>
            <a:r>
              <a:rPr sz="1600" b="1" spc="-5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</a:t>
            </a:r>
            <a:r>
              <a:rPr sz="1600" b="1" spc="-5" dirty="0">
                <a:latin typeface="Courier New"/>
                <a:cs typeface="Courier New"/>
              </a:rPr>
              <a:t>L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7132" y="4445398"/>
            <a:ext cx="2225040" cy="8547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latin typeface="Courier New"/>
                <a:cs typeface="Courier New"/>
              </a:rPr>
              <a:t>tmp char(1);  flight RECORD;  tot_seats integer;  b_seats integer;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3293" y="5226067"/>
            <a:ext cx="4299585" cy="6604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43840">
              <a:lnSpc>
                <a:spcPct val="80000"/>
              </a:lnSpc>
              <a:spcBef>
                <a:spcPts val="480"/>
              </a:spcBef>
            </a:pPr>
            <a:r>
              <a:rPr sz="1600" b="1" spc="-5" dirty="0">
                <a:latin typeface="Courier New"/>
                <a:cs typeface="Courier New"/>
              </a:rPr>
              <a:t>flights_found bool DEFAULT FALSE;  BEGIN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550"/>
              </a:lnSpc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4660" y="4163673"/>
            <a:ext cx="2304415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45" dirty="0">
                <a:latin typeface="Carlito"/>
                <a:cs typeface="Carlito"/>
              </a:rPr>
              <a:t>Тип </a:t>
            </a:r>
            <a:r>
              <a:rPr spc="-15" dirty="0">
                <a:latin typeface="Carlito"/>
                <a:cs typeface="Carlito"/>
              </a:rPr>
              <a:t>RECORD.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Ее</a:t>
            </a:r>
            <a:endParaRPr>
              <a:latin typeface="Carlito"/>
              <a:cs typeface="Carlito"/>
            </a:endParaRPr>
          </a:p>
          <a:p>
            <a:pPr marL="635" algn="ctr"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структура заранее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не</a:t>
            </a:r>
            <a:endParaRPr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определена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2290" y="4612658"/>
            <a:ext cx="2953385" cy="182245"/>
          </a:xfrm>
          <a:custGeom>
            <a:avLst/>
            <a:gdLst/>
            <a:ahLst/>
            <a:cxnLst/>
            <a:rect l="l" t="t" r="r" b="b"/>
            <a:pathLst>
              <a:path w="2953385" h="182245">
                <a:moveTo>
                  <a:pt x="98679" y="64262"/>
                </a:moveTo>
                <a:lnTo>
                  <a:pt x="0" y="127127"/>
                </a:lnTo>
                <a:lnTo>
                  <a:pt x="103251" y="182118"/>
                </a:lnTo>
                <a:lnTo>
                  <a:pt x="110871" y="179705"/>
                </a:lnTo>
                <a:lnTo>
                  <a:pt x="114173" y="173609"/>
                </a:lnTo>
                <a:lnTo>
                  <a:pt x="117475" y="167386"/>
                </a:lnTo>
                <a:lnTo>
                  <a:pt x="115189" y="159639"/>
                </a:lnTo>
                <a:lnTo>
                  <a:pt x="76018" y="138811"/>
                </a:lnTo>
                <a:lnTo>
                  <a:pt x="25654" y="138811"/>
                </a:lnTo>
                <a:lnTo>
                  <a:pt x="24638" y="113411"/>
                </a:lnTo>
                <a:lnTo>
                  <a:pt x="71785" y="111584"/>
                </a:lnTo>
                <a:lnTo>
                  <a:pt x="106426" y="89535"/>
                </a:lnTo>
                <a:lnTo>
                  <a:pt x="112268" y="85725"/>
                </a:lnTo>
                <a:lnTo>
                  <a:pt x="114046" y="77851"/>
                </a:lnTo>
                <a:lnTo>
                  <a:pt x="110236" y="71882"/>
                </a:lnTo>
                <a:lnTo>
                  <a:pt x="106553" y="66040"/>
                </a:lnTo>
                <a:lnTo>
                  <a:pt x="98679" y="64262"/>
                </a:lnTo>
                <a:close/>
              </a:path>
              <a:path w="2953385" h="182245">
                <a:moveTo>
                  <a:pt x="71785" y="111584"/>
                </a:moveTo>
                <a:lnTo>
                  <a:pt x="24638" y="113411"/>
                </a:lnTo>
                <a:lnTo>
                  <a:pt x="25654" y="138811"/>
                </a:lnTo>
                <a:lnTo>
                  <a:pt x="72597" y="136992"/>
                </a:lnTo>
                <a:lnTo>
                  <a:pt x="72435" y="136906"/>
                </a:lnTo>
                <a:lnTo>
                  <a:pt x="32004" y="136906"/>
                </a:lnTo>
                <a:lnTo>
                  <a:pt x="31115" y="114935"/>
                </a:lnTo>
                <a:lnTo>
                  <a:pt x="66521" y="114935"/>
                </a:lnTo>
                <a:lnTo>
                  <a:pt x="71785" y="111584"/>
                </a:lnTo>
                <a:close/>
              </a:path>
              <a:path w="2953385" h="182245">
                <a:moveTo>
                  <a:pt x="72597" y="136992"/>
                </a:moveTo>
                <a:lnTo>
                  <a:pt x="25654" y="138811"/>
                </a:lnTo>
                <a:lnTo>
                  <a:pt x="76018" y="138811"/>
                </a:lnTo>
                <a:lnTo>
                  <a:pt x="72597" y="136992"/>
                </a:lnTo>
                <a:close/>
              </a:path>
              <a:path w="2953385" h="182245">
                <a:moveTo>
                  <a:pt x="2951861" y="0"/>
                </a:moveTo>
                <a:lnTo>
                  <a:pt x="71785" y="111584"/>
                </a:lnTo>
                <a:lnTo>
                  <a:pt x="50406" y="125192"/>
                </a:lnTo>
                <a:lnTo>
                  <a:pt x="72597" y="136992"/>
                </a:lnTo>
                <a:lnTo>
                  <a:pt x="2952877" y="25400"/>
                </a:lnTo>
                <a:lnTo>
                  <a:pt x="2951861" y="0"/>
                </a:lnTo>
                <a:close/>
              </a:path>
              <a:path w="2953385" h="182245">
                <a:moveTo>
                  <a:pt x="31115" y="114935"/>
                </a:moveTo>
                <a:lnTo>
                  <a:pt x="32004" y="136906"/>
                </a:lnTo>
                <a:lnTo>
                  <a:pt x="50406" y="125192"/>
                </a:lnTo>
                <a:lnTo>
                  <a:pt x="31115" y="114935"/>
                </a:lnTo>
                <a:close/>
              </a:path>
              <a:path w="2953385" h="182245">
                <a:moveTo>
                  <a:pt x="50406" y="125192"/>
                </a:moveTo>
                <a:lnTo>
                  <a:pt x="32004" y="136906"/>
                </a:lnTo>
                <a:lnTo>
                  <a:pt x="72435" y="136906"/>
                </a:lnTo>
                <a:lnTo>
                  <a:pt x="50406" y="125192"/>
                </a:lnTo>
                <a:close/>
              </a:path>
              <a:path w="2953385" h="182245">
                <a:moveTo>
                  <a:pt x="66521" y="114935"/>
                </a:moveTo>
                <a:lnTo>
                  <a:pt x="31115" y="114935"/>
                </a:lnTo>
                <a:lnTo>
                  <a:pt x="50406" y="125192"/>
                </a:lnTo>
                <a:lnTo>
                  <a:pt x="66521" y="11493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8634" y="3155560"/>
            <a:ext cx="1815974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3855" marR="140970" indent="-21526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возвраща</a:t>
            </a:r>
            <a:r>
              <a:rPr spc="-10" dirty="0">
                <a:latin typeface="Carlito"/>
                <a:cs typeface="Carlito"/>
              </a:rPr>
              <a:t>е</a:t>
            </a:r>
            <a:r>
              <a:rPr dirty="0">
                <a:latin typeface="Carlito"/>
                <a:cs typeface="Carlito"/>
              </a:rPr>
              <a:t>м  </a:t>
            </a:r>
            <a:r>
              <a:rPr spc="-10" dirty="0">
                <a:latin typeface="Carlito"/>
                <a:cs typeface="Carlito"/>
              </a:rPr>
              <a:t>таблицу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2607" y="3155587"/>
            <a:ext cx="168910" cy="328295"/>
          </a:xfrm>
          <a:custGeom>
            <a:avLst/>
            <a:gdLst/>
            <a:ahLst/>
            <a:cxnLst/>
            <a:rect l="l" t="t" r="r" b="b"/>
            <a:pathLst>
              <a:path w="168910" h="328295">
                <a:moveTo>
                  <a:pt x="135094" y="46005"/>
                </a:moveTo>
                <a:lnTo>
                  <a:pt x="114580" y="60772"/>
                </a:lnTo>
                <a:lnTo>
                  <a:pt x="0" y="318007"/>
                </a:lnTo>
                <a:lnTo>
                  <a:pt x="23241" y="328294"/>
                </a:lnTo>
                <a:lnTo>
                  <a:pt x="137855" y="71091"/>
                </a:lnTo>
                <a:lnTo>
                  <a:pt x="135094" y="46005"/>
                </a:lnTo>
                <a:close/>
              </a:path>
              <a:path w="168910" h="328295">
                <a:moveTo>
                  <a:pt x="157536" y="17779"/>
                </a:moveTo>
                <a:lnTo>
                  <a:pt x="133731" y="17779"/>
                </a:lnTo>
                <a:lnTo>
                  <a:pt x="156972" y="28193"/>
                </a:lnTo>
                <a:lnTo>
                  <a:pt x="137855" y="71091"/>
                </a:lnTo>
                <a:lnTo>
                  <a:pt x="143129" y="118998"/>
                </a:lnTo>
                <a:lnTo>
                  <a:pt x="149351" y="124078"/>
                </a:lnTo>
                <a:lnTo>
                  <a:pt x="163322" y="122554"/>
                </a:lnTo>
                <a:lnTo>
                  <a:pt x="168401" y="116204"/>
                </a:lnTo>
                <a:lnTo>
                  <a:pt x="157536" y="17779"/>
                </a:lnTo>
                <a:close/>
              </a:path>
              <a:path w="168910" h="328295">
                <a:moveTo>
                  <a:pt x="155575" y="0"/>
                </a:moveTo>
                <a:lnTo>
                  <a:pt x="66293" y="64134"/>
                </a:lnTo>
                <a:lnTo>
                  <a:pt x="60706" y="68325"/>
                </a:lnTo>
                <a:lnTo>
                  <a:pt x="59309" y="76200"/>
                </a:lnTo>
                <a:lnTo>
                  <a:pt x="63500" y="81914"/>
                </a:lnTo>
                <a:lnTo>
                  <a:pt x="67563" y="87629"/>
                </a:lnTo>
                <a:lnTo>
                  <a:pt x="75437" y="88900"/>
                </a:lnTo>
                <a:lnTo>
                  <a:pt x="114580" y="60772"/>
                </a:lnTo>
                <a:lnTo>
                  <a:pt x="133731" y="17779"/>
                </a:lnTo>
                <a:lnTo>
                  <a:pt x="157536" y="17779"/>
                </a:lnTo>
                <a:lnTo>
                  <a:pt x="155575" y="0"/>
                </a:lnTo>
                <a:close/>
              </a:path>
              <a:path w="168910" h="328295">
                <a:moveTo>
                  <a:pt x="148469" y="24383"/>
                </a:moveTo>
                <a:lnTo>
                  <a:pt x="132715" y="24383"/>
                </a:lnTo>
                <a:lnTo>
                  <a:pt x="152781" y="33273"/>
                </a:lnTo>
                <a:lnTo>
                  <a:pt x="135094" y="46005"/>
                </a:lnTo>
                <a:lnTo>
                  <a:pt x="137855" y="71091"/>
                </a:lnTo>
                <a:lnTo>
                  <a:pt x="156972" y="28193"/>
                </a:lnTo>
                <a:lnTo>
                  <a:pt x="148469" y="24383"/>
                </a:lnTo>
                <a:close/>
              </a:path>
              <a:path w="168910" h="328295">
                <a:moveTo>
                  <a:pt x="133731" y="17779"/>
                </a:moveTo>
                <a:lnTo>
                  <a:pt x="114580" y="60772"/>
                </a:lnTo>
                <a:lnTo>
                  <a:pt x="135094" y="46005"/>
                </a:lnTo>
                <a:lnTo>
                  <a:pt x="132715" y="24383"/>
                </a:lnTo>
                <a:lnTo>
                  <a:pt x="148469" y="24383"/>
                </a:lnTo>
                <a:lnTo>
                  <a:pt x="133731" y="17779"/>
                </a:lnTo>
                <a:close/>
              </a:path>
              <a:path w="168910" h="328295">
                <a:moveTo>
                  <a:pt x="132715" y="24383"/>
                </a:moveTo>
                <a:lnTo>
                  <a:pt x="135094" y="46005"/>
                </a:lnTo>
                <a:lnTo>
                  <a:pt x="152781" y="33273"/>
                </a:lnTo>
                <a:lnTo>
                  <a:pt x="132715" y="2438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4946" y="1242822"/>
            <a:ext cx="7233284" cy="26098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602730" indent="121920">
              <a:lnSpc>
                <a:spcPct val="80000"/>
              </a:lnSpc>
              <a:spcBef>
                <a:spcPts val="480"/>
              </a:spcBef>
            </a:pPr>
            <a:r>
              <a:rPr sz="1600" b="1" spc="-5" dirty="0">
                <a:latin typeface="Courier New"/>
                <a:cs typeface="Courier New"/>
              </a:rPr>
              <a:t>...  BEGIN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345"/>
              </a:lnSpc>
            </a:pPr>
            <a:r>
              <a:rPr sz="1600" b="1" spc="-5" dirty="0">
                <a:latin typeface="Courier New"/>
                <a:cs typeface="Courier New"/>
              </a:rPr>
              <a:t>IF NOT EXISTS ( SELECT 'x' FROM</a:t>
            </a:r>
            <a:r>
              <a:rPr sz="1600" b="1" spc="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airports</a:t>
            </a:r>
            <a:endParaRPr sz="1600">
              <a:latin typeface="Courier New"/>
              <a:cs typeface="Courier New"/>
            </a:endParaRPr>
          </a:p>
          <a:p>
            <a:pPr marL="243840" algn="ctr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WHERE city = d_city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RAISE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EXCEPTION </a:t>
            </a:r>
            <a:r>
              <a:rPr sz="1600" b="1" spc="-5" dirty="0">
                <a:latin typeface="Courier New"/>
                <a:cs typeface="Courier New"/>
              </a:rPr>
              <a:t>'Города % нет в базе данных',</a:t>
            </a:r>
            <a:r>
              <a:rPr sz="1600" b="1" spc="1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d_city;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END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500380" marR="127635">
              <a:lnSpc>
                <a:spcPct val="80000"/>
              </a:lnSpc>
              <a:spcBef>
                <a:spcPts val="1535"/>
              </a:spcBef>
            </a:pPr>
            <a:r>
              <a:rPr sz="1600" b="1" spc="-5" dirty="0">
                <a:latin typeface="Courier New"/>
                <a:cs typeface="Courier New"/>
              </a:rPr>
              <a:t>SELECT 'x' INTO tmp FROM airports WHERE city = a_city;  IF NOT FOUND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743585" marR="371475">
              <a:lnSpc>
                <a:spcPct val="80000"/>
              </a:lnSpc>
            </a:pPr>
            <a:r>
              <a:rPr sz="1600" b="1" spc="-5" dirty="0">
                <a:latin typeface="Courier New"/>
                <a:cs typeface="Courier New"/>
              </a:rPr>
              <a:t>RAISE NOTICE 'Города % </a:t>
            </a:r>
            <a:r>
              <a:rPr sz="1600" b="1" dirty="0">
                <a:latin typeface="Courier New"/>
                <a:cs typeface="Courier New"/>
              </a:rPr>
              <a:t>нет </a:t>
            </a:r>
            <a:r>
              <a:rPr sz="1600" b="1" spc="-5" dirty="0">
                <a:latin typeface="Courier New"/>
                <a:cs typeface="Courier New"/>
              </a:rPr>
              <a:t>в базе данных', a_city;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RETURN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END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6" y="5115813"/>
            <a:ext cx="662241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291204"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IF ( d_city = a_city</a:t>
            </a:r>
            <a:r>
              <a:rPr sz="1600" b="1" spc="-5" dirty="0">
                <a:latin typeface="Courier New"/>
                <a:cs typeface="Courier New"/>
              </a:rPr>
              <a:t> )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endParaRPr sz="1600" dirty="0">
              <a:latin typeface="Courier New"/>
              <a:cs typeface="Courier New"/>
            </a:endParaRPr>
          </a:p>
          <a:p>
            <a:pPr marL="730885" algn="ctr">
              <a:lnSpc>
                <a:spcPts val="1540"/>
              </a:lnSpc>
            </a:pPr>
            <a:r>
              <a:rPr sz="1600" b="1" spc="-5" dirty="0">
                <a:latin typeface="Courier New"/>
                <a:cs typeface="Courier New"/>
              </a:rPr>
              <a:t>RAISE NOTICE 'Города отправления и прибытия</a:t>
            </a:r>
            <a:r>
              <a:rPr sz="1600" b="1" spc="-5" dirty="0">
                <a:latin typeface="Courier New"/>
                <a:cs typeface="Courier New"/>
              </a:rPr>
              <a:t> '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||</a:t>
            </a:r>
            <a:endParaRPr sz="1600" dirty="0">
              <a:latin typeface="Courier New"/>
              <a:cs typeface="Courier New"/>
            </a:endParaRPr>
          </a:p>
          <a:p>
            <a:pPr marL="732790" algn="ctr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'не должны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совпадать</a:t>
            </a:r>
            <a:r>
              <a:rPr sz="1600" b="1" spc="-5" dirty="0">
                <a:latin typeface="Courier New"/>
                <a:cs typeface="Courier New"/>
              </a:rPr>
              <a:t>';</a:t>
            </a:r>
            <a:endParaRPr sz="1600" dirty="0">
              <a:latin typeface="Courier New"/>
              <a:cs typeface="Courier New"/>
            </a:endParaRPr>
          </a:p>
          <a:p>
            <a:pPr marL="500380" marR="5014595" indent="243840">
              <a:lnSpc>
                <a:spcPts val="1540"/>
              </a:lnSpc>
              <a:spcBef>
                <a:spcPts val="175"/>
              </a:spcBef>
            </a:pP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U</a:t>
            </a:r>
            <a:r>
              <a:rPr sz="1600" b="1" spc="-5" dirty="0">
                <a:latin typeface="Courier New"/>
                <a:cs typeface="Courier New"/>
              </a:rPr>
              <a:t>R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;  END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IF;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618" y="4077055"/>
            <a:ext cx="4392930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3825" marR="114935" indent="7112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проверка </a:t>
            </a:r>
            <a:r>
              <a:rPr dirty="0">
                <a:latin typeface="Carlito"/>
                <a:cs typeface="Carlito"/>
              </a:rPr>
              <a:t>наличия </a:t>
            </a:r>
            <a:r>
              <a:rPr spc="-15" dirty="0">
                <a:latin typeface="Carlito"/>
                <a:cs typeface="Carlito"/>
              </a:rPr>
              <a:t>города </a:t>
            </a:r>
            <a:r>
              <a:rPr dirty="0">
                <a:latin typeface="Carlito"/>
                <a:cs typeface="Carlito"/>
              </a:rPr>
              <a:t>в базе </a:t>
            </a:r>
            <a:r>
              <a:rPr spc="-5" dirty="0">
                <a:latin typeface="Carlito"/>
                <a:cs typeface="Carlito"/>
              </a:rPr>
              <a:t>данных,  выполненная по-разному </a:t>
            </a:r>
            <a:r>
              <a:rPr dirty="0">
                <a:latin typeface="Carlito"/>
                <a:cs typeface="Carlito"/>
              </a:rPr>
              <a:t>в учебных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целях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50846" y="1688083"/>
            <a:ext cx="589280" cy="2725420"/>
            <a:chOff x="526846" y="1688083"/>
            <a:chExt cx="589280" cy="2725420"/>
          </a:xfrm>
        </p:grpSpPr>
        <p:sp>
          <p:nvSpPr>
            <p:cNvPr id="7" name="object 7"/>
            <p:cNvSpPr/>
            <p:nvPr/>
          </p:nvSpPr>
          <p:spPr>
            <a:xfrm>
              <a:off x="539546" y="2564891"/>
              <a:ext cx="576580" cy="1835785"/>
            </a:xfrm>
            <a:custGeom>
              <a:avLst/>
              <a:gdLst/>
              <a:ahLst/>
              <a:cxnLst/>
              <a:rect l="l" t="t" r="r" b="b"/>
              <a:pathLst>
                <a:path w="576580" h="1835785">
                  <a:moveTo>
                    <a:pt x="576071" y="1835404"/>
                  </a:moveTo>
                  <a:lnTo>
                    <a:pt x="0" y="1835404"/>
                  </a:lnTo>
                </a:path>
                <a:path w="576580" h="1835785">
                  <a:moveTo>
                    <a:pt x="0" y="183540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546" y="2505963"/>
              <a:ext cx="288290" cy="118110"/>
            </a:xfrm>
            <a:custGeom>
              <a:avLst/>
              <a:gdLst/>
              <a:ahLst/>
              <a:cxnLst/>
              <a:rect l="l" t="t" r="r" b="b"/>
              <a:pathLst>
                <a:path w="288290" h="118110">
                  <a:moveTo>
                    <a:pt x="237765" y="58928"/>
                  </a:moveTo>
                  <a:lnTo>
                    <a:pt x="174231" y="96012"/>
                  </a:lnTo>
                  <a:lnTo>
                    <a:pt x="172186" y="103759"/>
                  </a:lnTo>
                  <a:lnTo>
                    <a:pt x="175717" y="109727"/>
                  </a:lnTo>
                  <a:lnTo>
                    <a:pt x="179260" y="115824"/>
                  </a:lnTo>
                  <a:lnTo>
                    <a:pt x="187032" y="117856"/>
                  </a:lnTo>
                  <a:lnTo>
                    <a:pt x="266308" y="71627"/>
                  </a:lnTo>
                  <a:lnTo>
                    <a:pt x="262889" y="71627"/>
                  </a:lnTo>
                  <a:lnTo>
                    <a:pt x="262889" y="69850"/>
                  </a:lnTo>
                  <a:lnTo>
                    <a:pt x="256489" y="69850"/>
                  </a:lnTo>
                  <a:lnTo>
                    <a:pt x="237765" y="58928"/>
                  </a:lnTo>
                  <a:close/>
                </a:path>
                <a:path w="288290" h="118110">
                  <a:moveTo>
                    <a:pt x="215994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215994" y="71627"/>
                  </a:lnTo>
                  <a:lnTo>
                    <a:pt x="237765" y="58928"/>
                  </a:lnTo>
                  <a:lnTo>
                    <a:pt x="215994" y="46227"/>
                  </a:lnTo>
                  <a:close/>
                </a:path>
                <a:path w="288290" h="118110">
                  <a:moveTo>
                    <a:pt x="266308" y="46227"/>
                  </a:moveTo>
                  <a:lnTo>
                    <a:pt x="262889" y="46227"/>
                  </a:lnTo>
                  <a:lnTo>
                    <a:pt x="262889" y="71627"/>
                  </a:lnTo>
                  <a:lnTo>
                    <a:pt x="266308" y="71627"/>
                  </a:lnTo>
                  <a:lnTo>
                    <a:pt x="288099" y="58928"/>
                  </a:lnTo>
                  <a:lnTo>
                    <a:pt x="266308" y="46227"/>
                  </a:lnTo>
                  <a:close/>
                </a:path>
                <a:path w="288290" h="118110">
                  <a:moveTo>
                    <a:pt x="256489" y="48006"/>
                  </a:moveTo>
                  <a:lnTo>
                    <a:pt x="237765" y="58928"/>
                  </a:lnTo>
                  <a:lnTo>
                    <a:pt x="256489" y="69850"/>
                  </a:lnTo>
                  <a:lnTo>
                    <a:pt x="256489" y="48006"/>
                  </a:lnTo>
                  <a:close/>
                </a:path>
                <a:path w="288290" h="118110">
                  <a:moveTo>
                    <a:pt x="262889" y="48006"/>
                  </a:moveTo>
                  <a:lnTo>
                    <a:pt x="256489" y="48006"/>
                  </a:lnTo>
                  <a:lnTo>
                    <a:pt x="256489" y="69850"/>
                  </a:lnTo>
                  <a:lnTo>
                    <a:pt x="262889" y="69850"/>
                  </a:lnTo>
                  <a:lnTo>
                    <a:pt x="262889" y="48006"/>
                  </a:lnTo>
                  <a:close/>
                </a:path>
                <a:path w="288290" h="118110">
                  <a:moveTo>
                    <a:pt x="187032" y="0"/>
                  </a:moveTo>
                  <a:lnTo>
                    <a:pt x="179260" y="2032"/>
                  </a:lnTo>
                  <a:lnTo>
                    <a:pt x="175717" y="8127"/>
                  </a:lnTo>
                  <a:lnTo>
                    <a:pt x="172186" y="14097"/>
                  </a:lnTo>
                  <a:lnTo>
                    <a:pt x="174231" y="21971"/>
                  </a:lnTo>
                  <a:lnTo>
                    <a:pt x="180289" y="25400"/>
                  </a:lnTo>
                  <a:lnTo>
                    <a:pt x="237765" y="58928"/>
                  </a:lnTo>
                  <a:lnTo>
                    <a:pt x="256489" y="48006"/>
                  </a:lnTo>
                  <a:lnTo>
                    <a:pt x="262889" y="48006"/>
                  </a:lnTo>
                  <a:lnTo>
                    <a:pt x="262889" y="46227"/>
                  </a:lnTo>
                  <a:lnTo>
                    <a:pt x="266308" y="46227"/>
                  </a:lnTo>
                  <a:lnTo>
                    <a:pt x="187032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564" y="1700783"/>
              <a:ext cx="360045" cy="2160270"/>
            </a:xfrm>
            <a:custGeom>
              <a:avLst/>
              <a:gdLst/>
              <a:ahLst/>
              <a:cxnLst/>
              <a:rect l="l" t="t" r="r" b="b"/>
              <a:pathLst>
                <a:path w="360044" h="2160270">
                  <a:moveTo>
                    <a:pt x="360045" y="2160270"/>
                  </a:moveTo>
                  <a:lnTo>
                    <a:pt x="289970" y="2157908"/>
                  </a:lnTo>
                  <a:lnTo>
                    <a:pt x="232748" y="2151475"/>
                  </a:lnTo>
                  <a:lnTo>
                    <a:pt x="194168" y="2141946"/>
                  </a:lnTo>
                  <a:lnTo>
                    <a:pt x="180022" y="2130297"/>
                  </a:lnTo>
                  <a:lnTo>
                    <a:pt x="180022" y="1110106"/>
                  </a:lnTo>
                  <a:lnTo>
                    <a:pt x="165876" y="1098458"/>
                  </a:lnTo>
                  <a:lnTo>
                    <a:pt x="127296" y="1088929"/>
                  </a:lnTo>
                  <a:lnTo>
                    <a:pt x="70074" y="1082496"/>
                  </a:lnTo>
                  <a:lnTo>
                    <a:pt x="0" y="1080135"/>
                  </a:lnTo>
                  <a:lnTo>
                    <a:pt x="70074" y="1077773"/>
                  </a:lnTo>
                  <a:lnTo>
                    <a:pt x="127296" y="1071340"/>
                  </a:lnTo>
                  <a:lnTo>
                    <a:pt x="165876" y="1061811"/>
                  </a:lnTo>
                  <a:lnTo>
                    <a:pt x="180022" y="1050163"/>
                  </a:lnTo>
                  <a:lnTo>
                    <a:pt x="180022" y="29971"/>
                  </a:lnTo>
                  <a:lnTo>
                    <a:pt x="194168" y="18323"/>
                  </a:lnTo>
                  <a:lnTo>
                    <a:pt x="232748" y="8794"/>
                  </a:lnTo>
                  <a:lnTo>
                    <a:pt x="289970" y="2361"/>
                  </a:lnTo>
                  <a:lnTo>
                    <a:pt x="360045" y="0"/>
                  </a:lnTo>
                </a:path>
              </a:pathLst>
            </a:custGeom>
            <a:ln w="25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2"/>
          <p:cNvSpPr txBox="1">
            <a:spLocks/>
          </p:cNvSpPr>
          <p:nvPr/>
        </p:nvSpPr>
        <p:spPr>
          <a:xfrm>
            <a:off x="2756642" y="279533"/>
            <a:ext cx="6551260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10" dirty="0" smtClean="0">
                <a:latin typeface="Arial Black" panose="020B0A04020102020204" pitchFamily="34" charset="0"/>
              </a:rPr>
              <a:t>Комплексный </a:t>
            </a:r>
            <a:r>
              <a:rPr lang="ru-RU" sz="3200" spc="-5" dirty="0" smtClean="0">
                <a:latin typeface="Arial Black" panose="020B0A04020102020204" pitchFamily="34" charset="0"/>
              </a:rPr>
              <a:t>пример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646" y="269629"/>
            <a:ext cx="8285777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smtClean="0">
                <a:latin typeface="Arial Black" panose="020B0A04020102020204" pitchFamily="34" charset="0"/>
              </a:rPr>
              <a:t>Первая функция на </a:t>
            </a:r>
            <a:r>
              <a:rPr sz="3600" spc="-15" smtClean="0">
                <a:latin typeface="Arial Black" panose="020B0A04020102020204" pitchFamily="34" charset="0"/>
              </a:rPr>
              <a:t>языке</a:t>
            </a:r>
            <a:r>
              <a:rPr sz="3600" spc="-25" smtClean="0">
                <a:latin typeface="Arial Black" panose="020B0A04020102020204" pitchFamily="34" charset="0"/>
              </a:rPr>
              <a:t> </a:t>
            </a:r>
            <a:r>
              <a:rPr sz="3600" spc="-10" smtClean="0">
                <a:latin typeface="Arial Black" panose="020B0A04020102020204" pitchFamily="34" charset="0"/>
              </a:rPr>
              <a:t>SQL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8030" y="1230631"/>
            <a:ext cx="10343072" cy="2747547"/>
          </a:xfrm>
          <a:prstGeom prst="rect">
            <a:avLst/>
          </a:prstGeom>
          <a:noFill/>
        </p:spPr>
        <p:txBody>
          <a:bodyPr vert="horz" wrap="square" lIns="0" tIns="71755" rIns="0" bIns="0" rtlCol="0">
            <a:spAutoFit/>
          </a:bodyPr>
          <a:lstStyle/>
          <a:p>
            <a:pPr marL="12700" marR="5080" indent="-635">
              <a:lnSpc>
                <a:spcPts val="1920"/>
              </a:lnSpc>
              <a:spcBef>
                <a:spcPts val="565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подсчитать </a:t>
            </a:r>
            <a:r>
              <a:rPr sz="2000" dirty="0">
                <a:latin typeface="Carlito"/>
                <a:cs typeface="Carlito"/>
              </a:rPr>
              <a:t>число </a:t>
            </a:r>
            <a:r>
              <a:rPr sz="2000" spc="-5" dirty="0">
                <a:latin typeface="Carlito"/>
                <a:cs typeface="Carlito"/>
              </a:rPr>
              <a:t>мест </a:t>
            </a:r>
            <a:r>
              <a:rPr sz="2000" dirty="0">
                <a:latin typeface="Carlito"/>
                <a:cs typeface="Carlito"/>
              </a:rPr>
              <a:t>в салоне </a:t>
            </a:r>
            <a:r>
              <a:rPr sz="2000" spc="-10" dirty="0">
                <a:latin typeface="Carlito"/>
                <a:cs typeface="Carlito"/>
              </a:rPr>
              <a:t>самолета, </a:t>
            </a:r>
            <a:r>
              <a:rPr sz="2000" spc="-5" dirty="0">
                <a:latin typeface="Carlito"/>
                <a:cs typeface="Carlito"/>
              </a:rPr>
              <a:t>соответствующих  указанному классу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обслуживания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300"/>
              </a:spcBef>
            </a:pPr>
            <a:r>
              <a:rPr lang="en-US" b="1" spc="-10" dirty="0">
                <a:latin typeface="Courier New"/>
                <a:cs typeface="Courier New"/>
              </a:rPr>
              <a:t>DROP FUNCTION IF EXISTS  </a:t>
            </a:r>
            <a:r>
              <a:rPr lang="en-US" b="1" spc="-10" dirty="0" err="1">
                <a:latin typeface="Courier New"/>
                <a:cs typeface="Courier New"/>
              </a:rPr>
              <a:t>count_seats</a:t>
            </a:r>
            <a:r>
              <a:rPr lang="en-US" b="1" spc="-10" dirty="0">
                <a:latin typeface="Courier New"/>
                <a:cs typeface="Courier New"/>
              </a:rPr>
              <a:t>( char(3), text );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spcBef>
                <a:spcPts val="1295"/>
              </a:spcBef>
            </a:pPr>
            <a:r>
              <a:rPr b="1" spc="-10" dirty="0">
                <a:latin typeface="Courier New"/>
                <a:cs typeface="Courier New"/>
              </a:rPr>
              <a:t>CREATE FUNCTION count_seats( a_code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char(3),</a:t>
            </a:r>
            <a:endParaRPr dirty="0">
              <a:latin typeface="Courier New"/>
              <a:cs typeface="Courier New"/>
            </a:endParaRPr>
          </a:p>
          <a:p>
            <a:pPr marL="3972560">
              <a:lnSpc>
                <a:spcPts val="1730"/>
              </a:lnSpc>
            </a:pPr>
            <a:r>
              <a:rPr b="1" spc="-10" dirty="0">
                <a:latin typeface="Courier New"/>
                <a:cs typeface="Courier New"/>
              </a:rPr>
              <a:t>fare_cond</a:t>
            </a:r>
            <a:r>
              <a:rPr b="1" spc="-10" dirty="0">
                <a:latin typeface="Courier New"/>
                <a:cs typeface="Courier New"/>
              </a:rPr>
              <a:t> text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287020">
              <a:lnSpc>
                <a:spcPts val="1730"/>
              </a:lnSpc>
              <a:tabLst>
                <a:tab pos="2470785" algn="l"/>
              </a:tabLst>
            </a:pPr>
            <a:r>
              <a:rPr b="1" spc="-10" dirty="0">
                <a:latin typeface="Courier New"/>
                <a:cs typeface="Courier New"/>
              </a:rPr>
              <a:t>RETURNS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bigint</a:t>
            </a:r>
            <a:r>
              <a:rPr b="1" spc="-10" dirty="0">
                <a:latin typeface="Courier New"/>
                <a:cs typeface="Courier New"/>
              </a:rPr>
              <a:t>	AS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$$</a:t>
            </a:r>
            <a:endParaRPr dirty="0">
              <a:latin typeface="Courier New"/>
              <a:cs typeface="Courier New"/>
            </a:endParaRPr>
          </a:p>
          <a:p>
            <a:pPr marL="287020">
              <a:lnSpc>
                <a:spcPts val="1730"/>
              </a:lnSpc>
            </a:pPr>
            <a:r>
              <a:rPr b="1" spc="-10" dirty="0">
                <a:latin typeface="Courier New"/>
                <a:cs typeface="Courier New"/>
              </a:rPr>
              <a:t>SELECT count( </a:t>
            </a:r>
            <a:r>
              <a:rPr b="1" dirty="0">
                <a:latin typeface="Courier New"/>
                <a:cs typeface="Courier New"/>
              </a:rPr>
              <a:t>* ) </a:t>
            </a:r>
            <a:r>
              <a:rPr b="1" spc="-10" dirty="0">
                <a:latin typeface="Courier New"/>
                <a:cs typeface="Courier New"/>
              </a:rPr>
              <a:t>FROM seats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 dirty="0">
              <a:latin typeface="Courier New"/>
              <a:cs typeface="Courier New"/>
            </a:endParaRPr>
          </a:p>
          <a:p>
            <a:pPr marL="287020">
              <a:lnSpc>
                <a:spcPts val="1730"/>
              </a:lnSpc>
            </a:pPr>
            <a:r>
              <a:rPr b="1" spc="-10" dirty="0">
                <a:latin typeface="Courier New"/>
                <a:cs typeface="Courier New"/>
              </a:rPr>
              <a:t>WHERE s.aircraft_code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a_code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AND</a:t>
            </a:r>
            <a:endParaRPr dirty="0">
              <a:latin typeface="Courier New"/>
              <a:cs typeface="Courier New"/>
            </a:endParaRPr>
          </a:p>
          <a:p>
            <a:pPr marL="1105535">
              <a:lnSpc>
                <a:spcPts val="1730"/>
              </a:lnSpc>
            </a:pPr>
            <a:r>
              <a:rPr b="1" spc="-10" dirty="0">
                <a:latin typeface="Courier New"/>
                <a:cs typeface="Courier New"/>
              </a:rPr>
              <a:t>s.fare_conditions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fare_cond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b="1" spc="-5" dirty="0">
                <a:latin typeface="Courier New"/>
                <a:cs typeface="Courier New"/>
              </a:rPr>
              <a:t>$$ </a:t>
            </a:r>
            <a:r>
              <a:rPr b="1" spc="-10" dirty="0">
                <a:latin typeface="Courier New"/>
                <a:cs typeface="Courier New"/>
              </a:rPr>
              <a:t>LANGUAGE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sql</a:t>
            </a:r>
            <a:r>
              <a:rPr b="1" spc="-5" dirty="0" smtClean="0">
                <a:latin typeface="Courier New"/>
                <a:cs typeface="Courier New"/>
              </a:rPr>
              <a:t>;</a:t>
            </a:r>
            <a:endParaRPr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8030" y="4460020"/>
            <a:ext cx="14938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33463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NOTICE: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count_seats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pg_catalog.bpchar,text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does not exist, skipping DROP FUNCTION </a:t>
            </a:r>
          </a:p>
          <a:p>
            <a:pPr marL="12700" marR="5334635"/>
            <a:r>
              <a:rPr lang="en-US" spc="-10" dirty="0">
                <a:latin typeface="Courier New"/>
                <a:cs typeface="Courier New"/>
              </a:rPr>
              <a:t>CREATE</a:t>
            </a:r>
            <a:r>
              <a:rPr lang="en-US" spc="-80" dirty="0">
                <a:latin typeface="Courier New"/>
                <a:cs typeface="Courier New"/>
              </a:rPr>
              <a:t> </a:t>
            </a:r>
            <a:r>
              <a:rPr lang="en-US" spc="-10" dirty="0">
                <a:latin typeface="Courier New"/>
                <a:cs typeface="Courier New"/>
              </a:rPr>
              <a:t>FUNCTION</a:t>
            </a:r>
            <a:endParaRPr lang="en-US" dirty="0">
              <a:latin typeface="Courier New"/>
              <a:cs typeface="Courier New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8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6866" y="1279398"/>
            <a:ext cx="686562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spc="-5" dirty="0">
                <a:latin typeface="Courier New"/>
                <a:cs typeface="Courier New"/>
              </a:rPr>
              <a:t>-- Организуем цикл по результату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запроса</a:t>
            </a:r>
            <a:endParaRPr sz="1600" dirty="0">
              <a:latin typeface="Courier New"/>
              <a:cs typeface="Courier New"/>
            </a:endParaRPr>
          </a:p>
          <a:p>
            <a:pPr marL="2088514" marR="126364" indent="-1710689"/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FOR </a:t>
            </a:r>
            <a:r>
              <a:rPr sz="1600" b="1" spc="-5" dirty="0">
                <a:latin typeface="Courier New"/>
                <a:cs typeface="Courier New"/>
              </a:rPr>
              <a:t>flight IN SELECT * FROM flights_v </a:t>
            </a:r>
            <a:r>
              <a:rPr sz="1600" b="1" dirty="0">
                <a:latin typeface="Courier New"/>
                <a:cs typeface="Courier New"/>
              </a:rPr>
              <a:t>f, </a:t>
            </a:r>
            <a:r>
              <a:rPr sz="1600" b="1" spc="-5" dirty="0">
                <a:latin typeface="Courier New"/>
                <a:cs typeface="Courier New"/>
              </a:rPr>
              <a:t>aircrafts a  WHERE f.departure_city = d_city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AND</a:t>
            </a:r>
            <a:endParaRPr sz="1600" dirty="0">
              <a:latin typeface="Courier New"/>
              <a:cs typeface="Courier New"/>
            </a:endParaRPr>
          </a:p>
          <a:p>
            <a:pPr marL="2823210" marR="5080"/>
            <a:r>
              <a:rPr sz="1600" b="1" spc="-5" dirty="0">
                <a:latin typeface="Courier New"/>
                <a:cs typeface="Courier New"/>
              </a:rPr>
              <a:t>f.arrival_city = a_city AND  f.aircraft_code 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a.aircraft_code</a:t>
            </a:r>
            <a:endParaRPr sz="1600" dirty="0">
              <a:latin typeface="Courier New"/>
              <a:cs typeface="Courier New"/>
            </a:endParaRPr>
          </a:p>
          <a:p>
            <a:pPr marL="378460"/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LOOP</a:t>
            </a:r>
            <a:endParaRPr sz="1600" dirty="0">
              <a:latin typeface="Courier New"/>
              <a:cs typeface="Courier New"/>
            </a:endParaRPr>
          </a:p>
          <a:p>
            <a:pPr marL="621665"/>
            <a:r>
              <a:rPr sz="1600" dirty="0">
                <a:latin typeface="Courier New"/>
                <a:cs typeface="Courier New"/>
              </a:rPr>
              <a:t>-- </a:t>
            </a:r>
            <a:r>
              <a:rPr sz="1600" spc="-5" dirty="0">
                <a:latin typeface="Courier New"/>
                <a:cs typeface="Courier New"/>
              </a:rPr>
              <a:t>Для отладочных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целей</a:t>
            </a:r>
            <a:endParaRPr sz="1600" dirty="0">
              <a:latin typeface="Courier New"/>
              <a:cs typeface="Courier New"/>
            </a:endParaRPr>
          </a:p>
          <a:p>
            <a:pPr marL="621665"/>
            <a:r>
              <a:rPr sz="1600" dirty="0">
                <a:latin typeface="Courier New"/>
                <a:cs typeface="Courier New"/>
              </a:rPr>
              <a:t>-- </a:t>
            </a:r>
            <a:r>
              <a:rPr sz="1600" spc="-5" dirty="0">
                <a:latin typeface="Courier New"/>
                <a:cs typeface="Courier New"/>
              </a:rPr>
              <a:t>RAISE NOTICE '% % % %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%',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6467" y="3474211"/>
            <a:ext cx="2724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" dirty="0">
                <a:latin typeface="Courier New"/>
                <a:cs typeface="Courier New"/>
              </a:rPr>
              <a:t>--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spc="5" dirty="0">
                <a:latin typeface="Courier New"/>
                <a:cs typeface="Courier New"/>
              </a:rPr>
              <a:t>--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spc="5" dirty="0">
                <a:latin typeface="Courier New"/>
                <a:cs typeface="Courier New"/>
              </a:rPr>
              <a:t>--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2114" y="3474211"/>
            <a:ext cx="52793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flight.departure_city, flight.arrival_city,  flight.flight_no, flight.flight_id,  flight.model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6467" y="4449826"/>
            <a:ext cx="6129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-- </a:t>
            </a:r>
            <a:r>
              <a:rPr sz="1600" spc="-5" dirty="0">
                <a:latin typeface="Courier New"/>
                <a:cs typeface="Courier New"/>
              </a:rPr>
              <a:t>Число мест в салоне самолета, выполняющего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рейс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6467" y="4693665"/>
            <a:ext cx="52812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95755"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SELECT </a:t>
            </a:r>
            <a:r>
              <a:rPr sz="1600" b="1" spc="-5" dirty="0">
                <a:latin typeface="Courier New"/>
                <a:cs typeface="Courier New"/>
              </a:rPr>
              <a:t>count(*)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INTO </a:t>
            </a:r>
            <a:r>
              <a:rPr sz="1600" b="1" spc="-5" dirty="0">
                <a:latin typeface="Courier New"/>
                <a:cs typeface="Courier New"/>
              </a:rPr>
              <a:t>tot_seats  FROM seats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WHERE aircraft_code =</a:t>
            </a:r>
            <a:r>
              <a:rPr sz="1600" b="1" spc="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flight.aircraft_code;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6866" y="5425541"/>
            <a:ext cx="391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8279" y="4797158"/>
            <a:ext cx="1872614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5255" marR="125095" algn="ctr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переменная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для  </a:t>
            </a:r>
            <a:r>
              <a:rPr spc="-5" dirty="0">
                <a:latin typeface="Carlito"/>
                <a:cs typeface="Carlito"/>
              </a:rPr>
              <a:t>записи  </a:t>
            </a:r>
            <a:r>
              <a:rPr spc="-20" dirty="0">
                <a:latin typeface="Carlito"/>
                <a:cs typeface="Carlito"/>
              </a:rPr>
              <a:t>результата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27927" y="4792979"/>
            <a:ext cx="1802764" cy="377190"/>
          </a:xfrm>
          <a:custGeom>
            <a:avLst/>
            <a:gdLst/>
            <a:ahLst/>
            <a:cxnLst/>
            <a:rect l="l" t="t" r="r" b="b"/>
            <a:pathLst>
              <a:path w="1802765" h="377189">
                <a:moveTo>
                  <a:pt x="73277" y="40450"/>
                </a:moveTo>
                <a:lnTo>
                  <a:pt x="49681" y="49052"/>
                </a:lnTo>
                <a:lnTo>
                  <a:pt x="68914" y="65484"/>
                </a:lnTo>
                <a:lnTo>
                  <a:pt x="1798066" y="376682"/>
                </a:lnTo>
                <a:lnTo>
                  <a:pt x="1802511" y="351663"/>
                </a:lnTo>
                <a:lnTo>
                  <a:pt x="73277" y="40450"/>
                </a:lnTo>
                <a:close/>
              </a:path>
              <a:path w="1802765" h="377189">
                <a:moveTo>
                  <a:pt x="109982" y="0"/>
                </a:moveTo>
                <a:lnTo>
                  <a:pt x="0" y="40132"/>
                </a:lnTo>
                <a:lnTo>
                  <a:pt x="89026" y="116078"/>
                </a:lnTo>
                <a:lnTo>
                  <a:pt x="97155" y="115443"/>
                </a:lnTo>
                <a:lnTo>
                  <a:pt x="101600" y="110109"/>
                </a:lnTo>
                <a:lnTo>
                  <a:pt x="106172" y="104775"/>
                </a:lnTo>
                <a:lnTo>
                  <a:pt x="105537" y="96774"/>
                </a:lnTo>
                <a:lnTo>
                  <a:pt x="68914" y="65484"/>
                </a:lnTo>
                <a:lnTo>
                  <a:pt x="22606" y="57150"/>
                </a:lnTo>
                <a:lnTo>
                  <a:pt x="27050" y="32131"/>
                </a:lnTo>
                <a:lnTo>
                  <a:pt x="96099" y="32131"/>
                </a:lnTo>
                <a:lnTo>
                  <a:pt x="118745" y="23876"/>
                </a:lnTo>
                <a:lnTo>
                  <a:pt x="122047" y="16637"/>
                </a:lnTo>
                <a:lnTo>
                  <a:pt x="117221" y="3429"/>
                </a:lnTo>
                <a:lnTo>
                  <a:pt x="109982" y="0"/>
                </a:lnTo>
                <a:close/>
              </a:path>
              <a:path w="1802765" h="377189">
                <a:moveTo>
                  <a:pt x="27050" y="32131"/>
                </a:moveTo>
                <a:lnTo>
                  <a:pt x="22606" y="57150"/>
                </a:lnTo>
                <a:lnTo>
                  <a:pt x="68914" y="65484"/>
                </a:lnTo>
                <a:lnTo>
                  <a:pt x="58416" y="56515"/>
                </a:lnTo>
                <a:lnTo>
                  <a:pt x="29210" y="56515"/>
                </a:lnTo>
                <a:lnTo>
                  <a:pt x="33147" y="34925"/>
                </a:lnTo>
                <a:lnTo>
                  <a:pt x="42575" y="34925"/>
                </a:lnTo>
                <a:lnTo>
                  <a:pt x="27050" y="32131"/>
                </a:lnTo>
                <a:close/>
              </a:path>
              <a:path w="1802765" h="377189">
                <a:moveTo>
                  <a:pt x="33147" y="34925"/>
                </a:moveTo>
                <a:lnTo>
                  <a:pt x="29210" y="56515"/>
                </a:lnTo>
                <a:lnTo>
                  <a:pt x="49681" y="49052"/>
                </a:lnTo>
                <a:lnTo>
                  <a:pt x="33147" y="34925"/>
                </a:lnTo>
                <a:close/>
              </a:path>
              <a:path w="1802765" h="377189">
                <a:moveTo>
                  <a:pt x="49681" y="49052"/>
                </a:moveTo>
                <a:lnTo>
                  <a:pt x="29210" y="56515"/>
                </a:lnTo>
                <a:lnTo>
                  <a:pt x="58416" y="56515"/>
                </a:lnTo>
                <a:lnTo>
                  <a:pt x="49681" y="49052"/>
                </a:lnTo>
                <a:close/>
              </a:path>
              <a:path w="1802765" h="377189">
                <a:moveTo>
                  <a:pt x="42575" y="34925"/>
                </a:moveTo>
                <a:lnTo>
                  <a:pt x="33147" y="34925"/>
                </a:lnTo>
                <a:lnTo>
                  <a:pt x="49681" y="49052"/>
                </a:lnTo>
                <a:lnTo>
                  <a:pt x="73277" y="40450"/>
                </a:lnTo>
                <a:lnTo>
                  <a:pt x="42575" y="34925"/>
                </a:lnTo>
                <a:close/>
              </a:path>
              <a:path w="1802765" h="377189">
                <a:moveTo>
                  <a:pt x="96099" y="32131"/>
                </a:moveTo>
                <a:lnTo>
                  <a:pt x="27050" y="32131"/>
                </a:lnTo>
                <a:lnTo>
                  <a:pt x="73277" y="40450"/>
                </a:lnTo>
                <a:lnTo>
                  <a:pt x="96099" y="3213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2756642" y="279533"/>
            <a:ext cx="6551260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10" dirty="0" smtClean="0">
                <a:latin typeface="Arial Black" panose="020B0A04020102020204" pitchFamily="34" charset="0"/>
              </a:rPr>
              <a:t>Комплексный </a:t>
            </a:r>
            <a:r>
              <a:rPr lang="ru-RU" sz="3200" spc="-5" dirty="0" smtClean="0">
                <a:latin typeface="Arial Black" panose="020B0A04020102020204" pitchFamily="34" charset="0"/>
              </a:rPr>
              <a:t>пример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6866" y="1279399"/>
            <a:ext cx="5767070" cy="22486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621665" marR="1108710" indent="-609600"/>
            <a:r>
              <a:rPr sz="1600" spc="-5" dirty="0">
                <a:latin typeface="Courier New"/>
                <a:cs typeface="Courier New"/>
              </a:rPr>
              <a:t>-- Число проданных билетов (перелетов)  </a:t>
            </a:r>
            <a:r>
              <a:rPr sz="1600" b="1" spc="-5" dirty="0">
                <a:latin typeface="Courier New"/>
                <a:cs typeface="Courier New"/>
              </a:rPr>
              <a:t>SELECT count(*) INTO b_seats  FROM ticket_flights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tf</a:t>
            </a:r>
            <a:endParaRPr sz="1600" dirty="0">
              <a:latin typeface="Courier New"/>
              <a:cs typeface="Courier New"/>
            </a:endParaRPr>
          </a:p>
          <a:p>
            <a:pPr marL="621665"/>
            <a:r>
              <a:rPr sz="1600" b="1" spc="-5" dirty="0">
                <a:latin typeface="Courier New"/>
                <a:cs typeface="Courier New"/>
              </a:rPr>
              <a:t>WHERE tf.flight_id =</a:t>
            </a:r>
            <a:r>
              <a:rPr sz="1600" b="1" spc="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flight.flight_id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621665" marR="5080"/>
            <a:r>
              <a:rPr sz="1600" dirty="0">
                <a:latin typeface="Courier New"/>
                <a:cs typeface="Courier New"/>
              </a:rPr>
              <a:t>-- </a:t>
            </a:r>
            <a:r>
              <a:rPr sz="1600" spc="-5" dirty="0">
                <a:latin typeface="Courier New"/>
                <a:cs typeface="Courier New"/>
              </a:rPr>
              <a:t>Формируется очередная строка результата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RETURN QUERY </a:t>
            </a:r>
            <a:r>
              <a:rPr sz="1600" b="1" spc="-5" dirty="0">
                <a:latin typeface="Courier New"/>
                <a:cs typeface="Courier New"/>
              </a:rPr>
              <a:t>SELECT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flight.departure_city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3067050"/>
            <a:r>
              <a:rPr sz="1600" b="1" spc="-5" dirty="0">
                <a:latin typeface="Courier New"/>
                <a:cs typeface="Courier New"/>
              </a:rPr>
              <a:t>flight.arrival_city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317" y="3474211"/>
            <a:ext cx="43027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flight.flight_no, flight.flight_id,  flight.scheduled_departure,  flight.model,</a:t>
            </a:r>
            <a:endParaRPr sz="1600">
              <a:latin typeface="Courier New"/>
              <a:cs typeface="Courier New"/>
            </a:endParaRPr>
          </a:p>
          <a:p>
            <a:pPr marL="12700" marR="1228725"/>
            <a:r>
              <a:rPr sz="1600" b="1" spc="-5" dirty="0">
                <a:latin typeface="Courier New"/>
                <a:cs typeface="Courier New"/>
              </a:rPr>
              <a:t>tot_seats, b_seats,  round( ( b_seats::float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1111250" marR="741045"/>
            <a:r>
              <a:rPr sz="1600" b="1" spc="-5" dirty="0">
                <a:latin typeface="Courier New"/>
                <a:cs typeface="Courier New"/>
              </a:rPr>
              <a:t>tot_seats::float )::  numeric, 2 );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7333" y="5181727"/>
            <a:ext cx="271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-- строки были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найдены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867" y="5181728"/>
            <a:ext cx="320103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marR="5080" indent="243840"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flights_found = TRUE;  END</a:t>
            </a:r>
            <a:r>
              <a:rPr sz="1600" b="1" dirty="0">
                <a:latin typeface="Courier New"/>
                <a:cs typeface="Courier New"/>
              </a:rPr>
              <a:t> LOOP;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3546" y="3718788"/>
            <a:ext cx="2664460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09245" marR="262890" indent="-3810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Выполнение</a:t>
            </a:r>
            <a:r>
              <a:rPr spc="-6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функции  еще </a:t>
            </a:r>
            <a:r>
              <a:rPr dirty="0">
                <a:latin typeface="Carlito"/>
                <a:cs typeface="Carlito"/>
              </a:rPr>
              <a:t>не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завершается!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3378" y="3284982"/>
            <a:ext cx="263525" cy="440690"/>
          </a:xfrm>
          <a:custGeom>
            <a:avLst/>
            <a:gdLst/>
            <a:ahLst/>
            <a:cxnLst/>
            <a:rect l="l" t="t" r="r" b="b"/>
            <a:pathLst>
              <a:path w="263525" h="440689">
                <a:moveTo>
                  <a:pt x="25622" y="43566"/>
                </a:moveTo>
                <a:lnTo>
                  <a:pt x="25586" y="68833"/>
                </a:lnTo>
                <a:lnTo>
                  <a:pt x="241299" y="440181"/>
                </a:lnTo>
                <a:lnTo>
                  <a:pt x="263271" y="427354"/>
                </a:lnTo>
                <a:lnTo>
                  <a:pt x="47471" y="55973"/>
                </a:lnTo>
                <a:lnTo>
                  <a:pt x="25622" y="43566"/>
                </a:lnTo>
                <a:close/>
              </a:path>
              <a:path w="263525" h="440689">
                <a:moveTo>
                  <a:pt x="253" y="0"/>
                </a:moveTo>
                <a:lnTo>
                  <a:pt x="126" y="109981"/>
                </a:lnTo>
                <a:lnTo>
                  <a:pt x="0" y="116966"/>
                </a:lnTo>
                <a:lnTo>
                  <a:pt x="5714" y="122681"/>
                </a:lnTo>
                <a:lnTo>
                  <a:pt x="19811" y="122681"/>
                </a:lnTo>
                <a:lnTo>
                  <a:pt x="25399" y="116966"/>
                </a:lnTo>
                <a:lnTo>
                  <a:pt x="25527" y="109981"/>
                </a:lnTo>
                <a:lnTo>
                  <a:pt x="25586" y="68833"/>
                </a:lnTo>
                <a:lnTo>
                  <a:pt x="1904" y="28066"/>
                </a:lnTo>
                <a:lnTo>
                  <a:pt x="23875" y="15366"/>
                </a:lnTo>
                <a:lnTo>
                  <a:pt x="27353" y="15366"/>
                </a:lnTo>
                <a:lnTo>
                  <a:pt x="253" y="0"/>
                </a:lnTo>
                <a:close/>
              </a:path>
              <a:path w="263525" h="440689">
                <a:moveTo>
                  <a:pt x="27353" y="15366"/>
                </a:moveTo>
                <a:lnTo>
                  <a:pt x="23875" y="15366"/>
                </a:lnTo>
                <a:lnTo>
                  <a:pt x="47471" y="55973"/>
                </a:lnTo>
                <a:lnTo>
                  <a:pt x="89408" y="79755"/>
                </a:lnTo>
                <a:lnTo>
                  <a:pt x="97281" y="77723"/>
                </a:lnTo>
                <a:lnTo>
                  <a:pt x="104140" y="65531"/>
                </a:lnTo>
                <a:lnTo>
                  <a:pt x="101980" y="57657"/>
                </a:lnTo>
                <a:lnTo>
                  <a:pt x="27353" y="15366"/>
                </a:lnTo>
                <a:close/>
              </a:path>
              <a:path w="263525" h="440689">
                <a:moveTo>
                  <a:pt x="23875" y="15366"/>
                </a:moveTo>
                <a:lnTo>
                  <a:pt x="1904" y="28066"/>
                </a:lnTo>
                <a:lnTo>
                  <a:pt x="25586" y="68833"/>
                </a:lnTo>
                <a:lnTo>
                  <a:pt x="25622" y="43566"/>
                </a:lnTo>
                <a:lnTo>
                  <a:pt x="6603" y="32765"/>
                </a:lnTo>
                <a:lnTo>
                  <a:pt x="25653" y="21716"/>
                </a:lnTo>
                <a:lnTo>
                  <a:pt x="27565" y="21716"/>
                </a:lnTo>
                <a:lnTo>
                  <a:pt x="23875" y="15366"/>
                </a:lnTo>
                <a:close/>
              </a:path>
              <a:path w="263525" h="440689">
                <a:moveTo>
                  <a:pt x="27565" y="21716"/>
                </a:moveTo>
                <a:lnTo>
                  <a:pt x="25653" y="21716"/>
                </a:lnTo>
                <a:lnTo>
                  <a:pt x="25622" y="43566"/>
                </a:lnTo>
                <a:lnTo>
                  <a:pt x="47471" y="55973"/>
                </a:lnTo>
                <a:lnTo>
                  <a:pt x="27565" y="21716"/>
                </a:lnTo>
                <a:close/>
              </a:path>
              <a:path w="263525" h="440689">
                <a:moveTo>
                  <a:pt x="25653" y="21716"/>
                </a:moveTo>
                <a:lnTo>
                  <a:pt x="6603" y="32765"/>
                </a:lnTo>
                <a:lnTo>
                  <a:pt x="25622" y="43566"/>
                </a:lnTo>
                <a:lnTo>
                  <a:pt x="25653" y="217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756642" y="279533"/>
            <a:ext cx="6551260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10" dirty="0" smtClean="0">
                <a:latin typeface="Arial Black" panose="020B0A04020102020204" pitchFamily="34" charset="0"/>
              </a:rPr>
              <a:t>Комплексный </a:t>
            </a:r>
            <a:r>
              <a:rPr lang="ru-RU" sz="3200" spc="-5" dirty="0" smtClean="0">
                <a:latin typeface="Arial Black" panose="020B0A04020102020204" pitchFamily="34" charset="0"/>
              </a:rPr>
              <a:t>пример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6867" y="1242822"/>
            <a:ext cx="72282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78460" marR="3058795" indent="-365760">
              <a:lnSpc>
                <a:spcPts val="1540"/>
              </a:lnSpc>
              <a:spcBef>
                <a:spcPts val="175"/>
              </a:spcBef>
            </a:pPr>
            <a:r>
              <a:rPr sz="1600" b="1" spc="-5" dirty="0">
                <a:latin typeface="Courier New"/>
                <a:cs typeface="Courier New"/>
              </a:rPr>
              <a:t>-- Не было найдено ни одной строки  IF NOT flights_found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2333625" marR="5080" indent="-1711960">
              <a:lnSpc>
                <a:spcPct val="80000"/>
              </a:lnSpc>
              <a:spcBef>
                <a:spcPts val="10"/>
              </a:spcBef>
            </a:pPr>
            <a:r>
              <a:rPr sz="1600" b="1" spc="-5" dirty="0">
                <a:latin typeface="Courier New"/>
                <a:cs typeface="Courier New"/>
              </a:rPr>
              <a:t>RAISE NOTICE </a:t>
            </a:r>
            <a:r>
              <a:rPr sz="1600" b="1" dirty="0">
                <a:latin typeface="Courier New"/>
                <a:cs typeface="Courier New"/>
              </a:rPr>
              <a:t>'Между </a:t>
            </a:r>
            <a:r>
              <a:rPr sz="1600" b="1" spc="-5" dirty="0">
                <a:latin typeface="Courier New"/>
                <a:cs typeface="Courier New"/>
              </a:rPr>
              <a:t>городами % и % </a:t>
            </a:r>
            <a:r>
              <a:rPr sz="1600" b="1" dirty="0">
                <a:latin typeface="Courier New"/>
                <a:cs typeface="Courier New"/>
              </a:rPr>
              <a:t>нет </a:t>
            </a:r>
            <a:r>
              <a:rPr sz="1600" b="1" spc="-5" dirty="0">
                <a:latin typeface="Courier New"/>
                <a:cs typeface="Courier New"/>
              </a:rPr>
              <a:t>прямого рейса',  d_city, a_city;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END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3778961"/>
            <a:ext cx="39350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-- Обработка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исключений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EXCEPTION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WHEN OTHERS THEN</a:t>
            </a:r>
            <a:endParaRPr sz="1600">
              <a:latin typeface="Courier New"/>
              <a:cs typeface="Courier New"/>
            </a:endParaRPr>
          </a:p>
          <a:p>
            <a:pPr marL="256540" marR="5080" indent="487680">
              <a:lnSpc>
                <a:spcPts val="1540"/>
              </a:lnSpc>
              <a:spcBef>
                <a:spcPts val="180"/>
              </a:spcBef>
            </a:pPr>
            <a:r>
              <a:rPr sz="1600" b="1" spc="-5" dirty="0">
                <a:latin typeface="Courier New"/>
                <a:cs typeface="Courier New"/>
              </a:rPr>
              <a:t>RAISE NOTICE '%',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SQLERRM</a:t>
            </a:r>
            <a:r>
              <a:rPr sz="1600" b="1" spc="-5" dirty="0">
                <a:latin typeface="Courier New"/>
                <a:cs typeface="Courier New"/>
              </a:rPr>
              <a:t>;  END;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5"/>
              </a:lnSpc>
            </a:pPr>
            <a:r>
              <a:rPr sz="1600" b="1" spc="-5" dirty="0">
                <a:latin typeface="Courier New"/>
                <a:cs typeface="Courier New"/>
              </a:rPr>
              <a:t>$$ LANGUAGE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plpgsql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2071" y="2852889"/>
            <a:ext cx="2736850" cy="1139414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51765" marR="142240" algn="ctr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Встроенная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переменная,  </a:t>
            </a:r>
            <a:r>
              <a:rPr spc="-15" dirty="0">
                <a:latin typeface="Carlito"/>
                <a:cs typeface="Carlito"/>
              </a:rPr>
              <a:t>содержащая </a:t>
            </a:r>
            <a:r>
              <a:rPr spc="-10" dirty="0">
                <a:latin typeface="Carlito"/>
                <a:cs typeface="Carlito"/>
              </a:rPr>
              <a:t>текст  </a:t>
            </a:r>
            <a:r>
              <a:rPr spc="-5" dirty="0">
                <a:latin typeface="Carlito"/>
                <a:cs typeface="Carlito"/>
              </a:rPr>
              <a:t>сообщения об </a:t>
            </a:r>
            <a:r>
              <a:rPr spc="-10" dirty="0">
                <a:latin typeface="Carlito"/>
                <a:cs typeface="Carlito"/>
              </a:rPr>
              <a:t>ошибке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9928" y="3304921"/>
            <a:ext cx="1160780" cy="988694"/>
          </a:xfrm>
          <a:custGeom>
            <a:avLst/>
            <a:gdLst/>
            <a:ahLst/>
            <a:cxnLst/>
            <a:rect l="l" t="t" r="r" b="b"/>
            <a:pathLst>
              <a:path w="1160779" h="988695">
                <a:moveTo>
                  <a:pt x="46100" y="874394"/>
                </a:moveTo>
                <a:lnTo>
                  <a:pt x="38862" y="877823"/>
                </a:lnTo>
                <a:lnTo>
                  <a:pt x="36449" y="884427"/>
                </a:lnTo>
                <a:lnTo>
                  <a:pt x="0" y="988186"/>
                </a:lnTo>
                <a:lnTo>
                  <a:pt x="37262" y="981582"/>
                </a:lnTo>
                <a:lnTo>
                  <a:pt x="27432" y="981582"/>
                </a:lnTo>
                <a:lnTo>
                  <a:pt x="10922" y="962278"/>
                </a:lnTo>
                <a:lnTo>
                  <a:pt x="46719" y="931874"/>
                </a:lnTo>
                <a:lnTo>
                  <a:pt x="60451" y="892936"/>
                </a:lnTo>
                <a:lnTo>
                  <a:pt x="62737" y="886332"/>
                </a:lnTo>
                <a:lnTo>
                  <a:pt x="59309" y="879093"/>
                </a:lnTo>
                <a:lnTo>
                  <a:pt x="52705" y="876680"/>
                </a:lnTo>
                <a:lnTo>
                  <a:pt x="46100" y="874394"/>
                </a:lnTo>
                <a:close/>
              </a:path>
              <a:path w="1160779" h="988695">
                <a:moveTo>
                  <a:pt x="46719" y="931874"/>
                </a:moveTo>
                <a:lnTo>
                  <a:pt x="10922" y="962278"/>
                </a:lnTo>
                <a:lnTo>
                  <a:pt x="27432" y="981582"/>
                </a:lnTo>
                <a:lnTo>
                  <a:pt x="33861" y="976121"/>
                </a:lnTo>
                <a:lnTo>
                  <a:pt x="31114" y="976121"/>
                </a:lnTo>
                <a:lnTo>
                  <a:pt x="16891" y="959357"/>
                </a:lnTo>
                <a:lnTo>
                  <a:pt x="38367" y="955558"/>
                </a:lnTo>
                <a:lnTo>
                  <a:pt x="46719" y="931874"/>
                </a:lnTo>
                <a:close/>
              </a:path>
              <a:path w="1160779" h="988695">
                <a:moveTo>
                  <a:pt x="110744" y="942720"/>
                </a:moveTo>
                <a:lnTo>
                  <a:pt x="63256" y="951155"/>
                </a:lnTo>
                <a:lnTo>
                  <a:pt x="27432" y="981582"/>
                </a:lnTo>
                <a:lnTo>
                  <a:pt x="37262" y="981582"/>
                </a:lnTo>
                <a:lnTo>
                  <a:pt x="115188" y="967739"/>
                </a:lnTo>
                <a:lnTo>
                  <a:pt x="119761" y="961135"/>
                </a:lnTo>
                <a:lnTo>
                  <a:pt x="118491" y="954277"/>
                </a:lnTo>
                <a:lnTo>
                  <a:pt x="117348" y="947292"/>
                </a:lnTo>
                <a:lnTo>
                  <a:pt x="110744" y="942720"/>
                </a:lnTo>
                <a:close/>
              </a:path>
              <a:path w="1160779" h="988695">
                <a:moveTo>
                  <a:pt x="38367" y="955558"/>
                </a:moveTo>
                <a:lnTo>
                  <a:pt x="16891" y="959357"/>
                </a:lnTo>
                <a:lnTo>
                  <a:pt x="31114" y="976121"/>
                </a:lnTo>
                <a:lnTo>
                  <a:pt x="38367" y="955558"/>
                </a:lnTo>
                <a:close/>
              </a:path>
              <a:path w="1160779" h="988695">
                <a:moveTo>
                  <a:pt x="63256" y="951155"/>
                </a:moveTo>
                <a:lnTo>
                  <a:pt x="38367" y="955558"/>
                </a:lnTo>
                <a:lnTo>
                  <a:pt x="31114" y="976121"/>
                </a:lnTo>
                <a:lnTo>
                  <a:pt x="33861" y="976121"/>
                </a:lnTo>
                <a:lnTo>
                  <a:pt x="63256" y="951155"/>
                </a:lnTo>
                <a:close/>
              </a:path>
              <a:path w="1160779" h="988695">
                <a:moveTo>
                  <a:pt x="1143889" y="0"/>
                </a:moveTo>
                <a:lnTo>
                  <a:pt x="46719" y="931874"/>
                </a:lnTo>
                <a:lnTo>
                  <a:pt x="38367" y="955558"/>
                </a:lnTo>
                <a:lnTo>
                  <a:pt x="63256" y="951155"/>
                </a:lnTo>
                <a:lnTo>
                  <a:pt x="1160399" y="19303"/>
                </a:lnTo>
                <a:lnTo>
                  <a:pt x="11438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3547" y="2636863"/>
            <a:ext cx="2808605" cy="1139413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635" algn="ctr">
              <a:spcBef>
                <a:spcPts val="244"/>
              </a:spcBef>
            </a:pPr>
            <a:r>
              <a:rPr spc="-5" dirty="0">
                <a:latin typeface="Carlito"/>
                <a:cs typeface="Carlito"/>
              </a:rPr>
              <a:t>Исключение,</a:t>
            </a:r>
            <a:endParaRPr>
              <a:latin typeface="Carlito"/>
              <a:cs typeface="Carlito"/>
            </a:endParaRPr>
          </a:p>
          <a:p>
            <a:pPr marL="102235" marR="93980" algn="ctr"/>
            <a:r>
              <a:rPr spc="-5" dirty="0">
                <a:latin typeface="Carlito"/>
                <a:cs typeface="Carlito"/>
              </a:rPr>
              <a:t>сгенерированное </a:t>
            </a:r>
            <a:r>
              <a:rPr dirty="0">
                <a:latin typeface="Carlito"/>
                <a:cs typeface="Carlito"/>
              </a:rPr>
              <a:t>в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начале  </a:t>
            </a:r>
            <a:r>
              <a:rPr spc="-5" dirty="0">
                <a:latin typeface="Carlito"/>
                <a:cs typeface="Carlito"/>
              </a:rPr>
              <a:t>функции, </a:t>
            </a:r>
            <a:r>
              <a:rPr spc="-15" dirty="0">
                <a:latin typeface="Carlito"/>
                <a:cs typeface="Carlito"/>
              </a:rPr>
              <a:t>окажется</a:t>
            </a:r>
            <a:r>
              <a:rPr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здесь</a:t>
            </a:r>
            <a:endParaRPr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34832" y="3085845"/>
            <a:ext cx="516890" cy="1266190"/>
            <a:chOff x="310832" y="3085845"/>
            <a:chExt cx="516890" cy="1266190"/>
          </a:xfrm>
        </p:grpSpPr>
        <p:sp>
          <p:nvSpPr>
            <p:cNvPr id="9" name="object 9"/>
            <p:cNvSpPr/>
            <p:nvPr/>
          </p:nvSpPr>
          <p:spPr>
            <a:xfrm>
              <a:off x="323532" y="3098545"/>
              <a:ext cx="216535" cy="1195070"/>
            </a:xfrm>
            <a:custGeom>
              <a:avLst/>
              <a:gdLst/>
              <a:ahLst/>
              <a:cxnLst/>
              <a:rect l="l" t="t" r="r" b="b"/>
              <a:pathLst>
                <a:path w="216534" h="1195070">
                  <a:moveTo>
                    <a:pt x="216014" y="0"/>
                  </a:moveTo>
                  <a:lnTo>
                    <a:pt x="0" y="0"/>
                  </a:lnTo>
                </a:path>
                <a:path w="216534" h="1195070">
                  <a:moveTo>
                    <a:pt x="0" y="0"/>
                  </a:moveTo>
                  <a:lnTo>
                    <a:pt x="0" y="1194561"/>
                  </a:lnTo>
                </a:path>
              </a:pathLst>
            </a:custGeom>
            <a:ln w="25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32" y="4234179"/>
              <a:ext cx="504190" cy="118110"/>
            </a:xfrm>
            <a:custGeom>
              <a:avLst/>
              <a:gdLst/>
              <a:ahLst/>
              <a:cxnLst/>
              <a:rect l="l" t="t" r="r" b="b"/>
              <a:pathLst>
                <a:path w="504190" h="118110">
                  <a:moveTo>
                    <a:pt x="453780" y="58928"/>
                  </a:moveTo>
                  <a:lnTo>
                    <a:pt x="396303" y="92456"/>
                  </a:lnTo>
                  <a:lnTo>
                    <a:pt x="390245" y="95885"/>
                  </a:lnTo>
                  <a:lnTo>
                    <a:pt x="388200" y="103759"/>
                  </a:lnTo>
                  <a:lnTo>
                    <a:pt x="391731" y="109728"/>
                  </a:lnTo>
                  <a:lnTo>
                    <a:pt x="395274" y="115824"/>
                  </a:lnTo>
                  <a:lnTo>
                    <a:pt x="403047" y="117856"/>
                  </a:lnTo>
                  <a:lnTo>
                    <a:pt x="482322" y="71628"/>
                  </a:lnTo>
                  <a:lnTo>
                    <a:pt x="478904" y="71628"/>
                  </a:lnTo>
                  <a:lnTo>
                    <a:pt x="478904" y="69850"/>
                  </a:lnTo>
                  <a:lnTo>
                    <a:pt x="472503" y="69850"/>
                  </a:lnTo>
                  <a:lnTo>
                    <a:pt x="453780" y="58928"/>
                  </a:lnTo>
                  <a:close/>
                </a:path>
                <a:path w="504190" h="118110">
                  <a:moveTo>
                    <a:pt x="432008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432008" y="71628"/>
                  </a:lnTo>
                  <a:lnTo>
                    <a:pt x="453780" y="58928"/>
                  </a:lnTo>
                  <a:lnTo>
                    <a:pt x="432008" y="46228"/>
                  </a:lnTo>
                  <a:close/>
                </a:path>
                <a:path w="504190" h="118110">
                  <a:moveTo>
                    <a:pt x="482322" y="46228"/>
                  </a:moveTo>
                  <a:lnTo>
                    <a:pt x="478904" y="46228"/>
                  </a:lnTo>
                  <a:lnTo>
                    <a:pt x="478904" y="71628"/>
                  </a:lnTo>
                  <a:lnTo>
                    <a:pt x="482322" y="71628"/>
                  </a:lnTo>
                  <a:lnTo>
                    <a:pt x="504113" y="58928"/>
                  </a:lnTo>
                  <a:lnTo>
                    <a:pt x="482322" y="46228"/>
                  </a:lnTo>
                  <a:close/>
                </a:path>
                <a:path w="504190" h="118110">
                  <a:moveTo>
                    <a:pt x="472503" y="48006"/>
                  </a:moveTo>
                  <a:lnTo>
                    <a:pt x="453780" y="58928"/>
                  </a:lnTo>
                  <a:lnTo>
                    <a:pt x="472503" y="69850"/>
                  </a:lnTo>
                  <a:lnTo>
                    <a:pt x="472503" y="48006"/>
                  </a:lnTo>
                  <a:close/>
                </a:path>
                <a:path w="504190" h="118110">
                  <a:moveTo>
                    <a:pt x="478904" y="48006"/>
                  </a:moveTo>
                  <a:lnTo>
                    <a:pt x="472503" y="48006"/>
                  </a:lnTo>
                  <a:lnTo>
                    <a:pt x="472503" y="69850"/>
                  </a:lnTo>
                  <a:lnTo>
                    <a:pt x="478904" y="69850"/>
                  </a:lnTo>
                  <a:lnTo>
                    <a:pt x="478904" y="48006"/>
                  </a:lnTo>
                  <a:close/>
                </a:path>
                <a:path w="504190" h="118110">
                  <a:moveTo>
                    <a:pt x="403047" y="0"/>
                  </a:moveTo>
                  <a:lnTo>
                    <a:pt x="395274" y="2032"/>
                  </a:lnTo>
                  <a:lnTo>
                    <a:pt x="391731" y="8128"/>
                  </a:lnTo>
                  <a:lnTo>
                    <a:pt x="388200" y="14097"/>
                  </a:lnTo>
                  <a:lnTo>
                    <a:pt x="390245" y="21844"/>
                  </a:lnTo>
                  <a:lnTo>
                    <a:pt x="453780" y="58928"/>
                  </a:lnTo>
                  <a:lnTo>
                    <a:pt x="472503" y="48006"/>
                  </a:lnTo>
                  <a:lnTo>
                    <a:pt x="478904" y="48006"/>
                  </a:lnTo>
                  <a:lnTo>
                    <a:pt x="478904" y="46228"/>
                  </a:lnTo>
                  <a:lnTo>
                    <a:pt x="482322" y="46228"/>
                  </a:lnTo>
                  <a:lnTo>
                    <a:pt x="40304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15639" y="5435931"/>
            <a:ext cx="2160270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68935"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Язык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PL/pgSQL</a:t>
            </a:r>
            <a:endParaRPr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07739" y="5157089"/>
            <a:ext cx="297180" cy="288290"/>
          </a:xfrm>
          <a:custGeom>
            <a:avLst/>
            <a:gdLst/>
            <a:ahLst/>
            <a:cxnLst/>
            <a:rect l="l" t="t" r="r" b="b"/>
            <a:pathLst>
              <a:path w="297180" h="288289">
                <a:moveTo>
                  <a:pt x="36269" y="35151"/>
                </a:moveTo>
                <a:lnTo>
                  <a:pt x="43078" y="59380"/>
                </a:lnTo>
                <a:lnTo>
                  <a:pt x="279273" y="287909"/>
                </a:lnTo>
                <a:lnTo>
                  <a:pt x="296925" y="269748"/>
                </a:lnTo>
                <a:lnTo>
                  <a:pt x="60621" y="41112"/>
                </a:lnTo>
                <a:lnTo>
                  <a:pt x="36269" y="35151"/>
                </a:lnTo>
                <a:close/>
              </a:path>
              <a:path w="297180" h="288289">
                <a:moveTo>
                  <a:pt x="0" y="0"/>
                </a:moveTo>
                <a:lnTo>
                  <a:pt x="29718" y="105918"/>
                </a:lnTo>
                <a:lnTo>
                  <a:pt x="31623" y="112649"/>
                </a:lnTo>
                <a:lnTo>
                  <a:pt x="38608" y="116586"/>
                </a:lnTo>
                <a:lnTo>
                  <a:pt x="45338" y="114808"/>
                </a:lnTo>
                <a:lnTo>
                  <a:pt x="52069" y="112903"/>
                </a:lnTo>
                <a:lnTo>
                  <a:pt x="56006" y="105791"/>
                </a:lnTo>
                <a:lnTo>
                  <a:pt x="54229" y="99060"/>
                </a:lnTo>
                <a:lnTo>
                  <a:pt x="43078" y="59380"/>
                </a:lnTo>
                <a:lnTo>
                  <a:pt x="9271" y="26669"/>
                </a:lnTo>
                <a:lnTo>
                  <a:pt x="26924" y="8509"/>
                </a:lnTo>
                <a:lnTo>
                  <a:pt x="34570" y="8509"/>
                </a:lnTo>
                <a:lnTo>
                  <a:pt x="0" y="0"/>
                </a:lnTo>
                <a:close/>
              </a:path>
              <a:path w="297180" h="288289">
                <a:moveTo>
                  <a:pt x="26924" y="8509"/>
                </a:moveTo>
                <a:lnTo>
                  <a:pt x="9271" y="26669"/>
                </a:lnTo>
                <a:lnTo>
                  <a:pt x="43078" y="59380"/>
                </a:lnTo>
                <a:lnTo>
                  <a:pt x="36269" y="35151"/>
                </a:lnTo>
                <a:lnTo>
                  <a:pt x="15112" y="29972"/>
                </a:lnTo>
                <a:lnTo>
                  <a:pt x="30353" y="14097"/>
                </a:lnTo>
                <a:lnTo>
                  <a:pt x="32699" y="14097"/>
                </a:lnTo>
                <a:lnTo>
                  <a:pt x="26924" y="8509"/>
                </a:lnTo>
                <a:close/>
              </a:path>
              <a:path w="297180" h="288289">
                <a:moveTo>
                  <a:pt x="34570" y="8509"/>
                </a:moveTo>
                <a:lnTo>
                  <a:pt x="26924" y="8509"/>
                </a:lnTo>
                <a:lnTo>
                  <a:pt x="60621" y="41112"/>
                </a:lnTo>
                <a:lnTo>
                  <a:pt x="100711" y="50927"/>
                </a:lnTo>
                <a:lnTo>
                  <a:pt x="107568" y="52705"/>
                </a:lnTo>
                <a:lnTo>
                  <a:pt x="114427" y="48513"/>
                </a:lnTo>
                <a:lnTo>
                  <a:pt x="117729" y="34798"/>
                </a:lnTo>
                <a:lnTo>
                  <a:pt x="113665" y="27940"/>
                </a:lnTo>
                <a:lnTo>
                  <a:pt x="34570" y="8509"/>
                </a:lnTo>
                <a:close/>
              </a:path>
              <a:path w="297180" h="288289">
                <a:moveTo>
                  <a:pt x="32699" y="14097"/>
                </a:moveTo>
                <a:lnTo>
                  <a:pt x="30353" y="14097"/>
                </a:lnTo>
                <a:lnTo>
                  <a:pt x="36269" y="35151"/>
                </a:lnTo>
                <a:lnTo>
                  <a:pt x="60621" y="41112"/>
                </a:lnTo>
                <a:lnTo>
                  <a:pt x="32699" y="14097"/>
                </a:lnTo>
                <a:close/>
              </a:path>
              <a:path w="297180" h="288289">
                <a:moveTo>
                  <a:pt x="30353" y="14097"/>
                </a:moveTo>
                <a:lnTo>
                  <a:pt x="15112" y="29972"/>
                </a:lnTo>
                <a:lnTo>
                  <a:pt x="36269" y="35151"/>
                </a:lnTo>
                <a:lnTo>
                  <a:pt x="30353" y="1409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2756642" y="279533"/>
            <a:ext cx="6551260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10" dirty="0" smtClean="0">
                <a:latin typeface="Arial Black" panose="020B0A04020102020204" pitchFamily="34" charset="0"/>
              </a:rPr>
              <a:t>Комплексный </a:t>
            </a:r>
            <a:r>
              <a:rPr lang="ru-RU" sz="3200" spc="-5" dirty="0" smtClean="0">
                <a:latin typeface="Arial Black" panose="020B0A04020102020204" pitchFamily="34" charset="0"/>
              </a:rPr>
              <a:t>пример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923" y="145131"/>
            <a:ext cx="662950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Проверка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в </a:t>
            </a:r>
            <a:r>
              <a:rPr sz="3200" spc="-15" dirty="0" err="1" smtClean="0">
                <a:latin typeface="Arial Black" panose="020B0A04020102020204" pitchFamily="34" charset="0"/>
              </a:rPr>
              <a:t>работе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331545" y="1306226"/>
            <a:ext cx="7668259" cy="42686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get_route_info</a:t>
            </a:r>
            <a:r>
              <a:rPr b="1" spc="-10" dirty="0">
                <a:latin typeface="Courier New"/>
                <a:cs typeface="Courier New"/>
              </a:rPr>
              <a:t>( </a:t>
            </a:r>
            <a:r>
              <a:rPr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b="1" spc="-10" dirty="0" err="1" smtClean="0">
                <a:solidFill>
                  <a:srgbClr val="FF0000"/>
                </a:solidFill>
                <a:latin typeface="Courier New"/>
                <a:cs typeface="Courier New"/>
              </a:rPr>
              <a:t>Красноярс</a:t>
            </a:r>
            <a:r>
              <a:rPr b="1" spc="-10" dirty="0" smtClean="0">
                <a:latin typeface="Courier New"/>
                <a:cs typeface="Courier New"/>
              </a:rPr>
              <a:t>', </a:t>
            </a:r>
            <a:r>
              <a:rPr b="1" spc="-10" dirty="0">
                <a:latin typeface="Courier New"/>
                <a:cs typeface="Courier New"/>
              </a:rPr>
              <a:t>'</a:t>
            </a:r>
            <a:r>
              <a:rPr b="1" spc="-10" dirty="0">
                <a:latin typeface="Courier New"/>
                <a:cs typeface="Courier New"/>
              </a:rPr>
              <a:t>Сочи</a:t>
            </a:r>
            <a:r>
              <a:rPr b="1" spc="-10" dirty="0">
                <a:latin typeface="Courier New"/>
                <a:cs typeface="Courier New"/>
              </a:rPr>
              <a:t>'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  <a:tabLst>
                <a:tab pos="1650364" algn="l"/>
              </a:tabLst>
            </a:pPr>
            <a:r>
              <a:rPr spc="-10" dirty="0">
                <a:latin typeface="Courier New"/>
                <a:cs typeface="Courier New"/>
              </a:rPr>
              <a:t>ЗАМЕЧАНИЕ:	Города Красноярс нет </a:t>
            </a:r>
            <a:r>
              <a:rPr dirty="0">
                <a:latin typeface="Courier New"/>
                <a:cs typeface="Courier New"/>
              </a:rPr>
              <a:t>в </a:t>
            </a:r>
            <a:r>
              <a:rPr spc="-10" dirty="0">
                <a:latin typeface="Courier New"/>
                <a:cs typeface="Courier New"/>
              </a:rPr>
              <a:t>базе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данных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650"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get_route_info( 'Красноярск',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'Тверь</a:t>
            </a:r>
            <a:r>
              <a:rPr b="1" spc="-10" dirty="0">
                <a:latin typeface="Courier New"/>
                <a:cs typeface="Courier New"/>
              </a:rPr>
              <a:t>'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  <a:tabLst>
                <a:tab pos="1650364" algn="l"/>
              </a:tabLst>
            </a:pPr>
            <a:r>
              <a:rPr spc="-10" dirty="0">
                <a:latin typeface="Courier New"/>
                <a:cs typeface="Courier New"/>
              </a:rPr>
              <a:t>ЗАМЕЧАНИЕ:	Города Тверь нет </a:t>
            </a:r>
            <a:r>
              <a:rPr dirty="0">
                <a:latin typeface="Courier New"/>
                <a:cs typeface="Courier New"/>
              </a:rPr>
              <a:t>в </a:t>
            </a:r>
            <a:r>
              <a:rPr spc="-10" dirty="0">
                <a:latin typeface="Courier New"/>
                <a:cs typeface="Courier New"/>
              </a:rPr>
              <a:t>базе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данных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 marR="685800" algn="just">
              <a:lnSpc>
                <a:spcPct val="110000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get_route_info( 'Москва', 'Москва' </a:t>
            </a:r>
            <a:r>
              <a:rPr b="1" spc="-5" dirty="0">
                <a:latin typeface="Courier New"/>
                <a:cs typeface="Courier New"/>
              </a:rPr>
              <a:t>);  </a:t>
            </a:r>
            <a:r>
              <a:rPr spc="-10" dirty="0">
                <a:latin typeface="Courier New"/>
                <a:cs typeface="Courier New"/>
              </a:rPr>
              <a:t>ЗАМЕЧАНИЕ: Города отправления </a:t>
            </a:r>
            <a:r>
              <a:rPr dirty="0">
                <a:latin typeface="Courier New"/>
                <a:cs typeface="Courier New"/>
              </a:rPr>
              <a:t>и </a:t>
            </a:r>
            <a:r>
              <a:rPr spc="-10" dirty="0">
                <a:latin typeface="Courier New"/>
                <a:cs typeface="Courier New"/>
              </a:rPr>
              <a:t>прибытия не должны  совпадать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 marR="5080">
              <a:lnSpc>
                <a:spcPct val="110100"/>
              </a:lnSpc>
              <a:tabLst>
                <a:tab pos="1650364" algn="l"/>
              </a:tabLst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get_route_info( 'Красноярск', 'Анадырь' );  </a:t>
            </a:r>
            <a:r>
              <a:rPr spc="-10" dirty="0">
                <a:latin typeface="Courier New"/>
                <a:cs typeface="Courier New"/>
              </a:rPr>
              <a:t>ЗАМЕЧАНИЕ:	Между городами Красноярск </a:t>
            </a:r>
            <a:r>
              <a:rPr dirty="0">
                <a:latin typeface="Courier New"/>
                <a:cs typeface="Courier New"/>
              </a:rPr>
              <a:t>и </a:t>
            </a:r>
            <a:r>
              <a:rPr spc="-10" dirty="0">
                <a:latin typeface="Courier New"/>
                <a:cs typeface="Courier New"/>
              </a:rPr>
              <a:t>Анадырь нет  прямого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рейса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36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57" y="150553"/>
            <a:ext cx="808737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Проверка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в </a:t>
            </a:r>
            <a:r>
              <a:rPr sz="3200" spc="-15" dirty="0" err="1" smtClean="0">
                <a:latin typeface="Arial Black" panose="020B0A04020102020204" pitchFamily="34" charset="0"/>
              </a:rPr>
              <a:t>работе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9566" y="1283453"/>
            <a:ext cx="671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get_route_info( 'Сочи', 'Москва</a:t>
            </a:r>
            <a:r>
              <a:rPr b="1" spc="-10" dirty="0">
                <a:latin typeface="Courier New"/>
                <a:cs typeface="Courier New"/>
              </a:rPr>
              <a:t>'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9566" y="1854952"/>
            <a:ext cx="1123315" cy="6591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540"/>
              </a:lnSpc>
              <a:spcBef>
                <a:spcPts val="459"/>
              </a:spcBef>
            </a:pPr>
            <a:r>
              <a:rPr sz="1600" spc="-5" dirty="0">
                <a:latin typeface="Courier New"/>
                <a:cs typeface="Courier New"/>
              </a:rPr>
              <a:t>dep_city  arr_city  </a:t>
            </a:r>
            <a:r>
              <a:rPr sz="1600" spc="-10" dirty="0">
                <a:latin typeface="Courier New"/>
                <a:cs typeface="Courier New"/>
              </a:rPr>
              <a:t>f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g</a:t>
            </a:r>
            <a:r>
              <a:rPr sz="1600" spc="-10" dirty="0">
                <a:latin typeface="Courier New"/>
                <a:cs typeface="Courier New"/>
              </a:rPr>
              <a:t>h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no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2892" y="1854952"/>
            <a:ext cx="1001394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Сочи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Москва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PG0013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9566" y="2440118"/>
            <a:ext cx="539940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  <a:tabLst>
                <a:tab pos="2455545" algn="l"/>
              </a:tabLst>
            </a:pPr>
            <a:r>
              <a:rPr sz="1600" spc="-5" dirty="0">
                <a:latin typeface="Courier New"/>
                <a:cs typeface="Courier New"/>
              </a:rPr>
              <a:t>flight_id	|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30575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scheduled_departure | 2016-10-26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21:15:00+07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9957" y="2830566"/>
            <a:ext cx="1982470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Boeing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777-300</a:t>
            </a:r>
            <a:endParaRPr sz="1600">
              <a:latin typeface="Courier New"/>
              <a:cs typeface="Courier New"/>
            </a:endParaRPr>
          </a:p>
          <a:p>
            <a:pPr marL="1524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402</a:t>
            </a:r>
            <a:endParaRPr sz="1600">
              <a:latin typeface="Courier New"/>
              <a:cs typeface="Courier New"/>
            </a:endParaRPr>
          </a:p>
          <a:p>
            <a:pPr marL="1524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316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9958" y="3415782"/>
            <a:ext cx="757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0.79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2265" y="3763008"/>
            <a:ext cx="2317750" cy="12065"/>
            <a:chOff x="523646" y="3754380"/>
            <a:chExt cx="2317750" cy="12065"/>
          </a:xfrm>
        </p:grpSpPr>
        <p:sp>
          <p:nvSpPr>
            <p:cNvPr id="10" name="object 10"/>
            <p:cNvSpPr/>
            <p:nvPr/>
          </p:nvSpPr>
          <p:spPr>
            <a:xfrm>
              <a:off x="523646" y="3760359"/>
              <a:ext cx="1463675" cy="0"/>
            </a:xfrm>
            <a:custGeom>
              <a:avLst/>
              <a:gdLst/>
              <a:ahLst/>
              <a:cxnLst/>
              <a:rect l="l" t="t" r="r" b="b"/>
              <a:pathLst>
                <a:path w="1463675">
                  <a:moveTo>
                    <a:pt x="0" y="0"/>
                  </a:moveTo>
                  <a:lnTo>
                    <a:pt x="852542" y="0"/>
                  </a:lnTo>
                </a:path>
                <a:path w="1463675">
                  <a:moveTo>
                    <a:pt x="854144" y="0"/>
                  </a:moveTo>
                  <a:lnTo>
                    <a:pt x="146305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8298" y="3760359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5">
                  <a:moveTo>
                    <a:pt x="0" y="0"/>
                  </a:moveTo>
                  <a:lnTo>
                    <a:pt x="852542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337514" y="3763008"/>
            <a:ext cx="2684145" cy="12065"/>
            <a:chOff x="3088894" y="3754380"/>
            <a:chExt cx="2684145" cy="12065"/>
          </a:xfrm>
        </p:grpSpPr>
        <p:sp>
          <p:nvSpPr>
            <p:cNvPr id="13" name="object 13"/>
            <p:cNvSpPr/>
            <p:nvPr/>
          </p:nvSpPr>
          <p:spPr>
            <a:xfrm>
              <a:off x="3088894" y="376035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60">
                  <a:moveTo>
                    <a:pt x="0" y="0"/>
                  </a:moveTo>
                  <a:lnTo>
                    <a:pt x="36527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5766" y="3760359"/>
              <a:ext cx="2317750" cy="0"/>
            </a:xfrm>
            <a:custGeom>
              <a:avLst/>
              <a:gdLst/>
              <a:ahLst/>
              <a:cxnLst/>
              <a:rect l="l" t="t" r="r" b="b"/>
              <a:pathLst>
                <a:path w="2317750">
                  <a:moveTo>
                    <a:pt x="0" y="0"/>
                  </a:moveTo>
                  <a:lnTo>
                    <a:pt x="852542" y="0"/>
                  </a:lnTo>
                </a:path>
                <a:path w="2317750">
                  <a:moveTo>
                    <a:pt x="854144" y="0"/>
                  </a:moveTo>
                  <a:lnTo>
                    <a:pt x="1463050" y="0"/>
                  </a:lnTo>
                </a:path>
                <a:path w="2317750">
                  <a:moveTo>
                    <a:pt x="1464652" y="0"/>
                  </a:moveTo>
                  <a:lnTo>
                    <a:pt x="2317194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59566" y="2830566"/>
            <a:ext cx="5376545" cy="10490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3892550">
              <a:lnSpc>
                <a:spcPts val="1540"/>
              </a:lnSpc>
              <a:spcBef>
                <a:spcPts val="459"/>
              </a:spcBef>
            </a:pPr>
            <a:r>
              <a:rPr sz="1600" spc="-5" dirty="0">
                <a:latin typeface="Courier New"/>
                <a:cs typeface="Courier New"/>
              </a:rPr>
              <a:t>model  total_seats  </a:t>
            </a:r>
            <a:r>
              <a:rPr sz="1600" spc="-10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spc="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ts  percentage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2331085" algn="l"/>
                <a:tab pos="5263515" algn="l"/>
              </a:tabLst>
            </a:pPr>
            <a:r>
              <a:rPr sz="1600" spc="-5" dirty="0">
                <a:latin typeface="Courier New"/>
                <a:cs typeface="Courier New"/>
              </a:rPr>
              <a:t> 	</a:t>
            </a:r>
            <a:r>
              <a:rPr sz="1600" spc="5" dirty="0">
                <a:latin typeface="Courier New"/>
                <a:cs typeface="Courier New"/>
              </a:rPr>
              <a:t>-+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10482" y="3610855"/>
            <a:ext cx="147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-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9566" y="3806180"/>
            <a:ext cx="1123315" cy="659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 algn="just">
              <a:lnSpc>
                <a:spcPts val="1540"/>
              </a:lnSpc>
              <a:spcBef>
                <a:spcPts val="464"/>
              </a:spcBef>
            </a:pPr>
            <a:r>
              <a:rPr sz="1600" spc="-5" dirty="0">
                <a:latin typeface="Courier New"/>
                <a:cs typeface="Courier New"/>
              </a:rPr>
              <a:t>dep_city  arr_city  </a:t>
            </a:r>
            <a:r>
              <a:rPr sz="1600" spc="-10" dirty="0">
                <a:latin typeface="Courier New"/>
                <a:cs typeface="Courier New"/>
              </a:rPr>
              <a:t>f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g</a:t>
            </a:r>
            <a:r>
              <a:rPr sz="1600" spc="-10" dirty="0">
                <a:latin typeface="Courier New"/>
                <a:cs typeface="Courier New"/>
              </a:rPr>
              <a:t>h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no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2892" y="3806180"/>
            <a:ext cx="1001394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Сочи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Москва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PG0013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9566" y="4391397"/>
            <a:ext cx="539940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  <a:tabLst>
                <a:tab pos="2455545" algn="l"/>
              </a:tabLst>
            </a:pPr>
            <a:r>
              <a:rPr sz="1600" spc="-5" dirty="0">
                <a:latin typeface="Courier New"/>
                <a:cs typeface="Courier New"/>
              </a:rPr>
              <a:t>flight_id	| 30576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scheduled_departure | 2016-10-10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21:15:00+07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9957" y="4781542"/>
            <a:ext cx="1982470" cy="65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 Boeing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777-300</a:t>
            </a:r>
            <a:endParaRPr sz="1600">
              <a:latin typeface="Courier New"/>
              <a:cs typeface="Courier New"/>
            </a:endParaRPr>
          </a:p>
          <a:p>
            <a:pPr marL="1524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402</a:t>
            </a:r>
            <a:endParaRPr sz="1600">
              <a:latin typeface="Courier New"/>
              <a:cs typeface="Courier New"/>
            </a:endParaRPr>
          </a:p>
          <a:p>
            <a:pPr marL="1524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287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99958" y="5367137"/>
            <a:ext cx="757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0.71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72265" y="5714337"/>
            <a:ext cx="2317750" cy="12065"/>
            <a:chOff x="523646" y="5705709"/>
            <a:chExt cx="2317750" cy="12065"/>
          </a:xfrm>
        </p:grpSpPr>
        <p:sp>
          <p:nvSpPr>
            <p:cNvPr id="23" name="object 23"/>
            <p:cNvSpPr/>
            <p:nvPr/>
          </p:nvSpPr>
          <p:spPr>
            <a:xfrm>
              <a:off x="523646" y="5711689"/>
              <a:ext cx="1463675" cy="0"/>
            </a:xfrm>
            <a:custGeom>
              <a:avLst/>
              <a:gdLst/>
              <a:ahLst/>
              <a:cxnLst/>
              <a:rect l="l" t="t" r="r" b="b"/>
              <a:pathLst>
                <a:path w="1463675">
                  <a:moveTo>
                    <a:pt x="0" y="0"/>
                  </a:moveTo>
                  <a:lnTo>
                    <a:pt x="852542" y="0"/>
                  </a:lnTo>
                </a:path>
                <a:path w="1463675">
                  <a:moveTo>
                    <a:pt x="854144" y="0"/>
                  </a:moveTo>
                  <a:lnTo>
                    <a:pt x="146305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8298" y="5711689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5">
                  <a:moveTo>
                    <a:pt x="0" y="0"/>
                  </a:moveTo>
                  <a:lnTo>
                    <a:pt x="852542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337514" y="5714337"/>
            <a:ext cx="2684145" cy="12065"/>
            <a:chOff x="3088894" y="5705709"/>
            <a:chExt cx="2684145" cy="12065"/>
          </a:xfrm>
        </p:grpSpPr>
        <p:sp>
          <p:nvSpPr>
            <p:cNvPr id="26" name="object 26"/>
            <p:cNvSpPr/>
            <p:nvPr/>
          </p:nvSpPr>
          <p:spPr>
            <a:xfrm>
              <a:off x="3088894" y="5711689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60">
                  <a:moveTo>
                    <a:pt x="0" y="0"/>
                  </a:moveTo>
                  <a:lnTo>
                    <a:pt x="36527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55766" y="5711689"/>
              <a:ext cx="2317750" cy="0"/>
            </a:xfrm>
            <a:custGeom>
              <a:avLst/>
              <a:gdLst/>
              <a:ahLst/>
              <a:cxnLst/>
              <a:rect l="l" t="t" r="r" b="b"/>
              <a:pathLst>
                <a:path w="2317750">
                  <a:moveTo>
                    <a:pt x="0" y="0"/>
                  </a:moveTo>
                  <a:lnTo>
                    <a:pt x="852542" y="0"/>
                  </a:lnTo>
                </a:path>
                <a:path w="2317750">
                  <a:moveTo>
                    <a:pt x="854144" y="0"/>
                  </a:moveTo>
                  <a:lnTo>
                    <a:pt x="1463050" y="0"/>
                  </a:lnTo>
                </a:path>
                <a:path w="2317750">
                  <a:moveTo>
                    <a:pt x="1464652" y="0"/>
                  </a:moveTo>
                  <a:lnTo>
                    <a:pt x="2317194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59566" y="4781542"/>
            <a:ext cx="5376545" cy="10496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3892550">
              <a:lnSpc>
                <a:spcPct val="80100"/>
              </a:lnSpc>
              <a:spcBef>
                <a:spcPts val="475"/>
              </a:spcBef>
            </a:pPr>
            <a:r>
              <a:rPr sz="1600" spc="-5" dirty="0">
                <a:latin typeface="Courier New"/>
                <a:cs typeface="Courier New"/>
              </a:rPr>
              <a:t>model  total_seats  </a:t>
            </a:r>
            <a:r>
              <a:rPr sz="1600" spc="-10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spc="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ts  percentage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2331085" algn="l"/>
                <a:tab pos="5263515" algn="l"/>
              </a:tabLst>
            </a:pPr>
            <a:r>
              <a:rPr sz="1600" spc="-5" dirty="0">
                <a:latin typeface="Courier New"/>
                <a:cs typeface="Courier New"/>
              </a:rPr>
              <a:t> 	</a:t>
            </a:r>
            <a:r>
              <a:rPr sz="1600" spc="5" dirty="0">
                <a:latin typeface="Courier New"/>
                <a:cs typeface="Courier New"/>
              </a:rPr>
              <a:t>-+ 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10482" y="5562184"/>
            <a:ext cx="147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-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9565" y="5757256"/>
            <a:ext cx="391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3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176" y="53016"/>
            <a:ext cx="8945591" cy="112017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35" dirty="0">
                <a:latin typeface="Arial Black" panose="020B0A04020102020204" pitchFamily="34" charset="0"/>
              </a:rPr>
              <a:t>Ее </a:t>
            </a:r>
            <a:r>
              <a:rPr sz="3600" spc="-20" dirty="0">
                <a:latin typeface="Arial Black" panose="020B0A04020102020204" pitchFamily="34" charset="0"/>
              </a:rPr>
              <a:t>определение </a:t>
            </a:r>
            <a:r>
              <a:rPr sz="3600" spc="-10" dirty="0">
                <a:latin typeface="Arial Black" panose="020B0A04020102020204" pitchFamily="34" charset="0"/>
              </a:rPr>
              <a:t>сохранилось </a:t>
            </a:r>
            <a:r>
              <a:rPr sz="3600" spc="-5" dirty="0">
                <a:latin typeface="Arial Black" panose="020B0A04020102020204" pitchFamily="34" charset="0"/>
              </a:rPr>
              <a:t>в базе</a:t>
            </a:r>
            <a:r>
              <a:rPr sz="3600" spc="60" dirty="0">
                <a:latin typeface="Arial Black" panose="020B0A04020102020204" pitchFamily="34" charset="0"/>
              </a:rPr>
              <a:t> </a:t>
            </a:r>
            <a:r>
              <a:rPr sz="3600" spc="-5" dirty="0">
                <a:latin typeface="Arial Black" panose="020B0A04020102020204" pitchFamily="34" charset="0"/>
              </a:rPr>
              <a:t>данных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3791" y="1982193"/>
            <a:ext cx="9688352" cy="3075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\sf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count_seats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 marR="5080"/>
            <a:r>
              <a:rPr spc="-10" dirty="0">
                <a:latin typeface="Courier New"/>
                <a:cs typeface="Courier New"/>
              </a:rPr>
              <a:t>CREATE OR REPLACE FUNCTION bookings.count_seats(a_code  character, fare_cond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text)</a:t>
            </a:r>
            <a:endParaRPr dirty="0">
              <a:latin typeface="Courier New"/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RETURNS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bigint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LANGUAGE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sql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AS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$function$</a:t>
            </a:r>
            <a:endParaRPr dirty="0">
              <a:latin typeface="Courier New"/>
              <a:cs typeface="Courier New"/>
            </a:endParaRPr>
          </a:p>
          <a:p>
            <a:pPr marL="12700" marR="2737485"/>
            <a:r>
              <a:rPr spc="-10" dirty="0">
                <a:latin typeface="Courier New"/>
                <a:cs typeface="Courier New"/>
              </a:rPr>
              <a:t>SELECT count( </a:t>
            </a:r>
            <a:r>
              <a:rPr dirty="0">
                <a:latin typeface="Courier New"/>
                <a:cs typeface="Courier New"/>
              </a:rPr>
              <a:t>* ) </a:t>
            </a:r>
            <a:r>
              <a:rPr spc="-10" dirty="0">
                <a:latin typeface="Courier New"/>
                <a:cs typeface="Courier New"/>
              </a:rPr>
              <a:t>FROM seats </a:t>
            </a:r>
            <a:r>
              <a:rPr dirty="0">
                <a:latin typeface="Courier New"/>
                <a:cs typeface="Courier New"/>
              </a:rPr>
              <a:t>s  </a:t>
            </a:r>
            <a:r>
              <a:rPr spc="-10" dirty="0">
                <a:latin typeface="Courier New"/>
                <a:cs typeface="Courier New"/>
              </a:rPr>
              <a:t>WHERE s.aircraft_code </a:t>
            </a:r>
            <a:r>
              <a:rPr dirty="0">
                <a:latin typeface="Courier New"/>
                <a:cs typeface="Courier New"/>
              </a:rPr>
              <a:t>= </a:t>
            </a:r>
            <a:r>
              <a:rPr spc="-10" dirty="0">
                <a:latin typeface="Courier New"/>
                <a:cs typeface="Courier New"/>
              </a:rPr>
              <a:t>a_code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AND</a:t>
            </a:r>
            <a:endParaRPr dirty="0">
              <a:latin typeface="Courier New"/>
              <a:cs typeface="Courier New"/>
            </a:endParaRPr>
          </a:p>
          <a:p>
            <a:pPr marL="832485"/>
            <a:r>
              <a:rPr spc="-10" dirty="0">
                <a:latin typeface="Courier New"/>
                <a:cs typeface="Courier New"/>
              </a:rPr>
              <a:t>s.fare_conditions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fare_cond</a:t>
            </a:r>
            <a:r>
              <a:rPr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$function$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51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834" y="152276"/>
            <a:ext cx="8449679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Проверим </a:t>
            </a:r>
            <a:r>
              <a:rPr sz="3600" spc="-10" dirty="0">
                <a:latin typeface="Arial Black" panose="020B0A04020102020204" pitchFamily="34" charset="0"/>
              </a:rPr>
              <a:t>функцию </a:t>
            </a:r>
            <a:r>
              <a:rPr sz="3600" spc="-5" dirty="0">
                <a:latin typeface="Arial Black" panose="020B0A04020102020204" pitchFamily="34" charset="0"/>
              </a:rPr>
              <a:t>в</a:t>
            </a:r>
            <a:r>
              <a:rPr sz="3600" dirty="0">
                <a:latin typeface="Arial Black" panose="020B0A04020102020204" pitchFamily="34" charset="0"/>
              </a:rPr>
              <a:t> </a:t>
            </a:r>
            <a:r>
              <a:rPr sz="3600" spc="-15" dirty="0">
                <a:latin typeface="Arial Black" panose="020B0A04020102020204" pitchFamily="34" charset="0"/>
              </a:rPr>
              <a:t>работе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574639" y="814381"/>
            <a:ext cx="5050449" cy="5442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spcBef>
                <a:spcPts val="100"/>
              </a:spcBef>
              <a:spcAft>
                <a:spcPts val="0"/>
              </a:spcAft>
              <a:buNone/>
            </a:pPr>
            <a:r>
              <a:rPr sz="1800" b="1" kern="0" dirty="0"/>
              <a:t>SELECT count_seats( '773', 'Business');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>
                <a:cs typeface="Courier New"/>
              </a:rPr>
              <a:t> </a:t>
            </a:r>
            <a:r>
              <a:rPr lang="en-US" sz="1800" kern="0" dirty="0" err="1">
                <a:cs typeface="Courier New"/>
              </a:rPr>
              <a:t>count_seats</a:t>
            </a:r>
            <a:endParaRPr lang="en-US" sz="1800" kern="0" dirty="0"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>
                <a:cs typeface="Courier New"/>
              </a:rPr>
              <a:t>-------------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>
                <a:cs typeface="Courier New"/>
              </a:rPr>
              <a:t>          30</a:t>
            </a: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sz="1800" kern="0" dirty="0" smtClean="0">
                <a:cs typeface="Courier New"/>
              </a:rPr>
              <a:t>(</a:t>
            </a:r>
            <a:r>
              <a:rPr sz="1800" kern="0" dirty="0">
                <a:cs typeface="Courier New"/>
              </a:rPr>
              <a:t>1 </a:t>
            </a:r>
            <a:r>
              <a:rPr sz="1800" kern="0" dirty="0">
                <a:cs typeface="Courier New"/>
              </a:rPr>
              <a:t>строка)</a:t>
            </a:r>
          </a:p>
          <a:p>
            <a:pPr>
              <a:spcBef>
                <a:spcPts val="5"/>
              </a:spcBef>
              <a:spcAft>
                <a:spcPts val="0"/>
              </a:spcAft>
            </a:pPr>
            <a:endParaRPr sz="1800" kern="0" dirty="0"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sz="1800" b="1" kern="0" dirty="0"/>
              <a:t>SELECT count_seats( '763', 'Economy');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/>
              <a:t> </a:t>
            </a:r>
            <a:r>
              <a:rPr lang="en-US" sz="1800" kern="0" dirty="0" err="1"/>
              <a:t>count_seats</a:t>
            </a:r>
            <a:endParaRPr lang="en-US" sz="1800" kern="0" dirty="0"/>
          </a:p>
          <a:p>
            <a:pPr marL="0" indent="0">
              <a:spcAft>
                <a:spcPts val="0"/>
              </a:spcAft>
              <a:buNone/>
            </a:pPr>
            <a:r>
              <a:rPr lang="ru-RU" sz="1800" kern="0" dirty="0"/>
              <a:t>-------------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1800" kern="0" dirty="0"/>
              <a:t>         </a:t>
            </a:r>
            <a:r>
              <a:rPr lang="ru-RU" sz="1800" kern="0" dirty="0" smtClean="0"/>
              <a:t>192</a:t>
            </a:r>
            <a:endParaRPr sz="1800" kern="0" dirty="0"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sz="1800" kern="0" dirty="0">
                <a:cs typeface="Courier New"/>
              </a:rPr>
              <a:t>(1 строка)</a:t>
            </a:r>
          </a:p>
          <a:p>
            <a:pPr>
              <a:spcBef>
                <a:spcPts val="5"/>
              </a:spcBef>
              <a:spcAft>
                <a:spcPts val="0"/>
              </a:spcAft>
            </a:pPr>
            <a:endParaRPr sz="1800" kern="0" dirty="0">
              <a:cs typeface="Courier New"/>
            </a:endParaRP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sz="1800" b="1" kern="0" dirty="0"/>
              <a:t>SELECT count_seats</a:t>
            </a:r>
            <a:r>
              <a:rPr sz="1800" b="1" kern="0" dirty="0"/>
              <a:t>( 'CN1', 'Business</a:t>
            </a:r>
            <a:r>
              <a:rPr sz="1800" b="1" kern="0" dirty="0" smtClean="0"/>
              <a:t>');</a:t>
            </a:r>
            <a:endParaRPr lang="en-US" sz="1800" b="1" kern="0" dirty="0" smtClean="0"/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kern="0" dirty="0"/>
              <a:t> </a:t>
            </a:r>
            <a:r>
              <a:rPr lang="en-US" sz="1800" kern="0" dirty="0" err="1"/>
              <a:t>count_seats</a:t>
            </a:r>
            <a:endParaRPr lang="en-US" sz="1800" kern="0" dirty="0"/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kern="0" dirty="0"/>
              <a:t>-------------</a:t>
            </a: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kern="0" dirty="0"/>
              <a:t>           0</a:t>
            </a: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800" kern="0" dirty="0">
                <a:cs typeface="Courier New"/>
              </a:rPr>
              <a:t>(1 строка)</a:t>
            </a:r>
          </a:p>
          <a:p>
            <a:pPr marL="0" indent="0">
              <a:spcBef>
                <a:spcPts val="5"/>
              </a:spcBef>
              <a:spcAft>
                <a:spcPts val="0"/>
              </a:spcAft>
              <a:buNone/>
            </a:pPr>
            <a:endParaRPr sz="1800" kern="0" dirty="0"/>
          </a:p>
        </p:txBody>
      </p:sp>
      <p:sp>
        <p:nvSpPr>
          <p:cNvPr id="6" name="object 6"/>
          <p:cNvSpPr txBox="1"/>
          <p:nvPr/>
        </p:nvSpPr>
        <p:spPr>
          <a:xfrm>
            <a:off x="6152106" y="3935408"/>
            <a:ext cx="35529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count_seats</a:t>
            </a:r>
            <a:endParaRPr lang="en-US" dirty="0"/>
          </a:p>
          <a:p>
            <a:r>
              <a:rPr lang="ru-RU" dirty="0"/>
              <a:t>-------------</a:t>
            </a:r>
          </a:p>
          <a:p>
            <a:r>
              <a:rPr lang="ru-RU" dirty="0"/>
              <a:t>         192</a:t>
            </a:r>
          </a:p>
          <a:p>
            <a:pPr marL="12700"/>
            <a:r>
              <a:rPr spc="-5" dirty="0" smtClean="0">
                <a:latin typeface="Courier New"/>
                <a:cs typeface="Courier New"/>
              </a:rPr>
              <a:t>(</a:t>
            </a:r>
            <a:r>
              <a:rPr spc="-5" dirty="0">
                <a:latin typeface="Courier New"/>
                <a:cs typeface="Courier New"/>
              </a:rPr>
              <a:t>1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</a:t>
            </a:r>
            <a:r>
              <a:rPr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515" y="3635688"/>
            <a:ext cx="6166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FROM </a:t>
            </a:r>
            <a:r>
              <a:rPr b="1" spc="-10" dirty="0">
                <a:latin typeface="Courier New"/>
                <a:cs typeface="Courier New"/>
              </a:rPr>
              <a:t>count_seats</a:t>
            </a:r>
            <a:r>
              <a:rPr b="1" spc="-10" dirty="0">
                <a:latin typeface="Courier New"/>
                <a:cs typeface="Courier New"/>
              </a:rPr>
              <a:t>( '763',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'Economy');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4604" y="2853763"/>
            <a:ext cx="1584325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spcBef>
                <a:spcPts val="250"/>
              </a:spcBef>
            </a:pPr>
            <a:r>
              <a:rPr spc="-10" dirty="0">
                <a:latin typeface="Carlito"/>
                <a:cs typeface="Carlito"/>
              </a:rPr>
              <a:t>Можно </a:t>
            </a:r>
            <a:r>
              <a:rPr dirty="0">
                <a:latin typeface="Carlito"/>
                <a:cs typeface="Carlito"/>
              </a:rPr>
              <a:t>и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так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66254" y="3025987"/>
            <a:ext cx="2811145" cy="656590"/>
          </a:xfrm>
          <a:custGeom>
            <a:avLst/>
            <a:gdLst/>
            <a:ahLst/>
            <a:cxnLst/>
            <a:rect l="l" t="t" r="r" b="b"/>
            <a:pathLst>
              <a:path w="2811145" h="656589">
                <a:moveTo>
                  <a:pt x="86232" y="540880"/>
                </a:moveTo>
                <a:lnTo>
                  <a:pt x="81152" y="545604"/>
                </a:lnTo>
                <a:lnTo>
                  <a:pt x="0" y="619861"/>
                </a:lnTo>
                <a:lnTo>
                  <a:pt x="111251" y="656120"/>
                </a:lnTo>
                <a:lnTo>
                  <a:pt x="118363" y="652475"/>
                </a:lnTo>
                <a:lnTo>
                  <a:pt x="122681" y="639140"/>
                </a:lnTo>
                <a:lnTo>
                  <a:pt x="119125" y="631964"/>
                </a:lnTo>
                <a:lnTo>
                  <a:pt x="103670" y="626948"/>
                </a:lnTo>
                <a:lnTo>
                  <a:pt x="27304" y="626948"/>
                </a:lnTo>
                <a:lnTo>
                  <a:pt x="21843" y="602119"/>
                </a:lnTo>
                <a:lnTo>
                  <a:pt x="67866" y="592165"/>
                </a:lnTo>
                <a:lnTo>
                  <a:pt x="103504" y="559612"/>
                </a:lnTo>
                <a:lnTo>
                  <a:pt x="103758" y="551586"/>
                </a:lnTo>
                <a:lnTo>
                  <a:pt x="94360" y="541235"/>
                </a:lnTo>
                <a:lnTo>
                  <a:pt x="86232" y="540880"/>
                </a:lnTo>
                <a:close/>
              </a:path>
              <a:path w="2811145" h="656589">
                <a:moveTo>
                  <a:pt x="67866" y="592165"/>
                </a:moveTo>
                <a:lnTo>
                  <a:pt x="21843" y="602119"/>
                </a:lnTo>
                <a:lnTo>
                  <a:pt x="27304" y="626948"/>
                </a:lnTo>
                <a:lnTo>
                  <a:pt x="41397" y="623900"/>
                </a:lnTo>
                <a:lnTo>
                  <a:pt x="33146" y="623900"/>
                </a:lnTo>
                <a:lnTo>
                  <a:pt x="28575" y="602462"/>
                </a:lnTo>
                <a:lnTo>
                  <a:pt x="56600" y="602462"/>
                </a:lnTo>
                <a:lnTo>
                  <a:pt x="67866" y="592165"/>
                </a:lnTo>
                <a:close/>
              </a:path>
              <a:path w="2811145" h="656589">
                <a:moveTo>
                  <a:pt x="73216" y="617018"/>
                </a:moveTo>
                <a:lnTo>
                  <a:pt x="27304" y="626948"/>
                </a:lnTo>
                <a:lnTo>
                  <a:pt x="103670" y="626948"/>
                </a:lnTo>
                <a:lnTo>
                  <a:pt x="73216" y="617018"/>
                </a:lnTo>
                <a:close/>
              </a:path>
              <a:path w="2811145" h="656589">
                <a:moveTo>
                  <a:pt x="28575" y="602462"/>
                </a:moveTo>
                <a:lnTo>
                  <a:pt x="33146" y="623900"/>
                </a:lnTo>
                <a:lnTo>
                  <a:pt x="49231" y="609198"/>
                </a:lnTo>
                <a:lnTo>
                  <a:pt x="28575" y="602462"/>
                </a:lnTo>
                <a:close/>
              </a:path>
              <a:path w="2811145" h="656589">
                <a:moveTo>
                  <a:pt x="49231" y="609198"/>
                </a:moveTo>
                <a:lnTo>
                  <a:pt x="33146" y="623900"/>
                </a:lnTo>
                <a:lnTo>
                  <a:pt x="41397" y="623900"/>
                </a:lnTo>
                <a:lnTo>
                  <a:pt x="73216" y="617018"/>
                </a:lnTo>
                <a:lnTo>
                  <a:pt x="49231" y="609198"/>
                </a:lnTo>
                <a:close/>
              </a:path>
              <a:path w="2811145" h="656589">
                <a:moveTo>
                  <a:pt x="2805684" y="0"/>
                </a:moveTo>
                <a:lnTo>
                  <a:pt x="67866" y="592165"/>
                </a:lnTo>
                <a:lnTo>
                  <a:pt x="49231" y="609198"/>
                </a:lnTo>
                <a:lnTo>
                  <a:pt x="73216" y="617018"/>
                </a:lnTo>
                <a:lnTo>
                  <a:pt x="2811017" y="24892"/>
                </a:lnTo>
                <a:lnTo>
                  <a:pt x="2805684" y="0"/>
                </a:lnTo>
                <a:close/>
              </a:path>
              <a:path w="2811145" h="656589">
                <a:moveTo>
                  <a:pt x="56600" y="602462"/>
                </a:moveTo>
                <a:lnTo>
                  <a:pt x="28575" y="602462"/>
                </a:lnTo>
                <a:lnTo>
                  <a:pt x="49231" y="609198"/>
                </a:lnTo>
                <a:lnTo>
                  <a:pt x="56600" y="60246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5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909" y="387745"/>
            <a:ext cx="625857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Arial Black" panose="020B0A04020102020204" pitchFamily="34" charset="0"/>
              </a:rPr>
              <a:t>Перегрузка</a:t>
            </a:r>
            <a:r>
              <a:rPr sz="3600" spc="-75" dirty="0">
                <a:latin typeface="Arial Black" panose="020B0A04020102020204" pitchFamily="34" charset="0"/>
              </a:rPr>
              <a:t> </a:t>
            </a:r>
            <a:r>
              <a:rPr sz="3600" spc="-5" dirty="0">
                <a:latin typeface="Arial Black" panose="020B0A04020102020204" pitchFamily="34" charset="0"/>
              </a:rPr>
              <a:t>функций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1649" y="2113631"/>
            <a:ext cx="10016155" cy="185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PostgreSQL допускает </a:t>
            </a:r>
            <a:r>
              <a:rPr sz="2000" dirty="0">
                <a:latin typeface="Carlito"/>
                <a:cs typeface="Carlito"/>
              </a:rPr>
              <a:t>перегрузку </a:t>
            </a:r>
            <a:r>
              <a:rPr sz="2000" spc="-5" dirty="0">
                <a:latin typeface="Carlito"/>
                <a:cs typeface="Carlito"/>
              </a:rPr>
              <a:t>функций;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dirty="0">
                <a:latin typeface="Carlito"/>
                <a:cs typeface="Carlito"/>
              </a:rPr>
              <a:t>есть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позволяет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5" dirty="0">
                <a:latin typeface="Carlito"/>
                <a:cs typeface="Carlito"/>
              </a:rPr>
              <a:t>использовать </a:t>
            </a:r>
            <a:r>
              <a:rPr sz="2000" i="1" spc="-70" dirty="0">
                <a:latin typeface="Arial"/>
                <a:cs typeface="Arial"/>
              </a:rPr>
              <a:t>одно </a:t>
            </a:r>
            <a:r>
              <a:rPr sz="2000" i="1" spc="-80" dirty="0">
                <a:latin typeface="Arial"/>
                <a:cs typeface="Arial"/>
              </a:rPr>
              <a:t>имя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нескольких различных </a:t>
            </a:r>
            <a:r>
              <a:rPr sz="2000" spc="-5" dirty="0">
                <a:latin typeface="Carlito"/>
                <a:cs typeface="Carlito"/>
              </a:rPr>
              <a:t>функций, если </a:t>
            </a:r>
            <a:r>
              <a:rPr sz="2000" dirty="0">
                <a:latin typeface="Carlito"/>
                <a:cs typeface="Carlito"/>
              </a:rPr>
              <a:t>у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них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i="1" spc="-105" dirty="0">
                <a:latin typeface="Arial"/>
                <a:cs typeface="Arial"/>
              </a:rPr>
              <a:t>различаются </a:t>
            </a:r>
            <a:r>
              <a:rPr sz="2000" i="1" spc="-95" dirty="0">
                <a:latin typeface="Arial"/>
                <a:cs typeface="Arial"/>
              </a:rPr>
              <a:t>типы </a:t>
            </a:r>
            <a:r>
              <a:rPr sz="2000" spc="-20" dirty="0">
                <a:latin typeface="Carlito"/>
                <a:cs typeface="Carlito"/>
              </a:rPr>
              <a:t>входных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аргументов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950" dirty="0">
              <a:latin typeface="Carlito"/>
              <a:cs typeface="Carlito"/>
            </a:endParaRPr>
          </a:p>
          <a:p>
            <a:pPr marL="355600" marR="15113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Две функции считаются </a:t>
            </a:r>
            <a:r>
              <a:rPr sz="2000" dirty="0">
                <a:latin typeface="Carlito"/>
                <a:cs typeface="Carlito"/>
              </a:rPr>
              <a:t>совпадающими, если </a:t>
            </a:r>
            <a:r>
              <a:rPr sz="2000" spc="-5" dirty="0">
                <a:latin typeface="Carlito"/>
                <a:cs typeface="Carlito"/>
              </a:rPr>
              <a:t>они </a:t>
            </a:r>
            <a:r>
              <a:rPr sz="2000" dirty="0">
                <a:latin typeface="Carlito"/>
                <a:cs typeface="Carlito"/>
              </a:rPr>
              <a:t>имеют </a:t>
            </a:r>
            <a:r>
              <a:rPr sz="2000" spc="-15" dirty="0">
                <a:latin typeface="Carlito"/>
                <a:cs typeface="Carlito"/>
              </a:rPr>
              <a:t>одинаковые  </a:t>
            </a:r>
            <a:r>
              <a:rPr sz="2000" dirty="0">
                <a:latin typeface="Carlito"/>
                <a:cs typeface="Carlito"/>
              </a:rPr>
              <a:t>имена и </a:t>
            </a:r>
            <a:r>
              <a:rPr sz="2000" spc="-5" dirty="0">
                <a:latin typeface="Carlito"/>
                <a:cs typeface="Carlito"/>
              </a:rPr>
              <a:t>типы </a:t>
            </a:r>
            <a:r>
              <a:rPr sz="2000" i="1" spc="-110" dirty="0">
                <a:latin typeface="Arial"/>
                <a:cs typeface="Arial"/>
              </a:rPr>
              <a:t>входных </a:t>
            </a:r>
            <a:r>
              <a:rPr sz="2000" spc="-5" dirty="0">
                <a:latin typeface="Carlito"/>
                <a:cs typeface="Carlito"/>
              </a:rPr>
              <a:t>аргументов, </a:t>
            </a:r>
            <a:r>
              <a:rPr sz="2000" dirty="0">
                <a:latin typeface="Carlito"/>
                <a:cs typeface="Carlito"/>
              </a:rPr>
              <a:t>параметры </a:t>
            </a:r>
            <a:r>
              <a:rPr sz="2000" spc="-5" dirty="0">
                <a:latin typeface="Carlito"/>
                <a:cs typeface="Carlito"/>
              </a:rPr>
              <a:t>OUT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игнорируются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983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019" y="553997"/>
            <a:ext cx="10174962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Arial Black" panose="020B0A04020102020204" pitchFamily="34" charset="0"/>
              </a:rPr>
              <a:t>Пример </a:t>
            </a:r>
            <a:r>
              <a:rPr sz="3600" spc="-10" dirty="0" err="1">
                <a:latin typeface="Arial Black" panose="020B0A04020102020204" pitchFamily="34" charset="0"/>
              </a:rPr>
              <a:t>перегруженной</a:t>
            </a:r>
            <a:r>
              <a:rPr sz="3600" spc="-10" dirty="0">
                <a:latin typeface="Arial Black" panose="020B0A04020102020204" pitchFamily="34" charset="0"/>
              </a:rPr>
              <a:t> </a:t>
            </a:r>
            <a:r>
              <a:rPr sz="3600" spc="-5" dirty="0" err="1" smtClean="0">
                <a:latin typeface="Arial Black" panose="020B0A04020102020204" pitchFamily="34" charset="0"/>
              </a:rPr>
              <a:t>функции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744" y="1285495"/>
            <a:ext cx="7946018" cy="47147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spcBef>
                <a:spcPts val="105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вывести число </a:t>
            </a:r>
            <a:r>
              <a:rPr sz="2000" spc="-5" dirty="0">
                <a:latin typeface="Carlito"/>
                <a:cs typeface="Carlito"/>
              </a:rPr>
              <a:t>мест для </a:t>
            </a:r>
            <a:r>
              <a:rPr sz="2000" spc="-15" dirty="0">
                <a:latin typeface="Carlito"/>
                <a:cs typeface="Carlito"/>
              </a:rPr>
              <a:t>каждого </a:t>
            </a:r>
            <a:r>
              <a:rPr sz="2000" spc="-5" dirty="0">
                <a:latin typeface="Carlito"/>
                <a:cs typeface="Carlito"/>
              </a:rPr>
              <a:t>класса обслуживания </a:t>
            </a:r>
            <a:r>
              <a:rPr sz="2000" dirty="0">
                <a:latin typeface="Carlito"/>
                <a:cs typeface="Carlito"/>
              </a:rPr>
              <a:t>в салоне  выбранной </a:t>
            </a:r>
            <a:r>
              <a:rPr sz="2000" spc="-25" dirty="0">
                <a:latin typeface="Carlito"/>
                <a:cs typeface="Carlito"/>
              </a:rPr>
              <a:t>модели </a:t>
            </a:r>
            <a:r>
              <a:rPr sz="2000" spc="-10" dirty="0">
                <a:latin typeface="Carlito"/>
                <a:cs typeface="Carlito"/>
              </a:rPr>
              <a:t>самолета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955"/>
              </a:spcBef>
              <a:tabLst>
                <a:tab pos="4227195" algn="l"/>
              </a:tabLst>
            </a:pPr>
            <a:r>
              <a:rPr b="1" spc="-10" dirty="0">
                <a:latin typeface="Courier New"/>
                <a:cs typeface="Courier New"/>
              </a:rPr>
              <a:t>	</a:t>
            </a:r>
            <a:r>
              <a:rPr sz="2700" spc="-52" baseline="3086" dirty="0">
                <a:latin typeface="Carlito"/>
                <a:cs typeface="Carlito"/>
              </a:rPr>
              <a:t>Такое </a:t>
            </a:r>
            <a:r>
              <a:rPr sz="2700" spc="-22" baseline="3086" dirty="0">
                <a:latin typeface="Carlito"/>
                <a:cs typeface="Carlito"/>
              </a:rPr>
              <a:t>же </a:t>
            </a:r>
            <a:r>
              <a:rPr sz="2700" spc="-7" baseline="3086" dirty="0">
                <a:latin typeface="Carlito"/>
                <a:cs typeface="Carlito"/>
              </a:rPr>
              <a:t>имя, </a:t>
            </a:r>
            <a:r>
              <a:rPr sz="2700" baseline="3086" dirty="0">
                <a:latin typeface="Carlito"/>
                <a:cs typeface="Carlito"/>
              </a:rPr>
              <a:t>а </a:t>
            </a:r>
            <a:r>
              <a:rPr sz="2700" spc="-7" baseline="3086" dirty="0">
                <a:latin typeface="Carlito"/>
                <a:cs typeface="Carlito"/>
              </a:rPr>
              <a:t>параметры</a:t>
            </a:r>
            <a:r>
              <a:rPr sz="2700" spc="97" baseline="3086" dirty="0">
                <a:latin typeface="Carlito"/>
                <a:cs typeface="Carlito"/>
              </a:rPr>
              <a:t> </a:t>
            </a:r>
            <a:r>
              <a:rPr sz="2700" spc="-7" baseline="3086" dirty="0">
                <a:latin typeface="Carlito"/>
                <a:cs typeface="Carlito"/>
              </a:rPr>
              <a:t>другие</a:t>
            </a:r>
            <a:endParaRPr sz="2700" baseline="3086" dirty="0">
              <a:latin typeface="Carlito"/>
              <a:cs typeface="Carlito"/>
            </a:endParaRPr>
          </a:p>
          <a:p>
            <a:pPr marL="12700">
              <a:lnSpc>
                <a:spcPts val="2050"/>
              </a:lnSpc>
              <a:spcBef>
                <a:spcPts val="1730"/>
              </a:spcBef>
            </a:pPr>
            <a:r>
              <a:rPr b="1" spc="-10" dirty="0">
                <a:latin typeface="Courier New"/>
                <a:cs typeface="Courier New"/>
              </a:rPr>
              <a:t>CREATE OR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REPLACE </a:t>
            </a:r>
            <a:r>
              <a:rPr b="1" spc="-10" dirty="0">
                <a:latin typeface="Courier New"/>
                <a:cs typeface="Courier New"/>
              </a:rPr>
              <a:t>FUNCTION count_seats( a_code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char(3)</a:t>
            </a:r>
            <a:endParaRPr dirty="0">
              <a:latin typeface="Courier New"/>
              <a:cs typeface="Courier New"/>
            </a:endParaRPr>
          </a:p>
          <a:p>
            <a:pPr marL="2606675" marR="835025">
              <a:lnSpc>
                <a:spcPts val="1939"/>
              </a:lnSpc>
              <a:spcBef>
                <a:spcPts val="140"/>
              </a:spcBef>
            </a:pPr>
            <a:r>
              <a:rPr b="1" spc="-10" dirty="0">
                <a:latin typeface="Courier New"/>
                <a:cs typeface="Courier New"/>
              </a:rPr>
              <a:t>DEFAULT 'SU9', OUT a_model text,  OUT seats_business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bigint</a:t>
            </a:r>
            <a:r>
              <a:rPr b="1" spc="-10" dirty="0">
                <a:latin typeface="Courier New"/>
                <a:cs typeface="Courier New"/>
              </a:rPr>
              <a:t>,</a:t>
            </a:r>
            <a:endParaRPr dirty="0">
              <a:latin typeface="Courier New"/>
              <a:cs typeface="Courier New"/>
            </a:endParaRPr>
          </a:p>
          <a:p>
            <a:pPr marL="2606675" marR="1654810">
              <a:lnSpc>
                <a:spcPts val="1939"/>
              </a:lnSpc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OUT seats_comfort bigint,  OUT seats_economy bigint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49860">
              <a:lnSpc>
                <a:spcPts val="1814"/>
              </a:lnSpc>
            </a:pPr>
            <a:r>
              <a:rPr b="1" spc="-5" dirty="0">
                <a:latin typeface="Courier New"/>
                <a:cs typeface="Courier New"/>
              </a:rPr>
              <a:t>AS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b="1" spc="-5" dirty="0">
                <a:latin typeface="Courier New"/>
                <a:cs typeface="Courier New"/>
              </a:rPr>
              <a:t>$$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a.model</a:t>
            </a:r>
            <a:r>
              <a:rPr b="1" spc="-10" dirty="0">
                <a:latin typeface="Courier New"/>
                <a:cs typeface="Courier New"/>
              </a:rPr>
              <a:t>,</a:t>
            </a:r>
            <a:endParaRPr dirty="0">
              <a:latin typeface="Courier New"/>
              <a:cs typeface="Courier New"/>
            </a:endParaRPr>
          </a:p>
          <a:p>
            <a:pPr marL="287020" marR="5202555" indent="-274320">
              <a:lnSpc>
                <a:spcPts val="1939"/>
              </a:lnSpc>
              <a:spcBef>
                <a:spcPts val="140"/>
              </a:spcBef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count( </a:t>
            </a:r>
            <a:r>
              <a:rPr b="1" dirty="0">
                <a:latin typeface="Courier New"/>
                <a:cs typeface="Courier New"/>
              </a:rPr>
              <a:t>*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FROM seats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 dirty="0">
              <a:latin typeface="Courier New"/>
              <a:cs typeface="Courier New"/>
            </a:endParaRPr>
          </a:p>
          <a:p>
            <a:pPr marL="287020">
              <a:lnSpc>
                <a:spcPts val="1814"/>
              </a:lnSpc>
            </a:pPr>
            <a:r>
              <a:rPr b="1" spc="-10" dirty="0">
                <a:latin typeface="Courier New"/>
                <a:cs typeface="Courier New"/>
              </a:rPr>
              <a:t>WHERE s.aircraft_code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a_code</a:t>
            </a:r>
            <a:endParaRPr dirty="0">
              <a:latin typeface="Courier New"/>
              <a:cs typeface="Courier New"/>
            </a:endParaRPr>
          </a:p>
          <a:p>
            <a:pPr marL="1105535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AND s.fare_conditions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'Business'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business,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b="1" spc="-5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0064" y="2348992"/>
            <a:ext cx="224789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18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516</TotalTime>
  <Words>3864</Words>
  <Application>Microsoft Office PowerPoint</Application>
  <PresentationFormat>Широкоэкранный</PresentationFormat>
  <Paragraphs>645</Paragraphs>
  <Slides>54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2" baseType="lpstr">
      <vt:lpstr>Arial</vt:lpstr>
      <vt:lpstr>Arial Black</vt:lpstr>
      <vt:lpstr>Calibri</vt:lpstr>
      <vt:lpstr>Carlito</vt:lpstr>
      <vt:lpstr>Corbel</vt:lpstr>
      <vt:lpstr>Courier New</vt:lpstr>
      <vt:lpstr>Times New Roman</vt:lpstr>
      <vt:lpstr>Параллакс</vt:lpstr>
      <vt:lpstr>Презентация PowerPoint</vt:lpstr>
      <vt:lpstr>Обоснование</vt:lpstr>
      <vt:lpstr>Общие сведения</vt:lpstr>
      <vt:lpstr>Общие сведения</vt:lpstr>
      <vt:lpstr>Первая функция на языке SQL</vt:lpstr>
      <vt:lpstr>Ее определение сохранилось в базе данных</vt:lpstr>
      <vt:lpstr>Проверим функцию в работе</vt:lpstr>
      <vt:lpstr>Перегрузка функций</vt:lpstr>
      <vt:lpstr>Пример перегруженной функции</vt:lpstr>
      <vt:lpstr>Пример перегруженной функции</vt:lpstr>
      <vt:lpstr>Проверим в работе</vt:lpstr>
      <vt:lpstr>Проверим в работе</vt:lpstr>
      <vt:lpstr>Немного теории</vt:lpstr>
      <vt:lpstr>Переменное число параметров  (VARIADIC)</vt:lpstr>
      <vt:lpstr>Переменное число параметров  (VARIADIC)</vt:lpstr>
      <vt:lpstr>Проверим в работе</vt:lpstr>
      <vt:lpstr>Как узнать, какие функции  есть в базе данных?</vt:lpstr>
      <vt:lpstr>Категории изменчивости функций</vt:lpstr>
      <vt:lpstr>Изменчивая функция (VOLATILE)</vt:lpstr>
      <vt:lpstr>Стабильная функция (STABLE)</vt:lpstr>
      <vt:lpstr>Постоянная функция (IMMUTABLE)</vt:lpstr>
      <vt:lpstr>Презентация PowerPoint</vt:lpstr>
      <vt:lpstr>Общие сведения</vt:lpstr>
      <vt:lpstr>Общие сведения</vt:lpstr>
      <vt:lpstr>Общие сведения</vt:lpstr>
      <vt:lpstr>Общие сведения</vt:lpstr>
      <vt:lpstr>Создание триггера</vt:lpstr>
      <vt:lpstr>Подготовительные операции</vt:lpstr>
      <vt:lpstr>Подготовительные операции</vt:lpstr>
      <vt:lpstr>Пример триггерной функции и триггера</vt:lpstr>
      <vt:lpstr>Создаем триггерную функцию и триггер</vt:lpstr>
      <vt:lpstr>Язык PL/pgSQL</vt:lpstr>
      <vt:lpstr>Общие сведения</vt:lpstr>
      <vt:lpstr>Создание функции</vt:lpstr>
      <vt:lpstr>Пример функции, представленный  в документации</vt:lpstr>
      <vt:lpstr>Пример функции, представленный  в документации</vt:lpstr>
      <vt:lpstr>Обработка ошибок</vt:lpstr>
      <vt:lpstr>Обработка ошибок</vt:lpstr>
      <vt:lpstr>Вывод сообщений</vt:lpstr>
      <vt:lpstr>Практическая задача</vt:lpstr>
      <vt:lpstr>Создадим триггерную функцию и триггер</vt:lpstr>
      <vt:lpstr>Создадим триггерную функцию и триггер</vt:lpstr>
      <vt:lpstr>Проверяем в работе  (подготовим транзакцию)</vt:lpstr>
      <vt:lpstr>Что получилось?</vt:lpstr>
      <vt:lpstr>Обновление суммы перелета</vt:lpstr>
      <vt:lpstr>Удаление перелета</vt:lpstr>
      <vt:lpstr>Переменные</vt:lpstr>
      <vt:lpstr>Комплексный 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Проверка в работе</vt:lpstr>
      <vt:lpstr>Проверка в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Семин</dc:creator>
  <cp:lastModifiedBy>Александр Семин</cp:lastModifiedBy>
  <cp:revision>18</cp:revision>
  <dcterms:created xsi:type="dcterms:W3CDTF">2020-04-16T00:33:09Z</dcterms:created>
  <dcterms:modified xsi:type="dcterms:W3CDTF">2020-04-16T09:09:39Z</dcterms:modified>
</cp:coreProperties>
</file>