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62"/>
  </p:notesMasterIdLst>
  <p:sldIdLst>
    <p:sldId id="256" r:id="rId2"/>
    <p:sldId id="308" r:id="rId3"/>
    <p:sldId id="309" r:id="rId4"/>
    <p:sldId id="310" r:id="rId5"/>
    <p:sldId id="311" r:id="rId6"/>
    <p:sldId id="312" r:id="rId7"/>
    <p:sldId id="257" r:id="rId8"/>
    <p:sldId id="258" r:id="rId9"/>
    <p:sldId id="259" r:id="rId10"/>
    <p:sldId id="260" r:id="rId11"/>
    <p:sldId id="335" r:id="rId12"/>
    <p:sldId id="336" r:id="rId13"/>
    <p:sldId id="337" r:id="rId14"/>
    <p:sldId id="338" r:id="rId15"/>
    <p:sldId id="261" r:id="rId16"/>
    <p:sldId id="262" r:id="rId17"/>
    <p:sldId id="263" r:id="rId18"/>
    <p:sldId id="264" r:id="rId19"/>
    <p:sldId id="265" r:id="rId20"/>
    <p:sldId id="266" r:id="rId21"/>
    <p:sldId id="267" r:id="rId22"/>
    <p:sldId id="268" r:id="rId23"/>
    <p:sldId id="270" r:id="rId24"/>
    <p:sldId id="271" r:id="rId25"/>
    <p:sldId id="272" r:id="rId26"/>
    <p:sldId id="273" r:id="rId27"/>
    <p:sldId id="31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320" r:id="rId44"/>
    <p:sldId id="321" r:id="rId45"/>
    <p:sldId id="322" r:id="rId46"/>
    <p:sldId id="323" r:id="rId47"/>
    <p:sldId id="324" r:id="rId48"/>
    <p:sldId id="325" r:id="rId49"/>
    <p:sldId id="326" r:id="rId50"/>
    <p:sldId id="327" r:id="rId51"/>
    <p:sldId id="328" r:id="rId52"/>
    <p:sldId id="339" r:id="rId53"/>
    <p:sldId id="329" r:id="rId54"/>
    <p:sldId id="330" r:id="rId55"/>
    <p:sldId id="331" r:id="rId56"/>
    <p:sldId id="332" r:id="rId57"/>
    <p:sldId id="333" r:id="rId58"/>
    <p:sldId id="340" r:id="rId59"/>
    <p:sldId id="342" r:id="rId60"/>
    <p:sldId id="341"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51" autoAdjust="0"/>
  </p:normalViewPr>
  <p:slideViewPr>
    <p:cSldViewPr snapToGrid="0">
      <p:cViewPr varScale="1">
        <p:scale>
          <a:sx n="76" d="100"/>
          <a:sy n="76" d="100"/>
        </p:scale>
        <p:origin x="19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Corbel"/>
              </a:rPr>
              <a:t>Click to move the slide</a:t>
            </a:r>
          </a:p>
        </p:txBody>
      </p:sp>
      <p:sp>
        <p:nvSpPr>
          <p:cNvPr id="248"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49"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250"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251"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252" name="PlaceHolder 6"/>
          <p:cNvSpPr>
            <a:spLocks noGrp="1"/>
          </p:cNvSpPr>
          <p:nvPr>
            <p:ph type="sldNum"/>
          </p:nvPr>
        </p:nvSpPr>
        <p:spPr>
          <a:xfrm>
            <a:off x="4278960" y="10157400"/>
            <a:ext cx="3280680" cy="534240"/>
          </a:xfrm>
          <a:prstGeom prst="rect">
            <a:avLst/>
          </a:prstGeom>
        </p:spPr>
        <p:txBody>
          <a:bodyPr lIns="0" tIns="0" rIns="0" bIns="0" anchor="b"/>
          <a:lstStyle/>
          <a:p>
            <a:pPr algn="r"/>
            <a:fld id="{AB9D346A-3565-46A3-85A1-B1CD04DCA196}"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PlaceHolder 1"/>
          <p:cNvSpPr>
            <a:spLocks noGrp="1" noRot="1" noChangeAspect="1"/>
          </p:cNvSpPr>
          <p:nvPr>
            <p:ph type="sldImg"/>
          </p:nvPr>
        </p:nvSpPr>
        <p:spPr>
          <a:xfrm>
            <a:off x="685800" y="1143000"/>
            <a:ext cx="5486400" cy="3086100"/>
          </a:xfrm>
          <a:prstGeom prst="rect">
            <a:avLst/>
          </a:prstGeom>
        </p:spPr>
      </p:sp>
      <p:sp>
        <p:nvSpPr>
          <p:cNvPr id="362" name="PlaceHolder 2"/>
          <p:cNvSpPr>
            <a:spLocks noGrp="1"/>
          </p:cNvSpPr>
          <p:nvPr>
            <p:ph type="body"/>
          </p:nvPr>
        </p:nvSpPr>
        <p:spPr>
          <a:xfrm>
            <a:off x="685800" y="4400640"/>
            <a:ext cx="5486040" cy="3600000"/>
          </a:xfrm>
          <a:prstGeom prst="rect">
            <a:avLst/>
          </a:prstGeom>
        </p:spPr>
        <p:txBody>
          <a:bodyPr/>
          <a:lstStyle/>
          <a:p>
            <a:r>
              <a:rPr lang="ru-RU" sz="1200" b="0" i="0" kern="1200" dirty="0" smtClean="0">
                <a:solidFill>
                  <a:schemeClr val="tx1"/>
                </a:solidFill>
                <a:effectLst/>
                <a:latin typeface="+mn-lt"/>
                <a:ea typeface="+mn-ea"/>
                <a:cs typeface="+mn-cs"/>
              </a:rPr>
              <a:t>Сегодня мы поговорим с вами о физическом хранении таблиц. </a:t>
            </a:r>
          </a:p>
          <a:p>
            <a:r>
              <a:rPr lang="ru-RU" sz="1200" b="0" i="0" kern="1200" dirty="0" smtClean="0">
                <a:solidFill>
                  <a:schemeClr val="tx1"/>
                </a:solidFill>
                <a:effectLst/>
                <a:latin typeface="+mn-lt"/>
                <a:ea typeface="+mn-ea"/>
                <a:cs typeface="+mn-cs"/>
              </a:rPr>
              <a:t>SQL является декларативным языком, и когда мы определяли структуры таблиц, то мы не обращали внимания на то, каким образом данные будут храниться на диске. </a:t>
            </a:r>
          </a:p>
          <a:p>
            <a:r>
              <a:rPr lang="ru-RU" sz="1200" b="0" i="0" kern="1200" dirty="0" smtClean="0">
                <a:solidFill>
                  <a:schemeClr val="tx1"/>
                </a:solidFill>
                <a:effectLst/>
                <a:latin typeface="+mn-lt"/>
                <a:ea typeface="+mn-ea"/>
                <a:cs typeface="+mn-cs"/>
              </a:rPr>
              <a:t>И, в принципе, пользователь может этого не знать. </a:t>
            </a:r>
          </a:p>
          <a:p>
            <a:r>
              <a:rPr lang="ru-RU" sz="1200" b="0" i="0" kern="1200" dirty="0" smtClean="0">
                <a:solidFill>
                  <a:schemeClr val="tx1"/>
                </a:solidFill>
                <a:effectLst/>
                <a:latin typeface="+mn-lt"/>
                <a:ea typeface="+mn-ea"/>
                <a:cs typeface="+mn-cs"/>
              </a:rPr>
              <a:t>Но для того, чтобы правильно писать запросы и строить дополнительные структуры, которые позволят выполнить ваши запросы оптимальным способом, нам нужно все-таки немножко заглянуть внутрь и посмотреть, как же хранятся данные непосредственно на диске. </a:t>
            </a:r>
          </a:p>
          <a:p>
            <a:pPr marL="216000" indent="-216000">
              <a:lnSpc>
                <a:spcPct val="100000"/>
              </a:lnSpc>
            </a:pPr>
            <a:endParaRPr lang="en-US" sz="1200" b="0" strike="noStrike" spc="-1" dirty="0">
              <a:latin typeface="Arial"/>
            </a:endParaRPr>
          </a:p>
        </p:txBody>
      </p:sp>
      <p:sp>
        <p:nvSpPr>
          <p:cNvPr id="363" name="TextShape 3"/>
          <p:cNvSpPr txBox="1"/>
          <p:nvPr/>
        </p:nvSpPr>
        <p:spPr>
          <a:xfrm>
            <a:off x="3884760" y="8685360"/>
            <a:ext cx="2971440" cy="458280"/>
          </a:xfrm>
          <a:prstGeom prst="rect">
            <a:avLst/>
          </a:prstGeom>
          <a:noFill/>
          <a:ln>
            <a:noFill/>
          </a:ln>
        </p:spPr>
        <p:txBody>
          <a:bodyPr anchor="b"/>
          <a:lstStyle/>
          <a:p>
            <a:pPr algn="r">
              <a:lnSpc>
                <a:spcPct val="100000"/>
              </a:lnSpc>
            </a:pPr>
            <a:fld id="{0384D3C8-12B3-4A7E-AED1-C285B8EFC983}"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Как выглядит команда создания индекса? </a:t>
            </a:r>
          </a:p>
          <a:p>
            <a:r>
              <a:rPr lang="ru-RU" sz="1200" b="0" i="0" kern="1200" dirty="0" smtClean="0">
                <a:solidFill>
                  <a:schemeClr val="tx1"/>
                </a:solidFill>
                <a:effectLst/>
                <a:latin typeface="+mn-lt"/>
                <a:ea typeface="+mn-ea"/>
                <a:cs typeface="+mn-cs"/>
              </a:rPr>
              <a:t>После слова CREATE мы пишем тип индекса. </a:t>
            </a:r>
          </a:p>
          <a:p>
            <a:r>
              <a:rPr lang="ru-RU" sz="1200" b="0" i="0" kern="1200" dirty="0" smtClean="0">
                <a:solidFill>
                  <a:schemeClr val="tx1"/>
                </a:solidFill>
                <a:effectLst/>
                <a:latin typeface="+mn-lt"/>
                <a:ea typeface="+mn-ea"/>
                <a:cs typeface="+mn-cs"/>
              </a:rPr>
              <a:t>Индексы бывают уникальными, полнотекстовыми или пространственными. </a:t>
            </a:r>
          </a:p>
          <a:p>
            <a:r>
              <a:rPr lang="ru-RU" sz="1200" b="0" i="0" kern="1200" dirty="0" smtClean="0">
                <a:solidFill>
                  <a:schemeClr val="tx1"/>
                </a:solidFill>
                <a:effectLst/>
                <a:latin typeface="+mn-lt"/>
                <a:ea typeface="+mn-ea"/>
                <a:cs typeface="+mn-cs"/>
              </a:rPr>
              <a:t>Дальше мы пишем слово INDEX, потом указываем имя создаваемого индекса. </a:t>
            </a:r>
          </a:p>
          <a:p>
            <a:r>
              <a:rPr lang="ru-RU" sz="1200" b="0" i="0" kern="1200" dirty="0" smtClean="0">
                <a:solidFill>
                  <a:schemeClr val="tx1"/>
                </a:solidFill>
                <a:effectLst/>
                <a:latin typeface="+mn-lt"/>
                <a:ea typeface="+mn-ea"/>
                <a:cs typeface="+mn-cs"/>
              </a:rPr>
              <a:t>После этого мы указываем таблицу, на которой индекс основан. </a:t>
            </a:r>
          </a:p>
          <a:p>
            <a:r>
              <a:rPr lang="ru-RU" sz="1200" b="0" i="0" kern="1200" dirty="0" smtClean="0">
                <a:solidFill>
                  <a:schemeClr val="tx1"/>
                </a:solidFill>
                <a:effectLst/>
                <a:latin typeface="+mn-lt"/>
                <a:ea typeface="+mn-ea"/>
                <a:cs typeface="+mn-cs"/>
              </a:rPr>
              <a:t>Пишем ON, имя таблицы, и в круглых скобках мы указываем столбец, на основании значений которого строится индекс. </a:t>
            </a:r>
          </a:p>
          <a:p>
            <a:r>
              <a:rPr lang="ru-RU" sz="1200" b="0" i="0" kern="1200" dirty="0" smtClean="0">
                <a:solidFill>
                  <a:schemeClr val="tx1"/>
                </a:solidFill>
                <a:effectLst/>
                <a:latin typeface="+mn-lt"/>
                <a:ea typeface="+mn-ea"/>
                <a:cs typeface="+mn-cs"/>
              </a:rPr>
              <a:t>И можем указать некоторые опции индекса. </a:t>
            </a:r>
          </a:p>
          <a:p>
            <a:r>
              <a:rPr lang="ru-RU" sz="1200" b="0" i="0" kern="1200" dirty="0" smtClean="0">
                <a:solidFill>
                  <a:schemeClr val="tx1"/>
                </a:solidFill>
                <a:effectLst/>
                <a:latin typeface="+mn-lt"/>
                <a:ea typeface="+mn-ea"/>
                <a:cs typeface="+mn-cs"/>
              </a:rPr>
              <a:t>В качестве опций индекса можно указать возрастание или убывание значений поля, по которому строится индекс, или какие-то другие опции, </a:t>
            </a:r>
          </a:p>
          <a:p>
            <a:r>
              <a:rPr lang="ru-RU" sz="1200" b="0" i="0" kern="1200" dirty="0" smtClean="0">
                <a:solidFill>
                  <a:schemeClr val="tx1"/>
                </a:solidFill>
                <a:effectLst/>
                <a:latin typeface="+mn-lt"/>
                <a:ea typeface="+mn-ea"/>
                <a:cs typeface="+mn-cs"/>
              </a:rPr>
              <a:t>которые специфичны для выбранной СУБД.</a:t>
            </a: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10</a:t>
            </a:fld>
            <a:endParaRPr lang="en-US" sz="1400" b="0" strike="noStrike" spc="-1">
              <a:latin typeface="Times New Roman"/>
            </a:endParaRPr>
          </a:p>
        </p:txBody>
      </p:sp>
    </p:spTree>
    <p:extLst>
      <p:ext uri="{BB962C8B-B14F-4D97-AF65-F5344CB8AC3E}">
        <p14:creationId xmlns:p14="http://schemas.microsoft.com/office/powerpoint/2010/main" val="3051597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Что мы можем указать при создании индекса? </a:t>
            </a:r>
          </a:p>
          <a:p>
            <a:r>
              <a:rPr lang="ru-RU" sz="1200" b="0" i="0" kern="1200" dirty="0" smtClean="0">
                <a:solidFill>
                  <a:schemeClr val="tx1"/>
                </a:solidFill>
                <a:effectLst/>
                <a:latin typeface="+mn-lt"/>
                <a:ea typeface="+mn-ea"/>
                <a:cs typeface="+mn-cs"/>
              </a:rPr>
              <a:t>Мы можем сказать, что наш индекс будет уникальным, то есть значения столбца, по которому мы строим индекс, не могут содержать дубликатов.</a:t>
            </a:r>
          </a:p>
          <a:p>
            <a:r>
              <a:rPr lang="ru-RU" sz="1200" b="0" i="0" kern="1200" dirty="0" smtClean="0">
                <a:solidFill>
                  <a:schemeClr val="tx1"/>
                </a:solidFill>
                <a:effectLst/>
                <a:latin typeface="+mn-lt"/>
                <a:ea typeface="+mn-ea"/>
                <a:cs typeface="+mn-cs"/>
              </a:rPr>
              <a:t>Можем строить индекс полнотекстовый или можем строить индекс пространственный. </a:t>
            </a:r>
          </a:p>
          <a:p>
            <a:r>
              <a:rPr lang="ru-RU" sz="1200" b="0" i="0" kern="1200" dirty="0" smtClean="0">
                <a:solidFill>
                  <a:schemeClr val="tx1"/>
                </a:solidFill>
                <a:effectLst/>
                <a:latin typeface="+mn-lt"/>
                <a:ea typeface="+mn-ea"/>
                <a:cs typeface="+mn-cs"/>
              </a:rPr>
              <a:t>Это специальные виды индекса, которые нужны для определённого вида столбцов. </a:t>
            </a:r>
          </a:p>
          <a:p>
            <a:r>
              <a:rPr lang="ru-RU" sz="1200" b="0" i="0" kern="1200" dirty="0" smtClean="0">
                <a:solidFill>
                  <a:schemeClr val="tx1"/>
                </a:solidFill>
                <a:effectLst/>
                <a:latin typeface="+mn-lt"/>
                <a:ea typeface="+mn-ea"/>
                <a:cs typeface="+mn-cs"/>
              </a:rPr>
              <a:t>Кроме того, мы можем указать столбцы, по которым мы строим индекс. </a:t>
            </a:r>
          </a:p>
          <a:p>
            <a:r>
              <a:rPr lang="ru-RU" sz="1200" b="0" i="0" kern="1200" dirty="0" smtClean="0">
                <a:solidFill>
                  <a:schemeClr val="tx1"/>
                </a:solidFill>
                <a:effectLst/>
                <a:latin typeface="+mn-lt"/>
                <a:ea typeface="+mn-ea"/>
                <a:cs typeface="+mn-cs"/>
              </a:rPr>
              <a:t>Это может быть не один столбец, а целая комбинация столбцов. </a:t>
            </a:r>
          </a:p>
          <a:p>
            <a:r>
              <a:rPr lang="ru-RU" sz="1200" b="0" i="0" kern="1200" dirty="0" smtClean="0">
                <a:solidFill>
                  <a:schemeClr val="tx1"/>
                </a:solidFill>
                <a:effectLst/>
                <a:latin typeface="+mn-lt"/>
                <a:ea typeface="+mn-ea"/>
                <a:cs typeface="+mn-cs"/>
              </a:rPr>
              <a:t>При этом порядок, в котором мы указываем столбцы для построения индекса, очень важен.</a:t>
            </a:r>
          </a:p>
          <a:p>
            <a:r>
              <a:rPr lang="ru-RU" sz="1200" b="0" i="0" kern="1200" dirty="0" smtClean="0">
                <a:solidFill>
                  <a:schemeClr val="tx1"/>
                </a:solidFill>
                <a:effectLst/>
                <a:latin typeface="+mn-lt"/>
                <a:ea typeface="+mn-ea"/>
                <a:cs typeface="+mn-cs"/>
              </a:rPr>
              <a:t>Мы можем ограничить длину столбца. </a:t>
            </a:r>
          </a:p>
          <a:p>
            <a:r>
              <a:rPr lang="ru-RU" sz="1200" b="0" i="0" kern="1200" dirty="0" smtClean="0">
                <a:solidFill>
                  <a:schemeClr val="tx1"/>
                </a:solidFill>
                <a:effectLst/>
                <a:latin typeface="+mn-lt"/>
                <a:ea typeface="+mn-ea"/>
                <a:cs typeface="+mn-cs"/>
              </a:rPr>
              <a:t>Если наше поле достигает достаточно больших размеров, то мы можем строить индекс не по всему полю, а по какой-то его фиксированной части, которая берётся от начала.</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15</a:t>
            </a:fld>
            <a:endParaRPr lang="en-US" sz="1400" b="0" strike="noStrike" spc="-1">
              <a:latin typeface="Times New Roman"/>
            </a:endParaRPr>
          </a:p>
        </p:txBody>
      </p:sp>
    </p:spTree>
    <p:extLst>
      <p:ext uri="{BB962C8B-B14F-4D97-AF65-F5344CB8AC3E}">
        <p14:creationId xmlns:p14="http://schemas.microsoft.com/office/powerpoint/2010/main" val="146971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Какие индексы существуют в современных СУБД? </a:t>
            </a:r>
          </a:p>
          <a:p>
            <a:r>
              <a:rPr lang="ru-RU" sz="1200" b="0" i="0" kern="1200" dirty="0" smtClean="0">
                <a:solidFill>
                  <a:schemeClr val="tx1"/>
                </a:solidFill>
                <a:effectLst/>
                <a:latin typeface="+mn-lt"/>
                <a:ea typeface="+mn-ea"/>
                <a:cs typeface="+mn-cs"/>
              </a:rPr>
              <a:t>Наиболее распространены индексы на основе B-дерева — древовидные индексы, они используются во всех существующих реляционных СУБД. </a:t>
            </a:r>
          </a:p>
          <a:p>
            <a:r>
              <a:rPr lang="ru-RU" sz="1200" b="0" i="0" kern="1200" dirty="0" smtClean="0">
                <a:solidFill>
                  <a:schemeClr val="tx1"/>
                </a:solidFill>
                <a:effectLst/>
                <a:latin typeface="+mn-lt"/>
                <a:ea typeface="+mn-ea"/>
                <a:cs typeface="+mn-cs"/>
              </a:rPr>
              <a:t>Дополнительно могут быть использованы индексы на основе функции </a:t>
            </a:r>
            <a:r>
              <a:rPr lang="ru-RU" sz="1200" b="0" i="0" kern="1200" dirty="0" err="1" smtClean="0">
                <a:solidFill>
                  <a:schemeClr val="tx1"/>
                </a:solidFill>
                <a:effectLst/>
                <a:latin typeface="+mn-lt"/>
                <a:ea typeface="+mn-ea"/>
                <a:cs typeface="+mn-cs"/>
              </a:rPr>
              <a:t>хэширования</a:t>
            </a:r>
            <a:r>
              <a:rPr lang="ru-RU" sz="1200" b="0" i="0" kern="1200" dirty="0" smtClean="0">
                <a:solidFill>
                  <a:schemeClr val="tx1"/>
                </a:solidFill>
                <a:effectLst/>
                <a:latin typeface="+mn-lt"/>
                <a:ea typeface="+mn-ea"/>
                <a:cs typeface="+mn-cs"/>
              </a:rPr>
              <a:t>, на основе битовых карт, пространственные индексы, которые строятся либо на основе </a:t>
            </a:r>
            <a:r>
              <a:rPr lang="ru-RU" sz="1200" b="0" i="0" kern="1200" dirty="0" err="1" smtClean="0">
                <a:solidFill>
                  <a:schemeClr val="tx1"/>
                </a:solidFill>
                <a:effectLst/>
                <a:latin typeface="+mn-lt"/>
                <a:ea typeface="+mn-ea"/>
                <a:cs typeface="+mn-cs"/>
              </a:rPr>
              <a:t>grid</a:t>
            </a:r>
            <a:r>
              <a:rPr lang="ru-RU" sz="1200" b="0" i="0" kern="1200" dirty="0" smtClean="0">
                <a:solidFill>
                  <a:schemeClr val="tx1"/>
                </a:solidFill>
                <a:effectLst/>
                <a:latin typeface="+mn-lt"/>
                <a:ea typeface="+mn-ea"/>
                <a:cs typeface="+mn-cs"/>
              </a:rPr>
              <a:t>-таблицы, либо на основе R-деревьев. </a:t>
            </a:r>
          </a:p>
          <a:p>
            <a:r>
              <a:rPr lang="ru-RU" sz="1200" b="0" i="0" kern="1200" dirty="0" smtClean="0">
                <a:solidFill>
                  <a:schemeClr val="tx1"/>
                </a:solidFill>
                <a:effectLst/>
                <a:latin typeface="+mn-lt"/>
                <a:ea typeface="+mn-ea"/>
                <a:cs typeface="+mn-cs"/>
              </a:rPr>
              <a:t>Могут иногда встречаться многомерные индексы. </a:t>
            </a:r>
          </a:p>
          <a:p>
            <a:r>
              <a:rPr lang="ru-RU" sz="1200" b="0" i="0" kern="1200" dirty="0" smtClean="0">
                <a:solidFill>
                  <a:schemeClr val="tx1"/>
                </a:solidFill>
                <a:effectLst/>
                <a:latin typeface="+mn-lt"/>
                <a:ea typeface="+mn-ea"/>
                <a:cs typeface="+mn-cs"/>
              </a:rPr>
              <a:t>И для поиска в больших текстовых полях можно создавать полнотекстовые индексы. </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16</a:t>
            </a:fld>
            <a:endParaRPr lang="en-US" sz="1400" b="0" strike="noStrike" spc="-1">
              <a:latin typeface="Times New Roman"/>
            </a:endParaRPr>
          </a:p>
        </p:txBody>
      </p:sp>
    </p:spTree>
    <p:extLst>
      <p:ext uri="{BB962C8B-B14F-4D97-AF65-F5344CB8AC3E}">
        <p14:creationId xmlns:p14="http://schemas.microsoft.com/office/powerpoint/2010/main" val="1749799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dirty="0" smtClean="0"/>
              <a:t>Общие рекомендации</a:t>
            </a:r>
            <a:r>
              <a:rPr lang="ru-RU" baseline="0" dirty="0" smtClean="0"/>
              <a:t> для индексов</a:t>
            </a:r>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17</a:t>
            </a:fld>
            <a:endParaRPr lang="en-US" sz="1400" b="0" strike="noStrike" spc="-1">
              <a:latin typeface="Times New Roman"/>
            </a:endParaRPr>
          </a:p>
        </p:txBody>
      </p:sp>
    </p:spTree>
    <p:extLst>
      <p:ext uri="{BB962C8B-B14F-4D97-AF65-F5344CB8AC3E}">
        <p14:creationId xmlns:p14="http://schemas.microsoft.com/office/powerpoint/2010/main" val="2537997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Рассмотрим наиболее популярный метод для построения индексов — B-дерево. </a:t>
            </a:r>
          </a:p>
          <a:p>
            <a:r>
              <a:rPr lang="ru-RU" sz="1200" b="0" i="0" kern="1200" dirty="0" smtClean="0">
                <a:solidFill>
                  <a:schemeClr val="tx1"/>
                </a:solidFill>
                <a:effectLst/>
                <a:latin typeface="+mn-lt"/>
                <a:ea typeface="+mn-ea"/>
                <a:cs typeface="+mn-cs"/>
              </a:rPr>
              <a:t>Индекс на основе B-дерева имеет внутренние, или индексные, и листовые вершины. </a:t>
            </a:r>
          </a:p>
          <a:p>
            <a:r>
              <a:rPr lang="ru-RU" sz="1200" b="0" i="0" kern="1200" dirty="0" smtClean="0">
                <a:solidFill>
                  <a:schemeClr val="tx1"/>
                </a:solidFill>
                <a:effectLst/>
                <a:latin typeface="+mn-lt"/>
                <a:ea typeface="+mn-ea"/>
                <a:cs typeface="+mn-cs"/>
              </a:rPr>
              <a:t>Листовые вершины находятся на самом нижнем уровне дерева и содержат непосредственно записи, которые мы храним в таблице. </a:t>
            </a:r>
          </a:p>
          <a:p>
            <a:r>
              <a:rPr lang="ru-RU" sz="1200" b="0" i="0" kern="1200" dirty="0" smtClean="0">
                <a:solidFill>
                  <a:schemeClr val="tx1"/>
                </a:solidFill>
                <a:effectLst/>
                <a:latin typeface="+mn-lt"/>
                <a:ea typeface="+mn-ea"/>
                <a:cs typeface="+mn-cs"/>
              </a:rPr>
              <a:t>Что же включается в индексные вершины? </a:t>
            </a:r>
          </a:p>
          <a:p>
            <a:r>
              <a:rPr lang="ru-RU" sz="1200" b="0" i="0" kern="1200" dirty="0" smtClean="0">
                <a:solidFill>
                  <a:schemeClr val="tx1"/>
                </a:solidFill>
                <a:effectLst/>
                <a:latin typeface="+mn-lt"/>
                <a:ea typeface="+mn-ea"/>
                <a:cs typeface="+mn-cs"/>
              </a:rPr>
              <a:t>Как они строятся? </a:t>
            </a:r>
          </a:p>
          <a:p>
            <a:r>
              <a:rPr lang="ru-RU" sz="1200" b="0" i="0" kern="1200" dirty="0" smtClean="0">
                <a:solidFill>
                  <a:schemeClr val="tx1"/>
                </a:solidFill>
                <a:effectLst/>
                <a:latin typeface="+mn-lt"/>
                <a:ea typeface="+mn-ea"/>
                <a:cs typeface="+mn-cs"/>
              </a:rPr>
              <a:t>В индексные вершины мы включаем пары — это минимальное значение ключа в блоке, на который ссылается индексный блок, и адрес блока. </a:t>
            </a:r>
          </a:p>
          <a:p>
            <a:r>
              <a:rPr lang="ru-RU" sz="1200" b="0" i="0" kern="1200" dirty="0" smtClean="0">
                <a:solidFill>
                  <a:schemeClr val="tx1"/>
                </a:solidFill>
                <a:effectLst/>
                <a:latin typeface="+mn-lt"/>
                <a:ea typeface="+mn-ea"/>
                <a:cs typeface="+mn-cs"/>
              </a:rPr>
              <a:t>Дадим сначала свойства B-дерева, а затем рассмотрим конкретный пример, чтобы структура B-дерева была понятной.</a:t>
            </a:r>
          </a:p>
          <a:p>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2000899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B-дерево — это сбалансированная структура. </a:t>
            </a:r>
          </a:p>
          <a:p>
            <a:r>
              <a:rPr lang="ru-RU" sz="1200" b="0" i="0" kern="1200" dirty="0" smtClean="0">
                <a:solidFill>
                  <a:schemeClr val="tx1"/>
                </a:solidFill>
                <a:effectLst/>
                <a:latin typeface="+mn-lt"/>
                <a:ea typeface="+mn-ea"/>
                <a:cs typeface="+mn-cs"/>
              </a:rPr>
              <a:t>В чем заключается сбалансированность? </a:t>
            </a:r>
          </a:p>
          <a:p>
            <a:r>
              <a:rPr lang="ru-RU" sz="1200" b="0" i="0" kern="1200" dirty="0" smtClean="0">
                <a:solidFill>
                  <a:schemeClr val="tx1"/>
                </a:solidFill>
                <a:effectLst/>
                <a:latin typeface="+mn-lt"/>
                <a:ea typeface="+mn-ea"/>
                <a:cs typeface="+mn-cs"/>
              </a:rPr>
              <a:t>В том, что у нас спуск от корня дерева до любой листовой вершины происходит за одинаковое количество шагов. </a:t>
            </a:r>
          </a:p>
          <a:p>
            <a:r>
              <a:rPr lang="ru-RU" sz="1200" b="0" i="0" kern="1200" dirty="0" smtClean="0">
                <a:solidFill>
                  <a:schemeClr val="tx1"/>
                </a:solidFill>
                <a:effectLst/>
                <a:latin typeface="+mn-lt"/>
                <a:ea typeface="+mn-ea"/>
                <a:cs typeface="+mn-cs"/>
              </a:rPr>
              <a:t>Листовые вершины могут быть связаны списком — либо направленным в одну строну, либо двунаправленными списками. </a:t>
            </a:r>
          </a:p>
          <a:p>
            <a:r>
              <a:rPr lang="ru-RU" sz="1200" b="0" i="0" kern="1200" dirty="0" smtClean="0">
                <a:solidFill>
                  <a:schemeClr val="tx1"/>
                </a:solidFill>
                <a:effectLst/>
                <a:latin typeface="+mn-lt"/>
                <a:ea typeface="+mn-ea"/>
                <a:cs typeface="+mn-cs"/>
              </a:rPr>
              <a:t>Рассмотрим пример.</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19</a:t>
            </a:fld>
            <a:endParaRPr lang="en-US" sz="1400" b="0" strike="noStrike" spc="-1">
              <a:latin typeface="Times New Roman"/>
            </a:endParaRPr>
          </a:p>
        </p:txBody>
      </p:sp>
    </p:spTree>
    <p:extLst>
      <p:ext uri="{BB962C8B-B14F-4D97-AF65-F5344CB8AC3E}">
        <p14:creationId xmlns:p14="http://schemas.microsoft.com/office/powerpoint/2010/main" val="3922821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Давайте построим B-дерево на основе нашей таблице студентов. </a:t>
            </a:r>
          </a:p>
          <a:p>
            <a:r>
              <a:rPr lang="ru-RU" sz="1200" b="0" i="0" kern="1200" dirty="0" smtClean="0">
                <a:solidFill>
                  <a:schemeClr val="tx1"/>
                </a:solidFill>
                <a:effectLst/>
                <a:latin typeface="+mn-lt"/>
                <a:ea typeface="+mn-ea"/>
                <a:cs typeface="+mn-cs"/>
              </a:rPr>
              <a:t>Мы выбрали в качестве первичного ключа номер зачетки или идентификатор студента. </a:t>
            </a:r>
          </a:p>
          <a:p>
            <a:r>
              <a:rPr lang="ru-RU" sz="1200" b="0" i="0" kern="1200" dirty="0" smtClean="0">
                <a:solidFill>
                  <a:schemeClr val="tx1"/>
                </a:solidFill>
                <a:effectLst/>
                <a:latin typeface="+mn-lt"/>
                <a:ea typeface="+mn-ea"/>
                <a:cs typeface="+mn-cs"/>
              </a:rPr>
              <a:t>Мы должны сначала первым делом упорядочить наши записи во всей таблице согласно возрастанию этого поля. </a:t>
            </a:r>
          </a:p>
          <a:p>
            <a:r>
              <a:rPr lang="ru-RU" sz="1200" b="0" i="0" kern="1200" dirty="0" smtClean="0">
                <a:solidFill>
                  <a:schemeClr val="tx1"/>
                </a:solidFill>
                <a:effectLst/>
                <a:latin typeface="+mn-lt"/>
                <a:ea typeface="+mn-ea"/>
                <a:cs typeface="+mn-cs"/>
              </a:rPr>
              <a:t>Вот на этом слайде вы видите сначала неупорядоченную таблицу.</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20</a:t>
            </a:fld>
            <a:endParaRPr lang="en-US" sz="1400" b="0" strike="noStrike" spc="-1">
              <a:latin typeface="Times New Roman"/>
            </a:endParaRPr>
          </a:p>
        </p:txBody>
      </p:sp>
    </p:spTree>
    <p:extLst>
      <p:ext uri="{BB962C8B-B14F-4D97-AF65-F5344CB8AC3E}">
        <p14:creationId xmlns:p14="http://schemas.microsoft.com/office/powerpoint/2010/main" val="4208145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Тут мы упорядочили таблицу и разместили строки таблицы в блоках.</a:t>
            </a:r>
          </a:p>
          <a:p>
            <a:r>
              <a:rPr lang="ru-RU" sz="1200" b="0" i="0" kern="1200" dirty="0" smtClean="0">
                <a:solidFill>
                  <a:schemeClr val="tx1"/>
                </a:solidFill>
                <a:effectLst/>
                <a:latin typeface="+mn-lt"/>
                <a:ea typeface="+mn-ea"/>
                <a:cs typeface="+mn-cs"/>
              </a:rPr>
              <a:t>Вся наша таблица сейчас вместилась в два блока, в каждом блоке оказалось по три записи. </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21</a:t>
            </a:fld>
            <a:endParaRPr lang="en-US" sz="1400" b="0" strike="noStrike" spc="-1">
              <a:latin typeface="Times New Roman"/>
            </a:endParaRPr>
          </a:p>
        </p:txBody>
      </p:sp>
    </p:spTree>
    <p:extLst>
      <p:ext uri="{BB962C8B-B14F-4D97-AF65-F5344CB8AC3E}">
        <p14:creationId xmlns:p14="http://schemas.microsoft.com/office/powerpoint/2010/main" val="2847513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На следующем уровне построения индекса мы из каждого блока находим минимальные значения ключа и запоминаем адрес блока, где хранятся эти записи.</a:t>
            </a:r>
          </a:p>
          <a:p>
            <a:r>
              <a:rPr lang="ru-RU" sz="1200" b="0" i="0" kern="1200" dirty="0" smtClean="0">
                <a:solidFill>
                  <a:schemeClr val="tx1"/>
                </a:solidFill>
                <a:effectLst/>
                <a:latin typeface="+mn-lt"/>
                <a:ea typeface="+mn-ea"/>
                <a:cs typeface="+mn-cs"/>
              </a:rPr>
              <a:t>Из этих записей, которые содержат пары, — значение ключа и адрес блока, — мы составляем индексный блок.</a:t>
            </a:r>
          </a:p>
          <a:p>
            <a:r>
              <a:rPr lang="ru-RU" sz="1200" b="0" i="0" kern="1200" dirty="0" smtClean="0">
                <a:solidFill>
                  <a:schemeClr val="tx1"/>
                </a:solidFill>
                <a:effectLst/>
                <a:latin typeface="+mn-lt"/>
                <a:ea typeface="+mn-ea"/>
                <a:cs typeface="+mn-cs"/>
              </a:rPr>
              <a:t>Вот на этом примере мы видим, что у нас в индексный блок включены уже минимальные значения ключа с номерами зачеток наших студентов, и наши стрелочки указывают, символизируя адрес блока, где находятся сами записи, содержащиеся в листовых вершинах.</a:t>
            </a:r>
          </a:p>
          <a:p>
            <a:r>
              <a:rPr lang="ru-RU" sz="1200" b="0" i="0" kern="1200" dirty="0" smtClean="0">
                <a:solidFill>
                  <a:schemeClr val="tx1"/>
                </a:solidFill>
                <a:effectLst/>
                <a:latin typeface="+mn-lt"/>
                <a:ea typeface="+mn-ea"/>
                <a:cs typeface="+mn-cs"/>
              </a:rPr>
              <a:t>Давайте оценим количество записей, которые разместились в индексных, или внутренних, вершинах B-дерева. </a:t>
            </a:r>
          </a:p>
          <a:p>
            <a:r>
              <a:rPr lang="ru-RU" sz="1200" b="0" i="0" kern="1200" dirty="0" smtClean="0">
                <a:solidFill>
                  <a:schemeClr val="tx1"/>
                </a:solidFill>
                <a:effectLst/>
                <a:latin typeface="+mn-lt"/>
                <a:ea typeface="+mn-ea"/>
                <a:cs typeface="+mn-cs"/>
              </a:rPr>
              <a:t>Из каждого блока мы взяли всего лишь по одной записи, которые соответствуют минимальному значению ключа. </a:t>
            </a:r>
          </a:p>
          <a:p>
            <a:r>
              <a:rPr lang="ru-RU" sz="1200" b="0" i="0" kern="1200" dirty="0" smtClean="0">
                <a:solidFill>
                  <a:schemeClr val="tx1"/>
                </a:solidFill>
                <a:effectLst/>
                <a:latin typeface="+mn-lt"/>
                <a:ea typeface="+mn-ea"/>
                <a:cs typeface="+mn-cs"/>
              </a:rPr>
              <a:t>Кроме того, записи стали короче, потому что сама запись может содержать множество полей, а мы взяли всего лишь одно поле — значение ключа. </a:t>
            </a:r>
          </a:p>
          <a:p>
            <a:r>
              <a:rPr lang="ru-RU" sz="1200" b="0" i="0" kern="1200" dirty="0" smtClean="0">
                <a:solidFill>
                  <a:schemeClr val="tx1"/>
                </a:solidFill>
                <a:effectLst/>
                <a:latin typeface="+mn-lt"/>
                <a:ea typeface="+mn-ea"/>
                <a:cs typeface="+mn-cs"/>
              </a:rPr>
              <a:t>Но тем не менее, если наша таблица очень большая и строк в ней очень много, то таких индексных блоков может все равно оказаться много.</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22</a:t>
            </a:fld>
            <a:endParaRPr lang="en-US" sz="1400" b="0" strike="noStrike" spc="-1">
              <a:latin typeface="Times New Roman"/>
            </a:endParaRPr>
          </a:p>
        </p:txBody>
      </p:sp>
    </p:spTree>
    <p:extLst>
      <p:ext uri="{BB962C8B-B14F-4D97-AF65-F5344CB8AC3E}">
        <p14:creationId xmlns:p14="http://schemas.microsoft.com/office/powerpoint/2010/main" val="1968115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Тогда мы поступаем следующим образом. </a:t>
            </a:r>
          </a:p>
          <a:p>
            <a:r>
              <a:rPr lang="ru-RU" sz="1200" b="0" i="0" kern="1200" dirty="0" smtClean="0">
                <a:solidFill>
                  <a:schemeClr val="tx1"/>
                </a:solidFill>
                <a:effectLst/>
                <a:latin typeface="+mn-lt"/>
                <a:ea typeface="+mn-ea"/>
                <a:cs typeface="+mn-cs"/>
              </a:rPr>
              <a:t>Мы наращиваем еще один индексный уровень. </a:t>
            </a:r>
          </a:p>
          <a:p>
            <a:r>
              <a:rPr lang="ru-RU" sz="1200" b="0" i="0" kern="1200" dirty="0" smtClean="0">
                <a:solidFill>
                  <a:schemeClr val="tx1"/>
                </a:solidFill>
                <a:effectLst/>
                <a:latin typeface="+mn-lt"/>
                <a:ea typeface="+mn-ea"/>
                <a:cs typeface="+mn-cs"/>
              </a:rPr>
              <a:t>Мы рассматриваем внутренние вершины нашего индекса, они также упорядочены у нас по возрастанию значения ключевого поля. </a:t>
            </a:r>
          </a:p>
          <a:p>
            <a:r>
              <a:rPr lang="ru-RU" sz="1200" b="0" i="0" kern="1200" dirty="0" smtClean="0">
                <a:solidFill>
                  <a:schemeClr val="tx1"/>
                </a:solidFill>
                <a:effectLst/>
                <a:latin typeface="+mn-lt"/>
                <a:ea typeface="+mn-ea"/>
                <a:cs typeface="+mn-cs"/>
              </a:rPr>
              <a:t>Мы снова находим минимальные значения ключа для каждого блока, запоминаем адрес блока, где хранятся наши записи, и помещаем эти данные в следующий уровень нашего B-дерева. </a:t>
            </a:r>
          </a:p>
          <a:p>
            <a:r>
              <a:rPr lang="ru-RU" sz="1200" b="0" i="0" kern="1200" dirty="0" smtClean="0">
                <a:solidFill>
                  <a:schemeClr val="tx1"/>
                </a:solidFill>
                <a:effectLst/>
                <a:latin typeface="+mn-lt"/>
                <a:ea typeface="+mn-ea"/>
                <a:cs typeface="+mn-cs"/>
              </a:rPr>
              <a:t>Таким образом мы продолжаем, пока на верхнем уровне B-дерева не окажется всего лишь один блок.</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23</a:t>
            </a:fld>
            <a:endParaRPr lang="en-US" sz="1400" b="0" strike="noStrike" spc="-1">
              <a:latin typeface="Times New Roman"/>
            </a:endParaRPr>
          </a:p>
        </p:txBody>
      </p:sp>
    </p:spTree>
    <p:extLst>
      <p:ext uri="{BB962C8B-B14F-4D97-AF65-F5344CB8AC3E}">
        <p14:creationId xmlns:p14="http://schemas.microsoft.com/office/powerpoint/2010/main" val="1700635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Существует два принципиальных подхода к хранению таблиц. </a:t>
            </a:r>
          </a:p>
          <a:p>
            <a:r>
              <a:rPr lang="ru-RU" sz="1200" b="0" i="0" kern="1200" dirty="0" smtClean="0">
                <a:solidFill>
                  <a:schemeClr val="tx1"/>
                </a:solidFill>
                <a:effectLst/>
                <a:latin typeface="+mn-lt"/>
                <a:ea typeface="+mn-ea"/>
                <a:cs typeface="+mn-cs"/>
              </a:rPr>
              <a:t>Первый подход — это построчное хранение, второй подход — колоночное хранение. </a:t>
            </a:r>
          </a:p>
          <a:p>
            <a:r>
              <a:rPr lang="ru-RU" sz="1200" b="0" i="0" kern="1200" dirty="0" smtClean="0">
                <a:solidFill>
                  <a:schemeClr val="tx1"/>
                </a:solidFill>
                <a:effectLst/>
                <a:latin typeface="+mn-lt"/>
                <a:ea typeface="+mn-ea"/>
                <a:cs typeface="+mn-cs"/>
              </a:rPr>
              <a:t>Наибольшее распространение получил первый подход. </a:t>
            </a:r>
          </a:p>
          <a:p>
            <a:r>
              <a:rPr lang="ru-RU" sz="1200" b="0" i="0" kern="1200" dirty="0" smtClean="0">
                <a:solidFill>
                  <a:schemeClr val="tx1"/>
                </a:solidFill>
                <a:effectLst/>
                <a:latin typeface="+mn-lt"/>
                <a:ea typeface="+mn-ea"/>
                <a:cs typeface="+mn-cs"/>
              </a:rPr>
              <a:t>На нем мы сегодня остановимся. </a:t>
            </a:r>
          </a:p>
          <a:p>
            <a:r>
              <a:rPr lang="ru-RU" sz="1200" b="0" i="0" kern="1200" dirty="0" smtClean="0">
                <a:solidFill>
                  <a:schemeClr val="tx1"/>
                </a:solidFill>
                <a:effectLst/>
                <a:latin typeface="+mn-lt"/>
                <a:ea typeface="+mn-ea"/>
                <a:cs typeface="+mn-cs"/>
              </a:rPr>
              <a:t>Основной единицей хранения данных на диске являются страницы, и мы стараемся располагать строки таблицы так, чтобы каждая строка целиком размещалась в одной странице. </a:t>
            </a:r>
          </a:p>
          <a:p>
            <a:r>
              <a:rPr lang="ru-RU" sz="1200" b="0" i="0" kern="1200" dirty="0" smtClean="0">
                <a:solidFill>
                  <a:schemeClr val="tx1"/>
                </a:solidFill>
                <a:effectLst/>
                <a:latin typeface="+mn-lt"/>
                <a:ea typeface="+mn-ea"/>
                <a:cs typeface="+mn-cs"/>
              </a:rPr>
              <a:t>Страница — это очень небольшое количество данных, поэтому они объединяются в более крупные единицы, называемые экстентами. </a:t>
            </a:r>
          </a:p>
          <a:p>
            <a:r>
              <a:rPr lang="ru-RU" sz="1200" b="0" i="0" kern="1200" dirty="0" smtClean="0">
                <a:solidFill>
                  <a:schemeClr val="tx1"/>
                </a:solidFill>
                <a:effectLst/>
                <a:latin typeface="+mn-lt"/>
                <a:ea typeface="+mn-ea"/>
                <a:cs typeface="+mn-cs"/>
              </a:rPr>
              <a:t>Как оценить скорость доступа к данным? </a:t>
            </a:r>
          </a:p>
          <a:p>
            <a:r>
              <a:rPr lang="ru-RU" sz="1200" b="0" i="0" kern="1200" dirty="0" smtClean="0">
                <a:solidFill>
                  <a:schemeClr val="tx1"/>
                </a:solidFill>
                <a:effectLst/>
                <a:latin typeface="+mn-lt"/>
                <a:ea typeface="+mn-ea"/>
                <a:cs typeface="+mn-cs"/>
              </a:rPr>
              <a:t>Обычно операции, которые производятся в оперативной памяти, выполняются быстро, потому что скорость доступа к оперативной памяти намного больше, чем доступ к диску. </a:t>
            </a:r>
          </a:p>
          <a:p>
            <a:r>
              <a:rPr lang="ru-RU" sz="1200" b="0" i="0" kern="1200" dirty="0" smtClean="0">
                <a:solidFill>
                  <a:schemeClr val="tx1"/>
                </a:solidFill>
                <a:effectLst/>
                <a:latin typeface="+mn-lt"/>
                <a:ea typeface="+mn-ea"/>
                <a:cs typeface="+mn-cs"/>
              </a:rPr>
              <a:t>Поэтому оценивать мы будем при помощи подсчета операций с дисковой памятью: сколько страниц нам нужно считать, чтобы добраться до нашей записи.</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2438425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Как производится поиск при помощи B-дерева? </a:t>
            </a:r>
          </a:p>
          <a:p>
            <a:r>
              <a:rPr lang="ru-RU" sz="1200" b="0" i="0" kern="1200" dirty="0" smtClean="0">
                <a:solidFill>
                  <a:schemeClr val="tx1"/>
                </a:solidFill>
                <a:effectLst/>
                <a:latin typeface="+mn-lt"/>
                <a:ea typeface="+mn-ea"/>
                <a:cs typeface="+mn-cs"/>
              </a:rPr>
              <a:t>Поиск всегда начинается с корня. </a:t>
            </a:r>
          </a:p>
          <a:p>
            <a:r>
              <a:rPr lang="ru-RU" sz="1200" b="0" i="0" kern="1200" dirty="0" smtClean="0">
                <a:solidFill>
                  <a:schemeClr val="tx1"/>
                </a:solidFill>
                <a:effectLst/>
                <a:latin typeface="+mn-lt"/>
                <a:ea typeface="+mn-ea"/>
                <a:cs typeface="+mn-cs"/>
              </a:rPr>
              <a:t>Мы находим покрывающее значение ключа для нашего искомого, определяем адрес блока, спускаемся вниз к следующему уровню и так продолжаем, пока мы не дойдем до листовых блоков. </a:t>
            </a:r>
          </a:p>
          <a:p>
            <a:r>
              <a:rPr lang="ru-RU" sz="1200" b="0" i="0" kern="1200" dirty="0" smtClean="0">
                <a:solidFill>
                  <a:schemeClr val="tx1"/>
                </a:solidFill>
                <a:effectLst/>
                <a:latin typeface="+mn-lt"/>
                <a:ea typeface="+mn-ea"/>
                <a:cs typeface="+mn-cs"/>
              </a:rPr>
              <a:t>А на листовом блоке мы считываем непосредственно данные, которые мы ищем. </a:t>
            </a:r>
          </a:p>
          <a:p>
            <a:r>
              <a:rPr lang="ru-RU" sz="1200" b="0" i="0" kern="1200" dirty="0" smtClean="0">
                <a:solidFill>
                  <a:schemeClr val="tx1"/>
                </a:solidFill>
                <a:effectLst/>
                <a:latin typeface="+mn-lt"/>
                <a:ea typeface="+mn-ea"/>
                <a:cs typeface="+mn-cs"/>
              </a:rPr>
              <a:t>Давайте рассмотрим на примере.</a:t>
            </a:r>
          </a:p>
          <a:p>
            <a:endParaRPr lang="ru-RU" dirty="0" smtClean="0"/>
          </a:p>
          <a:p>
            <a:r>
              <a:rPr lang="ru-RU" sz="1200" b="0" i="0" kern="1200" dirty="0" smtClean="0">
                <a:solidFill>
                  <a:schemeClr val="tx1"/>
                </a:solidFill>
                <a:effectLst/>
                <a:latin typeface="+mn-lt"/>
                <a:ea typeface="+mn-ea"/>
                <a:cs typeface="+mn-cs"/>
              </a:rPr>
              <a:t>Операция поиска выполняется за время O(t*</a:t>
            </a:r>
            <a:r>
              <a:rPr lang="ru-RU" sz="1200" b="0" i="0" kern="1200" dirty="0" err="1" smtClean="0">
                <a:solidFill>
                  <a:schemeClr val="tx1"/>
                </a:solidFill>
                <a:effectLst/>
                <a:latin typeface="+mn-lt"/>
                <a:ea typeface="+mn-ea"/>
                <a:cs typeface="+mn-cs"/>
              </a:rPr>
              <a:t>log</a:t>
            </a:r>
            <a:r>
              <a:rPr lang="ru-RU" sz="1200" b="0" i="0" kern="1200" baseline="-25000" dirty="0" err="1" smtClean="0">
                <a:solidFill>
                  <a:schemeClr val="tx1"/>
                </a:solidFill>
                <a:effectLst/>
                <a:latin typeface="+mn-lt"/>
                <a:ea typeface="+mn-ea"/>
                <a:cs typeface="+mn-cs"/>
              </a:rPr>
              <a:t>t</a:t>
            </a:r>
            <a:r>
              <a:rPr lang="ru-RU" sz="1200" b="0" i="0" kern="1200" dirty="0" smtClean="0">
                <a:solidFill>
                  <a:schemeClr val="tx1"/>
                </a:solidFill>
                <a:effectLst/>
                <a:latin typeface="+mn-lt"/>
                <a:ea typeface="+mn-ea"/>
                <a:cs typeface="+mn-cs"/>
              </a:rPr>
              <a:t> (n) ), где t – минимальная степень узла(мин количество записей в блоке). Важно здесь, что дисковых операций мы совершаем всего лишь O(</a:t>
            </a:r>
            <a:r>
              <a:rPr lang="ru-RU" sz="1200" b="0" i="0" kern="1200" dirty="0" err="1" smtClean="0">
                <a:solidFill>
                  <a:schemeClr val="tx1"/>
                </a:solidFill>
                <a:effectLst/>
                <a:latin typeface="+mn-lt"/>
                <a:ea typeface="+mn-ea"/>
                <a:cs typeface="+mn-cs"/>
              </a:rPr>
              <a:t>log</a:t>
            </a:r>
            <a:r>
              <a:rPr lang="ru-RU" sz="1200" b="0" i="0" kern="1200" baseline="-25000" dirty="0" err="1" smtClean="0">
                <a:solidFill>
                  <a:schemeClr val="tx1"/>
                </a:solidFill>
                <a:effectLst/>
                <a:latin typeface="+mn-lt"/>
                <a:ea typeface="+mn-ea"/>
                <a:cs typeface="+mn-cs"/>
              </a:rPr>
              <a:t>t</a:t>
            </a:r>
            <a:r>
              <a:rPr lang="ru-RU" sz="1200" b="0" i="0" kern="1200" baseline="-250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n</a:t>
            </a:r>
            <a:r>
              <a:rPr lang="ru-RU"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24</a:t>
            </a:fld>
            <a:endParaRPr lang="en-US" sz="1400" b="0" strike="noStrike" spc="-1">
              <a:latin typeface="Times New Roman"/>
            </a:endParaRPr>
          </a:p>
        </p:txBody>
      </p:sp>
    </p:spTree>
    <p:extLst>
      <p:ext uri="{BB962C8B-B14F-4D97-AF65-F5344CB8AC3E}">
        <p14:creationId xmlns:p14="http://schemas.microsoft.com/office/powerpoint/2010/main" val="3109533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 нашем построенном B-дереве по номерам зачеток мы будем искать студента, чей номер зачетки указан на экране. </a:t>
            </a:r>
          </a:p>
          <a:p>
            <a:r>
              <a:rPr lang="ru-RU" sz="1200" b="0" i="0" kern="1200" dirty="0" smtClean="0">
                <a:solidFill>
                  <a:schemeClr val="tx1"/>
                </a:solidFill>
                <a:effectLst/>
                <a:latin typeface="+mn-lt"/>
                <a:ea typeface="+mn-ea"/>
                <a:cs typeface="+mn-cs"/>
              </a:rPr>
              <a:t>Покрывающее значение для этого искомого поля обведено кружком. </a:t>
            </a:r>
          </a:p>
          <a:p>
            <a:r>
              <a:rPr lang="ru-RU" sz="1200" b="0" i="0" kern="1200" dirty="0" smtClean="0">
                <a:solidFill>
                  <a:schemeClr val="tx1"/>
                </a:solidFill>
                <a:effectLst/>
                <a:latin typeface="+mn-lt"/>
                <a:ea typeface="+mn-ea"/>
                <a:cs typeface="+mn-cs"/>
              </a:rPr>
              <a:t>Мы находим адрес блока следующего уровня, спускаемся туда и так поступаем каждый раз, пока не доходим до листового блока и находим там студента с нужным нам номером зачетки. </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25</a:t>
            </a:fld>
            <a:endParaRPr lang="en-US" sz="1400" b="0" strike="noStrike" spc="-1">
              <a:latin typeface="Times New Roman"/>
            </a:endParaRPr>
          </a:p>
        </p:txBody>
      </p:sp>
    </p:spTree>
    <p:extLst>
      <p:ext uri="{BB962C8B-B14F-4D97-AF65-F5344CB8AC3E}">
        <p14:creationId xmlns:p14="http://schemas.microsoft.com/office/powerpoint/2010/main" val="4160025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Как происходит вставка в B-дерево? </a:t>
            </a:r>
          </a:p>
          <a:p>
            <a:r>
              <a:rPr lang="ru-RU" sz="1200" b="0" i="0" kern="1200" dirty="0" smtClean="0">
                <a:solidFill>
                  <a:schemeClr val="tx1"/>
                </a:solidFill>
                <a:effectLst/>
                <a:latin typeface="+mn-lt"/>
                <a:ea typeface="+mn-ea"/>
                <a:cs typeface="+mn-cs"/>
              </a:rPr>
              <a:t>Если нам нужно добавить какой-то элемент в B-дерево, то сначала мы должны определить блок, в который мы должны произвести вставку. </a:t>
            </a:r>
          </a:p>
          <a:p>
            <a:r>
              <a:rPr lang="ru-RU" sz="1200" b="0" i="0" kern="1200" dirty="0" smtClean="0">
                <a:solidFill>
                  <a:schemeClr val="tx1"/>
                </a:solidFill>
                <a:effectLst/>
                <a:latin typeface="+mn-lt"/>
                <a:ea typeface="+mn-ea"/>
                <a:cs typeface="+mn-cs"/>
              </a:rPr>
              <a:t>Вначале мы производим поиск по заданному значению ключа вставляемой записи. </a:t>
            </a:r>
          </a:p>
          <a:p>
            <a:r>
              <a:rPr lang="ru-RU" sz="1200" b="0" i="0" kern="1200" dirty="0" smtClean="0">
                <a:solidFill>
                  <a:schemeClr val="tx1"/>
                </a:solidFill>
                <a:effectLst/>
                <a:latin typeface="+mn-lt"/>
                <a:ea typeface="+mn-ea"/>
                <a:cs typeface="+mn-cs"/>
              </a:rPr>
              <a:t>Определив нужный блок, мы пытаемся добавить запись туда, если в блоке есть свободное место. </a:t>
            </a:r>
          </a:p>
          <a:p>
            <a:r>
              <a:rPr lang="ru-RU" sz="1200" b="0" i="0" kern="1200" dirty="0" smtClean="0">
                <a:solidFill>
                  <a:schemeClr val="tx1"/>
                </a:solidFill>
                <a:effectLst/>
                <a:latin typeface="+mn-lt"/>
                <a:ea typeface="+mn-ea"/>
                <a:cs typeface="+mn-cs"/>
              </a:rPr>
              <a:t>Если в блоке свободного места нет, то мы разделяем наш блок на два, и нам придется добавить указатель на этот новый блок в нашу индексную структуру. </a:t>
            </a:r>
          </a:p>
          <a:p>
            <a:r>
              <a:rPr lang="ru-RU" sz="1200" b="0" i="0" kern="1200" dirty="0" smtClean="0">
                <a:solidFill>
                  <a:schemeClr val="tx1"/>
                </a:solidFill>
                <a:effectLst/>
                <a:latin typeface="+mn-lt"/>
                <a:ea typeface="+mn-ea"/>
                <a:cs typeface="+mn-cs"/>
              </a:rPr>
              <a:t>Поднимаемся на уровень выше, смотрим: если ли в нашем индексном блоке есть место для новой пары, мы добавляем ее туда, если нет, то индексные блоки так же делятся на два. </a:t>
            </a:r>
          </a:p>
          <a:p>
            <a:r>
              <a:rPr lang="ru-RU" sz="1200" b="0" i="0" kern="1200" dirty="0" smtClean="0">
                <a:solidFill>
                  <a:schemeClr val="tx1"/>
                </a:solidFill>
                <a:effectLst/>
                <a:latin typeface="+mn-lt"/>
                <a:ea typeface="+mn-ea"/>
                <a:cs typeface="+mn-cs"/>
              </a:rPr>
              <a:t>В худшем случае при добавлении записи у нас может появиться новый уровень нашего индексного B-дерева.</a:t>
            </a:r>
          </a:p>
          <a:p>
            <a:endParaRPr lang="ru-RU" dirty="0" smtClean="0"/>
          </a:p>
          <a:p>
            <a:r>
              <a:rPr lang="ru-RU" sz="1200" b="0" i="0" kern="1200" dirty="0" smtClean="0">
                <a:solidFill>
                  <a:schemeClr val="tx1"/>
                </a:solidFill>
                <a:effectLst/>
                <a:latin typeface="+mn-lt"/>
                <a:ea typeface="+mn-ea"/>
                <a:cs typeface="+mn-cs"/>
              </a:rPr>
              <a:t>Операция добавления происходит также за время O(t </a:t>
            </a:r>
            <a:r>
              <a:rPr lang="ru-RU" sz="1200" b="0" i="0" kern="1200" dirty="0" err="1" smtClean="0">
                <a:solidFill>
                  <a:schemeClr val="tx1"/>
                </a:solidFill>
                <a:effectLst/>
                <a:latin typeface="+mn-lt"/>
                <a:ea typeface="+mn-ea"/>
                <a:cs typeface="+mn-cs"/>
              </a:rPr>
              <a:t>logt</a:t>
            </a:r>
            <a:r>
              <a:rPr lang="ru-RU" sz="1200" b="0" i="0" kern="1200" dirty="0" smtClean="0">
                <a:solidFill>
                  <a:schemeClr val="tx1"/>
                </a:solidFill>
                <a:effectLst/>
                <a:latin typeface="+mn-lt"/>
                <a:ea typeface="+mn-ea"/>
                <a:cs typeface="+mn-cs"/>
              </a:rPr>
              <a:t> n). Важно опять же, что дисковых операций мы выполняем всего лишь O(h), где h – высота дерева.</a:t>
            </a:r>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26</a:t>
            </a:fld>
            <a:endParaRPr lang="en-US" sz="1400" b="0" strike="noStrike" spc="-1">
              <a:latin typeface="Times New Roman"/>
            </a:endParaRPr>
          </a:p>
        </p:txBody>
      </p:sp>
    </p:spTree>
    <p:extLst>
      <p:ext uri="{BB962C8B-B14F-4D97-AF65-F5344CB8AC3E}">
        <p14:creationId xmlns:p14="http://schemas.microsoft.com/office/powerpoint/2010/main" val="388155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На рисунке проиллюстрировано пример </a:t>
            </a:r>
            <a:r>
              <a:rPr lang="ru-RU" sz="1200" b="0" i="0" kern="1200" dirty="0" err="1" smtClean="0">
                <a:solidFill>
                  <a:schemeClr val="tx1"/>
                </a:solidFill>
                <a:effectLst/>
                <a:latin typeface="+mn-lt"/>
                <a:ea typeface="+mn-ea"/>
                <a:cs typeface="+mn-cs"/>
              </a:rPr>
              <a:t>добавляния</a:t>
            </a:r>
            <a:r>
              <a:rPr lang="ru-RU" sz="1200" b="0" i="0" kern="1200" dirty="0" smtClean="0">
                <a:solidFill>
                  <a:schemeClr val="tx1"/>
                </a:solidFill>
                <a:effectLst/>
                <a:latin typeface="+mn-lt"/>
                <a:ea typeface="+mn-ea"/>
                <a:cs typeface="+mn-cs"/>
              </a:rPr>
              <a:t> ключа «15». В поисках позиции для нового ключа мы натыкаемся на заполненный узел (7, 9, 11, 13, 16). Следуя алгоритму, разбиваем его – при этом «11» переходит в родительский узел, а исходный разбивается на 2. Далее ключ «15» вставляется во второй «отколовшийся» узел. Все свойства B-дерева сохраняются!</a:t>
            </a:r>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27</a:t>
            </a:fld>
            <a:endParaRPr lang="en-US" sz="1400" b="0" strike="noStrike" spc="-1">
              <a:latin typeface="Times New Roman"/>
            </a:endParaRPr>
          </a:p>
        </p:txBody>
      </p:sp>
    </p:spTree>
    <p:extLst>
      <p:ext uri="{BB962C8B-B14F-4D97-AF65-F5344CB8AC3E}">
        <p14:creationId xmlns:p14="http://schemas.microsoft.com/office/powerpoint/2010/main" val="2566539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Индексы бывают кластерные и </a:t>
            </a:r>
            <a:r>
              <a:rPr lang="ru-RU" sz="1200" b="0" i="0" kern="1200" dirty="0" err="1" smtClean="0">
                <a:solidFill>
                  <a:schemeClr val="tx1"/>
                </a:solidFill>
                <a:effectLst/>
                <a:latin typeface="+mn-lt"/>
                <a:ea typeface="+mn-ea"/>
                <a:cs typeface="+mn-cs"/>
              </a:rPr>
              <a:t>некластерные</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Кластерный индекс — это самый важный индекс, который может быть построен в таблице. </a:t>
            </a:r>
          </a:p>
          <a:p>
            <a:r>
              <a:rPr lang="ru-RU" sz="1200" b="0" i="0" kern="1200" dirty="0" smtClean="0">
                <a:solidFill>
                  <a:schemeClr val="tx1"/>
                </a:solidFill>
                <a:effectLst/>
                <a:latin typeface="+mn-lt"/>
                <a:ea typeface="+mn-ea"/>
                <a:cs typeface="+mn-cs"/>
              </a:rPr>
              <a:t>И он должен быть построен по тому полю, по которому мы чаще всего будем искать, потому что именно кластерный индекс обеспечивает нам самый быстрый поиск значений в таблице. </a:t>
            </a:r>
          </a:p>
          <a:p>
            <a:r>
              <a:rPr lang="ru-RU" sz="1200" b="0" i="0" kern="1200" dirty="0" smtClean="0">
                <a:solidFill>
                  <a:schemeClr val="tx1"/>
                </a:solidFill>
                <a:effectLst/>
                <a:latin typeface="+mn-lt"/>
                <a:ea typeface="+mn-ea"/>
                <a:cs typeface="+mn-cs"/>
              </a:rPr>
              <a:t>Кластерный индекс для таблицы может быть только один. </a:t>
            </a:r>
          </a:p>
          <a:p>
            <a:r>
              <a:rPr lang="ru-RU" sz="1200" b="0" i="0" kern="1200" dirty="0" smtClean="0">
                <a:solidFill>
                  <a:schemeClr val="tx1"/>
                </a:solidFill>
                <a:effectLst/>
                <a:latin typeface="+mn-lt"/>
                <a:ea typeface="+mn-ea"/>
                <a:cs typeface="+mn-cs"/>
              </a:rPr>
              <a:t>Если мы определили какое-то поле или комбинацию полей при создании таблицы в качестве первичного ключа, то для этого поля мы автоматически построили кластерный индекс.</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28</a:t>
            </a:fld>
            <a:endParaRPr lang="en-US" sz="1400" b="0" strike="noStrike" spc="-1">
              <a:latin typeface="Times New Roman"/>
            </a:endParaRPr>
          </a:p>
        </p:txBody>
      </p:sp>
    </p:spTree>
    <p:extLst>
      <p:ext uri="{BB962C8B-B14F-4D97-AF65-F5344CB8AC3E}">
        <p14:creationId xmlns:p14="http://schemas.microsoft.com/office/powerpoint/2010/main" val="2750520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Какие есть рекомендации для ключа, который вы хотите выбрать для построения кластерного индекса. </a:t>
            </a:r>
          </a:p>
          <a:p>
            <a:r>
              <a:rPr lang="ru-RU" sz="1200" b="0" i="0" kern="1200" dirty="0" smtClean="0">
                <a:solidFill>
                  <a:schemeClr val="tx1"/>
                </a:solidFill>
                <a:effectLst/>
                <a:latin typeface="+mn-lt"/>
                <a:ea typeface="+mn-ea"/>
                <a:cs typeface="+mn-cs"/>
              </a:rPr>
              <a:t>Желательно, чтобы этот ключ был узкий, то есть занимал как можно меньшую длину. </a:t>
            </a:r>
          </a:p>
          <a:p>
            <a:r>
              <a:rPr lang="ru-RU" sz="1200" b="0" i="0" kern="1200" dirty="0" smtClean="0">
                <a:solidFill>
                  <a:schemeClr val="tx1"/>
                </a:solidFill>
                <a:effectLst/>
                <a:latin typeface="+mn-lt"/>
                <a:ea typeface="+mn-ea"/>
                <a:cs typeface="+mn-cs"/>
              </a:rPr>
              <a:t>Чтобы он был уникальный, то есть чтобы записи индексированного столбца не повторялись. </a:t>
            </a:r>
          </a:p>
          <a:p>
            <a:r>
              <a:rPr lang="ru-RU" sz="1200" b="0" i="0" kern="1200" dirty="0" smtClean="0">
                <a:solidFill>
                  <a:schemeClr val="tx1"/>
                </a:solidFill>
                <a:effectLst/>
                <a:latin typeface="+mn-lt"/>
                <a:ea typeface="+mn-ea"/>
                <a:cs typeface="+mn-cs"/>
              </a:rPr>
              <a:t>И чтобы он был статичный, чтобы нам не приходилось часто перестраивать структуру при изменении ключевого значения. </a:t>
            </a:r>
          </a:p>
          <a:p>
            <a:r>
              <a:rPr lang="ru-RU" sz="1200" b="0" i="0" kern="1200" dirty="0" smtClean="0">
                <a:solidFill>
                  <a:schemeClr val="tx1"/>
                </a:solidFill>
                <a:effectLst/>
                <a:latin typeface="+mn-lt"/>
                <a:ea typeface="+mn-ea"/>
                <a:cs typeface="+mn-cs"/>
              </a:rPr>
              <a:t>Длинные текстовые или битовые поля плохо подходят для построения кластерных индексов.</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29</a:t>
            </a:fld>
            <a:endParaRPr lang="en-US" sz="1400" b="0" strike="noStrike" spc="-1">
              <a:latin typeface="Times New Roman"/>
            </a:endParaRPr>
          </a:p>
        </p:txBody>
      </p:sp>
    </p:spTree>
    <p:extLst>
      <p:ext uri="{BB962C8B-B14F-4D97-AF65-F5344CB8AC3E}">
        <p14:creationId xmlns:p14="http://schemas.microsoft.com/office/powerpoint/2010/main" val="3849744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Как может появиться кластерный индекс у таблицы? </a:t>
            </a:r>
          </a:p>
          <a:p>
            <a:r>
              <a:rPr lang="ru-RU" sz="1200" b="0" i="0" kern="1200" dirty="0" smtClean="0">
                <a:solidFill>
                  <a:schemeClr val="tx1"/>
                </a:solidFill>
                <a:effectLst/>
                <a:latin typeface="+mn-lt"/>
                <a:ea typeface="+mn-ea"/>
                <a:cs typeface="+mn-cs"/>
              </a:rPr>
              <a:t>Первый способ — это определить поле или комбинацию полей в качестве первичного ключа. </a:t>
            </a:r>
          </a:p>
          <a:p>
            <a:r>
              <a:rPr lang="ru-RU" sz="1200" b="0" i="0" kern="1200" dirty="0" smtClean="0">
                <a:solidFill>
                  <a:schemeClr val="tx1"/>
                </a:solidFill>
                <a:effectLst/>
                <a:latin typeface="+mn-lt"/>
                <a:ea typeface="+mn-ea"/>
                <a:cs typeface="+mn-cs"/>
              </a:rPr>
              <a:t>Если мы не определили ни одного поля первичным ключом, но определили какие-то поля уникальными, то в таком случае первое уникальное поле и берется за основу для построения кластерного индекса. </a:t>
            </a:r>
          </a:p>
          <a:p>
            <a:r>
              <a:rPr lang="ru-RU" sz="1200" b="0" i="0" kern="1200" dirty="0" smtClean="0">
                <a:solidFill>
                  <a:schemeClr val="tx1"/>
                </a:solidFill>
                <a:effectLst/>
                <a:latin typeface="+mn-lt"/>
                <a:ea typeface="+mn-ea"/>
                <a:cs typeface="+mn-cs"/>
              </a:rPr>
              <a:t>Если мы не использовали первичного ключа или уникальности полей при создании таблицы, то система может построить нам скрытое поле с суррогатным цифровым идентификатором и по нему создать кластерный индекс. </a:t>
            </a:r>
          </a:p>
          <a:p>
            <a:r>
              <a:rPr lang="ru-RU" sz="1200" b="0" i="0" kern="1200" dirty="0" smtClean="0">
                <a:solidFill>
                  <a:schemeClr val="tx1"/>
                </a:solidFill>
                <a:effectLst/>
                <a:latin typeface="+mn-lt"/>
                <a:ea typeface="+mn-ea"/>
                <a:cs typeface="+mn-cs"/>
              </a:rPr>
              <a:t>Допустим Мы создали кластерный индекс по какому-то полю, которое мы сочли наиболее важным, и обеспечили тем самым наиболее быстрый поиск по значению этого поля.</a:t>
            </a:r>
          </a:p>
          <a:p>
            <a:r>
              <a:rPr lang="ru-RU" sz="1200" b="0" i="0" kern="1200" dirty="0" smtClean="0">
                <a:solidFill>
                  <a:schemeClr val="tx1"/>
                </a:solidFill>
                <a:effectLst/>
                <a:latin typeface="+mn-lt"/>
                <a:ea typeface="+mn-ea"/>
                <a:cs typeface="+mn-cs"/>
              </a:rPr>
              <a:t>Но может потребоваться, что мы хотим искать по разным критериям. </a:t>
            </a:r>
          </a:p>
          <a:p>
            <a:r>
              <a:rPr lang="ru-RU" sz="1200" b="0" i="0" kern="1200" dirty="0" smtClean="0">
                <a:solidFill>
                  <a:schemeClr val="tx1"/>
                </a:solidFill>
                <a:effectLst/>
                <a:latin typeface="+mn-lt"/>
                <a:ea typeface="+mn-ea"/>
                <a:cs typeface="+mn-cs"/>
              </a:rPr>
              <a:t>Мы, например, построили индекс в таблице «Студенты» по номеру зачетки, но нам еще иногда хочется искать по имени студента, может быть, по адресу и еще по каким-то критериям. </a:t>
            </a:r>
          </a:p>
          <a:p>
            <a:r>
              <a:rPr lang="ru-RU" sz="1200" b="0" i="0" kern="1200" dirty="0" smtClean="0">
                <a:solidFill>
                  <a:schemeClr val="tx1"/>
                </a:solidFill>
                <a:effectLst/>
                <a:latin typeface="+mn-lt"/>
                <a:ea typeface="+mn-ea"/>
                <a:cs typeface="+mn-cs"/>
              </a:rPr>
              <a:t>Что же делать тогда?</a:t>
            </a:r>
          </a:p>
          <a:p>
            <a:endParaRPr lang="ru-RU" sz="1200" b="0" i="0" kern="1200" dirty="0" smtClean="0">
              <a:solidFill>
                <a:schemeClr val="tx1"/>
              </a:solidFill>
              <a:effectLst/>
              <a:latin typeface="+mn-lt"/>
              <a:ea typeface="+mn-ea"/>
              <a:cs typeface="+mn-cs"/>
            </a:endParaRPr>
          </a:p>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30</a:t>
            </a:fld>
            <a:endParaRPr lang="en-US" sz="1400" b="0" strike="noStrike" spc="-1">
              <a:latin typeface="Times New Roman"/>
            </a:endParaRPr>
          </a:p>
        </p:txBody>
      </p:sp>
    </p:spTree>
    <p:extLst>
      <p:ext uri="{BB962C8B-B14F-4D97-AF65-F5344CB8AC3E}">
        <p14:creationId xmlns:p14="http://schemas.microsoft.com/office/powerpoint/2010/main" val="508165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Тогда можно строить дополнительные индексы, которые называются </a:t>
            </a:r>
            <a:r>
              <a:rPr lang="ru-RU" sz="1200" b="0" i="0" kern="1200" dirty="0" err="1" smtClean="0">
                <a:solidFill>
                  <a:schemeClr val="tx1"/>
                </a:solidFill>
                <a:effectLst/>
                <a:latin typeface="+mn-lt"/>
                <a:ea typeface="+mn-ea"/>
                <a:cs typeface="+mn-cs"/>
              </a:rPr>
              <a:t>некластерными</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Общая рекомендация состоит в том, что </a:t>
            </a:r>
            <a:r>
              <a:rPr lang="ru-RU" sz="1200" b="0" i="0" kern="1200" dirty="0" err="1" smtClean="0">
                <a:solidFill>
                  <a:schemeClr val="tx1"/>
                </a:solidFill>
                <a:effectLst/>
                <a:latin typeface="+mn-lt"/>
                <a:ea typeface="+mn-ea"/>
                <a:cs typeface="+mn-cs"/>
              </a:rPr>
              <a:t>некластерные</a:t>
            </a:r>
            <a:r>
              <a:rPr lang="ru-RU" sz="1200" b="0" i="0" kern="1200" dirty="0" smtClean="0">
                <a:solidFill>
                  <a:schemeClr val="tx1"/>
                </a:solidFill>
                <a:effectLst/>
                <a:latin typeface="+mn-lt"/>
                <a:ea typeface="+mn-ea"/>
                <a:cs typeface="+mn-cs"/>
              </a:rPr>
              <a:t> индексы строятся только после создания кластерного индекса в таблице, потому что </a:t>
            </a:r>
            <a:r>
              <a:rPr lang="ru-RU" sz="1200" b="0" i="0" kern="1200" dirty="0" err="1" smtClean="0">
                <a:solidFill>
                  <a:schemeClr val="tx1"/>
                </a:solidFill>
                <a:effectLst/>
                <a:latin typeface="+mn-lt"/>
                <a:ea typeface="+mn-ea"/>
                <a:cs typeface="+mn-cs"/>
              </a:rPr>
              <a:t>некластерные</a:t>
            </a:r>
            <a:r>
              <a:rPr lang="ru-RU" sz="1200" b="0" i="0" kern="1200" dirty="0" smtClean="0">
                <a:solidFill>
                  <a:schemeClr val="tx1"/>
                </a:solidFill>
                <a:effectLst/>
                <a:latin typeface="+mn-lt"/>
                <a:ea typeface="+mn-ea"/>
                <a:cs typeface="+mn-cs"/>
              </a:rPr>
              <a:t> индексы основаны на кластерном</a:t>
            </a:r>
          </a:p>
          <a:p>
            <a:r>
              <a:rPr lang="ru-RU" sz="1200" b="0" i="0" kern="1200" dirty="0" smtClean="0">
                <a:solidFill>
                  <a:schemeClr val="tx1"/>
                </a:solidFill>
                <a:effectLst/>
                <a:latin typeface="+mn-lt"/>
                <a:ea typeface="+mn-ea"/>
                <a:cs typeface="+mn-cs"/>
              </a:rPr>
              <a:t>Как появляются </a:t>
            </a:r>
            <a:r>
              <a:rPr lang="ru-RU" sz="1200" b="0" i="0" kern="1200" dirty="0" err="1" smtClean="0">
                <a:solidFill>
                  <a:schemeClr val="tx1"/>
                </a:solidFill>
                <a:effectLst/>
                <a:latin typeface="+mn-lt"/>
                <a:ea typeface="+mn-ea"/>
                <a:cs typeface="+mn-cs"/>
              </a:rPr>
              <a:t>некластерные</a:t>
            </a:r>
            <a:r>
              <a:rPr lang="ru-RU" sz="1200" b="0" i="0" kern="1200" dirty="0" smtClean="0">
                <a:solidFill>
                  <a:schemeClr val="tx1"/>
                </a:solidFill>
                <a:effectLst/>
                <a:latin typeface="+mn-lt"/>
                <a:ea typeface="+mn-ea"/>
                <a:cs typeface="+mn-cs"/>
              </a:rPr>
              <a:t> индексы? </a:t>
            </a:r>
          </a:p>
          <a:p>
            <a:r>
              <a:rPr lang="ru-RU" sz="1200" b="0" i="0" kern="1200" dirty="0" smtClean="0">
                <a:solidFill>
                  <a:schemeClr val="tx1"/>
                </a:solidFill>
                <a:effectLst/>
                <a:latin typeface="+mn-lt"/>
                <a:ea typeface="+mn-ea"/>
                <a:cs typeface="+mn-cs"/>
              </a:rPr>
              <a:t>Они появляются автоматически, если мы при создании таблицы объявляем поля уникальными. </a:t>
            </a:r>
          </a:p>
          <a:p>
            <a:r>
              <a:rPr lang="ru-RU" sz="1200" b="0" i="0" kern="1200" dirty="0" smtClean="0">
                <a:solidFill>
                  <a:schemeClr val="tx1"/>
                </a:solidFill>
                <a:effectLst/>
                <a:latin typeface="+mn-lt"/>
                <a:ea typeface="+mn-ea"/>
                <a:cs typeface="+mn-cs"/>
              </a:rPr>
              <a:t>А могут быть созданы отдельные команды CREATE INDEX после создания таблицы. </a:t>
            </a:r>
          </a:p>
          <a:p>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31</a:t>
            </a:fld>
            <a:endParaRPr lang="en-US" sz="1400" b="0" strike="noStrike" spc="-1">
              <a:latin typeface="Times New Roman"/>
            </a:endParaRPr>
          </a:p>
        </p:txBody>
      </p:sp>
    </p:spTree>
    <p:extLst>
      <p:ext uri="{BB962C8B-B14F-4D97-AF65-F5344CB8AC3E}">
        <p14:creationId xmlns:p14="http://schemas.microsoft.com/office/powerpoint/2010/main" val="1648004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Рассмотрим команду создания </a:t>
            </a:r>
            <a:r>
              <a:rPr lang="ru-RU" sz="1200" b="0" i="0" kern="1200" dirty="0" err="1" smtClean="0">
                <a:solidFill>
                  <a:schemeClr val="tx1"/>
                </a:solidFill>
                <a:effectLst/>
                <a:latin typeface="+mn-lt"/>
                <a:ea typeface="+mn-ea"/>
                <a:cs typeface="+mn-cs"/>
              </a:rPr>
              <a:t>некластерного</a:t>
            </a:r>
            <a:r>
              <a:rPr lang="ru-RU" sz="1200" b="0" i="0" kern="1200" dirty="0" smtClean="0">
                <a:solidFill>
                  <a:schemeClr val="tx1"/>
                </a:solidFill>
                <a:effectLst/>
                <a:latin typeface="+mn-lt"/>
                <a:ea typeface="+mn-ea"/>
                <a:cs typeface="+mn-cs"/>
              </a:rPr>
              <a:t> индекса. </a:t>
            </a:r>
          </a:p>
          <a:p>
            <a:r>
              <a:rPr lang="ru-RU" sz="1200" b="0" i="0" kern="1200" dirty="0" smtClean="0">
                <a:solidFill>
                  <a:schemeClr val="tx1"/>
                </a:solidFill>
                <a:effectLst/>
                <a:latin typeface="+mn-lt"/>
                <a:ea typeface="+mn-ea"/>
                <a:cs typeface="+mn-cs"/>
              </a:rPr>
              <a:t>Мы пишем CREATE INDEX. </a:t>
            </a:r>
          </a:p>
          <a:p>
            <a:r>
              <a:rPr lang="ru-RU" sz="1200" b="0" i="0" kern="1200" dirty="0" smtClean="0">
                <a:solidFill>
                  <a:schemeClr val="tx1"/>
                </a:solidFill>
                <a:effectLst/>
                <a:latin typeface="+mn-lt"/>
                <a:ea typeface="+mn-ea"/>
                <a:cs typeface="+mn-cs"/>
              </a:rPr>
              <a:t>Дальше указываем обязательно имя индекса. </a:t>
            </a:r>
          </a:p>
          <a:p>
            <a:r>
              <a:rPr lang="ru-RU" sz="1200" b="0" i="0" kern="1200" dirty="0" smtClean="0">
                <a:solidFill>
                  <a:schemeClr val="tx1"/>
                </a:solidFill>
                <a:effectLst/>
                <a:latin typeface="+mn-lt"/>
                <a:ea typeface="+mn-ea"/>
                <a:cs typeface="+mn-cs"/>
              </a:rPr>
              <a:t>После этого указываем имя таблицы и имя поля или полей, по которым мы строим этот дополнительный индекс. </a:t>
            </a:r>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32</a:t>
            </a:fld>
            <a:endParaRPr lang="en-US" sz="1400" b="0" strike="noStrike" spc="-1">
              <a:latin typeface="Times New Roman"/>
            </a:endParaRPr>
          </a:p>
        </p:txBody>
      </p:sp>
    </p:spTree>
    <p:extLst>
      <p:ext uri="{BB962C8B-B14F-4D97-AF65-F5344CB8AC3E}">
        <p14:creationId xmlns:p14="http://schemas.microsoft.com/office/powerpoint/2010/main" val="20332309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Как строится </a:t>
            </a:r>
            <a:r>
              <a:rPr lang="ru-RU" sz="1200" b="0" i="0" kern="1200" dirty="0" err="1" smtClean="0">
                <a:solidFill>
                  <a:schemeClr val="tx1"/>
                </a:solidFill>
                <a:effectLst/>
                <a:latin typeface="+mn-lt"/>
                <a:ea typeface="+mn-ea"/>
                <a:cs typeface="+mn-cs"/>
              </a:rPr>
              <a:t>некластерный</a:t>
            </a:r>
            <a:r>
              <a:rPr lang="ru-RU" sz="1200" b="0" i="0" kern="1200" dirty="0" smtClean="0">
                <a:solidFill>
                  <a:schemeClr val="tx1"/>
                </a:solidFill>
                <a:effectLst/>
                <a:latin typeface="+mn-lt"/>
                <a:ea typeface="+mn-ea"/>
                <a:cs typeface="+mn-cs"/>
              </a:rPr>
              <a:t> индекс? </a:t>
            </a:r>
          </a:p>
          <a:p>
            <a:r>
              <a:rPr lang="ru-RU" sz="1200" b="0" i="0" kern="1200" dirty="0" smtClean="0">
                <a:solidFill>
                  <a:schemeClr val="tx1"/>
                </a:solidFill>
                <a:effectLst/>
                <a:latin typeface="+mn-lt"/>
                <a:ea typeface="+mn-ea"/>
                <a:cs typeface="+mn-cs"/>
              </a:rPr>
              <a:t>Для каждой записи нашей таблицы мы размещаем в индексную структуру пару. </a:t>
            </a:r>
          </a:p>
          <a:p>
            <a:r>
              <a:rPr lang="ru-RU" sz="1200" b="0" i="0" kern="1200" dirty="0" smtClean="0">
                <a:solidFill>
                  <a:schemeClr val="tx1"/>
                </a:solidFill>
                <a:effectLst/>
                <a:latin typeface="+mn-lt"/>
                <a:ea typeface="+mn-ea"/>
                <a:cs typeface="+mn-cs"/>
              </a:rPr>
              <a:t>Это значение ключа данной записи и значение поля, по которому мы строим индекс. </a:t>
            </a:r>
          </a:p>
          <a:p>
            <a:r>
              <a:rPr lang="ru-RU" sz="1200" b="0" i="0" kern="1200" dirty="0" smtClean="0">
                <a:solidFill>
                  <a:schemeClr val="tx1"/>
                </a:solidFill>
                <a:effectLst/>
                <a:latin typeface="+mn-lt"/>
                <a:ea typeface="+mn-ea"/>
                <a:cs typeface="+mn-cs"/>
              </a:rPr>
              <a:t>Эти записи мы размещаем в порядке возрастания индексируемого поля. </a:t>
            </a:r>
          </a:p>
          <a:p>
            <a:r>
              <a:rPr lang="ru-RU" sz="1200" b="0" i="0" kern="1200" dirty="0" smtClean="0">
                <a:solidFill>
                  <a:schemeClr val="tx1"/>
                </a:solidFill>
                <a:effectLst/>
                <a:latin typeface="+mn-lt"/>
                <a:ea typeface="+mn-ea"/>
                <a:cs typeface="+mn-cs"/>
              </a:rPr>
              <a:t>В таком случае наши записи оказываются упорядочены по значению этого поля. </a:t>
            </a:r>
          </a:p>
          <a:p>
            <a:r>
              <a:rPr lang="ru-RU" sz="1200" b="0" i="0" kern="1200" dirty="0" smtClean="0">
                <a:solidFill>
                  <a:schemeClr val="tx1"/>
                </a:solidFill>
                <a:effectLst/>
                <a:latin typeface="+mn-lt"/>
                <a:ea typeface="+mn-ea"/>
                <a:cs typeface="+mn-cs"/>
              </a:rPr>
              <a:t>Для этих записей мы можем определить минимальное значение индексируемого поля в каждом блоке, определить адрес блока и построить структуру на основе B-дерева, как мы уже делали для кластерного индекса.</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33</a:t>
            </a:fld>
            <a:endParaRPr lang="en-US" sz="1400" b="0" strike="noStrike" spc="-1">
              <a:latin typeface="Times New Roman"/>
            </a:endParaRPr>
          </a:p>
        </p:txBody>
      </p:sp>
    </p:spTree>
    <p:extLst>
      <p:ext uri="{BB962C8B-B14F-4D97-AF65-F5344CB8AC3E}">
        <p14:creationId xmlns:p14="http://schemas.microsoft.com/office/powerpoint/2010/main" val="157273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Первый способ организации таблицы — это хранение файлов, так называемое «файлы в виде кучи» или хранение таблицы с добавлением в конец. </a:t>
            </a:r>
          </a:p>
          <a:p>
            <a:r>
              <a:rPr lang="ru-RU" sz="1200" b="0" i="0" kern="1200" dirty="0" smtClean="0">
                <a:solidFill>
                  <a:schemeClr val="tx1"/>
                </a:solidFill>
                <a:effectLst/>
                <a:latin typeface="+mn-lt"/>
                <a:ea typeface="+mn-ea"/>
                <a:cs typeface="+mn-cs"/>
              </a:rPr>
              <a:t>В таком случае мы не организуем никакого порядка в наших записях, и записи добавляются в конец файла по мере поступления. </a:t>
            </a:r>
          </a:p>
          <a:p>
            <a:r>
              <a:rPr lang="ru-RU" sz="1200" b="0" i="0" kern="1200" dirty="0" smtClean="0">
                <a:solidFill>
                  <a:schemeClr val="tx1"/>
                </a:solidFill>
                <a:effectLst/>
                <a:latin typeface="+mn-lt"/>
                <a:ea typeface="+mn-ea"/>
                <a:cs typeface="+mn-cs"/>
              </a:rPr>
              <a:t>Конечно, записи могут удаляться, и тогда в середине файлов впоследствии образуются </a:t>
            </a:r>
          </a:p>
          <a:p>
            <a:r>
              <a:rPr lang="ru-RU" sz="1200" b="0" i="0" kern="1200" dirty="0" smtClean="0">
                <a:solidFill>
                  <a:schemeClr val="tx1"/>
                </a:solidFill>
                <a:effectLst/>
                <a:latin typeface="+mn-lt"/>
                <a:ea typeface="+mn-ea"/>
                <a:cs typeface="+mn-cs"/>
              </a:rPr>
              <a:t>пустые места, которые мы можем заполнять вновь поступившими записями, </a:t>
            </a:r>
          </a:p>
          <a:p>
            <a:r>
              <a:rPr lang="ru-RU" sz="1200" b="0" i="0" kern="1200" dirty="0" smtClean="0">
                <a:solidFill>
                  <a:schemeClr val="tx1"/>
                </a:solidFill>
                <a:effectLst/>
                <a:latin typeface="+mn-lt"/>
                <a:ea typeface="+mn-ea"/>
                <a:cs typeface="+mn-cs"/>
              </a:rPr>
              <a:t>а можем так и оставлять эти места свободными.</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3040447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Давайте рассмотрим пример построения </a:t>
            </a:r>
            <a:r>
              <a:rPr lang="ru-RU" sz="1200" b="0" i="0" kern="1200" dirty="0" err="1" smtClean="0">
                <a:solidFill>
                  <a:schemeClr val="tx1"/>
                </a:solidFill>
                <a:effectLst/>
                <a:latin typeface="+mn-lt"/>
                <a:ea typeface="+mn-ea"/>
                <a:cs typeface="+mn-cs"/>
              </a:rPr>
              <a:t>некластерного</a:t>
            </a:r>
            <a:r>
              <a:rPr lang="ru-RU" sz="1200" b="0" i="0" kern="1200" dirty="0" smtClean="0">
                <a:solidFill>
                  <a:schemeClr val="tx1"/>
                </a:solidFill>
                <a:effectLst/>
                <a:latin typeface="+mn-lt"/>
                <a:ea typeface="+mn-ea"/>
                <a:cs typeface="+mn-cs"/>
              </a:rPr>
              <a:t> индекса по полю «Имя студента» для таблицы «Студент». </a:t>
            </a:r>
          </a:p>
          <a:p>
            <a:r>
              <a:rPr lang="ru-RU" sz="1200" b="0" i="0" kern="1200" dirty="0" smtClean="0">
                <a:solidFill>
                  <a:schemeClr val="tx1"/>
                </a:solidFill>
                <a:effectLst/>
                <a:latin typeface="+mn-lt"/>
                <a:ea typeface="+mn-ea"/>
                <a:cs typeface="+mn-cs"/>
              </a:rPr>
              <a:t>Мы берем из нашей таблицы значения двух столбцов. </a:t>
            </a:r>
          </a:p>
          <a:p>
            <a:r>
              <a:rPr lang="ru-RU" sz="1200" b="0" i="0" kern="1200" dirty="0" smtClean="0">
                <a:solidFill>
                  <a:schemeClr val="tx1"/>
                </a:solidFill>
                <a:effectLst/>
                <a:latin typeface="+mn-lt"/>
                <a:ea typeface="+mn-ea"/>
                <a:cs typeface="+mn-cs"/>
              </a:rPr>
              <a:t>Это имя студента и номер зачетки, который является у нас ключом. </a:t>
            </a:r>
          </a:p>
          <a:p>
            <a:r>
              <a:rPr lang="ru-RU" sz="1200" b="0" i="0" kern="1200" dirty="0" smtClean="0">
                <a:solidFill>
                  <a:schemeClr val="tx1"/>
                </a:solidFill>
                <a:effectLst/>
                <a:latin typeface="+mn-lt"/>
                <a:ea typeface="+mn-ea"/>
                <a:cs typeface="+mn-cs"/>
              </a:rPr>
              <a:t>Упорядочиваем эти значения по имени студента. </a:t>
            </a:r>
          </a:p>
          <a:p>
            <a:r>
              <a:rPr lang="ru-RU" sz="1200" b="0" i="0" kern="1200" dirty="0" smtClean="0">
                <a:solidFill>
                  <a:schemeClr val="tx1"/>
                </a:solidFill>
                <a:effectLst/>
                <a:latin typeface="+mn-lt"/>
                <a:ea typeface="+mn-ea"/>
                <a:cs typeface="+mn-cs"/>
              </a:rPr>
              <a:t>Распределяем эти записи в блоках. </a:t>
            </a:r>
          </a:p>
          <a:p>
            <a:r>
              <a:rPr lang="ru-RU" sz="1200" b="0" i="0" kern="1200" dirty="0" smtClean="0">
                <a:solidFill>
                  <a:schemeClr val="tx1"/>
                </a:solidFill>
                <a:effectLst/>
                <a:latin typeface="+mn-lt"/>
                <a:ea typeface="+mn-ea"/>
                <a:cs typeface="+mn-cs"/>
              </a:rPr>
              <a:t>Для каждого блока находим минимальные значения имени студента. </a:t>
            </a:r>
          </a:p>
          <a:p>
            <a:r>
              <a:rPr lang="ru-RU" sz="1200" b="0" i="0" kern="1200" dirty="0" smtClean="0">
                <a:solidFill>
                  <a:schemeClr val="tx1"/>
                </a:solidFill>
                <a:effectLst/>
                <a:latin typeface="+mn-lt"/>
                <a:ea typeface="+mn-ea"/>
                <a:cs typeface="+mn-cs"/>
              </a:rPr>
              <a:t>Запоминаем адрес блока и строим индексную структуру на основе B-дерева. </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34</a:t>
            </a:fld>
            <a:endParaRPr lang="en-US" sz="1400" b="0" strike="noStrike" spc="-1">
              <a:latin typeface="Times New Roman"/>
            </a:endParaRPr>
          </a:p>
        </p:txBody>
      </p:sp>
    </p:spTree>
    <p:extLst>
      <p:ext uri="{BB962C8B-B14F-4D97-AF65-F5344CB8AC3E}">
        <p14:creationId xmlns:p14="http://schemas.microsoft.com/office/powerpoint/2010/main" val="2585131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Допустим мы хотим построить </a:t>
            </a:r>
            <a:r>
              <a:rPr lang="ru-RU" sz="1200" b="0" i="0" kern="1200" dirty="0" err="1" smtClean="0">
                <a:solidFill>
                  <a:schemeClr val="tx1"/>
                </a:solidFill>
                <a:effectLst/>
                <a:latin typeface="+mn-lt"/>
                <a:ea typeface="+mn-ea"/>
                <a:cs typeface="+mn-cs"/>
              </a:rPr>
              <a:t>некластерный</a:t>
            </a:r>
            <a:r>
              <a:rPr lang="ru-RU" sz="1200" b="0" i="0" kern="1200" dirty="0" smtClean="0">
                <a:solidFill>
                  <a:schemeClr val="tx1"/>
                </a:solidFill>
                <a:effectLst/>
                <a:latin typeface="+mn-lt"/>
                <a:ea typeface="+mn-ea"/>
                <a:cs typeface="+mn-cs"/>
              </a:rPr>
              <a:t> индекс по полю </a:t>
            </a:r>
            <a:r>
              <a:rPr lang="en-US" sz="1200" b="0" i="0" kern="1200" dirty="0" err="1" smtClean="0">
                <a:solidFill>
                  <a:schemeClr val="tx1"/>
                </a:solidFill>
                <a:effectLst/>
                <a:latin typeface="+mn-lt"/>
                <a:ea typeface="+mn-ea"/>
                <a:cs typeface="+mn-cs"/>
              </a:rPr>
              <a:t>StudentName</a:t>
            </a:r>
            <a:endParaRPr lang="ru-RU" sz="1200" b="0" i="0" kern="1200" dirty="0" smtClean="0">
              <a:solidFill>
                <a:schemeClr val="tx1"/>
              </a:solidFill>
              <a:effectLst/>
              <a:latin typeface="+mn-lt"/>
              <a:ea typeface="+mn-ea"/>
              <a:cs typeface="+mn-cs"/>
            </a:endParaRPr>
          </a:p>
          <a:p>
            <a:r>
              <a:rPr lang="ru-RU" sz="1200" b="0" i="0" kern="1200" baseline="0" dirty="0" smtClean="0">
                <a:solidFill>
                  <a:schemeClr val="tx1"/>
                </a:solidFill>
                <a:effectLst/>
                <a:latin typeface="+mn-lt"/>
                <a:ea typeface="+mn-ea"/>
                <a:cs typeface="+mn-cs"/>
              </a:rPr>
              <a:t>Мы выбрали максимальный размер блока </a:t>
            </a:r>
            <a:r>
              <a:rPr lang="ru-RU" sz="1200" b="0" i="0" kern="1200" baseline="0" dirty="0" err="1" smtClean="0">
                <a:solidFill>
                  <a:schemeClr val="tx1"/>
                </a:solidFill>
                <a:effectLst/>
                <a:latin typeface="+mn-lt"/>
                <a:ea typeface="+mn-ea"/>
                <a:cs typeface="+mn-cs"/>
              </a:rPr>
              <a:t>равеным</a:t>
            </a:r>
            <a:r>
              <a:rPr lang="ru-RU" sz="1200" b="0" i="0" kern="1200" baseline="0" dirty="0" smtClean="0">
                <a:solidFill>
                  <a:schemeClr val="tx1"/>
                </a:solidFill>
                <a:effectLst/>
                <a:latin typeface="+mn-lt"/>
                <a:ea typeface="+mn-ea"/>
                <a:cs typeface="+mn-cs"/>
              </a:rPr>
              <a:t> 4, тогда …..</a:t>
            </a:r>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35</a:t>
            </a:fld>
            <a:endParaRPr lang="en-US" sz="1400" b="0" strike="noStrike" spc="-1">
              <a:latin typeface="Times New Roman"/>
            </a:endParaRPr>
          </a:p>
        </p:txBody>
      </p:sp>
    </p:spTree>
    <p:extLst>
      <p:ext uri="{BB962C8B-B14F-4D97-AF65-F5344CB8AC3E}">
        <p14:creationId xmlns:p14="http://schemas.microsoft.com/office/powerpoint/2010/main" val="41215547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dirty="0" smtClean="0"/>
              <a:t>Исходные</a:t>
            </a:r>
            <a:r>
              <a:rPr lang="ru-RU" baseline="0" dirty="0" smtClean="0"/>
              <a:t> данные у нас разбиваются на два блока относительно их </a:t>
            </a:r>
            <a:r>
              <a:rPr lang="ru-RU" b="1" baseline="0" dirty="0" smtClean="0"/>
              <a:t>лексикографического порядка(все знают?)</a:t>
            </a:r>
            <a:endParaRPr lang="ru-RU" b="1"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36</a:t>
            </a:fld>
            <a:endParaRPr lang="en-US" sz="1400" b="0" strike="noStrike" spc="-1">
              <a:latin typeface="Times New Roman"/>
            </a:endParaRPr>
          </a:p>
        </p:txBody>
      </p:sp>
    </p:spTree>
    <p:extLst>
      <p:ext uri="{BB962C8B-B14F-4D97-AF65-F5344CB8AC3E}">
        <p14:creationId xmlns:p14="http://schemas.microsoft.com/office/powerpoint/2010/main" val="1774155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dirty="0" smtClean="0"/>
              <a:t>В итоге в корне дерева у нас два значения</a:t>
            </a:r>
            <a:r>
              <a:rPr lang="ru-RU" baseline="0" dirty="0" smtClean="0"/>
              <a:t> поля</a:t>
            </a:r>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37</a:t>
            </a:fld>
            <a:endParaRPr lang="en-US" sz="1400" b="0" strike="noStrike" spc="-1">
              <a:latin typeface="Times New Roman"/>
            </a:endParaRPr>
          </a:p>
        </p:txBody>
      </p:sp>
    </p:spTree>
    <p:extLst>
      <p:ext uri="{BB962C8B-B14F-4D97-AF65-F5344CB8AC3E}">
        <p14:creationId xmlns:p14="http://schemas.microsoft.com/office/powerpoint/2010/main" val="3197541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Рассмотрим построение </a:t>
            </a:r>
            <a:r>
              <a:rPr lang="ru-RU" sz="1200" b="0" i="0" kern="1200" dirty="0" err="1" smtClean="0">
                <a:solidFill>
                  <a:schemeClr val="tx1"/>
                </a:solidFill>
                <a:effectLst/>
                <a:latin typeface="+mn-lt"/>
                <a:ea typeface="+mn-ea"/>
                <a:cs typeface="+mn-cs"/>
              </a:rPr>
              <a:t>некластерного</a:t>
            </a:r>
            <a:r>
              <a:rPr lang="ru-RU" sz="1200" b="0" i="0" kern="1200" dirty="0" smtClean="0">
                <a:solidFill>
                  <a:schemeClr val="tx1"/>
                </a:solidFill>
                <a:effectLst/>
                <a:latin typeface="+mn-lt"/>
                <a:ea typeface="+mn-ea"/>
                <a:cs typeface="+mn-cs"/>
              </a:rPr>
              <a:t> индекса по составному ключу. </a:t>
            </a:r>
          </a:p>
          <a:p>
            <a:r>
              <a:rPr lang="ru-RU" sz="1200" b="0" i="0" kern="1200" dirty="0" smtClean="0">
                <a:solidFill>
                  <a:schemeClr val="tx1"/>
                </a:solidFill>
                <a:effectLst/>
                <a:latin typeface="+mn-lt"/>
                <a:ea typeface="+mn-ea"/>
                <a:cs typeface="+mn-cs"/>
              </a:rPr>
              <a:t>Для построения индекса мы можем брать не одно поле, а сочетание нескольких столбцов нашей таблицы. </a:t>
            </a:r>
          </a:p>
          <a:p>
            <a:r>
              <a:rPr lang="ru-RU" sz="1200" b="0" i="0" kern="1200" dirty="0" smtClean="0">
                <a:solidFill>
                  <a:schemeClr val="tx1"/>
                </a:solidFill>
                <a:effectLst/>
                <a:latin typeface="+mn-lt"/>
                <a:ea typeface="+mn-ea"/>
                <a:cs typeface="+mn-cs"/>
              </a:rPr>
              <a:t>При этом нужно обратить внимание на порядок столбцов. </a:t>
            </a:r>
          </a:p>
          <a:p>
            <a:r>
              <a:rPr lang="ru-RU" sz="1200" b="0" i="0" kern="1200" dirty="0" smtClean="0">
                <a:solidFill>
                  <a:schemeClr val="tx1"/>
                </a:solidFill>
                <a:effectLst/>
                <a:latin typeface="+mn-lt"/>
                <a:ea typeface="+mn-ea"/>
                <a:cs typeface="+mn-cs"/>
              </a:rPr>
              <a:t>Порядок очень важен, и в первую очередь индекс будет использоваться, если мы при запросе определим те столбцы, которые были использованы в начале при построении индекса. </a:t>
            </a:r>
          </a:p>
          <a:p>
            <a:r>
              <a:rPr lang="ru-RU" sz="1200" b="0" i="0" kern="1200" dirty="0" smtClean="0">
                <a:solidFill>
                  <a:schemeClr val="tx1"/>
                </a:solidFill>
                <a:effectLst/>
                <a:latin typeface="+mn-lt"/>
                <a:ea typeface="+mn-ea"/>
                <a:cs typeface="+mn-cs"/>
              </a:rPr>
              <a:t>И лучше располагать порядок столбцов в порядке уменьшения избирательности, то есть в начале брать тот столбец, который имеет большее количество разных значений в нашей таблице.</a:t>
            </a:r>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38</a:t>
            </a:fld>
            <a:endParaRPr lang="en-US" sz="1400" b="0" strike="noStrike" spc="-1">
              <a:latin typeface="Times New Roman"/>
            </a:endParaRPr>
          </a:p>
        </p:txBody>
      </p:sp>
    </p:spTree>
    <p:extLst>
      <p:ext uri="{BB962C8B-B14F-4D97-AF65-F5344CB8AC3E}">
        <p14:creationId xmlns:p14="http://schemas.microsoft.com/office/powerpoint/2010/main" val="2381409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Для примера составного индекса мы построим индекс по номеру аудитории и дате экзамена для нашей таблицы экзаменационных ведомостей. </a:t>
            </a:r>
          </a:p>
          <a:p>
            <a:r>
              <a:rPr lang="ru-RU" sz="1200" b="0" i="0" kern="1200" dirty="0" smtClean="0">
                <a:solidFill>
                  <a:schemeClr val="tx1"/>
                </a:solidFill>
                <a:effectLst/>
                <a:latin typeface="+mn-lt"/>
                <a:ea typeface="+mn-ea"/>
                <a:cs typeface="+mn-cs"/>
              </a:rPr>
              <a:t>Пример выполнения этой команды мы видим на экране.</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39</a:t>
            </a:fld>
            <a:endParaRPr lang="en-US" sz="1400" b="0" strike="noStrike" spc="-1">
              <a:latin typeface="Times New Roman"/>
            </a:endParaRPr>
          </a:p>
        </p:txBody>
      </p:sp>
    </p:spTree>
    <p:extLst>
      <p:ext uri="{BB962C8B-B14F-4D97-AF65-F5344CB8AC3E}">
        <p14:creationId xmlns:p14="http://schemas.microsoft.com/office/powerpoint/2010/main" val="9122371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Для всех построенных индексов система хранит дополнительную служебную информацию, которая называется статистикой. </a:t>
            </a:r>
          </a:p>
          <a:p>
            <a:r>
              <a:rPr lang="ru-RU" sz="1200" b="0" i="0" kern="1200" dirty="0" smtClean="0">
                <a:solidFill>
                  <a:schemeClr val="tx1"/>
                </a:solidFill>
                <a:effectLst/>
                <a:latin typeface="+mn-lt"/>
                <a:ea typeface="+mn-ea"/>
                <a:cs typeface="+mn-cs"/>
              </a:rPr>
              <a:t>В этом файле накапливается информация о количестве строк, которые есть в таблице, о длине и количестве различных значений ключа, о распределении значений ключа, о фрагментации, если в нашем файле появляются пустые места, и прочая полезная информация. </a:t>
            </a:r>
          </a:p>
          <a:p>
            <a:r>
              <a:rPr lang="ru-RU" sz="1200" b="0" i="0" kern="1200" dirty="0" smtClean="0">
                <a:solidFill>
                  <a:schemeClr val="tx1"/>
                </a:solidFill>
                <a:effectLst/>
                <a:latin typeface="+mn-lt"/>
                <a:ea typeface="+mn-ea"/>
                <a:cs typeface="+mn-cs"/>
              </a:rPr>
              <a:t>Информация статистики используется оптимизатором запросов для принятия решений о целесообразности использования индекса для выполнения запросов.</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40</a:t>
            </a:fld>
            <a:endParaRPr lang="en-US" sz="1400" b="0" strike="noStrike" spc="-1">
              <a:latin typeface="Times New Roman"/>
            </a:endParaRPr>
          </a:p>
        </p:txBody>
      </p:sp>
    </p:spTree>
    <p:extLst>
      <p:ext uri="{BB962C8B-B14F-4D97-AF65-F5344CB8AC3E}">
        <p14:creationId xmlns:p14="http://schemas.microsoft.com/office/powerpoint/2010/main" val="953658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pc="-15" dirty="0" smtClean="0">
                <a:latin typeface="Carlito"/>
                <a:cs typeface="Carlito"/>
              </a:rPr>
              <a:t>Если </a:t>
            </a:r>
            <a:r>
              <a:rPr lang="ru-RU" spc="-5" dirty="0" smtClean="0">
                <a:latin typeface="Carlito"/>
                <a:cs typeface="Carlito"/>
              </a:rPr>
              <a:t>уникальный </a:t>
            </a:r>
            <a:r>
              <a:rPr lang="ru-RU" spc="-10" dirty="0" smtClean="0">
                <a:latin typeface="Carlito"/>
                <a:cs typeface="Carlito"/>
              </a:rPr>
              <a:t>индекс создан </a:t>
            </a:r>
            <a:r>
              <a:rPr lang="ru-RU" dirty="0" smtClean="0">
                <a:latin typeface="Carlito"/>
                <a:cs typeface="Carlito"/>
              </a:rPr>
              <a:t>по </a:t>
            </a:r>
            <a:r>
              <a:rPr lang="ru-RU" spc="-10" dirty="0" smtClean="0">
                <a:latin typeface="Carlito"/>
                <a:cs typeface="Carlito"/>
              </a:rPr>
              <a:t>нескольким </a:t>
            </a:r>
            <a:r>
              <a:rPr lang="ru-RU" spc="-5" dirty="0" smtClean="0">
                <a:latin typeface="Carlito"/>
                <a:cs typeface="Carlito"/>
              </a:rPr>
              <a:t>атрибутам, </a:t>
            </a:r>
            <a:r>
              <a:rPr lang="ru-RU" spc="-15" dirty="0" smtClean="0">
                <a:latin typeface="Carlito"/>
                <a:cs typeface="Carlito"/>
              </a:rPr>
              <a:t>то </a:t>
            </a:r>
            <a:r>
              <a:rPr lang="ru-RU" spc="-5" dirty="0" smtClean="0">
                <a:latin typeface="Carlito"/>
                <a:cs typeface="Carlito"/>
              </a:rPr>
              <a:t>совпадающими  </a:t>
            </a:r>
            <a:r>
              <a:rPr lang="ru-RU" spc="-10" dirty="0" smtClean="0">
                <a:latin typeface="Carlito"/>
                <a:cs typeface="Carlito"/>
              </a:rPr>
              <a:t>считаются </a:t>
            </a:r>
            <a:r>
              <a:rPr lang="ru-RU" spc="-5" dirty="0" smtClean="0">
                <a:latin typeface="Carlito"/>
                <a:cs typeface="Carlito"/>
              </a:rPr>
              <a:t>лишь </a:t>
            </a:r>
            <a:r>
              <a:rPr lang="ru-RU" spc="-10" dirty="0" smtClean="0">
                <a:latin typeface="Carlito"/>
                <a:cs typeface="Carlito"/>
              </a:rPr>
              <a:t>те </a:t>
            </a:r>
            <a:r>
              <a:rPr lang="ru-RU" spc="-5" dirty="0" smtClean="0">
                <a:latin typeface="Carlito"/>
                <a:cs typeface="Carlito"/>
              </a:rPr>
              <a:t>комбинации значений атрибутов </a:t>
            </a:r>
            <a:r>
              <a:rPr lang="ru-RU" dirty="0" smtClean="0">
                <a:latin typeface="Carlito"/>
                <a:cs typeface="Carlito"/>
              </a:rPr>
              <a:t>в </a:t>
            </a:r>
            <a:r>
              <a:rPr lang="ru-RU" spc="-5" dirty="0" smtClean="0">
                <a:latin typeface="Carlito"/>
                <a:cs typeface="Carlito"/>
              </a:rPr>
              <a:t>двух </a:t>
            </a:r>
            <a:r>
              <a:rPr lang="ru-RU" spc="-10" dirty="0" smtClean="0">
                <a:latin typeface="Carlito"/>
                <a:cs typeface="Carlito"/>
              </a:rPr>
              <a:t>строках, </a:t>
            </a:r>
            <a:r>
              <a:rPr lang="ru-RU" dirty="0" smtClean="0">
                <a:latin typeface="Carlito"/>
                <a:cs typeface="Carlito"/>
              </a:rPr>
              <a:t>в</a:t>
            </a:r>
            <a:r>
              <a:rPr lang="ru-RU" spc="210" dirty="0" smtClean="0">
                <a:latin typeface="Carlito"/>
                <a:cs typeface="Carlito"/>
              </a:rPr>
              <a:t> </a:t>
            </a:r>
            <a:r>
              <a:rPr lang="ru-RU" spc="-15" dirty="0" smtClean="0">
                <a:latin typeface="Carlito"/>
                <a:cs typeface="Carlito"/>
              </a:rPr>
              <a:t>которых</a:t>
            </a:r>
            <a:endParaRPr lang="ru-RU" dirty="0" smtClean="0">
              <a:latin typeface="Carlito"/>
              <a:cs typeface="Carli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pc="-10" dirty="0" smtClean="0">
                <a:latin typeface="Carlito"/>
                <a:cs typeface="Carlito"/>
              </a:rPr>
              <a:t>совпадают </a:t>
            </a:r>
            <a:r>
              <a:rPr lang="ru-RU" i="1" spc="-5" dirty="0" smtClean="0">
                <a:latin typeface="Carlito"/>
                <a:cs typeface="Carlito"/>
              </a:rPr>
              <a:t>значения всех </a:t>
            </a:r>
            <a:r>
              <a:rPr lang="ru-RU" i="1" dirty="0" smtClean="0">
                <a:latin typeface="Carlito"/>
                <a:cs typeface="Carlito"/>
              </a:rPr>
              <a:t>соответственных</a:t>
            </a:r>
            <a:r>
              <a:rPr lang="ru-RU" i="1" spc="25" dirty="0" smtClean="0">
                <a:latin typeface="Carlito"/>
                <a:cs typeface="Carlito"/>
              </a:rPr>
              <a:t> </a:t>
            </a:r>
            <a:r>
              <a:rPr lang="ru-RU" i="1" spc="-5" dirty="0" smtClean="0">
                <a:latin typeface="Carlito"/>
                <a:cs typeface="Carlito"/>
              </a:rPr>
              <a:t>атрибутов</a:t>
            </a:r>
            <a:r>
              <a:rPr lang="ru-RU" spc="-5" dirty="0" smtClean="0">
                <a:latin typeface="Carlito"/>
                <a:cs typeface="Carlito"/>
              </a:rPr>
              <a:t>.</a:t>
            </a:r>
            <a:endParaRPr lang="ru-RU" dirty="0" smtClean="0">
              <a:latin typeface="Carlito"/>
              <a:cs typeface="Carlito"/>
            </a:endParaRP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49</a:t>
            </a:fld>
            <a:endParaRPr lang="en-US" sz="1400" b="0" strike="noStrike" spc="-1">
              <a:latin typeface="Times New Roman"/>
            </a:endParaRPr>
          </a:p>
        </p:txBody>
      </p:sp>
    </p:spTree>
    <p:extLst>
      <p:ext uri="{BB962C8B-B14F-4D97-AF65-F5344CB8AC3E}">
        <p14:creationId xmlns:p14="http://schemas.microsoft.com/office/powerpoint/2010/main" val="378988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Попробуем оценить поиск в таблице с добавлением в конец. </a:t>
            </a:r>
          </a:p>
          <a:p>
            <a:r>
              <a:rPr lang="ru-RU" sz="1200" b="0" i="0" kern="1200" dirty="0" smtClean="0">
                <a:solidFill>
                  <a:schemeClr val="tx1"/>
                </a:solidFill>
                <a:effectLst/>
                <a:latin typeface="+mn-lt"/>
                <a:ea typeface="+mn-ea"/>
                <a:cs typeface="+mn-cs"/>
              </a:rPr>
              <a:t>У нас нет другого способа для организации поиска, </a:t>
            </a:r>
          </a:p>
          <a:p>
            <a:r>
              <a:rPr lang="ru-RU" sz="1200" b="0" i="0" kern="1200" dirty="0" smtClean="0">
                <a:solidFill>
                  <a:schemeClr val="tx1"/>
                </a:solidFill>
                <a:effectLst/>
                <a:latin typeface="+mn-lt"/>
                <a:ea typeface="+mn-ea"/>
                <a:cs typeface="+mn-cs"/>
              </a:rPr>
              <a:t>кроме как полного сканирования таблицы. </a:t>
            </a:r>
          </a:p>
          <a:p>
            <a:r>
              <a:rPr lang="ru-RU" sz="1200" b="0" i="0" kern="1200" dirty="0" smtClean="0">
                <a:solidFill>
                  <a:schemeClr val="tx1"/>
                </a:solidFill>
                <a:effectLst/>
                <a:latin typeface="+mn-lt"/>
                <a:ea typeface="+mn-ea"/>
                <a:cs typeface="+mn-cs"/>
              </a:rPr>
              <a:t>Так называется просмотр всех блоков, начиная с первого, </a:t>
            </a:r>
          </a:p>
          <a:p>
            <a:r>
              <a:rPr lang="ru-RU" sz="1200" b="0" i="0" kern="1200" dirty="0" smtClean="0">
                <a:solidFill>
                  <a:schemeClr val="tx1"/>
                </a:solidFill>
                <a:effectLst/>
                <a:latin typeface="+mn-lt"/>
                <a:ea typeface="+mn-ea"/>
                <a:cs typeface="+mn-cs"/>
              </a:rPr>
              <a:t>пока мы не найдем нужную запись. </a:t>
            </a:r>
          </a:p>
          <a:p>
            <a:r>
              <a:rPr lang="ru-RU" sz="1200" b="0" i="0" kern="1200" dirty="0" smtClean="0">
                <a:solidFill>
                  <a:schemeClr val="tx1"/>
                </a:solidFill>
                <a:effectLst/>
                <a:latin typeface="+mn-lt"/>
                <a:ea typeface="+mn-ea"/>
                <a:cs typeface="+mn-cs"/>
              </a:rPr>
              <a:t>В среднем, наша запись может обнаружиться в среднем блоке, потому что </a:t>
            </a:r>
          </a:p>
          <a:p>
            <a:r>
              <a:rPr lang="ru-RU" sz="1200" b="0" i="0" kern="1200" dirty="0" smtClean="0">
                <a:solidFill>
                  <a:schemeClr val="tx1"/>
                </a:solidFill>
                <a:effectLst/>
                <a:latin typeface="+mn-lt"/>
                <a:ea typeface="+mn-ea"/>
                <a:cs typeface="+mn-cs"/>
              </a:rPr>
              <a:t>она с равной вероятностью обнаруживается как в первом, так и в последнем. </a:t>
            </a:r>
          </a:p>
          <a:p>
            <a:r>
              <a:rPr lang="ru-RU" sz="1200" b="0" i="0" kern="1200" dirty="0" smtClean="0">
                <a:solidFill>
                  <a:schemeClr val="tx1"/>
                </a:solidFill>
                <a:effectLst/>
                <a:latin typeface="+mn-lt"/>
                <a:ea typeface="+mn-ea"/>
                <a:cs typeface="+mn-cs"/>
              </a:rPr>
              <a:t>Поэтому среднее количество блоков, которое нам придется посмотреть, это N / 2.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Вывод:</a:t>
            </a:r>
            <a:r>
              <a:rPr lang="ru-RU" baseline="0" dirty="0" smtClean="0"/>
              <a:t> </a:t>
            </a:r>
            <a:r>
              <a:rPr lang="ru-RU" dirty="0" smtClean="0"/>
              <a:t>Нужны способы более быстрого поиска</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60697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Попробуем использовать другую организацию файлов: если мы будем хранить наши данные, отсортированными по какому-то значению ключа. </a:t>
            </a:r>
          </a:p>
          <a:p>
            <a:r>
              <a:rPr lang="ru-RU" sz="1200" b="0" i="0" kern="1200" dirty="0" smtClean="0">
                <a:solidFill>
                  <a:schemeClr val="tx1"/>
                </a:solidFill>
                <a:effectLst/>
                <a:latin typeface="+mn-lt"/>
                <a:ea typeface="+mn-ea"/>
                <a:cs typeface="+mn-cs"/>
              </a:rPr>
              <a:t>В таком случае у нас, конечно, сложнее будут происходить операции вставки и изменений, потому что нам нужно будет поддерживать порядок записи внутри файла. </a:t>
            </a:r>
          </a:p>
          <a:p>
            <a:r>
              <a:rPr lang="ru-RU" sz="1200" b="0" i="0" kern="1200" dirty="0" smtClean="0">
                <a:solidFill>
                  <a:schemeClr val="tx1"/>
                </a:solidFill>
                <a:effectLst/>
                <a:latin typeface="+mn-lt"/>
                <a:ea typeface="+mn-ea"/>
                <a:cs typeface="+mn-cs"/>
              </a:rPr>
              <a:t>Зато мы выиграем при такой организации в поиске, потому что наш поиск сократится до двоичного логарифма от количества блоков, используемых для хранения записи в таблице. </a:t>
            </a:r>
          </a:p>
          <a:p>
            <a:r>
              <a:rPr lang="ru-RU" sz="1200" b="0" i="0" kern="1200" dirty="0" smtClean="0">
                <a:solidFill>
                  <a:schemeClr val="tx1"/>
                </a:solidFill>
                <a:effectLst/>
                <a:latin typeface="+mn-lt"/>
                <a:ea typeface="+mn-ea"/>
                <a:cs typeface="+mn-cs"/>
              </a:rPr>
              <a:t>Представьте, что вы ищете какое-то слово в словаре. </a:t>
            </a:r>
          </a:p>
          <a:p>
            <a:r>
              <a:rPr lang="ru-RU" sz="1200" b="0" i="0" kern="1200" dirty="0" smtClean="0">
                <a:solidFill>
                  <a:schemeClr val="tx1"/>
                </a:solidFill>
                <a:effectLst/>
                <a:latin typeface="+mn-lt"/>
                <a:ea typeface="+mn-ea"/>
                <a:cs typeface="+mn-cs"/>
              </a:rPr>
              <a:t>Вы знаете, что словарь у вас отсортирован по возрастанию слов. </a:t>
            </a:r>
          </a:p>
          <a:p>
            <a:r>
              <a:rPr lang="ru-RU" sz="1200" b="0" i="0" kern="1200" dirty="0" smtClean="0">
                <a:solidFill>
                  <a:schemeClr val="tx1"/>
                </a:solidFill>
                <a:effectLst/>
                <a:latin typeface="+mn-lt"/>
                <a:ea typeface="+mn-ea"/>
                <a:cs typeface="+mn-cs"/>
              </a:rPr>
              <a:t>Все слова в словаре отсортированы в алфавитном порядке. Вы можете открыть словарь на середине, определить половинку, в которой вы ищете слово, эту половинку разделить на 2 и так далее. </a:t>
            </a:r>
          </a:p>
          <a:p>
            <a:r>
              <a:rPr lang="ru-RU" sz="1200" b="0" i="0" kern="1200" dirty="0" smtClean="0">
                <a:solidFill>
                  <a:schemeClr val="tx1"/>
                </a:solidFill>
                <a:effectLst/>
                <a:latin typeface="+mn-lt"/>
                <a:ea typeface="+mn-ea"/>
                <a:cs typeface="+mn-cs"/>
              </a:rPr>
              <a:t>Это объясняет вам такую оценку поиска, которая выражается двоичным логарифмом. Конечно, организация файлов в отсортированном порядке по значению какого-то ключа дает нам преимущество в поиске, но двоичный логарифм от количества блоков — это все-таки еще очень большое число. </a:t>
            </a:r>
          </a:p>
          <a:p>
            <a:r>
              <a:rPr lang="ru-RU" sz="1200" b="0" i="0" kern="1200" dirty="0" smtClean="0">
                <a:solidFill>
                  <a:schemeClr val="tx1"/>
                </a:solidFill>
                <a:effectLst/>
                <a:latin typeface="+mn-lt"/>
                <a:ea typeface="+mn-ea"/>
                <a:cs typeface="+mn-cs"/>
              </a:rPr>
              <a:t>Поэтому нам могут понадобится какие-то дополнительные структуры, которые позволят нам производить поиск быстрее. </a:t>
            </a:r>
          </a:p>
          <a:p>
            <a:r>
              <a:rPr lang="ru-RU" sz="1200" b="0" i="0" kern="1200" dirty="0" smtClean="0">
                <a:solidFill>
                  <a:schemeClr val="tx1"/>
                </a:solidFill>
                <a:effectLst/>
                <a:latin typeface="+mn-lt"/>
                <a:ea typeface="+mn-ea"/>
                <a:cs typeface="+mn-cs"/>
              </a:rPr>
              <a:t>Для того чтобы нам строить дополнительные структуры, нам нужно определиться с типами запросов, которые мы хотим выполнять</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2707315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Среди типов запросов можно выделить: первое — это поиск на точное значение ключа, когда мы хотим найти ровно одну запись. </a:t>
            </a:r>
          </a:p>
          <a:p>
            <a:r>
              <a:rPr lang="ru-RU" sz="1200" b="0" i="0" kern="1200" dirty="0" smtClean="0">
                <a:solidFill>
                  <a:schemeClr val="tx1"/>
                </a:solidFill>
                <a:effectLst/>
                <a:latin typeface="+mn-lt"/>
                <a:ea typeface="+mn-ea"/>
                <a:cs typeface="+mn-cs"/>
              </a:rPr>
              <a:t>Второй тип запросов — это диапазонные значения, когда мы хотим найти значения ключей, находящихся в определенном, специфицированном нами диапазоне. </a:t>
            </a:r>
          </a:p>
          <a:p>
            <a:r>
              <a:rPr lang="ru-RU" sz="1200" b="0" i="0" kern="1200" dirty="0" smtClean="0">
                <a:solidFill>
                  <a:schemeClr val="tx1"/>
                </a:solidFill>
                <a:effectLst/>
                <a:latin typeface="+mn-lt"/>
                <a:ea typeface="+mn-ea"/>
                <a:cs typeface="+mn-cs"/>
              </a:rPr>
              <a:t>Следующий вид запросов — это ранговые запросы, когда нам требуется в результате получить достаточно большую выборку. </a:t>
            </a:r>
          </a:p>
          <a:p>
            <a:r>
              <a:rPr lang="ru-RU" sz="1200" b="0" i="0" kern="1200" dirty="0" smtClean="0">
                <a:solidFill>
                  <a:schemeClr val="tx1"/>
                </a:solidFill>
                <a:effectLst/>
                <a:latin typeface="+mn-lt"/>
                <a:ea typeface="+mn-ea"/>
                <a:cs typeface="+mn-cs"/>
              </a:rPr>
              <a:t>Другой вид запросов, который потребует полного сканирования таблицы, это запросы с использованием функций агрегирования. </a:t>
            </a:r>
          </a:p>
          <a:p>
            <a:r>
              <a:rPr lang="ru-RU" sz="1200" b="0" i="0" kern="1200" dirty="0" smtClean="0">
                <a:solidFill>
                  <a:schemeClr val="tx1"/>
                </a:solidFill>
                <a:effectLst/>
                <a:latin typeface="+mn-lt"/>
                <a:ea typeface="+mn-ea"/>
                <a:cs typeface="+mn-cs"/>
              </a:rPr>
              <a:t>Например, подсчет общего количества записей или суммы по какому-то полю таблицы. </a:t>
            </a:r>
          </a:p>
          <a:p>
            <a:r>
              <a:rPr lang="ru-RU" sz="1200" b="0" i="0" kern="1200" dirty="0" smtClean="0">
                <a:solidFill>
                  <a:schemeClr val="tx1"/>
                </a:solidFill>
                <a:effectLst/>
                <a:latin typeface="+mn-lt"/>
                <a:ea typeface="+mn-ea"/>
                <a:cs typeface="+mn-cs"/>
              </a:rPr>
              <a:t>Мы видим, что запросы к данным могут быть разными. </a:t>
            </a:r>
          </a:p>
          <a:p>
            <a:r>
              <a:rPr lang="ru-RU" sz="1200" b="0" i="0" kern="1200" dirty="0" smtClean="0">
                <a:solidFill>
                  <a:schemeClr val="tx1"/>
                </a:solidFill>
                <a:effectLst/>
                <a:latin typeface="+mn-lt"/>
                <a:ea typeface="+mn-ea"/>
                <a:cs typeface="+mn-cs"/>
              </a:rPr>
              <a:t>Поэтому нам могут понадобиться разные структуры, которые позволяют выполнить эти запросы наиболее эффективным способом.</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3247275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Такие структуры называются индексами. </a:t>
            </a:r>
          </a:p>
          <a:p>
            <a:r>
              <a:rPr lang="ru-RU" sz="1200" b="0" i="0" kern="1200" dirty="0" smtClean="0">
                <a:solidFill>
                  <a:schemeClr val="tx1"/>
                </a:solidFill>
                <a:effectLst/>
                <a:latin typeface="+mn-lt"/>
                <a:ea typeface="+mn-ea"/>
                <a:cs typeface="+mn-cs"/>
              </a:rPr>
              <a:t>В общем и целом, можно дать определение индексу, назвав его избыточной структурой, которая служит для ускорения поиска. </a:t>
            </a:r>
          </a:p>
          <a:p>
            <a:r>
              <a:rPr lang="ru-RU" sz="1200" b="0" i="0" kern="1200" dirty="0" smtClean="0">
                <a:solidFill>
                  <a:schemeClr val="tx1"/>
                </a:solidFill>
                <a:effectLst/>
                <a:latin typeface="+mn-lt"/>
                <a:ea typeface="+mn-ea"/>
                <a:cs typeface="+mn-cs"/>
              </a:rPr>
              <a:t>Почему мы называем индекс избыточной структурой? </a:t>
            </a:r>
          </a:p>
          <a:p>
            <a:r>
              <a:rPr lang="ru-RU" sz="1200" b="0" i="0" kern="1200" dirty="0" smtClean="0">
                <a:solidFill>
                  <a:schemeClr val="tx1"/>
                </a:solidFill>
                <a:effectLst/>
                <a:latin typeface="+mn-lt"/>
                <a:ea typeface="+mn-ea"/>
                <a:cs typeface="+mn-cs"/>
              </a:rPr>
              <a:t>Потому что никакой новой содержательной информации в данные он не добавляет.  Он лишь помогает нам найти нужные данные быстрее.</a:t>
            </a:r>
          </a:p>
          <a:p>
            <a:r>
              <a:rPr lang="ru-RU" sz="1200" b="0" i="0" kern="1200" dirty="0" smtClean="0">
                <a:solidFill>
                  <a:schemeClr val="tx1"/>
                </a:solidFill>
                <a:effectLst/>
                <a:latin typeface="+mn-lt"/>
                <a:ea typeface="+mn-ea"/>
                <a:cs typeface="+mn-cs"/>
              </a:rPr>
              <a:t>Назначение индексов: это ускорение доступа к данным; это автоматическое упорядочивание записей при выборке; и также с помощью индексов мы можем добиться поддержки уникальности данных.</a:t>
            </a:r>
          </a:p>
          <a:p>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7</a:t>
            </a:fld>
            <a:endParaRPr lang="en-US" sz="1400" b="0" strike="noStrike" spc="-1">
              <a:latin typeface="Times New Roman"/>
            </a:endParaRPr>
          </a:p>
        </p:txBody>
      </p:sp>
    </p:spTree>
    <p:extLst>
      <p:ext uri="{BB962C8B-B14F-4D97-AF65-F5344CB8AC3E}">
        <p14:creationId xmlns:p14="http://schemas.microsoft.com/office/powerpoint/2010/main" val="3181290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Для каких видов поиска могут помочь индексы? </a:t>
            </a:r>
          </a:p>
          <a:p>
            <a:r>
              <a:rPr lang="ru-RU" sz="1200" b="0" i="0" kern="1200" dirty="0" smtClean="0">
                <a:solidFill>
                  <a:schemeClr val="tx1"/>
                </a:solidFill>
                <a:effectLst/>
                <a:latin typeface="+mn-lt"/>
                <a:ea typeface="+mn-ea"/>
                <a:cs typeface="+mn-cs"/>
              </a:rPr>
              <a:t>Они могут помочь при поиске на точное значение атрибута; на интервальное значение атрибута и на значение нескольких атрибутов, которые мы определяем при поиске.</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8</a:t>
            </a:fld>
            <a:endParaRPr lang="en-US" sz="1400" b="0" strike="noStrike" spc="-1">
              <a:latin typeface="Times New Roman"/>
            </a:endParaRPr>
          </a:p>
        </p:txBody>
      </p:sp>
    </p:spTree>
    <p:extLst>
      <p:ext uri="{BB962C8B-B14F-4D97-AF65-F5344CB8AC3E}">
        <p14:creationId xmlns:p14="http://schemas.microsoft.com/office/powerpoint/2010/main" val="3951876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17488" y="812800"/>
            <a:ext cx="7124700" cy="4008438"/>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Какими способами мы может создать индексы? </a:t>
            </a:r>
          </a:p>
          <a:p>
            <a:r>
              <a:rPr lang="ru-RU" sz="1200" b="0" i="0" kern="1200" dirty="0" smtClean="0">
                <a:solidFill>
                  <a:schemeClr val="tx1"/>
                </a:solidFill>
                <a:effectLst/>
                <a:latin typeface="+mn-lt"/>
                <a:ea typeface="+mn-ea"/>
                <a:cs typeface="+mn-cs"/>
              </a:rPr>
              <a:t>Индексы создаются автоматически, когда мы определяем свойства некоторых столбцов таблицы, или мы можем создавать индексы специальной командой. </a:t>
            </a:r>
          </a:p>
          <a:p>
            <a:r>
              <a:rPr lang="ru-RU" sz="1200" b="0" i="0" kern="1200" dirty="0" smtClean="0">
                <a:solidFill>
                  <a:schemeClr val="tx1"/>
                </a:solidFill>
                <a:effectLst/>
                <a:latin typeface="+mn-lt"/>
                <a:ea typeface="+mn-ea"/>
                <a:cs typeface="+mn-cs"/>
              </a:rPr>
              <a:t>Рассмотрим первый случай: Если мы при определении таблицы называли поле или комбинацию полей первичным ключом, то тем самым мы автоматически создавали индекс по этому первичному ключу. </a:t>
            </a:r>
          </a:p>
          <a:p>
            <a:r>
              <a:rPr lang="ru-RU" sz="1200" b="0" i="0" kern="1200" dirty="0" smtClean="0">
                <a:solidFill>
                  <a:schemeClr val="tx1"/>
                </a:solidFill>
                <a:effectLst/>
                <a:latin typeface="+mn-lt"/>
                <a:ea typeface="+mn-ea"/>
                <a:cs typeface="+mn-cs"/>
              </a:rPr>
              <a:t>Также индексы создаются автоматически, если мы делаем поле или комбинацию полей уникальными. </a:t>
            </a:r>
          </a:p>
          <a:p>
            <a:r>
              <a:rPr lang="ru-RU" sz="1200" b="0" i="0" kern="1200" dirty="0" smtClean="0">
                <a:solidFill>
                  <a:schemeClr val="tx1"/>
                </a:solidFill>
                <a:effectLst/>
                <a:latin typeface="+mn-lt"/>
                <a:ea typeface="+mn-ea"/>
                <a:cs typeface="+mn-cs"/>
              </a:rPr>
              <a:t>И последний способ для создания индексов — это создать его при помощи команды. </a:t>
            </a:r>
          </a:p>
          <a:p>
            <a:r>
              <a:rPr lang="ru-RU" sz="1200" b="0" i="0" kern="1200" dirty="0" smtClean="0">
                <a:solidFill>
                  <a:schemeClr val="tx1"/>
                </a:solidFill>
                <a:effectLst/>
                <a:latin typeface="+mn-lt"/>
                <a:ea typeface="+mn-ea"/>
                <a:cs typeface="+mn-cs"/>
              </a:rPr>
              <a:t>Обычная команда, которая создаёт объекты в базе данных, — это команда CREATE. </a:t>
            </a:r>
          </a:p>
          <a:p>
            <a:r>
              <a:rPr lang="ru-RU" sz="1200" b="0" i="0" kern="1200" dirty="0" smtClean="0">
                <a:solidFill>
                  <a:schemeClr val="tx1"/>
                </a:solidFill>
                <a:effectLst/>
                <a:latin typeface="+mn-lt"/>
                <a:ea typeface="+mn-ea"/>
                <a:cs typeface="+mn-cs"/>
              </a:rPr>
              <a:t>Для того чтобы создать индекс, мы пишем команду CREATE INDEX и указываем его специфические параметры.</a:t>
            </a:r>
          </a:p>
          <a:p>
            <a:endParaRPr lang="ru-RU" dirty="0"/>
          </a:p>
        </p:txBody>
      </p:sp>
      <p:sp>
        <p:nvSpPr>
          <p:cNvPr id="4" name="Номер слайда 3"/>
          <p:cNvSpPr>
            <a:spLocks noGrp="1"/>
          </p:cNvSpPr>
          <p:nvPr>
            <p:ph type="sldNum" idx="10"/>
          </p:nvPr>
        </p:nvSpPr>
        <p:spPr/>
        <p:txBody>
          <a:bodyPr/>
          <a:lstStyle/>
          <a:p>
            <a:pPr algn="r"/>
            <a:fld id="{AB9D346A-3565-46A3-85A1-B1CD04DCA196}" type="slidenum">
              <a:rPr lang="en-US" sz="1400" b="0" strike="noStrike" spc="-1" smtClean="0">
                <a:latin typeface="Times New Roman"/>
              </a:rPr>
              <a:t>9</a:t>
            </a:fld>
            <a:endParaRPr lang="en-US" sz="1400" b="0" strike="noStrike" spc="-1">
              <a:latin typeface="Times New Roman"/>
            </a:endParaRPr>
          </a:p>
        </p:txBody>
      </p:sp>
    </p:spTree>
    <p:extLst>
      <p:ext uri="{BB962C8B-B14F-4D97-AF65-F5344CB8AC3E}">
        <p14:creationId xmlns:p14="http://schemas.microsoft.com/office/powerpoint/2010/main" val="335055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5" name="Footer Placeholder 4"/>
          <p:cNvSpPr>
            <a:spLocks noGrp="1"/>
          </p:cNvSpPr>
          <p:nvPr>
            <p:ph type="ftr" sz="quarter" idx="11"/>
          </p:nvPr>
        </p:nvSpPr>
        <p:spPr>
          <a:xfrm>
            <a:off x="5332412" y="5883275"/>
            <a:ext cx="4324044" cy="365125"/>
          </a:xfrm>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389136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382932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74643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1575144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2512741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34562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1866216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2665435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3634026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484280" y="685800"/>
            <a:ext cx="10018440" cy="1752120"/>
          </a:xfrm>
          <a:prstGeom prst="rect">
            <a:avLst/>
          </a:prstGeom>
        </p:spPr>
        <p:txBody>
          <a:bodyPr lIns="0" tIns="0" rIns="0" bIns="0" anchor="ctr"/>
          <a:lstStyle/>
          <a:p>
            <a:endParaRPr lang="en-US" sz="1800" b="0" strike="noStrike" spc="-1">
              <a:solidFill>
                <a:srgbClr val="000000"/>
              </a:solidFill>
              <a:latin typeface="Corbel"/>
            </a:endParaRPr>
          </a:p>
        </p:txBody>
      </p:sp>
      <p:sp>
        <p:nvSpPr>
          <p:cNvPr id="2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80250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a:xfrm>
            <a:off x="10951856" y="5867131"/>
            <a:ext cx="551167" cy="365125"/>
          </a:xfrm>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39496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125663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167038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8" name="Footer Placeholder 7"/>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2957392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4" name="Footer Placeholder 3"/>
          <p:cNvSpPr>
            <a:spLocks noGrp="1"/>
          </p:cNvSpPr>
          <p:nvPr>
            <p:ph type="ftr" sz="quarter" idx="11"/>
          </p:nvPr>
        </p:nvSpPr>
        <p:spPr/>
        <p:txBody>
          <a:bodyPr/>
          <a:lstStyle/>
          <a:p>
            <a:endParaRPr lang="en-US"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1578543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3" name="Footer Placeholder 2"/>
          <p:cNvSpPr>
            <a:spLocks noGrp="1"/>
          </p:cNvSpPr>
          <p:nvPr>
            <p:ph type="ftr" sz="quarter" idx="11"/>
          </p:nvPr>
        </p:nvSpPr>
        <p:spPr/>
        <p:txBody>
          <a:bodyPr/>
          <a:lstStyle/>
          <a:p>
            <a:endParaRPr lang="en-US"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4004095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3159737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307413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a:lnSpc>
                <a:spcPct val="100000"/>
              </a:lnSpc>
            </a:pPr>
            <a:fld id="{5EE217D3-F35F-4BE1-8FEB-E497BD4B3AFA}" type="datetime">
              <a:rPr lang="en-US" sz="1000" b="0" strike="noStrike" spc="-1" smtClean="0">
                <a:solidFill>
                  <a:srgbClr val="000000"/>
                </a:solidFill>
                <a:latin typeface="Corbel"/>
              </a:rPr>
              <a:t>11/20/2020</a:t>
            </a:fld>
            <a:endParaRPr lang="en-US" sz="1000" b="0" strike="noStrike" spc="-1">
              <a:latin typeface="Times New Roman"/>
            </a:endParaRP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sz="2400" b="0" strike="noStrike" spc="-1">
              <a:latin typeface="Times New Roman"/>
            </a:endParaRP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a:lnSpc>
                <a:spcPct val="100000"/>
              </a:lnSpc>
            </a:pPr>
            <a:fld id="{76E94A7C-2414-42CE-A017-A01ABE015E04}" type="slidenum">
              <a:rPr lang="en-US" sz="1000" b="0" strike="noStrike" spc="-1" smtClean="0">
                <a:solidFill>
                  <a:srgbClr val="000000"/>
                </a:solidFill>
                <a:latin typeface="Corbel"/>
              </a:rPr>
              <a:t>‹#›</a:t>
            </a:fld>
            <a:endParaRPr lang="en-US" sz="1000" b="0" strike="noStrike" spc="-1">
              <a:latin typeface="Times New Roman"/>
            </a:endParaRPr>
          </a:p>
        </p:txBody>
      </p:sp>
    </p:spTree>
    <p:extLst>
      <p:ext uri="{BB962C8B-B14F-4D97-AF65-F5344CB8AC3E}">
        <p14:creationId xmlns:p14="http://schemas.microsoft.com/office/powerpoint/2010/main" val="9509589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761472" y="1058616"/>
            <a:ext cx="10451880" cy="2000880"/>
          </a:xfrm>
          <a:prstGeom prst="rect">
            <a:avLst/>
          </a:prstGeom>
          <a:noFill/>
          <a:ln>
            <a:noFill/>
          </a:ln>
        </p:spPr>
        <p:txBody>
          <a:bodyPr anchor="b">
            <a:normAutofit/>
          </a:bodyPr>
          <a:lstStyle/>
          <a:p>
            <a:pPr algn="ctr">
              <a:lnSpc>
                <a:spcPct val="100000"/>
              </a:lnSpc>
            </a:pPr>
            <a:r>
              <a:rPr lang="ru-RU" sz="6000" b="1" spc="-182" dirty="0" smtClean="0">
                <a:solidFill>
                  <a:srgbClr val="231E20"/>
                </a:solidFill>
                <a:latin typeface="Arial"/>
              </a:rPr>
              <a:t>Индексы</a:t>
            </a:r>
            <a:endParaRPr lang="en-US" sz="6000" b="0" strike="noStrike" spc="-1" dirty="0">
              <a:solidFill>
                <a:srgbClr val="000000"/>
              </a:solidFill>
              <a:latin typeface="Corbe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3120" y="228384"/>
            <a:ext cx="6847909" cy="624885"/>
          </a:xfrm>
          <a:prstGeom prst="rect">
            <a:avLst/>
          </a:prstGeom>
        </p:spPr>
        <p:txBody>
          <a:bodyPr vert="horz" wrap="square" lIns="0" tIns="9242" rIns="0" bIns="0" rtlCol="0" anchor="b">
            <a:spAutoFit/>
          </a:bodyPr>
          <a:lstStyle/>
          <a:p>
            <a:pPr marL="7701">
              <a:lnSpc>
                <a:spcPct val="100000"/>
              </a:lnSpc>
              <a:spcBef>
                <a:spcPts val="73"/>
              </a:spcBef>
            </a:pPr>
            <a:r>
              <a:rPr spc="-185" dirty="0">
                <a:latin typeface="Arial Black" panose="020B0A04020102020204" pitchFamily="34" charset="0"/>
              </a:rPr>
              <a:t>Создание</a:t>
            </a:r>
            <a:r>
              <a:rPr spc="-106" dirty="0">
                <a:latin typeface="Arial Black" panose="020B0A04020102020204" pitchFamily="34" charset="0"/>
              </a:rPr>
              <a:t> </a:t>
            </a:r>
            <a:r>
              <a:rPr spc="-179" dirty="0">
                <a:latin typeface="Arial Black" panose="020B0A04020102020204" pitchFamily="34" charset="0"/>
              </a:rPr>
              <a:t>индекса</a:t>
            </a:r>
          </a:p>
        </p:txBody>
      </p:sp>
      <p:sp>
        <p:nvSpPr>
          <p:cNvPr id="3" name="object 3"/>
          <p:cNvSpPr txBox="1"/>
          <p:nvPr/>
        </p:nvSpPr>
        <p:spPr>
          <a:xfrm>
            <a:off x="2537224" y="1234687"/>
            <a:ext cx="7481805" cy="2258039"/>
          </a:xfrm>
          <a:prstGeom prst="rect">
            <a:avLst/>
          </a:prstGeom>
        </p:spPr>
        <p:txBody>
          <a:bodyPr vert="horz" wrap="square" lIns="0" tIns="70851" rIns="0" bIns="0" rtlCol="0">
            <a:spAutoFit/>
          </a:bodyPr>
          <a:lstStyle/>
          <a:p>
            <a:pPr marL="7701">
              <a:spcBef>
                <a:spcPts val="557"/>
              </a:spcBef>
            </a:pPr>
            <a:r>
              <a:rPr sz="2001" b="1" spc="-6" dirty="0">
                <a:solidFill>
                  <a:srgbClr val="231E20"/>
                </a:solidFill>
                <a:latin typeface="Courier New"/>
                <a:cs typeface="Courier New"/>
              </a:rPr>
              <a:t>CREATE [UNIQUE|FULLTEXT|SPATIAL] INDEX</a:t>
            </a:r>
            <a:r>
              <a:rPr sz="2001" b="1" spc="52" dirty="0">
                <a:solidFill>
                  <a:srgbClr val="231E20"/>
                </a:solidFill>
                <a:latin typeface="Courier New"/>
                <a:cs typeface="Courier New"/>
              </a:rPr>
              <a:t> </a:t>
            </a:r>
            <a:r>
              <a:rPr sz="2001" b="1" spc="-6" dirty="0">
                <a:solidFill>
                  <a:srgbClr val="231E20"/>
                </a:solidFill>
                <a:latin typeface="Courier New"/>
                <a:cs typeface="Courier New"/>
              </a:rPr>
              <a:t>index_name</a:t>
            </a:r>
            <a:endParaRPr sz="2001" dirty="0">
              <a:latin typeface="Courier New"/>
              <a:cs typeface="Courier New"/>
            </a:endParaRPr>
          </a:p>
          <a:p>
            <a:pPr marL="617258" marR="2593021" indent="-609556">
              <a:lnSpc>
                <a:spcPts val="2899"/>
              </a:lnSpc>
              <a:spcBef>
                <a:spcPts val="182"/>
              </a:spcBef>
            </a:pPr>
            <a:r>
              <a:rPr sz="2001" b="1" spc="-3" dirty="0">
                <a:solidFill>
                  <a:srgbClr val="231E20"/>
                </a:solidFill>
                <a:latin typeface="Courier New"/>
                <a:cs typeface="Courier New"/>
              </a:rPr>
              <a:t>ON </a:t>
            </a:r>
            <a:r>
              <a:rPr sz="2001" b="1" spc="-6" dirty="0">
                <a:solidFill>
                  <a:srgbClr val="231E20"/>
                </a:solidFill>
                <a:latin typeface="Courier New"/>
                <a:cs typeface="Courier New"/>
              </a:rPr>
              <a:t>tbl_name (index_col_name,...)  [index_options …]</a:t>
            </a:r>
            <a:endParaRPr sz="2001" dirty="0">
              <a:latin typeface="Courier New"/>
              <a:cs typeface="Courier New"/>
            </a:endParaRPr>
          </a:p>
          <a:p>
            <a:pPr>
              <a:spcBef>
                <a:spcPts val="12"/>
              </a:spcBef>
            </a:pPr>
            <a:endParaRPr sz="2789" dirty="0">
              <a:latin typeface="Times New Roman"/>
              <a:cs typeface="Times New Roman"/>
            </a:endParaRPr>
          </a:p>
          <a:p>
            <a:pPr marL="7701"/>
            <a:r>
              <a:rPr sz="2001" b="1" spc="-6" dirty="0">
                <a:solidFill>
                  <a:srgbClr val="231E20"/>
                </a:solidFill>
                <a:latin typeface="Courier New"/>
                <a:cs typeface="Courier New"/>
              </a:rPr>
              <a:t>index_col_name:</a:t>
            </a:r>
            <a:endParaRPr sz="2001" dirty="0">
              <a:latin typeface="Courier New"/>
              <a:cs typeface="Courier New"/>
            </a:endParaRPr>
          </a:p>
          <a:p>
            <a:pPr marL="617258">
              <a:spcBef>
                <a:spcPts val="497"/>
              </a:spcBef>
            </a:pPr>
            <a:r>
              <a:rPr sz="2001" b="1" spc="-6" dirty="0" err="1">
                <a:solidFill>
                  <a:srgbClr val="231E20"/>
                </a:solidFill>
                <a:latin typeface="Courier New"/>
                <a:cs typeface="Courier New"/>
              </a:rPr>
              <a:t>col_name</a:t>
            </a:r>
            <a:r>
              <a:rPr sz="2001" b="1" spc="-6" dirty="0">
                <a:solidFill>
                  <a:srgbClr val="231E20"/>
                </a:solidFill>
                <a:latin typeface="Courier New"/>
                <a:cs typeface="Courier New"/>
              </a:rPr>
              <a:t> </a:t>
            </a:r>
            <a:r>
              <a:rPr sz="2001" b="1" spc="-3" dirty="0" smtClean="0">
                <a:solidFill>
                  <a:srgbClr val="231E20"/>
                </a:solidFill>
                <a:latin typeface="Courier New"/>
                <a:cs typeface="Courier New"/>
              </a:rPr>
              <a:t>[</a:t>
            </a:r>
            <a:r>
              <a:rPr sz="2001" b="1" spc="-3" dirty="0">
                <a:solidFill>
                  <a:srgbClr val="231E20"/>
                </a:solidFill>
                <a:latin typeface="Courier New"/>
                <a:cs typeface="Courier New"/>
              </a:rPr>
              <a:t>ASC |</a:t>
            </a:r>
            <a:r>
              <a:rPr sz="2001" b="1" spc="3" dirty="0">
                <a:solidFill>
                  <a:srgbClr val="231E20"/>
                </a:solidFill>
                <a:latin typeface="Courier New"/>
                <a:cs typeface="Courier New"/>
              </a:rPr>
              <a:t> </a:t>
            </a:r>
            <a:r>
              <a:rPr sz="2001" b="1" spc="-6" dirty="0">
                <a:solidFill>
                  <a:srgbClr val="231E20"/>
                </a:solidFill>
                <a:latin typeface="Courier New"/>
                <a:cs typeface="Courier New"/>
              </a:rPr>
              <a:t>DESC]</a:t>
            </a:r>
            <a:endParaRPr sz="2001" dirty="0">
              <a:latin typeface="Courier New"/>
              <a:cs typeface="Courier New"/>
            </a:endParaRPr>
          </a:p>
        </p:txBody>
      </p:sp>
      <p:sp>
        <p:nvSpPr>
          <p:cNvPr id="4" name="object 11"/>
          <p:cNvSpPr txBox="1"/>
          <p:nvPr/>
        </p:nvSpPr>
        <p:spPr>
          <a:xfrm>
            <a:off x="7206614" y="2305939"/>
            <a:ext cx="2304415" cy="862415"/>
          </a:xfrm>
          <a:prstGeom prst="rect">
            <a:avLst/>
          </a:prstGeom>
          <a:ln w="9525">
            <a:solidFill>
              <a:srgbClr val="4F81BC"/>
            </a:solidFill>
          </a:ln>
        </p:spPr>
        <p:txBody>
          <a:bodyPr vert="horz" wrap="square" lIns="0" tIns="31114" rIns="0" bIns="0" rtlCol="0">
            <a:spAutoFit/>
          </a:bodyPr>
          <a:lstStyle/>
          <a:p>
            <a:pPr marL="399415" marR="250190" indent="-142240">
              <a:spcBef>
                <a:spcPts val="244"/>
              </a:spcBef>
            </a:pPr>
            <a:r>
              <a:rPr spc="-15" dirty="0">
                <a:latin typeface="Carlito"/>
                <a:cs typeface="Carlito"/>
              </a:rPr>
              <a:t>может </a:t>
            </a:r>
            <a:r>
              <a:rPr dirty="0">
                <a:latin typeface="Carlito"/>
                <a:cs typeface="Carlito"/>
              </a:rPr>
              <a:t>быть</a:t>
            </a:r>
            <a:r>
              <a:rPr spc="-45" dirty="0">
                <a:latin typeface="Carlito"/>
                <a:cs typeface="Carlito"/>
              </a:rPr>
              <a:t> </a:t>
            </a:r>
            <a:r>
              <a:rPr spc="-10" dirty="0">
                <a:latin typeface="Carlito"/>
                <a:cs typeface="Carlito"/>
              </a:rPr>
              <a:t>более  </a:t>
            </a:r>
            <a:r>
              <a:rPr spc="-15" dirty="0">
                <a:latin typeface="Carlito"/>
                <a:cs typeface="Carlito"/>
              </a:rPr>
              <a:t>одного столбца</a:t>
            </a:r>
            <a:endParaRPr dirty="0">
              <a:latin typeface="Carlito"/>
              <a:cs typeface="Carlito"/>
            </a:endParaRPr>
          </a:p>
        </p:txBody>
      </p:sp>
      <p:sp>
        <p:nvSpPr>
          <p:cNvPr id="5" name="object 12"/>
          <p:cNvSpPr/>
          <p:nvPr/>
        </p:nvSpPr>
        <p:spPr>
          <a:xfrm>
            <a:off x="6922516" y="1971929"/>
            <a:ext cx="796925" cy="334010"/>
          </a:xfrm>
          <a:custGeom>
            <a:avLst/>
            <a:gdLst/>
            <a:ahLst/>
            <a:cxnLst/>
            <a:rect l="l" t="t" r="r" b="b"/>
            <a:pathLst>
              <a:path w="796925" h="334010">
                <a:moveTo>
                  <a:pt x="71882" y="32882"/>
                </a:moveTo>
                <a:lnTo>
                  <a:pt x="47048" y="36976"/>
                </a:lnTo>
                <a:lnTo>
                  <a:pt x="62888" y="56657"/>
                </a:lnTo>
                <a:lnTo>
                  <a:pt x="787654" y="333756"/>
                </a:lnTo>
                <a:lnTo>
                  <a:pt x="796671" y="310007"/>
                </a:lnTo>
                <a:lnTo>
                  <a:pt x="71882" y="32882"/>
                </a:lnTo>
                <a:close/>
              </a:path>
              <a:path w="796925" h="334010">
                <a:moveTo>
                  <a:pt x="115455" y="0"/>
                </a:moveTo>
                <a:lnTo>
                  <a:pt x="0" y="18923"/>
                </a:lnTo>
                <a:lnTo>
                  <a:pt x="73342" y="110109"/>
                </a:lnTo>
                <a:lnTo>
                  <a:pt x="81343" y="110998"/>
                </a:lnTo>
                <a:lnTo>
                  <a:pt x="86804" y="106553"/>
                </a:lnTo>
                <a:lnTo>
                  <a:pt x="92265" y="102235"/>
                </a:lnTo>
                <a:lnTo>
                  <a:pt x="93129" y="94234"/>
                </a:lnTo>
                <a:lnTo>
                  <a:pt x="62888" y="56657"/>
                </a:lnTo>
                <a:lnTo>
                  <a:pt x="18999" y="39878"/>
                </a:lnTo>
                <a:lnTo>
                  <a:pt x="28067" y="16129"/>
                </a:lnTo>
                <a:lnTo>
                  <a:pt x="123866" y="16129"/>
                </a:lnTo>
                <a:lnTo>
                  <a:pt x="123126" y="11557"/>
                </a:lnTo>
                <a:lnTo>
                  <a:pt x="121983" y="4699"/>
                </a:lnTo>
                <a:lnTo>
                  <a:pt x="115455" y="0"/>
                </a:lnTo>
                <a:close/>
              </a:path>
              <a:path w="796925" h="334010">
                <a:moveTo>
                  <a:pt x="28067" y="16129"/>
                </a:moveTo>
                <a:lnTo>
                  <a:pt x="18999" y="39878"/>
                </a:lnTo>
                <a:lnTo>
                  <a:pt x="62888" y="56657"/>
                </a:lnTo>
                <a:lnTo>
                  <a:pt x="49894" y="40512"/>
                </a:lnTo>
                <a:lnTo>
                  <a:pt x="25603" y="40512"/>
                </a:lnTo>
                <a:lnTo>
                  <a:pt x="33439" y="20066"/>
                </a:lnTo>
                <a:lnTo>
                  <a:pt x="38363" y="20066"/>
                </a:lnTo>
                <a:lnTo>
                  <a:pt x="28067" y="16129"/>
                </a:lnTo>
                <a:close/>
              </a:path>
              <a:path w="796925" h="334010">
                <a:moveTo>
                  <a:pt x="33439" y="20066"/>
                </a:moveTo>
                <a:lnTo>
                  <a:pt x="25603" y="40512"/>
                </a:lnTo>
                <a:lnTo>
                  <a:pt x="47048" y="36976"/>
                </a:lnTo>
                <a:lnTo>
                  <a:pt x="33439" y="20066"/>
                </a:lnTo>
                <a:close/>
              </a:path>
              <a:path w="796925" h="334010">
                <a:moveTo>
                  <a:pt x="47048" y="36976"/>
                </a:moveTo>
                <a:lnTo>
                  <a:pt x="25603" y="40512"/>
                </a:lnTo>
                <a:lnTo>
                  <a:pt x="49894" y="40512"/>
                </a:lnTo>
                <a:lnTo>
                  <a:pt x="47048" y="36976"/>
                </a:lnTo>
                <a:close/>
              </a:path>
              <a:path w="796925" h="334010">
                <a:moveTo>
                  <a:pt x="38363" y="20066"/>
                </a:moveTo>
                <a:lnTo>
                  <a:pt x="33439" y="20066"/>
                </a:lnTo>
                <a:lnTo>
                  <a:pt x="47048" y="36976"/>
                </a:lnTo>
                <a:lnTo>
                  <a:pt x="71882" y="32882"/>
                </a:lnTo>
                <a:lnTo>
                  <a:pt x="38363" y="20066"/>
                </a:lnTo>
                <a:close/>
              </a:path>
              <a:path w="796925" h="334010">
                <a:moveTo>
                  <a:pt x="123866" y="16129"/>
                </a:moveTo>
                <a:lnTo>
                  <a:pt x="28067" y="16129"/>
                </a:lnTo>
                <a:lnTo>
                  <a:pt x="71882" y="32882"/>
                </a:lnTo>
                <a:lnTo>
                  <a:pt x="119570" y="25019"/>
                </a:lnTo>
                <a:lnTo>
                  <a:pt x="124256" y="18542"/>
                </a:lnTo>
                <a:lnTo>
                  <a:pt x="123866" y="16129"/>
                </a:lnTo>
                <a:close/>
              </a:path>
            </a:pathLst>
          </a:custGeom>
          <a:solidFill>
            <a:srgbClr val="497DBA"/>
          </a:solidFill>
        </p:spPr>
        <p:txBody>
          <a:bodyPr wrap="square" lIns="0" tIns="0" rIns="0" bIns="0" rtlCol="0"/>
          <a:lstStyle/>
          <a:p>
            <a:endParaRPr/>
          </a:p>
        </p:txBody>
      </p:sp>
      <p:sp>
        <p:nvSpPr>
          <p:cNvPr id="6" name="object 9"/>
          <p:cNvSpPr txBox="1"/>
          <p:nvPr/>
        </p:nvSpPr>
        <p:spPr>
          <a:xfrm>
            <a:off x="9511029" y="1997522"/>
            <a:ext cx="2304415" cy="308417"/>
          </a:xfrm>
          <a:prstGeom prst="rect">
            <a:avLst/>
          </a:prstGeom>
          <a:ln w="9525">
            <a:solidFill>
              <a:srgbClr val="4F81BC"/>
            </a:solidFill>
          </a:ln>
        </p:spPr>
        <p:txBody>
          <a:bodyPr vert="horz" wrap="square" lIns="0" tIns="31114" rIns="0" bIns="0" rtlCol="0">
            <a:spAutoFit/>
          </a:bodyPr>
          <a:lstStyle/>
          <a:p>
            <a:pPr marL="156210">
              <a:spcBef>
                <a:spcPts val="244"/>
              </a:spcBef>
            </a:pPr>
            <a:r>
              <a:rPr spc="-10" dirty="0">
                <a:latin typeface="Carlito"/>
                <a:cs typeface="Carlito"/>
              </a:rPr>
              <a:t>можно </a:t>
            </a:r>
            <a:r>
              <a:rPr dirty="0">
                <a:latin typeface="Carlito"/>
                <a:cs typeface="Carlito"/>
              </a:rPr>
              <a:t>не</a:t>
            </a:r>
            <a:r>
              <a:rPr spc="-10" dirty="0">
                <a:latin typeface="Carlito"/>
                <a:cs typeface="Carlito"/>
              </a:rPr>
              <a:t> </a:t>
            </a:r>
            <a:r>
              <a:rPr spc="-5" dirty="0">
                <a:latin typeface="Carlito"/>
                <a:cs typeface="Carlito"/>
              </a:rPr>
              <a:t>указывать</a:t>
            </a:r>
            <a:endParaRPr dirty="0">
              <a:latin typeface="Carlito"/>
              <a:cs typeface="Carlito"/>
            </a:endParaRPr>
          </a:p>
        </p:txBody>
      </p:sp>
      <p:sp>
        <p:nvSpPr>
          <p:cNvPr id="7" name="object 10"/>
          <p:cNvSpPr/>
          <p:nvPr/>
        </p:nvSpPr>
        <p:spPr>
          <a:xfrm>
            <a:off x="8877299" y="1574800"/>
            <a:ext cx="1141729" cy="422722"/>
          </a:xfrm>
          <a:custGeom>
            <a:avLst/>
            <a:gdLst/>
            <a:ahLst/>
            <a:cxnLst/>
            <a:rect l="l" t="t" r="r" b="b"/>
            <a:pathLst>
              <a:path w="1083945" h="368300">
                <a:moveTo>
                  <a:pt x="72750" y="35776"/>
                </a:moveTo>
                <a:lnTo>
                  <a:pt x="48186" y="41599"/>
                </a:lnTo>
                <a:lnTo>
                  <a:pt x="65286" y="60040"/>
                </a:lnTo>
                <a:lnTo>
                  <a:pt x="1076452" y="367791"/>
                </a:lnTo>
                <a:lnTo>
                  <a:pt x="1083817" y="343535"/>
                </a:lnTo>
                <a:lnTo>
                  <a:pt x="72750" y="35776"/>
                </a:lnTo>
                <a:close/>
              </a:path>
              <a:path w="1083945" h="368300">
                <a:moveTo>
                  <a:pt x="113791" y="0"/>
                </a:moveTo>
                <a:lnTo>
                  <a:pt x="106933" y="1524"/>
                </a:lnTo>
                <a:lnTo>
                  <a:pt x="0" y="26924"/>
                </a:lnTo>
                <a:lnTo>
                  <a:pt x="79501" y="112775"/>
                </a:lnTo>
                <a:lnTo>
                  <a:pt x="87502" y="113029"/>
                </a:lnTo>
                <a:lnTo>
                  <a:pt x="92709" y="108331"/>
                </a:lnTo>
                <a:lnTo>
                  <a:pt x="97789" y="103504"/>
                </a:lnTo>
                <a:lnTo>
                  <a:pt x="98170" y="95503"/>
                </a:lnTo>
                <a:lnTo>
                  <a:pt x="65286" y="60040"/>
                </a:lnTo>
                <a:lnTo>
                  <a:pt x="20319" y="46354"/>
                </a:lnTo>
                <a:lnTo>
                  <a:pt x="27812" y="22098"/>
                </a:lnTo>
                <a:lnTo>
                  <a:pt x="121186" y="22098"/>
                </a:lnTo>
                <a:lnTo>
                  <a:pt x="123825" y="17779"/>
                </a:lnTo>
                <a:lnTo>
                  <a:pt x="122300" y="11049"/>
                </a:lnTo>
                <a:lnTo>
                  <a:pt x="120650" y="4190"/>
                </a:lnTo>
                <a:lnTo>
                  <a:pt x="113791" y="0"/>
                </a:lnTo>
                <a:close/>
              </a:path>
              <a:path w="1083945" h="368300">
                <a:moveTo>
                  <a:pt x="27812" y="22098"/>
                </a:moveTo>
                <a:lnTo>
                  <a:pt x="20319" y="46354"/>
                </a:lnTo>
                <a:lnTo>
                  <a:pt x="65286" y="60040"/>
                </a:lnTo>
                <a:lnTo>
                  <a:pt x="52832" y="46609"/>
                </a:lnTo>
                <a:lnTo>
                  <a:pt x="27050" y="46609"/>
                </a:lnTo>
                <a:lnTo>
                  <a:pt x="33400" y="25653"/>
                </a:lnTo>
                <a:lnTo>
                  <a:pt x="39495" y="25653"/>
                </a:lnTo>
                <a:lnTo>
                  <a:pt x="27812" y="22098"/>
                </a:lnTo>
                <a:close/>
              </a:path>
              <a:path w="1083945" h="368300">
                <a:moveTo>
                  <a:pt x="33400" y="25653"/>
                </a:moveTo>
                <a:lnTo>
                  <a:pt x="27050" y="46609"/>
                </a:lnTo>
                <a:lnTo>
                  <a:pt x="48186" y="41599"/>
                </a:lnTo>
                <a:lnTo>
                  <a:pt x="33400" y="25653"/>
                </a:lnTo>
                <a:close/>
              </a:path>
              <a:path w="1083945" h="368300">
                <a:moveTo>
                  <a:pt x="48186" y="41599"/>
                </a:moveTo>
                <a:lnTo>
                  <a:pt x="27050" y="46609"/>
                </a:lnTo>
                <a:lnTo>
                  <a:pt x="52832" y="46609"/>
                </a:lnTo>
                <a:lnTo>
                  <a:pt x="48186" y="41599"/>
                </a:lnTo>
                <a:close/>
              </a:path>
              <a:path w="1083945" h="368300">
                <a:moveTo>
                  <a:pt x="39495" y="25653"/>
                </a:moveTo>
                <a:lnTo>
                  <a:pt x="33400" y="25653"/>
                </a:lnTo>
                <a:lnTo>
                  <a:pt x="48186" y="41599"/>
                </a:lnTo>
                <a:lnTo>
                  <a:pt x="72750" y="35776"/>
                </a:lnTo>
                <a:lnTo>
                  <a:pt x="39495" y="25653"/>
                </a:lnTo>
                <a:close/>
              </a:path>
              <a:path w="1083945" h="368300">
                <a:moveTo>
                  <a:pt x="121186" y="22098"/>
                </a:moveTo>
                <a:lnTo>
                  <a:pt x="27812" y="22098"/>
                </a:lnTo>
                <a:lnTo>
                  <a:pt x="72750" y="35776"/>
                </a:lnTo>
                <a:lnTo>
                  <a:pt x="119633" y="24637"/>
                </a:lnTo>
                <a:lnTo>
                  <a:pt x="121186" y="22098"/>
                </a:lnTo>
                <a:close/>
              </a:path>
            </a:pathLst>
          </a:custGeom>
          <a:solidFill>
            <a:srgbClr val="497DBA"/>
          </a:solidFill>
        </p:spPr>
        <p:txBody>
          <a:bodyPr wrap="square" lIns="0" tIns="0" rIns="0" bIns="0" rtlCol="0"/>
          <a:lstStyle/>
          <a:p>
            <a:endParaRPr/>
          </a:p>
        </p:txBody>
      </p:sp>
      <p:sp>
        <p:nvSpPr>
          <p:cNvPr id="8" name="object 4"/>
          <p:cNvSpPr txBox="1"/>
          <p:nvPr/>
        </p:nvSpPr>
        <p:spPr>
          <a:xfrm>
            <a:off x="4962525" y="4255561"/>
            <a:ext cx="7229475" cy="1193275"/>
          </a:xfrm>
          <a:prstGeom prst="rect">
            <a:avLst/>
          </a:prstGeom>
        </p:spPr>
        <p:txBody>
          <a:bodyPr vert="horz" wrap="square" lIns="0" tIns="13335" rIns="0" bIns="0" rtlCol="0">
            <a:spAutoFit/>
          </a:bodyPr>
          <a:lstStyle/>
          <a:p>
            <a:pPr marL="12700">
              <a:lnSpc>
                <a:spcPts val="2280"/>
              </a:lnSpc>
              <a:spcBef>
                <a:spcPts val="105"/>
              </a:spcBef>
            </a:pPr>
            <a:r>
              <a:rPr sz="2000" b="1" dirty="0">
                <a:latin typeface="Carlito"/>
                <a:cs typeface="Carlito"/>
              </a:rPr>
              <a:t>Пример</a:t>
            </a:r>
            <a:r>
              <a:rPr sz="2000" dirty="0">
                <a:latin typeface="Carlito"/>
                <a:cs typeface="Carlito"/>
              </a:rPr>
              <a:t>. </a:t>
            </a:r>
            <a:r>
              <a:rPr sz="2000" spc="-5" dirty="0">
                <a:latin typeface="Carlito"/>
                <a:cs typeface="Carlito"/>
              </a:rPr>
              <a:t>Создадим </a:t>
            </a:r>
            <a:r>
              <a:rPr sz="2000" spc="-10" dirty="0">
                <a:latin typeface="Carlito"/>
                <a:cs typeface="Carlito"/>
              </a:rPr>
              <a:t>индекс </a:t>
            </a:r>
            <a:r>
              <a:rPr sz="2000" dirty="0">
                <a:latin typeface="Carlito"/>
                <a:cs typeface="Carlito"/>
              </a:rPr>
              <a:t>для </a:t>
            </a:r>
            <a:r>
              <a:rPr sz="2000" spc="-10" dirty="0">
                <a:latin typeface="Carlito"/>
                <a:cs typeface="Carlito"/>
              </a:rPr>
              <a:t>таблицы </a:t>
            </a:r>
            <a:r>
              <a:rPr sz="2000" spc="-5" dirty="0">
                <a:latin typeface="Carlito"/>
                <a:cs typeface="Carlito"/>
              </a:rPr>
              <a:t>«Аэропорты» </a:t>
            </a:r>
            <a:r>
              <a:rPr sz="2000" dirty="0">
                <a:latin typeface="Carlito"/>
                <a:cs typeface="Carlito"/>
              </a:rPr>
              <a:t>(airports)</a:t>
            </a:r>
            <a:r>
              <a:rPr sz="2000" spc="-40" dirty="0">
                <a:latin typeface="Carlito"/>
                <a:cs typeface="Carlito"/>
              </a:rPr>
              <a:t> </a:t>
            </a:r>
            <a:r>
              <a:rPr sz="2000" dirty="0" err="1" smtClean="0">
                <a:latin typeface="Carlito"/>
                <a:cs typeface="Carlito"/>
              </a:rPr>
              <a:t>по</a:t>
            </a:r>
            <a:r>
              <a:rPr lang="ru-RU" sz="2000" dirty="0" smtClean="0">
                <a:latin typeface="Carlito"/>
                <a:cs typeface="Carlito"/>
              </a:rPr>
              <a:t> </a:t>
            </a:r>
            <a:r>
              <a:rPr sz="2000" spc="-15" dirty="0" err="1" smtClean="0">
                <a:latin typeface="Carlito"/>
                <a:cs typeface="Carlito"/>
              </a:rPr>
              <a:t>столбцу</a:t>
            </a:r>
            <a:r>
              <a:rPr sz="2000" spc="-20" dirty="0" smtClean="0">
                <a:latin typeface="Carlito"/>
                <a:cs typeface="Carlito"/>
              </a:rPr>
              <a:t> </a:t>
            </a:r>
            <a:r>
              <a:rPr sz="2000" spc="-5" dirty="0">
                <a:latin typeface="Carlito"/>
                <a:cs typeface="Carlito"/>
              </a:rPr>
              <a:t>airport_name.</a:t>
            </a:r>
            <a:endParaRPr sz="2000" dirty="0">
              <a:latin typeface="Carlito"/>
              <a:cs typeface="Carlito"/>
            </a:endParaRPr>
          </a:p>
          <a:p>
            <a:pPr marL="12700">
              <a:lnSpc>
                <a:spcPts val="2050"/>
              </a:lnSpc>
              <a:spcBef>
                <a:spcPts val="355"/>
              </a:spcBef>
            </a:pPr>
            <a:r>
              <a:rPr b="1" spc="-10" dirty="0">
                <a:latin typeface="Courier New"/>
                <a:cs typeface="Courier New"/>
              </a:rPr>
              <a:t>CREATE INDEX ON airports </a:t>
            </a:r>
            <a:r>
              <a:rPr b="1" dirty="0">
                <a:latin typeface="Courier New"/>
                <a:cs typeface="Courier New"/>
              </a:rPr>
              <a:t>( </a:t>
            </a:r>
            <a:r>
              <a:rPr b="1" spc="-10" dirty="0">
                <a:latin typeface="Courier New"/>
                <a:cs typeface="Courier New"/>
              </a:rPr>
              <a:t>airport_name</a:t>
            </a:r>
            <a:r>
              <a:rPr b="1" spc="-20" dirty="0">
                <a:latin typeface="Courier New"/>
                <a:cs typeface="Courier New"/>
              </a:rPr>
              <a:t> </a:t>
            </a:r>
            <a:r>
              <a:rPr b="1" spc="-15" dirty="0">
                <a:latin typeface="Courier New"/>
                <a:cs typeface="Courier New"/>
              </a:rPr>
              <a:t>);</a:t>
            </a:r>
            <a:endParaRPr dirty="0">
              <a:latin typeface="Courier New"/>
              <a:cs typeface="Courier New"/>
            </a:endParaRPr>
          </a:p>
          <a:p>
            <a:pPr marL="12700">
              <a:lnSpc>
                <a:spcPts val="2050"/>
              </a:lnSpc>
            </a:pPr>
            <a:r>
              <a:rPr spc="-10" dirty="0">
                <a:latin typeface="Courier New"/>
                <a:cs typeface="Courier New"/>
              </a:rPr>
              <a:t>CREATE </a:t>
            </a:r>
            <a:r>
              <a:rPr spc="-10" dirty="0" smtClean="0">
                <a:latin typeface="Courier New"/>
                <a:cs typeface="Courier New"/>
              </a:rPr>
              <a:t>INDEX</a:t>
            </a:r>
            <a:endParaRPr dirty="0">
              <a:latin typeface="Courier New"/>
              <a:cs typeface="Courier New"/>
            </a:endParaRPr>
          </a:p>
        </p:txBody>
      </p:sp>
    </p:spTree>
    <p:extLst>
      <p:ext uri="{BB962C8B-B14F-4D97-AF65-F5344CB8AC3E}">
        <p14:creationId xmlns:p14="http://schemas.microsoft.com/office/powerpoint/2010/main" val="2346774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7726" y="195525"/>
            <a:ext cx="8222716" cy="504625"/>
          </a:xfrm>
          <a:prstGeom prst="rect">
            <a:avLst/>
          </a:prstGeom>
        </p:spPr>
        <p:txBody>
          <a:bodyPr vert="horz" wrap="square" lIns="0" tIns="12065" rIns="0" bIns="0" rtlCol="0" anchor="b">
            <a:spAutoFit/>
          </a:bodyPr>
          <a:lstStyle/>
          <a:p>
            <a:pPr marL="12700">
              <a:lnSpc>
                <a:spcPct val="100000"/>
              </a:lnSpc>
              <a:spcBef>
                <a:spcPts val="95"/>
              </a:spcBef>
            </a:pPr>
            <a:r>
              <a:rPr sz="3200" spc="-5" dirty="0">
                <a:latin typeface="Arial Black" panose="020B0A04020102020204" pitchFamily="34" charset="0"/>
              </a:rPr>
              <a:t>Как </a:t>
            </a:r>
            <a:r>
              <a:rPr sz="3200" spc="-10" dirty="0">
                <a:latin typeface="Arial Black" panose="020B0A04020102020204" pitchFamily="34" charset="0"/>
              </a:rPr>
              <a:t>увидеть </a:t>
            </a:r>
            <a:r>
              <a:rPr sz="3200" spc="-5" dirty="0">
                <a:latin typeface="Arial Black" panose="020B0A04020102020204" pitchFamily="34" charset="0"/>
              </a:rPr>
              <a:t>созданные</a:t>
            </a:r>
            <a:r>
              <a:rPr sz="3200" spc="-55" dirty="0">
                <a:latin typeface="Arial Black" panose="020B0A04020102020204" pitchFamily="34" charset="0"/>
              </a:rPr>
              <a:t> </a:t>
            </a:r>
            <a:r>
              <a:rPr sz="3200" spc="-10" dirty="0">
                <a:latin typeface="Arial Black" panose="020B0A04020102020204" pitchFamily="34" charset="0"/>
              </a:rPr>
              <a:t>индексы?</a:t>
            </a:r>
            <a:endParaRPr sz="3200" dirty="0">
              <a:latin typeface="Arial Black" panose="020B0A04020102020204" pitchFamily="34" charset="0"/>
            </a:endParaRPr>
          </a:p>
        </p:txBody>
      </p:sp>
      <p:sp>
        <p:nvSpPr>
          <p:cNvPr id="3" name="object 3"/>
          <p:cNvSpPr txBox="1"/>
          <p:nvPr/>
        </p:nvSpPr>
        <p:spPr>
          <a:xfrm>
            <a:off x="2034947" y="1313815"/>
            <a:ext cx="2483485" cy="299720"/>
          </a:xfrm>
          <a:prstGeom prst="rect">
            <a:avLst/>
          </a:prstGeom>
        </p:spPr>
        <p:txBody>
          <a:bodyPr vert="horz" wrap="square" lIns="0" tIns="12700" rIns="0" bIns="0" rtlCol="0">
            <a:spAutoFit/>
          </a:bodyPr>
          <a:lstStyle/>
          <a:p>
            <a:pPr marL="12700">
              <a:spcBef>
                <a:spcPts val="100"/>
              </a:spcBef>
            </a:pPr>
            <a:r>
              <a:rPr b="1" spc="-5" dirty="0">
                <a:latin typeface="Courier New"/>
                <a:cs typeface="Courier New"/>
              </a:rPr>
              <a:t>\d</a:t>
            </a:r>
            <a:r>
              <a:rPr b="1" spc="-85" dirty="0">
                <a:latin typeface="Courier New"/>
                <a:cs typeface="Courier New"/>
              </a:rPr>
              <a:t> </a:t>
            </a:r>
            <a:r>
              <a:rPr b="1" spc="-10" dirty="0">
                <a:latin typeface="Courier New"/>
                <a:cs typeface="Courier New"/>
              </a:rPr>
              <a:t>boarding_passes</a:t>
            </a:r>
            <a:endParaRPr>
              <a:latin typeface="Courier New"/>
              <a:cs typeface="Courier New"/>
            </a:endParaRPr>
          </a:p>
        </p:txBody>
      </p:sp>
      <p:sp>
        <p:nvSpPr>
          <p:cNvPr id="4" name="object 4"/>
          <p:cNvSpPr txBox="1"/>
          <p:nvPr/>
        </p:nvSpPr>
        <p:spPr>
          <a:xfrm>
            <a:off x="2034946" y="2324480"/>
            <a:ext cx="7844790" cy="1976120"/>
          </a:xfrm>
          <a:prstGeom prst="rect">
            <a:avLst/>
          </a:prstGeom>
        </p:spPr>
        <p:txBody>
          <a:bodyPr vert="horz" wrap="square" lIns="0" tIns="12065" rIns="0" bIns="0" rtlCol="0">
            <a:spAutoFit/>
          </a:bodyPr>
          <a:lstStyle/>
          <a:p>
            <a:pPr marL="12700">
              <a:spcBef>
                <a:spcPts val="95"/>
              </a:spcBef>
            </a:pPr>
            <a:r>
              <a:rPr sz="1600" spc="-5" dirty="0">
                <a:latin typeface="Courier New"/>
                <a:cs typeface="Courier New"/>
              </a:rPr>
              <a:t>...</a:t>
            </a:r>
            <a:endParaRPr sz="1600">
              <a:latin typeface="Courier New"/>
              <a:cs typeface="Courier New"/>
            </a:endParaRPr>
          </a:p>
          <a:p>
            <a:pPr marL="12700"/>
            <a:r>
              <a:rPr sz="1600" spc="-5" dirty="0">
                <a:latin typeface="Courier New"/>
                <a:cs typeface="Courier New"/>
              </a:rPr>
              <a:t>Индексы:</a:t>
            </a:r>
            <a:endParaRPr sz="1600">
              <a:latin typeface="Courier New"/>
              <a:cs typeface="Courier New"/>
            </a:endParaRPr>
          </a:p>
          <a:p>
            <a:pPr marL="12700" marR="5080"/>
            <a:r>
              <a:rPr sz="1600" spc="-5" dirty="0">
                <a:latin typeface="Courier New"/>
                <a:cs typeface="Courier New"/>
              </a:rPr>
              <a:t>"boarding_passes_</a:t>
            </a:r>
            <a:r>
              <a:rPr sz="1600" spc="-5" dirty="0">
                <a:solidFill>
                  <a:srgbClr val="FF0000"/>
                </a:solidFill>
                <a:latin typeface="Courier New"/>
                <a:cs typeface="Courier New"/>
              </a:rPr>
              <a:t>pkey</a:t>
            </a:r>
            <a:r>
              <a:rPr sz="1600" spc="-5" dirty="0">
                <a:latin typeface="Courier New"/>
                <a:cs typeface="Courier New"/>
              </a:rPr>
              <a:t>" PRIMARY KEY, btree (ticket_no, flight_id)  "boarding_passes_flight_id_boarding_no_</a:t>
            </a:r>
            <a:r>
              <a:rPr sz="1600" spc="-5" dirty="0">
                <a:solidFill>
                  <a:srgbClr val="FF0000"/>
                </a:solidFill>
                <a:latin typeface="Courier New"/>
                <a:cs typeface="Courier New"/>
              </a:rPr>
              <a:t>key</a:t>
            </a:r>
            <a:r>
              <a:rPr sz="1600" spc="-5" dirty="0">
                <a:latin typeface="Courier New"/>
                <a:cs typeface="Courier New"/>
              </a:rPr>
              <a:t>" UNIQUE CONSTRAINT,  btree (flight_id, boarding_no)  "boarding_passes_flight_id_seat_no_</a:t>
            </a:r>
            <a:r>
              <a:rPr sz="1600" spc="-5" dirty="0">
                <a:solidFill>
                  <a:srgbClr val="FF0000"/>
                </a:solidFill>
                <a:latin typeface="Courier New"/>
                <a:cs typeface="Courier New"/>
              </a:rPr>
              <a:t>key</a:t>
            </a:r>
            <a:r>
              <a:rPr sz="1600" spc="-5" dirty="0">
                <a:latin typeface="Courier New"/>
                <a:cs typeface="Courier New"/>
              </a:rPr>
              <a:t>" UNIQUE CONSTRAINT, btree  (flight_id,</a:t>
            </a:r>
            <a:r>
              <a:rPr sz="1600" spc="5" dirty="0">
                <a:latin typeface="Courier New"/>
                <a:cs typeface="Courier New"/>
              </a:rPr>
              <a:t> </a:t>
            </a:r>
            <a:r>
              <a:rPr sz="1600" spc="-5" dirty="0">
                <a:latin typeface="Courier New"/>
                <a:cs typeface="Courier New"/>
              </a:rPr>
              <a:t>seat_no)</a:t>
            </a:r>
            <a:endParaRPr sz="1600">
              <a:latin typeface="Courier New"/>
              <a:cs typeface="Courier New"/>
            </a:endParaRPr>
          </a:p>
          <a:p>
            <a:pPr marL="12700">
              <a:spcBef>
                <a:spcPts val="5"/>
              </a:spcBef>
            </a:pPr>
            <a:r>
              <a:rPr sz="1600" spc="-5" dirty="0">
                <a:latin typeface="Courier New"/>
                <a:cs typeface="Courier New"/>
              </a:rPr>
              <a:t>...</a:t>
            </a:r>
            <a:endParaRPr sz="1600">
              <a:latin typeface="Courier New"/>
              <a:cs typeface="Courier New"/>
            </a:endParaRPr>
          </a:p>
        </p:txBody>
      </p:sp>
      <p:sp>
        <p:nvSpPr>
          <p:cNvPr id="7" name="object 7"/>
          <p:cNvSpPr txBox="1"/>
          <p:nvPr/>
        </p:nvSpPr>
        <p:spPr>
          <a:xfrm>
            <a:off x="5591936" y="5317145"/>
            <a:ext cx="5271008" cy="936154"/>
          </a:xfrm>
          <a:prstGeom prst="rect">
            <a:avLst/>
          </a:prstGeom>
        </p:spPr>
        <p:txBody>
          <a:bodyPr vert="horz" wrap="square" lIns="0" tIns="12700" rIns="0" bIns="0" rtlCol="0">
            <a:spAutoFit/>
          </a:bodyPr>
          <a:lstStyle/>
          <a:p>
            <a:pPr marL="12700" marR="5080">
              <a:spcBef>
                <a:spcPts val="100"/>
              </a:spcBef>
              <a:tabLst>
                <a:tab pos="354965" algn="l"/>
                <a:tab pos="355600" algn="l"/>
              </a:tabLst>
            </a:pPr>
            <a:r>
              <a:rPr sz="2000" spc="-5" dirty="0">
                <a:latin typeface="Carlito"/>
                <a:cs typeface="Carlito"/>
              </a:rPr>
              <a:t>Обратите внимание, что эти </a:t>
            </a:r>
            <a:r>
              <a:rPr sz="2000" spc="-10" dirty="0">
                <a:latin typeface="Carlito"/>
                <a:cs typeface="Carlito"/>
              </a:rPr>
              <a:t>индексы </a:t>
            </a:r>
            <a:r>
              <a:rPr sz="2000" dirty="0">
                <a:latin typeface="Carlito"/>
                <a:cs typeface="Carlito"/>
              </a:rPr>
              <a:t>созданы не по </a:t>
            </a:r>
            <a:r>
              <a:rPr sz="2000" i="1" spc="-5" dirty="0">
                <a:latin typeface="Carlito"/>
                <a:cs typeface="Carlito"/>
              </a:rPr>
              <a:t>одному </a:t>
            </a:r>
            <a:r>
              <a:rPr sz="2000" spc="-20" dirty="0">
                <a:latin typeface="Carlito"/>
                <a:cs typeface="Carlito"/>
              </a:rPr>
              <a:t>столбцу, </a:t>
            </a:r>
            <a:r>
              <a:rPr sz="2000" dirty="0">
                <a:latin typeface="Carlito"/>
                <a:cs typeface="Carlito"/>
              </a:rPr>
              <a:t>а  по </a:t>
            </a:r>
            <a:r>
              <a:rPr sz="2000" i="1" spc="-5" dirty="0">
                <a:latin typeface="Carlito"/>
                <a:cs typeface="Carlito"/>
              </a:rPr>
              <a:t>двум</a:t>
            </a:r>
            <a:r>
              <a:rPr sz="2000" i="1" spc="-35" dirty="0">
                <a:latin typeface="Carlito"/>
                <a:cs typeface="Carlito"/>
              </a:rPr>
              <a:t> </a:t>
            </a:r>
            <a:r>
              <a:rPr sz="2000" spc="-10" dirty="0">
                <a:latin typeface="Carlito"/>
                <a:cs typeface="Carlito"/>
              </a:rPr>
              <a:t>столбцам.</a:t>
            </a:r>
            <a:endParaRPr sz="2000" dirty="0">
              <a:latin typeface="Carlito"/>
              <a:cs typeface="Carlito"/>
            </a:endParaRPr>
          </a:p>
        </p:txBody>
      </p:sp>
      <p:sp>
        <p:nvSpPr>
          <p:cNvPr id="8" name="object 8"/>
          <p:cNvSpPr txBox="1"/>
          <p:nvPr/>
        </p:nvSpPr>
        <p:spPr>
          <a:xfrm>
            <a:off x="3647693" y="1883906"/>
            <a:ext cx="1299081" cy="308418"/>
          </a:xfrm>
          <a:prstGeom prst="rect">
            <a:avLst/>
          </a:prstGeom>
          <a:ln w="9525">
            <a:solidFill>
              <a:srgbClr val="4F81BC"/>
            </a:solidFill>
          </a:ln>
        </p:spPr>
        <p:txBody>
          <a:bodyPr vert="horz" wrap="square" lIns="0" tIns="31115" rIns="0" bIns="0" rtlCol="0">
            <a:spAutoFit/>
          </a:bodyPr>
          <a:lstStyle/>
          <a:p>
            <a:pPr marL="99695">
              <a:spcBef>
                <a:spcPts val="245"/>
              </a:spcBef>
            </a:pPr>
            <a:r>
              <a:rPr spc="-10" dirty="0">
                <a:latin typeface="Carlito"/>
                <a:cs typeface="Carlito"/>
              </a:rPr>
              <a:t>суффикс</a:t>
            </a:r>
            <a:endParaRPr dirty="0">
              <a:latin typeface="Carlito"/>
              <a:cs typeface="Carlito"/>
            </a:endParaRPr>
          </a:p>
        </p:txBody>
      </p:sp>
      <p:sp>
        <p:nvSpPr>
          <p:cNvPr id="9" name="object 9"/>
          <p:cNvSpPr txBox="1"/>
          <p:nvPr/>
        </p:nvSpPr>
        <p:spPr>
          <a:xfrm>
            <a:off x="5591936" y="1307935"/>
            <a:ext cx="2232660" cy="1138773"/>
          </a:xfrm>
          <a:prstGeom prst="rect">
            <a:avLst/>
          </a:prstGeom>
          <a:ln w="9525">
            <a:solidFill>
              <a:srgbClr val="4F81BC"/>
            </a:solidFill>
          </a:ln>
        </p:spPr>
        <p:txBody>
          <a:bodyPr vert="horz" wrap="square" lIns="0" tIns="30480" rIns="0" bIns="0" rtlCol="0">
            <a:spAutoFit/>
          </a:bodyPr>
          <a:lstStyle/>
          <a:p>
            <a:pPr marL="527050" marR="518159" algn="ctr">
              <a:spcBef>
                <a:spcPts val="240"/>
              </a:spcBef>
            </a:pPr>
            <a:r>
              <a:rPr spc="-5" dirty="0">
                <a:latin typeface="Carlito"/>
                <a:cs typeface="Carlito"/>
              </a:rPr>
              <a:t>тип</a:t>
            </a:r>
            <a:r>
              <a:rPr spc="-65" dirty="0">
                <a:latin typeface="Carlito"/>
                <a:cs typeface="Carlito"/>
              </a:rPr>
              <a:t> </a:t>
            </a:r>
            <a:r>
              <a:rPr spc="-10" dirty="0">
                <a:latin typeface="Carlito"/>
                <a:cs typeface="Carlito"/>
              </a:rPr>
              <a:t>индекса  </a:t>
            </a:r>
            <a:r>
              <a:rPr spc="-5" dirty="0">
                <a:latin typeface="Carlito"/>
                <a:cs typeface="Carlito"/>
              </a:rPr>
              <a:t>B-дерево</a:t>
            </a:r>
            <a:endParaRPr>
              <a:latin typeface="Carlito"/>
              <a:cs typeface="Carlito"/>
            </a:endParaRPr>
          </a:p>
          <a:p>
            <a:pPr marL="2540" algn="ctr">
              <a:spcBef>
                <a:spcPts val="5"/>
              </a:spcBef>
            </a:pPr>
            <a:r>
              <a:rPr spc="-5" dirty="0">
                <a:latin typeface="Carlito"/>
                <a:cs typeface="Carlito"/>
              </a:rPr>
              <a:t>(по </a:t>
            </a:r>
            <a:r>
              <a:rPr spc="-10" dirty="0">
                <a:latin typeface="Carlito"/>
                <a:cs typeface="Carlito"/>
              </a:rPr>
              <a:t>умолчанию)</a:t>
            </a:r>
            <a:endParaRPr>
              <a:latin typeface="Carlito"/>
              <a:cs typeface="Carlito"/>
            </a:endParaRPr>
          </a:p>
        </p:txBody>
      </p:sp>
      <p:sp>
        <p:nvSpPr>
          <p:cNvPr id="10" name="object 10"/>
          <p:cNvSpPr txBox="1"/>
          <p:nvPr/>
        </p:nvSpPr>
        <p:spPr>
          <a:xfrm>
            <a:off x="8040242" y="1342491"/>
            <a:ext cx="1624457" cy="584775"/>
          </a:xfrm>
          <a:prstGeom prst="rect">
            <a:avLst/>
          </a:prstGeom>
          <a:ln w="9525">
            <a:solidFill>
              <a:srgbClr val="4F81BC"/>
            </a:solidFill>
          </a:ln>
        </p:spPr>
        <p:txBody>
          <a:bodyPr vert="horz" wrap="square" lIns="0" tIns="30480" rIns="0" bIns="0" rtlCol="0">
            <a:spAutoFit/>
          </a:bodyPr>
          <a:lstStyle/>
          <a:p>
            <a:pPr marL="275590" marR="269240" indent="132080">
              <a:spcBef>
                <a:spcPts val="240"/>
              </a:spcBef>
            </a:pPr>
            <a:r>
              <a:rPr spc="-5" dirty="0">
                <a:latin typeface="Carlito"/>
                <a:cs typeface="Carlito"/>
              </a:rPr>
              <a:t>имена  </a:t>
            </a:r>
            <a:r>
              <a:rPr spc="-10" dirty="0">
                <a:latin typeface="Carlito"/>
                <a:cs typeface="Carlito"/>
              </a:rPr>
              <a:t>с</a:t>
            </a:r>
            <a:r>
              <a:rPr spc="-30" dirty="0">
                <a:latin typeface="Carlito"/>
                <a:cs typeface="Carlito"/>
              </a:rPr>
              <a:t>т</a:t>
            </a:r>
            <a:r>
              <a:rPr spc="-40" dirty="0">
                <a:latin typeface="Carlito"/>
                <a:cs typeface="Carlito"/>
              </a:rPr>
              <a:t>о</a:t>
            </a:r>
            <a:r>
              <a:rPr dirty="0">
                <a:latin typeface="Carlito"/>
                <a:cs typeface="Carlito"/>
              </a:rPr>
              <a:t>лб</a:t>
            </a:r>
            <a:r>
              <a:rPr spc="-15" dirty="0">
                <a:latin typeface="Carlito"/>
                <a:cs typeface="Carlito"/>
              </a:rPr>
              <a:t>ц</a:t>
            </a:r>
            <a:r>
              <a:rPr spc="-5" dirty="0">
                <a:latin typeface="Carlito"/>
                <a:cs typeface="Carlito"/>
              </a:rPr>
              <a:t>ов</a:t>
            </a:r>
            <a:endParaRPr dirty="0">
              <a:latin typeface="Carlito"/>
              <a:cs typeface="Carlito"/>
            </a:endParaRPr>
          </a:p>
        </p:txBody>
      </p:sp>
      <p:sp>
        <p:nvSpPr>
          <p:cNvPr id="11" name="object 11"/>
          <p:cNvSpPr/>
          <p:nvPr/>
        </p:nvSpPr>
        <p:spPr>
          <a:xfrm>
            <a:off x="7811262" y="1991742"/>
            <a:ext cx="658495" cy="862965"/>
          </a:xfrm>
          <a:custGeom>
            <a:avLst/>
            <a:gdLst/>
            <a:ahLst/>
            <a:cxnLst/>
            <a:rect l="l" t="t" r="r" b="b"/>
            <a:pathLst>
              <a:path w="658495" h="862964">
                <a:moveTo>
                  <a:pt x="20320" y="741426"/>
                </a:moveTo>
                <a:lnTo>
                  <a:pt x="13970" y="746379"/>
                </a:lnTo>
                <a:lnTo>
                  <a:pt x="13208" y="753363"/>
                </a:lnTo>
                <a:lnTo>
                  <a:pt x="0" y="862457"/>
                </a:lnTo>
                <a:lnTo>
                  <a:pt x="29647" y="850138"/>
                </a:lnTo>
                <a:lnTo>
                  <a:pt x="25273" y="850138"/>
                </a:lnTo>
                <a:lnTo>
                  <a:pt x="5079" y="834771"/>
                </a:lnTo>
                <a:lnTo>
                  <a:pt x="33417" y="797391"/>
                </a:lnTo>
                <a:lnTo>
                  <a:pt x="38353" y="756412"/>
                </a:lnTo>
                <a:lnTo>
                  <a:pt x="39242" y="749426"/>
                </a:lnTo>
                <a:lnTo>
                  <a:pt x="34289" y="743076"/>
                </a:lnTo>
                <a:lnTo>
                  <a:pt x="27304" y="742188"/>
                </a:lnTo>
                <a:lnTo>
                  <a:pt x="20320" y="741426"/>
                </a:lnTo>
                <a:close/>
              </a:path>
              <a:path w="658495" h="862964">
                <a:moveTo>
                  <a:pt x="33417" y="797391"/>
                </a:moveTo>
                <a:lnTo>
                  <a:pt x="5079" y="834771"/>
                </a:lnTo>
                <a:lnTo>
                  <a:pt x="25273" y="850138"/>
                </a:lnTo>
                <a:lnTo>
                  <a:pt x="29990" y="843914"/>
                </a:lnTo>
                <a:lnTo>
                  <a:pt x="27812" y="843914"/>
                </a:lnTo>
                <a:lnTo>
                  <a:pt x="10287" y="830707"/>
                </a:lnTo>
                <a:lnTo>
                  <a:pt x="30412" y="822337"/>
                </a:lnTo>
                <a:lnTo>
                  <a:pt x="33417" y="797391"/>
                </a:lnTo>
                <a:close/>
              </a:path>
              <a:path w="658495" h="862964">
                <a:moveTo>
                  <a:pt x="98171" y="794131"/>
                </a:moveTo>
                <a:lnTo>
                  <a:pt x="53687" y="812657"/>
                </a:lnTo>
                <a:lnTo>
                  <a:pt x="25273" y="850138"/>
                </a:lnTo>
                <a:lnTo>
                  <a:pt x="29647" y="850138"/>
                </a:lnTo>
                <a:lnTo>
                  <a:pt x="107950" y="817626"/>
                </a:lnTo>
                <a:lnTo>
                  <a:pt x="110998" y="810133"/>
                </a:lnTo>
                <a:lnTo>
                  <a:pt x="105663" y="797179"/>
                </a:lnTo>
                <a:lnTo>
                  <a:pt x="98171" y="794131"/>
                </a:lnTo>
                <a:close/>
              </a:path>
              <a:path w="658495" h="862964">
                <a:moveTo>
                  <a:pt x="30412" y="822337"/>
                </a:moveTo>
                <a:lnTo>
                  <a:pt x="10287" y="830707"/>
                </a:lnTo>
                <a:lnTo>
                  <a:pt x="27812" y="843914"/>
                </a:lnTo>
                <a:lnTo>
                  <a:pt x="30412" y="822337"/>
                </a:lnTo>
                <a:close/>
              </a:path>
              <a:path w="658495" h="862964">
                <a:moveTo>
                  <a:pt x="53687" y="812657"/>
                </a:moveTo>
                <a:lnTo>
                  <a:pt x="30412" y="822337"/>
                </a:lnTo>
                <a:lnTo>
                  <a:pt x="27812" y="843914"/>
                </a:lnTo>
                <a:lnTo>
                  <a:pt x="29990" y="843914"/>
                </a:lnTo>
                <a:lnTo>
                  <a:pt x="53687" y="812657"/>
                </a:lnTo>
                <a:close/>
              </a:path>
              <a:path w="658495" h="862964">
                <a:moveTo>
                  <a:pt x="637920" y="0"/>
                </a:moveTo>
                <a:lnTo>
                  <a:pt x="33417" y="797391"/>
                </a:lnTo>
                <a:lnTo>
                  <a:pt x="30412" y="822337"/>
                </a:lnTo>
                <a:lnTo>
                  <a:pt x="53687" y="812657"/>
                </a:lnTo>
                <a:lnTo>
                  <a:pt x="658113" y="15367"/>
                </a:lnTo>
                <a:lnTo>
                  <a:pt x="637920" y="0"/>
                </a:lnTo>
                <a:close/>
              </a:path>
            </a:pathLst>
          </a:custGeom>
          <a:solidFill>
            <a:srgbClr val="497DBA"/>
          </a:solidFill>
        </p:spPr>
        <p:txBody>
          <a:bodyPr wrap="square" lIns="0" tIns="0" rIns="0" bIns="0" rtlCol="0"/>
          <a:lstStyle/>
          <a:p>
            <a:endParaRPr/>
          </a:p>
        </p:txBody>
      </p:sp>
      <p:sp>
        <p:nvSpPr>
          <p:cNvPr id="12" name="object 12"/>
          <p:cNvSpPr/>
          <p:nvPr/>
        </p:nvSpPr>
        <p:spPr>
          <a:xfrm>
            <a:off x="9002395" y="1996314"/>
            <a:ext cx="260985" cy="857885"/>
          </a:xfrm>
          <a:custGeom>
            <a:avLst/>
            <a:gdLst/>
            <a:ahLst/>
            <a:cxnLst/>
            <a:rect l="l" t="t" r="r" b="b"/>
            <a:pathLst>
              <a:path w="260984" h="857885">
                <a:moveTo>
                  <a:pt x="156463" y="756538"/>
                </a:moveTo>
                <a:lnTo>
                  <a:pt x="151510" y="761491"/>
                </a:lnTo>
                <a:lnTo>
                  <a:pt x="146430" y="766317"/>
                </a:lnTo>
                <a:lnTo>
                  <a:pt x="146430" y="774446"/>
                </a:lnTo>
                <a:lnTo>
                  <a:pt x="228346" y="857885"/>
                </a:lnTo>
                <a:lnTo>
                  <a:pt x="234474" y="836549"/>
                </a:lnTo>
                <a:lnTo>
                  <a:pt x="209803" y="836549"/>
                </a:lnTo>
                <a:lnTo>
                  <a:pt x="198325" y="791121"/>
                </a:lnTo>
                <a:lnTo>
                  <a:pt x="169418" y="761619"/>
                </a:lnTo>
                <a:lnTo>
                  <a:pt x="164464" y="756665"/>
                </a:lnTo>
                <a:lnTo>
                  <a:pt x="156463" y="756538"/>
                </a:lnTo>
                <a:close/>
              </a:path>
              <a:path w="260984" h="857885">
                <a:moveTo>
                  <a:pt x="198325" y="791121"/>
                </a:moveTo>
                <a:lnTo>
                  <a:pt x="209803" y="836549"/>
                </a:lnTo>
                <a:lnTo>
                  <a:pt x="234441" y="830326"/>
                </a:lnTo>
                <a:lnTo>
                  <a:pt x="234345" y="829945"/>
                </a:lnTo>
                <a:lnTo>
                  <a:pt x="209930" y="829945"/>
                </a:lnTo>
                <a:lnTo>
                  <a:pt x="215933" y="809091"/>
                </a:lnTo>
                <a:lnTo>
                  <a:pt x="198325" y="791121"/>
                </a:lnTo>
                <a:close/>
              </a:path>
              <a:path w="260984" h="857885">
                <a:moveTo>
                  <a:pt x="243331" y="734567"/>
                </a:moveTo>
                <a:lnTo>
                  <a:pt x="236347" y="738504"/>
                </a:lnTo>
                <a:lnTo>
                  <a:pt x="234241" y="745489"/>
                </a:lnTo>
                <a:lnTo>
                  <a:pt x="222929" y="784789"/>
                </a:lnTo>
                <a:lnTo>
                  <a:pt x="234441" y="830326"/>
                </a:lnTo>
                <a:lnTo>
                  <a:pt x="209803" y="836549"/>
                </a:lnTo>
                <a:lnTo>
                  <a:pt x="234474" y="836549"/>
                </a:lnTo>
                <a:lnTo>
                  <a:pt x="258699" y="752221"/>
                </a:lnTo>
                <a:lnTo>
                  <a:pt x="260730" y="745489"/>
                </a:lnTo>
                <a:lnTo>
                  <a:pt x="256794" y="738504"/>
                </a:lnTo>
                <a:lnTo>
                  <a:pt x="250062" y="736473"/>
                </a:lnTo>
                <a:lnTo>
                  <a:pt x="243331" y="734567"/>
                </a:lnTo>
                <a:close/>
              </a:path>
              <a:path w="260984" h="857885">
                <a:moveTo>
                  <a:pt x="215933" y="809091"/>
                </a:moveTo>
                <a:lnTo>
                  <a:pt x="209930" y="829945"/>
                </a:lnTo>
                <a:lnTo>
                  <a:pt x="231139" y="824611"/>
                </a:lnTo>
                <a:lnTo>
                  <a:pt x="215933" y="809091"/>
                </a:lnTo>
                <a:close/>
              </a:path>
              <a:path w="260984" h="857885">
                <a:moveTo>
                  <a:pt x="222929" y="784789"/>
                </a:moveTo>
                <a:lnTo>
                  <a:pt x="215933" y="809091"/>
                </a:lnTo>
                <a:lnTo>
                  <a:pt x="231139" y="824611"/>
                </a:lnTo>
                <a:lnTo>
                  <a:pt x="209930" y="829945"/>
                </a:lnTo>
                <a:lnTo>
                  <a:pt x="234345" y="829945"/>
                </a:lnTo>
                <a:lnTo>
                  <a:pt x="222929" y="784789"/>
                </a:lnTo>
                <a:close/>
              </a:path>
              <a:path w="260984" h="857885">
                <a:moveTo>
                  <a:pt x="24510" y="0"/>
                </a:moveTo>
                <a:lnTo>
                  <a:pt x="0" y="6223"/>
                </a:lnTo>
                <a:lnTo>
                  <a:pt x="198325" y="791121"/>
                </a:lnTo>
                <a:lnTo>
                  <a:pt x="215933" y="809091"/>
                </a:lnTo>
                <a:lnTo>
                  <a:pt x="222929" y="784789"/>
                </a:lnTo>
                <a:lnTo>
                  <a:pt x="24510" y="0"/>
                </a:lnTo>
                <a:close/>
              </a:path>
            </a:pathLst>
          </a:custGeom>
          <a:solidFill>
            <a:srgbClr val="497DBA"/>
          </a:solidFill>
        </p:spPr>
        <p:txBody>
          <a:bodyPr wrap="square" lIns="0" tIns="0" rIns="0" bIns="0" rtlCol="0"/>
          <a:lstStyle/>
          <a:p>
            <a:endParaRPr/>
          </a:p>
        </p:txBody>
      </p:sp>
      <p:sp>
        <p:nvSpPr>
          <p:cNvPr id="13" name="object 13"/>
          <p:cNvSpPr/>
          <p:nvPr/>
        </p:nvSpPr>
        <p:spPr>
          <a:xfrm>
            <a:off x="4139946" y="2248789"/>
            <a:ext cx="247015" cy="571500"/>
          </a:xfrm>
          <a:custGeom>
            <a:avLst/>
            <a:gdLst/>
            <a:ahLst/>
            <a:cxnLst/>
            <a:rect l="l" t="t" r="r" b="b"/>
            <a:pathLst>
              <a:path w="247014" h="571500">
                <a:moveTo>
                  <a:pt x="152781" y="478155"/>
                </a:moveTo>
                <a:lnTo>
                  <a:pt x="144780" y="478916"/>
                </a:lnTo>
                <a:lnTo>
                  <a:pt x="135890" y="489838"/>
                </a:lnTo>
                <a:lnTo>
                  <a:pt x="136779" y="497839"/>
                </a:lnTo>
                <a:lnTo>
                  <a:pt x="227837" y="571373"/>
                </a:lnTo>
                <a:lnTo>
                  <a:pt x="231001" y="552323"/>
                </a:lnTo>
                <a:lnTo>
                  <a:pt x="207010" y="552323"/>
                </a:lnTo>
                <a:lnTo>
                  <a:pt x="190239" y="508307"/>
                </a:lnTo>
                <a:lnTo>
                  <a:pt x="158242" y="482473"/>
                </a:lnTo>
                <a:lnTo>
                  <a:pt x="152781" y="478155"/>
                </a:lnTo>
                <a:close/>
              </a:path>
              <a:path w="247014" h="571500">
                <a:moveTo>
                  <a:pt x="190239" y="508307"/>
                </a:moveTo>
                <a:lnTo>
                  <a:pt x="207010" y="552323"/>
                </a:lnTo>
                <a:lnTo>
                  <a:pt x="224403" y="545719"/>
                </a:lnTo>
                <a:lnTo>
                  <a:pt x="206375" y="545719"/>
                </a:lnTo>
                <a:lnTo>
                  <a:pt x="209922" y="524200"/>
                </a:lnTo>
                <a:lnTo>
                  <a:pt x="190239" y="508307"/>
                </a:lnTo>
                <a:close/>
              </a:path>
              <a:path w="247014" h="571500">
                <a:moveTo>
                  <a:pt x="228473" y="447039"/>
                </a:moveTo>
                <a:lnTo>
                  <a:pt x="221869" y="451738"/>
                </a:lnTo>
                <a:lnTo>
                  <a:pt x="214016" y="499365"/>
                </a:lnTo>
                <a:lnTo>
                  <a:pt x="230759" y="543306"/>
                </a:lnTo>
                <a:lnTo>
                  <a:pt x="207010" y="552323"/>
                </a:lnTo>
                <a:lnTo>
                  <a:pt x="231001" y="552323"/>
                </a:lnTo>
                <a:lnTo>
                  <a:pt x="247015" y="455930"/>
                </a:lnTo>
                <a:lnTo>
                  <a:pt x="242316" y="449325"/>
                </a:lnTo>
                <a:lnTo>
                  <a:pt x="228473" y="447039"/>
                </a:lnTo>
                <a:close/>
              </a:path>
              <a:path w="247014" h="571500">
                <a:moveTo>
                  <a:pt x="209922" y="524200"/>
                </a:moveTo>
                <a:lnTo>
                  <a:pt x="206375" y="545719"/>
                </a:lnTo>
                <a:lnTo>
                  <a:pt x="226822" y="537845"/>
                </a:lnTo>
                <a:lnTo>
                  <a:pt x="209922" y="524200"/>
                </a:lnTo>
                <a:close/>
              </a:path>
              <a:path w="247014" h="571500">
                <a:moveTo>
                  <a:pt x="214016" y="499365"/>
                </a:moveTo>
                <a:lnTo>
                  <a:pt x="209922" y="524200"/>
                </a:lnTo>
                <a:lnTo>
                  <a:pt x="226822" y="537845"/>
                </a:lnTo>
                <a:lnTo>
                  <a:pt x="206375" y="545719"/>
                </a:lnTo>
                <a:lnTo>
                  <a:pt x="224403" y="545719"/>
                </a:lnTo>
                <a:lnTo>
                  <a:pt x="230759" y="543306"/>
                </a:lnTo>
                <a:lnTo>
                  <a:pt x="214016" y="499365"/>
                </a:lnTo>
                <a:close/>
              </a:path>
              <a:path w="247014" h="571500">
                <a:moveTo>
                  <a:pt x="23749" y="0"/>
                </a:moveTo>
                <a:lnTo>
                  <a:pt x="0" y="9016"/>
                </a:lnTo>
                <a:lnTo>
                  <a:pt x="190239" y="508307"/>
                </a:lnTo>
                <a:lnTo>
                  <a:pt x="209922" y="524200"/>
                </a:lnTo>
                <a:lnTo>
                  <a:pt x="214016" y="499365"/>
                </a:lnTo>
                <a:lnTo>
                  <a:pt x="23749" y="0"/>
                </a:lnTo>
                <a:close/>
              </a:path>
            </a:pathLst>
          </a:custGeom>
          <a:solidFill>
            <a:srgbClr val="497DBA"/>
          </a:solidFill>
        </p:spPr>
        <p:txBody>
          <a:bodyPr wrap="square" lIns="0" tIns="0" rIns="0" bIns="0" rtlCol="0"/>
          <a:lstStyle/>
          <a:p>
            <a:endParaRPr/>
          </a:p>
        </p:txBody>
      </p:sp>
      <p:sp>
        <p:nvSpPr>
          <p:cNvPr id="14" name="object 14"/>
          <p:cNvSpPr/>
          <p:nvPr/>
        </p:nvSpPr>
        <p:spPr>
          <a:xfrm>
            <a:off x="6888099" y="3756152"/>
            <a:ext cx="2196465" cy="432434"/>
          </a:xfrm>
          <a:custGeom>
            <a:avLst/>
            <a:gdLst/>
            <a:ahLst/>
            <a:cxnLst/>
            <a:rect l="l" t="t" r="r" b="b"/>
            <a:pathLst>
              <a:path w="2196465" h="432435">
                <a:moveTo>
                  <a:pt x="2195956" y="0"/>
                </a:moveTo>
                <a:lnTo>
                  <a:pt x="2194120" y="68308"/>
                </a:lnTo>
                <a:lnTo>
                  <a:pt x="2189003" y="127613"/>
                </a:lnTo>
                <a:lnTo>
                  <a:pt x="2181198" y="174366"/>
                </a:lnTo>
                <a:lnTo>
                  <a:pt x="2159889" y="216027"/>
                </a:lnTo>
                <a:lnTo>
                  <a:pt x="1133983" y="216027"/>
                </a:lnTo>
                <a:lnTo>
                  <a:pt x="1122575" y="227045"/>
                </a:lnTo>
                <a:lnTo>
                  <a:pt x="1112673" y="257723"/>
                </a:lnTo>
                <a:lnTo>
                  <a:pt x="1104868" y="304495"/>
                </a:lnTo>
                <a:lnTo>
                  <a:pt x="1099751" y="363794"/>
                </a:lnTo>
                <a:lnTo>
                  <a:pt x="1097914" y="432054"/>
                </a:lnTo>
                <a:lnTo>
                  <a:pt x="1096079" y="363794"/>
                </a:lnTo>
                <a:lnTo>
                  <a:pt x="1090969" y="304495"/>
                </a:lnTo>
                <a:lnTo>
                  <a:pt x="1083184" y="257723"/>
                </a:lnTo>
                <a:lnTo>
                  <a:pt x="1073319" y="227045"/>
                </a:lnTo>
                <a:lnTo>
                  <a:pt x="1061974" y="216027"/>
                </a:lnTo>
                <a:lnTo>
                  <a:pt x="35940" y="216027"/>
                </a:lnTo>
                <a:lnTo>
                  <a:pt x="24595" y="205020"/>
                </a:lnTo>
                <a:lnTo>
                  <a:pt x="14730" y="174366"/>
                </a:lnTo>
                <a:lnTo>
                  <a:pt x="6945" y="127613"/>
                </a:lnTo>
                <a:lnTo>
                  <a:pt x="1835" y="68308"/>
                </a:lnTo>
                <a:lnTo>
                  <a:pt x="0" y="0"/>
                </a:lnTo>
              </a:path>
            </a:pathLst>
          </a:custGeom>
          <a:ln w="25399">
            <a:solidFill>
              <a:srgbClr val="497DBA"/>
            </a:solidFill>
          </a:ln>
        </p:spPr>
        <p:txBody>
          <a:bodyPr wrap="square" lIns="0" tIns="0" rIns="0" bIns="0" rtlCol="0"/>
          <a:lstStyle/>
          <a:p>
            <a:endParaRPr/>
          </a:p>
        </p:txBody>
      </p:sp>
      <p:sp>
        <p:nvSpPr>
          <p:cNvPr id="15" name="object 15"/>
          <p:cNvSpPr txBox="1"/>
          <p:nvPr/>
        </p:nvSpPr>
        <p:spPr>
          <a:xfrm>
            <a:off x="7104126" y="4260190"/>
            <a:ext cx="2952750" cy="585417"/>
          </a:xfrm>
          <a:prstGeom prst="rect">
            <a:avLst/>
          </a:prstGeom>
          <a:ln w="9525">
            <a:solidFill>
              <a:srgbClr val="4F81BC"/>
            </a:solidFill>
          </a:ln>
        </p:spPr>
        <p:txBody>
          <a:bodyPr vert="horz" wrap="square" lIns="0" tIns="31115" rIns="0" bIns="0" rtlCol="0">
            <a:spAutoFit/>
          </a:bodyPr>
          <a:lstStyle/>
          <a:p>
            <a:pPr marL="1270" algn="ctr">
              <a:spcBef>
                <a:spcPts val="245"/>
              </a:spcBef>
            </a:pPr>
            <a:r>
              <a:rPr dirty="0">
                <a:latin typeface="Carlito"/>
                <a:cs typeface="Carlito"/>
              </a:rPr>
              <a:t>вид</a:t>
            </a:r>
            <a:r>
              <a:rPr spc="-10" dirty="0">
                <a:latin typeface="Carlito"/>
                <a:cs typeface="Carlito"/>
              </a:rPr>
              <a:t> </a:t>
            </a:r>
            <a:r>
              <a:rPr spc="-5" dirty="0">
                <a:latin typeface="Carlito"/>
                <a:cs typeface="Carlito"/>
              </a:rPr>
              <a:t>ограничения,</a:t>
            </a:r>
            <a:endParaRPr>
              <a:latin typeface="Carlito"/>
              <a:cs typeface="Carlito"/>
            </a:endParaRPr>
          </a:p>
          <a:p>
            <a:pPr marL="1270" algn="ctr">
              <a:spcBef>
                <a:spcPts val="5"/>
              </a:spcBef>
            </a:pPr>
            <a:r>
              <a:rPr dirty="0">
                <a:latin typeface="Carlito"/>
                <a:cs typeface="Carlito"/>
              </a:rPr>
              <a:t>для </a:t>
            </a:r>
            <a:r>
              <a:rPr spc="-15" dirty="0">
                <a:latin typeface="Carlito"/>
                <a:cs typeface="Carlito"/>
              </a:rPr>
              <a:t>которого </a:t>
            </a:r>
            <a:r>
              <a:rPr spc="-10" dirty="0">
                <a:latin typeface="Carlito"/>
                <a:cs typeface="Carlito"/>
              </a:rPr>
              <a:t>создан</a:t>
            </a:r>
            <a:r>
              <a:rPr spc="-15" dirty="0">
                <a:latin typeface="Carlito"/>
                <a:cs typeface="Carlito"/>
              </a:rPr>
              <a:t> </a:t>
            </a:r>
            <a:r>
              <a:rPr spc="-10" dirty="0">
                <a:latin typeface="Carlito"/>
                <a:cs typeface="Carlito"/>
              </a:rPr>
              <a:t>индекс</a:t>
            </a:r>
            <a:endParaRPr>
              <a:latin typeface="Carlito"/>
              <a:cs typeface="Carlito"/>
            </a:endParaRPr>
          </a:p>
        </p:txBody>
      </p:sp>
      <p:sp>
        <p:nvSpPr>
          <p:cNvPr id="16" name="object 16"/>
          <p:cNvSpPr/>
          <p:nvPr/>
        </p:nvSpPr>
        <p:spPr>
          <a:xfrm>
            <a:off x="6649084" y="2231263"/>
            <a:ext cx="118110" cy="589280"/>
          </a:xfrm>
          <a:custGeom>
            <a:avLst/>
            <a:gdLst/>
            <a:ahLst/>
            <a:cxnLst/>
            <a:rect l="l" t="t" r="r" b="b"/>
            <a:pathLst>
              <a:path w="118110" h="589280">
                <a:moveTo>
                  <a:pt x="14224" y="472948"/>
                </a:moveTo>
                <a:lnTo>
                  <a:pt x="2031" y="480060"/>
                </a:lnTo>
                <a:lnTo>
                  <a:pt x="0" y="487807"/>
                </a:lnTo>
                <a:lnTo>
                  <a:pt x="58927" y="588899"/>
                </a:lnTo>
                <a:lnTo>
                  <a:pt x="73693" y="563626"/>
                </a:lnTo>
                <a:lnTo>
                  <a:pt x="46227" y="563626"/>
                </a:lnTo>
                <a:lnTo>
                  <a:pt x="46227" y="516563"/>
                </a:lnTo>
                <a:lnTo>
                  <a:pt x="21970" y="474979"/>
                </a:lnTo>
                <a:lnTo>
                  <a:pt x="14224" y="472948"/>
                </a:lnTo>
                <a:close/>
              </a:path>
              <a:path w="118110" h="589280">
                <a:moveTo>
                  <a:pt x="46227" y="516563"/>
                </a:moveTo>
                <a:lnTo>
                  <a:pt x="46227" y="563626"/>
                </a:lnTo>
                <a:lnTo>
                  <a:pt x="71627" y="563626"/>
                </a:lnTo>
                <a:lnTo>
                  <a:pt x="71627" y="557276"/>
                </a:lnTo>
                <a:lnTo>
                  <a:pt x="48005" y="557276"/>
                </a:lnTo>
                <a:lnTo>
                  <a:pt x="58991" y="538443"/>
                </a:lnTo>
                <a:lnTo>
                  <a:pt x="46227" y="516563"/>
                </a:lnTo>
                <a:close/>
              </a:path>
              <a:path w="118110" h="589280">
                <a:moveTo>
                  <a:pt x="103759" y="472948"/>
                </a:moveTo>
                <a:lnTo>
                  <a:pt x="96012" y="474979"/>
                </a:lnTo>
                <a:lnTo>
                  <a:pt x="71754" y="516563"/>
                </a:lnTo>
                <a:lnTo>
                  <a:pt x="71627" y="563626"/>
                </a:lnTo>
                <a:lnTo>
                  <a:pt x="73693" y="563626"/>
                </a:lnTo>
                <a:lnTo>
                  <a:pt x="117982" y="487807"/>
                </a:lnTo>
                <a:lnTo>
                  <a:pt x="115950" y="480060"/>
                </a:lnTo>
                <a:lnTo>
                  <a:pt x="103759" y="472948"/>
                </a:lnTo>
                <a:close/>
              </a:path>
              <a:path w="118110" h="589280">
                <a:moveTo>
                  <a:pt x="58991" y="538443"/>
                </a:moveTo>
                <a:lnTo>
                  <a:pt x="48005" y="557276"/>
                </a:lnTo>
                <a:lnTo>
                  <a:pt x="69976" y="557276"/>
                </a:lnTo>
                <a:lnTo>
                  <a:pt x="58991" y="538443"/>
                </a:lnTo>
                <a:close/>
              </a:path>
              <a:path w="118110" h="589280">
                <a:moveTo>
                  <a:pt x="71627" y="516781"/>
                </a:moveTo>
                <a:lnTo>
                  <a:pt x="58991" y="538443"/>
                </a:lnTo>
                <a:lnTo>
                  <a:pt x="69976" y="557276"/>
                </a:lnTo>
                <a:lnTo>
                  <a:pt x="71627" y="557276"/>
                </a:lnTo>
                <a:lnTo>
                  <a:pt x="71627" y="516781"/>
                </a:lnTo>
                <a:close/>
              </a:path>
              <a:path w="118110" h="589280">
                <a:moveTo>
                  <a:pt x="71627" y="0"/>
                </a:moveTo>
                <a:lnTo>
                  <a:pt x="46227" y="0"/>
                </a:lnTo>
                <a:lnTo>
                  <a:pt x="46354" y="516781"/>
                </a:lnTo>
                <a:lnTo>
                  <a:pt x="58991" y="538443"/>
                </a:lnTo>
                <a:lnTo>
                  <a:pt x="71627" y="516781"/>
                </a:lnTo>
                <a:lnTo>
                  <a:pt x="71627" y="0"/>
                </a:lnTo>
                <a:close/>
              </a:path>
            </a:pathLst>
          </a:custGeom>
          <a:solidFill>
            <a:srgbClr val="497DBA"/>
          </a:solidFill>
        </p:spPr>
        <p:txBody>
          <a:bodyPr wrap="square" lIns="0" tIns="0" rIns="0" bIns="0" rtlCol="0"/>
          <a:lstStyle/>
          <a:p>
            <a:endParaRPr/>
          </a:p>
        </p:txBody>
      </p:sp>
    </p:spTree>
    <p:extLst>
      <p:ext uri="{BB962C8B-B14F-4D97-AF65-F5344CB8AC3E}">
        <p14:creationId xmlns:p14="http://schemas.microsoft.com/office/powerpoint/2010/main" val="3541487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26436" y="153653"/>
            <a:ext cx="8195436" cy="873957"/>
          </a:xfrm>
          <a:prstGeom prst="rect">
            <a:avLst/>
          </a:prstGeom>
        </p:spPr>
        <p:txBody>
          <a:bodyPr vert="horz" wrap="square" lIns="0" tIns="12065" rIns="0" bIns="0" rtlCol="0" anchor="b">
            <a:spAutoFit/>
          </a:bodyPr>
          <a:lstStyle/>
          <a:p>
            <a:pPr marL="12700" marR="5080">
              <a:lnSpc>
                <a:spcPct val="100000"/>
              </a:lnSpc>
              <a:spcBef>
                <a:spcPts val="95"/>
              </a:spcBef>
            </a:pPr>
            <a:r>
              <a:rPr sz="2800" spc="-15" dirty="0"/>
              <a:t>Проведем</a:t>
            </a:r>
            <a:r>
              <a:rPr sz="2800" spc="-85" dirty="0"/>
              <a:t> </a:t>
            </a:r>
            <a:r>
              <a:rPr sz="2800" spc="-5" dirty="0"/>
              <a:t>эксперимент:  </a:t>
            </a:r>
            <a:r>
              <a:rPr sz="2800" spc="-10" dirty="0"/>
              <a:t>выборка </a:t>
            </a:r>
            <a:r>
              <a:rPr sz="2800" spc="-5" dirty="0"/>
              <a:t>без </a:t>
            </a:r>
            <a:r>
              <a:rPr sz="2800" spc="-10" dirty="0"/>
              <a:t>индекса</a:t>
            </a:r>
            <a:endParaRPr sz="2800" dirty="0"/>
          </a:p>
        </p:txBody>
      </p:sp>
      <p:sp>
        <p:nvSpPr>
          <p:cNvPr id="4" name="object 4"/>
          <p:cNvSpPr txBox="1"/>
          <p:nvPr/>
        </p:nvSpPr>
        <p:spPr>
          <a:xfrm>
            <a:off x="3685946" y="1298194"/>
            <a:ext cx="6651854" cy="2591094"/>
          </a:xfrm>
          <a:prstGeom prst="rect">
            <a:avLst/>
          </a:prstGeom>
        </p:spPr>
        <p:txBody>
          <a:bodyPr vert="horz" wrap="square" lIns="0" tIns="13335" rIns="0" bIns="0" rtlCol="0">
            <a:spAutoFit/>
          </a:bodyPr>
          <a:lstStyle/>
          <a:p>
            <a:pPr marL="12700">
              <a:lnSpc>
                <a:spcPts val="2355"/>
              </a:lnSpc>
              <a:spcBef>
                <a:spcPts val="105"/>
              </a:spcBef>
            </a:pPr>
            <a:r>
              <a:rPr sz="2000" dirty="0">
                <a:latin typeface="Carlito"/>
                <a:cs typeface="Carlito"/>
              </a:rPr>
              <a:t>Включим в </a:t>
            </a:r>
            <a:r>
              <a:rPr sz="2000" spc="-5" dirty="0">
                <a:latin typeface="Carlito"/>
                <a:cs typeface="Carlito"/>
              </a:rPr>
              <a:t>утилите psql</a:t>
            </a:r>
            <a:r>
              <a:rPr sz="2000" spc="-80" dirty="0">
                <a:latin typeface="Carlito"/>
                <a:cs typeface="Carlito"/>
              </a:rPr>
              <a:t> </a:t>
            </a:r>
            <a:r>
              <a:rPr sz="2000" spc="-5" dirty="0">
                <a:latin typeface="Carlito"/>
                <a:cs typeface="Carlito"/>
              </a:rPr>
              <a:t>секундомер:</a:t>
            </a:r>
            <a:endParaRPr sz="2000" dirty="0">
              <a:latin typeface="Carlito"/>
              <a:cs typeface="Carlito"/>
            </a:endParaRPr>
          </a:p>
          <a:p>
            <a:pPr marL="12700">
              <a:lnSpc>
                <a:spcPts val="2115"/>
              </a:lnSpc>
            </a:pPr>
            <a:r>
              <a:rPr b="1" spc="-10" dirty="0">
                <a:latin typeface="Courier New"/>
                <a:cs typeface="Courier New"/>
              </a:rPr>
              <a:t>\timing</a:t>
            </a:r>
            <a:r>
              <a:rPr b="1" spc="-20" dirty="0">
                <a:latin typeface="Courier New"/>
                <a:cs typeface="Courier New"/>
              </a:rPr>
              <a:t> </a:t>
            </a:r>
            <a:r>
              <a:rPr b="1" spc="-5" dirty="0">
                <a:latin typeface="Courier New"/>
                <a:cs typeface="Courier New"/>
              </a:rPr>
              <a:t>on</a:t>
            </a:r>
            <a:endParaRPr dirty="0">
              <a:latin typeface="Courier New"/>
              <a:cs typeface="Courier New"/>
            </a:endParaRPr>
          </a:p>
          <a:p>
            <a:pPr>
              <a:spcBef>
                <a:spcPts val="35"/>
              </a:spcBef>
            </a:pPr>
            <a:endParaRPr sz="1950" dirty="0">
              <a:latin typeface="Courier New"/>
              <a:cs typeface="Courier New"/>
            </a:endParaRPr>
          </a:p>
          <a:p>
            <a:pPr marL="12700">
              <a:lnSpc>
                <a:spcPts val="2355"/>
              </a:lnSpc>
            </a:pPr>
            <a:r>
              <a:rPr sz="2000" spc="-5" dirty="0">
                <a:latin typeface="Carlito"/>
                <a:cs typeface="Carlito"/>
              </a:rPr>
              <a:t>Выключить можно </a:t>
            </a:r>
            <a:r>
              <a:rPr sz="2000" spc="-25" dirty="0">
                <a:latin typeface="Carlito"/>
                <a:cs typeface="Carlito"/>
              </a:rPr>
              <a:t>будет</a:t>
            </a:r>
            <a:r>
              <a:rPr sz="2000" spc="-60" dirty="0">
                <a:latin typeface="Carlito"/>
                <a:cs typeface="Carlito"/>
              </a:rPr>
              <a:t> </a:t>
            </a:r>
            <a:r>
              <a:rPr sz="2000" spc="-5" dirty="0">
                <a:latin typeface="Carlito"/>
                <a:cs typeface="Carlito"/>
              </a:rPr>
              <a:t>так:</a:t>
            </a:r>
            <a:endParaRPr sz="2000" dirty="0">
              <a:latin typeface="Carlito"/>
              <a:cs typeface="Carlito"/>
            </a:endParaRPr>
          </a:p>
          <a:p>
            <a:pPr marL="12700">
              <a:lnSpc>
                <a:spcPts val="2115"/>
              </a:lnSpc>
            </a:pPr>
            <a:r>
              <a:rPr b="1" spc="-10" dirty="0">
                <a:latin typeface="Courier New"/>
                <a:cs typeface="Courier New"/>
              </a:rPr>
              <a:t>\timing</a:t>
            </a:r>
            <a:r>
              <a:rPr b="1" spc="-25" dirty="0">
                <a:latin typeface="Courier New"/>
                <a:cs typeface="Courier New"/>
              </a:rPr>
              <a:t> </a:t>
            </a:r>
            <a:r>
              <a:rPr b="1" spc="-15" dirty="0">
                <a:latin typeface="Courier New"/>
                <a:cs typeface="Courier New"/>
              </a:rPr>
              <a:t>off</a:t>
            </a:r>
            <a:endParaRPr dirty="0">
              <a:latin typeface="Courier New"/>
              <a:cs typeface="Courier New"/>
            </a:endParaRPr>
          </a:p>
          <a:p>
            <a:pPr>
              <a:spcBef>
                <a:spcPts val="10"/>
              </a:spcBef>
            </a:pPr>
            <a:endParaRPr sz="1900" dirty="0">
              <a:latin typeface="Courier New"/>
              <a:cs typeface="Courier New"/>
            </a:endParaRPr>
          </a:p>
          <a:p>
            <a:pPr marL="12700"/>
            <a:r>
              <a:rPr b="1" spc="-10" dirty="0">
                <a:latin typeface="Courier New"/>
                <a:cs typeface="Courier New"/>
              </a:rPr>
              <a:t>SELECT count( </a:t>
            </a:r>
            <a:r>
              <a:rPr b="1" dirty="0">
                <a:latin typeface="Courier New"/>
                <a:cs typeface="Courier New"/>
              </a:rPr>
              <a:t>* ) </a:t>
            </a:r>
            <a:r>
              <a:rPr b="1" spc="-10" dirty="0">
                <a:latin typeface="Courier New"/>
                <a:cs typeface="Courier New"/>
              </a:rPr>
              <a:t>FROM</a:t>
            </a:r>
            <a:r>
              <a:rPr b="1" spc="-55" dirty="0">
                <a:latin typeface="Courier New"/>
                <a:cs typeface="Courier New"/>
              </a:rPr>
              <a:t> </a:t>
            </a:r>
            <a:r>
              <a:rPr b="1" spc="-10" dirty="0">
                <a:latin typeface="Courier New"/>
                <a:cs typeface="Courier New"/>
              </a:rPr>
              <a:t>tickets</a:t>
            </a:r>
            <a:endParaRPr dirty="0">
              <a:latin typeface="Courier New"/>
              <a:cs typeface="Courier New"/>
            </a:endParaRPr>
          </a:p>
          <a:p>
            <a:pPr marL="12700"/>
            <a:r>
              <a:rPr b="1" spc="-10" dirty="0">
                <a:latin typeface="Courier New"/>
                <a:cs typeface="Courier New"/>
              </a:rPr>
              <a:t>WHERE passenger_name </a:t>
            </a:r>
            <a:r>
              <a:rPr b="1" dirty="0">
                <a:latin typeface="Courier New"/>
                <a:cs typeface="Courier New"/>
              </a:rPr>
              <a:t>= </a:t>
            </a:r>
            <a:r>
              <a:rPr b="1" spc="-10" dirty="0">
                <a:latin typeface="Courier New"/>
                <a:cs typeface="Courier New"/>
              </a:rPr>
              <a:t>'IVAN</a:t>
            </a:r>
            <a:r>
              <a:rPr b="1" spc="-75" dirty="0">
                <a:latin typeface="Courier New"/>
                <a:cs typeface="Courier New"/>
              </a:rPr>
              <a:t> </a:t>
            </a:r>
            <a:r>
              <a:rPr b="1" spc="-10" dirty="0">
                <a:latin typeface="Courier New"/>
                <a:cs typeface="Courier New"/>
              </a:rPr>
              <a:t>IVANOV';</a:t>
            </a:r>
            <a:endParaRPr dirty="0">
              <a:latin typeface="Courier New"/>
              <a:cs typeface="Courier New"/>
            </a:endParaRPr>
          </a:p>
          <a:p>
            <a:pPr marL="149225"/>
            <a:r>
              <a:rPr spc="-10" dirty="0">
                <a:latin typeface="Courier New"/>
                <a:cs typeface="Courier New"/>
              </a:rPr>
              <a:t>count</a:t>
            </a:r>
            <a:endParaRPr dirty="0">
              <a:latin typeface="Courier New"/>
              <a:cs typeface="Courier New"/>
            </a:endParaRPr>
          </a:p>
        </p:txBody>
      </p:sp>
      <p:sp>
        <p:nvSpPr>
          <p:cNvPr id="5" name="object 5"/>
          <p:cNvSpPr/>
          <p:nvPr/>
        </p:nvSpPr>
        <p:spPr>
          <a:xfrm>
            <a:off x="3698646" y="3994508"/>
            <a:ext cx="957580" cy="0"/>
          </a:xfrm>
          <a:custGeom>
            <a:avLst/>
            <a:gdLst/>
            <a:ahLst/>
            <a:cxnLst/>
            <a:rect l="l" t="t" r="r" b="b"/>
            <a:pathLst>
              <a:path w="957580">
                <a:moveTo>
                  <a:pt x="0" y="0"/>
                </a:moveTo>
                <a:lnTo>
                  <a:pt x="957508" y="0"/>
                </a:lnTo>
              </a:path>
            </a:pathLst>
          </a:custGeom>
          <a:ln w="13505">
            <a:solidFill>
              <a:srgbClr val="000000"/>
            </a:solidFill>
            <a:prstDash val="dash"/>
          </a:ln>
        </p:spPr>
        <p:txBody>
          <a:bodyPr wrap="square" lIns="0" tIns="0" rIns="0" bIns="0" rtlCol="0"/>
          <a:lstStyle/>
          <a:p>
            <a:endParaRPr/>
          </a:p>
        </p:txBody>
      </p:sp>
      <p:sp>
        <p:nvSpPr>
          <p:cNvPr id="6" name="object 6"/>
          <p:cNvSpPr txBox="1"/>
          <p:nvPr/>
        </p:nvSpPr>
        <p:spPr>
          <a:xfrm>
            <a:off x="3685946" y="4092194"/>
            <a:ext cx="2345690" cy="848360"/>
          </a:xfrm>
          <a:prstGeom prst="rect">
            <a:avLst/>
          </a:prstGeom>
        </p:spPr>
        <p:txBody>
          <a:bodyPr vert="horz" wrap="square" lIns="0" tIns="12700" rIns="0" bIns="0" rtlCol="0">
            <a:spAutoFit/>
          </a:bodyPr>
          <a:lstStyle/>
          <a:p>
            <a:pPr marL="422275">
              <a:spcBef>
                <a:spcPts val="100"/>
              </a:spcBef>
            </a:pPr>
            <a:r>
              <a:rPr spc="-10" dirty="0">
                <a:latin typeface="Courier New"/>
                <a:cs typeface="Courier New"/>
              </a:rPr>
              <a:t>200</a:t>
            </a:r>
            <a:endParaRPr>
              <a:latin typeface="Courier New"/>
              <a:cs typeface="Courier New"/>
            </a:endParaRPr>
          </a:p>
          <a:p>
            <a:pPr marL="12700"/>
            <a:r>
              <a:rPr spc="-5" dirty="0">
                <a:latin typeface="Courier New"/>
                <a:cs typeface="Courier New"/>
              </a:rPr>
              <a:t>(1</a:t>
            </a:r>
            <a:r>
              <a:rPr spc="-25" dirty="0">
                <a:latin typeface="Courier New"/>
                <a:cs typeface="Courier New"/>
              </a:rPr>
              <a:t> </a:t>
            </a:r>
            <a:r>
              <a:rPr spc="-10" dirty="0">
                <a:latin typeface="Courier New"/>
                <a:cs typeface="Courier New"/>
              </a:rPr>
              <a:t>строка)</a:t>
            </a:r>
            <a:endParaRPr>
              <a:latin typeface="Courier New"/>
              <a:cs typeface="Courier New"/>
            </a:endParaRPr>
          </a:p>
          <a:p>
            <a:pPr marL="12700"/>
            <a:r>
              <a:rPr spc="-10" dirty="0">
                <a:latin typeface="Courier New"/>
                <a:cs typeface="Courier New"/>
              </a:rPr>
              <a:t>Время: 373,232</a:t>
            </a:r>
            <a:r>
              <a:rPr spc="-75" dirty="0">
                <a:latin typeface="Courier New"/>
                <a:cs typeface="Courier New"/>
              </a:rPr>
              <a:t> </a:t>
            </a:r>
            <a:r>
              <a:rPr spc="-15" dirty="0">
                <a:latin typeface="Courier New"/>
                <a:cs typeface="Courier New"/>
              </a:rPr>
              <a:t>мс</a:t>
            </a:r>
            <a:endParaRPr>
              <a:latin typeface="Courier New"/>
              <a:cs typeface="Courier New"/>
            </a:endParaRPr>
          </a:p>
        </p:txBody>
      </p:sp>
      <p:sp>
        <p:nvSpPr>
          <p:cNvPr id="7" name="object 7"/>
          <p:cNvSpPr txBox="1"/>
          <p:nvPr/>
        </p:nvSpPr>
        <p:spPr>
          <a:xfrm>
            <a:off x="6882891" y="4161764"/>
            <a:ext cx="4824730" cy="862416"/>
          </a:xfrm>
          <a:prstGeom prst="rect">
            <a:avLst/>
          </a:prstGeom>
          <a:ln w="9525">
            <a:solidFill>
              <a:srgbClr val="4F81BC"/>
            </a:solidFill>
          </a:ln>
        </p:spPr>
        <p:txBody>
          <a:bodyPr vert="horz" wrap="square" lIns="0" tIns="31115" rIns="0" bIns="0" rtlCol="0">
            <a:spAutoFit/>
          </a:bodyPr>
          <a:lstStyle/>
          <a:p>
            <a:pPr marL="668655" marR="220345" indent="-439420">
              <a:spcBef>
                <a:spcPts val="245"/>
              </a:spcBef>
            </a:pPr>
            <a:r>
              <a:rPr dirty="0">
                <a:latin typeface="Carlito"/>
                <a:cs typeface="Carlito"/>
              </a:rPr>
              <a:t>Эти </a:t>
            </a:r>
            <a:r>
              <a:rPr spc="-5" dirty="0">
                <a:latin typeface="Carlito"/>
                <a:cs typeface="Carlito"/>
              </a:rPr>
              <a:t>значения времени нужно </a:t>
            </a:r>
            <a:r>
              <a:rPr spc="-10" dirty="0">
                <a:latin typeface="Carlito"/>
                <a:cs typeface="Carlito"/>
              </a:rPr>
              <a:t>рассматривать  </a:t>
            </a:r>
            <a:r>
              <a:rPr spc="-5" dirty="0">
                <a:latin typeface="Carlito"/>
                <a:cs typeface="Carlito"/>
              </a:rPr>
              <a:t>лишь </a:t>
            </a:r>
            <a:r>
              <a:rPr spc="-10" dirty="0">
                <a:latin typeface="Carlito"/>
                <a:cs typeface="Carlito"/>
              </a:rPr>
              <a:t>как </a:t>
            </a:r>
            <a:r>
              <a:rPr spc="-5" dirty="0">
                <a:latin typeface="Carlito"/>
                <a:cs typeface="Carlito"/>
              </a:rPr>
              <a:t>качественные</a:t>
            </a:r>
            <a:r>
              <a:rPr spc="35" dirty="0">
                <a:latin typeface="Carlito"/>
                <a:cs typeface="Carlito"/>
              </a:rPr>
              <a:t> </a:t>
            </a:r>
            <a:r>
              <a:rPr spc="-5" dirty="0">
                <a:latin typeface="Carlito"/>
                <a:cs typeface="Carlito"/>
              </a:rPr>
              <a:t>ориентиры.</a:t>
            </a:r>
            <a:endParaRPr dirty="0">
              <a:latin typeface="Carlito"/>
              <a:cs typeface="Carlito"/>
            </a:endParaRPr>
          </a:p>
        </p:txBody>
      </p:sp>
      <p:sp>
        <p:nvSpPr>
          <p:cNvPr id="8" name="object 8"/>
          <p:cNvSpPr/>
          <p:nvPr/>
        </p:nvSpPr>
        <p:spPr>
          <a:xfrm>
            <a:off x="6090792" y="4472813"/>
            <a:ext cx="796290" cy="290830"/>
          </a:xfrm>
          <a:custGeom>
            <a:avLst/>
            <a:gdLst/>
            <a:ahLst/>
            <a:cxnLst/>
            <a:rect l="l" t="t" r="r" b="b"/>
            <a:pathLst>
              <a:path w="796289" h="290829">
                <a:moveTo>
                  <a:pt x="86359" y="177673"/>
                </a:moveTo>
                <a:lnTo>
                  <a:pt x="78358" y="178181"/>
                </a:lnTo>
                <a:lnTo>
                  <a:pt x="0" y="265049"/>
                </a:lnTo>
                <a:lnTo>
                  <a:pt x="114173" y="290449"/>
                </a:lnTo>
                <a:lnTo>
                  <a:pt x="120904" y="286131"/>
                </a:lnTo>
                <a:lnTo>
                  <a:pt x="123951" y="272414"/>
                </a:lnTo>
                <a:lnTo>
                  <a:pt x="122078" y="269494"/>
                </a:lnTo>
                <a:lnTo>
                  <a:pt x="27812" y="269494"/>
                </a:lnTo>
                <a:lnTo>
                  <a:pt x="20065" y="245237"/>
                </a:lnTo>
                <a:lnTo>
                  <a:pt x="64979" y="230899"/>
                </a:lnTo>
                <a:lnTo>
                  <a:pt x="97155" y="195199"/>
                </a:lnTo>
                <a:lnTo>
                  <a:pt x="96774" y="187070"/>
                </a:lnTo>
                <a:lnTo>
                  <a:pt x="86359" y="177673"/>
                </a:lnTo>
                <a:close/>
              </a:path>
              <a:path w="796289" h="290829">
                <a:moveTo>
                  <a:pt x="64979" y="230899"/>
                </a:moveTo>
                <a:lnTo>
                  <a:pt x="20065" y="245237"/>
                </a:lnTo>
                <a:lnTo>
                  <a:pt x="27812" y="269494"/>
                </a:lnTo>
                <a:lnTo>
                  <a:pt x="38952" y="265938"/>
                </a:lnTo>
                <a:lnTo>
                  <a:pt x="33400" y="265938"/>
                </a:lnTo>
                <a:lnTo>
                  <a:pt x="26796" y="244982"/>
                </a:lnTo>
                <a:lnTo>
                  <a:pt x="52286" y="244982"/>
                </a:lnTo>
                <a:lnTo>
                  <a:pt x="64979" y="230899"/>
                </a:lnTo>
                <a:close/>
              </a:path>
              <a:path w="796289" h="290829">
                <a:moveTo>
                  <a:pt x="72623" y="255189"/>
                </a:moveTo>
                <a:lnTo>
                  <a:pt x="27812" y="269494"/>
                </a:lnTo>
                <a:lnTo>
                  <a:pt x="122078" y="269494"/>
                </a:lnTo>
                <a:lnTo>
                  <a:pt x="119633" y="265684"/>
                </a:lnTo>
                <a:lnTo>
                  <a:pt x="72623" y="255189"/>
                </a:lnTo>
                <a:close/>
              </a:path>
              <a:path w="796289" h="290829">
                <a:moveTo>
                  <a:pt x="26796" y="244982"/>
                </a:moveTo>
                <a:lnTo>
                  <a:pt x="33400" y="265938"/>
                </a:lnTo>
                <a:lnTo>
                  <a:pt x="48025" y="249710"/>
                </a:lnTo>
                <a:lnTo>
                  <a:pt x="26796" y="244982"/>
                </a:lnTo>
                <a:close/>
              </a:path>
              <a:path w="796289" h="290829">
                <a:moveTo>
                  <a:pt x="48025" y="249710"/>
                </a:moveTo>
                <a:lnTo>
                  <a:pt x="33400" y="265938"/>
                </a:lnTo>
                <a:lnTo>
                  <a:pt x="38952" y="265938"/>
                </a:lnTo>
                <a:lnTo>
                  <a:pt x="72623" y="255189"/>
                </a:lnTo>
                <a:lnTo>
                  <a:pt x="48025" y="249710"/>
                </a:lnTo>
                <a:close/>
              </a:path>
              <a:path w="796289" h="290829">
                <a:moveTo>
                  <a:pt x="788289" y="0"/>
                </a:moveTo>
                <a:lnTo>
                  <a:pt x="64979" y="230899"/>
                </a:lnTo>
                <a:lnTo>
                  <a:pt x="48025" y="249710"/>
                </a:lnTo>
                <a:lnTo>
                  <a:pt x="72623" y="255189"/>
                </a:lnTo>
                <a:lnTo>
                  <a:pt x="796035" y="24256"/>
                </a:lnTo>
                <a:lnTo>
                  <a:pt x="788289" y="0"/>
                </a:lnTo>
                <a:close/>
              </a:path>
              <a:path w="796289" h="290829">
                <a:moveTo>
                  <a:pt x="52286" y="244982"/>
                </a:moveTo>
                <a:lnTo>
                  <a:pt x="26796" y="244982"/>
                </a:lnTo>
                <a:lnTo>
                  <a:pt x="48025" y="249710"/>
                </a:lnTo>
                <a:lnTo>
                  <a:pt x="52286" y="244982"/>
                </a:lnTo>
                <a:close/>
              </a:path>
            </a:pathLst>
          </a:custGeom>
          <a:solidFill>
            <a:srgbClr val="497DBA"/>
          </a:solidFill>
        </p:spPr>
        <p:txBody>
          <a:bodyPr wrap="square" lIns="0" tIns="0" rIns="0" bIns="0" rtlCol="0"/>
          <a:lstStyle/>
          <a:p>
            <a:endParaRPr/>
          </a:p>
        </p:txBody>
      </p:sp>
    </p:spTree>
    <p:extLst>
      <p:ext uri="{BB962C8B-B14F-4D97-AF65-F5344CB8AC3E}">
        <p14:creationId xmlns:p14="http://schemas.microsoft.com/office/powerpoint/2010/main" val="2212361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3003" y="195613"/>
            <a:ext cx="9607296" cy="504625"/>
          </a:xfrm>
          <a:prstGeom prst="rect">
            <a:avLst/>
          </a:prstGeom>
        </p:spPr>
        <p:txBody>
          <a:bodyPr vert="horz" wrap="square" lIns="0" tIns="12065" rIns="0" bIns="0" rtlCol="0" anchor="b">
            <a:spAutoFit/>
          </a:bodyPr>
          <a:lstStyle/>
          <a:p>
            <a:pPr marL="12700">
              <a:lnSpc>
                <a:spcPct val="100000"/>
              </a:lnSpc>
              <a:spcBef>
                <a:spcPts val="95"/>
              </a:spcBef>
            </a:pPr>
            <a:r>
              <a:rPr sz="3200" spc="-15" dirty="0">
                <a:latin typeface="Arial Black" panose="020B0A04020102020204" pitchFamily="34" charset="0"/>
              </a:rPr>
              <a:t>Проведем </a:t>
            </a:r>
            <a:r>
              <a:rPr sz="3200" spc="-5" dirty="0">
                <a:latin typeface="Arial Black" panose="020B0A04020102020204" pitchFamily="34" charset="0"/>
              </a:rPr>
              <a:t>эксперимент: </a:t>
            </a:r>
            <a:r>
              <a:rPr sz="3200" spc="-10" dirty="0">
                <a:latin typeface="Arial Black" panose="020B0A04020102020204" pitchFamily="34" charset="0"/>
              </a:rPr>
              <a:t>индекс</a:t>
            </a:r>
            <a:r>
              <a:rPr sz="3200" spc="-25" dirty="0">
                <a:latin typeface="Arial Black" panose="020B0A04020102020204" pitchFamily="34" charset="0"/>
              </a:rPr>
              <a:t> </a:t>
            </a:r>
            <a:r>
              <a:rPr sz="3200" spc="-10" dirty="0">
                <a:latin typeface="Arial Black" panose="020B0A04020102020204" pitchFamily="34" charset="0"/>
              </a:rPr>
              <a:t>создан</a:t>
            </a:r>
            <a:endParaRPr sz="3200" dirty="0">
              <a:latin typeface="Arial Black" panose="020B0A04020102020204" pitchFamily="34" charset="0"/>
            </a:endParaRPr>
          </a:p>
        </p:txBody>
      </p:sp>
      <p:sp>
        <p:nvSpPr>
          <p:cNvPr id="3" name="object 3"/>
          <p:cNvSpPr txBox="1"/>
          <p:nvPr/>
        </p:nvSpPr>
        <p:spPr>
          <a:xfrm>
            <a:off x="4457903" y="857349"/>
            <a:ext cx="4123054" cy="1123315"/>
          </a:xfrm>
          <a:prstGeom prst="rect">
            <a:avLst/>
          </a:prstGeom>
        </p:spPr>
        <p:txBody>
          <a:bodyPr vert="horz" wrap="square" lIns="0" tIns="12700" rIns="0" bIns="0" rtlCol="0">
            <a:spAutoFit/>
          </a:bodyPr>
          <a:lstStyle/>
          <a:p>
            <a:pPr marL="12700" marR="5080">
              <a:spcBef>
                <a:spcPts val="100"/>
              </a:spcBef>
            </a:pPr>
            <a:r>
              <a:rPr b="1" spc="-10" dirty="0">
                <a:latin typeface="Courier New"/>
                <a:cs typeface="Courier New"/>
              </a:rPr>
              <a:t>CREATE INDEX passenger_name  </a:t>
            </a:r>
            <a:r>
              <a:rPr b="1" spc="-5" dirty="0">
                <a:latin typeface="Courier New"/>
                <a:cs typeface="Courier New"/>
              </a:rPr>
              <a:t>ON </a:t>
            </a:r>
            <a:r>
              <a:rPr b="1" spc="-10" dirty="0">
                <a:latin typeface="Courier New"/>
                <a:cs typeface="Courier New"/>
              </a:rPr>
              <a:t>tickets </a:t>
            </a:r>
            <a:r>
              <a:rPr b="1" dirty="0">
                <a:latin typeface="Courier New"/>
                <a:cs typeface="Courier New"/>
              </a:rPr>
              <a:t>( </a:t>
            </a:r>
            <a:r>
              <a:rPr b="1" spc="-10" dirty="0">
                <a:latin typeface="Courier New"/>
                <a:cs typeface="Courier New"/>
              </a:rPr>
              <a:t>passenger_name </a:t>
            </a:r>
            <a:r>
              <a:rPr b="1" spc="-5" dirty="0">
                <a:latin typeface="Courier New"/>
                <a:cs typeface="Courier New"/>
              </a:rPr>
              <a:t>);  </a:t>
            </a:r>
            <a:r>
              <a:rPr spc="-10" dirty="0">
                <a:latin typeface="Courier New"/>
                <a:cs typeface="Courier New"/>
              </a:rPr>
              <a:t>CREATE INDEX</a:t>
            </a:r>
            <a:endParaRPr>
              <a:latin typeface="Courier New"/>
              <a:cs typeface="Courier New"/>
            </a:endParaRPr>
          </a:p>
          <a:p>
            <a:pPr marL="12700"/>
            <a:r>
              <a:rPr spc="-10" dirty="0">
                <a:latin typeface="Courier New"/>
                <a:cs typeface="Courier New"/>
              </a:rPr>
              <a:t>Время: 4023,408</a:t>
            </a:r>
            <a:r>
              <a:rPr spc="-20" dirty="0">
                <a:latin typeface="Courier New"/>
                <a:cs typeface="Courier New"/>
              </a:rPr>
              <a:t> </a:t>
            </a:r>
            <a:r>
              <a:rPr spc="-5" dirty="0">
                <a:latin typeface="Courier New"/>
                <a:cs typeface="Courier New"/>
              </a:rPr>
              <a:t>мс</a:t>
            </a:r>
            <a:endParaRPr>
              <a:latin typeface="Courier New"/>
              <a:cs typeface="Courier New"/>
            </a:endParaRPr>
          </a:p>
        </p:txBody>
      </p:sp>
      <p:sp>
        <p:nvSpPr>
          <p:cNvPr id="4" name="object 4"/>
          <p:cNvSpPr txBox="1"/>
          <p:nvPr/>
        </p:nvSpPr>
        <p:spPr>
          <a:xfrm>
            <a:off x="4457904" y="2229280"/>
            <a:ext cx="5349875" cy="2521203"/>
          </a:xfrm>
          <a:prstGeom prst="rect">
            <a:avLst/>
          </a:prstGeom>
        </p:spPr>
        <p:txBody>
          <a:bodyPr vert="horz" wrap="square" lIns="0" tIns="12700" rIns="0" bIns="0" rtlCol="0">
            <a:spAutoFit/>
          </a:bodyPr>
          <a:lstStyle/>
          <a:p>
            <a:pPr marL="12700">
              <a:spcBef>
                <a:spcPts val="100"/>
              </a:spcBef>
            </a:pPr>
            <a:r>
              <a:rPr b="1" spc="-5" dirty="0">
                <a:latin typeface="Courier New"/>
                <a:cs typeface="Courier New"/>
              </a:rPr>
              <a:t>\d</a:t>
            </a:r>
            <a:r>
              <a:rPr b="1" spc="-20" dirty="0">
                <a:latin typeface="Courier New"/>
                <a:cs typeface="Courier New"/>
              </a:rPr>
              <a:t> </a:t>
            </a:r>
            <a:r>
              <a:rPr b="1" spc="-10" dirty="0">
                <a:latin typeface="Courier New"/>
                <a:cs typeface="Courier New"/>
              </a:rPr>
              <a:t>tickets</a:t>
            </a:r>
            <a:endParaRPr dirty="0">
              <a:latin typeface="Courier New"/>
              <a:cs typeface="Courier New"/>
            </a:endParaRPr>
          </a:p>
          <a:p>
            <a:pPr marL="12700"/>
            <a:r>
              <a:rPr spc="-5" dirty="0">
                <a:latin typeface="Courier New"/>
                <a:cs typeface="Courier New"/>
              </a:rPr>
              <a:t>...</a:t>
            </a:r>
            <a:endParaRPr dirty="0">
              <a:latin typeface="Courier New"/>
              <a:cs typeface="Courier New"/>
            </a:endParaRPr>
          </a:p>
          <a:p>
            <a:pPr marL="12700"/>
            <a:r>
              <a:rPr spc="-10" dirty="0">
                <a:latin typeface="Courier New"/>
                <a:cs typeface="Courier New"/>
              </a:rPr>
              <a:t>Индексы:</a:t>
            </a:r>
            <a:endParaRPr dirty="0">
              <a:latin typeface="Courier New"/>
              <a:cs typeface="Courier New"/>
            </a:endParaRPr>
          </a:p>
          <a:p>
            <a:pPr marL="12700"/>
            <a:r>
              <a:rPr spc="-5" dirty="0">
                <a:latin typeface="Courier New"/>
                <a:cs typeface="Courier New"/>
              </a:rPr>
              <a:t>...</a:t>
            </a:r>
            <a:endParaRPr dirty="0">
              <a:latin typeface="Courier New"/>
              <a:cs typeface="Courier New"/>
            </a:endParaRPr>
          </a:p>
          <a:p>
            <a:pPr marL="12700"/>
            <a:r>
              <a:rPr spc="-10" dirty="0">
                <a:latin typeface="Courier New"/>
                <a:cs typeface="Courier New"/>
              </a:rPr>
              <a:t>"passenger_name" btree</a:t>
            </a:r>
            <a:r>
              <a:rPr spc="-50" dirty="0">
                <a:latin typeface="Courier New"/>
                <a:cs typeface="Courier New"/>
              </a:rPr>
              <a:t> </a:t>
            </a:r>
            <a:r>
              <a:rPr spc="-10" dirty="0">
                <a:latin typeface="Courier New"/>
                <a:cs typeface="Courier New"/>
              </a:rPr>
              <a:t>(passenger_name)</a:t>
            </a:r>
            <a:endParaRPr dirty="0">
              <a:latin typeface="Courier New"/>
              <a:cs typeface="Courier New"/>
            </a:endParaRPr>
          </a:p>
          <a:p>
            <a:pPr>
              <a:spcBef>
                <a:spcPts val="10"/>
              </a:spcBef>
            </a:pPr>
            <a:endParaRPr sz="1900" dirty="0">
              <a:latin typeface="Courier New"/>
              <a:cs typeface="Courier New"/>
            </a:endParaRPr>
          </a:p>
          <a:p>
            <a:pPr marL="12700"/>
            <a:r>
              <a:rPr b="1" spc="-10" dirty="0">
                <a:latin typeface="Courier New"/>
                <a:cs typeface="Courier New"/>
              </a:rPr>
              <a:t>SELECT count( </a:t>
            </a:r>
            <a:r>
              <a:rPr b="1" dirty="0">
                <a:latin typeface="Courier New"/>
                <a:cs typeface="Courier New"/>
              </a:rPr>
              <a:t>* ) </a:t>
            </a:r>
            <a:r>
              <a:rPr b="1" spc="-10" dirty="0">
                <a:latin typeface="Courier New"/>
                <a:cs typeface="Courier New"/>
              </a:rPr>
              <a:t>FROM</a:t>
            </a:r>
            <a:r>
              <a:rPr b="1" spc="-55" dirty="0">
                <a:latin typeface="Courier New"/>
                <a:cs typeface="Courier New"/>
              </a:rPr>
              <a:t> </a:t>
            </a:r>
            <a:r>
              <a:rPr b="1" spc="-10" dirty="0">
                <a:latin typeface="Courier New"/>
                <a:cs typeface="Courier New"/>
              </a:rPr>
              <a:t>tickets</a:t>
            </a:r>
            <a:endParaRPr dirty="0">
              <a:latin typeface="Courier New"/>
              <a:cs typeface="Courier New"/>
            </a:endParaRPr>
          </a:p>
          <a:p>
            <a:pPr marL="12700"/>
            <a:r>
              <a:rPr b="1" spc="-10" dirty="0">
                <a:latin typeface="Courier New"/>
                <a:cs typeface="Courier New"/>
              </a:rPr>
              <a:t>WHERE passenger_name </a:t>
            </a:r>
            <a:r>
              <a:rPr b="1" dirty="0">
                <a:latin typeface="Courier New"/>
                <a:cs typeface="Courier New"/>
              </a:rPr>
              <a:t>= </a:t>
            </a:r>
            <a:r>
              <a:rPr b="1" spc="-10" dirty="0">
                <a:latin typeface="Courier New"/>
                <a:cs typeface="Courier New"/>
              </a:rPr>
              <a:t>'IVAN</a:t>
            </a:r>
            <a:r>
              <a:rPr b="1" spc="-55" dirty="0">
                <a:latin typeface="Courier New"/>
                <a:cs typeface="Courier New"/>
              </a:rPr>
              <a:t> </a:t>
            </a:r>
            <a:r>
              <a:rPr b="1" spc="-10" dirty="0">
                <a:latin typeface="Courier New"/>
                <a:cs typeface="Courier New"/>
              </a:rPr>
              <a:t>IVANOV';</a:t>
            </a:r>
            <a:endParaRPr dirty="0">
              <a:latin typeface="Courier New"/>
              <a:cs typeface="Courier New"/>
            </a:endParaRPr>
          </a:p>
          <a:p>
            <a:pPr marL="149860"/>
            <a:r>
              <a:rPr spc="-10" dirty="0">
                <a:latin typeface="Courier New"/>
                <a:cs typeface="Courier New"/>
              </a:rPr>
              <a:t>count</a:t>
            </a:r>
            <a:endParaRPr dirty="0">
              <a:latin typeface="Courier New"/>
              <a:cs typeface="Courier New"/>
            </a:endParaRPr>
          </a:p>
        </p:txBody>
      </p:sp>
      <p:sp>
        <p:nvSpPr>
          <p:cNvPr id="5" name="object 5"/>
          <p:cNvSpPr/>
          <p:nvPr/>
        </p:nvSpPr>
        <p:spPr>
          <a:xfrm>
            <a:off x="4470603" y="4875438"/>
            <a:ext cx="956944" cy="0"/>
          </a:xfrm>
          <a:custGeom>
            <a:avLst/>
            <a:gdLst/>
            <a:ahLst/>
            <a:cxnLst/>
            <a:rect l="l" t="t" r="r" b="b"/>
            <a:pathLst>
              <a:path w="956944">
                <a:moveTo>
                  <a:pt x="0" y="0"/>
                </a:moveTo>
                <a:lnTo>
                  <a:pt x="956919" y="0"/>
                </a:lnTo>
              </a:path>
            </a:pathLst>
          </a:custGeom>
          <a:ln w="13487">
            <a:solidFill>
              <a:srgbClr val="000000"/>
            </a:solidFill>
            <a:prstDash val="dash"/>
          </a:ln>
        </p:spPr>
        <p:txBody>
          <a:bodyPr wrap="square" lIns="0" tIns="0" rIns="0" bIns="0" rtlCol="0"/>
          <a:lstStyle/>
          <a:p>
            <a:endParaRPr/>
          </a:p>
        </p:txBody>
      </p:sp>
      <p:sp>
        <p:nvSpPr>
          <p:cNvPr id="6" name="object 6"/>
          <p:cNvSpPr txBox="1"/>
          <p:nvPr/>
        </p:nvSpPr>
        <p:spPr>
          <a:xfrm>
            <a:off x="4457904" y="4973038"/>
            <a:ext cx="2211705" cy="848994"/>
          </a:xfrm>
          <a:prstGeom prst="rect">
            <a:avLst/>
          </a:prstGeom>
        </p:spPr>
        <p:txBody>
          <a:bodyPr vert="horz" wrap="square" lIns="0" tIns="12700" rIns="0" bIns="0" rtlCol="0">
            <a:spAutoFit/>
          </a:bodyPr>
          <a:lstStyle/>
          <a:p>
            <a:pPr marL="422275">
              <a:spcBef>
                <a:spcPts val="100"/>
              </a:spcBef>
            </a:pPr>
            <a:r>
              <a:rPr spc="-10" dirty="0">
                <a:latin typeface="Courier New"/>
                <a:cs typeface="Courier New"/>
              </a:rPr>
              <a:t>200</a:t>
            </a:r>
            <a:endParaRPr>
              <a:latin typeface="Courier New"/>
              <a:cs typeface="Courier New"/>
            </a:endParaRPr>
          </a:p>
          <a:p>
            <a:pPr marL="12700"/>
            <a:r>
              <a:rPr spc="-5" dirty="0">
                <a:latin typeface="Courier New"/>
                <a:cs typeface="Courier New"/>
              </a:rPr>
              <a:t>(1</a:t>
            </a:r>
            <a:r>
              <a:rPr spc="-25" dirty="0">
                <a:latin typeface="Courier New"/>
                <a:cs typeface="Courier New"/>
              </a:rPr>
              <a:t> </a:t>
            </a:r>
            <a:r>
              <a:rPr spc="-10" dirty="0">
                <a:latin typeface="Courier New"/>
                <a:cs typeface="Courier New"/>
              </a:rPr>
              <a:t>строка)</a:t>
            </a:r>
            <a:endParaRPr>
              <a:latin typeface="Courier New"/>
              <a:cs typeface="Courier New"/>
            </a:endParaRPr>
          </a:p>
          <a:p>
            <a:pPr marL="12700"/>
            <a:r>
              <a:rPr spc="-10" dirty="0">
                <a:latin typeface="Courier New"/>
                <a:cs typeface="Courier New"/>
              </a:rPr>
              <a:t>Время: 17,660</a:t>
            </a:r>
            <a:r>
              <a:rPr spc="-80" dirty="0">
                <a:latin typeface="Courier New"/>
                <a:cs typeface="Courier New"/>
              </a:rPr>
              <a:t> </a:t>
            </a:r>
            <a:r>
              <a:rPr spc="-5" dirty="0">
                <a:latin typeface="Courier New"/>
                <a:cs typeface="Courier New"/>
              </a:rPr>
              <a:t>мс</a:t>
            </a:r>
            <a:endParaRPr>
              <a:latin typeface="Courier New"/>
              <a:cs typeface="Courier New"/>
            </a:endParaRPr>
          </a:p>
        </p:txBody>
      </p:sp>
      <p:sp>
        <p:nvSpPr>
          <p:cNvPr id="7" name="object 7"/>
          <p:cNvSpPr txBox="1"/>
          <p:nvPr/>
        </p:nvSpPr>
        <p:spPr>
          <a:xfrm>
            <a:off x="8339582" y="5236791"/>
            <a:ext cx="3456940" cy="586058"/>
          </a:xfrm>
          <a:prstGeom prst="rect">
            <a:avLst/>
          </a:prstGeom>
          <a:ln w="9525">
            <a:solidFill>
              <a:srgbClr val="4F81BC"/>
            </a:solidFill>
          </a:ln>
        </p:spPr>
        <p:txBody>
          <a:bodyPr vert="horz" wrap="square" lIns="0" tIns="31750" rIns="0" bIns="0" rtlCol="0">
            <a:spAutoFit/>
          </a:bodyPr>
          <a:lstStyle/>
          <a:p>
            <a:pPr marL="140335">
              <a:spcBef>
                <a:spcPts val="250"/>
              </a:spcBef>
            </a:pPr>
            <a:r>
              <a:rPr spc="-5" dirty="0">
                <a:latin typeface="Carlito"/>
                <a:cs typeface="Carlito"/>
              </a:rPr>
              <a:t>время стало </a:t>
            </a:r>
            <a:r>
              <a:rPr dirty="0">
                <a:latin typeface="Carlito"/>
                <a:cs typeface="Carlito"/>
              </a:rPr>
              <a:t>на </a:t>
            </a:r>
            <a:r>
              <a:rPr spc="-5" dirty="0">
                <a:latin typeface="Carlito"/>
                <a:cs typeface="Carlito"/>
              </a:rPr>
              <a:t>порядок</a:t>
            </a:r>
            <a:r>
              <a:rPr spc="-30" dirty="0">
                <a:latin typeface="Carlito"/>
                <a:cs typeface="Carlito"/>
              </a:rPr>
              <a:t> </a:t>
            </a:r>
            <a:r>
              <a:rPr spc="-5" dirty="0">
                <a:latin typeface="Carlito"/>
                <a:cs typeface="Carlito"/>
              </a:rPr>
              <a:t>меньше</a:t>
            </a:r>
            <a:endParaRPr>
              <a:latin typeface="Carlito"/>
              <a:cs typeface="Carlito"/>
            </a:endParaRPr>
          </a:p>
        </p:txBody>
      </p:sp>
      <p:sp>
        <p:nvSpPr>
          <p:cNvPr id="8" name="object 8"/>
          <p:cNvSpPr/>
          <p:nvPr/>
        </p:nvSpPr>
        <p:spPr>
          <a:xfrm>
            <a:off x="6755384" y="5409004"/>
            <a:ext cx="1586865" cy="370205"/>
          </a:xfrm>
          <a:custGeom>
            <a:avLst/>
            <a:gdLst/>
            <a:ahLst/>
            <a:cxnLst/>
            <a:rect l="l" t="t" r="r" b="b"/>
            <a:pathLst>
              <a:path w="1586864" h="370204">
                <a:moveTo>
                  <a:pt x="87376" y="254088"/>
                </a:moveTo>
                <a:lnTo>
                  <a:pt x="0" y="331851"/>
                </a:lnTo>
                <a:lnTo>
                  <a:pt x="110743" y="369671"/>
                </a:lnTo>
                <a:lnTo>
                  <a:pt x="117856" y="366128"/>
                </a:lnTo>
                <a:lnTo>
                  <a:pt x="122428" y="352844"/>
                </a:lnTo>
                <a:lnTo>
                  <a:pt x="118872" y="345630"/>
                </a:lnTo>
                <a:lnTo>
                  <a:pt x="100449" y="339318"/>
                </a:lnTo>
                <a:lnTo>
                  <a:pt x="27178" y="339318"/>
                </a:lnTo>
                <a:lnTo>
                  <a:pt x="22098" y="314413"/>
                </a:lnTo>
                <a:lnTo>
                  <a:pt x="68282" y="305102"/>
                </a:lnTo>
                <a:lnTo>
                  <a:pt x="104267" y="273062"/>
                </a:lnTo>
                <a:lnTo>
                  <a:pt x="104775" y="265036"/>
                </a:lnTo>
                <a:lnTo>
                  <a:pt x="95377" y="254558"/>
                </a:lnTo>
                <a:lnTo>
                  <a:pt x="87376" y="254088"/>
                </a:lnTo>
                <a:close/>
              </a:path>
              <a:path w="1586864" h="370204">
                <a:moveTo>
                  <a:pt x="68282" y="305102"/>
                </a:moveTo>
                <a:lnTo>
                  <a:pt x="22098" y="314413"/>
                </a:lnTo>
                <a:lnTo>
                  <a:pt x="27178" y="339318"/>
                </a:lnTo>
                <a:lnTo>
                  <a:pt x="41855" y="336359"/>
                </a:lnTo>
                <a:lnTo>
                  <a:pt x="33147" y="336359"/>
                </a:lnTo>
                <a:lnTo>
                  <a:pt x="28829" y="314845"/>
                </a:lnTo>
                <a:lnTo>
                  <a:pt x="57330" y="314845"/>
                </a:lnTo>
                <a:lnTo>
                  <a:pt x="68282" y="305102"/>
                </a:lnTo>
                <a:close/>
              </a:path>
              <a:path w="1586864" h="370204">
                <a:moveTo>
                  <a:pt x="73259" y="330027"/>
                </a:moveTo>
                <a:lnTo>
                  <a:pt x="27178" y="339318"/>
                </a:lnTo>
                <a:lnTo>
                  <a:pt x="100449" y="339318"/>
                </a:lnTo>
                <a:lnTo>
                  <a:pt x="73259" y="330027"/>
                </a:lnTo>
                <a:close/>
              </a:path>
              <a:path w="1586864" h="370204">
                <a:moveTo>
                  <a:pt x="28829" y="314845"/>
                </a:moveTo>
                <a:lnTo>
                  <a:pt x="33147" y="336359"/>
                </a:lnTo>
                <a:lnTo>
                  <a:pt x="49421" y="321882"/>
                </a:lnTo>
                <a:lnTo>
                  <a:pt x="28829" y="314845"/>
                </a:lnTo>
                <a:close/>
              </a:path>
              <a:path w="1586864" h="370204">
                <a:moveTo>
                  <a:pt x="49421" y="321882"/>
                </a:moveTo>
                <a:lnTo>
                  <a:pt x="33147" y="336359"/>
                </a:lnTo>
                <a:lnTo>
                  <a:pt x="41855" y="336359"/>
                </a:lnTo>
                <a:lnTo>
                  <a:pt x="73259" y="330027"/>
                </a:lnTo>
                <a:lnTo>
                  <a:pt x="49421" y="321882"/>
                </a:lnTo>
                <a:close/>
              </a:path>
              <a:path w="1586864" h="370204">
                <a:moveTo>
                  <a:pt x="1581658" y="0"/>
                </a:moveTo>
                <a:lnTo>
                  <a:pt x="68282" y="305102"/>
                </a:lnTo>
                <a:lnTo>
                  <a:pt x="49421" y="321882"/>
                </a:lnTo>
                <a:lnTo>
                  <a:pt x="73259" y="330027"/>
                </a:lnTo>
                <a:lnTo>
                  <a:pt x="1586738" y="24892"/>
                </a:lnTo>
                <a:lnTo>
                  <a:pt x="1581658" y="0"/>
                </a:lnTo>
                <a:close/>
              </a:path>
              <a:path w="1586864" h="370204">
                <a:moveTo>
                  <a:pt x="57330" y="314845"/>
                </a:moveTo>
                <a:lnTo>
                  <a:pt x="28829" y="314845"/>
                </a:lnTo>
                <a:lnTo>
                  <a:pt x="49421" y="321882"/>
                </a:lnTo>
                <a:lnTo>
                  <a:pt x="57330" y="314845"/>
                </a:lnTo>
                <a:close/>
              </a:path>
            </a:pathLst>
          </a:custGeom>
          <a:solidFill>
            <a:srgbClr val="497DBA"/>
          </a:solidFill>
        </p:spPr>
        <p:txBody>
          <a:bodyPr wrap="square" lIns="0" tIns="0" rIns="0" bIns="0" rtlCol="0"/>
          <a:lstStyle/>
          <a:p>
            <a:endParaRPr/>
          </a:p>
        </p:txBody>
      </p:sp>
      <p:sp>
        <p:nvSpPr>
          <p:cNvPr id="9" name="object 9"/>
          <p:cNvSpPr txBox="1"/>
          <p:nvPr/>
        </p:nvSpPr>
        <p:spPr>
          <a:xfrm>
            <a:off x="9923779" y="700238"/>
            <a:ext cx="2016760" cy="307777"/>
          </a:xfrm>
          <a:prstGeom prst="rect">
            <a:avLst/>
          </a:prstGeom>
          <a:ln w="9525">
            <a:solidFill>
              <a:srgbClr val="4F81BC"/>
            </a:solidFill>
          </a:ln>
        </p:spPr>
        <p:txBody>
          <a:bodyPr vert="horz" wrap="square" lIns="0" tIns="30480" rIns="0" bIns="0" rtlCol="0">
            <a:spAutoFit/>
          </a:bodyPr>
          <a:lstStyle/>
          <a:p>
            <a:pPr marL="391795">
              <a:spcBef>
                <a:spcPts val="240"/>
              </a:spcBef>
            </a:pPr>
            <a:r>
              <a:rPr dirty="0">
                <a:latin typeface="Carlito"/>
                <a:cs typeface="Carlito"/>
              </a:rPr>
              <a:t>имя</a:t>
            </a:r>
            <a:r>
              <a:rPr spc="-10" dirty="0">
                <a:latin typeface="Carlito"/>
                <a:cs typeface="Carlito"/>
              </a:rPr>
              <a:t> индекса</a:t>
            </a:r>
            <a:endParaRPr>
              <a:latin typeface="Carlito"/>
              <a:cs typeface="Carlito"/>
            </a:endParaRPr>
          </a:p>
        </p:txBody>
      </p:sp>
      <p:sp>
        <p:nvSpPr>
          <p:cNvPr id="10" name="object 10"/>
          <p:cNvSpPr/>
          <p:nvPr/>
        </p:nvSpPr>
        <p:spPr>
          <a:xfrm>
            <a:off x="5963286" y="872207"/>
            <a:ext cx="3967479" cy="2420620"/>
          </a:xfrm>
          <a:custGeom>
            <a:avLst/>
            <a:gdLst/>
            <a:ahLst/>
            <a:cxnLst/>
            <a:rect l="l" t="t" r="r" b="b"/>
            <a:pathLst>
              <a:path w="3967479" h="2420620">
                <a:moveTo>
                  <a:pt x="3961257" y="25400"/>
                </a:moveTo>
                <a:lnTo>
                  <a:pt x="3959733" y="0"/>
                </a:lnTo>
                <a:lnTo>
                  <a:pt x="2447594" y="88201"/>
                </a:lnTo>
                <a:lnTo>
                  <a:pt x="2426538" y="102171"/>
                </a:lnTo>
                <a:lnTo>
                  <a:pt x="2441359" y="92329"/>
                </a:lnTo>
                <a:lnTo>
                  <a:pt x="2481961" y="65405"/>
                </a:lnTo>
                <a:lnTo>
                  <a:pt x="2473706" y="40386"/>
                </a:lnTo>
                <a:lnTo>
                  <a:pt x="2467864" y="44196"/>
                </a:lnTo>
                <a:lnTo>
                  <a:pt x="2376297" y="105029"/>
                </a:lnTo>
                <a:lnTo>
                  <a:pt x="2480564" y="157988"/>
                </a:lnTo>
                <a:lnTo>
                  <a:pt x="2488184" y="155575"/>
                </a:lnTo>
                <a:lnTo>
                  <a:pt x="2491359" y="149352"/>
                </a:lnTo>
                <a:lnTo>
                  <a:pt x="2494534" y="143002"/>
                </a:lnTo>
                <a:lnTo>
                  <a:pt x="2492121" y="135382"/>
                </a:lnTo>
                <a:lnTo>
                  <a:pt x="2454465" y="116332"/>
                </a:lnTo>
                <a:lnTo>
                  <a:pt x="2449068" y="113601"/>
                </a:lnTo>
                <a:lnTo>
                  <a:pt x="2402078" y="116332"/>
                </a:lnTo>
                <a:lnTo>
                  <a:pt x="2439085" y="114173"/>
                </a:lnTo>
                <a:lnTo>
                  <a:pt x="2449068" y="113601"/>
                </a:lnTo>
                <a:lnTo>
                  <a:pt x="3961257" y="25400"/>
                </a:lnTo>
                <a:close/>
              </a:path>
              <a:path w="3967479" h="2420620">
                <a:moveTo>
                  <a:pt x="3966972" y="69850"/>
                </a:moveTo>
                <a:lnTo>
                  <a:pt x="3954018" y="48006"/>
                </a:lnTo>
                <a:lnTo>
                  <a:pt x="55460" y="2372563"/>
                </a:lnTo>
                <a:lnTo>
                  <a:pt x="75438" y="2336419"/>
                </a:lnTo>
                <a:lnTo>
                  <a:pt x="78867" y="2330323"/>
                </a:lnTo>
                <a:lnTo>
                  <a:pt x="76581" y="2322576"/>
                </a:lnTo>
                <a:lnTo>
                  <a:pt x="70485" y="2319147"/>
                </a:lnTo>
                <a:lnTo>
                  <a:pt x="64262" y="2315718"/>
                </a:lnTo>
                <a:lnTo>
                  <a:pt x="56642" y="2318004"/>
                </a:lnTo>
                <a:lnTo>
                  <a:pt x="53213" y="2324100"/>
                </a:lnTo>
                <a:lnTo>
                  <a:pt x="0" y="2420366"/>
                </a:lnTo>
                <a:lnTo>
                  <a:pt x="116967" y="2419223"/>
                </a:lnTo>
                <a:lnTo>
                  <a:pt x="117703" y="2418461"/>
                </a:lnTo>
                <a:lnTo>
                  <a:pt x="122428" y="2413635"/>
                </a:lnTo>
                <a:lnTo>
                  <a:pt x="122428" y="2399538"/>
                </a:lnTo>
                <a:lnTo>
                  <a:pt x="116713" y="2393823"/>
                </a:lnTo>
                <a:lnTo>
                  <a:pt x="68465" y="2394369"/>
                </a:lnTo>
                <a:lnTo>
                  <a:pt x="3966972" y="69850"/>
                </a:lnTo>
                <a:close/>
              </a:path>
            </a:pathLst>
          </a:custGeom>
          <a:solidFill>
            <a:srgbClr val="497DBA"/>
          </a:solidFill>
        </p:spPr>
        <p:txBody>
          <a:bodyPr wrap="square" lIns="0" tIns="0" rIns="0" bIns="0" rtlCol="0"/>
          <a:lstStyle/>
          <a:p>
            <a:endParaRPr/>
          </a:p>
        </p:txBody>
      </p:sp>
    </p:spTree>
    <p:extLst>
      <p:ext uri="{BB962C8B-B14F-4D97-AF65-F5344CB8AC3E}">
        <p14:creationId xmlns:p14="http://schemas.microsoft.com/office/powerpoint/2010/main" val="2276576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5" y="687253"/>
            <a:ext cx="4412995" cy="504625"/>
          </a:xfrm>
          <a:prstGeom prst="rect">
            <a:avLst/>
          </a:prstGeom>
        </p:spPr>
        <p:txBody>
          <a:bodyPr vert="horz" wrap="square" lIns="0" tIns="12065" rIns="0" bIns="0" rtlCol="0" anchor="b">
            <a:spAutoFit/>
          </a:bodyPr>
          <a:lstStyle/>
          <a:p>
            <a:pPr marL="12700">
              <a:lnSpc>
                <a:spcPct val="100000"/>
              </a:lnSpc>
              <a:spcBef>
                <a:spcPts val="95"/>
              </a:spcBef>
            </a:pPr>
            <a:r>
              <a:rPr sz="3200" spc="-40" dirty="0">
                <a:latin typeface="Arial Black" panose="020B0A04020102020204" pitchFamily="34" charset="0"/>
              </a:rPr>
              <a:t>Удаление</a:t>
            </a:r>
            <a:r>
              <a:rPr sz="3200" spc="-60" dirty="0">
                <a:latin typeface="Arial Black" panose="020B0A04020102020204" pitchFamily="34" charset="0"/>
              </a:rPr>
              <a:t> </a:t>
            </a:r>
            <a:r>
              <a:rPr sz="3200" spc="-10" dirty="0">
                <a:latin typeface="Arial Black" panose="020B0A04020102020204" pitchFamily="34" charset="0"/>
              </a:rPr>
              <a:t>индекса</a:t>
            </a:r>
            <a:endParaRPr sz="3200" dirty="0">
              <a:latin typeface="Arial Black" panose="020B0A04020102020204" pitchFamily="34" charset="0"/>
            </a:endParaRPr>
          </a:p>
        </p:txBody>
      </p:sp>
      <p:sp>
        <p:nvSpPr>
          <p:cNvPr id="3" name="object 3"/>
          <p:cNvSpPr txBox="1"/>
          <p:nvPr/>
        </p:nvSpPr>
        <p:spPr>
          <a:xfrm>
            <a:off x="2941447" y="1776078"/>
            <a:ext cx="8640953" cy="2067233"/>
          </a:xfrm>
          <a:prstGeom prst="rect">
            <a:avLst/>
          </a:prstGeom>
        </p:spPr>
        <p:txBody>
          <a:bodyPr vert="horz" wrap="square" lIns="0" tIns="170180" rIns="0" bIns="0" rtlCol="0">
            <a:spAutoFit/>
          </a:bodyPr>
          <a:lstStyle/>
          <a:p>
            <a:pPr marL="12700">
              <a:spcBef>
                <a:spcPts val="1340"/>
              </a:spcBef>
            </a:pPr>
            <a:r>
              <a:rPr sz="2000" spc="-5" dirty="0">
                <a:latin typeface="Carlito"/>
                <a:cs typeface="Carlito"/>
              </a:rPr>
              <a:t>Для </a:t>
            </a:r>
            <a:r>
              <a:rPr sz="2000" spc="-15" dirty="0">
                <a:latin typeface="Carlito"/>
                <a:cs typeface="Carlito"/>
              </a:rPr>
              <a:t>удаления </a:t>
            </a:r>
            <a:r>
              <a:rPr sz="2000" spc="-10" dirty="0">
                <a:latin typeface="Carlito"/>
                <a:cs typeface="Carlito"/>
              </a:rPr>
              <a:t>индекса используется</a:t>
            </a:r>
            <a:r>
              <a:rPr sz="2000" spc="5" dirty="0">
                <a:latin typeface="Carlito"/>
                <a:cs typeface="Carlito"/>
              </a:rPr>
              <a:t> </a:t>
            </a:r>
            <a:r>
              <a:rPr sz="2000" spc="-10" dirty="0">
                <a:latin typeface="Carlito"/>
                <a:cs typeface="Carlito"/>
              </a:rPr>
              <a:t>команда:</a:t>
            </a:r>
            <a:endParaRPr sz="2000" dirty="0">
              <a:latin typeface="Carlito"/>
              <a:cs typeface="Carlito"/>
            </a:endParaRPr>
          </a:p>
          <a:p>
            <a:pPr marL="12700">
              <a:spcBef>
                <a:spcPts val="1110"/>
              </a:spcBef>
            </a:pPr>
            <a:r>
              <a:rPr b="1" spc="-10" dirty="0">
                <a:latin typeface="Courier New"/>
                <a:cs typeface="Courier New"/>
              </a:rPr>
              <a:t>DROP INDEX</a:t>
            </a:r>
            <a:r>
              <a:rPr b="1" spc="-35" dirty="0">
                <a:latin typeface="Courier New"/>
                <a:cs typeface="Courier New"/>
              </a:rPr>
              <a:t> </a:t>
            </a:r>
            <a:r>
              <a:rPr b="1" spc="-10" dirty="0">
                <a:latin typeface="Courier New"/>
                <a:cs typeface="Courier New"/>
              </a:rPr>
              <a:t>имя_индекса;</a:t>
            </a:r>
            <a:endParaRPr dirty="0">
              <a:latin typeface="Courier New"/>
              <a:cs typeface="Courier New"/>
            </a:endParaRPr>
          </a:p>
          <a:p>
            <a:pPr marL="12700">
              <a:spcBef>
                <a:spcPts val="1290"/>
              </a:spcBef>
            </a:pPr>
            <a:r>
              <a:rPr sz="2000" spc="-5" dirty="0">
                <a:latin typeface="Carlito"/>
                <a:cs typeface="Carlito"/>
              </a:rPr>
              <a:t>Давайте </a:t>
            </a:r>
            <a:r>
              <a:rPr sz="2000" spc="-15" dirty="0">
                <a:latin typeface="Carlito"/>
                <a:cs typeface="Carlito"/>
              </a:rPr>
              <a:t>удалим </a:t>
            </a:r>
            <a:r>
              <a:rPr sz="2000" spc="-5" dirty="0">
                <a:latin typeface="Carlito"/>
                <a:cs typeface="Carlito"/>
              </a:rPr>
              <a:t>созданный </a:t>
            </a:r>
            <a:r>
              <a:rPr sz="2000" dirty="0">
                <a:latin typeface="Carlito"/>
                <a:cs typeface="Carlito"/>
              </a:rPr>
              <a:t>нами </a:t>
            </a:r>
            <a:r>
              <a:rPr sz="2000" spc="-10" dirty="0">
                <a:latin typeface="Carlito"/>
                <a:cs typeface="Carlito"/>
              </a:rPr>
              <a:t>индекс </a:t>
            </a:r>
            <a:r>
              <a:rPr sz="2000" spc="-5" dirty="0">
                <a:latin typeface="Carlito"/>
                <a:cs typeface="Carlito"/>
              </a:rPr>
              <a:t>для </a:t>
            </a:r>
            <a:r>
              <a:rPr sz="2000" spc="-10" dirty="0">
                <a:latin typeface="Carlito"/>
                <a:cs typeface="Carlito"/>
              </a:rPr>
              <a:t>таблицы</a:t>
            </a:r>
            <a:r>
              <a:rPr sz="2000" spc="5" dirty="0">
                <a:latin typeface="Carlito"/>
                <a:cs typeface="Carlito"/>
              </a:rPr>
              <a:t> </a:t>
            </a:r>
            <a:r>
              <a:rPr sz="2000" spc="-10" dirty="0">
                <a:latin typeface="Carlito"/>
                <a:cs typeface="Carlito"/>
              </a:rPr>
              <a:t>tickets:</a:t>
            </a:r>
            <a:endParaRPr sz="2000" dirty="0">
              <a:latin typeface="Carlito"/>
              <a:cs typeface="Carlito"/>
            </a:endParaRPr>
          </a:p>
          <a:p>
            <a:pPr marL="12700">
              <a:spcBef>
                <a:spcPts val="1115"/>
              </a:spcBef>
            </a:pPr>
            <a:r>
              <a:rPr b="1" spc="-10" dirty="0">
                <a:latin typeface="Courier New"/>
                <a:cs typeface="Courier New"/>
              </a:rPr>
              <a:t>DROP INDEX</a:t>
            </a:r>
            <a:r>
              <a:rPr b="1" spc="-40" dirty="0">
                <a:latin typeface="Courier New"/>
                <a:cs typeface="Courier New"/>
              </a:rPr>
              <a:t> </a:t>
            </a:r>
            <a:r>
              <a:rPr b="1" spc="-10" dirty="0">
                <a:latin typeface="Courier New"/>
                <a:cs typeface="Courier New"/>
              </a:rPr>
              <a:t>passenger_name;</a:t>
            </a:r>
            <a:endParaRPr dirty="0">
              <a:latin typeface="Courier New"/>
              <a:cs typeface="Courier New"/>
            </a:endParaRPr>
          </a:p>
          <a:p>
            <a:pPr marL="12700"/>
            <a:r>
              <a:rPr spc="-10" dirty="0">
                <a:latin typeface="Courier New"/>
                <a:cs typeface="Courier New"/>
              </a:rPr>
              <a:t>DROP</a:t>
            </a:r>
            <a:r>
              <a:rPr spc="-20" dirty="0">
                <a:latin typeface="Courier New"/>
                <a:cs typeface="Courier New"/>
              </a:rPr>
              <a:t> </a:t>
            </a:r>
            <a:r>
              <a:rPr spc="-10" dirty="0">
                <a:latin typeface="Courier New"/>
                <a:cs typeface="Courier New"/>
              </a:rPr>
              <a:t>INDEX</a:t>
            </a:r>
            <a:endParaRPr dirty="0">
              <a:latin typeface="Courier New"/>
              <a:cs typeface="Courier New"/>
            </a:endParaRPr>
          </a:p>
        </p:txBody>
      </p:sp>
    </p:spTree>
    <p:extLst>
      <p:ext uri="{BB962C8B-B14F-4D97-AF65-F5344CB8AC3E}">
        <p14:creationId xmlns:p14="http://schemas.microsoft.com/office/powerpoint/2010/main" val="3947258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4286" y="285724"/>
            <a:ext cx="6841827" cy="699842"/>
          </a:xfrm>
          <a:prstGeom prst="rect">
            <a:avLst/>
          </a:prstGeom>
        </p:spPr>
        <p:txBody>
          <a:bodyPr vert="horz" wrap="square" lIns="0" tIns="9242" rIns="0" bIns="0" rtlCol="0" anchor="b">
            <a:spAutoFit/>
          </a:bodyPr>
          <a:lstStyle/>
          <a:p>
            <a:pPr marL="7701">
              <a:lnSpc>
                <a:spcPct val="100000"/>
              </a:lnSpc>
              <a:spcBef>
                <a:spcPts val="73"/>
              </a:spcBef>
            </a:pPr>
            <a:r>
              <a:rPr spc="-69" dirty="0"/>
              <a:t>Характеристики</a:t>
            </a:r>
            <a:r>
              <a:rPr spc="-112" dirty="0"/>
              <a:t> </a:t>
            </a:r>
            <a:r>
              <a:rPr spc="-206" dirty="0"/>
              <a:t>индекса:</a:t>
            </a:r>
          </a:p>
        </p:txBody>
      </p:sp>
      <p:sp>
        <p:nvSpPr>
          <p:cNvPr id="3" name="object 3"/>
          <p:cNvSpPr txBox="1"/>
          <p:nvPr/>
        </p:nvSpPr>
        <p:spPr>
          <a:xfrm>
            <a:off x="2477605" y="1316179"/>
            <a:ext cx="10311295" cy="3125549"/>
          </a:xfrm>
          <a:prstGeom prst="rect">
            <a:avLst/>
          </a:prstGeom>
        </p:spPr>
        <p:txBody>
          <a:bodyPr vert="horz" wrap="square" lIns="0" tIns="7316" rIns="0" bIns="0" rtlCol="0">
            <a:spAutoFit/>
          </a:bodyPr>
          <a:lstStyle/>
          <a:p>
            <a:pPr marL="142474" marR="432427" indent="-142474">
              <a:spcBef>
                <a:spcPts val="58"/>
              </a:spcBef>
              <a:buSzPct val="97979"/>
              <a:buChar char="•"/>
              <a:tabLst>
                <a:tab pos="142474" algn="l"/>
              </a:tabLst>
            </a:pPr>
            <a:r>
              <a:rPr lang="en-US" sz="3002" spc="-69" dirty="0">
                <a:solidFill>
                  <a:srgbClr val="231E20"/>
                </a:solidFill>
                <a:cs typeface="Arial"/>
              </a:rPr>
              <a:t>[UNIQUE|FULLTEXT|SPATIAL] </a:t>
            </a:r>
            <a:r>
              <a:rPr sz="3002" spc="-69" dirty="0" err="1" smtClean="0">
                <a:solidFill>
                  <a:srgbClr val="231E20"/>
                </a:solidFill>
                <a:latin typeface="Arial"/>
                <a:cs typeface="Arial"/>
              </a:rPr>
              <a:t>уникальный</a:t>
            </a:r>
            <a:r>
              <a:rPr sz="3002" spc="-69" dirty="0" smtClean="0">
                <a:solidFill>
                  <a:srgbClr val="231E20"/>
                </a:solidFill>
                <a:latin typeface="Arial"/>
                <a:cs typeface="Arial"/>
              </a:rPr>
              <a:t> </a:t>
            </a:r>
            <a:r>
              <a:rPr sz="3002" spc="143" dirty="0">
                <a:solidFill>
                  <a:srgbClr val="231E20"/>
                </a:solidFill>
                <a:latin typeface="Arial"/>
                <a:cs typeface="Arial"/>
              </a:rPr>
              <a:t>|  </a:t>
            </a:r>
            <a:r>
              <a:rPr sz="3002" spc="-85" dirty="0">
                <a:solidFill>
                  <a:srgbClr val="231E20"/>
                </a:solidFill>
                <a:latin typeface="Arial"/>
                <a:cs typeface="Arial"/>
              </a:rPr>
              <a:t>полнотекстовый </a:t>
            </a:r>
            <a:r>
              <a:rPr sz="3002" spc="143" dirty="0">
                <a:solidFill>
                  <a:srgbClr val="231E20"/>
                </a:solidFill>
                <a:latin typeface="Arial"/>
                <a:cs typeface="Arial"/>
              </a:rPr>
              <a:t>|</a:t>
            </a:r>
            <a:r>
              <a:rPr sz="3002" spc="106" dirty="0">
                <a:solidFill>
                  <a:srgbClr val="231E20"/>
                </a:solidFill>
                <a:latin typeface="Arial"/>
                <a:cs typeface="Arial"/>
              </a:rPr>
              <a:t> </a:t>
            </a:r>
            <a:r>
              <a:rPr sz="3002" spc="-55" dirty="0">
                <a:solidFill>
                  <a:srgbClr val="231E20"/>
                </a:solidFill>
                <a:latin typeface="Arial"/>
                <a:cs typeface="Arial"/>
              </a:rPr>
              <a:t>пространственный;</a:t>
            </a:r>
            <a:endParaRPr sz="3002" dirty="0">
              <a:latin typeface="Arial"/>
              <a:cs typeface="Arial"/>
            </a:endParaRPr>
          </a:p>
          <a:p>
            <a:pPr marL="452065" indent="-444364">
              <a:spcBef>
                <a:spcPts val="894"/>
              </a:spcBef>
              <a:buSzPct val="97979"/>
              <a:buChar char="•"/>
              <a:tabLst>
                <a:tab pos="452065" algn="l"/>
                <a:tab pos="452450" algn="l"/>
              </a:tabLst>
            </a:pPr>
            <a:r>
              <a:rPr sz="3002" spc="-115" dirty="0">
                <a:solidFill>
                  <a:srgbClr val="231E20"/>
                </a:solidFill>
                <a:latin typeface="Arial"/>
                <a:cs typeface="Arial"/>
              </a:rPr>
              <a:t>с </a:t>
            </a:r>
            <a:r>
              <a:rPr sz="3002" spc="-69" dirty="0">
                <a:solidFill>
                  <a:srgbClr val="231E20"/>
                </a:solidFill>
                <a:latin typeface="Arial"/>
                <a:cs typeface="Arial"/>
              </a:rPr>
              <a:t>одним </a:t>
            </a:r>
            <a:r>
              <a:rPr sz="3002" spc="-94" dirty="0">
                <a:solidFill>
                  <a:srgbClr val="231E20"/>
                </a:solidFill>
                <a:latin typeface="Arial"/>
                <a:cs typeface="Arial"/>
              </a:rPr>
              <a:t>или </a:t>
            </a:r>
            <a:r>
              <a:rPr sz="3002" spc="-64" dirty="0">
                <a:solidFill>
                  <a:srgbClr val="231E20"/>
                </a:solidFill>
                <a:latin typeface="Arial"/>
                <a:cs typeface="Arial"/>
              </a:rPr>
              <a:t>несколькими</a:t>
            </a:r>
            <a:r>
              <a:rPr sz="3002" spc="403" dirty="0">
                <a:solidFill>
                  <a:srgbClr val="231E20"/>
                </a:solidFill>
                <a:latin typeface="Arial"/>
                <a:cs typeface="Arial"/>
              </a:rPr>
              <a:t> </a:t>
            </a:r>
            <a:r>
              <a:rPr sz="3002" spc="-91" dirty="0">
                <a:solidFill>
                  <a:srgbClr val="231E20"/>
                </a:solidFill>
                <a:latin typeface="Arial"/>
                <a:cs typeface="Arial"/>
              </a:rPr>
              <a:t>столбцами;</a:t>
            </a:r>
            <a:endParaRPr sz="3002" dirty="0">
              <a:latin typeface="Arial"/>
              <a:cs typeface="Arial"/>
            </a:endParaRPr>
          </a:p>
          <a:p>
            <a:pPr marL="452065" marR="3081" indent="-444364">
              <a:spcBef>
                <a:spcPts val="897"/>
              </a:spcBef>
              <a:buSzPct val="97979"/>
              <a:buChar char="•"/>
              <a:tabLst>
                <a:tab pos="452065" algn="l"/>
                <a:tab pos="452450" algn="l"/>
              </a:tabLst>
            </a:pPr>
            <a:r>
              <a:rPr sz="3002" spc="-91" dirty="0">
                <a:solidFill>
                  <a:srgbClr val="231E20"/>
                </a:solidFill>
                <a:latin typeface="Arial"/>
                <a:cs typeface="Arial"/>
              </a:rPr>
              <a:t>индексируемая </a:t>
            </a:r>
            <a:r>
              <a:rPr sz="3002" spc="-73" dirty="0">
                <a:solidFill>
                  <a:srgbClr val="231E20"/>
                </a:solidFill>
                <a:latin typeface="Arial"/>
                <a:cs typeface="Arial"/>
              </a:rPr>
              <a:t>длина </a:t>
            </a:r>
            <a:r>
              <a:rPr sz="3002" spc="-97" dirty="0">
                <a:solidFill>
                  <a:srgbClr val="231E20"/>
                </a:solidFill>
                <a:latin typeface="Arial"/>
                <a:cs typeface="Arial"/>
              </a:rPr>
              <a:t>столбца, </a:t>
            </a:r>
            <a:r>
              <a:rPr sz="3002" spc="-33" dirty="0">
                <a:solidFill>
                  <a:srgbClr val="231E20"/>
                </a:solidFill>
                <a:latin typeface="Arial"/>
                <a:cs typeface="Arial"/>
              </a:rPr>
              <a:t>порядок  </a:t>
            </a:r>
            <a:r>
              <a:rPr sz="3002" spc="-42" dirty="0">
                <a:solidFill>
                  <a:srgbClr val="231E20"/>
                </a:solidFill>
                <a:latin typeface="Arial"/>
                <a:cs typeface="Arial"/>
              </a:rPr>
              <a:t>(возрастание/убывание);</a:t>
            </a:r>
            <a:endParaRPr sz="3002" dirty="0">
              <a:latin typeface="Arial"/>
              <a:cs typeface="Arial"/>
            </a:endParaRPr>
          </a:p>
          <a:p>
            <a:pPr marL="452065" indent="-444364">
              <a:spcBef>
                <a:spcPts val="897"/>
              </a:spcBef>
              <a:buSzPct val="97979"/>
              <a:buChar char="•"/>
              <a:tabLst>
                <a:tab pos="452065" algn="l"/>
                <a:tab pos="452450" algn="l"/>
              </a:tabLst>
            </a:pPr>
            <a:r>
              <a:rPr sz="3002" spc="-73" dirty="0">
                <a:solidFill>
                  <a:srgbClr val="231E20"/>
                </a:solidFill>
                <a:latin typeface="Arial"/>
                <a:cs typeface="Arial"/>
              </a:rPr>
              <a:t>некоторые </a:t>
            </a:r>
            <a:r>
              <a:rPr sz="3002" spc="-106" dirty="0">
                <a:solidFill>
                  <a:srgbClr val="231E20"/>
                </a:solidFill>
                <a:latin typeface="Arial"/>
                <a:cs typeface="Arial"/>
              </a:rPr>
              <a:t>дополнительные</a:t>
            </a:r>
            <a:r>
              <a:rPr sz="3002" spc="136" dirty="0">
                <a:solidFill>
                  <a:srgbClr val="231E20"/>
                </a:solidFill>
                <a:latin typeface="Arial"/>
                <a:cs typeface="Arial"/>
              </a:rPr>
              <a:t> </a:t>
            </a:r>
            <a:r>
              <a:rPr sz="3002" spc="-69" dirty="0">
                <a:solidFill>
                  <a:srgbClr val="231E20"/>
                </a:solidFill>
                <a:latin typeface="Arial"/>
                <a:cs typeface="Arial"/>
              </a:rPr>
              <a:t>опции.</a:t>
            </a:r>
            <a:endParaRPr sz="3002" dirty="0">
              <a:latin typeface="Arial"/>
              <a:cs typeface="Arial"/>
            </a:endParaRPr>
          </a:p>
        </p:txBody>
      </p:sp>
    </p:spTree>
    <p:extLst>
      <p:ext uri="{BB962C8B-B14F-4D97-AF65-F5344CB8AC3E}">
        <p14:creationId xmlns:p14="http://schemas.microsoft.com/office/powerpoint/2010/main" val="3269360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2630" y="346176"/>
            <a:ext cx="4013913" cy="699842"/>
          </a:xfrm>
          <a:prstGeom prst="rect">
            <a:avLst/>
          </a:prstGeom>
        </p:spPr>
        <p:txBody>
          <a:bodyPr vert="horz" wrap="square" lIns="0" tIns="9242" rIns="0" bIns="0" rtlCol="0" anchor="b">
            <a:spAutoFit/>
          </a:bodyPr>
          <a:lstStyle/>
          <a:p>
            <a:pPr marL="7701">
              <a:lnSpc>
                <a:spcPct val="100000"/>
              </a:lnSpc>
              <a:spcBef>
                <a:spcPts val="73"/>
              </a:spcBef>
            </a:pPr>
            <a:r>
              <a:rPr spc="-364" dirty="0"/>
              <a:t>Виды</a:t>
            </a:r>
            <a:r>
              <a:rPr spc="-97" dirty="0"/>
              <a:t> </a:t>
            </a:r>
            <a:r>
              <a:rPr spc="-252" dirty="0"/>
              <a:t>индексов</a:t>
            </a:r>
          </a:p>
        </p:txBody>
      </p:sp>
      <p:sp>
        <p:nvSpPr>
          <p:cNvPr id="3" name="object 3"/>
          <p:cNvSpPr txBox="1"/>
          <p:nvPr/>
        </p:nvSpPr>
        <p:spPr>
          <a:xfrm>
            <a:off x="3454470" y="1239566"/>
            <a:ext cx="8737530" cy="3471862"/>
          </a:xfrm>
          <a:prstGeom prst="rect">
            <a:avLst/>
          </a:prstGeom>
        </p:spPr>
        <p:txBody>
          <a:bodyPr vert="horz" wrap="square" lIns="0" tIns="121680" rIns="0" bIns="0" rtlCol="0">
            <a:spAutoFit/>
          </a:bodyPr>
          <a:lstStyle/>
          <a:p>
            <a:pPr marL="142089" indent="-134387">
              <a:spcBef>
                <a:spcPts val="958"/>
              </a:spcBef>
              <a:buSzPct val="97979"/>
              <a:buChar char="•"/>
              <a:tabLst>
                <a:tab pos="142474" algn="l"/>
              </a:tabLst>
            </a:pPr>
            <a:r>
              <a:rPr lang="ru-RU" sz="3002" kern="0" dirty="0" smtClean="0">
                <a:solidFill>
                  <a:srgbClr val="231E20"/>
                </a:solidFill>
                <a:latin typeface="Arial"/>
                <a:cs typeface="Arial"/>
              </a:rPr>
              <a:t>   Д</a:t>
            </a:r>
            <a:r>
              <a:rPr sz="3002" kern="0" dirty="0" err="1" smtClean="0">
                <a:solidFill>
                  <a:srgbClr val="231E20"/>
                </a:solidFill>
                <a:latin typeface="Arial"/>
                <a:cs typeface="Arial"/>
              </a:rPr>
              <a:t>еревья</a:t>
            </a:r>
            <a:r>
              <a:rPr sz="3002" kern="0" dirty="0">
                <a:solidFill>
                  <a:srgbClr val="231E20"/>
                </a:solidFill>
                <a:latin typeface="Arial"/>
                <a:cs typeface="Arial"/>
              </a:rPr>
              <a:t>;</a:t>
            </a:r>
            <a:endParaRPr sz="3002" kern="0" dirty="0">
              <a:latin typeface="Arial"/>
              <a:cs typeface="Arial"/>
            </a:endParaRPr>
          </a:p>
          <a:p>
            <a:pPr marL="452065" indent="-444364">
              <a:spcBef>
                <a:spcPts val="897"/>
              </a:spcBef>
              <a:buSzPct val="97979"/>
              <a:buChar char="•"/>
              <a:tabLst>
                <a:tab pos="452065" algn="l"/>
                <a:tab pos="452450" algn="l"/>
              </a:tabLst>
            </a:pPr>
            <a:r>
              <a:rPr sz="3002" kern="0" dirty="0">
                <a:solidFill>
                  <a:srgbClr val="231E20"/>
                </a:solidFill>
                <a:latin typeface="Arial"/>
                <a:cs typeface="Arial"/>
              </a:rPr>
              <a:t>Hash-индексы;</a:t>
            </a:r>
            <a:endParaRPr sz="3002" kern="0" dirty="0">
              <a:latin typeface="Arial"/>
              <a:cs typeface="Arial"/>
            </a:endParaRPr>
          </a:p>
          <a:p>
            <a:pPr marL="452065" indent="-444364">
              <a:spcBef>
                <a:spcPts val="897"/>
              </a:spcBef>
              <a:buSzPct val="97979"/>
              <a:buChar char="•"/>
              <a:tabLst>
                <a:tab pos="452065" algn="l"/>
                <a:tab pos="452450" algn="l"/>
              </a:tabLst>
            </a:pPr>
            <a:r>
              <a:rPr sz="3002" kern="0" dirty="0">
                <a:solidFill>
                  <a:srgbClr val="231E20"/>
                </a:solidFill>
                <a:latin typeface="Arial"/>
                <a:cs typeface="Arial"/>
              </a:rPr>
              <a:t>индексы на основе битовых карт;</a:t>
            </a:r>
            <a:endParaRPr sz="3002" kern="0" dirty="0">
              <a:latin typeface="Arial"/>
              <a:cs typeface="Arial"/>
            </a:endParaRPr>
          </a:p>
          <a:p>
            <a:pPr marL="452065" indent="-444364">
              <a:spcBef>
                <a:spcPts val="897"/>
              </a:spcBef>
              <a:buSzPct val="97979"/>
              <a:buChar char="•"/>
              <a:tabLst>
                <a:tab pos="452065" algn="l"/>
                <a:tab pos="452450" algn="l"/>
              </a:tabLst>
            </a:pPr>
            <a:r>
              <a:rPr sz="3002" kern="0" dirty="0">
                <a:solidFill>
                  <a:srgbClr val="231E20"/>
                </a:solidFill>
                <a:latin typeface="Arial"/>
                <a:cs typeface="Arial"/>
              </a:rPr>
              <a:t>пространственные индексы;</a:t>
            </a:r>
            <a:endParaRPr sz="3002" kern="0" dirty="0">
              <a:latin typeface="Arial"/>
              <a:cs typeface="Arial"/>
            </a:endParaRPr>
          </a:p>
          <a:p>
            <a:pPr marL="452065" indent="-444364">
              <a:spcBef>
                <a:spcPts val="897"/>
              </a:spcBef>
              <a:buSzPct val="97979"/>
              <a:buChar char="•"/>
              <a:tabLst>
                <a:tab pos="452065" algn="l"/>
                <a:tab pos="452450" algn="l"/>
              </a:tabLst>
            </a:pPr>
            <a:r>
              <a:rPr sz="3002" kern="0" dirty="0">
                <a:solidFill>
                  <a:srgbClr val="231E20"/>
                </a:solidFill>
                <a:latin typeface="Arial"/>
                <a:cs typeface="Arial"/>
              </a:rPr>
              <a:t>многомерные индексы;</a:t>
            </a:r>
            <a:endParaRPr sz="3002" kern="0" dirty="0">
              <a:latin typeface="Arial"/>
              <a:cs typeface="Arial"/>
            </a:endParaRPr>
          </a:p>
          <a:p>
            <a:pPr marL="452065" indent="-444364">
              <a:spcBef>
                <a:spcPts val="897"/>
              </a:spcBef>
              <a:buSzPct val="97979"/>
              <a:buChar char="•"/>
              <a:tabLst>
                <a:tab pos="452065" algn="l"/>
                <a:tab pos="452450" algn="l"/>
              </a:tabLst>
            </a:pPr>
            <a:r>
              <a:rPr sz="3002" kern="0" dirty="0">
                <a:solidFill>
                  <a:srgbClr val="231E20"/>
                </a:solidFill>
                <a:latin typeface="Arial"/>
                <a:cs typeface="Arial"/>
              </a:rPr>
              <a:t>полнотекстовые.</a:t>
            </a:r>
            <a:endParaRPr sz="3002" kern="0" dirty="0">
              <a:latin typeface="Arial"/>
              <a:cs typeface="Arial"/>
            </a:endParaRPr>
          </a:p>
        </p:txBody>
      </p:sp>
    </p:spTree>
    <p:extLst>
      <p:ext uri="{BB962C8B-B14F-4D97-AF65-F5344CB8AC3E}">
        <p14:creationId xmlns:p14="http://schemas.microsoft.com/office/powerpoint/2010/main" val="2047349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98714" y="250532"/>
            <a:ext cx="3860272" cy="563330"/>
          </a:xfrm>
          <a:prstGeom prst="rect">
            <a:avLst/>
          </a:prstGeom>
        </p:spPr>
        <p:txBody>
          <a:bodyPr vert="horz" wrap="square" lIns="0" tIns="9242" rIns="0" bIns="0" rtlCol="0" anchor="b">
            <a:spAutoFit/>
          </a:bodyPr>
          <a:lstStyle/>
          <a:p>
            <a:pPr marL="7701">
              <a:lnSpc>
                <a:spcPct val="100000"/>
              </a:lnSpc>
              <a:spcBef>
                <a:spcPts val="73"/>
              </a:spcBef>
            </a:pPr>
            <a:r>
              <a:rPr sz="3600" spc="-546" dirty="0"/>
              <a:t>Р</a:t>
            </a:r>
            <a:r>
              <a:rPr sz="3600" spc="-197" dirty="0"/>
              <a:t>е</a:t>
            </a:r>
            <a:r>
              <a:rPr sz="3600" spc="18" dirty="0"/>
              <a:t>к</a:t>
            </a:r>
            <a:r>
              <a:rPr sz="3600" spc="-352" dirty="0"/>
              <a:t>о</a:t>
            </a:r>
            <a:r>
              <a:rPr sz="3600" spc="-318" dirty="0"/>
              <a:t>м</a:t>
            </a:r>
            <a:r>
              <a:rPr sz="3600" spc="-203" dirty="0"/>
              <a:t>ен</a:t>
            </a:r>
            <a:r>
              <a:rPr sz="3600" spc="-273" dirty="0"/>
              <a:t>д</a:t>
            </a:r>
            <a:r>
              <a:rPr sz="3600" spc="-76" dirty="0"/>
              <a:t>ации</a:t>
            </a:r>
            <a:endParaRPr spc="-76" dirty="0"/>
          </a:p>
        </p:txBody>
      </p:sp>
      <p:sp>
        <p:nvSpPr>
          <p:cNvPr id="3" name="object 3"/>
          <p:cNvSpPr txBox="1">
            <a:spLocks noGrp="1"/>
          </p:cNvSpPr>
          <p:nvPr>
            <p:ph idx="1"/>
          </p:nvPr>
        </p:nvSpPr>
        <p:spPr>
          <a:xfrm>
            <a:off x="2819400" y="1152307"/>
            <a:ext cx="9905999" cy="3925896"/>
          </a:xfrm>
          <a:prstGeom prst="rect">
            <a:avLst/>
          </a:prstGeom>
        </p:spPr>
        <p:txBody>
          <a:bodyPr vert="horz" wrap="square" lIns="0" tIns="7316" rIns="0" bIns="0" rtlCol="0">
            <a:spAutoFit/>
          </a:bodyPr>
          <a:lstStyle/>
          <a:p>
            <a:pPr marL="452065" marR="644982" indent="-444364">
              <a:lnSpc>
                <a:spcPct val="100000"/>
              </a:lnSpc>
              <a:spcBef>
                <a:spcPts val="894"/>
              </a:spcBef>
              <a:tabLst>
                <a:tab pos="452065" algn="l"/>
                <a:tab pos="452450" algn="l"/>
              </a:tabLst>
            </a:pPr>
            <a:r>
              <a:rPr lang="ru-RU" sz="2400" spc="-85" dirty="0"/>
              <a:t>Создавайте </a:t>
            </a:r>
            <a:r>
              <a:rPr lang="ru-RU" sz="2400" spc="-67" dirty="0"/>
              <a:t>кластерный </a:t>
            </a:r>
            <a:r>
              <a:rPr lang="ru-RU" sz="2400" spc="-94" dirty="0"/>
              <a:t>индекс </a:t>
            </a:r>
            <a:r>
              <a:rPr lang="ru-RU" sz="2400" spc="-164" dirty="0"/>
              <a:t>для </a:t>
            </a:r>
            <a:r>
              <a:rPr lang="ru-RU" sz="2400" spc="-9" dirty="0"/>
              <a:t>каждой  </a:t>
            </a:r>
            <a:r>
              <a:rPr lang="ru-RU" sz="2400" spc="-109" dirty="0" smtClean="0"/>
              <a:t>таблицы(строится автоматически на основе </a:t>
            </a:r>
            <a:r>
              <a:rPr lang="en-US" sz="2400" b="1" spc="-109" dirty="0" smtClean="0"/>
              <a:t>PRIMARY KEY</a:t>
            </a:r>
            <a:r>
              <a:rPr lang="ru-RU" sz="2400" spc="-109" dirty="0" smtClean="0"/>
              <a:t>)</a:t>
            </a:r>
            <a:endParaRPr lang="ru-RU" sz="2400" spc="-79" dirty="0" smtClean="0"/>
          </a:p>
          <a:p>
            <a:pPr marL="452065" marR="644982" indent="-444364">
              <a:lnSpc>
                <a:spcPct val="100000"/>
              </a:lnSpc>
              <a:spcBef>
                <a:spcPts val="894"/>
              </a:spcBef>
              <a:tabLst>
                <a:tab pos="452065" algn="l"/>
                <a:tab pos="452450" algn="l"/>
              </a:tabLst>
            </a:pPr>
            <a:r>
              <a:rPr sz="2400" spc="-79" dirty="0" err="1" smtClean="0"/>
              <a:t>Огранич</a:t>
            </a:r>
            <a:r>
              <a:rPr lang="ru-RU" sz="2400" spc="-79" dirty="0" smtClean="0"/>
              <a:t>ь</a:t>
            </a:r>
            <a:r>
              <a:rPr sz="2400" spc="-79" dirty="0" err="1" smtClean="0"/>
              <a:t>те</a:t>
            </a:r>
            <a:r>
              <a:rPr sz="2400" spc="-79" dirty="0" smtClean="0"/>
              <a:t> </a:t>
            </a:r>
            <a:r>
              <a:rPr sz="2400" spc="-79" dirty="0"/>
              <a:t>количество </a:t>
            </a:r>
            <a:r>
              <a:rPr sz="2400" spc="-106" dirty="0"/>
              <a:t>индексов, </a:t>
            </a:r>
            <a:r>
              <a:rPr sz="2400" spc="-115" dirty="0"/>
              <a:t>если </a:t>
            </a:r>
            <a:r>
              <a:rPr sz="2400" spc="-58" dirty="0"/>
              <a:t>ваше  </a:t>
            </a:r>
            <a:r>
              <a:rPr sz="2400" spc="-52" dirty="0"/>
              <a:t>приложение </a:t>
            </a:r>
            <a:r>
              <a:rPr sz="2400" spc="-85" dirty="0"/>
              <a:t>часто </a:t>
            </a:r>
            <a:r>
              <a:rPr sz="2400" spc="-73" dirty="0"/>
              <a:t>обновляет</a:t>
            </a:r>
            <a:r>
              <a:rPr sz="2400" spc="230" dirty="0"/>
              <a:t> </a:t>
            </a:r>
            <a:r>
              <a:rPr sz="2400" spc="-115" dirty="0"/>
              <a:t>данные.</a:t>
            </a:r>
          </a:p>
          <a:p>
            <a:pPr marL="452065" marR="3081" indent="-444364">
              <a:lnSpc>
                <a:spcPct val="100000"/>
              </a:lnSpc>
              <a:spcBef>
                <a:spcPts val="897"/>
              </a:spcBef>
              <a:tabLst>
                <a:tab pos="452065" algn="l"/>
                <a:tab pos="452450" algn="l"/>
              </a:tabLst>
            </a:pPr>
            <a:r>
              <a:rPr sz="2400" spc="-85" dirty="0"/>
              <a:t>Создавайте </a:t>
            </a:r>
            <a:r>
              <a:rPr sz="2400" spc="-94" dirty="0"/>
              <a:t>индекс </a:t>
            </a:r>
            <a:r>
              <a:rPr sz="2400" spc="-164" dirty="0"/>
              <a:t>для </a:t>
            </a:r>
            <a:r>
              <a:rPr sz="2400" spc="-106" dirty="0"/>
              <a:t>столбцов, </a:t>
            </a:r>
            <a:r>
              <a:rPr sz="2400" spc="-73" dirty="0"/>
              <a:t>которые </a:t>
            </a:r>
            <a:r>
              <a:rPr sz="2400" spc="-85" dirty="0"/>
              <a:t>часто  </a:t>
            </a:r>
            <a:r>
              <a:rPr sz="2400" spc="-91" dirty="0"/>
              <a:t>используются</a:t>
            </a:r>
            <a:r>
              <a:rPr sz="2400" spc="30" dirty="0"/>
              <a:t> </a:t>
            </a:r>
            <a:r>
              <a:rPr sz="2400" spc="-121" dirty="0"/>
              <a:t>в</a:t>
            </a:r>
            <a:r>
              <a:rPr sz="2400" spc="-121" dirty="0" smtClean="0"/>
              <a:t>:</a:t>
            </a:r>
            <a:endParaRPr lang="ru-RU" sz="2400" spc="-121" dirty="0" smtClean="0"/>
          </a:p>
          <a:p>
            <a:pPr marL="909265" lvl="1" indent="-444364">
              <a:spcBef>
                <a:spcPts val="958"/>
              </a:spcBef>
              <a:tabLst>
                <a:tab pos="452065" algn="l"/>
                <a:tab pos="452450" algn="l"/>
              </a:tabLst>
            </a:pPr>
            <a:r>
              <a:rPr lang="ru-RU" spc="-61" dirty="0"/>
              <a:t>соединениях;</a:t>
            </a:r>
            <a:endParaRPr lang="ru-RU" dirty="0"/>
          </a:p>
          <a:p>
            <a:pPr marL="909265" lvl="1" indent="-444364">
              <a:spcBef>
                <a:spcPts val="897"/>
              </a:spcBef>
              <a:tabLst>
                <a:tab pos="452065" algn="l"/>
                <a:tab pos="452450" algn="l"/>
              </a:tabLst>
            </a:pPr>
            <a:r>
              <a:rPr lang="ru-RU" spc="9" dirty="0"/>
              <a:t>г</a:t>
            </a:r>
            <a:r>
              <a:rPr lang="ru-RU" spc="-36" dirty="0"/>
              <a:t>р</a:t>
            </a:r>
            <a:r>
              <a:rPr lang="ru-RU" spc="-18" dirty="0"/>
              <a:t>уппиров</a:t>
            </a:r>
            <a:r>
              <a:rPr lang="ru-RU" spc="-3" dirty="0"/>
              <a:t>к</a:t>
            </a:r>
            <a:r>
              <a:rPr lang="ru-RU" spc="-27" dirty="0"/>
              <a:t>ах;</a:t>
            </a:r>
            <a:endParaRPr lang="ru-RU" dirty="0"/>
          </a:p>
          <a:p>
            <a:pPr marL="909265" lvl="1" indent="-444364">
              <a:spcBef>
                <a:spcPts val="901"/>
              </a:spcBef>
              <a:tabLst>
                <a:tab pos="452065" algn="l"/>
                <a:tab pos="452450" algn="l"/>
              </a:tabLst>
            </a:pPr>
            <a:r>
              <a:rPr lang="ru-RU" spc="-12" dirty="0"/>
              <a:t>сортировках.</a:t>
            </a:r>
            <a:endParaRPr lang="ru-RU" dirty="0"/>
          </a:p>
          <a:p>
            <a:pPr marL="452065" marR="3081" indent="-444364">
              <a:lnSpc>
                <a:spcPct val="100000"/>
              </a:lnSpc>
              <a:spcBef>
                <a:spcPts val="897"/>
              </a:spcBef>
              <a:buClr>
                <a:srgbClr val="C0DBDE"/>
              </a:buClr>
              <a:tabLst>
                <a:tab pos="452065" algn="l"/>
                <a:tab pos="452450" algn="l"/>
              </a:tabLst>
            </a:pPr>
            <a:endParaRPr sz="2400" spc="-121" dirty="0"/>
          </a:p>
        </p:txBody>
      </p:sp>
    </p:spTree>
    <p:extLst>
      <p:ext uri="{BB962C8B-B14F-4D97-AF65-F5344CB8AC3E}">
        <p14:creationId xmlns:p14="http://schemas.microsoft.com/office/powerpoint/2010/main" val="256696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4928705" y="77661"/>
            <a:ext cx="2479045" cy="699842"/>
          </a:xfrm>
          <a:prstGeom prst="rect">
            <a:avLst/>
          </a:prstGeom>
        </p:spPr>
        <p:txBody>
          <a:bodyPr vert="horz" wrap="square" lIns="0" tIns="9242" rIns="0" bIns="0" rtlCol="0" anchor="b">
            <a:spAutoFit/>
          </a:bodyPr>
          <a:lstStyle/>
          <a:p>
            <a:pPr marL="7701">
              <a:lnSpc>
                <a:spcPct val="100000"/>
              </a:lnSpc>
              <a:spcBef>
                <a:spcPts val="73"/>
              </a:spcBef>
            </a:pPr>
            <a:r>
              <a:rPr spc="-21" dirty="0"/>
              <a:t>В</a:t>
            </a:r>
            <a:r>
              <a:rPr spc="-24" dirty="0"/>
              <a:t>-</a:t>
            </a:r>
            <a:r>
              <a:rPr spc="-291" dirty="0"/>
              <a:t>д</a:t>
            </a:r>
            <a:r>
              <a:rPr spc="-218" dirty="0"/>
              <a:t>ерево</a:t>
            </a:r>
          </a:p>
        </p:txBody>
      </p:sp>
      <p:sp>
        <p:nvSpPr>
          <p:cNvPr id="11" name="object 11"/>
          <p:cNvSpPr txBox="1"/>
          <p:nvPr/>
        </p:nvSpPr>
        <p:spPr>
          <a:xfrm>
            <a:off x="3975100" y="645911"/>
            <a:ext cx="8529138" cy="622941"/>
          </a:xfrm>
          <a:prstGeom prst="rect">
            <a:avLst/>
          </a:prstGeom>
        </p:spPr>
        <p:txBody>
          <a:bodyPr vert="horz" wrap="square" lIns="0" tIns="7316" rIns="0" bIns="0" rtlCol="0">
            <a:spAutoFit/>
          </a:bodyPr>
          <a:lstStyle/>
          <a:p>
            <a:pPr marL="3601504">
              <a:lnSpc>
                <a:spcPts val="2401"/>
              </a:lnSpc>
              <a:spcBef>
                <a:spcPts val="58"/>
              </a:spcBef>
            </a:pPr>
            <a:r>
              <a:rPr sz="2001" b="1" spc="-42" dirty="0">
                <a:solidFill>
                  <a:srgbClr val="231E20"/>
                </a:solidFill>
                <a:latin typeface="Arial"/>
                <a:cs typeface="Arial"/>
              </a:rPr>
              <a:t>B-tree </a:t>
            </a:r>
            <a:r>
              <a:rPr sz="2001" b="1" spc="355" dirty="0">
                <a:solidFill>
                  <a:srgbClr val="231E20"/>
                </a:solidFill>
                <a:latin typeface="Arial"/>
                <a:cs typeface="Arial"/>
              </a:rPr>
              <a:t>– </a:t>
            </a:r>
            <a:r>
              <a:rPr sz="2001" b="1" spc="-82" dirty="0">
                <a:solidFill>
                  <a:srgbClr val="231E20"/>
                </a:solidFill>
                <a:latin typeface="Arial"/>
                <a:cs typeface="Arial"/>
              </a:rPr>
              <a:t>наиболее </a:t>
            </a:r>
            <a:r>
              <a:rPr sz="2001" b="1" spc="-103" dirty="0">
                <a:solidFill>
                  <a:srgbClr val="231E20"/>
                </a:solidFill>
                <a:latin typeface="Arial"/>
                <a:cs typeface="Arial"/>
              </a:rPr>
              <a:t>популярный</a:t>
            </a:r>
            <a:r>
              <a:rPr sz="2001" b="1" spc="-373" dirty="0">
                <a:solidFill>
                  <a:srgbClr val="231E20"/>
                </a:solidFill>
                <a:latin typeface="Arial"/>
                <a:cs typeface="Arial"/>
              </a:rPr>
              <a:t> </a:t>
            </a:r>
            <a:r>
              <a:rPr sz="2001" b="1" spc="-143" dirty="0">
                <a:solidFill>
                  <a:srgbClr val="231E20"/>
                </a:solidFill>
                <a:latin typeface="Arial"/>
                <a:cs typeface="Arial"/>
              </a:rPr>
              <a:t>способ</a:t>
            </a:r>
            <a:endParaRPr sz="2001" dirty="0">
              <a:latin typeface="Arial"/>
              <a:cs typeface="Arial"/>
            </a:endParaRPr>
          </a:p>
          <a:p>
            <a:pPr marL="5085925">
              <a:lnSpc>
                <a:spcPts val="2401"/>
              </a:lnSpc>
            </a:pPr>
            <a:r>
              <a:rPr sz="2001" b="1" spc="-115" dirty="0">
                <a:solidFill>
                  <a:srgbClr val="231E20"/>
                </a:solidFill>
                <a:latin typeface="Arial"/>
                <a:cs typeface="Arial"/>
              </a:rPr>
              <a:t>для </a:t>
            </a:r>
            <a:r>
              <a:rPr sz="2001" b="1" spc="-97" dirty="0">
                <a:solidFill>
                  <a:srgbClr val="231E20"/>
                </a:solidFill>
                <a:latin typeface="Arial"/>
                <a:cs typeface="Arial"/>
              </a:rPr>
              <a:t>построения</a:t>
            </a:r>
            <a:r>
              <a:rPr sz="2001" b="1" spc="45" dirty="0">
                <a:solidFill>
                  <a:srgbClr val="231E20"/>
                </a:solidFill>
                <a:latin typeface="Arial"/>
                <a:cs typeface="Arial"/>
              </a:rPr>
              <a:t> </a:t>
            </a:r>
            <a:r>
              <a:rPr sz="2001" b="1" spc="-115" dirty="0" err="1">
                <a:solidFill>
                  <a:srgbClr val="231E20"/>
                </a:solidFill>
                <a:latin typeface="Arial"/>
                <a:cs typeface="Arial"/>
              </a:rPr>
              <a:t>индексов</a:t>
            </a:r>
            <a:r>
              <a:rPr sz="2001" b="1" spc="-115" dirty="0" smtClean="0">
                <a:solidFill>
                  <a:srgbClr val="231E20"/>
                </a:solidFill>
                <a:latin typeface="Arial"/>
                <a:cs typeface="Arial"/>
              </a:rPr>
              <a:t>.</a:t>
            </a:r>
            <a:endParaRPr sz="2001" dirty="0">
              <a:latin typeface="Arial"/>
              <a:cs typeface="Arial"/>
            </a:endParaRPr>
          </a:p>
        </p:txBody>
      </p:sp>
      <p:sp>
        <p:nvSpPr>
          <p:cNvPr id="12" name="object 12"/>
          <p:cNvSpPr txBox="1"/>
          <p:nvPr/>
        </p:nvSpPr>
        <p:spPr>
          <a:xfrm>
            <a:off x="3008772" y="1488268"/>
            <a:ext cx="9183228" cy="3369526"/>
          </a:xfrm>
          <a:prstGeom prst="rect">
            <a:avLst/>
          </a:prstGeom>
        </p:spPr>
        <p:txBody>
          <a:bodyPr vert="horz" wrap="square" lIns="0" tIns="7316" rIns="0" bIns="0" rtlCol="0">
            <a:spAutoFit/>
          </a:bodyPr>
          <a:lstStyle/>
          <a:p>
            <a:pPr marL="452065" marR="3081" indent="-444364">
              <a:spcBef>
                <a:spcPts val="58"/>
              </a:spcBef>
              <a:buChar char="•"/>
              <a:tabLst>
                <a:tab pos="452065" algn="l"/>
                <a:tab pos="452450" algn="l"/>
              </a:tabLst>
            </a:pPr>
            <a:r>
              <a:rPr lang="ru-RU" sz="3002" spc="-79" dirty="0" smtClean="0">
                <a:solidFill>
                  <a:srgbClr val="231E20"/>
                </a:solidFill>
                <a:latin typeface="Arial"/>
                <a:cs typeface="Arial"/>
              </a:rPr>
              <a:t>Имеет </a:t>
            </a:r>
            <a:r>
              <a:rPr lang="ru-RU" sz="3002" spc="-52" dirty="0">
                <a:solidFill>
                  <a:srgbClr val="231E20"/>
                </a:solidFill>
                <a:cs typeface="Arial"/>
              </a:rPr>
              <a:t>внутренние </a:t>
            </a:r>
            <a:r>
              <a:rPr lang="ru-RU" sz="3002" spc="-118" dirty="0">
                <a:solidFill>
                  <a:srgbClr val="231E20"/>
                </a:solidFill>
                <a:cs typeface="Arial"/>
              </a:rPr>
              <a:t>(индексные) </a:t>
            </a:r>
            <a:r>
              <a:rPr lang="ru-RU" sz="3002" spc="-58" dirty="0">
                <a:solidFill>
                  <a:srgbClr val="231E20"/>
                </a:solidFill>
                <a:cs typeface="Arial"/>
              </a:rPr>
              <a:t>и </a:t>
            </a:r>
            <a:r>
              <a:rPr lang="ru-RU" sz="3002" spc="-115" dirty="0">
                <a:solidFill>
                  <a:srgbClr val="231E20"/>
                </a:solidFill>
                <a:cs typeface="Arial"/>
              </a:rPr>
              <a:t>листовые</a:t>
            </a:r>
            <a:r>
              <a:rPr lang="ru-RU" sz="3002" spc="343" dirty="0">
                <a:solidFill>
                  <a:srgbClr val="231E20"/>
                </a:solidFill>
                <a:cs typeface="Arial"/>
              </a:rPr>
              <a:t> </a:t>
            </a:r>
            <a:r>
              <a:rPr lang="ru-RU" sz="3002" spc="-76" dirty="0">
                <a:solidFill>
                  <a:srgbClr val="231E20"/>
                </a:solidFill>
                <a:cs typeface="Arial"/>
              </a:rPr>
              <a:t>страницы</a:t>
            </a:r>
            <a:endParaRPr lang="en-US" sz="3002" spc="-79" dirty="0">
              <a:solidFill>
                <a:srgbClr val="231E20"/>
              </a:solidFill>
              <a:latin typeface="Arial"/>
              <a:cs typeface="Arial"/>
            </a:endParaRPr>
          </a:p>
          <a:p>
            <a:pPr marL="452065" marR="3081" indent="-444364">
              <a:spcBef>
                <a:spcPts val="58"/>
              </a:spcBef>
              <a:buChar char="•"/>
              <a:tabLst>
                <a:tab pos="452065" algn="l"/>
                <a:tab pos="452450" algn="l"/>
              </a:tabLst>
            </a:pPr>
            <a:r>
              <a:rPr sz="3002" spc="-79" dirty="0" err="1" smtClean="0">
                <a:solidFill>
                  <a:srgbClr val="231E20"/>
                </a:solidFill>
                <a:latin typeface="Arial"/>
                <a:cs typeface="Arial"/>
              </a:rPr>
              <a:t>Листовые</a:t>
            </a:r>
            <a:r>
              <a:rPr sz="3002" spc="-79" dirty="0" smtClean="0">
                <a:solidFill>
                  <a:srgbClr val="231E20"/>
                </a:solidFill>
                <a:latin typeface="Arial"/>
                <a:cs typeface="Arial"/>
              </a:rPr>
              <a:t> </a:t>
            </a:r>
            <a:r>
              <a:rPr sz="3002" spc="-73" dirty="0">
                <a:solidFill>
                  <a:srgbClr val="231E20"/>
                </a:solidFill>
                <a:latin typeface="Arial"/>
                <a:cs typeface="Arial"/>
              </a:rPr>
              <a:t>вершины </a:t>
            </a:r>
            <a:r>
              <a:rPr sz="3002" spc="-103" dirty="0">
                <a:solidFill>
                  <a:srgbClr val="231E20"/>
                </a:solidFill>
                <a:latin typeface="Arial"/>
                <a:cs typeface="Arial"/>
              </a:rPr>
              <a:t>находятся </a:t>
            </a:r>
            <a:r>
              <a:rPr sz="3002" spc="18" dirty="0">
                <a:solidFill>
                  <a:srgbClr val="231E20"/>
                </a:solidFill>
                <a:latin typeface="Arial"/>
                <a:cs typeface="Arial"/>
              </a:rPr>
              <a:t>на </a:t>
            </a:r>
            <a:r>
              <a:rPr sz="3002" spc="-79" dirty="0">
                <a:solidFill>
                  <a:srgbClr val="231E20"/>
                </a:solidFill>
                <a:latin typeface="Arial"/>
                <a:cs typeface="Arial"/>
              </a:rPr>
              <a:t>самом </a:t>
            </a:r>
            <a:r>
              <a:rPr sz="3002" spc="-27" dirty="0">
                <a:solidFill>
                  <a:srgbClr val="231E20"/>
                </a:solidFill>
                <a:latin typeface="Arial"/>
                <a:cs typeface="Arial"/>
              </a:rPr>
              <a:t>нижнем  </a:t>
            </a:r>
            <a:r>
              <a:rPr sz="3002" spc="-33" dirty="0">
                <a:solidFill>
                  <a:srgbClr val="231E20"/>
                </a:solidFill>
                <a:latin typeface="Arial"/>
                <a:cs typeface="Arial"/>
              </a:rPr>
              <a:t>уровне</a:t>
            </a:r>
            <a:r>
              <a:rPr sz="3002" spc="30" dirty="0">
                <a:solidFill>
                  <a:srgbClr val="231E20"/>
                </a:solidFill>
                <a:latin typeface="Arial"/>
                <a:cs typeface="Arial"/>
              </a:rPr>
              <a:t> </a:t>
            </a:r>
            <a:r>
              <a:rPr sz="3002" spc="-94" dirty="0">
                <a:solidFill>
                  <a:srgbClr val="231E20"/>
                </a:solidFill>
                <a:latin typeface="Arial"/>
                <a:cs typeface="Arial"/>
              </a:rPr>
              <a:t>дерева.</a:t>
            </a:r>
            <a:endParaRPr sz="3002" dirty="0">
              <a:latin typeface="Arial"/>
              <a:cs typeface="Arial"/>
            </a:endParaRPr>
          </a:p>
          <a:p>
            <a:pPr marL="452065" marR="2097059" indent="-444364">
              <a:spcBef>
                <a:spcPts val="894"/>
              </a:spcBef>
              <a:buChar char="•"/>
              <a:tabLst>
                <a:tab pos="452065" algn="l"/>
                <a:tab pos="452450" algn="l"/>
              </a:tabLst>
            </a:pPr>
            <a:r>
              <a:rPr sz="3002" spc="-100" dirty="0">
                <a:solidFill>
                  <a:srgbClr val="231E20"/>
                </a:solidFill>
                <a:latin typeface="Arial"/>
                <a:cs typeface="Arial"/>
              </a:rPr>
              <a:t>Индексные </a:t>
            </a:r>
            <a:r>
              <a:rPr sz="3002" spc="-73" dirty="0">
                <a:solidFill>
                  <a:srgbClr val="231E20"/>
                </a:solidFill>
                <a:latin typeface="Arial"/>
                <a:cs typeface="Arial"/>
              </a:rPr>
              <a:t>вершины </a:t>
            </a:r>
            <a:r>
              <a:rPr sz="3002" spc="-82" dirty="0">
                <a:solidFill>
                  <a:srgbClr val="231E20"/>
                </a:solidFill>
                <a:latin typeface="Arial"/>
                <a:cs typeface="Arial"/>
              </a:rPr>
              <a:t>содержат </a:t>
            </a:r>
            <a:r>
              <a:rPr sz="3002" spc="-42" dirty="0" err="1">
                <a:solidFill>
                  <a:srgbClr val="231E20"/>
                </a:solidFill>
                <a:latin typeface="Arial"/>
                <a:cs typeface="Arial"/>
              </a:rPr>
              <a:t>пары</a:t>
            </a:r>
            <a:r>
              <a:rPr sz="3002" spc="-42" dirty="0">
                <a:solidFill>
                  <a:srgbClr val="231E20"/>
                </a:solidFill>
                <a:latin typeface="Arial"/>
                <a:cs typeface="Arial"/>
              </a:rPr>
              <a:t> </a:t>
            </a:r>
            <a:r>
              <a:rPr lang="ru-RU" sz="3002" spc="-42" dirty="0" smtClean="0">
                <a:solidFill>
                  <a:srgbClr val="231E20"/>
                </a:solidFill>
                <a:latin typeface="Arial"/>
                <a:cs typeface="Arial"/>
              </a:rPr>
              <a:t> </a:t>
            </a:r>
            <a:r>
              <a:rPr sz="3002" spc="-164" dirty="0" smtClean="0">
                <a:solidFill>
                  <a:srgbClr val="231E20"/>
                </a:solidFill>
                <a:latin typeface="Arial"/>
                <a:cs typeface="Arial"/>
              </a:rPr>
              <a:t>(</a:t>
            </a:r>
            <a:r>
              <a:rPr sz="3002" spc="-164" dirty="0">
                <a:solidFill>
                  <a:srgbClr val="231E20"/>
                </a:solidFill>
                <a:latin typeface="Arial"/>
                <a:cs typeface="Arial"/>
              </a:rPr>
              <a:t>key, </a:t>
            </a:r>
            <a:r>
              <a:rPr sz="3002" spc="-33" dirty="0">
                <a:solidFill>
                  <a:srgbClr val="231E20"/>
                </a:solidFill>
                <a:latin typeface="Arial"/>
                <a:cs typeface="Arial"/>
              </a:rPr>
              <a:t>adr), </a:t>
            </a:r>
            <a:r>
              <a:rPr sz="3002" spc="-176" dirty="0">
                <a:solidFill>
                  <a:srgbClr val="231E20"/>
                </a:solidFill>
                <a:latin typeface="Arial"/>
                <a:cs typeface="Arial"/>
              </a:rPr>
              <a:t>где </a:t>
            </a:r>
            <a:r>
              <a:rPr sz="3002" spc="-139" dirty="0">
                <a:solidFill>
                  <a:srgbClr val="231E20"/>
                </a:solidFill>
                <a:latin typeface="Arial"/>
                <a:cs typeface="Arial"/>
              </a:rPr>
              <a:t>key </a:t>
            </a:r>
            <a:r>
              <a:rPr sz="3002" spc="585" dirty="0">
                <a:solidFill>
                  <a:srgbClr val="231E20"/>
                </a:solidFill>
                <a:latin typeface="Arial"/>
                <a:cs typeface="Arial"/>
              </a:rPr>
              <a:t>– </a:t>
            </a:r>
            <a:r>
              <a:rPr sz="3002" spc="-67" dirty="0" err="1" smtClean="0">
                <a:solidFill>
                  <a:srgbClr val="231E20"/>
                </a:solidFill>
                <a:latin typeface="Arial"/>
                <a:cs typeface="Arial"/>
              </a:rPr>
              <a:t>минимальное</a:t>
            </a:r>
            <a:r>
              <a:rPr lang="ru-RU" sz="3002" spc="-67" dirty="0">
                <a:solidFill>
                  <a:srgbClr val="231E20"/>
                </a:solidFill>
                <a:latin typeface="Arial"/>
                <a:cs typeface="Arial"/>
              </a:rPr>
              <a:t> </a:t>
            </a:r>
            <a:r>
              <a:rPr sz="3002" spc="-61" dirty="0" err="1" smtClean="0">
                <a:solidFill>
                  <a:srgbClr val="231E20"/>
                </a:solidFill>
                <a:latin typeface="Arial"/>
                <a:cs typeface="Arial"/>
              </a:rPr>
              <a:t>значение</a:t>
            </a:r>
            <a:r>
              <a:rPr sz="3002" spc="-61" dirty="0" smtClean="0">
                <a:solidFill>
                  <a:srgbClr val="231E20"/>
                </a:solidFill>
                <a:latin typeface="Arial"/>
                <a:cs typeface="Arial"/>
              </a:rPr>
              <a:t> </a:t>
            </a:r>
            <a:r>
              <a:rPr sz="3002" spc="-36" dirty="0">
                <a:solidFill>
                  <a:srgbClr val="231E20"/>
                </a:solidFill>
                <a:latin typeface="Arial"/>
                <a:cs typeface="Arial"/>
              </a:rPr>
              <a:t>ключа </a:t>
            </a:r>
            <a:r>
              <a:rPr sz="3002" spc="-94" dirty="0">
                <a:solidFill>
                  <a:srgbClr val="231E20"/>
                </a:solidFill>
                <a:latin typeface="Arial"/>
                <a:cs typeface="Arial"/>
              </a:rPr>
              <a:t>в </a:t>
            </a:r>
            <a:r>
              <a:rPr sz="3002" spc="-58" dirty="0">
                <a:solidFill>
                  <a:srgbClr val="231E20"/>
                </a:solidFill>
                <a:latin typeface="Arial"/>
                <a:cs typeface="Arial"/>
              </a:rPr>
              <a:t>блоке</a:t>
            </a:r>
            <a:r>
              <a:rPr sz="3002" spc="321" dirty="0">
                <a:solidFill>
                  <a:srgbClr val="231E20"/>
                </a:solidFill>
                <a:latin typeface="Arial"/>
                <a:cs typeface="Arial"/>
              </a:rPr>
              <a:t> </a:t>
            </a:r>
            <a:r>
              <a:rPr sz="3002" spc="-55" dirty="0">
                <a:solidFill>
                  <a:srgbClr val="231E20"/>
                </a:solidFill>
                <a:latin typeface="Arial"/>
                <a:cs typeface="Arial"/>
              </a:rPr>
              <a:t>adr.</a:t>
            </a:r>
            <a:endParaRPr sz="3002" dirty="0">
              <a:latin typeface="Arial"/>
              <a:cs typeface="Arial"/>
            </a:endParaRPr>
          </a:p>
        </p:txBody>
      </p:sp>
    </p:spTree>
    <p:extLst>
      <p:ext uri="{BB962C8B-B14F-4D97-AF65-F5344CB8AC3E}">
        <p14:creationId xmlns:p14="http://schemas.microsoft.com/office/powerpoint/2010/main" val="2218870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3544405" y="209524"/>
            <a:ext cx="5127905" cy="699842"/>
          </a:xfrm>
          <a:prstGeom prst="rect">
            <a:avLst/>
          </a:prstGeom>
        </p:spPr>
        <p:txBody>
          <a:bodyPr vert="horz" wrap="square" lIns="0" tIns="9242" rIns="0" bIns="0" rtlCol="0" anchor="b">
            <a:spAutoFit/>
          </a:bodyPr>
          <a:lstStyle/>
          <a:p>
            <a:pPr marL="7701">
              <a:lnSpc>
                <a:spcPct val="100000"/>
              </a:lnSpc>
              <a:spcBef>
                <a:spcPts val="73"/>
              </a:spcBef>
            </a:pPr>
            <a:r>
              <a:rPr spc="-236" dirty="0"/>
              <a:t>Свойства</a:t>
            </a:r>
            <a:r>
              <a:rPr spc="-112" dirty="0"/>
              <a:t> </a:t>
            </a:r>
            <a:r>
              <a:rPr spc="-133" dirty="0"/>
              <a:t>В-дерева</a:t>
            </a:r>
          </a:p>
        </p:txBody>
      </p:sp>
      <p:sp>
        <p:nvSpPr>
          <p:cNvPr id="10" name="object 10"/>
          <p:cNvSpPr txBox="1"/>
          <p:nvPr/>
        </p:nvSpPr>
        <p:spPr>
          <a:xfrm>
            <a:off x="2680805" y="1100279"/>
            <a:ext cx="9511195" cy="3934103"/>
          </a:xfrm>
          <a:prstGeom prst="rect">
            <a:avLst/>
          </a:prstGeom>
        </p:spPr>
        <p:txBody>
          <a:bodyPr vert="horz" wrap="square" lIns="0" tIns="7316" rIns="0" bIns="0" rtlCol="0">
            <a:spAutoFit/>
          </a:bodyPr>
          <a:lstStyle/>
          <a:p>
            <a:pPr marL="452065" marR="3081" indent="-444364" algn="just">
              <a:spcBef>
                <a:spcPts val="58"/>
              </a:spcBef>
              <a:buChar char="•"/>
              <a:tabLst>
                <a:tab pos="452450" algn="l"/>
              </a:tabLst>
            </a:pPr>
            <a:r>
              <a:rPr sz="3002" spc="-88" dirty="0">
                <a:solidFill>
                  <a:srgbClr val="231E20"/>
                </a:solidFill>
                <a:latin typeface="Arial"/>
                <a:cs typeface="Arial"/>
              </a:rPr>
              <a:t>В-дерево </a:t>
            </a:r>
            <a:r>
              <a:rPr sz="3002" spc="585" dirty="0">
                <a:solidFill>
                  <a:srgbClr val="231E20"/>
                </a:solidFill>
                <a:latin typeface="Arial"/>
                <a:cs typeface="Arial"/>
              </a:rPr>
              <a:t>– </a:t>
            </a:r>
            <a:r>
              <a:rPr sz="3002" spc="-36" dirty="0">
                <a:solidFill>
                  <a:srgbClr val="231E20"/>
                </a:solidFill>
                <a:latin typeface="Arial"/>
                <a:cs typeface="Arial"/>
              </a:rPr>
              <a:t>сбалансированная</a:t>
            </a:r>
            <a:r>
              <a:rPr sz="3002" spc="-409" dirty="0">
                <a:solidFill>
                  <a:srgbClr val="231E20"/>
                </a:solidFill>
                <a:latin typeface="Arial"/>
                <a:cs typeface="Arial"/>
              </a:rPr>
              <a:t> </a:t>
            </a:r>
            <a:r>
              <a:rPr sz="3002" spc="-36" dirty="0">
                <a:solidFill>
                  <a:srgbClr val="231E20"/>
                </a:solidFill>
                <a:latin typeface="Arial"/>
                <a:cs typeface="Arial"/>
              </a:rPr>
              <a:t>структура,  </a:t>
            </a:r>
            <a:r>
              <a:rPr sz="3002" spc="-218" dirty="0">
                <a:solidFill>
                  <a:srgbClr val="231E20"/>
                </a:solidFill>
                <a:latin typeface="Arial"/>
                <a:cs typeface="Arial"/>
              </a:rPr>
              <a:t>т.е. </a:t>
            </a:r>
            <a:r>
              <a:rPr sz="3002" spc="-76" dirty="0">
                <a:solidFill>
                  <a:srgbClr val="231E20"/>
                </a:solidFill>
                <a:latin typeface="Arial"/>
                <a:cs typeface="Arial"/>
              </a:rPr>
              <a:t>от </a:t>
            </a:r>
            <a:r>
              <a:rPr sz="3002" spc="-18" dirty="0">
                <a:solidFill>
                  <a:srgbClr val="231E20"/>
                </a:solidFill>
                <a:latin typeface="Arial"/>
                <a:cs typeface="Arial"/>
              </a:rPr>
              <a:t>корня </a:t>
            </a:r>
            <a:r>
              <a:rPr sz="3002" spc="-115" dirty="0">
                <a:solidFill>
                  <a:srgbClr val="231E20"/>
                </a:solidFill>
                <a:latin typeface="Arial"/>
                <a:cs typeface="Arial"/>
              </a:rPr>
              <a:t>до </a:t>
            </a:r>
            <a:r>
              <a:rPr sz="3002" spc="-36" dirty="0">
                <a:solidFill>
                  <a:srgbClr val="231E20"/>
                </a:solidFill>
                <a:latin typeface="Arial"/>
                <a:cs typeface="Arial"/>
              </a:rPr>
              <a:t>любой </a:t>
            </a:r>
            <a:r>
              <a:rPr sz="3002" spc="-79" dirty="0">
                <a:solidFill>
                  <a:srgbClr val="231E20"/>
                </a:solidFill>
                <a:latin typeface="Arial"/>
                <a:cs typeface="Arial"/>
              </a:rPr>
              <a:t>листовой </a:t>
            </a:r>
            <a:r>
              <a:rPr sz="3002" spc="-69" dirty="0">
                <a:solidFill>
                  <a:srgbClr val="231E20"/>
                </a:solidFill>
                <a:latin typeface="Arial"/>
                <a:cs typeface="Arial"/>
              </a:rPr>
              <a:t>страницы  </a:t>
            </a:r>
            <a:r>
              <a:rPr sz="3002" spc="-39" dirty="0">
                <a:solidFill>
                  <a:srgbClr val="231E20"/>
                </a:solidFill>
                <a:latin typeface="Arial"/>
                <a:cs typeface="Arial"/>
              </a:rPr>
              <a:t>одинаковое </a:t>
            </a:r>
            <a:r>
              <a:rPr sz="3002" spc="-67" dirty="0">
                <a:solidFill>
                  <a:srgbClr val="231E20"/>
                </a:solidFill>
                <a:latin typeface="Arial"/>
                <a:cs typeface="Arial"/>
              </a:rPr>
              <a:t>количество</a:t>
            </a:r>
            <a:r>
              <a:rPr sz="3002" spc="103" dirty="0">
                <a:solidFill>
                  <a:srgbClr val="231E20"/>
                </a:solidFill>
                <a:latin typeface="Arial"/>
                <a:cs typeface="Arial"/>
              </a:rPr>
              <a:t> </a:t>
            </a:r>
            <a:r>
              <a:rPr sz="3002" spc="-73" dirty="0">
                <a:solidFill>
                  <a:srgbClr val="231E20"/>
                </a:solidFill>
                <a:latin typeface="Arial"/>
                <a:cs typeface="Arial"/>
              </a:rPr>
              <a:t>узлов.</a:t>
            </a:r>
            <a:endParaRPr sz="3002" dirty="0">
              <a:latin typeface="Arial"/>
              <a:cs typeface="Arial"/>
            </a:endParaRPr>
          </a:p>
          <a:p>
            <a:pPr marL="452065" marR="1112449" indent="-444364">
              <a:spcBef>
                <a:spcPts val="894"/>
              </a:spcBef>
              <a:buChar char="•"/>
              <a:tabLst>
                <a:tab pos="452065" algn="l"/>
                <a:tab pos="452450" algn="l"/>
              </a:tabLst>
            </a:pPr>
            <a:r>
              <a:rPr sz="3002" spc="-130" dirty="0">
                <a:solidFill>
                  <a:srgbClr val="231E20"/>
                </a:solidFill>
                <a:latin typeface="Arial"/>
                <a:cs typeface="Arial"/>
              </a:rPr>
              <a:t>Высота </a:t>
            </a:r>
            <a:r>
              <a:rPr sz="3002" spc="-88" dirty="0">
                <a:solidFill>
                  <a:srgbClr val="231E20"/>
                </a:solidFill>
                <a:latin typeface="Arial"/>
                <a:cs typeface="Arial"/>
              </a:rPr>
              <a:t>B-дерева </a:t>
            </a:r>
            <a:r>
              <a:rPr sz="3002" spc="585" dirty="0">
                <a:solidFill>
                  <a:srgbClr val="231E20"/>
                </a:solidFill>
                <a:latin typeface="Arial"/>
                <a:cs typeface="Arial"/>
              </a:rPr>
              <a:t>– </a:t>
            </a:r>
            <a:r>
              <a:rPr sz="3002" spc="-30" dirty="0">
                <a:solidFill>
                  <a:srgbClr val="231E20"/>
                </a:solidFill>
                <a:latin typeface="Arial"/>
                <a:cs typeface="Arial"/>
              </a:rPr>
              <a:t>log</a:t>
            </a:r>
            <a:r>
              <a:rPr sz="2592" spc="-45" baseline="-32163" dirty="0">
                <a:solidFill>
                  <a:srgbClr val="231E20"/>
                </a:solidFill>
                <a:latin typeface="Arial"/>
                <a:cs typeface="Arial"/>
              </a:rPr>
              <a:t>m</a:t>
            </a:r>
            <a:r>
              <a:rPr sz="3002" spc="-30" dirty="0">
                <a:solidFill>
                  <a:srgbClr val="231E20"/>
                </a:solidFill>
                <a:latin typeface="Arial"/>
                <a:cs typeface="Arial"/>
              </a:rPr>
              <a:t>N, </a:t>
            </a:r>
            <a:r>
              <a:rPr sz="3002" spc="-100" dirty="0">
                <a:solidFill>
                  <a:srgbClr val="231E20"/>
                </a:solidFill>
                <a:latin typeface="Arial"/>
                <a:cs typeface="Arial"/>
              </a:rPr>
              <a:t>где </a:t>
            </a:r>
            <a:r>
              <a:rPr sz="3002" spc="-73" dirty="0">
                <a:solidFill>
                  <a:srgbClr val="231E20"/>
                </a:solidFill>
                <a:latin typeface="Arial"/>
                <a:cs typeface="Arial"/>
              </a:rPr>
              <a:t>N </a:t>
            </a:r>
            <a:r>
              <a:rPr sz="3002" spc="52" dirty="0">
                <a:solidFill>
                  <a:srgbClr val="231E20"/>
                </a:solidFill>
                <a:latin typeface="Arial"/>
                <a:cs typeface="Arial"/>
              </a:rPr>
              <a:t>-  </a:t>
            </a:r>
            <a:r>
              <a:rPr sz="3002" spc="-67" dirty="0">
                <a:solidFill>
                  <a:srgbClr val="231E20"/>
                </a:solidFill>
                <a:latin typeface="Arial"/>
                <a:cs typeface="Arial"/>
              </a:rPr>
              <a:t>количество </a:t>
            </a:r>
            <a:r>
              <a:rPr sz="3002" spc="-15" dirty="0">
                <a:solidFill>
                  <a:srgbClr val="231E20"/>
                </a:solidFill>
                <a:latin typeface="Arial"/>
                <a:cs typeface="Arial"/>
              </a:rPr>
              <a:t>блоков </a:t>
            </a:r>
            <a:r>
              <a:rPr sz="3002" spc="-76" dirty="0">
                <a:solidFill>
                  <a:srgbClr val="231E20"/>
                </a:solidFill>
                <a:latin typeface="Arial"/>
                <a:cs typeface="Arial"/>
              </a:rPr>
              <a:t>данных, </a:t>
            </a:r>
            <a:r>
              <a:rPr sz="3002" spc="42" dirty="0">
                <a:solidFill>
                  <a:srgbClr val="231E20"/>
                </a:solidFill>
                <a:latin typeface="Arial"/>
                <a:cs typeface="Arial"/>
              </a:rPr>
              <a:t>а </a:t>
            </a:r>
            <a:r>
              <a:rPr sz="3002" spc="-106" dirty="0">
                <a:solidFill>
                  <a:srgbClr val="231E20"/>
                </a:solidFill>
                <a:latin typeface="Arial"/>
                <a:cs typeface="Arial"/>
              </a:rPr>
              <a:t>m </a:t>
            </a:r>
            <a:r>
              <a:rPr sz="3002" spc="52" dirty="0">
                <a:solidFill>
                  <a:srgbClr val="231E20"/>
                </a:solidFill>
                <a:latin typeface="Arial"/>
                <a:cs typeface="Arial"/>
              </a:rPr>
              <a:t>-  </a:t>
            </a:r>
            <a:r>
              <a:rPr sz="3002" spc="-67" dirty="0">
                <a:solidFill>
                  <a:srgbClr val="231E20"/>
                </a:solidFill>
                <a:latin typeface="Arial"/>
                <a:cs typeface="Arial"/>
              </a:rPr>
              <a:t>количество </a:t>
            </a:r>
            <a:r>
              <a:rPr sz="3002" spc="15" dirty="0">
                <a:solidFill>
                  <a:srgbClr val="231E20"/>
                </a:solidFill>
                <a:latin typeface="Arial"/>
                <a:cs typeface="Arial"/>
              </a:rPr>
              <a:t>пар </a:t>
            </a:r>
            <a:r>
              <a:rPr sz="3002" spc="-94" dirty="0">
                <a:solidFill>
                  <a:srgbClr val="231E20"/>
                </a:solidFill>
                <a:latin typeface="Arial"/>
                <a:cs typeface="Arial"/>
              </a:rPr>
              <a:t>в </a:t>
            </a:r>
            <a:r>
              <a:rPr sz="3002" spc="-45" dirty="0">
                <a:solidFill>
                  <a:srgbClr val="231E20"/>
                </a:solidFill>
                <a:latin typeface="Arial"/>
                <a:cs typeface="Arial"/>
              </a:rPr>
              <a:t>индексном</a:t>
            </a:r>
            <a:r>
              <a:rPr sz="3002" spc="267" dirty="0">
                <a:solidFill>
                  <a:srgbClr val="231E20"/>
                </a:solidFill>
                <a:latin typeface="Arial"/>
                <a:cs typeface="Arial"/>
              </a:rPr>
              <a:t> </a:t>
            </a:r>
            <a:r>
              <a:rPr sz="3002" spc="-49" dirty="0">
                <a:solidFill>
                  <a:srgbClr val="231E20"/>
                </a:solidFill>
                <a:latin typeface="Arial"/>
                <a:cs typeface="Arial"/>
              </a:rPr>
              <a:t>блоке.</a:t>
            </a:r>
            <a:endParaRPr sz="3002" dirty="0">
              <a:latin typeface="Arial"/>
              <a:cs typeface="Arial"/>
            </a:endParaRPr>
          </a:p>
          <a:p>
            <a:pPr marL="452065" marR="373512" indent="-444364">
              <a:spcBef>
                <a:spcPts val="891"/>
              </a:spcBef>
              <a:buChar char="•"/>
              <a:tabLst>
                <a:tab pos="452065" algn="l"/>
                <a:tab pos="452450" algn="l"/>
              </a:tabLst>
            </a:pPr>
            <a:r>
              <a:rPr sz="3002" spc="-79" dirty="0">
                <a:solidFill>
                  <a:srgbClr val="231E20"/>
                </a:solidFill>
                <a:latin typeface="Arial"/>
                <a:cs typeface="Arial"/>
              </a:rPr>
              <a:t>Листовые </a:t>
            </a:r>
            <a:r>
              <a:rPr sz="3002" spc="-69" dirty="0">
                <a:solidFill>
                  <a:srgbClr val="231E20"/>
                </a:solidFill>
                <a:latin typeface="Arial"/>
                <a:cs typeface="Arial"/>
              </a:rPr>
              <a:t>страницы </a:t>
            </a:r>
            <a:r>
              <a:rPr sz="3002" spc="-49" dirty="0">
                <a:solidFill>
                  <a:srgbClr val="231E20"/>
                </a:solidFill>
                <a:latin typeface="Arial"/>
                <a:cs typeface="Arial"/>
              </a:rPr>
              <a:t>могут </a:t>
            </a:r>
            <a:r>
              <a:rPr sz="3002" spc="-124" dirty="0">
                <a:solidFill>
                  <a:srgbClr val="231E20"/>
                </a:solidFill>
                <a:latin typeface="Arial"/>
                <a:cs typeface="Arial"/>
              </a:rPr>
              <a:t>быть </a:t>
            </a:r>
            <a:r>
              <a:rPr sz="3002" spc="-79" dirty="0">
                <a:solidFill>
                  <a:srgbClr val="231E20"/>
                </a:solidFill>
                <a:latin typeface="Arial"/>
                <a:cs typeface="Arial"/>
              </a:rPr>
              <a:t>связаны  </a:t>
            </a:r>
            <a:r>
              <a:rPr sz="3002" spc="-27" dirty="0">
                <a:solidFill>
                  <a:srgbClr val="231E20"/>
                </a:solidFill>
                <a:latin typeface="Arial"/>
                <a:cs typeface="Arial"/>
              </a:rPr>
              <a:t>одно- </a:t>
            </a:r>
            <a:r>
              <a:rPr sz="3002" spc="-94" dirty="0">
                <a:solidFill>
                  <a:srgbClr val="231E20"/>
                </a:solidFill>
                <a:latin typeface="Arial"/>
                <a:cs typeface="Arial"/>
              </a:rPr>
              <a:t>или </a:t>
            </a:r>
            <a:r>
              <a:rPr sz="3002" spc="-67" dirty="0">
                <a:solidFill>
                  <a:srgbClr val="231E20"/>
                </a:solidFill>
                <a:latin typeface="Arial"/>
                <a:cs typeface="Arial"/>
              </a:rPr>
              <a:t>двунаправленным</a:t>
            </a:r>
            <a:r>
              <a:rPr sz="3002" spc="215" dirty="0">
                <a:solidFill>
                  <a:srgbClr val="231E20"/>
                </a:solidFill>
                <a:latin typeface="Arial"/>
                <a:cs typeface="Arial"/>
              </a:rPr>
              <a:t> </a:t>
            </a:r>
            <a:r>
              <a:rPr sz="3002" spc="-73" dirty="0">
                <a:solidFill>
                  <a:srgbClr val="231E20"/>
                </a:solidFill>
                <a:latin typeface="Arial"/>
                <a:cs typeface="Arial"/>
              </a:rPr>
              <a:t>списком.</a:t>
            </a:r>
            <a:endParaRPr sz="3002" dirty="0">
              <a:latin typeface="Arial"/>
              <a:cs typeface="Arial"/>
            </a:endParaRPr>
          </a:p>
        </p:txBody>
      </p:sp>
    </p:spTree>
    <p:extLst>
      <p:ext uri="{BB962C8B-B14F-4D97-AF65-F5344CB8AC3E}">
        <p14:creationId xmlns:p14="http://schemas.microsoft.com/office/powerpoint/2010/main" val="416758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p:nvPr>
        </p:nvSpPr>
        <p:spPr>
          <a:xfrm>
            <a:off x="2615040" y="1275336"/>
            <a:ext cx="9147168" cy="3977280"/>
          </a:xfrm>
        </p:spPr>
        <p:txBody>
          <a:bodyPr/>
          <a:lstStyle/>
          <a:p>
            <a:r>
              <a:rPr lang="ru-RU" dirty="0" smtClean="0"/>
              <a:t>Построчное хранение таблиц</a:t>
            </a:r>
          </a:p>
          <a:p>
            <a:r>
              <a:rPr lang="ru-RU" dirty="0" smtClean="0"/>
              <a:t>Хранение таблицы по столбцам</a:t>
            </a:r>
          </a:p>
        </p:txBody>
      </p:sp>
      <p:sp>
        <p:nvSpPr>
          <p:cNvPr id="2" name="Заголовок 1"/>
          <p:cNvSpPr>
            <a:spLocks noGrp="1"/>
          </p:cNvSpPr>
          <p:nvPr>
            <p:ph type="title"/>
          </p:nvPr>
        </p:nvSpPr>
        <p:spPr>
          <a:xfrm>
            <a:off x="2615040" y="0"/>
            <a:ext cx="8193168" cy="1752120"/>
          </a:xfrm>
        </p:spPr>
        <p:txBody>
          <a:bodyPr/>
          <a:lstStyle/>
          <a:p>
            <a:r>
              <a:rPr lang="ru-RU" dirty="0" smtClean="0"/>
              <a:t>Физическое хранение данных</a:t>
            </a:r>
            <a:endParaRPr lang="ru-RU" dirty="0"/>
          </a:p>
        </p:txBody>
      </p:sp>
    </p:spTree>
    <p:extLst>
      <p:ext uri="{BB962C8B-B14F-4D97-AF65-F5344CB8AC3E}">
        <p14:creationId xmlns:p14="http://schemas.microsoft.com/office/powerpoint/2010/main" val="4084502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998286" y="278026"/>
            <a:ext cx="8073648" cy="699842"/>
          </a:xfrm>
          <a:prstGeom prst="rect">
            <a:avLst/>
          </a:prstGeom>
        </p:spPr>
        <p:txBody>
          <a:bodyPr vert="horz" wrap="square" lIns="0" tIns="9242" rIns="0" bIns="0" rtlCol="0" anchor="b">
            <a:spAutoFit/>
          </a:bodyPr>
          <a:lstStyle/>
          <a:p>
            <a:pPr marL="7701">
              <a:lnSpc>
                <a:spcPct val="100000"/>
              </a:lnSpc>
              <a:spcBef>
                <a:spcPts val="73"/>
              </a:spcBef>
            </a:pPr>
            <a:r>
              <a:rPr spc="-179" dirty="0"/>
              <a:t>Пример: </a:t>
            </a:r>
            <a:r>
              <a:rPr spc="-206" dirty="0"/>
              <a:t>построение</a:t>
            </a:r>
            <a:r>
              <a:rPr spc="15" dirty="0"/>
              <a:t> </a:t>
            </a:r>
            <a:r>
              <a:rPr spc="-133" dirty="0"/>
              <a:t>B-дерева</a:t>
            </a:r>
          </a:p>
        </p:txBody>
      </p:sp>
      <p:graphicFrame>
        <p:nvGraphicFramePr>
          <p:cNvPr id="17" name="object 17"/>
          <p:cNvGraphicFramePr>
            <a:graphicFrameLocks noGrp="1"/>
          </p:cNvGraphicFramePr>
          <p:nvPr>
            <p:extLst>
              <p:ext uri="{D42A27DB-BD31-4B8C-83A1-F6EECF244321}">
                <p14:modId xmlns:p14="http://schemas.microsoft.com/office/powerpoint/2010/main" val="2499179866"/>
              </p:ext>
            </p:extLst>
          </p:nvPr>
        </p:nvGraphicFramePr>
        <p:xfrm>
          <a:off x="2692399" y="1430066"/>
          <a:ext cx="9499600" cy="3002346"/>
        </p:xfrm>
        <a:graphic>
          <a:graphicData uri="http://schemas.openxmlformats.org/drawingml/2006/table">
            <a:tbl>
              <a:tblPr firstRow="1" bandRow="1">
                <a:tableStyleId>{2D5ABB26-0587-4C30-8999-92F81FD0307C}</a:tableStyleId>
              </a:tblPr>
              <a:tblGrid>
                <a:gridCol w="1409385">
                  <a:extLst>
                    <a:ext uri="{9D8B030D-6E8A-4147-A177-3AD203B41FA5}">
                      <a16:colId xmlns:a16="http://schemas.microsoft.com/office/drawing/2014/main" val="20000"/>
                    </a:ext>
                  </a:extLst>
                </a:gridCol>
                <a:gridCol w="26583">
                  <a:extLst>
                    <a:ext uri="{9D8B030D-6E8A-4147-A177-3AD203B41FA5}">
                      <a16:colId xmlns:a16="http://schemas.microsoft.com/office/drawing/2014/main" val="20001"/>
                    </a:ext>
                  </a:extLst>
                </a:gridCol>
                <a:gridCol w="2364319">
                  <a:extLst>
                    <a:ext uri="{9D8B030D-6E8A-4147-A177-3AD203B41FA5}">
                      <a16:colId xmlns:a16="http://schemas.microsoft.com/office/drawing/2014/main" val="20002"/>
                    </a:ext>
                  </a:extLst>
                </a:gridCol>
                <a:gridCol w="26583">
                  <a:extLst>
                    <a:ext uri="{9D8B030D-6E8A-4147-A177-3AD203B41FA5}">
                      <a16:colId xmlns:a16="http://schemas.microsoft.com/office/drawing/2014/main" val="20003"/>
                    </a:ext>
                  </a:extLst>
                </a:gridCol>
                <a:gridCol w="1370450">
                  <a:extLst>
                    <a:ext uri="{9D8B030D-6E8A-4147-A177-3AD203B41FA5}">
                      <a16:colId xmlns:a16="http://schemas.microsoft.com/office/drawing/2014/main" val="20004"/>
                    </a:ext>
                  </a:extLst>
                </a:gridCol>
                <a:gridCol w="26583">
                  <a:extLst>
                    <a:ext uri="{9D8B030D-6E8A-4147-A177-3AD203B41FA5}">
                      <a16:colId xmlns:a16="http://schemas.microsoft.com/office/drawing/2014/main" val="20005"/>
                    </a:ext>
                  </a:extLst>
                </a:gridCol>
                <a:gridCol w="994245">
                  <a:extLst>
                    <a:ext uri="{9D8B030D-6E8A-4147-A177-3AD203B41FA5}">
                      <a16:colId xmlns:a16="http://schemas.microsoft.com/office/drawing/2014/main" val="20006"/>
                    </a:ext>
                  </a:extLst>
                </a:gridCol>
                <a:gridCol w="62705">
                  <a:extLst>
                    <a:ext uri="{9D8B030D-6E8A-4147-A177-3AD203B41FA5}">
                      <a16:colId xmlns:a16="http://schemas.microsoft.com/office/drawing/2014/main" val="20007"/>
                    </a:ext>
                  </a:extLst>
                </a:gridCol>
                <a:gridCol w="3218747">
                  <a:extLst>
                    <a:ext uri="{9D8B030D-6E8A-4147-A177-3AD203B41FA5}">
                      <a16:colId xmlns:a16="http://schemas.microsoft.com/office/drawing/2014/main" val="20008"/>
                    </a:ext>
                  </a:extLst>
                </a:gridCol>
              </a:tblGrid>
              <a:tr h="443979">
                <a:tc>
                  <a:txBody>
                    <a:bodyPr/>
                    <a:lstStyle/>
                    <a:p>
                      <a:pPr marL="0" algn="ctr">
                        <a:lnSpc>
                          <a:spcPct val="100000"/>
                        </a:lnSpc>
                        <a:spcBef>
                          <a:spcPts val="0"/>
                        </a:spcBef>
                      </a:pPr>
                      <a:r>
                        <a:rPr sz="1500" b="1" kern="0" spc="0" baseline="0" dirty="0">
                          <a:solidFill>
                            <a:srgbClr val="231E20"/>
                          </a:solidFill>
                          <a:latin typeface="Arial"/>
                          <a:cs typeface="Arial"/>
                        </a:rPr>
                        <a:t>StudentId</a:t>
                      </a:r>
                      <a:endParaRPr sz="1500" kern="0" spc="0" baseline="0" dirty="0">
                        <a:latin typeface="Arial"/>
                        <a:cs typeface="Arial"/>
                      </a:endParaRPr>
                    </a:p>
                  </a:txBody>
                  <a:tcPr marL="0" marR="0" marT="106278" marB="0">
                    <a:noFill/>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b="1" kern="0" spc="0" baseline="0" dirty="0">
                          <a:solidFill>
                            <a:srgbClr val="231E20"/>
                          </a:solidFill>
                          <a:latin typeface="Arial"/>
                          <a:cs typeface="Arial"/>
                        </a:rPr>
                        <a:t>StudentName</a:t>
                      </a:r>
                      <a:endParaRPr sz="1500" kern="0" spc="0" baseline="0" dirty="0">
                        <a:latin typeface="Arial"/>
                        <a:cs typeface="Arial"/>
                      </a:endParaRPr>
                    </a:p>
                  </a:txBody>
                  <a:tcPr marL="0" marR="0" marT="106278" marB="0">
                    <a:noFill/>
                  </a:tcPr>
                </a:tc>
                <a:tc>
                  <a:txBody>
                    <a:bodyPr/>
                    <a:lstStyle/>
                    <a:p>
                      <a:pPr marL="0" algn="ctr">
                        <a:lnSpc>
                          <a:spcPct val="100000"/>
                        </a:lnSpc>
                        <a:spcBef>
                          <a:spcPts val="0"/>
                        </a:spcBef>
                      </a:pPr>
                      <a:endParaRPr sz="1600" kern="0" spc="0" baseline="0" dirty="0">
                        <a:latin typeface="Times New Roman"/>
                        <a:cs typeface="Times New Roman"/>
                      </a:endParaRPr>
                    </a:p>
                  </a:txBody>
                  <a:tcPr marL="0" marR="0" marT="0" marB="0"/>
                </a:tc>
                <a:tc>
                  <a:txBody>
                    <a:bodyPr/>
                    <a:lstStyle/>
                    <a:p>
                      <a:pPr marL="0" algn="ctr">
                        <a:lnSpc>
                          <a:spcPct val="100000"/>
                        </a:lnSpc>
                        <a:spcBef>
                          <a:spcPts val="0"/>
                        </a:spcBef>
                      </a:pPr>
                      <a:r>
                        <a:rPr sz="1500" b="1" kern="0" spc="0" baseline="0" dirty="0">
                          <a:solidFill>
                            <a:srgbClr val="231E20"/>
                          </a:solidFill>
                          <a:latin typeface="Arial"/>
                          <a:cs typeface="Arial"/>
                        </a:rPr>
                        <a:t>GroupNumber</a:t>
                      </a:r>
                      <a:endParaRPr sz="1500" kern="0" spc="0" baseline="0" dirty="0">
                        <a:latin typeface="Arial"/>
                        <a:cs typeface="Arial"/>
                      </a:endParaRPr>
                    </a:p>
                  </a:txBody>
                  <a:tcPr marL="0" marR="0" marT="106278" marB="0">
                    <a:noFill/>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b="1" kern="0" spc="0" baseline="0" dirty="0">
                          <a:solidFill>
                            <a:srgbClr val="231E20"/>
                          </a:solidFill>
                          <a:latin typeface="Arial"/>
                          <a:cs typeface="Arial"/>
                        </a:rPr>
                        <a:t>BirthDate</a:t>
                      </a:r>
                      <a:endParaRPr sz="1500" kern="0" spc="0" baseline="0" dirty="0">
                        <a:latin typeface="Arial"/>
                        <a:cs typeface="Arial"/>
                      </a:endParaRPr>
                    </a:p>
                  </a:txBody>
                  <a:tcPr marL="0" marR="0" marT="106278" marB="0">
                    <a:noFill/>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b="1" kern="0" spc="0" baseline="0" dirty="0">
                          <a:solidFill>
                            <a:srgbClr val="231E20"/>
                          </a:solidFill>
                          <a:latin typeface="Arial"/>
                          <a:cs typeface="Arial"/>
                        </a:rPr>
                        <a:t>Address</a:t>
                      </a:r>
                      <a:endParaRPr sz="1500" kern="0" spc="0" baseline="0" dirty="0">
                        <a:latin typeface="Arial"/>
                        <a:cs typeface="Arial"/>
                      </a:endParaRPr>
                    </a:p>
                  </a:txBody>
                  <a:tcPr marL="0" marR="0" marT="106278" marB="0">
                    <a:noFill/>
                  </a:tcPr>
                </a:tc>
                <a:extLst>
                  <a:ext uri="{0D108BD9-81ED-4DB2-BD59-A6C34878D82A}">
                    <a16:rowId xmlns:a16="http://schemas.microsoft.com/office/drawing/2014/main" val="10000"/>
                  </a:ext>
                </a:extLst>
              </a:tr>
              <a:tr h="443979">
                <a:tc>
                  <a:txBody>
                    <a:bodyPr/>
                    <a:lstStyle/>
                    <a:p>
                      <a:pPr marL="0" marR="664210" algn="ctr">
                        <a:lnSpc>
                          <a:spcPct val="100000"/>
                        </a:lnSpc>
                        <a:spcBef>
                          <a:spcPts val="0"/>
                        </a:spcBef>
                      </a:pPr>
                      <a:r>
                        <a:rPr sz="1500" kern="0" spc="0" baseline="0" dirty="0">
                          <a:solidFill>
                            <a:srgbClr val="231E20"/>
                          </a:solidFill>
                          <a:latin typeface="Arial"/>
                          <a:cs typeface="Arial"/>
                        </a:rPr>
                        <a:t>345567</a:t>
                      </a:r>
                      <a:endParaRPr sz="1500" kern="0" spc="0" baseline="0">
                        <a:latin typeface="Arial"/>
                        <a:cs typeface="Arial"/>
                      </a:endParaRPr>
                    </a:p>
                  </a:txBody>
                  <a:tcPr marL="0" marR="0" marT="105893" marB="0">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Иванов Александр</a:t>
                      </a:r>
                      <a:endParaRPr sz="1500" kern="0" spc="0" baseline="0">
                        <a:latin typeface="Arial"/>
                        <a:cs typeface="Arial"/>
                      </a:endParaRPr>
                    </a:p>
                  </a:txBody>
                  <a:tcPr marL="0" marR="0" marT="105893" marB="0">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341</a:t>
                      </a:r>
                      <a:endParaRPr sz="1500" kern="0" spc="0" baseline="0">
                        <a:latin typeface="Arial"/>
                        <a:cs typeface="Arial"/>
                      </a:endParaRPr>
                    </a:p>
                  </a:txBody>
                  <a:tcPr marL="0" marR="0" marT="105893" marB="0">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1999-01-20</a:t>
                      </a:r>
                      <a:endParaRPr sz="1500" kern="0" spc="0" baseline="0">
                        <a:latin typeface="Arial"/>
                        <a:cs typeface="Arial"/>
                      </a:endParaRPr>
                    </a:p>
                  </a:txBody>
                  <a:tcPr marL="0" marR="0" marT="105893" marB="0">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Петергоф, Библиотечная пл., дом 2</a:t>
                      </a:r>
                      <a:endParaRPr sz="1500" kern="0" spc="0" baseline="0" dirty="0">
                        <a:latin typeface="Arial"/>
                        <a:cs typeface="Arial"/>
                      </a:endParaRPr>
                    </a:p>
                  </a:txBody>
                  <a:tcPr marL="0" marR="0" marT="105893" marB="0">
                    <a:lnB w="12700">
                      <a:solidFill>
                        <a:srgbClr val="010202"/>
                      </a:solidFill>
                      <a:prstDash val="solid"/>
                    </a:lnB>
                  </a:tcPr>
                </a:tc>
                <a:extLst>
                  <a:ext uri="{0D108BD9-81ED-4DB2-BD59-A6C34878D82A}">
                    <a16:rowId xmlns:a16="http://schemas.microsoft.com/office/drawing/2014/main" val="10001"/>
                  </a:ext>
                </a:extLst>
              </a:tr>
              <a:tr h="443979">
                <a:tc>
                  <a:txBody>
                    <a:bodyPr/>
                    <a:lstStyle/>
                    <a:p>
                      <a:pPr marL="0" marR="645160" algn="ctr">
                        <a:lnSpc>
                          <a:spcPct val="100000"/>
                        </a:lnSpc>
                        <a:spcBef>
                          <a:spcPts val="0"/>
                        </a:spcBef>
                      </a:pPr>
                      <a:r>
                        <a:rPr sz="1500" kern="0" spc="0" baseline="0" dirty="0">
                          <a:solidFill>
                            <a:srgbClr val="231E20"/>
                          </a:solidFill>
                          <a:latin typeface="Arial"/>
                          <a:cs typeface="Arial"/>
                        </a:rPr>
                        <a:t>345568</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Широков Федор</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341</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1998-03-21</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Санкт-Петербург, ул. Гаванская 34</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2"/>
                  </a:ext>
                </a:extLst>
              </a:tr>
              <a:tr h="443979">
                <a:tc>
                  <a:txBody>
                    <a:bodyPr/>
                    <a:lstStyle/>
                    <a:p>
                      <a:pPr marL="0" marR="653415" algn="ctr">
                        <a:lnSpc>
                          <a:spcPct val="100000"/>
                        </a:lnSpc>
                        <a:spcBef>
                          <a:spcPts val="0"/>
                        </a:spcBef>
                      </a:pPr>
                      <a:r>
                        <a:rPr sz="1500" kern="0" spc="0" baseline="0" dirty="0">
                          <a:solidFill>
                            <a:srgbClr val="231E20"/>
                          </a:solidFill>
                          <a:latin typeface="Arial"/>
                          <a:cs typeface="Arial"/>
                        </a:rPr>
                        <a:t>345569</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Антонова Даша</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341</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1999-05-17</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Санкт-Петербург, ул. Широкая 45</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3"/>
                  </a:ext>
                </a:extLst>
              </a:tr>
              <a:tr h="443979">
                <a:tc>
                  <a:txBody>
                    <a:bodyPr/>
                    <a:lstStyle/>
                    <a:p>
                      <a:pPr marL="0" marR="669290" algn="ctr">
                        <a:lnSpc>
                          <a:spcPct val="100000"/>
                        </a:lnSpc>
                        <a:spcBef>
                          <a:spcPts val="0"/>
                        </a:spcBef>
                      </a:pPr>
                      <a:r>
                        <a:rPr sz="1500" kern="0" spc="0" baseline="0" dirty="0">
                          <a:solidFill>
                            <a:srgbClr val="231E20"/>
                          </a:solidFill>
                          <a:latin typeface="Arial"/>
                          <a:cs typeface="Arial"/>
                        </a:rPr>
                        <a:t>345570</a:t>
                      </a:r>
                      <a:endParaRPr sz="1500" kern="0" spc="0" baseline="0" dirty="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Антипенко Денис</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371</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1998-08-11</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Санкт-Петербург, Малый пр. 15</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4"/>
                  </a:ext>
                </a:extLst>
              </a:tr>
              <a:tr h="443979">
                <a:tc>
                  <a:txBody>
                    <a:bodyPr/>
                    <a:lstStyle/>
                    <a:p>
                      <a:pPr marL="0" algn="ctr">
                        <a:lnSpc>
                          <a:spcPct val="100000"/>
                        </a:lnSpc>
                        <a:spcBef>
                          <a:spcPts val="0"/>
                        </a:spcBef>
                      </a:pPr>
                      <a:r>
                        <a:rPr sz="1500" kern="0" spc="0" baseline="0" dirty="0">
                          <a:solidFill>
                            <a:srgbClr val="231E20"/>
                          </a:solidFill>
                          <a:latin typeface="Arial"/>
                          <a:cs typeface="Arial"/>
                        </a:rPr>
                        <a:t>345571</a:t>
                      </a:r>
                      <a:endParaRPr sz="1500" kern="0" spc="0" baseline="0" dirty="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Сидоров Александр</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371</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1999-07-12</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Санкт-Петербург, Средний пр. 4</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5"/>
                  </a:ext>
                </a:extLst>
              </a:tr>
              <a:tr h="338472">
                <a:tc>
                  <a:txBody>
                    <a:bodyPr/>
                    <a:lstStyle/>
                    <a:p>
                      <a:pPr marL="0" marR="676910" algn="ctr">
                        <a:lnSpc>
                          <a:spcPct val="100000"/>
                        </a:lnSpc>
                        <a:spcBef>
                          <a:spcPts val="0"/>
                        </a:spcBef>
                      </a:pPr>
                      <a:r>
                        <a:rPr sz="1500" kern="0" spc="0" baseline="0" dirty="0">
                          <a:solidFill>
                            <a:srgbClr val="231E20"/>
                          </a:solidFill>
                          <a:latin typeface="Arial"/>
                          <a:cs typeface="Arial"/>
                        </a:rPr>
                        <a:t>345572</a:t>
                      </a:r>
                      <a:endParaRPr sz="1500" kern="0" spc="0" baseline="0">
                        <a:latin typeface="Arial"/>
                        <a:cs typeface="Arial"/>
                      </a:endParaRPr>
                    </a:p>
                  </a:txBody>
                  <a:tcPr marL="0" marR="0" marT="105893" marB="0">
                    <a:lnT w="12700">
                      <a:solidFill>
                        <a:srgbClr val="010202"/>
                      </a:solidFill>
                      <a:prstDash val="solid"/>
                    </a:lnT>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Фадеев Дмитрий</a:t>
                      </a:r>
                      <a:endParaRPr sz="1500" kern="0" spc="0" baseline="0">
                        <a:latin typeface="Arial"/>
                        <a:cs typeface="Arial"/>
                      </a:endParaRPr>
                    </a:p>
                  </a:txBody>
                  <a:tcPr marL="0" marR="0" marT="105893" marB="0">
                    <a:lnT w="12700">
                      <a:solidFill>
                        <a:srgbClr val="010202"/>
                      </a:solidFill>
                      <a:prstDash val="solid"/>
                    </a:lnT>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371</a:t>
                      </a:r>
                      <a:endParaRPr sz="1500" kern="0" spc="0" baseline="0">
                        <a:latin typeface="Arial"/>
                        <a:cs typeface="Arial"/>
                      </a:endParaRPr>
                    </a:p>
                  </a:txBody>
                  <a:tcPr marL="0" marR="0" marT="105893" marB="0">
                    <a:lnT w="12700">
                      <a:solidFill>
                        <a:srgbClr val="010202"/>
                      </a:solidFill>
                      <a:prstDash val="solid"/>
                    </a:lnT>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1999-11-24</a:t>
                      </a:r>
                      <a:endParaRPr sz="1500" kern="0" spc="0" baseline="0" dirty="0">
                        <a:latin typeface="Arial"/>
                        <a:cs typeface="Arial"/>
                      </a:endParaRPr>
                    </a:p>
                  </a:txBody>
                  <a:tcPr marL="0" marR="0" marT="105893" marB="0">
                    <a:lnT w="12700">
                      <a:solidFill>
                        <a:srgbClr val="010202"/>
                      </a:solidFill>
                      <a:prstDash val="solid"/>
                    </a:lnT>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Санкт-Петербург, Невский пр. 23</a:t>
                      </a:r>
                      <a:endParaRPr sz="1500" kern="0" spc="0" baseline="0" dirty="0">
                        <a:latin typeface="Arial"/>
                        <a:cs typeface="Arial"/>
                      </a:endParaRPr>
                    </a:p>
                  </a:txBody>
                  <a:tcPr marL="0" marR="0" marT="105893" marB="0">
                    <a:lnT w="12700">
                      <a:solidFill>
                        <a:srgbClr val="010202"/>
                      </a:solidFill>
                      <a:prstDash val="solid"/>
                    </a:lnT>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61336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823793" y="-30434"/>
            <a:ext cx="8073648" cy="699842"/>
          </a:xfrm>
          <a:prstGeom prst="rect">
            <a:avLst/>
          </a:prstGeom>
        </p:spPr>
        <p:txBody>
          <a:bodyPr vert="horz" wrap="square" lIns="0" tIns="9242" rIns="0" bIns="0" rtlCol="0" anchor="b">
            <a:spAutoFit/>
          </a:bodyPr>
          <a:lstStyle/>
          <a:p>
            <a:pPr marL="7701">
              <a:lnSpc>
                <a:spcPct val="100000"/>
              </a:lnSpc>
              <a:spcBef>
                <a:spcPts val="73"/>
              </a:spcBef>
            </a:pPr>
            <a:r>
              <a:rPr spc="-179" dirty="0"/>
              <a:t>Пример: </a:t>
            </a:r>
            <a:r>
              <a:rPr spc="-206" dirty="0"/>
              <a:t>построение</a:t>
            </a:r>
            <a:r>
              <a:rPr spc="15" dirty="0"/>
              <a:t> </a:t>
            </a:r>
            <a:r>
              <a:rPr spc="-133" dirty="0"/>
              <a:t>B-дерева</a:t>
            </a:r>
          </a:p>
        </p:txBody>
      </p:sp>
      <p:graphicFrame>
        <p:nvGraphicFramePr>
          <p:cNvPr id="110" name="object 17"/>
          <p:cNvGraphicFramePr>
            <a:graphicFrameLocks noGrp="1"/>
          </p:cNvGraphicFramePr>
          <p:nvPr>
            <p:extLst>
              <p:ext uri="{D42A27DB-BD31-4B8C-83A1-F6EECF244321}">
                <p14:modId xmlns:p14="http://schemas.microsoft.com/office/powerpoint/2010/main" val="3196395377"/>
              </p:ext>
            </p:extLst>
          </p:nvPr>
        </p:nvGraphicFramePr>
        <p:xfrm>
          <a:off x="3098799" y="1002937"/>
          <a:ext cx="9093202" cy="2152854"/>
        </p:xfrm>
        <a:graphic>
          <a:graphicData uri="http://schemas.openxmlformats.org/drawingml/2006/table">
            <a:tbl>
              <a:tblPr firstRow="1" bandRow="1">
                <a:tableStyleId>{2D5ABB26-0587-4C30-8999-92F81FD0307C}</a:tableStyleId>
              </a:tblPr>
              <a:tblGrid>
                <a:gridCol w="1346693">
                  <a:extLst>
                    <a:ext uri="{9D8B030D-6E8A-4147-A177-3AD203B41FA5}">
                      <a16:colId xmlns:a16="http://schemas.microsoft.com/office/drawing/2014/main" val="20000"/>
                    </a:ext>
                  </a:extLst>
                </a:gridCol>
                <a:gridCol w="30788">
                  <a:extLst>
                    <a:ext uri="{9D8B030D-6E8A-4147-A177-3AD203B41FA5}">
                      <a16:colId xmlns:a16="http://schemas.microsoft.com/office/drawing/2014/main" val="20001"/>
                    </a:ext>
                  </a:extLst>
                </a:gridCol>
                <a:gridCol w="2259150">
                  <a:extLst>
                    <a:ext uri="{9D8B030D-6E8A-4147-A177-3AD203B41FA5}">
                      <a16:colId xmlns:a16="http://schemas.microsoft.com/office/drawing/2014/main" val="20002"/>
                    </a:ext>
                  </a:extLst>
                </a:gridCol>
                <a:gridCol w="30788">
                  <a:extLst>
                    <a:ext uri="{9D8B030D-6E8A-4147-A177-3AD203B41FA5}">
                      <a16:colId xmlns:a16="http://schemas.microsoft.com/office/drawing/2014/main" val="20003"/>
                    </a:ext>
                  </a:extLst>
                </a:gridCol>
                <a:gridCol w="1309490">
                  <a:extLst>
                    <a:ext uri="{9D8B030D-6E8A-4147-A177-3AD203B41FA5}">
                      <a16:colId xmlns:a16="http://schemas.microsoft.com/office/drawing/2014/main" val="20004"/>
                    </a:ext>
                  </a:extLst>
                </a:gridCol>
                <a:gridCol w="30788">
                  <a:extLst>
                    <a:ext uri="{9D8B030D-6E8A-4147-A177-3AD203B41FA5}">
                      <a16:colId xmlns:a16="http://schemas.microsoft.com/office/drawing/2014/main" val="20005"/>
                    </a:ext>
                  </a:extLst>
                </a:gridCol>
                <a:gridCol w="950019">
                  <a:extLst>
                    <a:ext uri="{9D8B030D-6E8A-4147-A177-3AD203B41FA5}">
                      <a16:colId xmlns:a16="http://schemas.microsoft.com/office/drawing/2014/main" val="20006"/>
                    </a:ext>
                  </a:extLst>
                </a:gridCol>
                <a:gridCol w="59916">
                  <a:extLst>
                    <a:ext uri="{9D8B030D-6E8A-4147-A177-3AD203B41FA5}">
                      <a16:colId xmlns:a16="http://schemas.microsoft.com/office/drawing/2014/main" val="20007"/>
                    </a:ext>
                  </a:extLst>
                </a:gridCol>
                <a:gridCol w="3075570">
                  <a:extLst>
                    <a:ext uri="{9D8B030D-6E8A-4147-A177-3AD203B41FA5}">
                      <a16:colId xmlns:a16="http://schemas.microsoft.com/office/drawing/2014/main" val="20008"/>
                    </a:ext>
                  </a:extLst>
                </a:gridCol>
              </a:tblGrid>
              <a:tr h="463575">
                <a:tc>
                  <a:txBody>
                    <a:bodyPr/>
                    <a:lstStyle/>
                    <a:p>
                      <a:pPr marL="0" algn="ctr">
                        <a:lnSpc>
                          <a:spcPct val="100000"/>
                        </a:lnSpc>
                        <a:spcBef>
                          <a:spcPts val="0"/>
                        </a:spcBef>
                      </a:pPr>
                      <a:r>
                        <a:rPr sz="1500" b="1" kern="0" spc="0" baseline="0" dirty="0">
                          <a:solidFill>
                            <a:srgbClr val="231E20"/>
                          </a:solidFill>
                          <a:latin typeface="Arial"/>
                          <a:cs typeface="Arial"/>
                        </a:rPr>
                        <a:t>StudentId</a:t>
                      </a:r>
                      <a:endParaRPr sz="1500" kern="0" spc="0" baseline="0" dirty="0">
                        <a:latin typeface="Arial"/>
                        <a:cs typeface="Arial"/>
                      </a:endParaRPr>
                    </a:p>
                  </a:txBody>
                  <a:tcPr marL="0" marR="0" marT="106278" marB="0">
                    <a:noFill/>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b="1" kern="0" spc="0" baseline="0" dirty="0">
                          <a:solidFill>
                            <a:srgbClr val="231E20"/>
                          </a:solidFill>
                          <a:latin typeface="Arial"/>
                          <a:cs typeface="Arial"/>
                        </a:rPr>
                        <a:t>StudentName</a:t>
                      </a:r>
                      <a:endParaRPr sz="1500" kern="0" spc="0" baseline="0" dirty="0">
                        <a:latin typeface="Arial"/>
                        <a:cs typeface="Arial"/>
                      </a:endParaRPr>
                    </a:p>
                  </a:txBody>
                  <a:tcPr marL="0" marR="0" marT="106278" marB="0">
                    <a:noFill/>
                  </a:tcPr>
                </a:tc>
                <a:tc>
                  <a:txBody>
                    <a:bodyPr/>
                    <a:lstStyle/>
                    <a:p>
                      <a:pPr marL="0" algn="ctr">
                        <a:lnSpc>
                          <a:spcPct val="100000"/>
                        </a:lnSpc>
                        <a:spcBef>
                          <a:spcPts val="0"/>
                        </a:spcBef>
                      </a:pPr>
                      <a:endParaRPr sz="1600" kern="0" spc="0" baseline="0" dirty="0">
                        <a:latin typeface="Times New Roman"/>
                        <a:cs typeface="Times New Roman"/>
                      </a:endParaRPr>
                    </a:p>
                  </a:txBody>
                  <a:tcPr marL="0" marR="0" marT="0" marB="0"/>
                </a:tc>
                <a:tc>
                  <a:txBody>
                    <a:bodyPr/>
                    <a:lstStyle/>
                    <a:p>
                      <a:pPr marL="0" algn="ctr">
                        <a:lnSpc>
                          <a:spcPct val="100000"/>
                        </a:lnSpc>
                        <a:spcBef>
                          <a:spcPts val="0"/>
                        </a:spcBef>
                      </a:pPr>
                      <a:r>
                        <a:rPr sz="1500" b="1" kern="0" spc="0" baseline="0" dirty="0">
                          <a:solidFill>
                            <a:srgbClr val="231E20"/>
                          </a:solidFill>
                          <a:latin typeface="Arial"/>
                          <a:cs typeface="Arial"/>
                        </a:rPr>
                        <a:t>GroupNumber</a:t>
                      </a:r>
                      <a:endParaRPr sz="1500" kern="0" spc="0" baseline="0" dirty="0">
                        <a:latin typeface="Arial"/>
                        <a:cs typeface="Arial"/>
                      </a:endParaRPr>
                    </a:p>
                  </a:txBody>
                  <a:tcPr marL="0" marR="0" marT="106278" marB="0">
                    <a:noFill/>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b="1" kern="0" spc="0" baseline="0" dirty="0">
                          <a:solidFill>
                            <a:srgbClr val="231E20"/>
                          </a:solidFill>
                          <a:latin typeface="Arial"/>
                          <a:cs typeface="Arial"/>
                        </a:rPr>
                        <a:t>BirthDate</a:t>
                      </a:r>
                      <a:endParaRPr sz="1500" kern="0" spc="0" baseline="0" dirty="0">
                        <a:latin typeface="Arial"/>
                        <a:cs typeface="Arial"/>
                      </a:endParaRPr>
                    </a:p>
                  </a:txBody>
                  <a:tcPr marL="0" marR="0" marT="106278" marB="0">
                    <a:noFill/>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b="1" kern="0" spc="0" baseline="0" dirty="0">
                          <a:solidFill>
                            <a:srgbClr val="231E20"/>
                          </a:solidFill>
                          <a:latin typeface="Arial"/>
                          <a:cs typeface="Arial"/>
                        </a:rPr>
                        <a:t>Address</a:t>
                      </a:r>
                      <a:endParaRPr sz="1500" kern="0" spc="0" baseline="0" dirty="0">
                        <a:latin typeface="Arial"/>
                        <a:cs typeface="Arial"/>
                      </a:endParaRPr>
                    </a:p>
                  </a:txBody>
                  <a:tcPr marL="0" marR="0" marT="106278" marB="0">
                    <a:noFill/>
                  </a:tcPr>
                </a:tc>
                <a:extLst>
                  <a:ext uri="{0D108BD9-81ED-4DB2-BD59-A6C34878D82A}">
                    <a16:rowId xmlns:a16="http://schemas.microsoft.com/office/drawing/2014/main" val="10000"/>
                  </a:ext>
                </a:extLst>
              </a:tr>
              <a:tr h="374226">
                <a:tc>
                  <a:txBody>
                    <a:bodyPr/>
                    <a:lstStyle/>
                    <a:p>
                      <a:pPr marL="0" marR="664210" algn="ctr">
                        <a:lnSpc>
                          <a:spcPct val="100000"/>
                        </a:lnSpc>
                        <a:spcBef>
                          <a:spcPts val="0"/>
                        </a:spcBef>
                      </a:pPr>
                      <a:r>
                        <a:rPr sz="1500" kern="0" spc="0" baseline="0" dirty="0">
                          <a:solidFill>
                            <a:srgbClr val="231E20"/>
                          </a:solidFill>
                          <a:latin typeface="Arial"/>
                          <a:cs typeface="Arial"/>
                        </a:rPr>
                        <a:t>345567</a:t>
                      </a:r>
                      <a:endParaRPr sz="1500" kern="0" spc="0" baseline="0">
                        <a:latin typeface="Arial"/>
                        <a:cs typeface="Arial"/>
                      </a:endParaRPr>
                    </a:p>
                  </a:txBody>
                  <a:tcPr marL="0" marR="0" marT="105893" marB="0">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Иванов Александр</a:t>
                      </a:r>
                      <a:endParaRPr sz="1500" kern="0" spc="0" baseline="0">
                        <a:latin typeface="Arial"/>
                        <a:cs typeface="Arial"/>
                      </a:endParaRPr>
                    </a:p>
                  </a:txBody>
                  <a:tcPr marL="0" marR="0" marT="105893" marB="0">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341</a:t>
                      </a:r>
                      <a:endParaRPr sz="1500" kern="0" spc="0" baseline="0">
                        <a:latin typeface="Arial"/>
                        <a:cs typeface="Arial"/>
                      </a:endParaRPr>
                    </a:p>
                  </a:txBody>
                  <a:tcPr marL="0" marR="0" marT="105893" marB="0">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1999-01-20</a:t>
                      </a:r>
                      <a:endParaRPr sz="1500" kern="0" spc="0" baseline="0" dirty="0">
                        <a:latin typeface="Arial"/>
                        <a:cs typeface="Arial"/>
                      </a:endParaRPr>
                    </a:p>
                  </a:txBody>
                  <a:tcPr marL="0" marR="0" marT="105893" marB="0">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Петергоф, Библиотечная пл., дом 2</a:t>
                      </a:r>
                      <a:endParaRPr sz="1500" kern="0" spc="0" baseline="0" dirty="0">
                        <a:latin typeface="Arial"/>
                        <a:cs typeface="Arial"/>
                      </a:endParaRPr>
                    </a:p>
                  </a:txBody>
                  <a:tcPr marL="0" marR="0" marT="105893" marB="0">
                    <a:lnB w="12700">
                      <a:solidFill>
                        <a:srgbClr val="010202"/>
                      </a:solidFill>
                      <a:prstDash val="solid"/>
                    </a:lnB>
                  </a:tcPr>
                </a:tc>
                <a:extLst>
                  <a:ext uri="{0D108BD9-81ED-4DB2-BD59-A6C34878D82A}">
                    <a16:rowId xmlns:a16="http://schemas.microsoft.com/office/drawing/2014/main" val="10001"/>
                  </a:ext>
                </a:extLst>
              </a:tr>
              <a:tr h="374226">
                <a:tc>
                  <a:txBody>
                    <a:bodyPr/>
                    <a:lstStyle/>
                    <a:p>
                      <a:pPr marL="0" marR="645160" algn="ctr">
                        <a:lnSpc>
                          <a:spcPct val="100000"/>
                        </a:lnSpc>
                        <a:spcBef>
                          <a:spcPts val="0"/>
                        </a:spcBef>
                      </a:pPr>
                      <a:r>
                        <a:rPr sz="1500" kern="0" spc="0" baseline="0" dirty="0">
                          <a:solidFill>
                            <a:srgbClr val="231E20"/>
                          </a:solidFill>
                          <a:latin typeface="Arial"/>
                          <a:cs typeface="Arial"/>
                        </a:rPr>
                        <a:t>345568</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Широков Федор</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341</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1998-03-21</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Санкт-Петербург, ул. Гаванская 34</a:t>
                      </a:r>
                      <a:endParaRPr sz="1500" kern="0" spc="0" baseline="0" dirty="0">
                        <a:latin typeface="Arial"/>
                        <a:cs typeface="Arial"/>
                      </a:endParaRPr>
                    </a:p>
                  </a:txBody>
                  <a:tcPr marL="0" marR="0" marT="105893" marB="0">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2"/>
                  </a:ext>
                </a:extLst>
              </a:tr>
              <a:tr h="374226">
                <a:tc>
                  <a:txBody>
                    <a:bodyPr/>
                    <a:lstStyle/>
                    <a:p>
                      <a:pPr marL="0" marR="653415" algn="ctr">
                        <a:lnSpc>
                          <a:spcPct val="100000"/>
                        </a:lnSpc>
                        <a:spcBef>
                          <a:spcPts val="0"/>
                        </a:spcBef>
                      </a:pPr>
                      <a:r>
                        <a:rPr sz="1500" kern="0" spc="0" baseline="0" dirty="0">
                          <a:solidFill>
                            <a:srgbClr val="231E20"/>
                          </a:solidFill>
                          <a:latin typeface="Arial"/>
                          <a:cs typeface="Arial"/>
                        </a:rPr>
                        <a:t>345569</a:t>
                      </a:r>
                      <a:endParaRPr sz="1500" kern="0" spc="0" baseline="0" dirty="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Антонова Даша</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341</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1999-05-17</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Санкт-Петербург, ул. Широкая 45</a:t>
                      </a:r>
                      <a:endParaRPr sz="1500" kern="0" spc="0" baseline="0" dirty="0">
                        <a:latin typeface="Arial"/>
                        <a:cs typeface="Arial"/>
                      </a:endParaRPr>
                    </a:p>
                  </a:txBody>
                  <a:tcPr marL="0" marR="0" marT="105893" marB="0">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3"/>
                  </a:ext>
                </a:extLst>
              </a:tr>
            </a:tbl>
          </a:graphicData>
        </a:graphic>
      </p:graphicFrame>
      <p:graphicFrame>
        <p:nvGraphicFramePr>
          <p:cNvPr id="111" name="object 17"/>
          <p:cNvGraphicFramePr>
            <a:graphicFrameLocks noGrp="1"/>
          </p:cNvGraphicFramePr>
          <p:nvPr>
            <p:extLst>
              <p:ext uri="{D42A27DB-BD31-4B8C-83A1-F6EECF244321}">
                <p14:modId xmlns:p14="http://schemas.microsoft.com/office/powerpoint/2010/main" val="2289209539"/>
              </p:ext>
            </p:extLst>
          </p:nvPr>
        </p:nvGraphicFramePr>
        <p:xfrm>
          <a:off x="3098799" y="3622007"/>
          <a:ext cx="9093201" cy="2120718"/>
        </p:xfrm>
        <a:graphic>
          <a:graphicData uri="http://schemas.openxmlformats.org/drawingml/2006/table">
            <a:tbl>
              <a:tblPr firstRow="1" bandRow="1">
                <a:tableStyleId>{2D5ABB26-0587-4C30-8999-92F81FD0307C}</a:tableStyleId>
              </a:tblPr>
              <a:tblGrid>
                <a:gridCol w="1346885">
                  <a:extLst>
                    <a:ext uri="{9D8B030D-6E8A-4147-A177-3AD203B41FA5}">
                      <a16:colId xmlns:a16="http://schemas.microsoft.com/office/drawing/2014/main" val="20000"/>
                    </a:ext>
                  </a:extLst>
                </a:gridCol>
                <a:gridCol w="30359">
                  <a:extLst>
                    <a:ext uri="{9D8B030D-6E8A-4147-A177-3AD203B41FA5}">
                      <a16:colId xmlns:a16="http://schemas.microsoft.com/office/drawing/2014/main" val="20001"/>
                    </a:ext>
                  </a:extLst>
                </a:gridCol>
                <a:gridCol w="2259472">
                  <a:extLst>
                    <a:ext uri="{9D8B030D-6E8A-4147-A177-3AD203B41FA5}">
                      <a16:colId xmlns:a16="http://schemas.microsoft.com/office/drawing/2014/main" val="20002"/>
                    </a:ext>
                  </a:extLst>
                </a:gridCol>
                <a:gridCol w="30359">
                  <a:extLst>
                    <a:ext uri="{9D8B030D-6E8A-4147-A177-3AD203B41FA5}">
                      <a16:colId xmlns:a16="http://schemas.microsoft.com/office/drawing/2014/main" val="20003"/>
                    </a:ext>
                  </a:extLst>
                </a:gridCol>
                <a:gridCol w="1309677">
                  <a:extLst>
                    <a:ext uri="{9D8B030D-6E8A-4147-A177-3AD203B41FA5}">
                      <a16:colId xmlns:a16="http://schemas.microsoft.com/office/drawing/2014/main" val="20004"/>
                    </a:ext>
                  </a:extLst>
                </a:gridCol>
                <a:gridCol w="30359">
                  <a:extLst>
                    <a:ext uri="{9D8B030D-6E8A-4147-A177-3AD203B41FA5}">
                      <a16:colId xmlns:a16="http://schemas.microsoft.com/office/drawing/2014/main" val="20005"/>
                    </a:ext>
                  </a:extLst>
                </a:gridCol>
                <a:gridCol w="950155">
                  <a:extLst>
                    <a:ext uri="{9D8B030D-6E8A-4147-A177-3AD203B41FA5}">
                      <a16:colId xmlns:a16="http://schemas.microsoft.com/office/drawing/2014/main" val="20006"/>
                    </a:ext>
                  </a:extLst>
                </a:gridCol>
                <a:gridCol w="59925">
                  <a:extLst>
                    <a:ext uri="{9D8B030D-6E8A-4147-A177-3AD203B41FA5}">
                      <a16:colId xmlns:a16="http://schemas.microsoft.com/office/drawing/2014/main" val="20007"/>
                    </a:ext>
                  </a:extLst>
                </a:gridCol>
                <a:gridCol w="3076010">
                  <a:extLst>
                    <a:ext uri="{9D8B030D-6E8A-4147-A177-3AD203B41FA5}">
                      <a16:colId xmlns:a16="http://schemas.microsoft.com/office/drawing/2014/main" val="20008"/>
                    </a:ext>
                  </a:extLst>
                </a:gridCol>
              </a:tblGrid>
              <a:tr h="431439">
                <a:tc>
                  <a:txBody>
                    <a:bodyPr/>
                    <a:lstStyle/>
                    <a:p>
                      <a:pPr marL="0" algn="ctr">
                        <a:lnSpc>
                          <a:spcPct val="100000"/>
                        </a:lnSpc>
                        <a:spcBef>
                          <a:spcPts val="0"/>
                        </a:spcBef>
                      </a:pPr>
                      <a:r>
                        <a:rPr sz="1500" b="1" kern="0" spc="0" baseline="0" dirty="0">
                          <a:solidFill>
                            <a:srgbClr val="231E20"/>
                          </a:solidFill>
                          <a:latin typeface="Arial"/>
                          <a:cs typeface="Arial"/>
                        </a:rPr>
                        <a:t>StudentId</a:t>
                      </a:r>
                      <a:endParaRPr sz="1500" kern="0" spc="0" baseline="0" dirty="0">
                        <a:latin typeface="Arial"/>
                        <a:cs typeface="Arial"/>
                      </a:endParaRPr>
                    </a:p>
                  </a:txBody>
                  <a:tcPr marL="0" marR="0" marT="106278" marB="0">
                    <a:noFill/>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b="1" kern="0" spc="0" baseline="0" dirty="0">
                          <a:solidFill>
                            <a:srgbClr val="231E20"/>
                          </a:solidFill>
                          <a:latin typeface="Arial"/>
                          <a:cs typeface="Arial"/>
                        </a:rPr>
                        <a:t>StudentName</a:t>
                      </a:r>
                      <a:endParaRPr sz="1500" kern="0" spc="0" baseline="0" dirty="0">
                        <a:latin typeface="Arial"/>
                        <a:cs typeface="Arial"/>
                      </a:endParaRPr>
                    </a:p>
                  </a:txBody>
                  <a:tcPr marL="0" marR="0" marT="106278" marB="0">
                    <a:noFill/>
                  </a:tcPr>
                </a:tc>
                <a:tc>
                  <a:txBody>
                    <a:bodyPr/>
                    <a:lstStyle/>
                    <a:p>
                      <a:pPr marL="0" algn="ctr">
                        <a:lnSpc>
                          <a:spcPct val="100000"/>
                        </a:lnSpc>
                        <a:spcBef>
                          <a:spcPts val="0"/>
                        </a:spcBef>
                      </a:pPr>
                      <a:endParaRPr sz="1600" kern="0" spc="0" baseline="0" dirty="0">
                        <a:latin typeface="Times New Roman"/>
                        <a:cs typeface="Times New Roman"/>
                      </a:endParaRPr>
                    </a:p>
                  </a:txBody>
                  <a:tcPr marL="0" marR="0" marT="0" marB="0"/>
                </a:tc>
                <a:tc>
                  <a:txBody>
                    <a:bodyPr/>
                    <a:lstStyle/>
                    <a:p>
                      <a:pPr marL="0" algn="ctr">
                        <a:lnSpc>
                          <a:spcPct val="100000"/>
                        </a:lnSpc>
                        <a:spcBef>
                          <a:spcPts val="0"/>
                        </a:spcBef>
                      </a:pPr>
                      <a:r>
                        <a:rPr sz="1500" b="1" kern="0" spc="0" baseline="0" dirty="0">
                          <a:solidFill>
                            <a:srgbClr val="231E20"/>
                          </a:solidFill>
                          <a:latin typeface="Arial"/>
                          <a:cs typeface="Arial"/>
                        </a:rPr>
                        <a:t>GroupNumber</a:t>
                      </a:r>
                      <a:endParaRPr sz="1500" kern="0" spc="0" baseline="0" dirty="0">
                        <a:latin typeface="Arial"/>
                        <a:cs typeface="Arial"/>
                      </a:endParaRPr>
                    </a:p>
                  </a:txBody>
                  <a:tcPr marL="0" marR="0" marT="106278" marB="0">
                    <a:noFill/>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b="1" kern="0" spc="0" baseline="0" dirty="0">
                          <a:solidFill>
                            <a:srgbClr val="231E20"/>
                          </a:solidFill>
                          <a:latin typeface="Arial"/>
                          <a:cs typeface="Arial"/>
                        </a:rPr>
                        <a:t>BirthDate</a:t>
                      </a:r>
                      <a:endParaRPr sz="1500" kern="0" spc="0" baseline="0" dirty="0">
                        <a:latin typeface="Arial"/>
                        <a:cs typeface="Arial"/>
                      </a:endParaRPr>
                    </a:p>
                  </a:txBody>
                  <a:tcPr marL="0" marR="0" marT="106278" marB="0">
                    <a:noFill/>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b="1" kern="0" spc="0" baseline="0" dirty="0">
                          <a:solidFill>
                            <a:srgbClr val="231E20"/>
                          </a:solidFill>
                          <a:latin typeface="Arial"/>
                          <a:cs typeface="Arial"/>
                        </a:rPr>
                        <a:t>Address</a:t>
                      </a:r>
                      <a:endParaRPr sz="1500" kern="0" spc="0" baseline="0" dirty="0">
                        <a:latin typeface="Arial"/>
                        <a:cs typeface="Arial"/>
                      </a:endParaRPr>
                    </a:p>
                  </a:txBody>
                  <a:tcPr marL="0" marR="0" marT="106278" marB="0">
                    <a:noFill/>
                  </a:tcPr>
                </a:tc>
                <a:extLst>
                  <a:ext uri="{0D108BD9-81ED-4DB2-BD59-A6C34878D82A}">
                    <a16:rowId xmlns:a16="http://schemas.microsoft.com/office/drawing/2014/main" val="10000"/>
                  </a:ext>
                </a:extLst>
              </a:tr>
              <a:tr h="431439">
                <a:tc>
                  <a:txBody>
                    <a:bodyPr/>
                    <a:lstStyle/>
                    <a:p>
                      <a:pPr marL="0" marR="669290" algn="ctr">
                        <a:lnSpc>
                          <a:spcPct val="100000"/>
                        </a:lnSpc>
                        <a:spcBef>
                          <a:spcPts val="0"/>
                        </a:spcBef>
                      </a:pPr>
                      <a:r>
                        <a:rPr sz="1500" kern="0" spc="0" baseline="0" dirty="0">
                          <a:solidFill>
                            <a:srgbClr val="231E20"/>
                          </a:solidFill>
                          <a:latin typeface="Arial"/>
                          <a:cs typeface="Arial"/>
                        </a:rPr>
                        <a:t>345570</a:t>
                      </a:r>
                      <a:endParaRPr sz="1500" kern="0" spc="0" baseline="0" dirty="0">
                        <a:latin typeface="Arial"/>
                        <a:cs typeface="Arial"/>
                      </a:endParaRPr>
                    </a:p>
                  </a:txBody>
                  <a:tcPr marL="0" marR="0" marT="105893" marB="0">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Антипенко Денис</a:t>
                      </a:r>
                      <a:endParaRPr sz="1500" kern="0" spc="0" baseline="0">
                        <a:latin typeface="Arial"/>
                        <a:cs typeface="Arial"/>
                      </a:endParaRPr>
                    </a:p>
                  </a:txBody>
                  <a:tcPr marL="0" marR="0" marT="105893" marB="0">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371</a:t>
                      </a:r>
                      <a:endParaRPr sz="1500" kern="0" spc="0" baseline="0">
                        <a:latin typeface="Arial"/>
                        <a:cs typeface="Arial"/>
                      </a:endParaRPr>
                    </a:p>
                  </a:txBody>
                  <a:tcPr marL="0" marR="0" marT="105893" marB="0">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1998-08-11</a:t>
                      </a:r>
                      <a:endParaRPr sz="1500" kern="0" spc="0" baseline="0">
                        <a:latin typeface="Arial"/>
                        <a:cs typeface="Arial"/>
                      </a:endParaRPr>
                    </a:p>
                  </a:txBody>
                  <a:tcPr marL="0" marR="0" marT="105893" marB="0">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Санкт-Петербург, Малый пр. 15</a:t>
                      </a:r>
                      <a:endParaRPr sz="1500" kern="0" spc="0" baseline="0" dirty="0">
                        <a:latin typeface="Arial"/>
                        <a:cs typeface="Arial"/>
                      </a:endParaRPr>
                    </a:p>
                  </a:txBody>
                  <a:tcPr marL="0" marR="0" marT="105893" marB="0">
                    <a:lnB w="12700">
                      <a:solidFill>
                        <a:srgbClr val="010202"/>
                      </a:solidFill>
                      <a:prstDash val="solid"/>
                    </a:lnB>
                  </a:tcPr>
                </a:tc>
                <a:extLst>
                  <a:ext uri="{0D108BD9-81ED-4DB2-BD59-A6C34878D82A}">
                    <a16:rowId xmlns:a16="http://schemas.microsoft.com/office/drawing/2014/main" val="10004"/>
                  </a:ext>
                </a:extLst>
              </a:tr>
              <a:tr h="431439">
                <a:tc>
                  <a:txBody>
                    <a:bodyPr/>
                    <a:lstStyle/>
                    <a:p>
                      <a:pPr marL="0" algn="ctr">
                        <a:lnSpc>
                          <a:spcPct val="100000"/>
                        </a:lnSpc>
                        <a:spcBef>
                          <a:spcPts val="0"/>
                        </a:spcBef>
                      </a:pPr>
                      <a:r>
                        <a:rPr sz="1500" kern="0" spc="0" baseline="0" dirty="0">
                          <a:solidFill>
                            <a:srgbClr val="231E20"/>
                          </a:solidFill>
                          <a:latin typeface="Arial"/>
                          <a:cs typeface="Arial"/>
                        </a:rPr>
                        <a:t>345571</a:t>
                      </a:r>
                      <a:endParaRPr sz="1500" kern="0" spc="0" baseline="0" dirty="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Сидоров Александр</a:t>
                      </a:r>
                      <a:endParaRPr sz="1500" kern="0" spc="0" baseline="0" dirty="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371</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1999-07-12</a:t>
                      </a:r>
                      <a:endParaRPr sz="1500" kern="0" spc="0" baseline="0">
                        <a:latin typeface="Arial"/>
                        <a:cs typeface="Arial"/>
                      </a:endParaRPr>
                    </a:p>
                  </a:txBody>
                  <a:tcPr marL="0" marR="0" marT="105893" marB="0">
                    <a:lnT w="12700">
                      <a:solidFill>
                        <a:srgbClr val="010202"/>
                      </a:solidFill>
                      <a:prstDash val="solid"/>
                    </a:lnT>
                    <a:lnB w="12700">
                      <a:solidFill>
                        <a:srgbClr val="010202"/>
                      </a:solidFill>
                      <a:prstDash val="solid"/>
                    </a:lnB>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Санкт-Петербург, Средний пр. 4</a:t>
                      </a:r>
                      <a:endParaRPr sz="1500" kern="0" spc="0" baseline="0" dirty="0">
                        <a:latin typeface="Arial"/>
                        <a:cs typeface="Arial"/>
                      </a:endParaRPr>
                    </a:p>
                  </a:txBody>
                  <a:tcPr marL="0" marR="0" marT="105893" marB="0">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5"/>
                  </a:ext>
                </a:extLst>
              </a:tr>
              <a:tr h="328912">
                <a:tc>
                  <a:txBody>
                    <a:bodyPr/>
                    <a:lstStyle/>
                    <a:p>
                      <a:pPr marL="0" marR="676910" algn="r">
                        <a:lnSpc>
                          <a:spcPct val="100000"/>
                        </a:lnSpc>
                        <a:spcBef>
                          <a:spcPts val="0"/>
                        </a:spcBef>
                      </a:pPr>
                      <a:r>
                        <a:rPr sz="1500" kern="0" spc="0" baseline="0" dirty="0">
                          <a:solidFill>
                            <a:srgbClr val="231E20"/>
                          </a:solidFill>
                          <a:latin typeface="Arial"/>
                          <a:cs typeface="Arial"/>
                        </a:rPr>
                        <a:t>345572</a:t>
                      </a:r>
                      <a:endParaRPr sz="1500" kern="0" spc="0" baseline="0" dirty="0">
                        <a:latin typeface="Arial"/>
                        <a:cs typeface="Arial"/>
                      </a:endParaRPr>
                    </a:p>
                  </a:txBody>
                  <a:tcPr marL="0" marR="0" marT="105893" marB="0">
                    <a:lnT w="12700">
                      <a:solidFill>
                        <a:srgbClr val="010202"/>
                      </a:solidFill>
                      <a:prstDash val="solid"/>
                    </a:lnT>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Фадеев Дмитрий</a:t>
                      </a:r>
                      <a:endParaRPr sz="1500" kern="0" spc="0" baseline="0">
                        <a:latin typeface="Arial"/>
                        <a:cs typeface="Arial"/>
                      </a:endParaRPr>
                    </a:p>
                  </a:txBody>
                  <a:tcPr marL="0" marR="0" marT="105893" marB="0">
                    <a:lnT w="12700">
                      <a:solidFill>
                        <a:srgbClr val="010202"/>
                      </a:solidFill>
                      <a:prstDash val="solid"/>
                    </a:lnT>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371</a:t>
                      </a:r>
                      <a:endParaRPr sz="1500" kern="0" spc="0" baseline="0">
                        <a:latin typeface="Arial"/>
                        <a:cs typeface="Arial"/>
                      </a:endParaRPr>
                    </a:p>
                  </a:txBody>
                  <a:tcPr marL="0" marR="0" marT="105893" marB="0">
                    <a:lnT w="12700">
                      <a:solidFill>
                        <a:srgbClr val="010202"/>
                      </a:solidFill>
                      <a:prstDash val="solid"/>
                    </a:lnT>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1999-11-24</a:t>
                      </a:r>
                      <a:endParaRPr sz="1500" kern="0" spc="0" baseline="0" dirty="0">
                        <a:latin typeface="Arial"/>
                        <a:cs typeface="Arial"/>
                      </a:endParaRPr>
                    </a:p>
                  </a:txBody>
                  <a:tcPr marL="0" marR="0" marT="105893" marB="0">
                    <a:lnT w="12700">
                      <a:solidFill>
                        <a:srgbClr val="010202"/>
                      </a:solidFill>
                      <a:prstDash val="solid"/>
                    </a:lnT>
                  </a:tcPr>
                </a:tc>
                <a:tc>
                  <a:txBody>
                    <a:bodyPr/>
                    <a:lstStyle/>
                    <a:p>
                      <a:pPr marL="0" algn="ctr">
                        <a:lnSpc>
                          <a:spcPct val="100000"/>
                        </a:lnSpc>
                        <a:spcBef>
                          <a:spcPts val="0"/>
                        </a:spcBef>
                      </a:pPr>
                      <a:endParaRPr sz="1600" kern="0" spc="0" baseline="0">
                        <a:latin typeface="Times New Roman"/>
                        <a:cs typeface="Times New Roman"/>
                      </a:endParaRPr>
                    </a:p>
                  </a:txBody>
                  <a:tcPr marL="0" marR="0" marT="0" marB="0"/>
                </a:tc>
                <a:tc>
                  <a:txBody>
                    <a:bodyPr/>
                    <a:lstStyle/>
                    <a:p>
                      <a:pPr marL="0" algn="ctr">
                        <a:lnSpc>
                          <a:spcPct val="100000"/>
                        </a:lnSpc>
                        <a:spcBef>
                          <a:spcPts val="0"/>
                        </a:spcBef>
                      </a:pPr>
                      <a:r>
                        <a:rPr sz="1500" kern="0" spc="0" baseline="0" dirty="0">
                          <a:solidFill>
                            <a:srgbClr val="231E20"/>
                          </a:solidFill>
                          <a:latin typeface="Arial"/>
                          <a:cs typeface="Arial"/>
                        </a:rPr>
                        <a:t>Санкт-Петербург, Невский пр. 23</a:t>
                      </a:r>
                      <a:endParaRPr sz="1500" kern="0" spc="0" baseline="0" dirty="0">
                        <a:latin typeface="Arial"/>
                        <a:cs typeface="Arial"/>
                      </a:endParaRPr>
                    </a:p>
                  </a:txBody>
                  <a:tcPr marL="0" marR="0" marT="105893" marB="0">
                    <a:lnT w="12700">
                      <a:solidFill>
                        <a:srgbClr val="010202"/>
                      </a:solidFill>
                      <a:prstDash val="solid"/>
                    </a:lnT>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76131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345290" y="115718"/>
            <a:ext cx="8073648" cy="699842"/>
          </a:xfrm>
          <a:prstGeom prst="rect">
            <a:avLst/>
          </a:prstGeom>
        </p:spPr>
        <p:txBody>
          <a:bodyPr vert="horz" wrap="square" lIns="0" tIns="9242" rIns="0" bIns="0" rtlCol="0" anchor="b">
            <a:spAutoFit/>
          </a:bodyPr>
          <a:lstStyle/>
          <a:p>
            <a:pPr marL="7701">
              <a:lnSpc>
                <a:spcPct val="100000"/>
              </a:lnSpc>
              <a:spcBef>
                <a:spcPts val="73"/>
              </a:spcBef>
            </a:pPr>
            <a:r>
              <a:rPr spc="-179" dirty="0"/>
              <a:t>Пример: </a:t>
            </a:r>
            <a:r>
              <a:rPr spc="-206" dirty="0"/>
              <a:t>построение</a:t>
            </a:r>
            <a:r>
              <a:rPr spc="15" dirty="0"/>
              <a:t> </a:t>
            </a:r>
            <a:r>
              <a:rPr spc="-133" dirty="0"/>
              <a:t>B-дерева</a:t>
            </a:r>
          </a:p>
        </p:txBody>
      </p:sp>
      <p:sp>
        <p:nvSpPr>
          <p:cNvPr id="6" name="object 6"/>
          <p:cNvSpPr/>
          <p:nvPr/>
        </p:nvSpPr>
        <p:spPr>
          <a:xfrm>
            <a:off x="2175025" y="2390603"/>
            <a:ext cx="445905" cy="0"/>
          </a:xfrm>
          <a:custGeom>
            <a:avLst/>
            <a:gdLst/>
            <a:ahLst/>
            <a:cxnLst/>
            <a:rect l="l" t="t" r="r" b="b"/>
            <a:pathLst>
              <a:path w="735330">
                <a:moveTo>
                  <a:pt x="0" y="0"/>
                </a:moveTo>
                <a:lnTo>
                  <a:pt x="734794" y="0"/>
                </a:lnTo>
              </a:path>
            </a:pathLst>
          </a:custGeom>
          <a:ln w="10470">
            <a:solidFill>
              <a:srgbClr val="010202"/>
            </a:solidFill>
          </a:ln>
        </p:spPr>
        <p:txBody>
          <a:bodyPr wrap="square" lIns="0" tIns="0" rIns="0" bIns="0" rtlCol="0"/>
          <a:lstStyle/>
          <a:p>
            <a:endParaRPr sz="1092"/>
          </a:p>
        </p:txBody>
      </p:sp>
      <p:sp>
        <p:nvSpPr>
          <p:cNvPr id="7" name="object 7"/>
          <p:cNvSpPr/>
          <p:nvPr/>
        </p:nvSpPr>
        <p:spPr>
          <a:xfrm>
            <a:off x="2684100" y="2390603"/>
            <a:ext cx="910293" cy="0"/>
          </a:xfrm>
          <a:custGeom>
            <a:avLst/>
            <a:gdLst/>
            <a:ahLst/>
            <a:cxnLst/>
            <a:rect l="l" t="t" r="r" b="b"/>
            <a:pathLst>
              <a:path w="1501139">
                <a:moveTo>
                  <a:pt x="0" y="0"/>
                </a:moveTo>
                <a:lnTo>
                  <a:pt x="1500823" y="0"/>
                </a:lnTo>
              </a:path>
            </a:pathLst>
          </a:custGeom>
          <a:ln w="10470">
            <a:solidFill>
              <a:srgbClr val="010202"/>
            </a:solidFill>
          </a:ln>
        </p:spPr>
        <p:txBody>
          <a:bodyPr wrap="square" lIns="0" tIns="0" rIns="0" bIns="0" rtlCol="0"/>
          <a:lstStyle/>
          <a:p>
            <a:endParaRPr sz="1092"/>
          </a:p>
        </p:txBody>
      </p:sp>
      <p:sp>
        <p:nvSpPr>
          <p:cNvPr id="8" name="object 8"/>
          <p:cNvSpPr/>
          <p:nvPr/>
        </p:nvSpPr>
        <p:spPr>
          <a:xfrm>
            <a:off x="3657697" y="2390603"/>
            <a:ext cx="423571" cy="0"/>
          </a:xfrm>
          <a:custGeom>
            <a:avLst/>
            <a:gdLst/>
            <a:ahLst/>
            <a:cxnLst/>
            <a:rect l="l" t="t" r="r" b="b"/>
            <a:pathLst>
              <a:path w="698500">
                <a:moveTo>
                  <a:pt x="0" y="0"/>
                </a:moveTo>
                <a:lnTo>
                  <a:pt x="698041" y="0"/>
                </a:lnTo>
              </a:path>
            </a:pathLst>
          </a:custGeom>
          <a:ln w="10470">
            <a:solidFill>
              <a:srgbClr val="010202"/>
            </a:solidFill>
          </a:ln>
        </p:spPr>
        <p:txBody>
          <a:bodyPr wrap="square" lIns="0" tIns="0" rIns="0" bIns="0" rtlCol="0"/>
          <a:lstStyle/>
          <a:p>
            <a:endParaRPr sz="1092"/>
          </a:p>
        </p:txBody>
      </p:sp>
      <p:sp>
        <p:nvSpPr>
          <p:cNvPr id="9" name="object 9"/>
          <p:cNvSpPr/>
          <p:nvPr/>
        </p:nvSpPr>
        <p:spPr>
          <a:xfrm>
            <a:off x="4144485" y="2390603"/>
            <a:ext cx="910293" cy="0"/>
          </a:xfrm>
          <a:custGeom>
            <a:avLst/>
            <a:gdLst/>
            <a:ahLst/>
            <a:cxnLst/>
            <a:rect l="l" t="t" r="r" b="b"/>
            <a:pathLst>
              <a:path w="1501140">
                <a:moveTo>
                  <a:pt x="0" y="0"/>
                </a:moveTo>
                <a:lnTo>
                  <a:pt x="1500833" y="0"/>
                </a:lnTo>
              </a:path>
            </a:pathLst>
          </a:custGeom>
          <a:ln w="10470">
            <a:solidFill>
              <a:srgbClr val="010202"/>
            </a:solidFill>
          </a:ln>
        </p:spPr>
        <p:txBody>
          <a:bodyPr wrap="square" lIns="0" tIns="0" rIns="0" bIns="0" rtlCol="0"/>
          <a:lstStyle/>
          <a:p>
            <a:endParaRPr sz="1092"/>
          </a:p>
        </p:txBody>
      </p:sp>
      <p:sp>
        <p:nvSpPr>
          <p:cNvPr id="10" name="object 10"/>
          <p:cNvSpPr/>
          <p:nvPr/>
        </p:nvSpPr>
        <p:spPr>
          <a:xfrm>
            <a:off x="5118088" y="2390603"/>
            <a:ext cx="1397014" cy="0"/>
          </a:xfrm>
          <a:custGeom>
            <a:avLst/>
            <a:gdLst/>
            <a:ahLst/>
            <a:cxnLst/>
            <a:rect l="l" t="t" r="r" b="b"/>
            <a:pathLst>
              <a:path w="2303779">
                <a:moveTo>
                  <a:pt x="0" y="0"/>
                </a:moveTo>
                <a:lnTo>
                  <a:pt x="2303605" y="0"/>
                </a:lnTo>
              </a:path>
            </a:pathLst>
          </a:custGeom>
          <a:ln w="10470">
            <a:solidFill>
              <a:srgbClr val="010202"/>
            </a:solidFill>
          </a:ln>
        </p:spPr>
        <p:txBody>
          <a:bodyPr wrap="square" lIns="0" tIns="0" rIns="0" bIns="0" rtlCol="0"/>
          <a:lstStyle/>
          <a:p>
            <a:endParaRPr sz="1092"/>
          </a:p>
        </p:txBody>
      </p:sp>
      <p:sp>
        <p:nvSpPr>
          <p:cNvPr id="11" name="object 11"/>
          <p:cNvSpPr/>
          <p:nvPr/>
        </p:nvSpPr>
        <p:spPr>
          <a:xfrm>
            <a:off x="2175025" y="2786390"/>
            <a:ext cx="445905" cy="0"/>
          </a:xfrm>
          <a:custGeom>
            <a:avLst/>
            <a:gdLst/>
            <a:ahLst/>
            <a:cxnLst/>
            <a:rect l="l" t="t" r="r" b="b"/>
            <a:pathLst>
              <a:path w="735330">
                <a:moveTo>
                  <a:pt x="0" y="0"/>
                </a:moveTo>
                <a:lnTo>
                  <a:pt x="734794" y="0"/>
                </a:lnTo>
              </a:path>
            </a:pathLst>
          </a:custGeom>
          <a:ln w="10470">
            <a:solidFill>
              <a:srgbClr val="010202"/>
            </a:solidFill>
          </a:ln>
        </p:spPr>
        <p:txBody>
          <a:bodyPr wrap="square" lIns="0" tIns="0" rIns="0" bIns="0" rtlCol="0"/>
          <a:lstStyle/>
          <a:p>
            <a:endParaRPr sz="1092"/>
          </a:p>
        </p:txBody>
      </p:sp>
      <p:sp>
        <p:nvSpPr>
          <p:cNvPr id="12" name="object 12"/>
          <p:cNvSpPr/>
          <p:nvPr/>
        </p:nvSpPr>
        <p:spPr>
          <a:xfrm>
            <a:off x="2684100" y="2786390"/>
            <a:ext cx="910293" cy="0"/>
          </a:xfrm>
          <a:custGeom>
            <a:avLst/>
            <a:gdLst/>
            <a:ahLst/>
            <a:cxnLst/>
            <a:rect l="l" t="t" r="r" b="b"/>
            <a:pathLst>
              <a:path w="1501139">
                <a:moveTo>
                  <a:pt x="0" y="0"/>
                </a:moveTo>
                <a:lnTo>
                  <a:pt x="1500823" y="0"/>
                </a:lnTo>
              </a:path>
            </a:pathLst>
          </a:custGeom>
          <a:ln w="10470">
            <a:solidFill>
              <a:srgbClr val="010202"/>
            </a:solidFill>
          </a:ln>
        </p:spPr>
        <p:txBody>
          <a:bodyPr wrap="square" lIns="0" tIns="0" rIns="0" bIns="0" rtlCol="0"/>
          <a:lstStyle/>
          <a:p>
            <a:endParaRPr sz="1092"/>
          </a:p>
        </p:txBody>
      </p:sp>
      <p:sp>
        <p:nvSpPr>
          <p:cNvPr id="13" name="object 13"/>
          <p:cNvSpPr/>
          <p:nvPr/>
        </p:nvSpPr>
        <p:spPr>
          <a:xfrm>
            <a:off x="3657697" y="2786390"/>
            <a:ext cx="423571" cy="0"/>
          </a:xfrm>
          <a:custGeom>
            <a:avLst/>
            <a:gdLst/>
            <a:ahLst/>
            <a:cxnLst/>
            <a:rect l="l" t="t" r="r" b="b"/>
            <a:pathLst>
              <a:path w="698500">
                <a:moveTo>
                  <a:pt x="0" y="0"/>
                </a:moveTo>
                <a:lnTo>
                  <a:pt x="698041" y="0"/>
                </a:lnTo>
              </a:path>
            </a:pathLst>
          </a:custGeom>
          <a:ln w="10470">
            <a:solidFill>
              <a:srgbClr val="010202"/>
            </a:solidFill>
          </a:ln>
        </p:spPr>
        <p:txBody>
          <a:bodyPr wrap="square" lIns="0" tIns="0" rIns="0" bIns="0" rtlCol="0"/>
          <a:lstStyle/>
          <a:p>
            <a:endParaRPr sz="1092"/>
          </a:p>
        </p:txBody>
      </p:sp>
      <p:sp>
        <p:nvSpPr>
          <p:cNvPr id="14" name="object 14"/>
          <p:cNvSpPr/>
          <p:nvPr/>
        </p:nvSpPr>
        <p:spPr>
          <a:xfrm>
            <a:off x="4144485" y="2786390"/>
            <a:ext cx="910293" cy="0"/>
          </a:xfrm>
          <a:custGeom>
            <a:avLst/>
            <a:gdLst/>
            <a:ahLst/>
            <a:cxnLst/>
            <a:rect l="l" t="t" r="r" b="b"/>
            <a:pathLst>
              <a:path w="1501140">
                <a:moveTo>
                  <a:pt x="0" y="0"/>
                </a:moveTo>
                <a:lnTo>
                  <a:pt x="1500833" y="0"/>
                </a:lnTo>
              </a:path>
            </a:pathLst>
          </a:custGeom>
          <a:ln w="10470">
            <a:solidFill>
              <a:srgbClr val="010202"/>
            </a:solidFill>
          </a:ln>
        </p:spPr>
        <p:txBody>
          <a:bodyPr wrap="square" lIns="0" tIns="0" rIns="0" bIns="0" rtlCol="0"/>
          <a:lstStyle/>
          <a:p>
            <a:endParaRPr sz="1092"/>
          </a:p>
        </p:txBody>
      </p:sp>
      <p:sp>
        <p:nvSpPr>
          <p:cNvPr id="15" name="object 15"/>
          <p:cNvSpPr/>
          <p:nvPr/>
        </p:nvSpPr>
        <p:spPr>
          <a:xfrm>
            <a:off x="5118088" y="2786390"/>
            <a:ext cx="1397014" cy="0"/>
          </a:xfrm>
          <a:custGeom>
            <a:avLst/>
            <a:gdLst/>
            <a:ahLst/>
            <a:cxnLst/>
            <a:rect l="l" t="t" r="r" b="b"/>
            <a:pathLst>
              <a:path w="2303779">
                <a:moveTo>
                  <a:pt x="0" y="0"/>
                </a:moveTo>
                <a:lnTo>
                  <a:pt x="2303605" y="0"/>
                </a:lnTo>
              </a:path>
            </a:pathLst>
          </a:custGeom>
          <a:ln w="10470">
            <a:solidFill>
              <a:srgbClr val="010202"/>
            </a:solidFill>
          </a:ln>
        </p:spPr>
        <p:txBody>
          <a:bodyPr wrap="square" lIns="0" tIns="0" rIns="0" bIns="0" rtlCol="0"/>
          <a:lstStyle/>
          <a:p>
            <a:endParaRPr sz="1092"/>
          </a:p>
        </p:txBody>
      </p:sp>
      <p:sp>
        <p:nvSpPr>
          <p:cNvPr id="16" name="object 16"/>
          <p:cNvSpPr/>
          <p:nvPr/>
        </p:nvSpPr>
        <p:spPr>
          <a:xfrm>
            <a:off x="2175025" y="3182183"/>
            <a:ext cx="445905" cy="0"/>
          </a:xfrm>
          <a:custGeom>
            <a:avLst/>
            <a:gdLst/>
            <a:ahLst/>
            <a:cxnLst/>
            <a:rect l="l" t="t" r="r" b="b"/>
            <a:pathLst>
              <a:path w="735330">
                <a:moveTo>
                  <a:pt x="0" y="0"/>
                </a:moveTo>
                <a:lnTo>
                  <a:pt x="734794" y="0"/>
                </a:lnTo>
              </a:path>
            </a:pathLst>
          </a:custGeom>
          <a:ln w="10470">
            <a:solidFill>
              <a:srgbClr val="010202"/>
            </a:solidFill>
          </a:ln>
        </p:spPr>
        <p:txBody>
          <a:bodyPr wrap="square" lIns="0" tIns="0" rIns="0" bIns="0" rtlCol="0"/>
          <a:lstStyle/>
          <a:p>
            <a:endParaRPr sz="1092"/>
          </a:p>
        </p:txBody>
      </p:sp>
      <p:sp>
        <p:nvSpPr>
          <p:cNvPr id="17" name="object 17"/>
          <p:cNvSpPr/>
          <p:nvPr/>
        </p:nvSpPr>
        <p:spPr>
          <a:xfrm>
            <a:off x="2684100" y="3182183"/>
            <a:ext cx="910293" cy="0"/>
          </a:xfrm>
          <a:custGeom>
            <a:avLst/>
            <a:gdLst/>
            <a:ahLst/>
            <a:cxnLst/>
            <a:rect l="l" t="t" r="r" b="b"/>
            <a:pathLst>
              <a:path w="1501139">
                <a:moveTo>
                  <a:pt x="0" y="0"/>
                </a:moveTo>
                <a:lnTo>
                  <a:pt x="1500823" y="0"/>
                </a:lnTo>
              </a:path>
            </a:pathLst>
          </a:custGeom>
          <a:ln w="10470">
            <a:solidFill>
              <a:srgbClr val="010202"/>
            </a:solidFill>
          </a:ln>
        </p:spPr>
        <p:txBody>
          <a:bodyPr wrap="square" lIns="0" tIns="0" rIns="0" bIns="0" rtlCol="0"/>
          <a:lstStyle/>
          <a:p>
            <a:endParaRPr sz="1092"/>
          </a:p>
        </p:txBody>
      </p:sp>
      <p:sp>
        <p:nvSpPr>
          <p:cNvPr id="18" name="object 18"/>
          <p:cNvSpPr/>
          <p:nvPr/>
        </p:nvSpPr>
        <p:spPr>
          <a:xfrm>
            <a:off x="3657697" y="3182183"/>
            <a:ext cx="423571" cy="0"/>
          </a:xfrm>
          <a:custGeom>
            <a:avLst/>
            <a:gdLst/>
            <a:ahLst/>
            <a:cxnLst/>
            <a:rect l="l" t="t" r="r" b="b"/>
            <a:pathLst>
              <a:path w="698500">
                <a:moveTo>
                  <a:pt x="0" y="0"/>
                </a:moveTo>
                <a:lnTo>
                  <a:pt x="698041" y="0"/>
                </a:lnTo>
              </a:path>
            </a:pathLst>
          </a:custGeom>
          <a:ln w="10470">
            <a:solidFill>
              <a:srgbClr val="010202"/>
            </a:solidFill>
          </a:ln>
        </p:spPr>
        <p:txBody>
          <a:bodyPr wrap="square" lIns="0" tIns="0" rIns="0" bIns="0" rtlCol="0"/>
          <a:lstStyle/>
          <a:p>
            <a:endParaRPr sz="1092"/>
          </a:p>
        </p:txBody>
      </p:sp>
      <p:sp>
        <p:nvSpPr>
          <p:cNvPr id="19" name="object 19"/>
          <p:cNvSpPr/>
          <p:nvPr/>
        </p:nvSpPr>
        <p:spPr>
          <a:xfrm>
            <a:off x="4144485" y="3182183"/>
            <a:ext cx="910293" cy="0"/>
          </a:xfrm>
          <a:custGeom>
            <a:avLst/>
            <a:gdLst/>
            <a:ahLst/>
            <a:cxnLst/>
            <a:rect l="l" t="t" r="r" b="b"/>
            <a:pathLst>
              <a:path w="1501140">
                <a:moveTo>
                  <a:pt x="0" y="0"/>
                </a:moveTo>
                <a:lnTo>
                  <a:pt x="1500833" y="0"/>
                </a:lnTo>
              </a:path>
            </a:pathLst>
          </a:custGeom>
          <a:ln w="10470">
            <a:solidFill>
              <a:srgbClr val="010202"/>
            </a:solidFill>
          </a:ln>
        </p:spPr>
        <p:txBody>
          <a:bodyPr wrap="square" lIns="0" tIns="0" rIns="0" bIns="0" rtlCol="0"/>
          <a:lstStyle/>
          <a:p>
            <a:endParaRPr sz="1092"/>
          </a:p>
        </p:txBody>
      </p:sp>
      <p:sp>
        <p:nvSpPr>
          <p:cNvPr id="20" name="object 20"/>
          <p:cNvSpPr/>
          <p:nvPr/>
        </p:nvSpPr>
        <p:spPr>
          <a:xfrm>
            <a:off x="5118088" y="3182183"/>
            <a:ext cx="1397014" cy="0"/>
          </a:xfrm>
          <a:custGeom>
            <a:avLst/>
            <a:gdLst/>
            <a:ahLst/>
            <a:cxnLst/>
            <a:rect l="l" t="t" r="r" b="b"/>
            <a:pathLst>
              <a:path w="2303779">
                <a:moveTo>
                  <a:pt x="0" y="0"/>
                </a:moveTo>
                <a:lnTo>
                  <a:pt x="2303605" y="0"/>
                </a:lnTo>
              </a:path>
            </a:pathLst>
          </a:custGeom>
          <a:ln w="10470">
            <a:solidFill>
              <a:srgbClr val="010202"/>
            </a:solidFill>
          </a:ln>
        </p:spPr>
        <p:txBody>
          <a:bodyPr wrap="square" lIns="0" tIns="0" rIns="0" bIns="0" rtlCol="0"/>
          <a:lstStyle/>
          <a:p>
            <a:endParaRPr sz="1092"/>
          </a:p>
        </p:txBody>
      </p:sp>
      <p:sp>
        <p:nvSpPr>
          <p:cNvPr id="21" name="object 21"/>
          <p:cNvSpPr/>
          <p:nvPr/>
        </p:nvSpPr>
        <p:spPr>
          <a:xfrm>
            <a:off x="2175025" y="3577970"/>
            <a:ext cx="445905" cy="0"/>
          </a:xfrm>
          <a:custGeom>
            <a:avLst/>
            <a:gdLst/>
            <a:ahLst/>
            <a:cxnLst/>
            <a:rect l="l" t="t" r="r" b="b"/>
            <a:pathLst>
              <a:path w="735330">
                <a:moveTo>
                  <a:pt x="0" y="0"/>
                </a:moveTo>
                <a:lnTo>
                  <a:pt x="734794" y="0"/>
                </a:lnTo>
              </a:path>
            </a:pathLst>
          </a:custGeom>
          <a:ln w="10470">
            <a:solidFill>
              <a:srgbClr val="010202"/>
            </a:solidFill>
          </a:ln>
        </p:spPr>
        <p:txBody>
          <a:bodyPr wrap="square" lIns="0" tIns="0" rIns="0" bIns="0" rtlCol="0"/>
          <a:lstStyle/>
          <a:p>
            <a:endParaRPr sz="1092"/>
          </a:p>
        </p:txBody>
      </p:sp>
      <p:sp>
        <p:nvSpPr>
          <p:cNvPr id="22" name="object 22"/>
          <p:cNvSpPr/>
          <p:nvPr/>
        </p:nvSpPr>
        <p:spPr>
          <a:xfrm>
            <a:off x="2684100" y="3577970"/>
            <a:ext cx="910293" cy="0"/>
          </a:xfrm>
          <a:custGeom>
            <a:avLst/>
            <a:gdLst/>
            <a:ahLst/>
            <a:cxnLst/>
            <a:rect l="l" t="t" r="r" b="b"/>
            <a:pathLst>
              <a:path w="1501139">
                <a:moveTo>
                  <a:pt x="0" y="0"/>
                </a:moveTo>
                <a:lnTo>
                  <a:pt x="1500823" y="0"/>
                </a:lnTo>
              </a:path>
            </a:pathLst>
          </a:custGeom>
          <a:ln w="10470">
            <a:solidFill>
              <a:srgbClr val="010202"/>
            </a:solidFill>
          </a:ln>
        </p:spPr>
        <p:txBody>
          <a:bodyPr wrap="square" lIns="0" tIns="0" rIns="0" bIns="0" rtlCol="0"/>
          <a:lstStyle/>
          <a:p>
            <a:endParaRPr sz="1092"/>
          </a:p>
        </p:txBody>
      </p:sp>
      <p:sp>
        <p:nvSpPr>
          <p:cNvPr id="23" name="object 23"/>
          <p:cNvSpPr/>
          <p:nvPr/>
        </p:nvSpPr>
        <p:spPr>
          <a:xfrm>
            <a:off x="3657697" y="3577970"/>
            <a:ext cx="423571" cy="0"/>
          </a:xfrm>
          <a:custGeom>
            <a:avLst/>
            <a:gdLst/>
            <a:ahLst/>
            <a:cxnLst/>
            <a:rect l="l" t="t" r="r" b="b"/>
            <a:pathLst>
              <a:path w="698500">
                <a:moveTo>
                  <a:pt x="0" y="0"/>
                </a:moveTo>
                <a:lnTo>
                  <a:pt x="698041" y="0"/>
                </a:lnTo>
              </a:path>
            </a:pathLst>
          </a:custGeom>
          <a:ln w="10470">
            <a:solidFill>
              <a:srgbClr val="010202"/>
            </a:solidFill>
          </a:ln>
        </p:spPr>
        <p:txBody>
          <a:bodyPr wrap="square" lIns="0" tIns="0" rIns="0" bIns="0" rtlCol="0"/>
          <a:lstStyle/>
          <a:p>
            <a:endParaRPr sz="1092"/>
          </a:p>
        </p:txBody>
      </p:sp>
      <p:sp>
        <p:nvSpPr>
          <p:cNvPr id="24" name="object 24"/>
          <p:cNvSpPr/>
          <p:nvPr/>
        </p:nvSpPr>
        <p:spPr>
          <a:xfrm>
            <a:off x="4144485" y="3577970"/>
            <a:ext cx="910293" cy="0"/>
          </a:xfrm>
          <a:custGeom>
            <a:avLst/>
            <a:gdLst/>
            <a:ahLst/>
            <a:cxnLst/>
            <a:rect l="l" t="t" r="r" b="b"/>
            <a:pathLst>
              <a:path w="1501140">
                <a:moveTo>
                  <a:pt x="0" y="0"/>
                </a:moveTo>
                <a:lnTo>
                  <a:pt x="1500833" y="0"/>
                </a:lnTo>
              </a:path>
            </a:pathLst>
          </a:custGeom>
          <a:ln w="10470">
            <a:solidFill>
              <a:srgbClr val="010202"/>
            </a:solidFill>
          </a:ln>
        </p:spPr>
        <p:txBody>
          <a:bodyPr wrap="square" lIns="0" tIns="0" rIns="0" bIns="0" rtlCol="0"/>
          <a:lstStyle/>
          <a:p>
            <a:endParaRPr sz="1092"/>
          </a:p>
        </p:txBody>
      </p:sp>
      <p:sp>
        <p:nvSpPr>
          <p:cNvPr id="25" name="object 25"/>
          <p:cNvSpPr/>
          <p:nvPr/>
        </p:nvSpPr>
        <p:spPr>
          <a:xfrm>
            <a:off x="5118088" y="3577970"/>
            <a:ext cx="1397014" cy="0"/>
          </a:xfrm>
          <a:custGeom>
            <a:avLst/>
            <a:gdLst/>
            <a:ahLst/>
            <a:cxnLst/>
            <a:rect l="l" t="t" r="r" b="b"/>
            <a:pathLst>
              <a:path w="2303779">
                <a:moveTo>
                  <a:pt x="0" y="0"/>
                </a:moveTo>
                <a:lnTo>
                  <a:pt x="2303605" y="0"/>
                </a:lnTo>
              </a:path>
            </a:pathLst>
          </a:custGeom>
          <a:ln w="10470">
            <a:solidFill>
              <a:srgbClr val="010202"/>
            </a:solidFill>
          </a:ln>
        </p:spPr>
        <p:txBody>
          <a:bodyPr wrap="square" lIns="0" tIns="0" rIns="0" bIns="0" rtlCol="0"/>
          <a:lstStyle/>
          <a:p>
            <a:endParaRPr sz="1092"/>
          </a:p>
        </p:txBody>
      </p:sp>
      <p:sp>
        <p:nvSpPr>
          <p:cNvPr id="26" name="object 26"/>
          <p:cNvSpPr txBox="1"/>
          <p:nvPr/>
        </p:nvSpPr>
        <p:spPr>
          <a:xfrm>
            <a:off x="2203434" y="2501430"/>
            <a:ext cx="420876" cy="161404"/>
          </a:xfrm>
          <a:prstGeom prst="rect">
            <a:avLst/>
          </a:prstGeom>
        </p:spPr>
        <p:txBody>
          <a:bodyPr vert="horz" wrap="square" lIns="0" tIns="7316" rIns="0" bIns="0" rtlCol="0">
            <a:spAutoFit/>
          </a:bodyPr>
          <a:lstStyle/>
          <a:p>
            <a:pPr marL="7701">
              <a:spcBef>
                <a:spcPts val="58"/>
              </a:spcBef>
            </a:pPr>
            <a:r>
              <a:rPr sz="1001" b="1" spc="-15" dirty="0">
                <a:solidFill>
                  <a:srgbClr val="231E20"/>
                </a:solidFill>
                <a:latin typeface="Arial"/>
                <a:cs typeface="Arial"/>
              </a:rPr>
              <a:t>3</a:t>
            </a:r>
            <a:r>
              <a:rPr sz="1001" b="1" spc="-21" dirty="0">
                <a:solidFill>
                  <a:srgbClr val="231E20"/>
                </a:solidFill>
                <a:latin typeface="Arial"/>
                <a:cs typeface="Arial"/>
              </a:rPr>
              <a:t>45</a:t>
            </a:r>
            <a:r>
              <a:rPr sz="1001" b="1" dirty="0">
                <a:solidFill>
                  <a:srgbClr val="231E20"/>
                </a:solidFill>
                <a:latin typeface="Arial"/>
                <a:cs typeface="Arial"/>
              </a:rPr>
              <a:t>5</a:t>
            </a:r>
            <a:r>
              <a:rPr sz="1001" b="1" spc="-36" dirty="0">
                <a:solidFill>
                  <a:srgbClr val="231E20"/>
                </a:solidFill>
                <a:latin typeface="Arial"/>
                <a:cs typeface="Arial"/>
              </a:rPr>
              <a:t>6</a:t>
            </a:r>
            <a:r>
              <a:rPr sz="1001" b="1" spc="-69" dirty="0">
                <a:solidFill>
                  <a:srgbClr val="231E20"/>
                </a:solidFill>
                <a:latin typeface="Arial"/>
                <a:cs typeface="Arial"/>
              </a:rPr>
              <a:t>7</a:t>
            </a:r>
            <a:endParaRPr sz="1001">
              <a:latin typeface="Arial"/>
              <a:cs typeface="Arial"/>
            </a:endParaRPr>
          </a:p>
        </p:txBody>
      </p:sp>
      <p:sp>
        <p:nvSpPr>
          <p:cNvPr id="27" name="object 27"/>
          <p:cNvSpPr txBox="1"/>
          <p:nvPr/>
        </p:nvSpPr>
        <p:spPr>
          <a:xfrm>
            <a:off x="2708097" y="2425234"/>
            <a:ext cx="626499" cy="315420"/>
          </a:xfrm>
          <a:prstGeom prst="rect">
            <a:avLst/>
          </a:prstGeom>
        </p:spPr>
        <p:txBody>
          <a:bodyPr vert="horz" wrap="square" lIns="0" tIns="7316" rIns="0" bIns="0" rtlCol="0">
            <a:spAutoFit/>
          </a:bodyPr>
          <a:lstStyle/>
          <a:p>
            <a:pPr marL="7701" marR="3081">
              <a:spcBef>
                <a:spcPts val="58"/>
              </a:spcBef>
            </a:pPr>
            <a:r>
              <a:rPr sz="1001" spc="-12" dirty="0">
                <a:solidFill>
                  <a:srgbClr val="231E20"/>
                </a:solidFill>
                <a:latin typeface="Arial"/>
                <a:cs typeface="Arial"/>
              </a:rPr>
              <a:t>Иванов  Але</a:t>
            </a:r>
            <a:r>
              <a:rPr sz="1001" spc="-52" dirty="0">
                <a:solidFill>
                  <a:srgbClr val="231E20"/>
                </a:solidFill>
                <a:latin typeface="Arial"/>
                <a:cs typeface="Arial"/>
              </a:rPr>
              <a:t>к</a:t>
            </a:r>
            <a:r>
              <a:rPr sz="1001" spc="-69" dirty="0">
                <a:solidFill>
                  <a:srgbClr val="231E20"/>
                </a:solidFill>
                <a:latin typeface="Arial"/>
                <a:cs typeface="Arial"/>
              </a:rPr>
              <a:t>с</a:t>
            </a:r>
            <a:r>
              <a:rPr sz="1001" spc="-9" dirty="0">
                <a:solidFill>
                  <a:srgbClr val="231E20"/>
                </a:solidFill>
                <a:latin typeface="Arial"/>
                <a:cs typeface="Arial"/>
              </a:rPr>
              <a:t>андр</a:t>
            </a:r>
            <a:endParaRPr sz="1001" dirty="0">
              <a:latin typeface="Arial"/>
              <a:cs typeface="Arial"/>
            </a:endParaRPr>
          </a:p>
        </p:txBody>
      </p:sp>
      <p:sp>
        <p:nvSpPr>
          <p:cNvPr id="28" name="object 28"/>
          <p:cNvSpPr txBox="1"/>
          <p:nvPr/>
        </p:nvSpPr>
        <p:spPr>
          <a:xfrm>
            <a:off x="3791711" y="2501430"/>
            <a:ext cx="947259" cy="161404"/>
          </a:xfrm>
          <a:prstGeom prst="rect">
            <a:avLst/>
          </a:prstGeom>
        </p:spPr>
        <p:txBody>
          <a:bodyPr vert="horz" wrap="square" lIns="0" tIns="7316" rIns="0" bIns="0" rtlCol="0">
            <a:spAutoFit/>
          </a:bodyPr>
          <a:lstStyle/>
          <a:p>
            <a:pPr marL="7701">
              <a:spcBef>
                <a:spcPts val="58"/>
              </a:spcBef>
              <a:tabLst>
                <a:tab pos="384294" algn="l"/>
              </a:tabLst>
            </a:pPr>
            <a:r>
              <a:rPr sz="1001" spc="-42" dirty="0">
                <a:solidFill>
                  <a:srgbClr val="231E20"/>
                </a:solidFill>
                <a:latin typeface="Arial"/>
                <a:cs typeface="Arial"/>
              </a:rPr>
              <a:t>3</a:t>
            </a:r>
            <a:r>
              <a:rPr sz="1001" spc="-152" dirty="0">
                <a:solidFill>
                  <a:srgbClr val="231E20"/>
                </a:solidFill>
                <a:latin typeface="Arial"/>
                <a:cs typeface="Arial"/>
              </a:rPr>
              <a:t>4</a:t>
            </a:r>
            <a:r>
              <a:rPr sz="1001" spc="-130" dirty="0">
                <a:solidFill>
                  <a:srgbClr val="231E20"/>
                </a:solidFill>
                <a:latin typeface="Arial"/>
                <a:cs typeface="Arial"/>
              </a:rPr>
              <a:t>1</a:t>
            </a:r>
            <a:r>
              <a:rPr sz="1001" dirty="0">
                <a:solidFill>
                  <a:srgbClr val="231E20"/>
                </a:solidFill>
                <a:latin typeface="Arial"/>
                <a:cs typeface="Arial"/>
              </a:rPr>
              <a:t>	</a:t>
            </a:r>
            <a:r>
              <a:rPr sz="1001" spc="-263" dirty="0">
                <a:solidFill>
                  <a:srgbClr val="231E20"/>
                </a:solidFill>
                <a:latin typeface="Arial"/>
                <a:cs typeface="Arial"/>
              </a:rPr>
              <a:t>1</a:t>
            </a:r>
            <a:r>
              <a:rPr sz="1001" spc="-21" dirty="0">
                <a:solidFill>
                  <a:srgbClr val="231E20"/>
                </a:solidFill>
                <a:latin typeface="Arial"/>
                <a:cs typeface="Arial"/>
              </a:rPr>
              <a:t>999-</a:t>
            </a:r>
            <a:r>
              <a:rPr sz="1001" spc="-55" dirty="0">
                <a:solidFill>
                  <a:srgbClr val="231E20"/>
                </a:solidFill>
                <a:latin typeface="Arial"/>
                <a:cs typeface="Arial"/>
              </a:rPr>
              <a:t>0</a:t>
            </a:r>
            <a:r>
              <a:rPr sz="1001" spc="-143" dirty="0">
                <a:solidFill>
                  <a:srgbClr val="231E20"/>
                </a:solidFill>
                <a:latin typeface="Arial"/>
                <a:cs typeface="Arial"/>
              </a:rPr>
              <a:t>1</a:t>
            </a:r>
            <a:r>
              <a:rPr sz="1001" spc="-146" dirty="0">
                <a:solidFill>
                  <a:srgbClr val="231E20"/>
                </a:solidFill>
                <a:latin typeface="Arial"/>
                <a:cs typeface="Arial"/>
              </a:rPr>
              <a:t>-</a:t>
            </a:r>
            <a:r>
              <a:rPr sz="1001" spc="-82" dirty="0">
                <a:solidFill>
                  <a:srgbClr val="231E20"/>
                </a:solidFill>
                <a:latin typeface="Arial"/>
                <a:cs typeface="Arial"/>
              </a:rPr>
              <a:t>2</a:t>
            </a:r>
            <a:r>
              <a:rPr sz="1001" spc="9" dirty="0">
                <a:solidFill>
                  <a:srgbClr val="231E20"/>
                </a:solidFill>
                <a:latin typeface="Arial"/>
                <a:cs typeface="Arial"/>
              </a:rPr>
              <a:t>0</a:t>
            </a:r>
            <a:endParaRPr sz="1001">
              <a:latin typeface="Arial"/>
              <a:cs typeface="Arial"/>
            </a:endParaRPr>
          </a:p>
        </p:txBody>
      </p:sp>
      <p:sp>
        <p:nvSpPr>
          <p:cNvPr id="29" name="object 29"/>
          <p:cNvSpPr txBox="1"/>
          <p:nvPr/>
        </p:nvSpPr>
        <p:spPr>
          <a:xfrm>
            <a:off x="5142135" y="2425235"/>
            <a:ext cx="1276489" cy="315420"/>
          </a:xfrm>
          <a:prstGeom prst="rect">
            <a:avLst/>
          </a:prstGeom>
        </p:spPr>
        <p:txBody>
          <a:bodyPr vert="horz" wrap="square" lIns="0" tIns="7316" rIns="0" bIns="0" rtlCol="0">
            <a:spAutoFit/>
          </a:bodyPr>
          <a:lstStyle/>
          <a:p>
            <a:pPr marL="7701" marR="3081">
              <a:spcBef>
                <a:spcPts val="58"/>
              </a:spcBef>
            </a:pPr>
            <a:r>
              <a:rPr sz="1001" spc="-27" dirty="0">
                <a:solidFill>
                  <a:srgbClr val="231E20"/>
                </a:solidFill>
                <a:latin typeface="Arial"/>
                <a:cs typeface="Arial"/>
              </a:rPr>
              <a:t>Петергоф,  </a:t>
            </a:r>
            <a:r>
              <a:rPr sz="1001" spc="-33" dirty="0">
                <a:solidFill>
                  <a:srgbClr val="231E20"/>
                </a:solidFill>
                <a:latin typeface="Arial"/>
                <a:cs typeface="Arial"/>
              </a:rPr>
              <a:t>Библиотечная </a:t>
            </a:r>
            <a:r>
              <a:rPr sz="1001" spc="-42" dirty="0">
                <a:solidFill>
                  <a:srgbClr val="231E20"/>
                </a:solidFill>
                <a:latin typeface="Arial"/>
                <a:cs typeface="Arial"/>
              </a:rPr>
              <a:t>пл., </a:t>
            </a:r>
            <a:r>
              <a:rPr sz="1001" spc="-55" dirty="0">
                <a:solidFill>
                  <a:srgbClr val="231E20"/>
                </a:solidFill>
                <a:latin typeface="Arial"/>
                <a:cs typeface="Arial"/>
              </a:rPr>
              <a:t>д.</a:t>
            </a:r>
            <a:r>
              <a:rPr sz="1001" spc="64" dirty="0">
                <a:solidFill>
                  <a:srgbClr val="231E20"/>
                </a:solidFill>
                <a:latin typeface="Arial"/>
                <a:cs typeface="Arial"/>
              </a:rPr>
              <a:t> </a:t>
            </a:r>
            <a:r>
              <a:rPr sz="1001" spc="-61" dirty="0">
                <a:solidFill>
                  <a:srgbClr val="231E20"/>
                </a:solidFill>
                <a:latin typeface="Arial"/>
                <a:cs typeface="Arial"/>
              </a:rPr>
              <a:t>2</a:t>
            </a:r>
            <a:endParaRPr sz="1001">
              <a:latin typeface="Arial"/>
              <a:cs typeface="Arial"/>
            </a:endParaRPr>
          </a:p>
        </p:txBody>
      </p:sp>
      <p:sp>
        <p:nvSpPr>
          <p:cNvPr id="30" name="object 30"/>
          <p:cNvSpPr txBox="1"/>
          <p:nvPr/>
        </p:nvSpPr>
        <p:spPr>
          <a:xfrm>
            <a:off x="2208266" y="2897217"/>
            <a:ext cx="410864" cy="161404"/>
          </a:xfrm>
          <a:prstGeom prst="rect">
            <a:avLst/>
          </a:prstGeom>
        </p:spPr>
        <p:txBody>
          <a:bodyPr vert="horz" wrap="square" lIns="0" tIns="7316" rIns="0" bIns="0" rtlCol="0">
            <a:spAutoFit/>
          </a:bodyPr>
          <a:lstStyle/>
          <a:p>
            <a:pPr marL="7701">
              <a:spcBef>
                <a:spcPts val="58"/>
              </a:spcBef>
            </a:pPr>
            <a:r>
              <a:rPr sz="1001" spc="-30" dirty="0">
                <a:solidFill>
                  <a:srgbClr val="231E20"/>
                </a:solidFill>
                <a:latin typeface="Arial"/>
                <a:cs typeface="Arial"/>
              </a:rPr>
              <a:t>3</a:t>
            </a:r>
            <a:r>
              <a:rPr sz="1001" spc="-52" dirty="0">
                <a:solidFill>
                  <a:srgbClr val="231E20"/>
                </a:solidFill>
                <a:latin typeface="Arial"/>
                <a:cs typeface="Arial"/>
              </a:rPr>
              <a:t>4</a:t>
            </a:r>
            <a:r>
              <a:rPr sz="1001" spc="-61" dirty="0">
                <a:solidFill>
                  <a:srgbClr val="231E20"/>
                </a:solidFill>
                <a:latin typeface="Arial"/>
                <a:cs typeface="Arial"/>
              </a:rPr>
              <a:t>5</a:t>
            </a:r>
            <a:r>
              <a:rPr sz="1001" spc="-30" dirty="0">
                <a:solidFill>
                  <a:srgbClr val="231E20"/>
                </a:solidFill>
                <a:latin typeface="Arial"/>
                <a:cs typeface="Arial"/>
              </a:rPr>
              <a:t>568</a:t>
            </a:r>
            <a:endParaRPr sz="1001">
              <a:latin typeface="Arial"/>
              <a:cs typeface="Arial"/>
            </a:endParaRPr>
          </a:p>
        </p:txBody>
      </p:sp>
      <p:sp>
        <p:nvSpPr>
          <p:cNvPr id="31" name="object 31"/>
          <p:cNvSpPr txBox="1"/>
          <p:nvPr/>
        </p:nvSpPr>
        <p:spPr>
          <a:xfrm>
            <a:off x="2708147" y="2821021"/>
            <a:ext cx="542941" cy="315420"/>
          </a:xfrm>
          <a:prstGeom prst="rect">
            <a:avLst/>
          </a:prstGeom>
        </p:spPr>
        <p:txBody>
          <a:bodyPr vert="horz" wrap="square" lIns="0" tIns="7316" rIns="0" bIns="0" rtlCol="0">
            <a:spAutoFit/>
          </a:bodyPr>
          <a:lstStyle/>
          <a:p>
            <a:pPr marL="7701" marR="3081">
              <a:spcBef>
                <a:spcPts val="58"/>
              </a:spcBef>
            </a:pPr>
            <a:r>
              <a:rPr sz="1001" spc="21" dirty="0">
                <a:solidFill>
                  <a:srgbClr val="231E20"/>
                </a:solidFill>
                <a:latin typeface="Arial"/>
                <a:cs typeface="Arial"/>
              </a:rPr>
              <a:t>Широ</a:t>
            </a:r>
            <a:r>
              <a:rPr sz="1001" spc="-30" dirty="0">
                <a:solidFill>
                  <a:srgbClr val="231E20"/>
                </a:solidFill>
                <a:latin typeface="Arial"/>
                <a:cs typeface="Arial"/>
              </a:rPr>
              <a:t>к</a:t>
            </a:r>
            <a:r>
              <a:rPr sz="1001" spc="-9" dirty="0">
                <a:solidFill>
                  <a:srgbClr val="231E20"/>
                </a:solidFill>
                <a:latin typeface="Arial"/>
                <a:cs typeface="Arial"/>
              </a:rPr>
              <a:t>ов  </a:t>
            </a:r>
            <a:r>
              <a:rPr sz="1001" spc="-12" dirty="0">
                <a:solidFill>
                  <a:srgbClr val="231E20"/>
                </a:solidFill>
                <a:latin typeface="Arial"/>
                <a:cs typeface="Arial"/>
              </a:rPr>
              <a:t>Федор</a:t>
            </a:r>
            <a:endParaRPr sz="1001">
              <a:latin typeface="Arial"/>
              <a:cs typeface="Arial"/>
            </a:endParaRPr>
          </a:p>
        </p:txBody>
      </p:sp>
      <p:sp>
        <p:nvSpPr>
          <p:cNvPr id="32" name="object 32"/>
          <p:cNvSpPr txBox="1"/>
          <p:nvPr/>
        </p:nvSpPr>
        <p:spPr>
          <a:xfrm>
            <a:off x="3791762" y="2897217"/>
            <a:ext cx="944178" cy="161404"/>
          </a:xfrm>
          <a:prstGeom prst="rect">
            <a:avLst/>
          </a:prstGeom>
        </p:spPr>
        <p:txBody>
          <a:bodyPr vert="horz" wrap="square" lIns="0" tIns="7316" rIns="0" bIns="0" rtlCol="0">
            <a:spAutoFit/>
          </a:bodyPr>
          <a:lstStyle/>
          <a:p>
            <a:pPr marL="7701">
              <a:spcBef>
                <a:spcPts val="58"/>
              </a:spcBef>
              <a:tabLst>
                <a:tab pos="384294" algn="l"/>
              </a:tabLst>
            </a:pPr>
            <a:r>
              <a:rPr sz="1001" spc="-42" dirty="0">
                <a:solidFill>
                  <a:srgbClr val="231E20"/>
                </a:solidFill>
                <a:latin typeface="Arial"/>
                <a:cs typeface="Arial"/>
              </a:rPr>
              <a:t>3</a:t>
            </a:r>
            <a:r>
              <a:rPr sz="1001" spc="-152" dirty="0">
                <a:solidFill>
                  <a:srgbClr val="231E20"/>
                </a:solidFill>
                <a:latin typeface="Arial"/>
                <a:cs typeface="Arial"/>
              </a:rPr>
              <a:t>4</a:t>
            </a:r>
            <a:r>
              <a:rPr sz="1001" spc="-130" dirty="0">
                <a:solidFill>
                  <a:srgbClr val="231E20"/>
                </a:solidFill>
                <a:latin typeface="Arial"/>
                <a:cs typeface="Arial"/>
              </a:rPr>
              <a:t>1</a:t>
            </a:r>
            <a:r>
              <a:rPr sz="1001" dirty="0">
                <a:solidFill>
                  <a:srgbClr val="231E20"/>
                </a:solidFill>
                <a:latin typeface="Arial"/>
                <a:cs typeface="Arial"/>
              </a:rPr>
              <a:t>	</a:t>
            </a:r>
            <a:r>
              <a:rPr sz="1001" spc="-263" dirty="0">
                <a:solidFill>
                  <a:srgbClr val="231E20"/>
                </a:solidFill>
                <a:latin typeface="Arial"/>
                <a:cs typeface="Arial"/>
              </a:rPr>
              <a:t>1</a:t>
            </a:r>
            <a:r>
              <a:rPr sz="1001" spc="-18" dirty="0">
                <a:solidFill>
                  <a:srgbClr val="231E20"/>
                </a:solidFill>
                <a:latin typeface="Arial"/>
                <a:cs typeface="Arial"/>
              </a:rPr>
              <a:t>998-</a:t>
            </a:r>
            <a:r>
              <a:rPr sz="1001" spc="-42" dirty="0">
                <a:solidFill>
                  <a:srgbClr val="231E20"/>
                </a:solidFill>
                <a:latin typeface="Arial"/>
                <a:cs typeface="Arial"/>
              </a:rPr>
              <a:t>0</a:t>
            </a:r>
            <a:r>
              <a:rPr sz="1001" spc="-15" dirty="0">
                <a:solidFill>
                  <a:srgbClr val="231E20"/>
                </a:solidFill>
                <a:latin typeface="Arial"/>
                <a:cs typeface="Arial"/>
              </a:rPr>
              <a:t>3</a:t>
            </a:r>
            <a:r>
              <a:rPr sz="1001" spc="-69" dirty="0">
                <a:solidFill>
                  <a:srgbClr val="231E20"/>
                </a:solidFill>
                <a:latin typeface="Arial"/>
                <a:cs typeface="Arial"/>
              </a:rPr>
              <a:t>-</a:t>
            </a:r>
            <a:r>
              <a:rPr sz="1001" spc="-82" dirty="0">
                <a:solidFill>
                  <a:srgbClr val="231E20"/>
                </a:solidFill>
                <a:latin typeface="Arial"/>
                <a:cs typeface="Arial"/>
              </a:rPr>
              <a:t>2</a:t>
            </a:r>
            <a:r>
              <a:rPr sz="1001" spc="-243" dirty="0">
                <a:solidFill>
                  <a:srgbClr val="231E20"/>
                </a:solidFill>
                <a:latin typeface="Arial"/>
                <a:cs typeface="Arial"/>
              </a:rPr>
              <a:t>1</a:t>
            </a:r>
            <a:endParaRPr sz="1001">
              <a:latin typeface="Arial"/>
              <a:cs typeface="Arial"/>
            </a:endParaRPr>
          </a:p>
        </p:txBody>
      </p:sp>
      <p:sp>
        <p:nvSpPr>
          <p:cNvPr id="33" name="object 33"/>
          <p:cNvSpPr txBox="1"/>
          <p:nvPr/>
        </p:nvSpPr>
        <p:spPr>
          <a:xfrm>
            <a:off x="5142186" y="2821021"/>
            <a:ext cx="1010024" cy="315420"/>
          </a:xfrm>
          <a:prstGeom prst="rect">
            <a:avLst/>
          </a:prstGeom>
        </p:spPr>
        <p:txBody>
          <a:bodyPr vert="horz" wrap="square" lIns="0" tIns="7316" rIns="0" bIns="0" rtlCol="0">
            <a:spAutoFit/>
          </a:bodyPr>
          <a:lstStyle/>
          <a:p>
            <a:pPr marL="7701" marR="3081">
              <a:spcBef>
                <a:spcPts val="58"/>
              </a:spcBef>
            </a:pPr>
            <a:r>
              <a:rPr sz="1001" spc="-64" dirty="0">
                <a:solidFill>
                  <a:srgbClr val="231E20"/>
                </a:solidFill>
                <a:latin typeface="Arial"/>
                <a:cs typeface="Arial"/>
              </a:rPr>
              <a:t>С</a:t>
            </a:r>
            <a:r>
              <a:rPr sz="1001" spc="6" dirty="0">
                <a:solidFill>
                  <a:srgbClr val="231E20"/>
                </a:solidFill>
                <a:latin typeface="Arial"/>
                <a:cs typeface="Arial"/>
              </a:rPr>
              <a:t>анк</a:t>
            </a:r>
            <a:r>
              <a:rPr sz="1001" spc="-27" dirty="0">
                <a:solidFill>
                  <a:srgbClr val="231E20"/>
                </a:solidFill>
                <a:latin typeface="Arial"/>
                <a:cs typeface="Arial"/>
              </a:rPr>
              <a:t>т</a:t>
            </a:r>
            <a:r>
              <a:rPr sz="1001" spc="-12" dirty="0">
                <a:solidFill>
                  <a:srgbClr val="231E20"/>
                </a:solidFill>
                <a:latin typeface="Arial"/>
                <a:cs typeface="Arial"/>
              </a:rPr>
              <a:t>-П</a:t>
            </a:r>
            <a:r>
              <a:rPr sz="1001" spc="-42" dirty="0">
                <a:solidFill>
                  <a:srgbClr val="231E20"/>
                </a:solidFill>
                <a:latin typeface="Arial"/>
                <a:cs typeface="Arial"/>
              </a:rPr>
              <a:t>е</a:t>
            </a:r>
            <a:r>
              <a:rPr sz="1001" spc="-61" dirty="0">
                <a:solidFill>
                  <a:srgbClr val="231E20"/>
                </a:solidFill>
                <a:latin typeface="Arial"/>
                <a:cs typeface="Arial"/>
              </a:rPr>
              <a:t>т</a:t>
            </a:r>
            <a:r>
              <a:rPr sz="1001" spc="-9" dirty="0">
                <a:solidFill>
                  <a:srgbClr val="231E20"/>
                </a:solidFill>
                <a:latin typeface="Arial"/>
                <a:cs typeface="Arial"/>
              </a:rPr>
              <a:t>ер</a:t>
            </a:r>
            <a:r>
              <a:rPr sz="1001" spc="-36" dirty="0">
                <a:solidFill>
                  <a:srgbClr val="231E20"/>
                </a:solidFill>
                <a:latin typeface="Arial"/>
                <a:cs typeface="Arial"/>
              </a:rPr>
              <a:t>б</a:t>
            </a:r>
            <a:r>
              <a:rPr sz="1001" spc="-3" dirty="0">
                <a:solidFill>
                  <a:srgbClr val="231E20"/>
                </a:solidFill>
                <a:latin typeface="Arial"/>
                <a:cs typeface="Arial"/>
              </a:rPr>
              <a:t>ур</a:t>
            </a:r>
            <a:r>
              <a:rPr sz="1001" spc="-64" dirty="0">
                <a:solidFill>
                  <a:srgbClr val="231E20"/>
                </a:solidFill>
                <a:latin typeface="Arial"/>
                <a:cs typeface="Arial"/>
              </a:rPr>
              <a:t>г</a:t>
            </a:r>
            <a:r>
              <a:rPr sz="1001" spc="-49" dirty="0">
                <a:solidFill>
                  <a:srgbClr val="231E20"/>
                </a:solidFill>
                <a:latin typeface="Arial"/>
                <a:cs typeface="Arial"/>
              </a:rPr>
              <a:t>,  </a:t>
            </a:r>
            <a:r>
              <a:rPr sz="1001" spc="-52" dirty="0">
                <a:solidFill>
                  <a:srgbClr val="231E20"/>
                </a:solidFill>
                <a:latin typeface="Arial"/>
                <a:cs typeface="Arial"/>
              </a:rPr>
              <a:t>ул. </a:t>
            </a:r>
            <a:r>
              <a:rPr sz="1001" spc="-36" dirty="0">
                <a:solidFill>
                  <a:srgbClr val="231E20"/>
                </a:solidFill>
                <a:latin typeface="Arial"/>
                <a:cs typeface="Arial"/>
              </a:rPr>
              <a:t>Гаванская</a:t>
            </a:r>
            <a:r>
              <a:rPr sz="1001" spc="52" dirty="0">
                <a:solidFill>
                  <a:srgbClr val="231E20"/>
                </a:solidFill>
                <a:latin typeface="Arial"/>
                <a:cs typeface="Arial"/>
              </a:rPr>
              <a:t> </a:t>
            </a:r>
            <a:r>
              <a:rPr sz="1001" spc="-30" dirty="0">
                <a:solidFill>
                  <a:srgbClr val="231E20"/>
                </a:solidFill>
                <a:latin typeface="Arial"/>
                <a:cs typeface="Arial"/>
              </a:rPr>
              <a:t>34</a:t>
            </a:r>
            <a:endParaRPr sz="1001">
              <a:latin typeface="Arial"/>
              <a:cs typeface="Arial"/>
            </a:endParaRPr>
          </a:p>
        </p:txBody>
      </p:sp>
      <p:sp>
        <p:nvSpPr>
          <p:cNvPr id="34" name="object 34"/>
          <p:cNvSpPr txBox="1"/>
          <p:nvPr/>
        </p:nvSpPr>
        <p:spPr>
          <a:xfrm>
            <a:off x="2211631" y="3293003"/>
            <a:ext cx="404318" cy="161404"/>
          </a:xfrm>
          <a:prstGeom prst="rect">
            <a:avLst/>
          </a:prstGeom>
        </p:spPr>
        <p:txBody>
          <a:bodyPr vert="horz" wrap="square" lIns="0" tIns="7316" rIns="0" bIns="0" rtlCol="0">
            <a:spAutoFit/>
          </a:bodyPr>
          <a:lstStyle/>
          <a:p>
            <a:pPr marL="7701">
              <a:spcBef>
                <a:spcPts val="58"/>
              </a:spcBef>
            </a:pPr>
            <a:r>
              <a:rPr sz="1001" spc="-30" dirty="0">
                <a:solidFill>
                  <a:srgbClr val="231E20"/>
                </a:solidFill>
                <a:latin typeface="Arial"/>
                <a:cs typeface="Arial"/>
              </a:rPr>
              <a:t>3</a:t>
            </a:r>
            <a:r>
              <a:rPr sz="1001" spc="-52" dirty="0">
                <a:solidFill>
                  <a:srgbClr val="231E20"/>
                </a:solidFill>
                <a:latin typeface="Arial"/>
                <a:cs typeface="Arial"/>
              </a:rPr>
              <a:t>4</a:t>
            </a:r>
            <a:r>
              <a:rPr sz="1001" spc="-61" dirty="0">
                <a:solidFill>
                  <a:srgbClr val="231E20"/>
                </a:solidFill>
                <a:latin typeface="Arial"/>
                <a:cs typeface="Arial"/>
              </a:rPr>
              <a:t>5</a:t>
            </a:r>
            <a:r>
              <a:rPr sz="1001" spc="-33" dirty="0">
                <a:solidFill>
                  <a:srgbClr val="231E20"/>
                </a:solidFill>
                <a:latin typeface="Arial"/>
                <a:cs typeface="Arial"/>
              </a:rPr>
              <a:t>5</a:t>
            </a:r>
            <a:r>
              <a:rPr sz="1001" spc="-69" dirty="0">
                <a:solidFill>
                  <a:srgbClr val="231E20"/>
                </a:solidFill>
                <a:latin typeface="Arial"/>
                <a:cs typeface="Arial"/>
              </a:rPr>
              <a:t>6</a:t>
            </a:r>
            <a:r>
              <a:rPr sz="1001" spc="-45" dirty="0">
                <a:solidFill>
                  <a:srgbClr val="231E20"/>
                </a:solidFill>
                <a:latin typeface="Arial"/>
                <a:cs typeface="Arial"/>
              </a:rPr>
              <a:t>9</a:t>
            </a:r>
            <a:endParaRPr sz="1001">
              <a:latin typeface="Arial"/>
              <a:cs typeface="Arial"/>
            </a:endParaRPr>
          </a:p>
        </p:txBody>
      </p:sp>
      <p:sp>
        <p:nvSpPr>
          <p:cNvPr id="35" name="object 35"/>
          <p:cNvSpPr txBox="1"/>
          <p:nvPr/>
        </p:nvSpPr>
        <p:spPr>
          <a:xfrm>
            <a:off x="2708147" y="3216808"/>
            <a:ext cx="572206" cy="315420"/>
          </a:xfrm>
          <a:prstGeom prst="rect">
            <a:avLst/>
          </a:prstGeom>
        </p:spPr>
        <p:txBody>
          <a:bodyPr vert="horz" wrap="square" lIns="0" tIns="7316" rIns="0" bIns="0" rtlCol="0">
            <a:spAutoFit/>
          </a:bodyPr>
          <a:lstStyle/>
          <a:p>
            <a:pPr marL="7701" marR="3081">
              <a:spcBef>
                <a:spcPts val="58"/>
              </a:spcBef>
            </a:pPr>
            <a:r>
              <a:rPr sz="1001" spc="-9" dirty="0">
                <a:solidFill>
                  <a:srgbClr val="231E20"/>
                </a:solidFill>
                <a:latin typeface="Arial"/>
                <a:cs typeface="Arial"/>
              </a:rPr>
              <a:t>Ан</a:t>
            </a:r>
            <a:r>
              <a:rPr sz="1001" spc="-36" dirty="0">
                <a:solidFill>
                  <a:srgbClr val="231E20"/>
                </a:solidFill>
                <a:latin typeface="Arial"/>
                <a:cs typeface="Arial"/>
              </a:rPr>
              <a:t>т</a:t>
            </a:r>
            <a:r>
              <a:rPr sz="1001" dirty="0">
                <a:solidFill>
                  <a:srgbClr val="231E20"/>
                </a:solidFill>
                <a:latin typeface="Arial"/>
                <a:cs typeface="Arial"/>
              </a:rPr>
              <a:t>онова  </a:t>
            </a:r>
            <a:r>
              <a:rPr sz="1001" spc="-3" dirty="0">
                <a:solidFill>
                  <a:srgbClr val="231E20"/>
                </a:solidFill>
                <a:latin typeface="Arial"/>
                <a:cs typeface="Arial"/>
              </a:rPr>
              <a:t>Даша</a:t>
            </a:r>
            <a:endParaRPr sz="1001">
              <a:latin typeface="Arial"/>
              <a:cs typeface="Arial"/>
            </a:endParaRPr>
          </a:p>
        </p:txBody>
      </p:sp>
      <p:sp>
        <p:nvSpPr>
          <p:cNvPr id="36" name="object 36"/>
          <p:cNvSpPr txBox="1"/>
          <p:nvPr/>
        </p:nvSpPr>
        <p:spPr>
          <a:xfrm>
            <a:off x="3791762" y="3293003"/>
            <a:ext cx="943408" cy="161404"/>
          </a:xfrm>
          <a:prstGeom prst="rect">
            <a:avLst/>
          </a:prstGeom>
        </p:spPr>
        <p:txBody>
          <a:bodyPr vert="horz" wrap="square" lIns="0" tIns="7316" rIns="0" bIns="0" rtlCol="0">
            <a:spAutoFit/>
          </a:bodyPr>
          <a:lstStyle/>
          <a:p>
            <a:pPr marL="7701">
              <a:spcBef>
                <a:spcPts val="58"/>
              </a:spcBef>
              <a:tabLst>
                <a:tab pos="384294" algn="l"/>
              </a:tabLst>
            </a:pPr>
            <a:r>
              <a:rPr sz="1001" spc="-42" dirty="0">
                <a:solidFill>
                  <a:srgbClr val="231E20"/>
                </a:solidFill>
                <a:latin typeface="Arial"/>
                <a:cs typeface="Arial"/>
              </a:rPr>
              <a:t>3</a:t>
            </a:r>
            <a:r>
              <a:rPr sz="1001" spc="-152" dirty="0">
                <a:solidFill>
                  <a:srgbClr val="231E20"/>
                </a:solidFill>
                <a:latin typeface="Arial"/>
                <a:cs typeface="Arial"/>
              </a:rPr>
              <a:t>4</a:t>
            </a:r>
            <a:r>
              <a:rPr sz="1001" spc="-130" dirty="0">
                <a:solidFill>
                  <a:srgbClr val="231E20"/>
                </a:solidFill>
                <a:latin typeface="Arial"/>
                <a:cs typeface="Arial"/>
              </a:rPr>
              <a:t>1</a:t>
            </a:r>
            <a:r>
              <a:rPr sz="1001" dirty="0">
                <a:solidFill>
                  <a:srgbClr val="231E20"/>
                </a:solidFill>
                <a:latin typeface="Arial"/>
                <a:cs typeface="Arial"/>
              </a:rPr>
              <a:t>	</a:t>
            </a:r>
            <a:r>
              <a:rPr sz="1001" spc="-263" dirty="0">
                <a:solidFill>
                  <a:srgbClr val="231E20"/>
                </a:solidFill>
                <a:latin typeface="Arial"/>
                <a:cs typeface="Arial"/>
              </a:rPr>
              <a:t>1</a:t>
            </a:r>
            <a:r>
              <a:rPr sz="1001" spc="-18" dirty="0">
                <a:solidFill>
                  <a:srgbClr val="231E20"/>
                </a:solidFill>
                <a:latin typeface="Arial"/>
                <a:cs typeface="Arial"/>
              </a:rPr>
              <a:t>999-05</a:t>
            </a:r>
            <a:r>
              <a:rPr sz="1001" spc="-55" dirty="0">
                <a:solidFill>
                  <a:srgbClr val="231E20"/>
                </a:solidFill>
                <a:latin typeface="Arial"/>
                <a:cs typeface="Arial"/>
              </a:rPr>
              <a:t>-</a:t>
            </a:r>
            <a:r>
              <a:rPr sz="1001" spc="-258" dirty="0">
                <a:solidFill>
                  <a:srgbClr val="231E20"/>
                </a:solidFill>
                <a:latin typeface="Arial"/>
                <a:cs typeface="Arial"/>
              </a:rPr>
              <a:t>1</a:t>
            </a:r>
            <a:r>
              <a:rPr sz="1001" spc="-103" dirty="0">
                <a:solidFill>
                  <a:srgbClr val="231E20"/>
                </a:solidFill>
                <a:latin typeface="Arial"/>
                <a:cs typeface="Arial"/>
              </a:rPr>
              <a:t>7</a:t>
            </a:r>
            <a:endParaRPr sz="1001">
              <a:latin typeface="Arial"/>
              <a:cs typeface="Arial"/>
            </a:endParaRPr>
          </a:p>
        </p:txBody>
      </p:sp>
      <p:sp>
        <p:nvSpPr>
          <p:cNvPr id="37" name="object 37"/>
          <p:cNvSpPr txBox="1"/>
          <p:nvPr/>
        </p:nvSpPr>
        <p:spPr>
          <a:xfrm>
            <a:off x="5142186" y="3216808"/>
            <a:ext cx="1010024" cy="315420"/>
          </a:xfrm>
          <a:prstGeom prst="rect">
            <a:avLst/>
          </a:prstGeom>
        </p:spPr>
        <p:txBody>
          <a:bodyPr vert="horz" wrap="square" lIns="0" tIns="7316" rIns="0" bIns="0" rtlCol="0">
            <a:spAutoFit/>
          </a:bodyPr>
          <a:lstStyle/>
          <a:p>
            <a:pPr marL="7701" marR="3081">
              <a:spcBef>
                <a:spcPts val="58"/>
              </a:spcBef>
            </a:pPr>
            <a:r>
              <a:rPr sz="1001" spc="-64" dirty="0">
                <a:solidFill>
                  <a:srgbClr val="231E20"/>
                </a:solidFill>
                <a:latin typeface="Arial"/>
                <a:cs typeface="Arial"/>
              </a:rPr>
              <a:t>С</a:t>
            </a:r>
            <a:r>
              <a:rPr sz="1001" spc="6" dirty="0">
                <a:solidFill>
                  <a:srgbClr val="231E20"/>
                </a:solidFill>
                <a:latin typeface="Arial"/>
                <a:cs typeface="Arial"/>
              </a:rPr>
              <a:t>анк</a:t>
            </a:r>
            <a:r>
              <a:rPr sz="1001" spc="-27" dirty="0">
                <a:solidFill>
                  <a:srgbClr val="231E20"/>
                </a:solidFill>
                <a:latin typeface="Arial"/>
                <a:cs typeface="Arial"/>
              </a:rPr>
              <a:t>т</a:t>
            </a:r>
            <a:r>
              <a:rPr sz="1001" spc="-12" dirty="0">
                <a:solidFill>
                  <a:srgbClr val="231E20"/>
                </a:solidFill>
                <a:latin typeface="Arial"/>
                <a:cs typeface="Arial"/>
              </a:rPr>
              <a:t>-П</a:t>
            </a:r>
            <a:r>
              <a:rPr sz="1001" spc="-42" dirty="0">
                <a:solidFill>
                  <a:srgbClr val="231E20"/>
                </a:solidFill>
                <a:latin typeface="Arial"/>
                <a:cs typeface="Arial"/>
              </a:rPr>
              <a:t>е</a:t>
            </a:r>
            <a:r>
              <a:rPr sz="1001" spc="-61" dirty="0">
                <a:solidFill>
                  <a:srgbClr val="231E20"/>
                </a:solidFill>
                <a:latin typeface="Arial"/>
                <a:cs typeface="Arial"/>
              </a:rPr>
              <a:t>т</a:t>
            </a:r>
            <a:r>
              <a:rPr sz="1001" spc="-9" dirty="0">
                <a:solidFill>
                  <a:srgbClr val="231E20"/>
                </a:solidFill>
                <a:latin typeface="Arial"/>
                <a:cs typeface="Arial"/>
              </a:rPr>
              <a:t>ер</a:t>
            </a:r>
            <a:r>
              <a:rPr sz="1001" spc="-36" dirty="0">
                <a:solidFill>
                  <a:srgbClr val="231E20"/>
                </a:solidFill>
                <a:latin typeface="Arial"/>
                <a:cs typeface="Arial"/>
              </a:rPr>
              <a:t>б</a:t>
            </a:r>
            <a:r>
              <a:rPr sz="1001" spc="-3" dirty="0">
                <a:solidFill>
                  <a:srgbClr val="231E20"/>
                </a:solidFill>
                <a:latin typeface="Arial"/>
                <a:cs typeface="Arial"/>
              </a:rPr>
              <a:t>ур</a:t>
            </a:r>
            <a:r>
              <a:rPr sz="1001" spc="-64" dirty="0">
                <a:solidFill>
                  <a:srgbClr val="231E20"/>
                </a:solidFill>
                <a:latin typeface="Arial"/>
                <a:cs typeface="Arial"/>
              </a:rPr>
              <a:t>г</a:t>
            </a:r>
            <a:r>
              <a:rPr sz="1001" spc="-49" dirty="0">
                <a:solidFill>
                  <a:srgbClr val="231E20"/>
                </a:solidFill>
                <a:latin typeface="Arial"/>
                <a:cs typeface="Arial"/>
              </a:rPr>
              <a:t>,  </a:t>
            </a:r>
            <a:r>
              <a:rPr sz="1001" spc="-52" dirty="0">
                <a:solidFill>
                  <a:srgbClr val="231E20"/>
                </a:solidFill>
                <a:latin typeface="Arial"/>
                <a:cs typeface="Arial"/>
              </a:rPr>
              <a:t>ул. </a:t>
            </a:r>
            <a:r>
              <a:rPr sz="1001" spc="3" dirty="0">
                <a:solidFill>
                  <a:srgbClr val="231E20"/>
                </a:solidFill>
                <a:latin typeface="Arial"/>
                <a:cs typeface="Arial"/>
              </a:rPr>
              <a:t>Широкая</a:t>
            </a:r>
            <a:r>
              <a:rPr sz="1001" spc="49" dirty="0">
                <a:solidFill>
                  <a:srgbClr val="231E20"/>
                </a:solidFill>
                <a:latin typeface="Arial"/>
                <a:cs typeface="Arial"/>
              </a:rPr>
              <a:t> </a:t>
            </a:r>
            <a:r>
              <a:rPr sz="1001" spc="-36" dirty="0">
                <a:solidFill>
                  <a:srgbClr val="231E20"/>
                </a:solidFill>
                <a:latin typeface="Arial"/>
                <a:cs typeface="Arial"/>
              </a:rPr>
              <a:t>45</a:t>
            </a:r>
            <a:endParaRPr sz="1001">
              <a:latin typeface="Arial"/>
              <a:cs typeface="Arial"/>
            </a:endParaRPr>
          </a:p>
        </p:txBody>
      </p:sp>
      <p:sp>
        <p:nvSpPr>
          <p:cNvPr id="38" name="object 38"/>
          <p:cNvSpPr/>
          <p:nvPr/>
        </p:nvSpPr>
        <p:spPr>
          <a:xfrm>
            <a:off x="3542344" y="1404308"/>
            <a:ext cx="492113" cy="0"/>
          </a:xfrm>
          <a:custGeom>
            <a:avLst/>
            <a:gdLst/>
            <a:ahLst/>
            <a:cxnLst/>
            <a:rect l="l" t="t" r="r" b="b"/>
            <a:pathLst>
              <a:path w="811529">
                <a:moveTo>
                  <a:pt x="0" y="0"/>
                </a:moveTo>
                <a:lnTo>
                  <a:pt x="811504" y="0"/>
                </a:lnTo>
              </a:path>
            </a:pathLst>
          </a:custGeom>
          <a:ln w="10470">
            <a:solidFill>
              <a:srgbClr val="010202"/>
            </a:solidFill>
          </a:ln>
        </p:spPr>
        <p:txBody>
          <a:bodyPr wrap="square" lIns="0" tIns="0" rIns="0" bIns="0" rtlCol="0"/>
          <a:lstStyle/>
          <a:p>
            <a:endParaRPr sz="1092"/>
          </a:p>
        </p:txBody>
      </p:sp>
      <p:sp>
        <p:nvSpPr>
          <p:cNvPr id="39" name="object 39"/>
          <p:cNvSpPr/>
          <p:nvPr/>
        </p:nvSpPr>
        <p:spPr>
          <a:xfrm>
            <a:off x="3539170" y="1401133"/>
            <a:ext cx="0" cy="387375"/>
          </a:xfrm>
          <a:custGeom>
            <a:avLst/>
            <a:gdLst/>
            <a:ahLst/>
            <a:cxnLst/>
            <a:rect l="l" t="t" r="r" b="b"/>
            <a:pathLst>
              <a:path h="638810">
                <a:moveTo>
                  <a:pt x="0" y="638724"/>
                </a:moveTo>
                <a:lnTo>
                  <a:pt x="0" y="0"/>
                </a:lnTo>
              </a:path>
            </a:pathLst>
          </a:custGeom>
          <a:ln w="10470">
            <a:solidFill>
              <a:srgbClr val="010202"/>
            </a:solidFill>
          </a:ln>
        </p:spPr>
        <p:txBody>
          <a:bodyPr wrap="square" lIns="0" tIns="0" rIns="0" bIns="0" rtlCol="0"/>
          <a:lstStyle/>
          <a:p>
            <a:endParaRPr sz="1092"/>
          </a:p>
        </p:txBody>
      </p:sp>
      <p:sp>
        <p:nvSpPr>
          <p:cNvPr id="40" name="object 40"/>
          <p:cNvSpPr/>
          <p:nvPr/>
        </p:nvSpPr>
        <p:spPr>
          <a:xfrm>
            <a:off x="4040791" y="1404308"/>
            <a:ext cx="480561" cy="0"/>
          </a:xfrm>
          <a:custGeom>
            <a:avLst/>
            <a:gdLst/>
            <a:ahLst/>
            <a:cxnLst/>
            <a:rect l="l" t="t" r="r" b="b"/>
            <a:pathLst>
              <a:path w="792479">
                <a:moveTo>
                  <a:pt x="0" y="0"/>
                </a:moveTo>
                <a:lnTo>
                  <a:pt x="792310" y="0"/>
                </a:lnTo>
              </a:path>
            </a:pathLst>
          </a:custGeom>
          <a:ln w="10470">
            <a:solidFill>
              <a:srgbClr val="010202"/>
            </a:solidFill>
          </a:ln>
        </p:spPr>
        <p:txBody>
          <a:bodyPr wrap="square" lIns="0" tIns="0" rIns="0" bIns="0" rtlCol="0"/>
          <a:lstStyle/>
          <a:p>
            <a:endParaRPr sz="1092"/>
          </a:p>
        </p:txBody>
      </p:sp>
      <p:sp>
        <p:nvSpPr>
          <p:cNvPr id="41" name="object 41"/>
          <p:cNvSpPr/>
          <p:nvPr/>
        </p:nvSpPr>
        <p:spPr>
          <a:xfrm>
            <a:off x="4037622" y="1401133"/>
            <a:ext cx="0" cy="387375"/>
          </a:xfrm>
          <a:custGeom>
            <a:avLst/>
            <a:gdLst/>
            <a:ahLst/>
            <a:cxnLst/>
            <a:rect l="l" t="t" r="r" b="b"/>
            <a:pathLst>
              <a:path h="638810">
                <a:moveTo>
                  <a:pt x="0" y="638724"/>
                </a:moveTo>
                <a:lnTo>
                  <a:pt x="0" y="0"/>
                </a:lnTo>
              </a:path>
            </a:pathLst>
          </a:custGeom>
          <a:ln w="10470">
            <a:solidFill>
              <a:srgbClr val="010202"/>
            </a:solidFill>
          </a:ln>
        </p:spPr>
        <p:txBody>
          <a:bodyPr wrap="square" lIns="0" tIns="0" rIns="0" bIns="0" rtlCol="0"/>
          <a:lstStyle/>
          <a:p>
            <a:endParaRPr sz="1092"/>
          </a:p>
        </p:txBody>
      </p:sp>
      <p:sp>
        <p:nvSpPr>
          <p:cNvPr id="42" name="object 42"/>
          <p:cNvSpPr/>
          <p:nvPr/>
        </p:nvSpPr>
        <p:spPr>
          <a:xfrm>
            <a:off x="5041900" y="1404308"/>
            <a:ext cx="480561" cy="0"/>
          </a:xfrm>
          <a:custGeom>
            <a:avLst/>
            <a:gdLst/>
            <a:ahLst/>
            <a:cxnLst/>
            <a:rect l="l" t="t" r="r" b="b"/>
            <a:pathLst>
              <a:path w="792479">
                <a:moveTo>
                  <a:pt x="0" y="0"/>
                </a:moveTo>
                <a:lnTo>
                  <a:pt x="792269" y="0"/>
                </a:lnTo>
              </a:path>
            </a:pathLst>
          </a:custGeom>
          <a:ln w="10470">
            <a:solidFill>
              <a:srgbClr val="010202"/>
            </a:solidFill>
          </a:ln>
        </p:spPr>
        <p:txBody>
          <a:bodyPr wrap="square" lIns="0" tIns="0" rIns="0" bIns="0" rtlCol="0"/>
          <a:lstStyle/>
          <a:p>
            <a:endParaRPr sz="1092"/>
          </a:p>
        </p:txBody>
      </p:sp>
      <p:sp>
        <p:nvSpPr>
          <p:cNvPr id="43" name="object 43"/>
          <p:cNvSpPr/>
          <p:nvPr/>
        </p:nvSpPr>
        <p:spPr>
          <a:xfrm>
            <a:off x="5038725" y="1401133"/>
            <a:ext cx="0" cy="387375"/>
          </a:xfrm>
          <a:custGeom>
            <a:avLst/>
            <a:gdLst/>
            <a:ahLst/>
            <a:cxnLst/>
            <a:rect l="l" t="t" r="r" b="b"/>
            <a:pathLst>
              <a:path h="638810">
                <a:moveTo>
                  <a:pt x="0" y="638724"/>
                </a:moveTo>
                <a:lnTo>
                  <a:pt x="0" y="0"/>
                </a:lnTo>
              </a:path>
            </a:pathLst>
          </a:custGeom>
          <a:ln w="10470">
            <a:solidFill>
              <a:srgbClr val="010202"/>
            </a:solidFill>
          </a:ln>
        </p:spPr>
        <p:txBody>
          <a:bodyPr wrap="square" lIns="0" tIns="0" rIns="0" bIns="0" rtlCol="0"/>
          <a:lstStyle/>
          <a:p>
            <a:endParaRPr sz="1092"/>
          </a:p>
        </p:txBody>
      </p:sp>
      <p:sp>
        <p:nvSpPr>
          <p:cNvPr id="44" name="object 44"/>
          <p:cNvSpPr/>
          <p:nvPr/>
        </p:nvSpPr>
        <p:spPr>
          <a:xfrm>
            <a:off x="5528682" y="1404308"/>
            <a:ext cx="497503" cy="0"/>
          </a:xfrm>
          <a:custGeom>
            <a:avLst/>
            <a:gdLst/>
            <a:ahLst/>
            <a:cxnLst/>
            <a:rect l="l" t="t" r="r" b="b"/>
            <a:pathLst>
              <a:path w="820420">
                <a:moveTo>
                  <a:pt x="0" y="0"/>
                </a:moveTo>
                <a:lnTo>
                  <a:pt x="820247" y="0"/>
                </a:lnTo>
              </a:path>
            </a:pathLst>
          </a:custGeom>
          <a:ln w="10470">
            <a:solidFill>
              <a:srgbClr val="010202"/>
            </a:solidFill>
          </a:ln>
        </p:spPr>
        <p:txBody>
          <a:bodyPr wrap="square" lIns="0" tIns="0" rIns="0" bIns="0" rtlCol="0"/>
          <a:lstStyle/>
          <a:p>
            <a:endParaRPr sz="1092"/>
          </a:p>
        </p:txBody>
      </p:sp>
      <p:sp>
        <p:nvSpPr>
          <p:cNvPr id="45" name="object 45"/>
          <p:cNvSpPr/>
          <p:nvPr/>
        </p:nvSpPr>
        <p:spPr>
          <a:xfrm>
            <a:off x="5525507" y="1401133"/>
            <a:ext cx="0" cy="387375"/>
          </a:xfrm>
          <a:custGeom>
            <a:avLst/>
            <a:gdLst/>
            <a:ahLst/>
            <a:cxnLst/>
            <a:rect l="l" t="t" r="r" b="b"/>
            <a:pathLst>
              <a:path h="638810">
                <a:moveTo>
                  <a:pt x="0" y="638724"/>
                </a:moveTo>
                <a:lnTo>
                  <a:pt x="0" y="0"/>
                </a:lnTo>
              </a:path>
            </a:pathLst>
          </a:custGeom>
          <a:ln w="10470">
            <a:solidFill>
              <a:srgbClr val="010202"/>
            </a:solidFill>
          </a:ln>
        </p:spPr>
        <p:txBody>
          <a:bodyPr wrap="square" lIns="0" tIns="0" rIns="0" bIns="0" rtlCol="0"/>
          <a:lstStyle/>
          <a:p>
            <a:endParaRPr sz="1092"/>
          </a:p>
        </p:txBody>
      </p:sp>
      <p:sp>
        <p:nvSpPr>
          <p:cNvPr id="46" name="object 46"/>
          <p:cNvSpPr/>
          <p:nvPr/>
        </p:nvSpPr>
        <p:spPr>
          <a:xfrm>
            <a:off x="6032430" y="1404308"/>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47" name="object 47"/>
          <p:cNvSpPr/>
          <p:nvPr/>
        </p:nvSpPr>
        <p:spPr>
          <a:xfrm>
            <a:off x="6029255" y="1401133"/>
            <a:ext cx="0" cy="387375"/>
          </a:xfrm>
          <a:custGeom>
            <a:avLst/>
            <a:gdLst/>
            <a:ahLst/>
            <a:cxnLst/>
            <a:rect l="l" t="t" r="r" b="b"/>
            <a:pathLst>
              <a:path h="638810">
                <a:moveTo>
                  <a:pt x="0" y="638724"/>
                </a:moveTo>
                <a:lnTo>
                  <a:pt x="0" y="0"/>
                </a:lnTo>
              </a:path>
            </a:pathLst>
          </a:custGeom>
          <a:ln w="10470">
            <a:solidFill>
              <a:srgbClr val="010202"/>
            </a:solidFill>
          </a:ln>
        </p:spPr>
        <p:txBody>
          <a:bodyPr wrap="square" lIns="0" tIns="0" rIns="0" bIns="0" rtlCol="0"/>
          <a:lstStyle/>
          <a:p>
            <a:endParaRPr sz="1092"/>
          </a:p>
        </p:txBody>
      </p:sp>
      <p:sp>
        <p:nvSpPr>
          <p:cNvPr id="48" name="object 48"/>
          <p:cNvSpPr/>
          <p:nvPr/>
        </p:nvSpPr>
        <p:spPr>
          <a:xfrm>
            <a:off x="6516057" y="1404308"/>
            <a:ext cx="494423" cy="0"/>
          </a:xfrm>
          <a:custGeom>
            <a:avLst/>
            <a:gdLst/>
            <a:ahLst/>
            <a:cxnLst/>
            <a:rect l="l" t="t" r="r" b="b"/>
            <a:pathLst>
              <a:path w="815340">
                <a:moveTo>
                  <a:pt x="0" y="0"/>
                </a:moveTo>
                <a:lnTo>
                  <a:pt x="814980" y="0"/>
                </a:lnTo>
              </a:path>
            </a:pathLst>
          </a:custGeom>
          <a:ln w="10470">
            <a:solidFill>
              <a:srgbClr val="010202"/>
            </a:solidFill>
          </a:ln>
        </p:spPr>
        <p:txBody>
          <a:bodyPr wrap="square" lIns="0" tIns="0" rIns="0" bIns="0" rtlCol="0"/>
          <a:lstStyle/>
          <a:p>
            <a:endParaRPr sz="1092"/>
          </a:p>
        </p:txBody>
      </p:sp>
      <p:sp>
        <p:nvSpPr>
          <p:cNvPr id="49" name="object 49"/>
          <p:cNvSpPr/>
          <p:nvPr/>
        </p:nvSpPr>
        <p:spPr>
          <a:xfrm>
            <a:off x="6512882" y="1401133"/>
            <a:ext cx="0" cy="387375"/>
          </a:xfrm>
          <a:custGeom>
            <a:avLst/>
            <a:gdLst/>
            <a:ahLst/>
            <a:cxnLst/>
            <a:rect l="l" t="t" r="r" b="b"/>
            <a:pathLst>
              <a:path h="638810">
                <a:moveTo>
                  <a:pt x="0" y="638724"/>
                </a:moveTo>
                <a:lnTo>
                  <a:pt x="0" y="0"/>
                </a:lnTo>
              </a:path>
            </a:pathLst>
          </a:custGeom>
          <a:ln w="10470">
            <a:solidFill>
              <a:srgbClr val="010202"/>
            </a:solidFill>
          </a:ln>
        </p:spPr>
        <p:txBody>
          <a:bodyPr wrap="square" lIns="0" tIns="0" rIns="0" bIns="0" rtlCol="0"/>
          <a:lstStyle/>
          <a:p>
            <a:endParaRPr sz="1092"/>
          </a:p>
        </p:txBody>
      </p:sp>
      <p:sp>
        <p:nvSpPr>
          <p:cNvPr id="50" name="object 50"/>
          <p:cNvSpPr/>
          <p:nvPr/>
        </p:nvSpPr>
        <p:spPr>
          <a:xfrm>
            <a:off x="7016611" y="1404308"/>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51" name="object 51"/>
          <p:cNvSpPr/>
          <p:nvPr/>
        </p:nvSpPr>
        <p:spPr>
          <a:xfrm>
            <a:off x="7013437" y="1401133"/>
            <a:ext cx="0" cy="387375"/>
          </a:xfrm>
          <a:custGeom>
            <a:avLst/>
            <a:gdLst/>
            <a:ahLst/>
            <a:cxnLst/>
            <a:rect l="l" t="t" r="r" b="b"/>
            <a:pathLst>
              <a:path h="638810">
                <a:moveTo>
                  <a:pt x="0" y="638724"/>
                </a:moveTo>
                <a:lnTo>
                  <a:pt x="0" y="0"/>
                </a:lnTo>
              </a:path>
            </a:pathLst>
          </a:custGeom>
          <a:ln w="10470">
            <a:solidFill>
              <a:srgbClr val="010202"/>
            </a:solidFill>
          </a:ln>
        </p:spPr>
        <p:txBody>
          <a:bodyPr wrap="square" lIns="0" tIns="0" rIns="0" bIns="0" rtlCol="0"/>
          <a:lstStyle/>
          <a:p>
            <a:endParaRPr sz="1092"/>
          </a:p>
        </p:txBody>
      </p:sp>
      <p:sp>
        <p:nvSpPr>
          <p:cNvPr id="52" name="object 52"/>
          <p:cNvSpPr/>
          <p:nvPr/>
        </p:nvSpPr>
        <p:spPr>
          <a:xfrm>
            <a:off x="7497063" y="1401133"/>
            <a:ext cx="0" cy="387375"/>
          </a:xfrm>
          <a:custGeom>
            <a:avLst/>
            <a:gdLst/>
            <a:ahLst/>
            <a:cxnLst/>
            <a:rect l="l" t="t" r="r" b="b"/>
            <a:pathLst>
              <a:path h="638810">
                <a:moveTo>
                  <a:pt x="0" y="638724"/>
                </a:moveTo>
                <a:lnTo>
                  <a:pt x="0" y="0"/>
                </a:lnTo>
              </a:path>
            </a:pathLst>
          </a:custGeom>
          <a:ln w="10470">
            <a:solidFill>
              <a:srgbClr val="010202"/>
            </a:solidFill>
          </a:ln>
        </p:spPr>
        <p:txBody>
          <a:bodyPr wrap="square" lIns="0" tIns="0" rIns="0" bIns="0" rtlCol="0"/>
          <a:lstStyle/>
          <a:p>
            <a:endParaRPr sz="1092"/>
          </a:p>
        </p:txBody>
      </p:sp>
      <p:sp>
        <p:nvSpPr>
          <p:cNvPr id="53" name="object 53"/>
          <p:cNvSpPr/>
          <p:nvPr/>
        </p:nvSpPr>
        <p:spPr>
          <a:xfrm>
            <a:off x="3542344" y="1785281"/>
            <a:ext cx="492113" cy="0"/>
          </a:xfrm>
          <a:custGeom>
            <a:avLst/>
            <a:gdLst/>
            <a:ahLst/>
            <a:cxnLst/>
            <a:rect l="l" t="t" r="r" b="b"/>
            <a:pathLst>
              <a:path w="811529">
                <a:moveTo>
                  <a:pt x="0" y="0"/>
                </a:moveTo>
                <a:lnTo>
                  <a:pt x="811504" y="0"/>
                </a:lnTo>
              </a:path>
            </a:pathLst>
          </a:custGeom>
          <a:ln w="10470">
            <a:solidFill>
              <a:srgbClr val="010202"/>
            </a:solidFill>
          </a:ln>
        </p:spPr>
        <p:txBody>
          <a:bodyPr wrap="square" lIns="0" tIns="0" rIns="0" bIns="0" rtlCol="0"/>
          <a:lstStyle/>
          <a:p>
            <a:endParaRPr sz="1092"/>
          </a:p>
        </p:txBody>
      </p:sp>
      <p:sp>
        <p:nvSpPr>
          <p:cNvPr id="54" name="object 54"/>
          <p:cNvSpPr/>
          <p:nvPr/>
        </p:nvSpPr>
        <p:spPr>
          <a:xfrm>
            <a:off x="4040791" y="1785281"/>
            <a:ext cx="480561" cy="0"/>
          </a:xfrm>
          <a:custGeom>
            <a:avLst/>
            <a:gdLst/>
            <a:ahLst/>
            <a:cxnLst/>
            <a:rect l="l" t="t" r="r" b="b"/>
            <a:pathLst>
              <a:path w="792479">
                <a:moveTo>
                  <a:pt x="0" y="0"/>
                </a:moveTo>
                <a:lnTo>
                  <a:pt x="792310" y="0"/>
                </a:lnTo>
              </a:path>
            </a:pathLst>
          </a:custGeom>
          <a:ln w="10470">
            <a:solidFill>
              <a:srgbClr val="010202"/>
            </a:solidFill>
          </a:ln>
        </p:spPr>
        <p:txBody>
          <a:bodyPr wrap="square" lIns="0" tIns="0" rIns="0" bIns="0" rtlCol="0"/>
          <a:lstStyle/>
          <a:p>
            <a:endParaRPr sz="1092"/>
          </a:p>
        </p:txBody>
      </p:sp>
      <p:sp>
        <p:nvSpPr>
          <p:cNvPr id="55" name="object 55"/>
          <p:cNvSpPr/>
          <p:nvPr/>
        </p:nvSpPr>
        <p:spPr>
          <a:xfrm>
            <a:off x="5041900" y="1785281"/>
            <a:ext cx="480561" cy="0"/>
          </a:xfrm>
          <a:custGeom>
            <a:avLst/>
            <a:gdLst/>
            <a:ahLst/>
            <a:cxnLst/>
            <a:rect l="l" t="t" r="r" b="b"/>
            <a:pathLst>
              <a:path w="792479">
                <a:moveTo>
                  <a:pt x="0" y="0"/>
                </a:moveTo>
                <a:lnTo>
                  <a:pt x="792269" y="0"/>
                </a:lnTo>
              </a:path>
            </a:pathLst>
          </a:custGeom>
          <a:ln w="10470">
            <a:solidFill>
              <a:srgbClr val="010202"/>
            </a:solidFill>
          </a:ln>
        </p:spPr>
        <p:txBody>
          <a:bodyPr wrap="square" lIns="0" tIns="0" rIns="0" bIns="0" rtlCol="0"/>
          <a:lstStyle/>
          <a:p>
            <a:endParaRPr sz="1092"/>
          </a:p>
        </p:txBody>
      </p:sp>
      <p:sp>
        <p:nvSpPr>
          <p:cNvPr id="56" name="object 56"/>
          <p:cNvSpPr/>
          <p:nvPr/>
        </p:nvSpPr>
        <p:spPr>
          <a:xfrm>
            <a:off x="5528682" y="1785281"/>
            <a:ext cx="497503" cy="0"/>
          </a:xfrm>
          <a:custGeom>
            <a:avLst/>
            <a:gdLst/>
            <a:ahLst/>
            <a:cxnLst/>
            <a:rect l="l" t="t" r="r" b="b"/>
            <a:pathLst>
              <a:path w="820420">
                <a:moveTo>
                  <a:pt x="0" y="0"/>
                </a:moveTo>
                <a:lnTo>
                  <a:pt x="820247" y="0"/>
                </a:lnTo>
              </a:path>
            </a:pathLst>
          </a:custGeom>
          <a:ln w="10470">
            <a:solidFill>
              <a:srgbClr val="010202"/>
            </a:solidFill>
          </a:ln>
        </p:spPr>
        <p:txBody>
          <a:bodyPr wrap="square" lIns="0" tIns="0" rIns="0" bIns="0" rtlCol="0"/>
          <a:lstStyle/>
          <a:p>
            <a:endParaRPr sz="1092"/>
          </a:p>
        </p:txBody>
      </p:sp>
      <p:sp>
        <p:nvSpPr>
          <p:cNvPr id="57" name="object 57"/>
          <p:cNvSpPr/>
          <p:nvPr/>
        </p:nvSpPr>
        <p:spPr>
          <a:xfrm>
            <a:off x="6032430" y="1785281"/>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58" name="object 58"/>
          <p:cNvSpPr/>
          <p:nvPr/>
        </p:nvSpPr>
        <p:spPr>
          <a:xfrm>
            <a:off x="6516057" y="1785281"/>
            <a:ext cx="494423" cy="0"/>
          </a:xfrm>
          <a:custGeom>
            <a:avLst/>
            <a:gdLst/>
            <a:ahLst/>
            <a:cxnLst/>
            <a:rect l="l" t="t" r="r" b="b"/>
            <a:pathLst>
              <a:path w="815340">
                <a:moveTo>
                  <a:pt x="0" y="0"/>
                </a:moveTo>
                <a:lnTo>
                  <a:pt x="814980" y="0"/>
                </a:lnTo>
              </a:path>
            </a:pathLst>
          </a:custGeom>
          <a:ln w="10470">
            <a:solidFill>
              <a:srgbClr val="010202"/>
            </a:solidFill>
          </a:ln>
        </p:spPr>
        <p:txBody>
          <a:bodyPr wrap="square" lIns="0" tIns="0" rIns="0" bIns="0" rtlCol="0"/>
          <a:lstStyle/>
          <a:p>
            <a:endParaRPr sz="1092"/>
          </a:p>
        </p:txBody>
      </p:sp>
      <p:sp>
        <p:nvSpPr>
          <p:cNvPr id="59" name="object 59"/>
          <p:cNvSpPr/>
          <p:nvPr/>
        </p:nvSpPr>
        <p:spPr>
          <a:xfrm>
            <a:off x="7016611" y="1785281"/>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60" name="object 60"/>
          <p:cNvSpPr txBox="1"/>
          <p:nvPr/>
        </p:nvSpPr>
        <p:spPr>
          <a:xfrm>
            <a:off x="3539170" y="1404308"/>
            <a:ext cx="498659" cy="265999"/>
          </a:xfrm>
          <a:prstGeom prst="rect">
            <a:avLst/>
          </a:prstGeom>
          <a:ln w="10470">
            <a:solidFill>
              <a:srgbClr val="010202"/>
            </a:solidFill>
          </a:ln>
        </p:spPr>
        <p:txBody>
          <a:bodyPr vert="horz" wrap="square" lIns="0" tIns="110899" rIns="0" bIns="0" rtlCol="0">
            <a:spAutoFit/>
          </a:bodyPr>
          <a:lstStyle/>
          <a:p>
            <a:pPr marL="65461">
              <a:spcBef>
                <a:spcPts val="873"/>
              </a:spcBef>
            </a:pPr>
            <a:r>
              <a:rPr sz="1001" b="1" spc="-27" dirty="0">
                <a:solidFill>
                  <a:srgbClr val="231E20"/>
                </a:solidFill>
                <a:latin typeface="Arial"/>
                <a:cs typeface="Arial"/>
              </a:rPr>
              <a:t>345567</a:t>
            </a:r>
            <a:endParaRPr sz="1001" dirty="0">
              <a:latin typeface="Arial"/>
              <a:cs typeface="Arial"/>
            </a:endParaRPr>
          </a:p>
        </p:txBody>
      </p:sp>
      <p:sp>
        <p:nvSpPr>
          <p:cNvPr id="61" name="object 61"/>
          <p:cNvSpPr txBox="1"/>
          <p:nvPr/>
        </p:nvSpPr>
        <p:spPr>
          <a:xfrm>
            <a:off x="4524424" y="1404308"/>
            <a:ext cx="514446" cy="265999"/>
          </a:xfrm>
          <a:prstGeom prst="rect">
            <a:avLst/>
          </a:prstGeom>
          <a:ln w="10470">
            <a:solidFill>
              <a:srgbClr val="010202"/>
            </a:solidFill>
          </a:ln>
        </p:spPr>
        <p:txBody>
          <a:bodyPr vert="horz" wrap="square" lIns="0" tIns="110899" rIns="0" bIns="0" rtlCol="0">
            <a:spAutoFit/>
          </a:bodyPr>
          <a:lstStyle/>
          <a:p>
            <a:pPr marL="84329">
              <a:spcBef>
                <a:spcPts val="873"/>
              </a:spcBef>
            </a:pPr>
            <a:r>
              <a:rPr sz="1001" spc="-61" dirty="0">
                <a:solidFill>
                  <a:srgbClr val="231E20"/>
                </a:solidFill>
                <a:latin typeface="Arial"/>
                <a:cs typeface="Arial"/>
              </a:rPr>
              <a:t>345570</a:t>
            </a:r>
            <a:endParaRPr sz="1001" dirty="0">
              <a:latin typeface="Arial"/>
              <a:cs typeface="Arial"/>
            </a:endParaRPr>
          </a:p>
        </p:txBody>
      </p:sp>
      <p:sp>
        <p:nvSpPr>
          <p:cNvPr id="62" name="object 62"/>
          <p:cNvSpPr txBox="1"/>
          <p:nvPr/>
        </p:nvSpPr>
        <p:spPr>
          <a:xfrm>
            <a:off x="5525507" y="1404308"/>
            <a:ext cx="504050" cy="265999"/>
          </a:xfrm>
          <a:prstGeom prst="rect">
            <a:avLst/>
          </a:prstGeom>
          <a:ln w="10470">
            <a:solidFill>
              <a:srgbClr val="010202"/>
            </a:solidFill>
          </a:ln>
        </p:spPr>
        <p:txBody>
          <a:bodyPr vert="horz" wrap="square" lIns="0" tIns="110899" rIns="0" bIns="0" rtlCol="0">
            <a:spAutoFit/>
          </a:bodyPr>
          <a:lstStyle/>
          <a:p>
            <a:pPr marL="38121" algn="ctr">
              <a:spcBef>
                <a:spcPts val="873"/>
              </a:spcBef>
            </a:pPr>
            <a:r>
              <a:rPr sz="1001" spc="-52" dirty="0">
                <a:solidFill>
                  <a:srgbClr val="231E20"/>
                </a:solidFill>
                <a:latin typeface="Arial"/>
                <a:cs typeface="Arial"/>
              </a:rPr>
              <a:t>...</a:t>
            </a:r>
            <a:endParaRPr sz="1001">
              <a:latin typeface="Arial"/>
              <a:cs typeface="Arial"/>
            </a:endParaRPr>
          </a:p>
        </p:txBody>
      </p:sp>
      <p:sp>
        <p:nvSpPr>
          <p:cNvPr id="63" name="object 63"/>
          <p:cNvSpPr txBox="1"/>
          <p:nvPr/>
        </p:nvSpPr>
        <p:spPr>
          <a:xfrm>
            <a:off x="6512882" y="1404308"/>
            <a:ext cx="500584" cy="265999"/>
          </a:xfrm>
          <a:prstGeom prst="rect">
            <a:avLst/>
          </a:prstGeom>
          <a:ln w="10470">
            <a:solidFill>
              <a:srgbClr val="010202"/>
            </a:solidFill>
          </a:ln>
        </p:spPr>
        <p:txBody>
          <a:bodyPr vert="horz" wrap="square" lIns="0" tIns="110899" rIns="0" bIns="0" rtlCol="0">
            <a:spAutoFit/>
          </a:bodyPr>
          <a:lstStyle/>
          <a:p>
            <a:pPr marL="63150">
              <a:spcBef>
                <a:spcPts val="873"/>
              </a:spcBef>
            </a:pPr>
            <a:r>
              <a:rPr sz="1001" spc="-73" dirty="0">
                <a:solidFill>
                  <a:srgbClr val="231E20"/>
                </a:solidFill>
                <a:latin typeface="Arial"/>
                <a:cs typeface="Arial"/>
              </a:rPr>
              <a:t>345576</a:t>
            </a:r>
            <a:endParaRPr sz="1001">
              <a:latin typeface="Arial"/>
              <a:cs typeface="Arial"/>
            </a:endParaRPr>
          </a:p>
        </p:txBody>
      </p:sp>
      <p:sp>
        <p:nvSpPr>
          <p:cNvPr id="64" name="object 64"/>
          <p:cNvSpPr/>
          <p:nvPr/>
        </p:nvSpPr>
        <p:spPr>
          <a:xfrm>
            <a:off x="7475918" y="2390603"/>
            <a:ext cx="445905" cy="0"/>
          </a:xfrm>
          <a:custGeom>
            <a:avLst/>
            <a:gdLst/>
            <a:ahLst/>
            <a:cxnLst/>
            <a:rect l="l" t="t" r="r" b="b"/>
            <a:pathLst>
              <a:path w="735329">
                <a:moveTo>
                  <a:pt x="0" y="0"/>
                </a:moveTo>
                <a:lnTo>
                  <a:pt x="734794" y="0"/>
                </a:lnTo>
              </a:path>
            </a:pathLst>
          </a:custGeom>
          <a:ln w="10470">
            <a:solidFill>
              <a:srgbClr val="010202"/>
            </a:solidFill>
          </a:ln>
        </p:spPr>
        <p:txBody>
          <a:bodyPr wrap="square" lIns="0" tIns="0" rIns="0" bIns="0" rtlCol="0"/>
          <a:lstStyle/>
          <a:p>
            <a:endParaRPr sz="1092"/>
          </a:p>
        </p:txBody>
      </p:sp>
      <p:sp>
        <p:nvSpPr>
          <p:cNvPr id="65" name="object 65"/>
          <p:cNvSpPr/>
          <p:nvPr/>
        </p:nvSpPr>
        <p:spPr>
          <a:xfrm>
            <a:off x="7984962" y="2390603"/>
            <a:ext cx="910293" cy="0"/>
          </a:xfrm>
          <a:custGeom>
            <a:avLst/>
            <a:gdLst/>
            <a:ahLst/>
            <a:cxnLst/>
            <a:rect l="l" t="t" r="r" b="b"/>
            <a:pathLst>
              <a:path w="1501140">
                <a:moveTo>
                  <a:pt x="0" y="0"/>
                </a:moveTo>
                <a:lnTo>
                  <a:pt x="1500823" y="0"/>
                </a:lnTo>
              </a:path>
            </a:pathLst>
          </a:custGeom>
          <a:ln w="10470">
            <a:solidFill>
              <a:srgbClr val="010202"/>
            </a:solidFill>
          </a:ln>
        </p:spPr>
        <p:txBody>
          <a:bodyPr wrap="square" lIns="0" tIns="0" rIns="0" bIns="0" rtlCol="0"/>
          <a:lstStyle/>
          <a:p>
            <a:endParaRPr sz="1092"/>
          </a:p>
        </p:txBody>
      </p:sp>
      <p:sp>
        <p:nvSpPr>
          <p:cNvPr id="66" name="object 66"/>
          <p:cNvSpPr/>
          <p:nvPr/>
        </p:nvSpPr>
        <p:spPr>
          <a:xfrm>
            <a:off x="8958603" y="2390603"/>
            <a:ext cx="423571" cy="0"/>
          </a:xfrm>
          <a:custGeom>
            <a:avLst/>
            <a:gdLst/>
            <a:ahLst/>
            <a:cxnLst/>
            <a:rect l="l" t="t" r="r" b="b"/>
            <a:pathLst>
              <a:path w="698500">
                <a:moveTo>
                  <a:pt x="0" y="0"/>
                </a:moveTo>
                <a:lnTo>
                  <a:pt x="698062" y="0"/>
                </a:lnTo>
              </a:path>
            </a:pathLst>
          </a:custGeom>
          <a:ln w="10470">
            <a:solidFill>
              <a:srgbClr val="010202"/>
            </a:solidFill>
          </a:ln>
        </p:spPr>
        <p:txBody>
          <a:bodyPr wrap="square" lIns="0" tIns="0" rIns="0" bIns="0" rtlCol="0"/>
          <a:lstStyle/>
          <a:p>
            <a:endParaRPr sz="1092"/>
          </a:p>
        </p:txBody>
      </p:sp>
      <p:sp>
        <p:nvSpPr>
          <p:cNvPr id="67" name="object 67"/>
          <p:cNvSpPr/>
          <p:nvPr/>
        </p:nvSpPr>
        <p:spPr>
          <a:xfrm>
            <a:off x="9445361" y="2390603"/>
            <a:ext cx="910293" cy="0"/>
          </a:xfrm>
          <a:custGeom>
            <a:avLst/>
            <a:gdLst/>
            <a:ahLst/>
            <a:cxnLst/>
            <a:rect l="l" t="t" r="r" b="b"/>
            <a:pathLst>
              <a:path w="1501140">
                <a:moveTo>
                  <a:pt x="0" y="0"/>
                </a:moveTo>
                <a:lnTo>
                  <a:pt x="1500812" y="0"/>
                </a:lnTo>
              </a:path>
            </a:pathLst>
          </a:custGeom>
          <a:ln w="10470">
            <a:solidFill>
              <a:srgbClr val="010202"/>
            </a:solidFill>
          </a:ln>
        </p:spPr>
        <p:txBody>
          <a:bodyPr wrap="square" lIns="0" tIns="0" rIns="0" bIns="0" rtlCol="0"/>
          <a:lstStyle/>
          <a:p>
            <a:endParaRPr sz="1092"/>
          </a:p>
        </p:txBody>
      </p:sp>
      <p:sp>
        <p:nvSpPr>
          <p:cNvPr id="68" name="object 68"/>
          <p:cNvSpPr/>
          <p:nvPr/>
        </p:nvSpPr>
        <p:spPr>
          <a:xfrm>
            <a:off x="10418938" y="2390603"/>
            <a:ext cx="1397014" cy="0"/>
          </a:xfrm>
          <a:custGeom>
            <a:avLst/>
            <a:gdLst/>
            <a:ahLst/>
            <a:cxnLst/>
            <a:rect l="l" t="t" r="r" b="b"/>
            <a:pathLst>
              <a:path w="2303780">
                <a:moveTo>
                  <a:pt x="0" y="0"/>
                </a:moveTo>
                <a:lnTo>
                  <a:pt x="2303605" y="0"/>
                </a:lnTo>
              </a:path>
            </a:pathLst>
          </a:custGeom>
          <a:ln w="10470">
            <a:solidFill>
              <a:srgbClr val="010202"/>
            </a:solidFill>
          </a:ln>
        </p:spPr>
        <p:txBody>
          <a:bodyPr wrap="square" lIns="0" tIns="0" rIns="0" bIns="0" rtlCol="0"/>
          <a:lstStyle/>
          <a:p>
            <a:endParaRPr sz="1092"/>
          </a:p>
        </p:txBody>
      </p:sp>
      <p:sp>
        <p:nvSpPr>
          <p:cNvPr id="69" name="object 69"/>
          <p:cNvSpPr/>
          <p:nvPr/>
        </p:nvSpPr>
        <p:spPr>
          <a:xfrm>
            <a:off x="7475918" y="2787450"/>
            <a:ext cx="445905" cy="0"/>
          </a:xfrm>
          <a:custGeom>
            <a:avLst/>
            <a:gdLst/>
            <a:ahLst/>
            <a:cxnLst/>
            <a:rect l="l" t="t" r="r" b="b"/>
            <a:pathLst>
              <a:path w="735329">
                <a:moveTo>
                  <a:pt x="0" y="0"/>
                </a:moveTo>
                <a:lnTo>
                  <a:pt x="734794" y="0"/>
                </a:lnTo>
              </a:path>
            </a:pathLst>
          </a:custGeom>
          <a:ln w="10470">
            <a:solidFill>
              <a:srgbClr val="010202"/>
            </a:solidFill>
          </a:ln>
        </p:spPr>
        <p:txBody>
          <a:bodyPr wrap="square" lIns="0" tIns="0" rIns="0" bIns="0" rtlCol="0"/>
          <a:lstStyle/>
          <a:p>
            <a:endParaRPr sz="1092"/>
          </a:p>
        </p:txBody>
      </p:sp>
      <p:sp>
        <p:nvSpPr>
          <p:cNvPr id="70" name="object 70"/>
          <p:cNvSpPr/>
          <p:nvPr/>
        </p:nvSpPr>
        <p:spPr>
          <a:xfrm>
            <a:off x="7984962" y="2787450"/>
            <a:ext cx="910293" cy="0"/>
          </a:xfrm>
          <a:custGeom>
            <a:avLst/>
            <a:gdLst/>
            <a:ahLst/>
            <a:cxnLst/>
            <a:rect l="l" t="t" r="r" b="b"/>
            <a:pathLst>
              <a:path w="1501140">
                <a:moveTo>
                  <a:pt x="0" y="0"/>
                </a:moveTo>
                <a:lnTo>
                  <a:pt x="1500823" y="0"/>
                </a:lnTo>
              </a:path>
            </a:pathLst>
          </a:custGeom>
          <a:ln w="10470">
            <a:solidFill>
              <a:srgbClr val="010202"/>
            </a:solidFill>
          </a:ln>
        </p:spPr>
        <p:txBody>
          <a:bodyPr wrap="square" lIns="0" tIns="0" rIns="0" bIns="0" rtlCol="0"/>
          <a:lstStyle/>
          <a:p>
            <a:endParaRPr sz="1092"/>
          </a:p>
        </p:txBody>
      </p:sp>
      <p:sp>
        <p:nvSpPr>
          <p:cNvPr id="71" name="object 71"/>
          <p:cNvSpPr/>
          <p:nvPr/>
        </p:nvSpPr>
        <p:spPr>
          <a:xfrm>
            <a:off x="8958603" y="2787450"/>
            <a:ext cx="423571" cy="0"/>
          </a:xfrm>
          <a:custGeom>
            <a:avLst/>
            <a:gdLst/>
            <a:ahLst/>
            <a:cxnLst/>
            <a:rect l="l" t="t" r="r" b="b"/>
            <a:pathLst>
              <a:path w="698500">
                <a:moveTo>
                  <a:pt x="0" y="0"/>
                </a:moveTo>
                <a:lnTo>
                  <a:pt x="698062" y="0"/>
                </a:lnTo>
              </a:path>
            </a:pathLst>
          </a:custGeom>
          <a:ln w="10470">
            <a:solidFill>
              <a:srgbClr val="010202"/>
            </a:solidFill>
          </a:ln>
        </p:spPr>
        <p:txBody>
          <a:bodyPr wrap="square" lIns="0" tIns="0" rIns="0" bIns="0" rtlCol="0"/>
          <a:lstStyle/>
          <a:p>
            <a:endParaRPr sz="1092"/>
          </a:p>
        </p:txBody>
      </p:sp>
      <p:sp>
        <p:nvSpPr>
          <p:cNvPr id="72" name="object 72"/>
          <p:cNvSpPr/>
          <p:nvPr/>
        </p:nvSpPr>
        <p:spPr>
          <a:xfrm>
            <a:off x="9445361" y="2787450"/>
            <a:ext cx="910293" cy="0"/>
          </a:xfrm>
          <a:custGeom>
            <a:avLst/>
            <a:gdLst/>
            <a:ahLst/>
            <a:cxnLst/>
            <a:rect l="l" t="t" r="r" b="b"/>
            <a:pathLst>
              <a:path w="1501140">
                <a:moveTo>
                  <a:pt x="0" y="0"/>
                </a:moveTo>
                <a:lnTo>
                  <a:pt x="1500812" y="0"/>
                </a:lnTo>
              </a:path>
            </a:pathLst>
          </a:custGeom>
          <a:ln w="10470">
            <a:solidFill>
              <a:srgbClr val="010202"/>
            </a:solidFill>
          </a:ln>
        </p:spPr>
        <p:txBody>
          <a:bodyPr wrap="square" lIns="0" tIns="0" rIns="0" bIns="0" rtlCol="0"/>
          <a:lstStyle/>
          <a:p>
            <a:endParaRPr sz="1092"/>
          </a:p>
        </p:txBody>
      </p:sp>
      <p:sp>
        <p:nvSpPr>
          <p:cNvPr id="73" name="object 73"/>
          <p:cNvSpPr/>
          <p:nvPr/>
        </p:nvSpPr>
        <p:spPr>
          <a:xfrm>
            <a:off x="10418938" y="2787450"/>
            <a:ext cx="1397014" cy="0"/>
          </a:xfrm>
          <a:custGeom>
            <a:avLst/>
            <a:gdLst/>
            <a:ahLst/>
            <a:cxnLst/>
            <a:rect l="l" t="t" r="r" b="b"/>
            <a:pathLst>
              <a:path w="2303780">
                <a:moveTo>
                  <a:pt x="0" y="0"/>
                </a:moveTo>
                <a:lnTo>
                  <a:pt x="2303605" y="0"/>
                </a:lnTo>
              </a:path>
            </a:pathLst>
          </a:custGeom>
          <a:ln w="10470">
            <a:solidFill>
              <a:srgbClr val="010202"/>
            </a:solidFill>
          </a:ln>
        </p:spPr>
        <p:txBody>
          <a:bodyPr wrap="square" lIns="0" tIns="0" rIns="0" bIns="0" rtlCol="0"/>
          <a:lstStyle/>
          <a:p>
            <a:endParaRPr sz="1092"/>
          </a:p>
        </p:txBody>
      </p:sp>
      <p:sp>
        <p:nvSpPr>
          <p:cNvPr id="74" name="object 74"/>
          <p:cNvSpPr/>
          <p:nvPr/>
        </p:nvSpPr>
        <p:spPr>
          <a:xfrm>
            <a:off x="7475918" y="3184298"/>
            <a:ext cx="445905" cy="0"/>
          </a:xfrm>
          <a:custGeom>
            <a:avLst/>
            <a:gdLst/>
            <a:ahLst/>
            <a:cxnLst/>
            <a:rect l="l" t="t" r="r" b="b"/>
            <a:pathLst>
              <a:path w="735329">
                <a:moveTo>
                  <a:pt x="0" y="0"/>
                </a:moveTo>
                <a:lnTo>
                  <a:pt x="734794" y="0"/>
                </a:lnTo>
              </a:path>
            </a:pathLst>
          </a:custGeom>
          <a:ln w="10470">
            <a:solidFill>
              <a:srgbClr val="010202"/>
            </a:solidFill>
          </a:ln>
        </p:spPr>
        <p:txBody>
          <a:bodyPr wrap="square" lIns="0" tIns="0" rIns="0" bIns="0" rtlCol="0"/>
          <a:lstStyle/>
          <a:p>
            <a:endParaRPr sz="1092"/>
          </a:p>
        </p:txBody>
      </p:sp>
      <p:sp>
        <p:nvSpPr>
          <p:cNvPr id="75" name="object 75"/>
          <p:cNvSpPr/>
          <p:nvPr/>
        </p:nvSpPr>
        <p:spPr>
          <a:xfrm>
            <a:off x="7984962" y="3184298"/>
            <a:ext cx="910293" cy="0"/>
          </a:xfrm>
          <a:custGeom>
            <a:avLst/>
            <a:gdLst/>
            <a:ahLst/>
            <a:cxnLst/>
            <a:rect l="l" t="t" r="r" b="b"/>
            <a:pathLst>
              <a:path w="1501140">
                <a:moveTo>
                  <a:pt x="0" y="0"/>
                </a:moveTo>
                <a:lnTo>
                  <a:pt x="1500823" y="0"/>
                </a:lnTo>
              </a:path>
            </a:pathLst>
          </a:custGeom>
          <a:ln w="10470">
            <a:solidFill>
              <a:srgbClr val="010202"/>
            </a:solidFill>
          </a:ln>
        </p:spPr>
        <p:txBody>
          <a:bodyPr wrap="square" lIns="0" tIns="0" rIns="0" bIns="0" rtlCol="0"/>
          <a:lstStyle/>
          <a:p>
            <a:endParaRPr sz="1092"/>
          </a:p>
        </p:txBody>
      </p:sp>
      <p:sp>
        <p:nvSpPr>
          <p:cNvPr id="76" name="object 76"/>
          <p:cNvSpPr/>
          <p:nvPr/>
        </p:nvSpPr>
        <p:spPr>
          <a:xfrm>
            <a:off x="8958603" y="3184298"/>
            <a:ext cx="423571" cy="0"/>
          </a:xfrm>
          <a:custGeom>
            <a:avLst/>
            <a:gdLst/>
            <a:ahLst/>
            <a:cxnLst/>
            <a:rect l="l" t="t" r="r" b="b"/>
            <a:pathLst>
              <a:path w="698500">
                <a:moveTo>
                  <a:pt x="0" y="0"/>
                </a:moveTo>
                <a:lnTo>
                  <a:pt x="698062" y="0"/>
                </a:lnTo>
              </a:path>
            </a:pathLst>
          </a:custGeom>
          <a:ln w="10470">
            <a:solidFill>
              <a:srgbClr val="010202"/>
            </a:solidFill>
          </a:ln>
        </p:spPr>
        <p:txBody>
          <a:bodyPr wrap="square" lIns="0" tIns="0" rIns="0" bIns="0" rtlCol="0"/>
          <a:lstStyle/>
          <a:p>
            <a:endParaRPr sz="1092"/>
          </a:p>
        </p:txBody>
      </p:sp>
      <p:sp>
        <p:nvSpPr>
          <p:cNvPr id="77" name="object 77"/>
          <p:cNvSpPr/>
          <p:nvPr/>
        </p:nvSpPr>
        <p:spPr>
          <a:xfrm>
            <a:off x="9445361" y="3184298"/>
            <a:ext cx="910293" cy="0"/>
          </a:xfrm>
          <a:custGeom>
            <a:avLst/>
            <a:gdLst/>
            <a:ahLst/>
            <a:cxnLst/>
            <a:rect l="l" t="t" r="r" b="b"/>
            <a:pathLst>
              <a:path w="1501140">
                <a:moveTo>
                  <a:pt x="0" y="0"/>
                </a:moveTo>
                <a:lnTo>
                  <a:pt x="1500812" y="0"/>
                </a:lnTo>
              </a:path>
            </a:pathLst>
          </a:custGeom>
          <a:ln w="10470">
            <a:solidFill>
              <a:srgbClr val="010202"/>
            </a:solidFill>
          </a:ln>
        </p:spPr>
        <p:txBody>
          <a:bodyPr wrap="square" lIns="0" tIns="0" rIns="0" bIns="0" rtlCol="0"/>
          <a:lstStyle/>
          <a:p>
            <a:endParaRPr sz="1092"/>
          </a:p>
        </p:txBody>
      </p:sp>
      <p:sp>
        <p:nvSpPr>
          <p:cNvPr id="78" name="object 78"/>
          <p:cNvSpPr/>
          <p:nvPr/>
        </p:nvSpPr>
        <p:spPr>
          <a:xfrm>
            <a:off x="10418938" y="3184298"/>
            <a:ext cx="1397014" cy="0"/>
          </a:xfrm>
          <a:custGeom>
            <a:avLst/>
            <a:gdLst/>
            <a:ahLst/>
            <a:cxnLst/>
            <a:rect l="l" t="t" r="r" b="b"/>
            <a:pathLst>
              <a:path w="2303780">
                <a:moveTo>
                  <a:pt x="0" y="0"/>
                </a:moveTo>
                <a:lnTo>
                  <a:pt x="2303605" y="0"/>
                </a:lnTo>
              </a:path>
            </a:pathLst>
          </a:custGeom>
          <a:ln w="10470">
            <a:solidFill>
              <a:srgbClr val="010202"/>
            </a:solidFill>
          </a:ln>
        </p:spPr>
        <p:txBody>
          <a:bodyPr wrap="square" lIns="0" tIns="0" rIns="0" bIns="0" rtlCol="0"/>
          <a:lstStyle/>
          <a:p>
            <a:endParaRPr sz="1092"/>
          </a:p>
        </p:txBody>
      </p:sp>
      <p:sp>
        <p:nvSpPr>
          <p:cNvPr id="79" name="object 79"/>
          <p:cNvSpPr/>
          <p:nvPr/>
        </p:nvSpPr>
        <p:spPr>
          <a:xfrm>
            <a:off x="7475918" y="3577970"/>
            <a:ext cx="445905" cy="0"/>
          </a:xfrm>
          <a:custGeom>
            <a:avLst/>
            <a:gdLst/>
            <a:ahLst/>
            <a:cxnLst/>
            <a:rect l="l" t="t" r="r" b="b"/>
            <a:pathLst>
              <a:path w="735329">
                <a:moveTo>
                  <a:pt x="0" y="0"/>
                </a:moveTo>
                <a:lnTo>
                  <a:pt x="734794" y="0"/>
                </a:lnTo>
              </a:path>
            </a:pathLst>
          </a:custGeom>
          <a:ln w="10470">
            <a:solidFill>
              <a:srgbClr val="010202"/>
            </a:solidFill>
          </a:ln>
        </p:spPr>
        <p:txBody>
          <a:bodyPr wrap="square" lIns="0" tIns="0" rIns="0" bIns="0" rtlCol="0"/>
          <a:lstStyle/>
          <a:p>
            <a:endParaRPr sz="1092"/>
          </a:p>
        </p:txBody>
      </p:sp>
      <p:sp>
        <p:nvSpPr>
          <p:cNvPr id="80" name="object 80"/>
          <p:cNvSpPr/>
          <p:nvPr/>
        </p:nvSpPr>
        <p:spPr>
          <a:xfrm>
            <a:off x="7984962" y="3577970"/>
            <a:ext cx="910293" cy="0"/>
          </a:xfrm>
          <a:custGeom>
            <a:avLst/>
            <a:gdLst/>
            <a:ahLst/>
            <a:cxnLst/>
            <a:rect l="l" t="t" r="r" b="b"/>
            <a:pathLst>
              <a:path w="1501140">
                <a:moveTo>
                  <a:pt x="0" y="0"/>
                </a:moveTo>
                <a:lnTo>
                  <a:pt x="1500823" y="0"/>
                </a:lnTo>
              </a:path>
            </a:pathLst>
          </a:custGeom>
          <a:ln w="10470">
            <a:solidFill>
              <a:srgbClr val="010202"/>
            </a:solidFill>
          </a:ln>
        </p:spPr>
        <p:txBody>
          <a:bodyPr wrap="square" lIns="0" tIns="0" rIns="0" bIns="0" rtlCol="0"/>
          <a:lstStyle/>
          <a:p>
            <a:endParaRPr sz="1092"/>
          </a:p>
        </p:txBody>
      </p:sp>
      <p:sp>
        <p:nvSpPr>
          <p:cNvPr id="81" name="object 81"/>
          <p:cNvSpPr/>
          <p:nvPr/>
        </p:nvSpPr>
        <p:spPr>
          <a:xfrm>
            <a:off x="8958603" y="3577970"/>
            <a:ext cx="423571" cy="0"/>
          </a:xfrm>
          <a:custGeom>
            <a:avLst/>
            <a:gdLst/>
            <a:ahLst/>
            <a:cxnLst/>
            <a:rect l="l" t="t" r="r" b="b"/>
            <a:pathLst>
              <a:path w="698500">
                <a:moveTo>
                  <a:pt x="0" y="0"/>
                </a:moveTo>
                <a:lnTo>
                  <a:pt x="698062" y="0"/>
                </a:lnTo>
              </a:path>
            </a:pathLst>
          </a:custGeom>
          <a:ln w="10470">
            <a:solidFill>
              <a:srgbClr val="010202"/>
            </a:solidFill>
          </a:ln>
        </p:spPr>
        <p:txBody>
          <a:bodyPr wrap="square" lIns="0" tIns="0" rIns="0" bIns="0" rtlCol="0"/>
          <a:lstStyle/>
          <a:p>
            <a:endParaRPr sz="1092"/>
          </a:p>
        </p:txBody>
      </p:sp>
      <p:sp>
        <p:nvSpPr>
          <p:cNvPr id="82" name="object 82"/>
          <p:cNvSpPr/>
          <p:nvPr/>
        </p:nvSpPr>
        <p:spPr>
          <a:xfrm>
            <a:off x="9445361" y="3577970"/>
            <a:ext cx="910293" cy="0"/>
          </a:xfrm>
          <a:custGeom>
            <a:avLst/>
            <a:gdLst/>
            <a:ahLst/>
            <a:cxnLst/>
            <a:rect l="l" t="t" r="r" b="b"/>
            <a:pathLst>
              <a:path w="1501140">
                <a:moveTo>
                  <a:pt x="0" y="0"/>
                </a:moveTo>
                <a:lnTo>
                  <a:pt x="1500812" y="0"/>
                </a:lnTo>
              </a:path>
            </a:pathLst>
          </a:custGeom>
          <a:ln w="10470">
            <a:solidFill>
              <a:srgbClr val="010202"/>
            </a:solidFill>
          </a:ln>
        </p:spPr>
        <p:txBody>
          <a:bodyPr wrap="square" lIns="0" tIns="0" rIns="0" bIns="0" rtlCol="0"/>
          <a:lstStyle/>
          <a:p>
            <a:endParaRPr sz="1092"/>
          </a:p>
        </p:txBody>
      </p:sp>
      <p:sp>
        <p:nvSpPr>
          <p:cNvPr id="83" name="object 83"/>
          <p:cNvSpPr/>
          <p:nvPr/>
        </p:nvSpPr>
        <p:spPr>
          <a:xfrm>
            <a:off x="10418938" y="3577970"/>
            <a:ext cx="1397014" cy="0"/>
          </a:xfrm>
          <a:custGeom>
            <a:avLst/>
            <a:gdLst/>
            <a:ahLst/>
            <a:cxnLst/>
            <a:rect l="l" t="t" r="r" b="b"/>
            <a:pathLst>
              <a:path w="2303780">
                <a:moveTo>
                  <a:pt x="0" y="0"/>
                </a:moveTo>
                <a:lnTo>
                  <a:pt x="2303605" y="0"/>
                </a:lnTo>
              </a:path>
            </a:pathLst>
          </a:custGeom>
          <a:ln w="10470">
            <a:solidFill>
              <a:srgbClr val="010202"/>
            </a:solidFill>
          </a:ln>
        </p:spPr>
        <p:txBody>
          <a:bodyPr wrap="square" lIns="0" tIns="0" rIns="0" bIns="0" rtlCol="0"/>
          <a:lstStyle/>
          <a:p>
            <a:endParaRPr sz="1092"/>
          </a:p>
        </p:txBody>
      </p:sp>
      <p:sp>
        <p:nvSpPr>
          <p:cNvPr id="84" name="object 84"/>
          <p:cNvSpPr txBox="1"/>
          <p:nvPr/>
        </p:nvSpPr>
        <p:spPr>
          <a:xfrm>
            <a:off x="7502378" y="2501957"/>
            <a:ext cx="424341" cy="161404"/>
          </a:xfrm>
          <a:prstGeom prst="rect">
            <a:avLst/>
          </a:prstGeom>
        </p:spPr>
        <p:txBody>
          <a:bodyPr vert="horz" wrap="square" lIns="0" tIns="7316" rIns="0" bIns="0" rtlCol="0">
            <a:spAutoFit/>
          </a:bodyPr>
          <a:lstStyle/>
          <a:p>
            <a:pPr marL="7701">
              <a:spcBef>
                <a:spcPts val="58"/>
              </a:spcBef>
            </a:pPr>
            <a:r>
              <a:rPr sz="1001" b="1" spc="-15" dirty="0">
                <a:solidFill>
                  <a:srgbClr val="231E20"/>
                </a:solidFill>
                <a:latin typeface="Arial"/>
                <a:cs typeface="Arial"/>
              </a:rPr>
              <a:t>3</a:t>
            </a:r>
            <a:r>
              <a:rPr sz="1001" b="1" spc="-21" dirty="0">
                <a:solidFill>
                  <a:srgbClr val="231E20"/>
                </a:solidFill>
                <a:latin typeface="Arial"/>
                <a:cs typeface="Arial"/>
              </a:rPr>
              <a:t>45</a:t>
            </a:r>
            <a:r>
              <a:rPr sz="1001" b="1" spc="-39" dirty="0">
                <a:solidFill>
                  <a:srgbClr val="231E20"/>
                </a:solidFill>
                <a:latin typeface="Arial"/>
                <a:cs typeface="Arial"/>
              </a:rPr>
              <a:t>5</a:t>
            </a:r>
            <a:r>
              <a:rPr sz="1001" b="1" spc="-100" dirty="0">
                <a:solidFill>
                  <a:srgbClr val="231E20"/>
                </a:solidFill>
                <a:latin typeface="Arial"/>
                <a:cs typeface="Arial"/>
              </a:rPr>
              <a:t>7</a:t>
            </a:r>
            <a:r>
              <a:rPr sz="1001" b="1" spc="64" dirty="0">
                <a:solidFill>
                  <a:srgbClr val="231E20"/>
                </a:solidFill>
                <a:latin typeface="Arial"/>
                <a:cs typeface="Arial"/>
              </a:rPr>
              <a:t>0</a:t>
            </a:r>
            <a:endParaRPr sz="1001">
              <a:latin typeface="Arial"/>
              <a:cs typeface="Arial"/>
            </a:endParaRPr>
          </a:p>
        </p:txBody>
      </p:sp>
      <p:sp>
        <p:nvSpPr>
          <p:cNvPr id="85" name="object 85"/>
          <p:cNvSpPr txBox="1"/>
          <p:nvPr/>
        </p:nvSpPr>
        <p:spPr>
          <a:xfrm>
            <a:off x="8009009" y="2425762"/>
            <a:ext cx="625345" cy="315420"/>
          </a:xfrm>
          <a:prstGeom prst="rect">
            <a:avLst/>
          </a:prstGeom>
        </p:spPr>
        <p:txBody>
          <a:bodyPr vert="horz" wrap="square" lIns="0" tIns="7316" rIns="0" bIns="0" rtlCol="0">
            <a:spAutoFit/>
          </a:bodyPr>
          <a:lstStyle/>
          <a:p>
            <a:pPr marL="7701" marR="3081">
              <a:spcBef>
                <a:spcPts val="58"/>
              </a:spcBef>
            </a:pPr>
            <a:r>
              <a:rPr sz="1001" spc="-9" dirty="0">
                <a:solidFill>
                  <a:srgbClr val="231E20"/>
                </a:solidFill>
                <a:latin typeface="Arial"/>
                <a:cs typeface="Arial"/>
              </a:rPr>
              <a:t>Антипен</a:t>
            </a:r>
            <a:r>
              <a:rPr sz="1001" spc="-49" dirty="0">
                <a:solidFill>
                  <a:srgbClr val="231E20"/>
                </a:solidFill>
                <a:latin typeface="Arial"/>
                <a:cs typeface="Arial"/>
              </a:rPr>
              <a:t>к</a:t>
            </a:r>
            <a:r>
              <a:rPr sz="1001" spc="6" dirty="0">
                <a:solidFill>
                  <a:srgbClr val="231E20"/>
                </a:solidFill>
                <a:latin typeface="Arial"/>
                <a:cs typeface="Arial"/>
              </a:rPr>
              <a:t>о  </a:t>
            </a:r>
            <a:r>
              <a:rPr sz="1001" spc="-27" dirty="0">
                <a:solidFill>
                  <a:srgbClr val="231E20"/>
                </a:solidFill>
                <a:latin typeface="Arial"/>
                <a:cs typeface="Arial"/>
              </a:rPr>
              <a:t>Денис</a:t>
            </a:r>
            <a:endParaRPr sz="1001">
              <a:latin typeface="Arial"/>
              <a:cs typeface="Arial"/>
            </a:endParaRPr>
          </a:p>
        </p:txBody>
      </p:sp>
      <p:sp>
        <p:nvSpPr>
          <p:cNvPr id="86" name="object 86"/>
          <p:cNvSpPr txBox="1"/>
          <p:nvPr/>
        </p:nvSpPr>
        <p:spPr>
          <a:xfrm>
            <a:off x="9099355" y="2501957"/>
            <a:ext cx="923770" cy="161404"/>
          </a:xfrm>
          <a:prstGeom prst="rect">
            <a:avLst/>
          </a:prstGeom>
        </p:spPr>
        <p:txBody>
          <a:bodyPr vert="horz" wrap="square" lIns="0" tIns="7316" rIns="0" bIns="0" rtlCol="0">
            <a:spAutoFit/>
          </a:bodyPr>
          <a:lstStyle/>
          <a:p>
            <a:pPr marL="7701">
              <a:spcBef>
                <a:spcPts val="58"/>
              </a:spcBef>
              <a:tabLst>
                <a:tab pos="377363" algn="l"/>
              </a:tabLst>
            </a:pPr>
            <a:r>
              <a:rPr sz="1001" spc="-143" dirty="0">
                <a:solidFill>
                  <a:srgbClr val="231E20"/>
                </a:solidFill>
                <a:latin typeface="Arial"/>
                <a:cs typeface="Arial"/>
              </a:rPr>
              <a:t>371	</a:t>
            </a:r>
            <a:r>
              <a:rPr sz="1001" spc="-91" dirty="0">
                <a:solidFill>
                  <a:srgbClr val="231E20"/>
                </a:solidFill>
                <a:latin typeface="Arial"/>
                <a:cs typeface="Arial"/>
              </a:rPr>
              <a:t>1998-08-11</a:t>
            </a:r>
            <a:endParaRPr sz="1001">
              <a:latin typeface="Arial"/>
              <a:cs typeface="Arial"/>
            </a:endParaRPr>
          </a:p>
        </p:txBody>
      </p:sp>
      <p:sp>
        <p:nvSpPr>
          <p:cNvPr id="87" name="object 87"/>
          <p:cNvSpPr txBox="1"/>
          <p:nvPr/>
        </p:nvSpPr>
        <p:spPr>
          <a:xfrm>
            <a:off x="10443048" y="2425762"/>
            <a:ext cx="1010024" cy="315420"/>
          </a:xfrm>
          <a:prstGeom prst="rect">
            <a:avLst/>
          </a:prstGeom>
        </p:spPr>
        <p:txBody>
          <a:bodyPr vert="horz" wrap="square" lIns="0" tIns="7316" rIns="0" bIns="0" rtlCol="0">
            <a:spAutoFit/>
          </a:bodyPr>
          <a:lstStyle/>
          <a:p>
            <a:pPr marL="7701" marR="3081">
              <a:spcBef>
                <a:spcPts val="58"/>
              </a:spcBef>
            </a:pPr>
            <a:r>
              <a:rPr sz="1001" spc="-64" dirty="0">
                <a:solidFill>
                  <a:srgbClr val="231E20"/>
                </a:solidFill>
                <a:latin typeface="Arial"/>
                <a:cs typeface="Arial"/>
              </a:rPr>
              <a:t>С</a:t>
            </a:r>
            <a:r>
              <a:rPr sz="1001" spc="6" dirty="0">
                <a:solidFill>
                  <a:srgbClr val="231E20"/>
                </a:solidFill>
                <a:latin typeface="Arial"/>
                <a:cs typeface="Arial"/>
              </a:rPr>
              <a:t>анк</a:t>
            </a:r>
            <a:r>
              <a:rPr sz="1001" spc="-27" dirty="0">
                <a:solidFill>
                  <a:srgbClr val="231E20"/>
                </a:solidFill>
                <a:latin typeface="Arial"/>
                <a:cs typeface="Arial"/>
              </a:rPr>
              <a:t>т</a:t>
            </a:r>
            <a:r>
              <a:rPr sz="1001" spc="-12" dirty="0">
                <a:solidFill>
                  <a:srgbClr val="231E20"/>
                </a:solidFill>
                <a:latin typeface="Arial"/>
                <a:cs typeface="Arial"/>
              </a:rPr>
              <a:t>-П</a:t>
            </a:r>
            <a:r>
              <a:rPr sz="1001" spc="-42" dirty="0">
                <a:solidFill>
                  <a:srgbClr val="231E20"/>
                </a:solidFill>
                <a:latin typeface="Arial"/>
                <a:cs typeface="Arial"/>
              </a:rPr>
              <a:t>е</a:t>
            </a:r>
            <a:r>
              <a:rPr sz="1001" spc="-61" dirty="0">
                <a:solidFill>
                  <a:srgbClr val="231E20"/>
                </a:solidFill>
                <a:latin typeface="Arial"/>
                <a:cs typeface="Arial"/>
              </a:rPr>
              <a:t>т</a:t>
            </a:r>
            <a:r>
              <a:rPr sz="1001" spc="-9" dirty="0">
                <a:solidFill>
                  <a:srgbClr val="231E20"/>
                </a:solidFill>
                <a:latin typeface="Arial"/>
                <a:cs typeface="Arial"/>
              </a:rPr>
              <a:t>ер</a:t>
            </a:r>
            <a:r>
              <a:rPr sz="1001" spc="-36" dirty="0">
                <a:solidFill>
                  <a:srgbClr val="231E20"/>
                </a:solidFill>
                <a:latin typeface="Arial"/>
                <a:cs typeface="Arial"/>
              </a:rPr>
              <a:t>б</a:t>
            </a:r>
            <a:r>
              <a:rPr sz="1001" spc="-3" dirty="0">
                <a:solidFill>
                  <a:srgbClr val="231E20"/>
                </a:solidFill>
                <a:latin typeface="Arial"/>
                <a:cs typeface="Arial"/>
              </a:rPr>
              <a:t>ур</a:t>
            </a:r>
            <a:r>
              <a:rPr sz="1001" spc="-64" dirty="0">
                <a:solidFill>
                  <a:srgbClr val="231E20"/>
                </a:solidFill>
                <a:latin typeface="Arial"/>
                <a:cs typeface="Arial"/>
              </a:rPr>
              <a:t>г</a:t>
            </a:r>
            <a:r>
              <a:rPr sz="1001" spc="-49" dirty="0">
                <a:solidFill>
                  <a:srgbClr val="231E20"/>
                </a:solidFill>
                <a:latin typeface="Arial"/>
                <a:cs typeface="Arial"/>
              </a:rPr>
              <a:t>,  </a:t>
            </a:r>
            <a:r>
              <a:rPr sz="1001" spc="-21" dirty="0">
                <a:solidFill>
                  <a:srgbClr val="231E20"/>
                </a:solidFill>
                <a:latin typeface="Arial"/>
                <a:cs typeface="Arial"/>
              </a:rPr>
              <a:t>Малый </a:t>
            </a:r>
            <a:r>
              <a:rPr sz="1001" spc="-27" dirty="0">
                <a:solidFill>
                  <a:srgbClr val="231E20"/>
                </a:solidFill>
                <a:latin typeface="Arial"/>
                <a:cs typeface="Arial"/>
              </a:rPr>
              <a:t>пр.</a:t>
            </a:r>
            <a:r>
              <a:rPr sz="1001" spc="27" dirty="0">
                <a:solidFill>
                  <a:srgbClr val="231E20"/>
                </a:solidFill>
                <a:latin typeface="Arial"/>
                <a:cs typeface="Arial"/>
              </a:rPr>
              <a:t> </a:t>
            </a:r>
            <a:r>
              <a:rPr sz="1001" spc="-149" dirty="0">
                <a:solidFill>
                  <a:srgbClr val="231E20"/>
                </a:solidFill>
                <a:latin typeface="Arial"/>
                <a:cs typeface="Arial"/>
              </a:rPr>
              <a:t>15</a:t>
            </a:r>
            <a:endParaRPr sz="1001">
              <a:latin typeface="Arial"/>
              <a:cs typeface="Arial"/>
            </a:endParaRPr>
          </a:p>
        </p:txBody>
      </p:sp>
      <p:sp>
        <p:nvSpPr>
          <p:cNvPr id="88" name="object 88"/>
          <p:cNvSpPr txBox="1"/>
          <p:nvPr/>
        </p:nvSpPr>
        <p:spPr>
          <a:xfrm>
            <a:off x="7530507" y="2898804"/>
            <a:ext cx="365811" cy="161404"/>
          </a:xfrm>
          <a:prstGeom prst="rect">
            <a:avLst/>
          </a:prstGeom>
        </p:spPr>
        <p:txBody>
          <a:bodyPr vert="horz" wrap="square" lIns="0" tIns="7316" rIns="0" bIns="0" rtlCol="0">
            <a:spAutoFit/>
          </a:bodyPr>
          <a:lstStyle/>
          <a:p>
            <a:pPr marL="7701">
              <a:spcBef>
                <a:spcPts val="58"/>
              </a:spcBef>
            </a:pPr>
            <a:r>
              <a:rPr sz="1001" spc="-42" dirty="0">
                <a:solidFill>
                  <a:srgbClr val="231E20"/>
                </a:solidFill>
                <a:latin typeface="Arial"/>
                <a:cs typeface="Arial"/>
              </a:rPr>
              <a:t>3</a:t>
            </a:r>
            <a:r>
              <a:rPr sz="1001" spc="-49" dirty="0">
                <a:solidFill>
                  <a:srgbClr val="231E20"/>
                </a:solidFill>
                <a:latin typeface="Arial"/>
                <a:cs typeface="Arial"/>
              </a:rPr>
              <a:t>4</a:t>
            </a:r>
            <a:r>
              <a:rPr sz="1001" spc="-55" dirty="0">
                <a:solidFill>
                  <a:srgbClr val="231E20"/>
                </a:solidFill>
                <a:latin typeface="Arial"/>
                <a:cs typeface="Arial"/>
              </a:rPr>
              <a:t>5</a:t>
            </a:r>
            <a:r>
              <a:rPr sz="1001" spc="-64" dirty="0">
                <a:solidFill>
                  <a:srgbClr val="231E20"/>
                </a:solidFill>
                <a:latin typeface="Arial"/>
                <a:cs typeface="Arial"/>
              </a:rPr>
              <a:t>5</a:t>
            </a:r>
            <a:r>
              <a:rPr sz="1001" spc="-194" dirty="0">
                <a:solidFill>
                  <a:srgbClr val="231E20"/>
                </a:solidFill>
                <a:latin typeface="Arial"/>
                <a:cs typeface="Arial"/>
              </a:rPr>
              <a:t>71</a:t>
            </a:r>
            <a:endParaRPr sz="1001">
              <a:latin typeface="Arial"/>
              <a:cs typeface="Arial"/>
            </a:endParaRPr>
          </a:p>
        </p:txBody>
      </p:sp>
      <p:sp>
        <p:nvSpPr>
          <p:cNvPr id="89" name="object 89"/>
          <p:cNvSpPr txBox="1"/>
          <p:nvPr/>
        </p:nvSpPr>
        <p:spPr>
          <a:xfrm>
            <a:off x="8009009" y="2822609"/>
            <a:ext cx="626499" cy="315420"/>
          </a:xfrm>
          <a:prstGeom prst="rect">
            <a:avLst/>
          </a:prstGeom>
        </p:spPr>
        <p:txBody>
          <a:bodyPr vert="horz" wrap="square" lIns="0" tIns="7316" rIns="0" bIns="0" rtlCol="0">
            <a:spAutoFit/>
          </a:bodyPr>
          <a:lstStyle/>
          <a:p>
            <a:pPr marL="7701" marR="3081">
              <a:spcBef>
                <a:spcPts val="58"/>
              </a:spcBef>
            </a:pPr>
            <a:r>
              <a:rPr sz="1001" spc="-21" dirty="0">
                <a:solidFill>
                  <a:srgbClr val="231E20"/>
                </a:solidFill>
                <a:latin typeface="Arial"/>
                <a:cs typeface="Arial"/>
              </a:rPr>
              <a:t>Сидоров  </a:t>
            </a:r>
            <a:r>
              <a:rPr sz="1001" spc="-12" dirty="0">
                <a:solidFill>
                  <a:srgbClr val="231E20"/>
                </a:solidFill>
                <a:latin typeface="Arial"/>
                <a:cs typeface="Arial"/>
              </a:rPr>
              <a:t>Але</a:t>
            </a:r>
            <a:r>
              <a:rPr sz="1001" spc="-52" dirty="0">
                <a:solidFill>
                  <a:srgbClr val="231E20"/>
                </a:solidFill>
                <a:latin typeface="Arial"/>
                <a:cs typeface="Arial"/>
              </a:rPr>
              <a:t>к</a:t>
            </a:r>
            <a:r>
              <a:rPr sz="1001" spc="-69" dirty="0">
                <a:solidFill>
                  <a:srgbClr val="231E20"/>
                </a:solidFill>
                <a:latin typeface="Arial"/>
                <a:cs typeface="Arial"/>
              </a:rPr>
              <a:t>с</a:t>
            </a:r>
            <a:r>
              <a:rPr sz="1001" spc="-9" dirty="0">
                <a:solidFill>
                  <a:srgbClr val="231E20"/>
                </a:solidFill>
                <a:latin typeface="Arial"/>
                <a:cs typeface="Arial"/>
              </a:rPr>
              <a:t>андр</a:t>
            </a:r>
            <a:endParaRPr sz="1001">
              <a:latin typeface="Arial"/>
              <a:cs typeface="Arial"/>
            </a:endParaRPr>
          </a:p>
        </p:txBody>
      </p:sp>
      <p:sp>
        <p:nvSpPr>
          <p:cNvPr id="90" name="object 90"/>
          <p:cNvSpPr txBox="1"/>
          <p:nvPr/>
        </p:nvSpPr>
        <p:spPr>
          <a:xfrm>
            <a:off x="9099355" y="2898804"/>
            <a:ext cx="923770" cy="161404"/>
          </a:xfrm>
          <a:prstGeom prst="rect">
            <a:avLst/>
          </a:prstGeom>
        </p:spPr>
        <p:txBody>
          <a:bodyPr vert="horz" wrap="square" lIns="0" tIns="7316" rIns="0" bIns="0" rtlCol="0">
            <a:spAutoFit/>
          </a:bodyPr>
          <a:lstStyle/>
          <a:p>
            <a:pPr marL="7701">
              <a:spcBef>
                <a:spcPts val="58"/>
              </a:spcBef>
              <a:tabLst>
                <a:tab pos="377363" algn="l"/>
              </a:tabLst>
            </a:pPr>
            <a:r>
              <a:rPr sz="1001" spc="-143" dirty="0">
                <a:solidFill>
                  <a:srgbClr val="231E20"/>
                </a:solidFill>
                <a:latin typeface="Arial"/>
                <a:cs typeface="Arial"/>
              </a:rPr>
              <a:t>371	</a:t>
            </a:r>
            <a:r>
              <a:rPr sz="1001" spc="-91" dirty="0">
                <a:solidFill>
                  <a:srgbClr val="231E20"/>
                </a:solidFill>
                <a:latin typeface="Arial"/>
                <a:cs typeface="Arial"/>
              </a:rPr>
              <a:t>1999-07-12</a:t>
            </a:r>
            <a:endParaRPr sz="1001">
              <a:latin typeface="Arial"/>
              <a:cs typeface="Arial"/>
            </a:endParaRPr>
          </a:p>
        </p:txBody>
      </p:sp>
      <p:sp>
        <p:nvSpPr>
          <p:cNvPr id="91" name="object 91"/>
          <p:cNvSpPr txBox="1"/>
          <p:nvPr/>
        </p:nvSpPr>
        <p:spPr>
          <a:xfrm>
            <a:off x="10443048" y="2822609"/>
            <a:ext cx="1010024" cy="315420"/>
          </a:xfrm>
          <a:prstGeom prst="rect">
            <a:avLst/>
          </a:prstGeom>
        </p:spPr>
        <p:txBody>
          <a:bodyPr vert="horz" wrap="square" lIns="0" tIns="7316" rIns="0" bIns="0" rtlCol="0">
            <a:spAutoFit/>
          </a:bodyPr>
          <a:lstStyle/>
          <a:p>
            <a:pPr marL="7701" marR="3081">
              <a:spcBef>
                <a:spcPts val="58"/>
              </a:spcBef>
            </a:pPr>
            <a:r>
              <a:rPr sz="1001" spc="-64" dirty="0">
                <a:solidFill>
                  <a:srgbClr val="231E20"/>
                </a:solidFill>
                <a:latin typeface="Arial"/>
                <a:cs typeface="Arial"/>
              </a:rPr>
              <a:t>С</a:t>
            </a:r>
            <a:r>
              <a:rPr sz="1001" spc="6" dirty="0">
                <a:solidFill>
                  <a:srgbClr val="231E20"/>
                </a:solidFill>
                <a:latin typeface="Arial"/>
                <a:cs typeface="Arial"/>
              </a:rPr>
              <a:t>анк</a:t>
            </a:r>
            <a:r>
              <a:rPr sz="1001" spc="-27" dirty="0">
                <a:solidFill>
                  <a:srgbClr val="231E20"/>
                </a:solidFill>
                <a:latin typeface="Arial"/>
                <a:cs typeface="Arial"/>
              </a:rPr>
              <a:t>т</a:t>
            </a:r>
            <a:r>
              <a:rPr sz="1001" spc="-12" dirty="0">
                <a:solidFill>
                  <a:srgbClr val="231E20"/>
                </a:solidFill>
                <a:latin typeface="Arial"/>
                <a:cs typeface="Arial"/>
              </a:rPr>
              <a:t>-П</a:t>
            </a:r>
            <a:r>
              <a:rPr sz="1001" spc="-42" dirty="0">
                <a:solidFill>
                  <a:srgbClr val="231E20"/>
                </a:solidFill>
                <a:latin typeface="Arial"/>
                <a:cs typeface="Arial"/>
              </a:rPr>
              <a:t>е</a:t>
            </a:r>
            <a:r>
              <a:rPr sz="1001" spc="-61" dirty="0">
                <a:solidFill>
                  <a:srgbClr val="231E20"/>
                </a:solidFill>
                <a:latin typeface="Arial"/>
                <a:cs typeface="Arial"/>
              </a:rPr>
              <a:t>т</a:t>
            </a:r>
            <a:r>
              <a:rPr sz="1001" spc="-9" dirty="0">
                <a:solidFill>
                  <a:srgbClr val="231E20"/>
                </a:solidFill>
                <a:latin typeface="Arial"/>
                <a:cs typeface="Arial"/>
              </a:rPr>
              <a:t>ер</a:t>
            </a:r>
            <a:r>
              <a:rPr sz="1001" spc="-36" dirty="0">
                <a:solidFill>
                  <a:srgbClr val="231E20"/>
                </a:solidFill>
                <a:latin typeface="Arial"/>
                <a:cs typeface="Arial"/>
              </a:rPr>
              <a:t>б</a:t>
            </a:r>
            <a:r>
              <a:rPr sz="1001" spc="-3" dirty="0">
                <a:solidFill>
                  <a:srgbClr val="231E20"/>
                </a:solidFill>
                <a:latin typeface="Arial"/>
                <a:cs typeface="Arial"/>
              </a:rPr>
              <a:t>ур</a:t>
            </a:r>
            <a:r>
              <a:rPr sz="1001" spc="-64" dirty="0">
                <a:solidFill>
                  <a:srgbClr val="231E20"/>
                </a:solidFill>
                <a:latin typeface="Arial"/>
                <a:cs typeface="Arial"/>
              </a:rPr>
              <a:t>г</a:t>
            </a:r>
            <a:r>
              <a:rPr sz="1001" spc="-49" dirty="0">
                <a:solidFill>
                  <a:srgbClr val="231E20"/>
                </a:solidFill>
                <a:latin typeface="Arial"/>
                <a:cs typeface="Arial"/>
              </a:rPr>
              <a:t>,  </a:t>
            </a:r>
            <a:r>
              <a:rPr sz="1001" spc="-27" dirty="0">
                <a:solidFill>
                  <a:srgbClr val="231E20"/>
                </a:solidFill>
                <a:latin typeface="Arial"/>
                <a:cs typeface="Arial"/>
              </a:rPr>
              <a:t>Средний пр.</a:t>
            </a:r>
            <a:r>
              <a:rPr sz="1001" spc="30" dirty="0">
                <a:solidFill>
                  <a:srgbClr val="231E20"/>
                </a:solidFill>
                <a:latin typeface="Arial"/>
                <a:cs typeface="Arial"/>
              </a:rPr>
              <a:t> </a:t>
            </a:r>
            <a:r>
              <a:rPr sz="1001" spc="-18" dirty="0">
                <a:solidFill>
                  <a:srgbClr val="231E20"/>
                </a:solidFill>
                <a:latin typeface="Arial"/>
                <a:cs typeface="Arial"/>
              </a:rPr>
              <a:t>4</a:t>
            </a:r>
            <a:endParaRPr sz="1001">
              <a:latin typeface="Arial"/>
              <a:cs typeface="Arial"/>
            </a:endParaRPr>
          </a:p>
        </p:txBody>
      </p:sp>
      <p:sp>
        <p:nvSpPr>
          <p:cNvPr id="92" name="object 92"/>
          <p:cNvSpPr txBox="1"/>
          <p:nvPr/>
        </p:nvSpPr>
        <p:spPr>
          <a:xfrm>
            <a:off x="7519205" y="3294127"/>
            <a:ext cx="387760" cy="161404"/>
          </a:xfrm>
          <a:prstGeom prst="rect">
            <a:avLst/>
          </a:prstGeom>
        </p:spPr>
        <p:txBody>
          <a:bodyPr vert="horz" wrap="square" lIns="0" tIns="7316" rIns="0" bIns="0" rtlCol="0">
            <a:spAutoFit/>
          </a:bodyPr>
          <a:lstStyle/>
          <a:p>
            <a:pPr marL="7701">
              <a:spcBef>
                <a:spcPts val="58"/>
              </a:spcBef>
            </a:pPr>
            <a:r>
              <a:rPr sz="1001" spc="-42" dirty="0">
                <a:solidFill>
                  <a:srgbClr val="231E20"/>
                </a:solidFill>
                <a:latin typeface="Arial"/>
                <a:cs typeface="Arial"/>
              </a:rPr>
              <a:t>3</a:t>
            </a:r>
            <a:r>
              <a:rPr sz="1001" spc="-39" dirty="0">
                <a:solidFill>
                  <a:srgbClr val="231E20"/>
                </a:solidFill>
                <a:latin typeface="Arial"/>
                <a:cs typeface="Arial"/>
              </a:rPr>
              <a:t>4</a:t>
            </a:r>
            <a:r>
              <a:rPr sz="1001" spc="-61" dirty="0">
                <a:solidFill>
                  <a:srgbClr val="231E20"/>
                </a:solidFill>
                <a:latin typeface="Arial"/>
                <a:cs typeface="Arial"/>
              </a:rPr>
              <a:t>5</a:t>
            </a:r>
            <a:r>
              <a:rPr sz="1001" spc="-64" dirty="0">
                <a:solidFill>
                  <a:srgbClr val="231E20"/>
                </a:solidFill>
                <a:latin typeface="Arial"/>
                <a:cs typeface="Arial"/>
              </a:rPr>
              <a:t>5</a:t>
            </a:r>
            <a:r>
              <a:rPr sz="1001" spc="-109" dirty="0">
                <a:solidFill>
                  <a:srgbClr val="231E20"/>
                </a:solidFill>
                <a:latin typeface="Arial"/>
                <a:cs typeface="Arial"/>
              </a:rPr>
              <a:t>72</a:t>
            </a:r>
            <a:endParaRPr sz="1001">
              <a:latin typeface="Arial"/>
              <a:cs typeface="Arial"/>
            </a:endParaRPr>
          </a:p>
        </p:txBody>
      </p:sp>
      <p:sp>
        <p:nvSpPr>
          <p:cNvPr id="93" name="object 93"/>
          <p:cNvSpPr txBox="1"/>
          <p:nvPr/>
        </p:nvSpPr>
        <p:spPr>
          <a:xfrm>
            <a:off x="8009010" y="3217932"/>
            <a:ext cx="517912" cy="315420"/>
          </a:xfrm>
          <a:prstGeom prst="rect">
            <a:avLst/>
          </a:prstGeom>
        </p:spPr>
        <p:txBody>
          <a:bodyPr vert="horz" wrap="square" lIns="0" tIns="7316" rIns="0" bIns="0" rtlCol="0">
            <a:spAutoFit/>
          </a:bodyPr>
          <a:lstStyle/>
          <a:p>
            <a:pPr marL="7701" marR="3081">
              <a:spcBef>
                <a:spcPts val="58"/>
              </a:spcBef>
            </a:pPr>
            <a:r>
              <a:rPr sz="1001" spc="-21" dirty="0">
                <a:solidFill>
                  <a:srgbClr val="231E20"/>
                </a:solidFill>
                <a:latin typeface="Arial"/>
                <a:cs typeface="Arial"/>
              </a:rPr>
              <a:t>Фадеев  </a:t>
            </a:r>
            <a:r>
              <a:rPr sz="1001" spc="-15" dirty="0">
                <a:solidFill>
                  <a:srgbClr val="231E20"/>
                </a:solidFill>
                <a:latin typeface="Arial"/>
                <a:cs typeface="Arial"/>
              </a:rPr>
              <a:t>Дмитрий</a:t>
            </a:r>
            <a:endParaRPr sz="1001">
              <a:latin typeface="Arial"/>
              <a:cs typeface="Arial"/>
            </a:endParaRPr>
          </a:p>
        </p:txBody>
      </p:sp>
      <p:sp>
        <p:nvSpPr>
          <p:cNvPr id="94" name="object 94"/>
          <p:cNvSpPr txBox="1"/>
          <p:nvPr/>
        </p:nvSpPr>
        <p:spPr>
          <a:xfrm>
            <a:off x="9099355" y="3294127"/>
            <a:ext cx="902591" cy="161404"/>
          </a:xfrm>
          <a:prstGeom prst="rect">
            <a:avLst/>
          </a:prstGeom>
        </p:spPr>
        <p:txBody>
          <a:bodyPr vert="horz" wrap="square" lIns="0" tIns="7316" rIns="0" bIns="0" rtlCol="0">
            <a:spAutoFit/>
          </a:bodyPr>
          <a:lstStyle/>
          <a:p>
            <a:pPr marL="7701">
              <a:spcBef>
                <a:spcPts val="58"/>
              </a:spcBef>
              <a:tabLst>
                <a:tab pos="377363" algn="l"/>
              </a:tabLst>
            </a:pPr>
            <a:r>
              <a:rPr sz="1001" spc="-152" dirty="0">
                <a:solidFill>
                  <a:srgbClr val="231E20"/>
                </a:solidFill>
                <a:latin typeface="Arial"/>
                <a:cs typeface="Arial"/>
              </a:rPr>
              <a:t>37</a:t>
            </a:r>
            <a:r>
              <a:rPr sz="1001" spc="-130" dirty="0">
                <a:solidFill>
                  <a:srgbClr val="231E20"/>
                </a:solidFill>
                <a:latin typeface="Arial"/>
                <a:cs typeface="Arial"/>
              </a:rPr>
              <a:t>1</a:t>
            </a:r>
            <a:r>
              <a:rPr sz="1001" dirty="0">
                <a:solidFill>
                  <a:srgbClr val="231E20"/>
                </a:solidFill>
                <a:latin typeface="Arial"/>
                <a:cs typeface="Arial"/>
              </a:rPr>
              <a:t>	</a:t>
            </a:r>
            <a:r>
              <a:rPr sz="1001" spc="-263" dirty="0">
                <a:solidFill>
                  <a:srgbClr val="231E20"/>
                </a:solidFill>
                <a:latin typeface="Arial"/>
                <a:cs typeface="Arial"/>
              </a:rPr>
              <a:t>1</a:t>
            </a:r>
            <a:r>
              <a:rPr sz="1001" spc="-33" dirty="0">
                <a:solidFill>
                  <a:srgbClr val="231E20"/>
                </a:solidFill>
                <a:latin typeface="Arial"/>
                <a:cs typeface="Arial"/>
              </a:rPr>
              <a:t>999</a:t>
            </a:r>
            <a:r>
              <a:rPr sz="1001" spc="-64" dirty="0">
                <a:solidFill>
                  <a:srgbClr val="231E20"/>
                </a:solidFill>
                <a:latin typeface="Arial"/>
                <a:cs typeface="Arial"/>
              </a:rPr>
              <a:t>-</a:t>
            </a:r>
            <a:r>
              <a:rPr sz="1001" spc="-182" dirty="0">
                <a:solidFill>
                  <a:srgbClr val="231E20"/>
                </a:solidFill>
                <a:latin typeface="Arial"/>
                <a:cs typeface="Arial"/>
              </a:rPr>
              <a:t>11</a:t>
            </a:r>
            <a:r>
              <a:rPr sz="1001" spc="-170" dirty="0">
                <a:solidFill>
                  <a:srgbClr val="231E20"/>
                </a:solidFill>
                <a:latin typeface="Arial"/>
                <a:cs typeface="Arial"/>
              </a:rPr>
              <a:t>-</a:t>
            </a:r>
            <a:r>
              <a:rPr sz="1001" spc="-91" dirty="0">
                <a:solidFill>
                  <a:srgbClr val="231E20"/>
                </a:solidFill>
                <a:latin typeface="Arial"/>
                <a:cs typeface="Arial"/>
              </a:rPr>
              <a:t>2</a:t>
            </a:r>
            <a:r>
              <a:rPr sz="1001" spc="-18" dirty="0">
                <a:solidFill>
                  <a:srgbClr val="231E20"/>
                </a:solidFill>
                <a:latin typeface="Arial"/>
                <a:cs typeface="Arial"/>
              </a:rPr>
              <a:t>4</a:t>
            </a:r>
            <a:endParaRPr sz="1001">
              <a:latin typeface="Arial"/>
              <a:cs typeface="Arial"/>
            </a:endParaRPr>
          </a:p>
        </p:txBody>
      </p:sp>
      <p:sp>
        <p:nvSpPr>
          <p:cNvPr id="95" name="object 95"/>
          <p:cNvSpPr txBox="1"/>
          <p:nvPr/>
        </p:nvSpPr>
        <p:spPr>
          <a:xfrm>
            <a:off x="10443048" y="3217932"/>
            <a:ext cx="1010024" cy="315420"/>
          </a:xfrm>
          <a:prstGeom prst="rect">
            <a:avLst/>
          </a:prstGeom>
        </p:spPr>
        <p:txBody>
          <a:bodyPr vert="horz" wrap="square" lIns="0" tIns="7316" rIns="0" bIns="0" rtlCol="0">
            <a:spAutoFit/>
          </a:bodyPr>
          <a:lstStyle/>
          <a:p>
            <a:pPr marL="7701" marR="3081">
              <a:spcBef>
                <a:spcPts val="58"/>
              </a:spcBef>
            </a:pPr>
            <a:r>
              <a:rPr sz="1001" spc="-64" dirty="0">
                <a:solidFill>
                  <a:srgbClr val="231E20"/>
                </a:solidFill>
                <a:latin typeface="Arial"/>
                <a:cs typeface="Arial"/>
              </a:rPr>
              <a:t>С</a:t>
            </a:r>
            <a:r>
              <a:rPr sz="1001" spc="6" dirty="0">
                <a:solidFill>
                  <a:srgbClr val="231E20"/>
                </a:solidFill>
                <a:latin typeface="Arial"/>
                <a:cs typeface="Arial"/>
              </a:rPr>
              <a:t>анк</a:t>
            </a:r>
            <a:r>
              <a:rPr sz="1001" spc="-27" dirty="0">
                <a:solidFill>
                  <a:srgbClr val="231E20"/>
                </a:solidFill>
                <a:latin typeface="Arial"/>
                <a:cs typeface="Arial"/>
              </a:rPr>
              <a:t>т</a:t>
            </a:r>
            <a:r>
              <a:rPr sz="1001" spc="-12" dirty="0">
                <a:solidFill>
                  <a:srgbClr val="231E20"/>
                </a:solidFill>
                <a:latin typeface="Arial"/>
                <a:cs typeface="Arial"/>
              </a:rPr>
              <a:t>-П</a:t>
            </a:r>
            <a:r>
              <a:rPr sz="1001" spc="-42" dirty="0">
                <a:solidFill>
                  <a:srgbClr val="231E20"/>
                </a:solidFill>
                <a:latin typeface="Arial"/>
                <a:cs typeface="Arial"/>
              </a:rPr>
              <a:t>е</a:t>
            </a:r>
            <a:r>
              <a:rPr sz="1001" spc="-61" dirty="0">
                <a:solidFill>
                  <a:srgbClr val="231E20"/>
                </a:solidFill>
                <a:latin typeface="Arial"/>
                <a:cs typeface="Arial"/>
              </a:rPr>
              <a:t>т</a:t>
            </a:r>
            <a:r>
              <a:rPr sz="1001" spc="-9" dirty="0">
                <a:solidFill>
                  <a:srgbClr val="231E20"/>
                </a:solidFill>
                <a:latin typeface="Arial"/>
                <a:cs typeface="Arial"/>
              </a:rPr>
              <a:t>ер</a:t>
            </a:r>
            <a:r>
              <a:rPr sz="1001" spc="-36" dirty="0">
                <a:solidFill>
                  <a:srgbClr val="231E20"/>
                </a:solidFill>
                <a:latin typeface="Arial"/>
                <a:cs typeface="Arial"/>
              </a:rPr>
              <a:t>б</a:t>
            </a:r>
            <a:r>
              <a:rPr sz="1001" spc="-3" dirty="0">
                <a:solidFill>
                  <a:srgbClr val="231E20"/>
                </a:solidFill>
                <a:latin typeface="Arial"/>
                <a:cs typeface="Arial"/>
              </a:rPr>
              <a:t>ур</a:t>
            </a:r>
            <a:r>
              <a:rPr sz="1001" spc="-64" dirty="0">
                <a:solidFill>
                  <a:srgbClr val="231E20"/>
                </a:solidFill>
                <a:latin typeface="Arial"/>
                <a:cs typeface="Arial"/>
              </a:rPr>
              <a:t>г</a:t>
            </a:r>
            <a:r>
              <a:rPr sz="1001" spc="-49" dirty="0">
                <a:solidFill>
                  <a:srgbClr val="231E20"/>
                </a:solidFill>
                <a:latin typeface="Arial"/>
                <a:cs typeface="Arial"/>
              </a:rPr>
              <a:t>,  </a:t>
            </a:r>
            <a:r>
              <a:rPr sz="1001" spc="-18" dirty="0">
                <a:solidFill>
                  <a:srgbClr val="231E20"/>
                </a:solidFill>
                <a:latin typeface="Arial"/>
                <a:cs typeface="Arial"/>
              </a:rPr>
              <a:t>Невский </a:t>
            </a:r>
            <a:r>
              <a:rPr sz="1001" spc="-27" dirty="0">
                <a:solidFill>
                  <a:srgbClr val="231E20"/>
                </a:solidFill>
                <a:latin typeface="Arial"/>
                <a:cs typeface="Arial"/>
              </a:rPr>
              <a:t>пр.</a:t>
            </a:r>
            <a:r>
              <a:rPr sz="1001" spc="18" dirty="0">
                <a:solidFill>
                  <a:srgbClr val="231E20"/>
                </a:solidFill>
                <a:latin typeface="Arial"/>
                <a:cs typeface="Arial"/>
              </a:rPr>
              <a:t> </a:t>
            </a:r>
            <a:r>
              <a:rPr sz="1001" spc="-52" dirty="0">
                <a:solidFill>
                  <a:srgbClr val="231E20"/>
                </a:solidFill>
                <a:latin typeface="Arial"/>
                <a:cs typeface="Arial"/>
              </a:rPr>
              <a:t>23</a:t>
            </a:r>
            <a:endParaRPr sz="1001">
              <a:latin typeface="Arial"/>
              <a:cs typeface="Arial"/>
            </a:endParaRPr>
          </a:p>
        </p:txBody>
      </p:sp>
      <p:sp>
        <p:nvSpPr>
          <p:cNvPr id="96" name="object 96"/>
          <p:cNvSpPr/>
          <p:nvPr/>
        </p:nvSpPr>
        <p:spPr>
          <a:xfrm>
            <a:off x="2451358" y="1597512"/>
            <a:ext cx="1842149" cy="786302"/>
          </a:xfrm>
          <a:custGeom>
            <a:avLst/>
            <a:gdLst/>
            <a:ahLst/>
            <a:cxnLst/>
            <a:rect l="l" t="t" r="r" b="b"/>
            <a:pathLst>
              <a:path w="3037840" h="1296670">
                <a:moveTo>
                  <a:pt x="3037216" y="0"/>
                </a:moveTo>
                <a:lnTo>
                  <a:pt x="0" y="1296620"/>
                </a:lnTo>
              </a:path>
            </a:pathLst>
          </a:custGeom>
          <a:ln w="10470">
            <a:solidFill>
              <a:srgbClr val="010202"/>
            </a:solidFill>
          </a:ln>
        </p:spPr>
        <p:txBody>
          <a:bodyPr wrap="square" lIns="0" tIns="0" rIns="0" bIns="0" rtlCol="0"/>
          <a:lstStyle/>
          <a:p>
            <a:endParaRPr sz="1092"/>
          </a:p>
        </p:txBody>
      </p:sp>
      <p:sp>
        <p:nvSpPr>
          <p:cNvPr id="97" name="object 97"/>
          <p:cNvSpPr/>
          <p:nvPr/>
        </p:nvSpPr>
        <p:spPr>
          <a:xfrm>
            <a:off x="2451352" y="2349395"/>
            <a:ext cx="50443" cy="34656"/>
          </a:xfrm>
          <a:custGeom>
            <a:avLst/>
            <a:gdLst/>
            <a:ahLst/>
            <a:cxnLst/>
            <a:rect l="l" t="t" r="r" b="b"/>
            <a:pathLst>
              <a:path w="83185" h="57150">
                <a:moveTo>
                  <a:pt x="82856" y="52186"/>
                </a:moveTo>
                <a:lnTo>
                  <a:pt x="0" y="56710"/>
                </a:lnTo>
                <a:lnTo>
                  <a:pt x="60574" y="0"/>
                </a:lnTo>
              </a:path>
            </a:pathLst>
          </a:custGeom>
          <a:ln w="10470">
            <a:solidFill>
              <a:srgbClr val="010202"/>
            </a:solidFill>
          </a:ln>
        </p:spPr>
        <p:txBody>
          <a:bodyPr wrap="square" lIns="0" tIns="0" rIns="0" bIns="0" rtlCol="0"/>
          <a:lstStyle/>
          <a:p>
            <a:endParaRPr sz="1092"/>
          </a:p>
        </p:txBody>
      </p:sp>
      <p:sp>
        <p:nvSpPr>
          <p:cNvPr id="98" name="object 98"/>
          <p:cNvSpPr/>
          <p:nvPr/>
        </p:nvSpPr>
        <p:spPr>
          <a:xfrm>
            <a:off x="5281665" y="1597011"/>
            <a:ext cx="2333106" cy="787457"/>
          </a:xfrm>
          <a:custGeom>
            <a:avLst/>
            <a:gdLst/>
            <a:ahLst/>
            <a:cxnLst/>
            <a:rect l="l" t="t" r="r" b="b"/>
            <a:pathLst>
              <a:path w="3847465" h="1298575">
                <a:moveTo>
                  <a:pt x="0" y="0"/>
                </a:moveTo>
                <a:lnTo>
                  <a:pt x="3847379" y="1298264"/>
                </a:lnTo>
              </a:path>
            </a:pathLst>
          </a:custGeom>
          <a:ln w="10601">
            <a:solidFill>
              <a:srgbClr val="010202"/>
            </a:solidFill>
          </a:ln>
        </p:spPr>
        <p:txBody>
          <a:bodyPr wrap="square" lIns="0" tIns="0" rIns="0" bIns="0" rtlCol="0"/>
          <a:lstStyle/>
          <a:p>
            <a:endParaRPr sz="1092"/>
          </a:p>
        </p:txBody>
      </p:sp>
      <p:sp>
        <p:nvSpPr>
          <p:cNvPr id="99" name="object 99"/>
          <p:cNvSpPr/>
          <p:nvPr/>
        </p:nvSpPr>
        <p:spPr>
          <a:xfrm>
            <a:off x="7564553" y="2352036"/>
            <a:ext cx="50443" cy="32345"/>
          </a:xfrm>
          <a:custGeom>
            <a:avLst/>
            <a:gdLst/>
            <a:ahLst/>
            <a:cxnLst/>
            <a:rect l="l" t="t" r="r" b="b"/>
            <a:pathLst>
              <a:path w="83184" h="53339">
                <a:moveTo>
                  <a:pt x="7874" y="0"/>
                </a:moveTo>
                <a:lnTo>
                  <a:pt x="82730" y="53171"/>
                </a:lnTo>
                <a:lnTo>
                  <a:pt x="0" y="53171"/>
                </a:lnTo>
              </a:path>
            </a:pathLst>
          </a:custGeom>
          <a:ln w="10556">
            <a:solidFill>
              <a:srgbClr val="010202"/>
            </a:solidFill>
          </a:ln>
        </p:spPr>
        <p:txBody>
          <a:bodyPr wrap="square" lIns="0" tIns="0" rIns="0" bIns="0" rtlCol="0"/>
          <a:lstStyle/>
          <a:p>
            <a:endParaRPr sz="1092"/>
          </a:p>
        </p:txBody>
      </p:sp>
      <p:sp>
        <p:nvSpPr>
          <p:cNvPr id="100" name="object 100"/>
          <p:cNvSpPr/>
          <p:nvPr/>
        </p:nvSpPr>
        <p:spPr>
          <a:xfrm>
            <a:off x="6246798" y="1597011"/>
            <a:ext cx="1139405" cy="388915"/>
          </a:xfrm>
          <a:custGeom>
            <a:avLst/>
            <a:gdLst/>
            <a:ahLst/>
            <a:cxnLst/>
            <a:rect l="l" t="t" r="r" b="b"/>
            <a:pathLst>
              <a:path w="1878965" h="641350">
                <a:moveTo>
                  <a:pt x="0" y="0"/>
                </a:moveTo>
                <a:lnTo>
                  <a:pt x="1878864" y="641226"/>
                </a:lnTo>
              </a:path>
            </a:pathLst>
          </a:custGeom>
          <a:ln w="10601">
            <a:solidFill>
              <a:srgbClr val="010202"/>
            </a:solidFill>
          </a:ln>
        </p:spPr>
        <p:txBody>
          <a:bodyPr wrap="square" lIns="0" tIns="0" rIns="0" bIns="0" rtlCol="0"/>
          <a:lstStyle/>
          <a:p>
            <a:endParaRPr sz="1092"/>
          </a:p>
        </p:txBody>
      </p:sp>
      <p:sp>
        <p:nvSpPr>
          <p:cNvPr id="101" name="object 101"/>
          <p:cNvSpPr/>
          <p:nvPr/>
        </p:nvSpPr>
        <p:spPr>
          <a:xfrm>
            <a:off x="7335933" y="1953456"/>
            <a:ext cx="50443" cy="32730"/>
          </a:xfrm>
          <a:custGeom>
            <a:avLst/>
            <a:gdLst/>
            <a:ahLst/>
            <a:cxnLst/>
            <a:rect l="l" t="t" r="r" b="b"/>
            <a:pathLst>
              <a:path w="83184" h="53975">
                <a:moveTo>
                  <a:pt x="8099" y="0"/>
                </a:moveTo>
                <a:lnTo>
                  <a:pt x="82800" y="53422"/>
                </a:lnTo>
                <a:lnTo>
                  <a:pt x="0" y="53097"/>
                </a:lnTo>
              </a:path>
            </a:pathLst>
          </a:custGeom>
          <a:ln w="10555">
            <a:solidFill>
              <a:srgbClr val="010202"/>
            </a:solidFill>
          </a:ln>
        </p:spPr>
        <p:txBody>
          <a:bodyPr wrap="square" lIns="0" tIns="0" rIns="0" bIns="0" rtlCol="0"/>
          <a:lstStyle/>
          <a:p>
            <a:endParaRPr sz="1092"/>
          </a:p>
        </p:txBody>
      </p:sp>
      <p:sp>
        <p:nvSpPr>
          <p:cNvPr id="102" name="object 102"/>
          <p:cNvSpPr/>
          <p:nvPr/>
        </p:nvSpPr>
        <p:spPr>
          <a:xfrm>
            <a:off x="7258840" y="1597011"/>
            <a:ext cx="1139405" cy="388915"/>
          </a:xfrm>
          <a:custGeom>
            <a:avLst/>
            <a:gdLst/>
            <a:ahLst/>
            <a:cxnLst/>
            <a:rect l="l" t="t" r="r" b="b"/>
            <a:pathLst>
              <a:path w="1878965" h="641350">
                <a:moveTo>
                  <a:pt x="0" y="0"/>
                </a:moveTo>
                <a:lnTo>
                  <a:pt x="1878864" y="641226"/>
                </a:lnTo>
              </a:path>
            </a:pathLst>
          </a:custGeom>
          <a:ln w="10601">
            <a:solidFill>
              <a:srgbClr val="010202"/>
            </a:solidFill>
          </a:ln>
        </p:spPr>
        <p:txBody>
          <a:bodyPr wrap="square" lIns="0" tIns="0" rIns="0" bIns="0" rtlCol="0"/>
          <a:lstStyle/>
          <a:p>
            <a:endParaRPr sz="1092"/>
          </a:p>
        </p:txBody>
      </p:sp>
      <p:sp>
        <p:nvSpPr>
          <p:cNvPr id="103" name="object 103"/>
          <p:cNvSpPr/>
          <p:nvPr/>
        </p:nvSpPr>
        <p:spPr>
          <a:xfrm>
            <a:off x="8347975" y="1953456"/>
            <a:ext cx="50443" cy="32730"/>
          </a:xfrm>
          <a:custGeom>
            <a:avLst/>
            <a:gdLst/>
            <a:ahLst/>
            <a:cxnLst/>
            <a:rect l="l" t="t" r="r" b="b"/>
            <a:pathLst>
              <a:path w="83184" h="53975">
                <a:moveTo>
                  <a:pt x="8099" y="0"/>
                </a:moveTo>
                <a:lnTo>
                  <a:pt x="82800" y="53422"/>
                </a:lnTo>
                <a:lnTo>
                  <a:pt x="0" y="53097"/>
                </a:lnTo>
              </a:path>
            </a:pathLst>
          </a:custGeom>
          <a:ln w="10555">
            <a:solidFill>
              <a:srgbClr val="010202"/>
            </a:solidFill>
          </a:ln>
        </p:spPr>
        <p:txBody>
          <a:bodyPr wrap="square" lIns="0" tIns="0" rIns="0" bIns="0" rtlCol="0"/>
          <a:lstStyle/>
          <a:p>
            <a:endParaRPr sz="1092"/>
          </a:p>
        </p:txBody>
      </p:sp>
      <p:sp>
        <p:nvSpPr>
          <p:cNvPr id="104" name="object 54"/>
          <p:cNvSpPr/>
          <p:nvPr/>
        </p:nvSpPr>
        <p:spPr>
          <a:xfrm>
            <a:off x="4494889" y="1785280"/>
            <a:ext cx="731554" cy="45719"/>
          </a:xfrm>
          <a:custGeom>
            <a:avLst/>
            <a:gdLst/>
            <a:ahLst/>
            <a:cxnLst/>
            <a:rect l="l" t="t" r="r" b="b"/>
            <a:pathLst>
              <a:path w="792479">
                <a:moveTo>
                  <a:pt x="0" y="0"/>
                </a:moveTo>
                <a:lnTo>
                  <a:pt x="792310" y="0"/>
                </a:lnTo>
              </a:path>
            </a:pathLst>
          </a:custGeom>
          <a:ln w="10470">
            <a:solidFill>
              <a:srgbClr val="010202"/>
            </a:solidFill>
          </a:ln>
        </p:spPr>
        <p:txBody>
          <a:bodyPr wrap="square" lIns="0" tIns="0" rIns="0" bIns="0" rtlCol="0"/>
          <a:lstStyle/>
          <a:p>
            <a:endParaRPr sz="1092"/>
          </a:p>
        </p:txBody>
      </p:sp>
    </p:spTree>
    <p:extLst>
      <p:ext uri="{BB962C8B-B14F-4D97-AF65-F5344CB8AC3E}">
        <p14:creationId xmlns:p14="http://schemas.microsoft.com/office/powerpoint/2010/main" val="580815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77900" y="1181100"/>
            <a:ext cx="10909300" cy="3568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object 5"/>
          <p:cNvSpPr txBox="1">
            <a:spLocks noGrp="1"/>
          </p:cNvSpPr>
          <p:nvPr>
            <p:ph type="title"/>
          </p:nvPr>
        </p:nvSpPr>
        <p:spPr>
          <a:xfrm>
            <a:off x="2405860" y="147720"/>
            <a:ext cx="8073648" cy="699842"/>
          </a:xfrm>
          <a:prstGeom prst="rect">
            <a:avLst/>
          </a:prstGeom>
        </p:spPr>
        <p:txBody>
          <a:bodyPr vert="horz" wrap="square" lIns="0" tIns="9242" rIns="0" bIns="0" rtlCol="0" anchor="b">
            <a:spAutoFit/>
          </a:bodyPr>
          <a:lstStyle/>
          <a:p>
            <a:pPr marL="7701">
              <a:lnSpc>
                <a:spcPct val="100000"/>
              </a:lnSpc>
              <a:spcBef>
                <a:spcPts val="73"/>
              </a:spcBef>
            </a:pPr>
            <a:r>
              <a:rPr spc="-179" dirty="0"/>
              <a:t>Пример: </a:t>
            </a:r>
            <a:r>
              <a:rPr spc="-206" dirty="0"/>
              <a:t>построение</a:t>
            </a:r>
            <a:r>
              <a:rPr spc="15" dirty="0"/>
              <a:t> </a:t>
            </a:r>
            <a:r>
              <a:rPr spc="-133" dirty="0"/>
              <a:t>B-дерева</a:t>
            </a:r>
          </a:p>
        </p:txBody>
      </p:sp>
      <p:sp>
        <p:nvSpPr>
          <p:cNvPr id="6" name="object 6"/>
          <p:cNvSpPr/>
          <p:nvPr/>
        </p:nvSpPr>
        <p:spPr>
          <a:xfrm>
            <a:off x="1269227" y="3241447"/>
            <a:ext cx="445905" cy="0"/>
          </a:xfrm>
          <a:custGeom>
            <a:avLst/>
            <a:gdLst/>
            <a:ahLst/>
            <a:cxnLst/>
            <a:rect l="l" t="t" r="r" b="b"/>
            <a:pathLst>
              <a:path w="735330">
                <a:moveTo>
                  <a:pt x="0" y="0"/>
                </a:moveTo>
                <a:lnTo>
                  <a:pt x="734794" y="0"/>
                </a:lnTo>
              </a:path>
            </a:pathLst>
          </a:custGeom>
          <a:ln w="10470">
            <a:solidFill>
              <a:srgbClr val="010202"/>
            </a:solidFill>
          </a:ln>
        </p:spPr>
        <p:txBody>
          <a:bodyPr wrap="square" lIns="0" tIns="0" rIns="0" bIns="0" rtlCol="0"/>
          <a:lstStyle/>
          <a:p>
            <a:endParaRPr sz="1092"/>
          </a:p>
        </p:txBody>
      </p:sp>
      <p:sp>
        <p:nvSpPr>
          <p:cNvPr id="7" name="object 7"/>
          <p:cNvSpPr/>
          <p:nvPr/>
        </p:nvSpPr>
        <p:spPr>
          <a:xfrm>
            <a:off x="1778302" y="3241447"/>
            <a:ext cx="910293" cy="0"/>
          </a:xfrm>
          <a:custGeom>
            <a:avLst/>
            <a:gdLst/>
            <a:ahLst/>
            <a:cxnLst/>
            <a:rect l="l" t="t" r="r" b="b"/>
            <a:pathLst>
              <a:path w="1501139">
                <a:moveTo>
                  <a:pt x="0" y="0"/>
                </a:moveTo>
                <a:lnTo>
                  <a:pt x="1500823" y="0"/>
                </a:lnTo>
              </a:path>
            </a:pathLst>
          </a:custGeom>
          <a:ln w="10470">
            <a:solidFill>
              <a:srgbClr val="010202"/>
            </a:solidFill>
          </a:ln>
        </p:spPr>
        <p:txBody>
          <a:bodyPr wrap="square" lIns="0" tIns="0" rIns="0" bIns="0" rtlCol="0"/>
          <a:lstStyle/>
          <a:p>
            <a:endParaRPr sz="1092"/>
          </a:p>
        </p:txBody>
      </p:sp>
      <p:sp>
        <p:nvSpPr>
          <p:cNvPr id="8" name="object 8"/>
          <p:cNvSpPr/>
          <p:nvPr/>
        </p:nvSpPr>
        <p:spPr>
          <a:xfrm>
            <a:off x="2751899" y="3241447"/>
            <a:ext cx="423571" cy="0"/>
          </a:xfrm>
          <a:custGeom>
            <a:avLst/>
            <a:gdLst/>
            <a:ahLst/>
            <a:cxnLst/>
            <a:rect l="l" t="t" r="r" b="b"/>
            <a:pathLst>
              <a:path w="698500">
                <a:moveTo>
                  <a:pt x="0" y="0"/>
                </a:moveTo>
                <a:lnTo>
                  <a:pt x="698041" y="0"/>
                </a:lnTo>
              </a:path>
            </a:pathLst>
          </a:custGeom>
          <a:ln w="10470">
            <a:solidFill>
              <a:srgbClr val="010202"/>
            </a:solidFill>
          </a:ln>
        </p:spPr>
        <p:txBody>
          <a:bodyPr wrap="square" lIns="0" tIns="0" rIns="0" bIns="0" rtlCol="0"/>
          <a:lstStyle/>
          <a:p>
            <a:endParaRPr sz="1092"/>
          </a:p>
        </p:txBody>
      </p:sp>
      <p:sp>
        <p:nvSpPr>
          <p:cNvPr id="9" name="object 9"/>
          <p:cNvSpPr/>
          <p:nvPr/>
        </p:nvSpPr>
        <p:spPr>
          <a:xfrm>
            <a:off x="3238687" y="3241447"/>
            <a:ext cx="910293" cy="0"/>
          </a:xfrm>
          <a:custGeom>
            <a:avLst/>
            <a:gdLst/>
            <a:ahLst/>
            <a:cxnLst/>
            <a:rect l="l" t="t" r="r" b="b"/>
            <a:pathLst>
              <a:path w="1501140">
                <a:moveTo>
                  <a:pt x="0" y="0"/>
                </a:moveTo>
                <a:lnTo>
                  <a:pt x="1500833" y="0"/>
                </a:lnTo>
              </a:path>
            </a:pathLst>
          </a:custGeom>
          <a:ln w="10470">
            <a:solidFill>
              <a:srgbClr val="010202"/>
            </a:solidFill>
          </a:ln>
        </p:spPr>
        <p:txBody>
          <a:bodyPr wrap="square" lIns="0" tIns="0" rIns="0" bIns="0" rtlCol="0"/>
          <a:lstStyle/>
          <a:p>
            <a:endParaRPr sz="1092"/>
          </a:p>
        </p:txBody>
      </p:sp>
      <p:sp>
        <p:nvSpPr>
          <p:cNvPr id="10" name="object 10"/>
          <p:cNvSpPr/>
          <p:nvPr/>
        </p:nvSpPr>
        <p:spPr>
          <a:xfrm>
            <a:off x="4212290" y="3241447"/>
            <a:ext cx="1397014" cy="0"/>
          </a:xfrm>
          <a:custGeom>
            <a:avLst/>
            <a:gdLst/>
            <a:ahLst/>
            <a:cxnLst/>
            <a:rect l="l" t="t" r="r" b="b"/>
            <a:pathLst>
              <a:path w="2303779">
                <a:moveTo>
                  <a:pt x="0" y="0"/>
                </a:moveTo>
                <a:lnTo>
                  <a:pt x="2303605" y="0"/>
                </a:lnTo>
              </a:path>
            </a:pathLst>
          </a:custGeom>
          <a:ln w="10470">
            <a:solidFill>
              <a:srgbClr val="010202"/>
            </a:solidFill>
          </a:ln>
        </p:spPr>
        <p:txBody>
          <a:bodyPr wrap="square" lIns="0" tIns="0" rIns="0" bIns="0" rtlCol="0"/>
          <a:lstStyle/>
          <a:p>
            <a:endParaRPr sz="1092"/>
          </a:p>
        </p:txBody>
      </p:sp>
      <p:sp>
        <p:nvSpPr>
          <p:cNvPr id="11" name="object 11"/>
          <p:cNvSpPr/>
          <p:nvPr/>
        </p:nvSpPr>
        <p:spPr>
          <a:xfrm>
            <a:off x="1269227" y="3637234"/>
            <a:ext cx="445905" cy="0"/>
          </a:xfrm>
          <a:custGeom>
            <a:avLst/>
            <a:gdLst/>
            <a:ahLst/>
            <a:cxnLst/>
            <a:rect l="l" t="t" r="r" b="b"/>
            <a:pathLst>
              <a:path w="735330">
                <a:moveTo>
                  <a:pt x="0" y="0"/>
                </a:moveTo>
                <a:lnTo>
                  <a:pt x="734794" y="0"/>
                </a:lnTo>
              </a:path>
            </a:pathLst>
          </a:custGeom>
          <a:ln w="10470">
            <a:solidFill>
              <a:srgbClr val="010202"/>
            </a:solidFill>
          </a:ln>
        </p:spPr>
        <p:txBody>
          <a:bodyPr wrap="square" lIns="0" tIns="0" rIns="0" bIns="0" rtlCol="0"/>
          <a:lstStyle/>
          <a:p>
            <a:endParaRPr sz="1092"/>
          </a:p>
        </p:txBody>
      </p:sp>
      <p:sp>
        <p:nvSpPr>
          <p:cNvPr id="12" name="object 12"/>
          <p:cNvSpPr/>
          <p:nvPr/>
        </p:nvSpPr>
        <p:spPr>
          <a:xfrm>
            <a:off x="1778302" y="3637234"/>
            <a:ext cx="910293" cy="0"/>
          </a:xfrm>
          <a:custGeom>
            <a:avLst/>
            <a:gdLst/>
            <a:ahLst/>
            <a:cxnLst/>
            <a:rect l="l" t="t" r="r" b="b"/>
            <a:pathLst>
              <a:path w="1501139">
                <a:moveTo>
                  <a:pt x="0" y="0"/>
                </a:moveTo>
                <a:lnTo>
                  <a:pt x="1500823" y="0"/>
                </a:lnTo>
              </a:path>
            </a:pathLst>
          </a:custGeom>
          <a:ln w="10470">
            <a:solidFill>
              <a:srgbClr val="010202"/>
            </a:solidFill>
          </a:ln>
        </p:spPr>
        <p:txBody>
          <a:bodyPr wrap="square" lIns="0" tIns="0" rIns="0" bIns="0" rtlCol="0"/>
          <a:lstStyle/>
          <a:p>
            <a:endParaRPr sz="1092"/>
          </a:p>
        </p:txBody>
      </p:sp>
      <p:sp>
        <p:nvSpPr>
          <p:cNvPr id="13" name="object 13"/>
          <p:cNvSpPr/>
          <p:nvPr/>
        </p:nvSpPr>
        <p:spPr>
          <a:xfrm>
            <a:off x="2751899" y="3637234"/>
            <a:ext cx="423571" cy="0"/>
          </a:xfrm>
          <a:custGeom>
            <a:avLst/>
            <a:gdLst/>
            <a:ahLst/>
            <a:cxnLst/>
            <a:rect l="l" t="t" r="r" b="b"/>
            <a:pathLst>
              <a:path w="698500">
                <a:moveTo>
                  <a:pt x="0" y="0"/>
                </a:moveTo>
                <a:lnTo>
                  <a:pt x="698041" y="0"/>
                </a:lnTo>
              </a:path>
            </a:pathLst>
          </a:custGeom>
          <a:ln w="10470">
            <a:solidFill>
              <a:srgbClr val="010202"/>
            </a:solidFill>
          </a:ln>
        </p:spPr>
        <p:txBody>
          <a:bodyPr wrap="square" lIns="0" tIns="0" rIns="0" bIns="0" rtlCol="0"/>
          <a:lstStyle/>
          <a:p>
            <a:endParaRPr sz="1092"/>
          </a:p>
        </p:txBody>
      </p:sp>
      <p:sp>
        <p:nvSpPr>
          <p:cNvPr id="14" name="object 14"/>
          <p:cNvSpPr/>
          <p:nvPr/>
        </p:nvSpPr>
        <p:spPr>
          <a:xfrm>
            <a:off x="3238687" y="3637234"/>
            <a:ext cx="910293" cy="0"/>
          </a:xfrm>
          <a:custGeom>
            <a:avLst/>
            <a:gdLst/>
            <a:ahLst/>
            <a:cxnLst/>
            <a:rect l="l" t="t" r="r" b="b"/>
            <a:pathLst>
              <a:path w="1501140">
                <a:moveTo>
                  <a:pt x="0" y="0"/>
                </a:moveTo>
                <a:lnTo>
                  <a:pt x="1500833" y="0"/>
                </a:lnTo>
              </a:path>
            </a:pathLst>
          </a:custGeom>
          <a:ln w="10470">
            <a:solidFill>
              <a:srgbClr val="010202"/>
            </a:solidFill>
          </a:ln>
        </p:spPr>
        <p:txBody>
          <a:bodyPr wrap="square" lIns="0" tIns="0" rIns="0" bIns="0" rtlCol="0"/>
          <a:lstStyle/>
          <a:p>
            <a:endParaRPr sz="1092"/>
          </a:p>
        </p:txBody>
      </p:sp>
      <p:sp>
        <p:nvSpPr>
          <p:cNvPr id="15" name="object 15"/>
          <p:cNvSpPr/>
          <p:nvPr/>
        </p:nvSpPr>
        <p:spPr>
          <a:xfrm>
            <a:off x="4212290" y="3637234"/>
            <a:ext cx="1397014" cy="0"/>
          </a:xfrm>
          <a:custGeom>
            <a:avLst/>
            <a:gdLst/>
            <a:ahLst/>
            <a:cxnLst/>
            <a:rect l="l" t="t" r="r" b="b"/>
            <a:pathLst>
              <a:path w="2303779">
                <a:moveTo>
                  <a:pt x="0" y="0"/>
                </a:moveTo>
                <a:lnTo>
                  <a:pt x="2303605" y="0"/>
                </a:lnTo>
              </a:path>
            </a:pathLst>
          </a:custGeom>
          <a:ln w="10470">
            <a:solidFill>
              <a:srgbClr val="010202"/>
            </a:solidFill>
          </a:ln>
        </p:spPr>
        <p:txBody>
          <a:bodyPr wrap="square" lIns="0" tIns="0" rIns="0" bIns="0" rtlCol="0"/>
          <a:lstStyle/>
          <a:p>
            <a:endParaRPr sz="1092"/>
          </a:p>
        </p:txBody>
      </p:sp>
      <p:sp>
        <p:nvSpPr>
          <p:cNvPr id="16" name="object 16"/>
          <p:cNvSpPr/>
          <p:nvPr/>
        </p:nvSpPr>
        <p:spPr>
          <a:xfrm>
            <a:off x="1269227" y="4033027"/>
            <a:ext cx="445905" cy="0"/>
          </a:xfrm>
          <a:custGeom>
            <a:avLst/>
            <a:gdLst/>
            <a:ahLst/>
            <a:cxnLst/>
            <a:rect l="l" t="t" r="r" b="b"/>
            <a:pathLst>
              <a:path w="735330">
                <a:moveTo>
                  <a:pt x="0" y="0"/>
                </a:moveTo>
                <a:lnTo>
                  <a:pt x="734794" y="0"/>
                </a:lnTo>
              </a:path>
            </a:pathLst>
          </a:custGeom>
          <a:ln w="10470">
            <a:solidFill>
              <a:srgbClr val="010202"/>
            </a:solidFill>
          </a:ln>
        </p:spPr>
        <p:txBody>
          <a:bodyPr wrap="square" lIns="0" tIns="0" rIns="0" bIns="0" rtlCol="0"/>
          <a:lstStyle/>
          <a:p>
            <a:endParaRPr sz="1092"/>
          </a:p>
        </p:txBody>
      </p:sp>
      <p:sp>
        <p:nvSpPr>
          <p:cNvPr id="17" name="object 17"/>
          <p:cNvSpPr/>
          <p:nvPr/>
        </p:nvSpPr>
        <p:spPr>
          <a:xfrm>
            <a:off x="1778302" y="4033027"/>
            <a:ext cx="910293" cy="0"/>
          </a:xfrm>
          <a:custGeom>
            <a:avLst/>
            <a:gdLst/>
            <a:ahLst/>
            <a:cxnLst/>
            <a:rect l="l" t="t" r="r" b="b"/>
            <a:pathLst>
              <a:path w="1501139">
                <a:moveTo>
                  <a:pt x="0" y="0"/>
                </a:moveTo>
                <a:lnTo>
                  <a:pt x="1500823" y="0"/>
                </a:lnTo>
              </a:path>
            </a:pathLst>
          </a:custGeom>
          <a:ln w="10470">
            <a:solidFill>
              <a:srgbClr val="010202"/>
            </a:solidFill>
          </a:ln>
        </p:spPr>
        <p:txBody>
          <a:bodyPr wrap="square" lIns="0" tIns="0" rIns="0" bIns="0" rtlCol="0"/>
          <a:lstStyle/>
          <a:p>
            <a:endParaRPr sz="1092"/>
          </a:p>
        </p:txBody>
      </p:sp>
      <p:sp>
        <p:nvSpPr>
          <p:cNvPr id="18" name="object 18"/>
          <p:cNvSpPr/>
          <p:nvPr/>
        </p:nvSpPr>
        <p:spPr>
          <a:xfrm>
            <a:off x="2751899" y="4033027"/>
            <a:ext cx="423571" cy="0"/>
          </a:xfrm>
          <a:custGeom>
            <a:avLst/>
            <a:gdLst/>
            <a:ahLst/>
            <a:cxnLst/>
            <a:rect l="l" t="t" r="r" b="b"/>
            <a:pathLst>
              <a:path w="698500">
                <a:moveTo>
                  <a:pt x="0" y="0"/>
                </a:moveTo>
                <a:lnTo>
                  <a:pt x="698041" y="0"/>
                </a:lnTo>
              </a:path>
            </a:pathLst>
          </a:custGeom>
          <a:ln w="10470">
            <a:solidFill>
              <a:srgbClr val="010202"/>
            </a:solidFill>
          </a:ln>
        </p:spPr>
        <p:txBody>
          <a:bodyPr wrap="square" lIns="0" tIns="0" rIns="0" bIns="0" rtlCol="0"/>
          <a:lstStyle/>
          <a:p>
            <a:endParaRPr sz="1092"/>
          </a:p>
        </p:txBody>
      </p:sp>
      <p:sp>
        <p:nvSpPr>
          <p:cNvPr id="19" name="object 19"/>
          <p:cNvSpPr/>
          <p:nvPr/>
        </p:nvSpPr>
        <p:spPr>
          <a:xfrm>
            <a:off x="3238687" y="4033027"/>
            <a:ext cx="910293" cy="0"/>
          </a:xfrm>
          <a:custGeom>
            <a:avLst/>
            <a:gdLst/>
            <a:ahLst/>
            <a:cxnLst/>
            <a:rect l="l" t="t" r="r" b="b"/>
            <a:pathLst>
              <a:path w="1501140">
                <a:moveTo>
                  <a:pt x="0" y="0"/>
                </a:moveTo>
                <a:lnTo>
                  <a:pt x="1500833" y="0"/>
                </a:lnTo>
              </a:path>
            </a:pathLst>
          </a:custGeom>
          <a:ln w="10470">
            <a:solidFill>
              <a:srgbClr val="010202"/>
            </a:solidFill>
          </a:ln>
        </p:spPr>
        <p:txBody>
          <a:bodyPr wrap="square" lIns="0" tIns="0" rIns="0" bIns="0" rtlCol="0"/>
          <a:lstStyle/>
          <a:p>
            <a:endParaRPr sz="1092"/>
          </a:p>
        </p:txBody>
      </p:sp>
      <p:sp>
        <p:nvSpPr>
          <p:cNvPr id="20" name="object 20"/>
          <p:cNvSpPr/>
          <p:nvPr/>
        </p:nvSpPr>
        <p:spPr>
          <a:xfrm>
            <a:off x="4212290" y="4033027"/>
            <a:ext cx="1397014" cy="0"/>
          </a:xfrm>
          <a:custGeom>
            <a:avLst/>
            <a:gdLst/>
            <a:ahLst/>
            <a:cxnLst/>
            <a:rect l="l" t="t" r="r" b="b"/>
            <a:pathLst>
              <a:path w="2303779">
                <a:moveTo>
                  <a:pt x="0" y="0"/>
                </a:moveTo>
                <a:lnTo>
                  <a:pt x="2303605" y="0"/>
                </a:lnTo>
              </a:path>
            </a:pathLst>
          </a:custGeom>
          <a:ln w="10470">
            <a:solidFill>
              <a:srgbClr val="010202"/>
            </a:solidFill>
          </a:ln>
        </p:spPr>
        <p:txBody>
          <a:bodyPr wrap="square" lIns="0" tIns="0" rIns="0" bIns="0" rtlCol="0"/>
          <a:lstStyle/>
          <a:p>
            <a:endParaRPr sz="1092"/>
          </a:p>
        </p:txBody>
      </p:sp>
      <p:sp>
        <p:nvSpPr>
          <p:cNvPr id="21" name="object 21"/>
          <p:cNvSpPr/>
          <p:nvPr/>
        </p:nvSpPr>
        <p:spPr>
          <a:xfrm>
            <a:off x="1269227" y="4428814"/>
            <a:ext cx="445905" cy="0"/>
          </a:xfrm>
          <a:custGeom>
            <a:avLst/>
            <a:gdLst/>
            <a:ahLst/>
            <a:cxnLst/>
            <a:rect l="l" t="t" r="r" b="b"/>
            <a:pathLst>
              <a:path w="735330">
                <a:moveTo>
                  <a:pt x="0" y="0"/>
                </a:moveTo>
                <a:lnTo>
                  <a:pt x="734794" y="0"/>
                </a:lnTo>
              </a:path>
            </a:pathLst>
          </a:custGeom>
          <a:ln w="10470">
            <a:solidFill>
              <a:srgbClr val="010202"/>
            </a:solidFill>
          </a:ln>
        </p:spPr>
        <p:txBody>
          <a:bodyPr wrap="square" lIns="0" tIns="0" rIns="0" bIns="0" rtlCol="0"/>
          <a:lstStyle/>
          <a:p>
            <a:endParaRPr sz="1092"/>
          </a:p>
        </p:txBody>
      </p:sp>
      <p:sp>
        <p:nvSpPr>
          <p:cNvPr id="22" name="object 22"/>
          <p:cNvSpPr/>
          <p:nvPr/>
        </p:nvSpPr>
        <p:spPr>
          <a:xfrm>
            <a:off x="1778302" y="4428814"/>
            <a:ext cx="910293" cy="0"/>
          </a:xfrm>
          <a:custGeom>
            <a:avLst/>
            <a:gdLst/>
            <a:ahLst/>
            <a:cxnLst/>
            <a:rect l="l" t="t" r="r" b="b"/>
            <a:pathLst>
              <a:path w="1501139">
                <a:moveTo>
                  <a:pt x="0" y="0"/>
                </a:moveTo>
                <a:lnTo>
                  <a:pt x="1500823" y="0"/>
                </a:lnTo>
              </a:path>
            </a:pathLst>
          </a:custGeom>
          <a:ln w="10470">
            <a:solidFill>
              <a:srgbClr val="010202"/>
            </a:solidFill>
          </a:ln>
        </p:spPr>
        <p:txBody>
          <a:bodyPr wrap="square" lIns="0" tIns="0" rIns="0" bIns="0" rtlCol="0"/>
          <a:lstStyle/>
          <a:p>
            <a:endParaRPr sz="1092"/>
          </a:p>
        </p:txBody>
      </p:sp>
      <p:sp>
        <p:nvSpPr>
          <p:cNvPr id="23" name="object 23"/>
          <p:cNvSpPr/>
          <p:nvPr/>
        </p:nvSpPr>
        <p:spPr>
          <a:xfrm>
            <a:off x="2751899" y="4428814"/>
            <a:ext cx="423571" cy="0"/>
          </a:xfrm>
          <a:custGeom>
            <a:avLst/>
            <a:gdLst/>
            <a:ahLst/>
            <a:cxnLst/>
            <a:rect l="l" t="t" r="r" b="b"/>
            <a:pathLst>
              <a:path w="698500">
                <a:moveTo>
                  <a:pt x="0" y="0"/>
                </a:moveTo>
                <a:lnTo>
                  <a:pt x="698041" y="0"/>
                </a:lnTo>
              </a:path>
            </a:pathLst>
          </a:custGeom>
          <a:ln w="10470">
            <a:solidFill>
              <a:srgbClr val="010202"/>
            </a:solidFill>
          </a:ln>
        </p:spPr>
        <p:txBody>
          <a:bodyPr wrap="square" lIns="0" tIns="0" rIns="0" bIns="0" rtlCol="0"/>
          <a:lstStyle/>
          <a:p>
            <a:endParaRPr sz="1092"/>
          </a:p>
        </p:txBody>
      </p:sp>
      <p:sp>
        <p:nvSpPr>
          <p:cNvPr id="24" name="object 24"/>
          <p:cNvSpPr/>
          <p:nvPr/>
        </p:nvSpPr>
        <p:spPr>
          <a:xfrm>
            <a:off x="3238687" y="4428814"/>
            <a:ext cx="910293" cy="0"/>
          </a:xfrm>
          <a:custGeom>
            <a:avLst/>
            <a:gdLst/>
            <a:ahLst/>
            <a:cxnLst/>
            <a:rect l="l" t="t" r="r" b="b"/>
            <a:pathLst>
              <a:path w="1501140">
                <a:moveTo>
                  <a:pt x="0" y="0"/>
                </a:moveTo>
                <a:lnTo>
                  <a:pt x="1500833" y="0"/>
                </a:lnTo>
              </a:path>
            </a:pathLst>
          </a:custGeom>
          <a:ln w="10470">
            <a:solidFill>
              <a:srgbClr val="010202"/>
            </a:solidFill>
          </a:ln>
        </p:spPr>
        <p:txBody>
          <a:bodyPr wrap="square" lIns="0" tIns="0" rIns="0" bIns="0" rtlCol="0"/>
          <a:lstStyle/>
          <a:p>
            <a:endParaRPr sz="1092"/>
          </a:p>
        </p:txBody>
      </p:sp>
      <p:sp>
        <p:nvSpPr>
          <p:cNvPr id="25" name="object 25"/>
          <p:cNvSpPr/>
          <p:nvPr/>
        </p:nvSpPr>
        <p:spPr>
          <a:xfrm>
            <a:off x="4212290" y="4428814"/>
            <a:ext cx="1397014" cy="0"/>
          </a:xfrm>
          <a:custGeom>
            <a:avLst/>
            <a:gdLst/>
            <a:ahLst/>
            <a:cxnLst/>
            <a:rect l="l" t="t" r="r" b="b"/>
            <a:pathLst>
              <a:path w="2303779">
                <a:moveTo>
                  <a:pt x="0" y="0"/>
                </a:moveTo>
                <a:lnTo>
                  <a:pt x="2303605" y="0"/>
                </a:lnTo>
              </a:path>
            </a:pathLst>
          </a:custGeom>
          <a:ln w="10470">
            <a:solidFill>
              <a:srgbClr val="010202"/>
            </a:solidFill>
          </a:ln>
        </p:spPr>
        <p:txBody>
          <a:bodyPr wrap="square" lIns="0" tIns="0" rIns="0" bIns="0" rtlCol="0"/>
          <a:lstStyle/>
          <a:p>
            <a:endParaRPr sz="1092"/>
          </a:p>
        </p:txBody>
      </p:sp>
      <p:sp>
        <p:nvSpPr>
          <p:cNvPr id="26" name="object 26"/>
          <p:cNvSpPr txBox="1"/>
          <p:nvPr/>
        </p:nvSpPr>
        <p:spPr>
          <a:xfrm>
            <a:off x="1293274" y="3352274"/>
            <a:ext cx="420876" cy="161404"/>
          </a:xfrm>
          <a:prstGeom prst="rect">
            <a:avLst/>
          </a:prstGeom>
        </p:spPr>
        <p:txBody>
          <a:bodyPr vert="horz" wrap="square" lIns="0" tIns="7316" rIns="0" bIns="0" rtlCol="0">
            <a:spAutoFit/>
          </a:bodyPr>
          <a:lstStyle/>
          <a:p>
            <a:pPr marL="7701">
              <a:spcBef>
                <a:spcPts val="58"/>
              </a:spcBef>
            </a:pPr>
            <a:r>
              <a:rPr sz="1001" b="1" spc="-15" dirty="0">
                <a:solidFill>
                  <a:srgbClr val="231E20"/>
                </a:solidFill>
                <a:latin typeface="Arial"/>
                <a:cs typeface="Arial"/>
              </a:rPr>
              <a:t>3</a:t>
            </a:r>
            <a:r>
              <a:rPr sz="1001" b="1" spc="-21" dirty="0">
                <a:solidFill>
                  <a:srgbClr val="231E20"/>
                </a:solidFill>
                <a:latin typeface="Arial"/>
                <a:cs typeface="Arial"/>
              </a:rPr>
              <a:t>45</a:t>
            </a:r>
            <a:r>
              <a:rPr sz="1001" b="1" dirty="0">
                <a:solidFill>
                  <a:srgbClr val="231E20"/>
                </a:solidFill>
                <a:latin typeface="Arial"/>
                <a:cs typeface="Arial"/>
              </a:rPr>
              <a:t>5</a:t>
            </a:r>
            <a:r>
              <a:rPr sz="1001" b="1" spc="-36" dirty="0">
                <a:solidFill>
                  <a:srgbClr val="231E20"/>
                </a:solidFill>
                <a:latin typeface="Arial"/>
                <a:cs typeface="Arial"/>
              </a:rPr>
              <a:t>6</a:t>
            </a:r>
            <a:r>
              <a:rPr sz="1001" b="1" spc="-69" dirty="0">
                <a:solidFill>
                  <a:srgbClr val="231E20"/>
                </a:solidFill>
                <a:latin typeface="Arial"/>
                <a:cs typeface="Arial"/>
              </a:rPr>
              <a:t>7</a:t>
            </a:r>
            <a:endParaRPr sz="1001" dirty="0">
              <a:latin typeface="Arial"/>
              <a:cs typeface="Arial"/>
            </a:endParaRPr>
          </a:p>
        </p:txBody>
      </p:sp>
      <p:sp>
        <p:nvSpPr>
          <p:cNvPr id="27" name="object 27"/>
          <p:cNvSpPr txBox="1"/>
          <p:nvPr/>
        </p:nvSpPr>
        <p:spPr>
          <a:xfrm>
            <a:off x="1802381" y="3276079"/>
            <a:ext cx="626499" cy="315420"/>
          </a:xfrm>
          <a:prstGeom prst="rect">
            <a:avLst/>
          </a:prstGeom>
        </p:spPr>
        <p:txBody>
          <a:bodyPr vert="horz" wrap="square" lIns="0" tIns="7316" rIns="0" bIns="0" rtlCol="0">
            <a:spAutoFit/>
          </a:bodyPr>
          <a:lstStyle/>
          <a:p>
            <a:pPr marL="7701" marR="3081">
              <a:spcBef>
                <a:spcPts val="58"/>
              </a:spcBef>
            </a:pPr>
            <a:r>
              <a:rPr sz="1001" spc="-12" dirty="0">
                <a:solidFill>
                  <a:srgbClr val="231E20"/>
                </a:solidFill>
                <a:latin typeface="Arial"/>
                <a:cs typeface="Arial"/>
              </a:rPr>
              <a:t>Иванов  Але</a:t>
            </a:r>
            <a:r>
              <a:rPr sz="1001" spc="-52" dirty="0">
                <a:solidFill>
                  <a:srgbClr val="231E20"/>
                </a:solidFill>
                <a:latin typeface="Arial"/>
                <a:cs typeface="Arial"/>
              </a:rPr>
              <a:t>к</a:t>
            </a:r>
            <a:r>
              <a:rPr sz="1001" spc="-69" dirty="0">
                <a:solidFill>
                  <a:srgbClr val="231E20"/>
                </a:solidFill>
                <a:latin typeface="Arial"/>
                <a:cs typeface="Arial"/>
              </a:rPr>
              <a:t>с</a:t>
            </a:r>
            <a:r>
              <a:rPr sz="1001" spc="-9" dirty="0">
                <a:solidFill>
                  <a:srgbClr val="231E20"/>
                </a:solidFill>
                <a:latin typeface="Arial"/>
                <a:cs typeface="Arial"/>
              </a:rPr>
              <a:t>андр</a:t>
            </a:r>
            <a:endParaRPr sz="1001">
              <a:latin typeface="Arial"/>
              <a:cs typeface="Arial"/>
            </a:endParaRPr>
          </a:p>
        </p:txBody>
      </p:sp>
      <p:sp>
        <p:nvSpPr>
          <p:cNvPr id="28" name="object 28"/>
          <p:cNvSpPr txBox="1"/>
          <p:nvPr/>
        </p:nvSpPr>
        <p:spPr>
          <a:xfrm>
            <a:off x="2885996" y="3352274"/>
            <a:ext cx="947259" cy="161404"/>
          </a:xfrm>
          <a:prstGeom prst="rect">
            <a:avLst/>
          </a:prstGeom>
        </p:spPr>
        <p:txBody>
          <a:bodyPr vert="horz" wrap="square" lIns="0" tIns="7316" rIns="0" bIns="0" rtlCol="0">
            <a:spAutoFit/>
          </a:bodyPr>
          <a:lstStyle/>
          <a:p>
            <a:pPr marL="7701">
              <a:spcBef>
                <a:spcPts val="58"/>
              </a:spcBef>
              <a:tabLst>
                <a:tab pos="384294" algn="l"/>
              </a:tabLst>
            </a:pPr>
            <a:r>
              <a:rPr sz="1001" spc="-42" dirty="0">
                <a:solidFill>
                  <a:srgbClr val="231E20"/>
                </a:solidFill>
                <a:latin typeface="Arial"/>
                <a:cs typeface="Arial"/>
              </a:rPr>
              <a:t>3</a:t>
            </a:r>
            <a:r>
              <a:rPr sz="1001" spc="-152" dirty="0">
                <a:solidFill>
                  <a:srgbClr val="231E20"/>
                </a:solidFill>
                <a:latin typeface="Arial"/>
                <a:cs typeface="Arial"/>
              </a:rPr>
              <a:t>4</a:t>
            </a:r>
            <a:r>
              <a:rPr sz="1001" spc="-130" dirty="0">
                <a:solidFill>
                  <a:srgbClr val="231E20"/>
                </a:solidFill>
                <a:latin typeface="Arial"/>
                <a:cs typeface="Arial"/>
              </a:rPr>
              <a:t>1</a:t>
            </a:r>
            <a:r>
              <a:rPr sz="1001" dirty="0">
                <a:solidFill>
                  <a:srgbClr val="231E20"/>
                </a:solidFill>
                <a:latin typeface="Arial"/>
                <a:cs typeface="Arial"/>
              </a:rPr>
              <a:t>	</a:t>
            </a:r>
            <a:r>
              <a:rPr sz="1001" spc="-263" dirty="0">
                <a:solidFill>
                  <a:srgbClr val="231E20"/>
                </a:solidFill>
                <a:latin typeface="Arial"/>
                <a:cs typeface="Arial"/>
              </a:rPr>
              <a:t>1</a:t>
            </a:r>
            <a:r>
              <a:rPr sz="1001" spc="-21" dirty="0">
                <a:solidFill>
                  <a:srgbClr val="231E20"/>
                </a:solidFill>
                <a:latin typeface="Arial"/>
                <a:cs typeface="Arial"/>
              </a:rPr>
              <a:t>999-</a:t>
            </a:r>
            <a:r>
              <a:rPr sz="1001" spc="-55" dirty="0">
                <a:solidFill>
                  <a:srgbClr val="231E20"/>
                </a:solidFill>
                <a:latin typeface="Arial"/>
                <a:cs typeface="Arial"/>
              </a:rPr>
              <a:t>0</a:t>
            </a:r>
            <a:r>
              <a:rPr sz="1001" spc="-143" dirty="0">
                <a:solidFill>
                  <a:srgbClr val="231E20"/>
                </a:solidFill>
                <a:latin typeface="Arial"/>
                <a:cs typeface="Arial"/>
              </a:rPr>
              <a:t>1</a:t>
            </a:r>
            <a:r>
              <a:rPr sz="1001" spc="-146" dirty="0">
                <a:solidFill>
                  <a:srgbClr val="231E20"/>
                </a:solidFill>
                <a:latin typeface="Arial"/>
                <a:cs typeface="Arial"/>
              </a:rPr>
              <a:t>-</a:t>
            </a:r>
            <a:r>
              <a:rPr sz="1001" spc="-82" dirty="0">
                <a:solidFill>
                  <a:srgbClr val="231E20"/>
                </a:solidFill>
                <a:latin typeface="Arial"/>
                <a:cs typeface="Arial"/>
              </a:rPr>
              <a:t>2</a:t>
            </a:r>
            <a:r>
              <a:rPr sz="1001" spc="9" dirty="0">
                <a:solidFill>
                  <a:srgbClr val="231E20"/>
                </a:solidFill>
                <a:latin typeface="Arial"/>
                <a:cs typeface="Arial"/>
              </a:rPr>
              <a:t>0</a:t>
            </a:r>
            <a:endParaRPr sz="1001">
              <a:latin typeface="Arial"/>
              <a:cs typeface="Arial"/>
            </a:endParaRPr>
          </a:p>
        </p:txBody>
      </p:sp>
      <p:sp>
        <p:nvSpPr>
          <p:cNvPr id="29" name="object 29"/>
          <p:cNvSpPr txBox="1"/>
          <p:nvPr/>
        </p:nvSpPr>
        <p:spPr>
          <a:xfrm>
            <a:off x="4236419" y="3276079"/>
            <a:ext cx="1276489" cy="315420"/>
          </a:xfrm>
          <a:prstGeom prst="rect">
            <a:avLst/>
          </a:prstGeom>
        </p:spPr>
        <p:txBody>
          <a:bodyPr vert="horz" wrap="square" lIns="0" tIns="7316" rIns="0" bIns="0" rtlCol="0">
            <a:spAutoFit/>
          </a:bodyPr>
          <a:lstStyle/>
          <a:p>
            <a:pPr marL="7701" marR="3081">
              <a:spcBef>
                <a:spcPts val="58"/>
              </a:spcBef>
            </a:pPr>
            <a:r>
              <a:rPr sz="1001" spc="-27" dirty="0">
                <a:solidFill>
                  <a:srgbClr val="231E20"/>
                </a:solidFill>
                <a:latin typeface="Arial"/>
                <a:cs typeface="Arial"/>
              </a:rPr>
              <a:t>Петергоф,  </a:t>
            </a:r>
            <a:r>
              <a:rPr sz="1001" spc="-33" dirty="0">
                <a:solidFill>
                  <a:srgbClr val="231E20"/>
                </a:solidFill>
                <a:latin typeface="Arial"/>
                <a:cs typeface="Arial"/>
              </a:rPr>
              <a:t>Библиотечная </a:t>
            </a:r>
            <a:r>
              <a:rPr sz="1001" spc="-42" dirty="0">
                <a:solidFill>
                  <a:srgbClr val="231E20"/>
                </a:solidFill>
                <a:latin typeface="Arial"/>
                <a:cs typeface="Arial"/>
              </a:rPr>
              <a:t>пл., </a:t>
            </a:r>
            <a:r>
              <a:rPr sz="1001" spc="-55" dirty="0">
                <a:solidFill>
                  <a:srgbClr val="231E20"/>
                </a:solidFill>
                <a:latin typeface="Arial"/>
                <a:cs typeface="Arial"/>
              </a:rPr>
              <a:t>д.</a:t>
            </a:r>
            <a:r>
              <a:rPr sz="1001" spc="64" dirty="0">
                <a:solidFill>
                  <a:srgbClr val="231E20"/>
                </a:solidFill>
                <a:latin typeface="Arial"/>
                <a:cs typeface="Arial"/>
              </a:rPr>
              <a:t> </a:t>
            </a:r>
            <a:r>
              <a:rPr sz="1001" spc="-61" dirty="0">
                <a:solidFill>
                  <a:srgbClr val="231E20"/>
                </a:solidFill>
                <a:latin typeface="Arial"/>
                <a:cs typeface="Arial"/>
              </a:rPr>
              <a:t>2</a:t>
            </a:r>
            <a:endParaRPr sz="1001">
              <a:latin typeface="Arial"/>
              <a:cs typeface="Arial"/>
            </a:endParaRPr>
          </a:p>
        </p:txBody>
      </p:sp>
      <p:sp>
        <p:nvSpPr>
          <p:cNvPr id="30" name="object 30"/>
          <p:cNvSpPr txBox="1"/>
          <p:nvPr/>
        </p:nvSpPr>
        <p:spPr>
          <a:xfrm>
            <a:off x="1293401" y="3748104"/>
            <a:ext cx="410864" cy="161404"/>
          </a:xfrm>
          <a:prstGeom prst="rect">
            <a:avLst/>
          </a:prstGeom>
        </p:spPr>
        <p:txBody>
          <a:bodyPr vert="horz" wrap="square" lIns="0" tIns="7316" rIns="0" bIns="0" rtlCol="0">
            <a:spAutoFit/>
          </a:bodyPr>
          <a:lstStyle/>
          <a:p>
            <a:pPr marL="7701">
              <a:spcBef>
                <a:spcPts val="58"/>
              </a:spcBef>
            </a:pPr>
            <a:r>
              <a:rPr sz="1001" spc="-30" dirty="0">
                <a:solidFill>
                  <a:srgbClr val="231E20"/>
                </a:solidFill>
                <a:latin typeface="Arial"/>
                <a:cs typeface="Arial"/>
              </a:rPr>
              <a:t>3</a:t>
            </a:r>
            <a:r>
              <a:rPr sz="1001" spc="-52" dirty="0">
                <a:solidFill>
                  <a:srgbClr val="231E20"/>
                </a:solidFill>
                <a:latin typeface="Arial"/>
                <a:cs typeface="Arial"/>
              </a:rPr>
              <a:t>4</a:t>
            </a:r>
            <a:r>
              <a:rPr sz="1001" spc="-61" dirty="0">
                <a:solidFill>
                  <a:srgbClr val="231E20"/>
                </a:solidFill>
                <a:latin typeface="Arial"/>
                <a:cs typeface="Arial"/>
              </a:rPr>
              <a:t>5</a:t>
            </a:r>
            <a:r>
              <a:rPr sz="1001" spc="-30" dirty="0">
                <a:solidFill>
                  <a:srgbClr val="231E20"/>
                </a:solidFill>
                <a:latin typeface="Arial"/>
                <a:cs typeface="Arial"/>
              </a:rPr>
              <a:t>568</a:t>
            </a:r>
            <a:endParaRPr sz="1001">
              <a:latin typeface="Arial"/>
              <a:cs typeface="Arial"/>
            </a:endParaRPr>
          </a:p>
        </p:txBody>
      </p:sp>
      <p:sp>
        <p:nvSpPr>
          <p:cNvPr id="31" name="object 31"/>
          <p:cNvSpPr txBox="1"/>
          <p:nvPr/>
        </p:nvSpPr>
        <p:spPr>
          <a:xfrm>
            <a:off x="1802508" y="3671910"/>
            <a:ext cx="542941" cy="315420"/>
          </a:xfrm>
          <a:prstGeom prst="rect">
            <a:avLst/>
          </a:prstGeom>
        </p:spPr>
        <p:txBody>
          <a:bodyPr vert="horz" wrap="square" lIns="0" tIns="7316" rIns="0" bIns="0" rtlCol="0">
            <a:spAutoFit/>
          </a:bodyPr>
          <a:lstStyle/>
          <a:p>
            <a:pPr marL="7701" marR="3081">
              <a:spcBef>
                <a:spcPts val="58"/>
              </a:spcBef>
            </a:pPr>
            <a:r>
              <a:rPr sz="1001" spc="21" dirty="0">
                <a:solidFill>
                  <a:srgbClr val="231E20"/>
                </a:solidFill>
                <a:latin typeface="Arial"/>
                <a:cs typeface="Arial"/>
              </a:rPr>
              <a:t>Широ</a:t>
            </a:r>
            <a:r>
              <a:rPr sz="1001" spc="-30" dirty="0">
                <a:solidFill>
                  <a:srgbClr val="231E20"/>
                </a:solidFill>
                <a:latin typeface="Arial"/>
                <a:cs typeface="Arial"/>
              </a:rPr>
              <a:t>к</a:t>
            </a:r>
            <a:r>
              <a:rPr sz="1001" spc="-9" dirty="0">
                <a:solidFill>
                  <a:srgbClr val="231E20"/>
                </a:solidFill>
                <a:latin typeface="Arial"/>
                <a:cs typeface="Arial"/>
              </a:rPr>
              <a:t>ов  </a:t>
            </a:r>
            <a:r>
              <a:rPr sz="1001" spc="-12" dirty="0">
                <a:solidFill>
                  <a:srgbClr val="231E20"/>
                </a:solidFill>
                <a:latin typeface="Arial"/>
                <a:cs typeface="Arial"/>
              </a:rPr>
              <a:t>Федор</a:t>
            </a:r>
            <a:endParaRPr sz="1001">
              <a:latin typeface="Arial"/>
              <a:cs typeface="Arial"/>
            </a:endParaRPr>
          </a:p>
        </p:txBody>
      </p:sp>
      <p:sp>
        <p:nvSpPr>
          <p:cNvPr id="32" name="object 32"/>
          <p:cNvSpPr txBox="1"/>
          <p:nvPr/>
        </p:nvSpPr>
        <p:spPr>
          <a:xfrm>
            <a:off x="2886123" y="3748104"/>
            <a:ext cx="944178" cy="161404"/>
          </a:xfrm>
          <a:prstGeom prst="rect">
            <a:avLst/>
          </a:prstGeom>
        </p:spPr>
        <p:txBody>
          <a:bodyPr vert="horz" wrap="square" lIns="0" tIns="7316" rIns="0" bIns="0" rtlCol="0">
            <a:spAutoFit/>
          </a:bodyPr>
          <a:lstStyle/>
          <a:p>
            <a:pPr marL="7701">
              <a:spcBef>
                <a:spcPts val="58"/>
              </a:spcBef>
              <a:tabLst>
                <a:tab pos="384294" algn="l"/>
              </a:tabLst>
            </a:pPr>
            <a:r>
              <a:rPr sz="1001" spc="-42" dirty="0">
                <a:solidFill>
                  <a:srgbClr val="231E20"/>
                </a:solidFill>
                <a:latin typeface="Arial"/>
                <a:cs typeface="Arial"/>
              </a:rPr>
              <a:t>3</a:t>
            </a:r>
            <a:r>
              <a:rPr sz="1001" spc="-152" dirty="0">
                <a:solidFill>
                  <a:srgbClr val="231E20"/>
                </a:solidFill>
                <a:latin typeface="Arial"/>
                <a:cs typeface="Arial"/>
              </a:rPr>
              <a:t>4</a:t>
            </a:r>
            <a:r>
              <a:rPr sz="1001" spc="-130" dirty="0">
                <a:solidFill>
                  <a:srgbClr val="231E20"/>
                </a:solidFill>
                <a:latin typeface="Arial"/>
                <a:cs typeface="Arial"/>
              </a:rPr>
              <a:t>1</a:t>
            </a:r>
            <a:r>
              <a:rPr sz="1001" dirty="0">
                <a:solidFill>
                  <a:srgbClr val="231E20"/>
                </a:solidFill>
                <a:latin typeface="Arial"/>
                <a:cs typeface="Arial"/>
              </a:rPr>
              <a:t>	</a:t>
            </a:r>
            <a:r>
              <a:rPr sz="1001" spc="-263" dirty="0">
                <a:solidFill>
                  <a:srgbClr val="231E20"/>
                </a:solidFill>
                <a:latin typeface="Arial"/>
                <a:cs typeface="Arial"/>
              </a:rPr>
              <a:t>1</a:t>
            </a:r>
            <a:r>
              <a:rPr sz="1001" spc="-18" dirty="0">
                <a:solidFill>
                  <a:srgbClr val="231E20"/>
                </a:solidFill>
                <a:latin typeface="Arial"/>
                <a:cs typeface="Arial"/>
              </a:rPr>
              <a:t>998-</a:t>
            </a:r>
            <a:r>
              <a:rPr sz="1001" spc="-42" dirty="0">
                <a:solidFill>
                  <a:srgbClr val="231E20"/>
                </a:solidFill>
                <a:latin typeface="Arial"/>
                <a:cs typeface="Arial"/>
              </a:rPr>
              <a:t>0</a:t>
            </a:r>
            <a:r>
              <a:rPr sz="1001" spc="-15" dirty="0">
                <a:solidFill>
                  <a:srgbClr val="231E20"/>
                </a:solidFill>
                <a:latin typeface="Arial"/>
                <a:cs typeface="Arial"/>
              </a:rPr>
              <a:t>3</a:t>
            </a:r>
            <a:r>
              <a:rPr sz="1001" spc="-69" dirty="0">
                <a:solidFill>
                  <a:srgbClr val="231E20"/>
                </a:solidFill>
                <a:latin typeface="Arial"/>
                <a:cs typeface="Arial"/>
              </a:rPr>
              <a:t>-</a:t>
            </a:r>
            <a:r>
              <a:rPr sz="1001" spc="-82" dirty="0">
                <a:solidFill>
                  <a:srgbClr val="231E20"/>
                </a:solidFill>
                <a:latin typeface="Arial"/>
                <a:cs typeface="Arial"/>
              </a:rPr>
              <a:t>2</a:t>
            </a:r>
            <a:r>
              <a:rPr sz="1001" spc="-243" dirty="0">
                <a:solidFill>
                  <a:srgbClr val="231E20"/>
                </a:solidFill>
                <a:latin typeface="Arial"/>
                <a:cs typeface="Arial"/>
              </a:rPr>
              <a:t>1</a:t>
            </a:r>
            <a:endParaRPr sz="1001">
              <a:latin typeface="Arial"/>
              <a:cs typeface="Arial"/>
            </a:endParaRPr>
          </a:p>
        </p:txBody>
      </p:sp>
      <p:sp>
        <p:nvSpPr>
          <p:cNvPr id="33" name="object 33"/>
          <p:cNvSpPr txBox="1"/>
          <p:nvPr/>
        </p:nvSpPr>
        <p:spPr>
          <a:xfrm>
            <a:off x="4236547" y="3671910"/>
            <a:ext cx="1010024" cy="315420"/>
          </a:xfrm>
          <a:prstGeom prst="rect">
            <a:avLst/>
          </a:prstGeom>
        </p:spPr>
        <p:txBody>
          <a:bodyPr vert="horz" wrap="square" lIns="0" tIns="7316" rIns="0" bIns="0" rtlCol="0">
            <a:spAutoFit/>
          </a:bodyPr>
          <a:lstStyle/>
          <a:p>
            <a:pPr marL="7701" marR="3081">
              <a:spcBef>
                <a:spcPts val="58"/>
              </a:spcBef>
            </a:pPr>
            <a:r>
              <a:rPr sz="1001" spc="-64" dirty="0">
                <a:solidFill>
                  <a:srgbClr val="231E20"/>
                </a:solidFill>
                <a:latin typeface="Arial"/>
                <a:cs typeface="Arial"/>
              </a:rPr>
              <a:t>С</a:t>
            </a:r>
            <a:r>
              <a:rPr sz="1001" spc="6" dirty="0">
                <a:solidFill>
                  <a:srgbClr val="231E20"/>
                </a:solidFill>
                <a:latin typeface="Arial"/>
                <a:cs typeface="Arial"/>
              </a:rPr>
              <a:t>анк</a:t>
            </a:r>
            <a:r>
              <a:rPr sz="1001" spc="-27" dirty="0">
                <a:solidFill>
                  <a:srgbClr val="231E20"/>
                </a:solidFill>
                <a:latin typeface="Arial"/>
                <a:cs typeface="Arial"/>
              </a:rPr>
              <a:t>т</a:t>
            </a:r>
            <a:r>
              <a:rPr sz="1001" spc="-12" dirty="0">
                <a:solidFill>
                  <a:srgbClr val="231E20"/>
                </a:solidFill>
                <a:latin typeface="Arial"/>
                <a:cs typeface="Arial"/>
              </a:rPr>
              <a:t>-П</a:t>
            </a:r>
            <a:r>
              <a:rPr sz="1001" spc="-42" dirty="0">
                <a:solidFill>
                  <a:srgbClr val="231E20"/>
                </a:solidFill>
                <a:latin typeface="Arial"/>
                <a:cs typeface="Arial"/>
              </a:rPr>
              <a:t>е</a:t>
            </a:r>
            <a:r>
              <a:rPr sz="1001" spc="-61" dirty="0">
                <a:solidFill>
                  <a:srgbClr val="231E20"/>
                </a:solidFill>
                <a:latin typeface="Arial"/>
                <a:cs typeface="Arial"/>
              </a:rPr>
              <a:t>т</a:t>
            </a:r>
            <a:r>
              <a:rPr sz="1001" spc="-9" dirty="0">
                <a:solidFill>
                  <a:srgbClr val="231E20"/>
                </a:solidFill>
                <a:latin typeface="Arial"/>
                <a:cs typeface="Arial"/>
              </a:rPr>
              <a:t>ер</a:t>
            </a:r>
            <a:r>
              <a:rPr sz="1001" spc="-36" dirty="0">
                <a:solidFill>
                  <a:srgbClr val="231E20"/>
                </a:solidFill>
                <a:latin typeface="Arial"/>
                <a:cs typeface="Arial"/>
              </a:rPr>
              <a:t>б</a:t>
            </a:r>
            <a:r>
              <a:rPr sz="1001" spc="-3" dirty="0">
                <a:solidFill>
                  <a:srgbClr val="231E20"/>
                </a:solidFill>
                <a:latin typeface="Arial"/>
                <a:cs typeface="Arial"/>
              </a:rPr>
              <a:t>ур</a:t>
            </a:r>
            <a:r>
              <a:rPr sz="1001" spc="-64" dirty="0">
                <a:solidFill>
                  <a:srgbClr val="231E20"/>
                </a:solidFill>
                <a:latin typeface="Arial"/>
                <a:cs typeface="Arial"/>
              </a:rPr>
              <a:t>г</a:t>
            </a:r>
            <a:r>
              <a:rPr sz="1001" spc="-49" dirty="0">
                <a:solidFill>
                  <a:srgbClr val="231E20"/>
                </a:solidFill>
                <a:latin typeface="Arial"/>
                <a:cs typeface="Arial"/>
              </a:rPr>
              <a:t>,  </a:t>
            </a:r>
            <a:r>
              <a:rPr sz="1001" spc="-52" dirty="0">
                <a:solidFill>
                  <a:srgbClr val="231E20"/>
                </a:solidFill>
                <a:latin typeface="Arial"/>
                <a:cs typeface="Arial"/>
              </a:rPr>
              <a:t>ул. </a:t>
            </a:r>
            <a:r>
              <a:rPr sz="1001" spc="-36" dirty="0">
                <a:solidFill>
                  <a:srgbClr val="231E20"/>
                </a:solidFill>
                <a:latin typeface="Arial"/>
                <a:cs typeface="Arial"/>
              </a:rPr>
              <a:t>Гаванская</a:t>
            </a:r>
            <a:r>
              <a:rPr sz="1001" spc="52" dirty="0">
                <a:solidFill>
                  <a:srgbClr val="231E20"/>
                </a:solidFill>
                <a:latin typeface="Arial"/>
                <a:cs typeface="Arial"/>
              </a:rPr>
              <a:t> </a:t>
            </a:r>
            <a:r>
              <a:rPr sz="1001" spc="-30" dirty="0">
                <a:solidFill>
                  <a:srgbClr val="231E20"/>
                </a:solidFill>
                <a:latin typeface="Arial"/>
                <a:cs typeface="Arial"/>
              </a:rPr>
              <a:t>34</a:t>
            </a:r>
            <a:endParaRPr sz="1001">
              <a:latin typeface="Arial"/>
              <a:cs typeface="Arial"/>
            </a:endParaRPr>
          </a:p>
        </p:txBody>
      </p:sp>
      <p:sp>
        <p:nvSpPr>
          <p:cNvPr id="34" name="object 34"/>
          <p:cNvSpPr txBox="1"/>
          <p:nvPr/>
        </p:nvSpPr>
        <p:spPr>
          <a:xfrm>
            <a:off x="1293527" y="4143936"/>
            <a:ext cx="404318" cy="161404"/>
          </a:xfrm>
          <a:prstGeom prst="rect">
            <a:avLst/>
          </a:prstGeom>
        </p:spPr>
        <p:txBody>
          <a:bodyPr vert="horz" wrap="square" lIns="0" tIns="7316" rIns="0" bIns="0" rtlCol="0">
            <a:spAutoFit/>
          </a:bodyPr>
          <a:lstStyle/>
          <a:p>
            <a:pPr marL="7701">
              <a:spcBef>
                <a:spcPts val="58"/>
              </a:spcBef>
            </a:pPr>
            <a:r>
              <a:rPr sz="1001" spc="-30" dirty="0">
                <a:solidFill>
                  <a:srgbClr val="231E20"/>
                </a:solidFill>
                <a:latin typeface="Arial"/>
                <a:cs typeface="Arial"/>
              </a:rPr>
              <a:t>3</a:t>
            </a:r>
            <a:r>
              <a:rPr sz="1001" spc="-52" dirty="0">
                <a:solidFill>
                  <a:srgbClr val="231E20"/>
                </a:solidFill>
                <a:latin typeface="Arial"/>
                <a:cs typeface="Arial"/>
              </a:rPr>
              <a:t>4</a:t>
            </a:r>
            <a:r>
              <a:rPr sz="1001" spc="-61" dirty="0">
                <a:solidFill>
                  <a:srgbClr val="231E20"/>
                </a:solidFill>
                <a:latin typeface="Arial"/>
                <a:cs typeface="Arial"/>
              </a:rPr>
              <a:t>5</a:t>
            </a:r>
            <a:r>
              <a:rPr sz="1001" spc="-33" dirty="0">
                <a:solidFill>
                  <a:srgbClr val="231E20"/>
                </a:solidFill>
                <a:latin typeface="Arial"/>
                <a:cs typeface="Arial"/>
              </a:rPr>
              <a:t>5</a:t>
            </a:r>
            <a:r>
              <a:rPr sz="1001" spc="-69" dirty="0">
                <a:solidFill>
                  <a:srgbClr val="231E20"/>
                </a:solidFill>
                <a:latin typeface="Arial"/>
                <a:cs typeface="Arial"/>
              </a:rPr>
              <a:t>6</a:t>
            </a:r>
            <a:r>
              <a:rPr sz="1001" spc="-45" dirty="0">
                <a:solidFill>
                  <a:srgbClr val="231E20"/>
                </a:solidFill>
                <a:latin typeface="Arial"/>
                <a:cs typeface="Arial"/>
              </a:rPr>
              <a:t>9</a:t>
            </a:r>
            <a:endParaRPr sz="1001">
              <a:latin typeface="Arial"/>
              <a:cs typeface="Arial"/>
            </a:endParaRPr>
          </a:p>
        </p:txBody>
      </p:sp>
      <p:sp>
        <p:nvSpPr>
          <p:cNvPr id="35" name="object 35"/>
          <p:cNvSpPr txBox="1"/>
          <p:nvPr/>
        </p:nvSpPr>
        <p:spPr>
          <a:xfrm>
            <a:off x="1802635" y="4067741"/>
            <a:ext cx="572206" cy="315420"/>
          </a:xfrm>
          <a:prstGeom prst="rect">
            <a:avLst/>
          </a:prstGeom>
        </p:spPr>
        <p:txBody>
          <a:bodyPr vert="horz" wrap="square" lIns="0" tIns="7316" rIns="0" bIns="0" rtlCol="0">
            <a:spAutoFit/>
          </a:bodyPr>
          <a:lstStyle/>
          <a:p>
            <a:pPr marL="7701" marR="3081">
              <a:spcBef>
                <a:spcPts val="58"/>
              </a:spcBef>
            </a:pPr>
            <a:r>
              <a:rPr sz="1001" spc="-9" dirty="0">
                <a:solidFill>
                  <a:srgbClr val="231E20"/>
                </a:solidFill>
                <a:latin typeface="Arial"/>
                <a:cs typeface="Arial"/>
              </a:rPr>
              <a:t>Ан</a:t>
            </a:r>
            <a:r>
              <a:rPr sz="1001" spc="-36" dirty="0">
                <a:solidFill>
                  <a:srgbClr val="231E20"/>
                </a:solidFill>
                <a:latin typeface="Arial"/>
                <a:cs typeface="Arial"/>
              </a:rPr>
              <a:t>т</a:t>
            </a:r>
            <a:r>
              <a:rPr sz="1001" dirty="0">
                <a:solidFill>
                  <a:srgbClr val="231E20"/>
                </a:solidFill>
                <a:latin typeface="Arial"/>
                <a:cs typeface="Arial"/>
              </a:rPr>
              <a:t>онова  </a:t>
            </a:r>
            <a:r>
              <a:rPr sz="1001" spc="-3" dirty="0">
                <a:solidFill>
                  <a:srgbClr val="231E20"/>
                </a:solidFill>
                <a:latin typeface="Arial"/>
                <a:cs typeface="Arial"/>
              </a:rPr>
              <a:t>Даша</a:t>
            </a:r>
            <a:endParaRPr sz="1001">
              <a:latin typeface="Arial"/>
              <a:cs typeface="Arial"/>
            </a:endParaRPr>
          </a:p>
        </p:txBody>
      </p:sp>
      <p:sp>
        <p:nvSpPr>
          <p:cNvPr id="36" name="object 36"/>
          <p:cNvSpPr txBox="1"/>
          <p:nvPr/>
        </p:nvSpPr>
        <p:spPr>
          <a:xfrm>
            <a:off x="2886250" y="4143936"/>
            <a:ext cx="943408" cy="161404"/>
          </a:xfrm>
          <a:prstGeom prst="rect">
            <a:avLst/>
          </a:prstGeom>
        </p:spPr>
        <p:txBody>
          <a:bodyPr vert="horz" wrap="square" lIns="0" tIns="7316" rIns="0" bIns="0" rtlCol="0">
            <a:spAutoFit/>
          </a:bodyPr>
          <a:lstStyle/>
          <a:p>
            <a:pPr marL="7701">
              <a:spcBef>
                <a:spcPts val="58"/>
              </a:spcBef>
              <a:tabLst>
                <a:tab pos="384294" algn="l"/>
              </a:tabLst>
            </a:pPr>
            <a:r>
              <a:rPr sz="1001" spc="-42" dirty="0">
                <a:solidFill>
                  <a:srgbClr val="231E20"/>
                </a:solidFill>
                <a:latin typeface="Arial"/>
                <a:cs typeface="Arial"/>
              </a:rPr>
              <a:t>3</a:t>
            </a:r>
            <a:r>
              <a:rPr sz="1001" spc="-152" dirty="0">
                <a:solidFill>
                  <a:srgbClr val="231E20"/>
                </a:solidFill>
                <a:latin typeface="Arial"/>
                <a:cs typeface="Arial"/>
              </a:rPr>
              <a:t>4</a:t>
            </a:r>
            <a:r>
              <a:rPr sz="1001" spc="-130" dirty="0">
                <a:solidFill>
                  <a:srgbClr val="231E20"/>
                </a:solidFill>
                <a:latin typeface="Arial"/>
                <a:cs typeface="Arial"/>
              </a:rPr>
              <a:t>1</a:t>
            </a:r>
            <a:r>
              <a:rPr sz="1001" dirty="0">
                <a:solidFill>
                  <a:srgbClr val="231E20"/>
                </a:solidFill>
                <a:latin typeface="Arial"/>
                <a:cs typeface="Arial"/>
              </a:rPr>
              <a:t>	</a:t>
            </a:r>
            <a:r>
              <a:rPr sz="1001" spc="-263" dirty="0">
                <a:solidFill>
                  <a:srgbClr val="231E20"/>
                </a:solidFill>
                <a:latin typeface="Arial"/>
                <a:cs typeface="Arial"/>
              </a:rPr>
              <a:t>1</a:t>
            </a:r>
            <a:r>
              <a:rPr sz="1001" spc="-18" dirty="0">
                <a:solidFill>
                  <a:srgbClr val="231E20"/>
                </a:solidFill>
                <a:latin typeface="Arial"/>
                <a:cs typeface="Arial"/>
              </a:rPr>
              <a:t>999-05</a:t>
            </a:r>
            <a:r>
              <a:rPr sz="1001" spc="-55" dirty="0">
                <a:solidFill>
                  <a:srgbClr val="231E20"/>
                </a:solidFill>
                <a:latin typeface="Arial"/>
                <a:cs typeface="Arial"/>
              </a:rPr>
              <a:t>-</a:t>
            </a:r>
            <a:r>
              <a:rPr sz="1001" spc="-258" dirty="0">
                <a:solidFill>
                  <a:srgbClr val="231E20"/>
                </a:solidFill>
                <a:latin typeface="Arial"/>
                <a:cs typeface="Arial"/>
              </a:rPr>
              <a:t>1</a:t>
            </a:r>
            <a:r>
              <a:rPr sz="1001" spc="-103" dirty="0">
                <a:solidFill>
                  <a:srgbClr val="231E20"/>
                </a:solidFill>
                <a:latin typeface="Arial"/>
                <a:cs typeface="Arial"/>
              </a:rPr>
              <a:t>7</a:t>
            </a:r>
            <a:endParaRPr sz="1001">
              <a:latin typeface="Arial"/>
              <a:cs typeface="Arial"/>
            </a:endParaRPr>
          </a:p>
        </p:txBody>
      </p:sp>
      <p:sp>
        <p:nvSpPr>
          <p:cNvPr id="37" name="object 37"/>
          <p:cNvSpPr txBox="1"/>
          <p:nvPr/>
        </p:nvSpPr>
        <p:spPr>
          <a:xfrm>
            <a:off x="4236673" y="4067741"/>
            <a:ext cx="1010024" cy="315420"/>
          </a:xfrm>
          <a:prstGeom prst="rect">
            <a:avLst/>
          </a:prstGeom>
        </p:spPr>
        <p:txBody>
          <a:bodyPr vert="horz" wrap="square" lIns="0" tIns="7316" rIns="0" bIns="0" rtlCol="0">
            <a:spAutoFit/>
          </a:bodyPr>
          <a:lstStyle/>
          <a:p>
            <a:pPr marL="7701" marR="3081">
              <a:spcBef>
                <a:spcPts val="58"/>
              </a:spcBef>
            </a:pPr>
            <a:r>
              <a:rPr sz="1001" spc="-64" dirty="0">
                <a:solidFill>
                  <a:srgbClr val="231E20"/>
                </a:solidFill>
                <a:latin typeface="Arial"/>
                <a:cs typeface="Arial"/>
              </a:rPr>
              <a:t>С</a:t>
            </a:r>
            <a:r>
              <a:rPr sz="1001" spc="6" dirty="0">
                <a:solidFill>
                  <a:srgbClr val="231E20"/>
                </a:solidFill>
                <a:latin typeface="Arial"/>
                <a:cs typeface="Arial"/>
              </a:rPr>
              <a:t>анк</a:t>
            </a:r>
            <a:r>
              <a:rPr sz="1001" spc="-27" dirty="0">
                <a:solidFill>
                  <a:srgbClr val="231E20"/>
                </a:solidFill>
                <a:latin typeface="Arial"/>
                <a:cs typeface="Arial"/>
              </a:rPr>
              <a:t>т</a:t>
            </a:r>
            <a:r>
              <a:rPr sz="1001" spc="-12" dirty="0">
                <a:solidFill>
                  <a:srgbClr val="231E20"/>
                </a:solidFill>
                <a:latin typeface="Arial"/>
                <a:cs typeface="Arial"/>
              </a:rPr>
              <a:t>-П</a:t>
            </a:r>
            <a:r>
              <a:rPr sz="1001" spc="-42" dirty="0">
                <a:solidFill>
                  <a:srgbClr val="231E20"/>
                </a:solidFill>
                <a:latin typeface="Arial"/>
                <a:cs typeface="Arial"/>
              </a:rPr>
              <a:t>е</a:t>
            </a:r>
            <a:r>
              <a:rPr sz="1001" spc="-61" dirty="0">
                <a:solidFill>
                  <a:srgbClr val="231E20"/>
                </a:solidFill>
                <a:latin typeface="Arial"/>
                <a:cs typeface="Arial"/>
              </a:rPr>
              <a:t>т</a:t>
            </a:r>
            <a:r>
              <a:rPr sz="1001" spc="-9" dirty="0">
                <a:solidFill>
                  <a:srgbClr val="231E20"/>
                </a:solidFill>
                <a:latin typeface="Arial"/>
                <a:cs typeface="Arial"/>
              </a:rPr>
              <a:t>ер</a:t>
            </a:r>
            <a:r>
              <a:rPr sz="1001" spc="-36" dirty="0">
                <a:solidFill>
                  <a:srgbClr val="231E20"/>
                </a:solidFill>
                <a:latin typeface="Arial"/>
                <a:cs typeface="Arial"/>
              </a:rPr>
              <a:t>б</a:t>
            </a:r>
            <a:r>
              <a:rPr sz="1001" spc="-3" dirty="0">
                <a:solidFill>
                  <a:srgbClr val="231E20"/>
                </a:solidFill>
                <a:latin typeface="Arial"/>
                <a:cs typeface="Arial"/>
              </a:rPr>
              <a:t>ур</a:t>
            </a:r>
            <a:r>
              <a:rPr sz="1001" spc="-64" dirty="0">
                <a:solidFill>
                  <a:srgbClr val="231E20"/>
                </a:solidFill>
                <a:latin typeface="Arial"/>
                <a:cs typeface="Arial"/>
              </a:rPr>
              <a:t>г</a:t>
            </a:r>
            <a:r>
              <a:rPr sz="1001" spc="-49" dirty="0">
                <a:solidFill>
                  <a:srgbClr val="231E20"/>
                </a:solidFill>
                <a:latin typeface="Arial"/>
                <a:cs typeface="Arial"/>
              </a:rPr>
              <a:t>,  </a:t>
            </a:r>
            <a:r>
              <a:rPr sz="1001" spc="-52" dirty="0">
                <a:solidFill>
                  <a:srgbClr val="231E20"/>
                </a:solidFill>
                <a:latin typeface="Arial"/>
                <a:cs typeface="Arial"/>
              </a:rPr>
              <a:t>ул. </a:t>
            </a:r>
            <a:r>
              <a:rPr sz="1001" spc="3" dirty="0">
                <a:solidFill>
                  <a:srgbClr val="231E20"/>
                </a:solidFill>
                <a:latin typeface="Arial"/>
                <a:cs typeface="Arial"/>
              </a:rPr>
              <a:t>Широкая</a:t>
            </a:r>
            <a:r>
              <a:rPr sz="1001" spc="49" dirty="0">
                <a:solidFill>
                  <a:srgbClr val="231E20"/>
                </a:solidFill>
                <a:latin typeface="Arial"/>
                <a:cs typeface="Arial"/>
              </a:rPr>
              <a:t> </a:t>
            </a:r>
            <a:r>
              <a:rPr sz="1001" spc="-36" dirty="0">
                <a:solidFill>
                  <a:srgbClr val="231E20"/>
                </a:solidFill>
                <a:latin typeface="Arial"/>
                <a:cs typeface="Arial"/>
              </a:rPr>
              <a:t>45</a:t>
            </a:r>
            <a:endParaRPr sz="1001">
              <a:latin typeface="Arial"/>
              <a:cs typeface="Arial"/>
            </a:endParaRPr>
          </a:p>
        </p:txBody>
      </p:sp>
      <p:sp>
        <p:nvSpPr>
          <p:cNvPr id="38" name="object 38"/>
          <p:cNvSpPr/>
          <p:nvPr/>
        </p:nvSpPr>
        <p:spPr>
          <a:xfrm>
            <a:off x="2168800" y="2241392"/>
            <a:ext cx="492113" cy="0"/>
          </a:xfrm>
          <a:custGeom>
            <a:avLst/>
            <a:gdLst/>
            <a:ahLst/>
            <a:cxnLst/>
            <a:rect l="l" t="t" r="r" b="b"/>
            <a:pathLst>
              <a:path w="811529">
                <a:moveTo>
                  <a:pt x="0" y="0"/>
                </a:moveTo>
                <a:lnTo>
                  <a:pt x="811504" y="0"/>
                </a:lnTo>
              </a:path>
            </a:pathLst>
          </a:custGeom>
          <a:ln w="10470">
            <a:solidFill>
              <a:srgbClr val="010202"/>
            </a:solidFill>
          </a:ln>
        </p:spPr>
        <p:txBody>
          <a:bodyPr wrap="square" lIns="0" tIns="0" rIns="0" bIns="0" rtlCol="0"/>
          <a:lstStyle/>
          <a:p>
            <a:endParaRPr sz="1092"/>
          </a:p>
        </p:txBody>
      </p:sp>
      <p:sp>
        <p:nvSpPr>
          <p:cNvPr id="39" name="object 39"/>
          <p:cNvSpPr/>
          <p:nvPr/>
        </p:nvSpPr>
        <p:spPr>
          <a:xfrm>
            <a:off x="2165625"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40" name="object 40"/>
          <p:cNvSpPr/>
          <p:nvPr/>
        </p:nvSpPr>
        <p:spPr>
          <a:xfrm>
            <a:off x="2667247" y="2241392"/>
            <a:ext cx="480561" cy="0"/>
          </a:xfrm>
          <a:custGeom>
            <a:avLst/>
            <a:gdLst/>
            <a:ahLst/>
            <a:cxnLst/>
            <a:rect l="l" t="t" r="r" b="b"/>
            <a:pathLst>
              <a:path w="792479">
                <a:moveTo>
                  <a:pt x="0" y="0"/>
                </a:moveTo>
                <a:lnTo>
                  <a:pt x="792310" y="0"/>
                </a:lnTo>
              </a:path>
            </a:pathLst>
          </a:custGeom>
          <a:ln w="10470">
            <a:solidFill>
              <a:srgbClr val="010202"/>
            </a:solidFill>
          </a:ln>
        </p:spPr>
        <p:txBody>
          <a:bodyPr wrap="square" lIns="0" tIns="0" rIns="0" bIns="0" rtlCol="0"/>
          <a:lstStyle/>
          <a:p>
            <a:endParaRPr sz="1092"/>
          </a:p>
        </p:txBody>
      </p:sp>
      <p:sp>
        <p:nvSpPr>
          <p:cNvPr id="41" name="object 41"/>
          <p:cNvSpPr/>
          <p:nvPr/>
        </p:nvSpPr>
        <p:spPr>
          <a:xfrm>
            <a:off x="2664072"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42" name="object 42"/>
          <p:cNvSpPr/>
          <p:nvPr/>
        </p:nvSpPr>
        <p:spPr>
          <a:xfrm>
            <a:off x="3668349" y="2241392"/>
            <a:ext cx="480561" cy="0"/>
          </a:xfrm>
          <a:custGeom>
            <a:avLst/>
            <a:gdLst/>
            <a:ahLst/>
            <a:cxnLst/>
            <a:rect l="l" t="t" r="r" b="b"/>
            <a:pathLst>
              <a:path w="792479">
                <a:moveTo>
                  <a:pt x="0" y="0"/>
                </a:moveTo>
                <a:lnTo>
                  <a:pt x="792269" y="0"/>
                </a:lnTo>
              </a:path>
            </a:pathLst>
          </a:custGeom>
          <a:ln w="10470">
            <a:solidFill>
              <a:srgbClr val="010202"/>
            </a:solidFill>
          </a:ln>
        </p:spPr>
        <p:txBody>
          <a:bodyPr wrap="square" lIns="0" tIns="0" rIns="0" bIns="0" rtlCol="0"/>
          <a:lstStyle/>
          <a:p>
            <a:endParaRPr sz="1092"/>
          </a:p>
        </p:txBody>
      </p:sp>
      <p:sp>
        <p:nvSpPr>
          <p:cNvPr id="43" name="object 43"/>
          <p:cNvSpPr/>
          <p:nvPr/>
        </p:nvSpPr>
        <p:spPr>
          <a:xfrm>
            <a:off x="3665174"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44" name="object 44"/>
          <p:cNvSpPr/>
          <p:nvPr/>
        </p:nvSpPr>
        <p:spPr>
          <a:xfrm>
            <a:off x="4155138" y="2241392"/>
            <a:ext cx="497503" cy="0"/>
          </a:xfrm>
          <a:custGeom>
            <a:avLst/>
            <a:gdLst/>
            <a:ahLst/>
            <a:cxnLst/>
            <a:rect l="l" t="t" r="r" b="b"/>
            <a:pathLst>
              <a:path w="820420">
                <a:moveTo>
                  <a:pt x="0" y="0"/>
                </a:moveTo>
                <a:lnTo>
                  <a:pt x="820247" y="0"/>
                </a:lnTo>
              </a:path>
            </a:pathLst>
          </a:custGeom>
          <a:ln w="10470">
            <a:solidFill>
              <a:srgbClr val="010202"/>
            </a:solidFill>
          </a:ln>
        </p:spPr>
        <p:txBody>
          <a:bodyPr wrap="square" lIns="0" tIns="0" rIns="0" bIns="0" rtlCol="0"/>
          <a:lstStyle/>
          <a:p>
            <a:endParaRPr sz="1092"/>
          </a:p>
        </p:txBody>
      </p:sp>
      <p:sp>
        <p:nvSpPr>
          <p:cNvPr id="45" name="object 45"/>
          <p:cNvSpPr/>
          <p:nvPr/>
        </p:nvSpPr>
        <p:spPr>
          <a:xfrm>
            <a:off x="4151963"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46" name="object 46"/>
          <p:cNvSpPr/>
          <p:nvPr/>
        </p:nvSpPr>
        <p:spPr>
          <a:xfrm>
            <a:off x="4658880" y="2241392"/>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47" name="object 47"/>
          <p:cNvSpPr/>
          <p:nvPr/>
        </p:nvSpPr>
        <p:spPr>
          <a:xfrm>
            <a:off x="4655705"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48" name="object 48"/>
          <p:cNvSpPr/>
          <p:nvPr/>
        </p:nvSpPr>
        <p:spPr>
          <a:xfrm>
            <a:off x="5142506" y="2241392"/>
            <a:ext cx="494423" cy="0"/>
          </a:xfrm>
          <a:custGeom>
            <a:avLst/>
            <a:gdLst/>
            <a:ahLst/>
            <a:cxnLst/>
            <a:rect l="l" t="t" r="r" b="b"/>
            <a:pathLst>
              <a:path w="815340">
                <a:moveTo>
                  <a:pt x="0" y="0"/>
                </a:moveTo>
                <a:lnTo>
                  <a:pt x="814980" y="0"/>
                </a:lnTo>
              </a:path>
            </a:pathLst>
          </a:custGeom>
          <a:ln w="10470">
            <a:solidFill>
              <a:srgbClr val="010202"/>
            </a:solidFill>
          </a:ln>
        </p:spPr>
        <p:txBody>
          <a:bodyPr wrap="square" lIns="0" tIns="0" rIns="0" bIns="0" rtlCol="0"/>
          <a:lstStyle/>
          <a:p>
            <a:endParaRPr sz="1092"/>
          </a:p>
        </p:txBody>
      </p:sp>
      <p:sp>
        <p:nvSpPr>
          <p:cNvPr id="49" name="object 49"/>
          <p:cNvSpPr/>
          <p:nvPr/>
        </p:nvSpPr>
        <p:spPr>
          <a:xfrm>
            <a:off x="5139332"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50" name="object 50"/>
          <p:cNvSpPr/>
          <p:nvPr/>
        </p:nvSpPr>
        <p:spPr>
          <a:xfrm>
            <a:off x="5643060" y="2241392"/>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51" name="object 51"/>
          <p:cNvSpPr/>
          <p:nvPr/>
        </p:nvSpPr>
        <p:spPr>
          <a:xfrm>
            <a:off x="5639886"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52" name="object 52"/>
          <p:cNvSpPr/>
          <p:nvPr/>
        </p:nvSpPr>
        <p:spPr>
          <a:xfrm>
            <a:off x="6123518"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53" name="object 53"/>
          <p:cNvSpPr/>
          <p:nvPr/>
        </p:nvSpPr>
        <p:spPr>
          <a:xfrm>
            <a:off x="2168800" y="2637179"/>
            <a:ext cx="492113" cy="0"/>
          </a:xfrm>
          <a:custGeom>
            <a:avLst/>
            <a:gdLst/>
            <a:ahLst/>
            <a:cxnLst/>
            <a:rect l="l" t="t" r="r" b="b"/>
            <a:pathLst>
              <a:path w="811529">
                <a:moveTo>
                  <a:pt x="0" y="0"/>
                </a:moveTo>
                <a:lnTo>
                  <a:pt x="811504" y="0"/>
                </a:lnTo>
              </a:path>
            </a:pathLst>
          </a:custGeom>
          <a:ln w="10470">
            <a:solidFill>
              <a:srgbClr val="010202"/>
            </a:solidFill>
          </a:ln>
        </p:spPr>
        <p:txBody>
          <a:bodyPr wrap="square" lIns="0" tIns="0" rIns="0" bIns="0" rtlCol="0"/>
          <a:lstStyle/>
          <a:p>
            <a:endParaRPr sz="1092"/>
          </a:p>
        </p:txBody>
      </p:sp>
      <p:sp>
        <p:nvSpPr>
          <p:cNvPr id="54" name="object 54"/>
          <p:cNvSpPr/>
          <p:nvPr/>
        </p:nvSpPr>
        <p:spPr>
          <a:xfrm>
            <a:off x="2667247" y="2637179"/>
            <a:ext cx="480561" cy="0"/>
          </a:xfrm>
          <a:custGeom>
            <a:avLst/>
            <a:gdLst/>
            <a:ahLst/>
            <a:cxnLst/>
            <a:rect l="l" t="t" r="r" b="b"/>
            <a:pathLst>
              <a:path w="792479">
                <a:moveTo>
                  <a:pt x="0" y="0"/>
                </a:moveTo>
                <a:lnTo>
                  <a:pt x="792310" y="0"/>
                </a:lnTo>
              </a:path>
            </a:pathLst>
          </a:custGeom>
          <a:ln w="10470">
            <a:solidFill>
              <a:srgbClr val="010202"/>
            </a:solidFill>
          </a:ln>
        </p:spPr>
        <p:txBody>
          <a:bodyPr wrap="square" lIns="0" tIns="0" rIns="0" bIns="0" rtlCol="0"/>
          <a:lstStyle/>
          <a:p>
            <a:endParaRPr sz="1092"/>
          </a:p>
        </p:txBody>
      </p:sp>
      <p:sp>
        <p:nvSpPr>
          <p:cNvPr id="55" name="object 55"/>
          <p:cNvSpPr/>
          <p:nvPr/>
        </p:nvSpPr>
        <p:spPr>
          <a:xfrm>
            <a:off x="3668349" y="2637179"/>
            <a:ext cx="480561" cy="0"/>
          </a:xfrm>
          <a:custGeom>
            <a:avLst/>
            <a:gdLst/>
            <a:ahLst/>
            <a:cxnLst/>
            <a:rect l="l" t="t" r="r" b="b"/>
            <a:pathLst>
              <a:path w="792479">
                <a:moveTo>
                  <a:pt x="0" y="0"/>
                </a:moveTo>
                <a:lnTo>
                  <a:pt x="792269" y="0"/>
                </a:lnTo>
              </a:path>
            </a:pathLst>
          </a:custGeom>
          <a:ln w="10470">
            <a:solidFill>
              <a:srgbClr val="010202"/>
            </a:solidFill>
          </a:ln>
        </p:spPr>
        <p:txBody>
          <a:bodyPr wrap="square" lIns="0" tIns="0" rIns="0" bIns="0" rtlCol="0"/>
          <a:lstStyle/>
          <a:p>
            <a:endParaRPr sz="1092"/>
          </a:p>
        </p:txBody>
      </p:sp>
      <p:sp>
        <p:nvSpPr>
          <p:cNvPr id="56" name="object 56"/>
          <p:cNvSpPr/>
          <p:nvPr/>
        </p:nvSpPr>
        <p:spPr>
          <a:xfrm>
            <a:off x="4155138" y="2637179"/>
            <a:ext cx="497503" cy="0"/>
          </a:xfrm>
          <a:custGeom>
            <a:avLst/>
            <a:gdLst/>
            <a:ahLst/>
            <a:cxnLst/>
            <a:rect l="l" t="t" r="r" b="b"/>
            <a:pathLst>
              <a:path w="820420">
                <a:moveTo>
                  <a:pt x="0" y="0"/>
                </a:moveTo>
                <a:lnTo>
                  <a:pt x="820247" y="0"/>
                </a:lnTo>
              </a:path>
            </a:pathLst>
          </a:custGeom>
          <a:ln w="10470">
            <a:solidFill>
              <a:srgbClr val="010202"/>
            </a:solidFill>
          </a:ln>
        </p:spPr>
        <p:txBody>
          <a:bodyPr wrap="square" lIns="0" tIns="0" rIns="0" bIns="0" rtlCol="0"/>
          <a:lstStyle/>
          <a:p>
            <a:endParaRPr sz="1092"/>
          </a:p>
        </p:txBody>
      </p:sp>
      <p:sp>
        <p:nvSpPr>
          <p:cNvPr id="57" name="object 57"/>
          <p:cNvSpPr/>
          <p:nvPr/>
        </p:nvSpPr>
        <p:spPr>
          <a:xfrm>
            <a:off x="4658880" y="2637179"/>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58" name="object 58"/>
          <p:cNvSpPr/>
          <p:nvPr/>
        </p:nvSpPr>
        <p:spPr>
          <a:xfrm>
            <a:off x="5142506" y="2637179"/>
            <a:ext cx="494423" cy="0"/>
          </a:xfrm>
          <a:custGeom>
            <a:avLst/>
            <a:gdLst/>
            <a:ahLst/>
            <a:cxnLst/>
            <a:rect l="l" t="t" r="r" b="b"/>
            <a:pathLst>
              <a:path w="815340">
                <a:moveTo>
                  <a:pt x="0" y="0"/>
                </a:moveTo>
                <a:lnTo>
                  <a:pt x="814980" y="0"/>
                </a:lnTo>
              </a:path>
            </a:pathLst>
          </a:custGeom>
          <a:ln w="10470">
            <a:solidFill>
              <a:srgbClr val="010202"/>
            </a:solidFill>
          </a:ln>
        </p:spPr>
        <p:txBody>
          <a:bodyPr wrap="square" lIns="0" tIns="0" rIns="0" bIns="0" rtlCol="0"/>
          <a:lstStyle/>
          <a:p>
            <a:endParaRPr sz="1092"/>
          </a:p>
        </p:txBody>
      </p:sp>
      <p:sp>
        <p:nvSpPr>
          <p:cNvPr id="59" name="object 59"/>
          <p:cNvSpPr/>
          <p:nvPr/>
        </p:nvSpPr>
        <p:spPr>
          <a:xfrm>
            <a:off x="5643060" y="2637179"/>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60" name="object 60"/>
          <p:cNvSpPr txBox="1"/>
          <p:nvPr/>
        </p:nvSpPr>
        <p:spPr>
          <a:xfrm>
            <a:off x="2165625" y="2241393"/>
            <a:ext cx="498659" cy="273386"/>
          </a:xfrm>
          <a:prstGeom prst="rect">
            <a:avLst/>
          </a:prstGeom>
          <a:ln w="10470">
            <a:solidFill>
              <a:srgbClr val="010202"/>
            </a:solidFill>
          </a:ln>
        </p:spPr>
        <p:txBody>
          <a:bodyPr vert="horz" wrap="square" lIns="0" tIns="118215" rIns="0" bIns="0" rtlCol="0">
            <a:spAutoFit/>
          </a:bodyPr>
          <a:lstStyle/>
          <a:p>
            <a:pPr marL="65461">
              <a:spcBef>
                <a:spcPts val="931"/>
              </a:spcBef>
            </a:pPr>
            <a:r>
              <a:rPr sz="1001" b="1" spc="-27" dirty="0">
                <a:solidFill>
                  <a:srgbClr val="231E20"/>
                </a:solidFill>
                <a:latin typeface="Arial"/>
                <a:cs typeface="Arial"/>
              </a:rPr>
              <a:t>345567</a:t>
            </a:r>
            <a:endParaRPr sz="1001" dirty="0">
              <a:latin typeface="Arial"/>
              <a:cs typeface="Arial"/>
            </a:endParaRPr>
          </a:p>
        </p:txBody>
      </p:sp>
      <p:sp>
        <p:nvSpPr>
          <p:cNvPr id="61" name="object 61"/>
          <p:cNvSpPr txBox="1"/>
          <p:nvPr/>
        </p:nvSpPr>
        <p:spPr>
          <a:xfrm>
            <a:off x="3150873" y="2241393"/>
            <a:ext cx="514446" cy="273386"/>
          </a:xfrm>
          <a:prstGeom prst="rect">
            <a:avLst/>
          </a:prstGeom>
          <a:ln w="10470">
            <a:solidFill>
              <a:srgbClr val="010202"/>
            </a:solidFill>
          </a:ln>
        </p:spPr>
        <p:txBody>
          <a:bodyPr vert="horz" wrap="square" lIns="0" tIns="118215" rIns="0" bIns="0" rtlCol="0">
            <a:spAutoFit/>
          </a:bodyPr>
          <a:lstStyle/>
          <a:p>
            <a:pPr marL="84329">
              <a:spcBef>
                <a:spcPts val="931"/>
              </a:spcBef>
            </a:pPr>
            <a:r>
              <a:rPr sz="1001" spc="-61" dirty="0">
                <a:solidFill>
                  <a:srgbClr val="231E20"/>
                </a:solidFill>
                <a:latin typeface="Arial"/>
                <a:cs typeface="Arial"/>
              </a:rPr>
              <a:t>345570</a:t>
            </a:r>
            <a:endParaRPr sz="1001">
              <a:latin typeface="Arial"/>
              <a:cs typeface="Arial"/>
            </a:endParaRPr>
          </a:p>
        </p:txBody>
      </p:sp>
      <p:sp>
        <p:nvSpPr>
          <p:cNvPr id="62" name="object 62"/>
          <p:cNvSpPr txBox="1"/>
          <p:nvPr/>
        </p:nvSpPr>
        <p:spPr>
          <a:xfrm>
            <a:off x="4151963" y="2241393"/>
            <a:ext cx="504050" cy="273386"/>
          </a:xfrm>
          <a:prstGeom prst="rect">
            <a:avLst/>
          </a:prstGeom>
          <a:ln w="10470">
            <a:solidFill>
              <a:srgbClr val="010202"/>
            </a:solidFill>
          </a:ln>
        </p:spPr>
        <p:txBody>
          <a:bodyPr vert="horz" wrap="square" lIns="0" tIns="118215" rIns="0" bIns="0" rtlCol="0">
            <a:spAutoFit/>
          </a:bodyPr>
          <a:lstStyle/>
          <a:p>
            <a:pPr marL="37736" algn="ctr">
              <a:spcBef>
                <a:spcPts val="931"/>
              </a:spcBef>
            </a:pPr>
            <a:r>
              <a:rPr sz="1001" spc="-52" dirty="0">
                <a:solidFill>
                  <a:srgbClr val="231E20"/>
                </a:solidFill>
                <a:latin typeface="Arial"/>
                <a:cs typeface="Arial"/>
              </a:rPr>
              <a:t>...</a:t>
            </a:r>
            <a:endParaRPr sz="1001">
              <a:latin typeface="Arial"/>
              <a:cs typeface="Arial"/>
            </a:endParaRPr>
          </a:p>
        </p:txBody>
      </p:sp>
      <p:sp>
        <p:nvSpPr>
          <p:cNvPr id="63" name="object 63"/>
          <p:cNvSpPr txBox="1"/>
          <p:nvPr/>
        </p:nvSpPr>
        <p:spPr>
          <a:xfrm>
            <a:off x="5139332" y="2241393"/>
            <a:ext cx="500584" cy="273386"/>
          </a:xfrm>
          <a:prstGeom prst="rect">
            <a:avLst/>
          </a:prstGeom>
          <a:ln w="10470">
            <a:solidFill>
              <a:srgbClr val="010202"/>
            </a:solidFill>
          </a:ln>
        </p:spPr>
        <p:txBody>
          <a:bodyPr vert="horz" wrap="square" lIns="0" tIns="118215" rIns="0" bIns="0" rtlCol="0">
            <a:spAutoFit/>
          </a:bodyPr>
          <a:lstStyle/>
          <a:p>
            <a:pPr marL="63150">
              <a:spcBef>
                <a:spcPts val="931"/>
              </a:spcBef>
            </a:pPr>
            <a:r>
              <a:rPr sz="1001" spc="-73" dirty="0">
                <a:solidFill>
                  <a:srgbClr val="231E20"/>
                </a:solidFill>
                <a:latin typeface="Arial"/>
                <a:cs typeface="Arial"/>
              </a:rPr>
              <a:t>345576</a:t>
            </a:r>
            <a:endParaRPr sz="1001">
              <a:latin typeface="Arial"/>
              <a:cs typeface="Arial"/>
            </a:endParaRPr>
          </a:p>
        </p:txBody>
      </p:sp>
      <p:graphicFrame>
        <p:nvGraphicFramePr>
          <p:cNvPr id="64" name="object 64"/>
          <p:cNvGraphicFramePr>
            <a:graphicFrameLocks noGrp="1"/>
          </p:cNvGraphicFramePr>
          <p:nvPr>
            <p:extLst>
              <p:ext uri="{D42A27DB-BD31-4B8C-83A1-F6EECF244321}">
                <p14:modId xmlns:p14="http://schemas.microsoft.com/office/powerpoint/2010/main" val="1898013471"/>
              </p:ext>
            </p:extLst>
          </p:nvPr>
        </p:nvGraphicFramePr>
        <p:xfrm>
          <a:off x="4236420" y="1444524"/>
          <a:ext cx="4245374" cy="395461"/>
        </p:xfrm>
        <a:graphic>
          <a:graphicData uri="http://schemas.openxmlformats.org/drawingml/2006/table">
            <a:tbl>
              <a:tblPr firstRow="1" bandRow="1">
                <a:tableStyleId>{2D5ABB26-0587-4C30-8999-92F81FD0307C}</a:tableStyleId>
              </a:tblPr>
              <a:tblGrid>
                <a:gridCol w="534545">
                  <a:extLst>
                    <a:ext uri="{9D8B030D-6E8A-4147-A177-3AD203B41FA5}">
                      <a16:colId xmlns:a16="http://schemas.microsoft.com/office/drawing/2014/main" val="20000"/>
                    </a:ext>
                  </a:extLst>
                </a:gridCol>
                <a:gridCol w="522152">
                  <a:extLst>
                    <a:ext uri="{9D8B030D-6E8A-4147-A177-3AD203B41FA5}">
                      <a16:colId xmlns:a16="http://schemas.microsoft.com/office/drawing/2014/main" val="20001"/>
                    </a:ext>
                  </a:extLst>
                </a:gridCol>
                <a:gridCol w="551481">
                  <a:extLst>
                    <a:ext uri="{9D8B030D-6E8A-4147-A177-3AD203B41FA5}">
                      <a16:colId xmlns:a16="http://schemas.microsoft.com/office/drawing/2014/main" val="20002"/>
                    </a:ext>
                  </a:extLst>
                </a:gridCol>
                <a:gridCol w="522152">
                  <a:extLst>
                    <a:ext uri="{9D8B030D-6E8A-4147-A177-3AD203B41FA5}">
                      <a16:colId xmlns:a16="http://schemas.microsoft.com/office/drawing/2014/main" val="20003"/>
                    </a:ext>
                  </a:extLst>
                </a:gridCol>
                <a:gridCol w="540327">
                  <a:extLst>
                    <a:ext uri="{9D8B030D-6E8A-4147-A177-3AD203B41FA5}">
                      <a16:colId xmlns:a16="http://schemas.microsoft.com/office/drawing/2014/main" val="20004"/>
                    </a:ext>
                  </a:extLst>
                </a:gridCol>
                <a:gridCol w="518847">
                  <a:extLst>
                    <a:ext uri="{9D8B030D-6E8A-4147-A177-3AD203B41FA5}">
                      <a16:colId xmlns:a16="http://schemas.microsoft.com/office/drawing/2014/main" val="20005"/>
                    </a:ext>
                  </a:extLst>
                </a:gridCol>
                <a:gridCol w="537023">
                  <a:extLst>
                    <a:ext uri="{9D8B030D-6E8A-4147-A177-3AD203B41FA5}">
                      <a16:colId xmlns:a16="http://schemas.microsoft.com/office/drawing/2014/main" val="20006"/>
                    </a:ext>
                  </a:extLst>
                </a:gridCol>
                <a:gridCol w="518847">
                  <a:extLst>
                    <a:ext uri="{9D8B030D-6E8A-4147-A177-3AD203B41FA5}">
                      <a16:colId xmlns:a16="http://schemas.microsoft.com/office/drawing/2014/main" val="20007"/>
                    </a:ext>
                  </a:extLst>
                </a:gridCol>
              </a:tblGrid>
              <a:tr h="395461">
                <a:tc>
                  <a:txBody>
                    <a:bodyPr/>
                    <a:lstStyle/>
                    <a:p>
                      <a:pPr marL="113030">
                        <a:lnSpc>
                          <a:spcPct val="100000"/>
                        </a:lnSpc>
                        <a:spcBef>
                          <a:spcPts val="1535"/>
                        </a:spcBef>
                      </a:pPr>
                      <a:r>
                        <a:rPr sz="1000" b="1" spc="-45" dirty="0">
                          <a:solidFill>
                            <a:srgbClr val="231E20"/>
                          </a:solidFill>
                          <a:latin typeface="Arial"/>
                          <a:cs typeface="Arial"/>
                        </a:rPr>
                        <a:t>345567</a:t>
                      </a:r>
                      <a:endParaRPr sz="1000">
                        <a:latin typeface="Arial"/>
                        <a:cs typeface="Arial"/>
                      </a:endParaRPr>
                    </a:p>
                  </a:txBody>
                  <a:tcPr marL="0" marR="0" marT="118215" marB="0">
                    <a:lnL w="12700">
                      <a:solidFill>
                        <a:srgbClr val="010202"/>
                      </a:solidFill>
                      <a:prstDash val="solid"/>
                    </a:lnL>
                    <a:lnR w="12700">
                      <a:solidFill>
                        <a:srgbClr val="010202"/>
                      </a:solidFill>
                      <a:prstDash val="solid"/>
                    </a:lnR>
                    <a:lnT w="12700">
                      <a:solidFill>
                        <a:srgbClr val="010202"/>
                      </a:solidFill>
                      <a:prstDash val="solid"/>
                    </a:lnT>
                    <a:lnB w="12700">
                      <a:solidFill>
                        <a:srgbClr val="010202"/>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10202"/>
                      </a:solidFill>
                      <a:prstDash val="solid"/>
                    </a:lnL>
                    <a:lnR w="12700">
                      <a:solidFill>
                        <a:srgbClr val="010202"/>
                      </a:solidFill>
                      <a:prstDash val="solid"/>
                    </a:lnR>
                    <a:lnT w="12700">
                      <a:solidFill>
                        <a:srgbClr val="010202"/>
                      </a:solidFill>
                      <a:prstDash val="solid"/>
                    </a:lnT>
                    <a:lnB w="12700">
                      <a:solidFill>
                        <a:srgbClr val="010202"/>
                      </a:solidFill>
                      <a:prstDash val="solid"/>
                    </a:lnB>
                  </a:tcPr>
                </a:tc>
                <a:tc>
                  <a:txBody>
                    <a:bodyPr/>
                    <a:lstStyle/>
                    <a:p>
                      <a:pPr marL="123825">
                        <a:lnSpc>
                          <a:spcPct val="100000"/>
                        </a:lnSpc>
                        <a:spcBef>
                          <a:spcPts val="1535"/>
                        </a:spcBef>
                      </a:pPr>
                      <a:r>
                        <a:rPr sz="1000" b="1" spc="-35" dirty="0">
                          <a:solidFill>
                            <a:srgbClr val="231E20"/>
                          </a:solidFill>
                          <a:latin typeface="Arial"/>
                          <a:cs typeface="Arial"/>
                        </a:rPr>
                        <a:t>645567</a:t>
                      </a:r>
                      <a:endParaRPr sz="1000">
                        <a:latin typeface="Arial"/>
                        <a:cs typeface="Arial"/>
                      </a:endParaRPr>
                    </a:p>
                  </a:txBody>
                  <a:tcPr marL="0" marR="0" marT="118215" marB="0">
                    <a:lnL w="12700">
                      <a:solidFill>
                        <a:srgbClr val="010202"/>
                      </a:solidFill>
                      <a:prstDash val="solid"/>
                    </a:lnL>
                    <a:lnR w="12700">
                      <a:solidFill>
                        <a:srgbClr val="010202"/>
                      </a:solidFill>
                      <a:prstDash val="solid"/>
                    </a:lnR>
                    <a:lnT w="12700">
                      <a:solidFill>
                        <a:srgbClr val="010202"/>
                      </a:solidFill>
                      <a:prstDash val="solid"/>
                    </a:lnT>
                    <a:lnB w="12700">
                      <a:solidFill>
                        <a:srgbClr val="010202"/>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10202"/>
                      </a:solidFill>
                      <a:prstDash val="solid"/>
                    </a:lnL>
                    <a:lnR w="12700">
                      <a:solidFill>
                        <a:srgbClr val="010202"/>
                      </a:solidFill>
                      <a:prstDash val="solid"/>
                    </a:lnR>
                    <a:lnT w="12700">
                      <a:solidFill>
                        <a:srgbClr val="010202"/>
                      </a:solidFill>
                      <a:prstDash val="solid"/>
                    </a:lnT>
                    <a:lnB w="12700">
                      <a:solidFill>
                        <a:srgbClr val="010202"/>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10202"/>
                      </a:solidFill>
                      <a:prstDash val="solid"/>
                    </a:lnL>
                    <a:lnR w="12700">
                      <a:solidFill>
                        <a:srgbClr val="010202"/>
                      </a:solidFill>
                      <a:prstDash val="solid"/>
                    </a:lnR>
                    <a:lnT w="12700">
                      <a:solidFill>
                        <a:srgbClr val="010202"/>
                      </a:solidFill>
                      <a:prstDash val="solid"/>
                    </a:lnT>
                    <a:lnB w="12700">
                      <a:solidFill>
                        <a:srgbClr val="010202"/>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10202"/>
                      </a:solidFill>
                      <a:prstDash val="solid"/>
                    </a:lnL>
                    <a:lnR w="12700">
                      <a:solidFill>
                        <a:srgbClr val="010202"/>
                      </a:solidFill>
                      <a:prstDash val="solid"/>
                    </a:lnR>
                    <a:lnT w="12700">
                      <a:solidFill>
                        <a:srgbClr val="010202"/>
                      </a:solidFill>
                      <a:prstDash val="solid"/>
                    </a:lnT>
                    <a:lnB w="12700">
                      <a:solidFill>
                        <a:srgbClr val="010202"/>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10202"/>
                      </a:solidFill>
                      <a:prstDash val="solid"/>
                    </a:lnL>
                    <a:lnR w="12700">
                      <a:solidFill>
                        <a:srgbClr val="010202"/>
                      </a:solidFill>
                      <a:prstDash val="solid"/>
                    </a:lnR>
                    <a:lnT w="12700">
                      <a:solidFill>
                        <a:srgbClr val="010202"/>
                      </a:solidFill>
                      <a:prstDash val="solid"/>
                    </a:lnT>
                    <a:lnB w="12700">
                      <a:solidFill>
                        <a:srgbClr val="010202"/>
                      </a:solidFill>
                      <a:prstDash val="solid"/>
                    </a:lnB>
                  </a:tcPr>
                </a:tc>
                <a:tc>
                  <a:txBody>
                    <a:bodyPr/>
                    <a:lstStyle/>
                    <a:p>
                      <a:pPr>
                        <a:lnSpc>
                          <a:spcPct val="100000"/>
                        </a:lnSpc>
                      </a:pPr>
                      <a:endParaRPr sz="1200" dirty="0">
                        <a:latin typeface="Times New Roman"/>
                        <a:cs typeface="Times New Roman"/>
                      </a:endParaRPr>
                    </a:p>
                  </a:txBody>
                  <a:tcPr marL="0" marR="0" marT="0" marB="0">
                    <a:lnL w="12700">
                      <a:solidFill>
                        <a:srgbClr val="010202"/>
                      </a:solidFill>
                      <a:prstDash val="solid"/>
                    </a:lnL>
                    <a:lnR w="12700">
                      <a:solidFill>
                        <a:srgbClr val="010202"/>
                      </a:solidFill>
                      <a:prstDash val="solid"/>
                    </a:lnR>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0"/>
                  </a:ext>
                </a:extLst>
              </a:tr>
            </a:tbl>
          </a:graphicData>
        </a:graphic>
      </p:graphicFrame>
      <p:sp>
        <p:nvSpPr>
          <p:cNvPr id="65" name="object 65"/>
          <p:cNvSpPr/>
          <p:nvPr/>
        </p:nvSpPr>
        <p:spPr>
          <a:xfrm>
            <a:off x="6575010" y="2241392"/>
            <a:ext cx="492113" cy="0"/>
          </a:xfrm>
          <a:custGeom>
            <a:avLst/>
            <a:gdLst/>
            <a:ahLst/>
            <a:cxnLst/>
            <a:rect l="l" t="t" r="r" b="b"/>
            <a:pathLst>
              <a:path w="811529">
                <a:moveTo>
                  <a:pt x="0" y="0"/>
                </a:moveTo>
                <a:lnTo>
                  <a:pt x="811504" y="0"/>
                </a:lnTo>
              </a:path>
            </a:pathLst>
          </a:custGeom>
          <a:ln w="10470">
            <a:solidFill>
              <a:srgbClr val="010202"/>
            </a:solidFill>
          </a:ln>
        </p:spPr>
        <p:txBody>
          <a:bodyPr wrap="square" lIns="0" tIns="0" rIns="0" bIns="0" rtlCol="0"/>
          <a:lstStyle/>
          <a:p>
            <a:endParaRPr sz="1092"/>
          </a:p>
        </p:txBody>
      </p:sp>
      <p:sp>
        <p:nvSpPr>
          <p:cNvPr id="66" name="object 66"/>
          <p:cNvSpPr/>
          <p:nvPr/>
        </p:nvSpPr>
        <p:spPr>
          <a:xfrm>
            <a:off x="6571836"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67" name="object 67"/>
          <p:cNvSpPr/>
          <p:nvPr/>
        </p:nvSpPr>
        <p:spPr>
          <a:xfrm>
            <a:off x="7073450" y="2241392"/>
            <a:ext cx="480561" cy="0"/>
          </a:xfrm>
          <a:custGeom>
            <a:avLst/>
            <a:gdLst/>
            <a:ahLst/>
            <a:cxnLst/>
            <a:rect l="l" t="t" r="r" b="b"/>
            <a:pathLst>
              <a:path w="792479">
                <a:moveTo>
                  <a:pt x="0" y="0"/>
                </a:moveTo>
                <a:lnTo>
                  <a:pt x="792310" y="0"/>
                </a:lnTo>
              </a:path>
            </a:pathLst>
          </a:custGeom>
          <a:ln w="10470">
            <a:solidFill>
              <a:srgbClr val="010202"/>
            </a:solidFill>
          </a:ln>
        </p:spPr>
        <p:txBody>
          <a:bodyPr wrap="square" lIns="0" tIns="0" rIns="0" bIns="0" rtlCol="0"/>
          <a:lstStyle/>
          <a:p>
            <a:endParaRPr sz="1092"/>
          </a:p>
        </p:txBody>
      </p:sp>
      <p:sp>
        <p:nvSpPr>
          <p:cNvPr id="68" name="object 68"/>
          <p:cNvSpPr/>
          <p:nvPr/>
        </p:nvSpPr>
        <p:spPr>
          <a:xfrm>
            <a:off x="7070275"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69" name="object 69"/>
          <p:cNvSpPr/>
          <p:nvPr/>
        </p:nvSpPr>
        <p:spPr>
          <a:xfrm>
            <a:off x="7560207" y="2241392"/>
            <a:ext cx="508285" cy="0"/>
          </a:xfrm>
          <a:custGeom>
            <a:avLst/>
            <a:gdLst/>
            <a:ahLst/>
            <a:cxnLst/>
            <a:rect l="l" t="t" r="r" b="b"/>
            <a:pathLst>
              <a:path w="838200">
                <a:moveTo>
                  <a:pt x="0" y="0"/>
                </a:moveTo>
                <a:lnTo>
                  <a:pt x="837649" y="0"/>
                </a:lnTo>
              </a:path>
            </a:pathLst>
          </a:custGeom>
          <a:ln w="10470">
            <a:solidFill>
              <a:srgbClr val="010202"/>
            </a:solidFill>
          </a:ln>
        </p:spPr>
        <p:txBody>
          <a:bodyPr wrap="square" lIns="0" tIns="0" rIns="0" bIns="0" rtlCol="0"/>
          <a:lstStyle/>
          <a:p>
            <a:endParaRPr sz="1092"/>
          </a:p>
        </p:txBody>
      </p:sp>
      <p:sp>
        <p:nvSpPr>
          <p:cNvPr id="70" name="object 70"/>
          <p:cNvSpPr/>
          <p:nvPr/>
        </p:nvSpPr>
        <p:spPr>
          <a:xfrm>
            <a:off x="7557032"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71" name="object 71"/>
          <p:cNvSpPr/>
          <p:nvPr/>
        </p:nvSpPr>
        <p:spPr>
          <a:xfrm>
            <a:off x="8074520" y="2241392"/>
            <a:ext cx="480561" cy="0"/>
          </a:xfrm>
          <a:custGeom>
            <a:avLst/>
            <a:gdLst/>
            <a:ahLst/>
            <a:cxnLst/>
            <a:rect l="l" t="t" r="r" b="b"/>
            <a:pathLst>
              <a:path w="792480">
                <a:moveTo>
                  <a:pt x="0" y="0"/>
                </a:moveTo>
                <a:lnTo>
                  <a:pt x="792269" y="0"/>
                </a:lnTo>
              </a:path>
            </a:pathLst>
          </a:custGeom>
          <a:ln w="10470">
            <a:solidFill>
              <a:srgbClr val="010202"/>
            </a:solidFill>
          </a:ln>
        </p:spPr>
        <p:txBody>
          <a:bodyPr wrap="square" lIns="0" tIns="0" rIns="0" bIns="0" rtlCol="0"/>
          <a:lstStyle/>
          <a:p>
            <a:endParaRPr sz="1092"/>
          </a:p>
        </p:txBody>
      </p:sp>
      <p:sp>
        <p:nvSpPr>
          <p:cNvPr id="72" name="object 72"/>
          <p:cNvSpPr/>
          <p:nvPr/>
        </p:nvSpPr>
        <p:spPr>
          <a:xfrm>
            <a:off x="8071346"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73" name="object 73"/>
          <p:cNvSpPr/>
          <p:nvPr/>
        </p:nvSpPr>
        <p:spPr>
          <a:xfrm>
            <a:off x="8561341" y="2241392"/>
            <a:ext cx="497503" cy="0"/>
          </a:xfrm>
          <a:custGeom>
            <a:avLst/>
            <a:gdLst/>
            <a:ahLst/>
            <a:cxnLst/>
            <a:rect l="l" t="t" r="r" b="b"/>
            <a:pathLst>
              <a:path w="820419">
                <a:moveTo>
                  <a:pt x="0" y="0"/>
                </a:moveTo>
                <a:lnTo>
                  <a:pt x="820247" y="0"/>
                </a:lnTo>
              </a:path>
            </a:pathLst>
          </a:custGeom>
          <a:ln w="10470">
            <a:solidFill>
              <a:srgbClr val="010202"/>
            </a:solidFill>
          </a:ln>
        </p:spPr>
        <p:txBody>
          <a:bodyPr wrap="square" lIns="0" tIns="0" rIns="0" bIns="0" rtlCol="0"/>
          <a:lstStyle/>
          <a:p>
            <a:endParaRPr sz="1092"/>
          </a:p>
        </p:txBody>
      </p:sp>
      <p:sp>
        <p:nvSpPr>
          <p:cNvPr id="74" name="object 74"/>
          <p:cNvSpPr/>
          <p:nvPr/>
        </p:nvSpPr>
        <p:spPr>
          <a:xfrm>
            <a:off x="8558166"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75" name="object 75"/>
          <p:cNvSpPr/>
          <p:nvPr/>
        </p:nvSpPr>
        <p:spPr>
          <a:xfrm>
            <a:off x="9065052" y="2241392"/>
            <a:ext cx="451681" cy="0"/>
          </a:xfrm>
          <a:custGeom>
            <a:avLst/>
            <a:gdLst/>
            <a:ahLst/>
            <a:cxnLst/>
            <a:rect l="l" t="t" r="r" b="b"/>
            <a:pathLst>
              <a:path w="744855">
                <a:moveTo>
                  <a:pt x="0" y="0"/>
                </a:moveTo>
                <a:lnTo>
                  <a:pt x="744532" y="0"/>
                </a:lnTo>
              </a:path>
            </a:pathLst>
          </a:custGeom>
          <a:ln w="10470">
            <a:solidFill>
              <a:srgbClr val="010202"/>
            </a:solidFill>
          </a:ln>
        </p:spPr>
        <p:txBody>
          <a:bodyPr wrap="square" lIns="0" tIns="0" rIns="0" bIns="0" rtlCol="0"/>
          <a:lstStyle/>
          <a:p>
            <a:endParaRPr sz="1092"/>
          </a:p>
        </p:txBody>
      </p:sp>
      <p:sp>
        <p:nvSpPr>
          <p:cNvPr id="76" name="object 76"/>
          <p:cNvSpPr/>
          <p:nvPr/>
        </p:nvSpPr>
        <p:spPr>
          <a:xfrm>
            <a:off x="9061877"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77" name="object 77"/>
          <p:cNvSpPr/>
          <p:nvPr/>
        </p:nvSpPr>
        <p:spPr>
          <a:xfrm>
            <a:off x="9522918" y="2241392"/>
            <a:ext cx="548332" cy="0"/>
          </a:xfrm>
          <a:custGeom>
            <a:avLst/>
            <a:gdLst/>
            <a:ahLst/>
            <a:cxnLst/>
            <a:rect l="l" t="t" r="r" b="b"/>
            <a:pathLst>
              <a:path w="904240">
                <a:moveTo>
                  <a:pt x="0" y="0"/>
                </a:moveTo>
                <a:lnTo>
                  <a:pt x="904223" y="0"/>
                </a:lnTo>
              </a:path>
            </a:pathLst>
          </a:custGeom>
          <a:ln w="10470">
            <a:solidFill>
              <a:srgbClr val="010202"/>
            </a:solidFill>
          </a:ln>
        </p:spPr>
        <p:txBody>
          <a:bodyPr wrap="square" lIns="0" tIns="0" rIns="0" bIns="0" rtlCol="0"/>
          <a:lstStyle/>
          <a:p>
            <a:endParaRPr sz="1092"/>
          </a:p>
        </p:txBody>
      </p:sp>
      <p:sp>
        <p:nvSpPr>
          <p:cNvPr id="78" name="object 78"/>
          <p:cNvSpPr/>
          <p:nvPr/>
        </p:nvSpPr>
        <p:spPr>
          <a:xfrm>
            <a:off x="9519743"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79" name="object 79"/>
          <p:cNvSpPr/>
          <p:nvPr/>
        </p:nvSpPr>
        <p:spPr>
          <a:xfrm>
            <a:off x="10077551" y="2241392"/>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80" name="object 80"/>
          <p:cNvSpPr/>
          <p:nvPr/>
        </p:nvSpPr>
        <p:spPr>
          <a:xfrm>
            <a:off x="10074377"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81" name="object 81"/>
          <p:cNvSpPr/>
          <p:nvPr/>
        </p:nvSpPr>
        <p:spPr>
          <a:xfrm>
            <a:off x="10558022"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82" name="object 82"/>
          <p:cNvSpPr/>
          <p:nvPr/>
        </p:nvSpPr>
        <p:spPr>
          <a:xfrm>
            <a:off x="6575010" y="2637179"/>
            <a:ext cx="492113" cy="0"/>
          </a:xfrm>
          <a:custGeom>
            <a:avLst/>
            <a:gdLst/>
            <a:ahLst/>
            <a:cxnLst/>
            <a:rect l="l" t="t" r="r" b="b"/>
            <a:pathLst>
              <a:path w="811529">
                <a:moveTo>
                  <a:pt x="0" y="0"/>
                </a:moveTo>
                <a:lnTo>
                  <a:pt x="811504" y="0"/>
                </a:lnTo>
              </a:path>
            </a:pathLst>
          </a:custGeom>
          <a:ln w="10470">
            <a:solidFill>
              <a:srgbClr val="010202"/>
            </a:solidFill>
          </a:ln>
        </p:spPr>
        <p:txBody>
          <a:bodyPr wrap="square" lIns="0" tIns="0" rIns="0" bIns="0" rtlCol="0"/>
          <a:lstStyle/>
          <a:p>
            <a:endParaRPr sz="1092"/>
          </a:p>
        </p:txBody>
      </p:sp>
      <p:sp>
        <p:nvSpPr>
          <p:cNvPr id="83" name="object 83"/>
          <p:cNvSpPr/>
          <p:nvPr/>
        </p:nvSpPr>
        <p:spPr>
          <a:xfrm>
            <a:off x="7073450" y="2637179"/>
            <a:ext cx="480561" cy="0"/>
          </a:xfrm>
          <a:custGeom>
            <a:avLst/>
            <a:gdLst/>
            <a:ahLst/>
            <a:cxnLst/>
            <a:rect l="l" t="t" r="r" b="b"/>
            <a:pathLst>
              <a:path w="792479">
                <a:moveTo>
                  <a:pt x="0" y="0"/>
                </a:moveTo>
                <a:lnTo>
                  <a:pt x="792310" y="0"/>
                </a:lnTo>
              </a:path>
            </a:pathLst>
          </a:custGeom>
          <a:ln w="10470">
            <a:solidFill>
              <a:srgbClr val="010202"/>
            </a:solidFill>
          </a:ln>
        </p:spPr>
        <p:txBody>
          <a:bodyPr wrap="square" lIns="0" tIns="0" rIns="0" bIns="0" rtlCol="0"/>
          <a:lstStyle/>
          <a:p>
            <a:endParaRPr sz="1092"/>
          </a:p>
        </p:txBody>
      </p:sp>
      <p:sp>
        <p:nvSpPr>
          <p:cNvPr id="84" name="object 84"/>
          <p:cNvSpPr/>
          <p:nvPr/>
        </p:nvSpPr>
        <p:spPr>
          <a:xfrm>
            <a:off x="7560207" y="2637179"/>
            <a:ext cx="508285" cy="0"/>
          </a:xfrm>
          <a:custGeom>
            <a:avLst/>
            <a:gdLst/>
            <a:ahLst/>
            <a:cxnLst/>
            <a:rect l="l" t="t" r="r" b="b"/>
            <a:pathLst>
              <a:path w="838200">
                <a:moveTo>
                  <a:pt x="0" y="0"/>
                </a:moveTo>
                <a:lnTo>
                  <a:pt x="837649" y="0"/>
                </a:lnTo>
              </a:path>
            </a:pathLst>
          </a:custGeom>
          <a:ln w="10470">
            <a:solidFill>
              <a:srgbClr val="010202"/>
            </a:solidFill>
          </a:ln>
        </p:spPr>
        <p:txBody>
          <a:bodyPr wrap="square" lIns="0" tIns="0" rIns="0" bIns="0" rtlCol="0"/>
          <a:lstStyle/>
          <a:p>
            <a:endParaRPr sz="1092"/>
          </a:p>
        </p:txBody>
      </p:sp>
      <p:sp>
        <p:nvSpPr>
          <p:cNvPr id="85" name="object 85"/>
          <p:cNvSpPr/>
          <p:nvPr/>
        </p:nvSpPr>
        <p:spPr>
          <a:xfrm>
            <a:off x="8074520" y="2637179"/>
            <a:ext cx="480561" cy="0"/>
          </a:xfrm>
          <a:custGeom>
            <a:avLst/>
            <a:gdLst/>
            <a:ahLst/>
            <a:cxnLst/>
            <a:rect l="l" t="t" r="r" b="b"/>
            <a:pathLst>
              <a:path w="792480">
                <a:moveTo>
                  <a:pt x="0" y="0"/>
                </a:moveTo>
                <a:lnTo>
                  <a:pt x="792269" y="0"/>
                </a:lnTo>
              </a:path>
            </a:pathLst>
          </a:custGeom>
          <a:ln w="10470">
            <a:solidFill>
              <a:srgbClr val="010202"/>
            </a:solidFill>
          </a:ln>
        </p:spPr>
        <p:txBody>
          <a:bodyPr wrap="square" lIns="0" tIns="0" rIns="0" bIns="0" rtlCol="0"/>
          <a:lstStyle/>
          <a:p>
            <a:endParaRPr sz="1092"/>
          </a:p>
        </p:txBody>
      </p:sp>
      <p:sp>
        <p:nvSpPr>
          <p:cNvPr id="86" name="object 86"/>
          <p:cNvSpPr/>
          <p:nvPr/>
        </p:nvSpPr>
        <p:spPr>
          <a:xfrm>
            <a:off x="8561341" y="2637179"/>
            <a:ext cx="497503" cy="0"/>
          </a:xfrm>
          <a:custGeom>
            <a:avLst/>
            <a:gdLst/>
            <a:ahLst/>
            <a:cxnLst/>
            <a:rect l="l" t="t" r="r" b="b"/>
            <a:pathLst>
              <a:path w="820419">
                <a:moveTo>
                  <a:pt x="0" y="0"/>
                </a:moveTo>
                <a:lnTo>
                  <a:pt x="820247" y="0"/>
                </a:lnTo>
              </a:path>
            </a:pathLst>
          </a:custGeom>
          <a:ln w="10470">
            <a:solidFill>
              <a:srgbClr val="010202"/>
            </a:solidFill>
          </a:ln>
        </p:spPr>
        <p:txBody>
          <a:bodyPr wrap="square" lIns="0" tIns="0" rIns="0" bIns="0" rtlCol="0"/>
          <a:lstStyle/>
          <a:p>
            <a:endParaRPr sz="1092"/>
          </a:p>
        </p:txBody>
      </p:sp>
      <p:sp>
        <p:nvSpPr>
          <p:cNvPr id="87" name="object 87"/>
          <p:cNvSpPr/>
          <p:nvPr/>
        </p:nvSpPr>
        <p:spPr>
          <a:xfrm>
            <a:off x="9065052" y="2637179"/>
            <a:ext cx="451681" cy="0"/>
          </a:xfrm>
          <a:custGeom>
            <a:avLst/>
            <a:gdLst/>
            <a:ahLst/>
            <a:cxnLst/>
            <a:rect l="l" t="t" r="r" b="b"/>
            <a:pathLst>
              <a:path w="744855">
                <a:moveTo>
                  <a:pt x="0" y="0"/>
                </a:moveTo>
                <a:lnTo>
                  <a:pt x="744532" y="0"/>
                </a:lnTo>
              </a:path>
            </a:pathLst>
          </a:custGeom>
          <a:ln w="10470">
            <a:solidFill>
              <a:srgbClr val="010202"/>
            </a:solidFill>
          </a:ln>
        </p:spPr>
        <p:txBody>
          <a:bodyPr wrap="square" lIns="0" tIns="0" rIns="0" bIns="0" rtlCol="0"/>
          <a:lstStyle/>
          <a:p>
            <a:endParaRPr sz="1092"/>
          </a:p>
        </p:txBody>
      </p:sp>
      <p:sp>
        <p:nvSpPr>
          <p:cNvPr id="88" name="object 88"/>
          <p:cNvSpPr/>
          <p:nvPr/>
        </p:nvSpPr>
        <p:spPr>
          <a:xfrm>
            <a:off x="9522918" y="2637179"/>
            <a:ext cx="548332" cy="0"/>
          </a:xfrm>
          <a:custGeom>
            <a:avLst/>
            <a:gdLst/>
            <a:ahLst/>
            <a:cxnLst/>
            <a:rect l="l" t="t" r="r" b="b"/>
            <a:pathLst>
              <a:path w="904240">
                <a:moveTo>
                  <a:pt x="0" y="0"/>
                </a:moveTo>
                <a:lnTo>
                  <a:pt x="904223" y="0"/>
                </a:lnTo>
              </a:path>
            </a:pathLst>
          </a:custGeom>
          <a:ln w="10470">
            <a:solidFill>
              <a:srgbClr val="010202"/>
            </a:solidFill>
          </a:ln>
        </p:spPr>
        <p:txBody>
          <a:bodyPr wrap="square" lIns="0" tIns="0" rIns="0" bIns="0" rtlCol="0"/>
          <a:lstStyle/>
          <a:p>
            <a:endParaRPr sz="1092"/>
          </a:p>
        </p:txBody>
      </p:sp>
      <p:sp>
        <p:nvSpPr>
          <p:cNvPr id="89" name="object 89"/>
          <p:cNvSpPr/>
          <p:nvPr/>
        </p:nvSpPr>
        <p:spPr>
          <a:xfrm>
            <a:off x="10077551" y="2637179"/>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90" name="object 90"/>
          <p:cNvSpPr txBox="1"/>
          <p:nvPr/>
        </p:nvSpPr>
        <p:spPr>
          <a:xfrm>
            <a:off x="6571836" y="2241393"/>
            <a:ext cx="498659" cy="273386"/>
          </a:xfrm>
          <a:prstGeom prst="rect">
            <a:avLst/>
          </a:prstGeom>
          <a:ln w="10470">
            <a:solidFill>
              <a:srgbClr val="010202"/>
            </a:solidFill>
          </a:ln>
        </p:spPr>
        <p:txBody>
          <a:bodyPr vert="horz" wrap="square" lIns="0" tIns="118215" rIns="0" bIns="0" rtlCol="0">
            <a:spAutoFit/>
          </a:bodyPr>
          <a:lstStyle/>
          <a:p>
            <a:pPr marL="63921">
              <a:spcBef>
                <a:spcPts val="931"/>
              </a:spcBef>
            </a:pPr>
            <a:r>
              <a:rPr sz="1001" b="1" spc="-21" dirty="0">
                <a:solidFill>
                  <a:srgbClr val="231E20"/>
                </a:solidFill>
                <a:latin typeface="Arial"/>
                <a:cs typeface="Arial"/>
              </a:rPr>
              <a:t>645567</a:t>
            </a:r>
            <a:endParaRPr sz="1001">
              <a:latin typeface="Arial"/>
              <a:cs typeface="Arial"/>
            </a:endParaRPr>
          </a:p>
        </p:txBody>
      </p:sp>
      <p:sp>
        <p:nvSpPr>
          <p:cNvPr id="91" name="object 91"/>
          <p:cNvSpPr txBox="1"/>
          <p:nvPr/>
        </p:nvSpPr>
        <p:spPr>
          <a:xfrm>
            <a:off x="7557032" y="2241393"/>
            <a:ext cx="514446" cy="273386"/>
          </a:xfrm>
          <a:prstGeom prst="rect">
            <a:avLst/>
          </a:prstGeom>
          <a:ln w="10470">
            <a:solidFill>
              <a:srgbClr val="010202"/>
            </a:solidFill>
          </a:ln>
        </p:spPr>
        <p:txBody>
          <a:bodyPr vert="horz" wrap="square" lIns="0" tIns="118215" rIns="0" bIns="0" rtlCol="0">
            <a:spAutoFit/>
          </a:bodyPr>
          <a:lstStyle/>
          <a:p>
            <a:pPr marL="83559">
              <a:spcBef>
                <a:spcPts val="931"/>
              </a:spcBef>
            </a:pPr>
            <a:r>
              <a:rPr sz="1001" spc="-58" dirty="0">
                <a:solidFill>
                  <a:srgbClr val="231E20"/>
                </a:solidFill>
                <a:latin typeface="Arial"/>
                <a:cs typeface="Arial"/>
              </a:rPr>
              <a:t>645570</a:t>
            </a:r>
            <a:endParaRPr sz="1001">
              <a:latin typeface="Arial"/>
              <a:cs typeface="Arial"/>
            </a:endParaRPr>
          </a:p>
        </p:txBody>
      </p:sp>
      <p:sp>
        <p:nvSpPr>
          <p:cNvPr id="92" name="object 92"/>
          <p:cNvSpPr txBox="1"/>
          <p:nvPr/>
        </p:nvSpPr>
        <p:spPr>
          <a:xfrm>
            <a:off x="8558166" y="2241393"/>
            <a:ext cx="504050" cy="273386"/>
          </a:xfrm>
          <a:prstGeom prst="rect">
            <a:avLst/>
          </a:prstGeom>
          <a:ln w="10470">
            <a:solidFill>
              <a:srgbClr val="010202"/>
            </a:solidFill>
          </a:ln>
        </p:spPr>
        <p:txBody>
          <a:bodyPr vert="horz" wrap="square" lIns="0" tIns="118215" rIns="0" bIns="0" rtlCol="0">
            <a:spAutoFit/>
          </a:bodyPr>
          <a:lstStyle/>
          <a:p>
            <a:pPr marL="38121" algn="ctr">
              <a:spcBef>
                <a:spcPts val="931"/>
              </a:spcBef>
            </a:pPr>
            <a:r>
              <a:rPr sz="1001" spc="-52" dirty="0">
                <a:solidFill>
                  <a:srgbClr val="231E20"/>
                </a:solidFill>
                <a:latin typeface="Arial"/>
                <a:cs typeface="Arial"/>
              </a:rPr>
              <a:t>...</a:t>
            </a:r>
            <a:endParaRPr sz="1001">
              <a:latin typeface="Arial"/>
              <a:cs typeface="Arial"/>
            </a:endParaRPr>
          </a:p>
        </p:txBody>
      </p:sp>
      <p:sp>
        <p:nvSpPr>
          <p:cNvPr id="93" name="object 93"/>
          <p:cNvSpPr txBox="1"/>
          <p:nvPr/>
        </p:nvSpPr>
        <p:spPr>
          <a:xfrm>
            <a:off x="9519743" y="2241393"/>
            <a:ext cx="554878" cy="273386"/>
          </a:xfrm>
          <a:prstGeom prst="rect">
            <a:avLst/>
          </a:prstGeom>
          <a:ln w="10470">
            <a:solidFill>
              <a:srgbClr val="010202"/>
            </a:solidFill>
          </a:ln>
        </p:spPr>
        <p:txBody>
          <a:bodyPr vert="horz" wrap="square" lIns="0" tIns="118215" rIns="0" bIns="0" rtlCol="0">
            <a:spAutoFit/>
          </a:bodyPr>
          <a:lstStyle/>
          <a:p>
            <a:pPr marL="63150">
              <a:spcBef>
                <a:spcPts val="931"/>
              </a:spcBef>
            </a:pPr>
            <a:r>
              <a:rPr sz="1001" spc="-58" dirty="0">
                <a:solidFill>
                  <a:srgbClr val="231E20"/>
                </a:solidFill>
                <a:latin typeface="Arial"/>
                <a:cs typeface="Arial"/>
              </a:rPr>
              <a:t>6455766</a:t>
            </a:r>
            <a:endParaRPr sz="1001">
              <a:latin typeface="Arial"/>
              <a:cs typeface="Arial"/>
            </a:endParaRPr>
          </a:p>
        </p:txBody>
      </p:sp>
      <p:sp>
        <p:nvSpPr>
          <p:cNvPr id="94" name="object 94"/>
          <p:cNvSpPr/>
          <p:nvPr/>
        </p:nvSpPr>
        <p:spPr>
          <a:xfrm>
            <a:off x="6163718" y="3241447"/>
            <a:ext cx="445905" cy="0"/>
          </a:xfrm>
          <a:custGeom>
            <a:avLst/>
            <a:gdLst/>
            <a:ahLst/>
            <a:cxnLst/>
            <a:rect l="l" t="t" r="r" b="b"/>
            <a:pathLst>
              <a:path w="735329">
                <a:moveTo>
                  <a:pt x="0" y="0"/>
                </a:moveTo>
                <a:lnTo>
                  <a:pt x="734794" y="0"/>
                </a:lnTo>
              </a:path>
            </a:pathLst>
          </a:custGeom>
          <a:ln w="10470">
            <a:solidFill>
              <a:srgbClr val="010202"/>
            </a:solidFill>
          </a:ln>
        </p:spPr>
        <p:txBody>
          <a:bodyPr wrap="square" lIns="0" tIns="0" rIns="0" bIns="0" rtlCol="0"/>
          <a:lstStyle/>
          <a:p>
            <a:endParaRPr sz="1092"/>
          </a:p>
        </p:txBody>
      </p:sp>
      <p:sp>
        <p:nvSpPr>
          <p:cNvPr id="95" name="object 95"/>
          <p:cNvSpPr/>
          <p:nvPr/>
        </p:nvSpPr>
        <p:spPr>
          <a:xfrm>
            <a:off x="6672793" y="3241447"/>
            <a:ext cx="910293" cy="0"/>
          </a:xfrm>
          <a:custGeom>
            <a:avLst/>
            <a:gdLst/>
            <a:ahLst/>
            <a:cxnLst/>
            <a:rect l="l" t="t" r="r" b="b"/>
            <a:pathLst>
              <a:path w="1501140">
                <a:moveTo>
                  <a:pt x="0" y="0"/>
                </a:moveTo>
                <a:lnTo>
                  <a:pt x="1500823" y="0"/>
                </a:lnTo>
              </a:path>
            </a:pathLst>
          </a:custGeom>
          <a:ln w="10470">
            <a:solidFill>
              <a:srgbClr val="010202"/>
            </a:solidFill>
          </a:ln>
        </p:spPr>
        <p:txBody>
          <a:bodyPr wrap="square" lIns="0" tIns="0" rIns="0" bIns="0" rtlCol="0"/>
          <a:lstStyle/>
          <a:p>
            <a:endParaRPr sz="1092"/>
          </a:p>
        </p:txBody>
      </p:sp>
      <p:sp>
        <p:nvSpPr>
          <p:cNvPr id="96" name="object 96"/>
          <p:cNvSpPr/>
          <p:nvPr/>
        </p:nvSpPr>
        <p:spPr>
          <a:xfrm>
            <a:off x="7646370" y="3241447"/>
            <a:ext cx="423571" cy="0"/>
          </a:xfrm>
          <a:custGeom>
            <a:avLst/>
            <a:gdLst/>
            <a:ahLst/>
            <a:cxnLst/>
            <a:rect l="l" t="t" r="r" b="b"/>
            <a:pathLst>
              <a:path w="698500">
                <a:moveTo>
                  <a:pt x="0" y="0"/>
                </a:moveTo>
                <a:lnTo>
                  <a:pt x="698062" y="0"/>
                </a:lnTo>
              </a:path>
            </a:pathLst>
          </a:custGeom>
          <a:ln w="10470">
            <a:solidFill>
              <a:srgbClr val="010202"/>
            </a:solidFill>
          </a:ln>
        </p:spPr>
        <p:txBody>
          <a:bodyPr wrap="square" lIns="0" tIns="0" rIns="0" bIns="0" rtlCol="0"/>
          <a:lstStyle/>
          <a:p>
            <a:endParaRPr sz="1092"/>
          </a:p>
        </p:txBody>
      </p:sp>
      <p:sp>
        <p:nvSpPr>
          <p:cNvPr id="97" name="object 97"/>
          <p:cNvSpPr/>
          <p:nvPr/>
        </p:nvSpPr>
        <p:spPr>
          <a:xfrm>
            <a:off x="8133190" y="3241447"/>
            <a:ext cx="910293" cy="0"/>
          </a:xfrm>
          <a:custGeom>
            <a:avLst/>
            <a:gdLst/>
            <a:ahLst/>
            <a:cxnLst/>
            <a:rect l="l" t="t" r="r" b="b"/>
            <a:pathLst>
              <a:path w="1501140">
                <a:moveTo>
                  <a:pt x="0" y="0"/>
                </a:moveTo>
                <a:lnTo>
                  <a:pt x="1500812" y="0"/>
                </a:lnTo>
              </a:path>
            </a:pathLst>
          </a:custGeom>
          <a:ln w="10470">
            <a:solidFill>
              <a:srgbClr val="010202"/>
            </a:solidFill>
          </a:ln>
        </p:spPr>
        <p:txBody>
          <a:bodyPr wrap="square" lIns="0" tIns="0" rIns="0" bIns="0" rtlCol="0"/>
          <a:lstStyle/>
          <a:p>
            <a:endParaRPr sz="1092"/>
          </a:p>
        </p:txBody>
      </p:sp>
      <p:sp>
        <p:nvSpPr>
          <p:cNvPr id="98" name="object 98"/>
          <p:cNvSpPr/>
          <p:nvPr/>
        </p:nvSpPr>
        <p:spPr>
          <a:xfrm>
            <a:off x="9106768" y="3241447"/>
            <a:ext cx="1397014" cy="0"/>
          </a:xfrm>
          <a:custGeom>
            <a:avLst/>
            <a:gdLst/>
            <a:ahLst/>
            <a:cxnLst/>
            <a:rect l="l" t="t" r="r" b="b"/>
            <a:pathLst>
              <a:path w="2303780">
                <a:moveTo>
                  <a:pt x="0" y="0"/>
                </a:moveTo>
                <a:lnTo>
                  <a:pt x="2303605" y="0"/>
                </a:lnTo>
              </a:path>
            </a:pathLst>
          </a:custGeom>
          <a:ln w="10470">
            <a:solidFill>
              <a:srgbClr val="010202"/>
            </a:solidFill>
          </a:ln>
        </p:spPr>
        <p:txBody>
          <a:bodyPr wrap="square" lIns="0" tIns="0" rIns="0" bIns="0" rtlCol="0"/>
          <a:lstStyle/>
          <a:p>
            <a:endParaRPr sz="1092"/>
          </a:p>
        </p:txBody>
      </p:sp>
      <p:sp>
        <p:nvSpPr>
          <p:cNvPr id="99" name="object 99"/>
          <p:cNvSpPr/>
          <p:nvPr/>
        </p:nvSpPr>
        <p:spPr>
          <a:xfrm>
            <a:off x="6163718" y="3638294"/>
            <a:ext cx="445905" cy="0"/>
          </a:xfrm>
          <a:custGeom>
            <a:avLst/>
            <a:gdLst/>
            <a:ahLst/>
            <a:cxnLst/>
            <a:rect l="l" t="t" r="r" b="b"/>
            <a:pathLst>
              <a:path w="735329">
                <a:moveTo>
                  <a:pt x="0" y="0"/>
                </a:moveTo>
                <a:lnTo>
                  <a:pt x="734794" y="0"/>
                </a:lnTo>
              </a:path>
            </a:pathLst>
          </a:custGeom>
          <a:ln w="10470">
            <a:solidFill>
              <a:srgbClr val="010202"/>
            </a:solidFill>
          </a:ln>
        </p:spPr>
        <p:txBody>
          <a:bodyPr wrap="square" lIns="0" tIns="0" rIns="0" bIns="0" rtlCol="0"/>
          <a:lstStyle/>
          <a:p>
            <a:endParaRPr sz="1092"/>
          </a:p>
        </p:txBody>
      </p:sp>
      <p:sp>
        <p:nvSpPr>
          <p:cNvPr id="100" name="object 100"/>
          <p:cNvSpPr/>
          <p:nvPr/>
        </p:nvSpPr>
        <p:spPr>
          <a:xfrm>
            <a:off x="6672793" y="3638294"/>
            <a:ext cx="910293" cy="0"/>
          </a:xfrm>
          <a:custGeom>
            <a:avLst/>
            <a:gdLst/>
            <a:ahLst/>
            <a:cxnLst/>
            <a:rect l="l" t="t" r="r" b="b"/>
            <a:pathLst>
              <a:path w="1501140">
                <a:moveTo>
                  <a:pt x="0" y="0"/>
                </a:moveTo>
                <a:lnTo>
                  <a:pt x="1500823" y="0"/>
                </a:lnTo>
              </a:path>
            </a:pathLst>
          </a:custGeom>
          <a:ln w="10470">
            <a:solidFill>
              <a:srgbClr val="010202"/>
            </a:solidFill>
          </a:ln>
        </p:spPr>
        <p:txBody>
          <a:bodyPr wrap="square" lIns="0" tIns="0" rIns="0" bIns="0" rtlCol="0"/>
          <a:lstStyle/>
          <a:p>
            <a:endParaRPr sz="1092"/>
          </a:p>
        </p:txBody>
      </p:sp>
      <p:sp>
        <p:nvSpPr>
          <p:cNvPr id="101" name="object 101"/>
          <p:cNvSpPr/>
          <p:nvPr/>
        </p:nvSpPr>
        <p:spPr>
          <a:xfrm>
            <a:off x="7646370" y="3638294"/>
            <a:ext cx="423571" cy="0"/>
          </a:xfrm>
          <a:custGeom>
            <a:avLst/>
            <a:gdLst/>
            <a:ahLst/>
            <a:cxnLst/>
            <a:rect l="l" t="t" r="r" b="b"/>
            <a:pathLst>
              <a:path w="698500">
                <a:moveTo>
                  <a:pt x="0" y="0"/>
                </a:moveTo>
                <a:lnTo>
                  <a:pt x="698062" y="0"/>
                </a:lnTo>
              </a:path>
            </a:pathLst>
          </a:custGeom>
          <a:ln w="10470">
            <a:solidFill>
              <a:srgbClr val="010202"/>
            </a:solidFill>
          </a:ln>
        </p:spPr>
        <p:txBody>
          <a:bodyPr wrap="square" lIns="0" tIns="0" rIns="0" bIns="0" rtlCol="0"/>
          <a:lstStyle/>
          <a:p>
            <a:endParaRPr sz="1092"/>
          </a:p>
        </p:txBody>
      </p:sp>
      <p:sp>
        <p:nvSpPr>
          <p:cNvPr id="102" name="object 102"/>
          <p:cNvSpPr/>
          <p:nvPr/>
        </p:nvSpPr>
        <p:spPr>
          <a:xfrm>
            <a:off x="8133190" y="3638294"/>
            <a:ext cx="910293" cy="0"/>
          </a:xfrm>
          <a:custGeom>
            <a:avLst/>
            <a:gdLst/>
            <a:ahLst/>
            <a:cxnLst/>
            <a:rect l="l" t="t" r="r" b="b"/>
            <a:pathLst>
              <a:path w="1501140">
                <a:moveTo>
                  <a:pt x="0" y="0"/>
                </a:moveTo>
                <a:lnTo>
                  <a:pt x="1500812" y="0"/>
                </a:lnTo>
              </a:path>
            </a:pathLst>
          </a:custGeom>
          <a:ln w="10470">
            <a:solidFill>
              <a:srgbClr val="010202"/>
            </a:solidFill>
          </a:ln>
        </p:spPr>
        <p:txBody>
          <a:bodyPr wrap="square" lIns="0" tIns="0" rIns="0" bIns="0" rtlCol="0"/>
          <a:lstStyle/>
          <a:p>
            <a:endParaRPr sz="1092"/>
          </a:p>
        </p:txBody>
      </p:sp>
      <p:sp>
        <p:nvSpPr>
          <p:cNvPr id="103" name="object 103"/>
          <p:cNvSpPr/>
          <p:nvPr/>
        </p:nvSpPr>
        <p:spPr>
          <a:xfrm>
            <a:off x="9106768" y="3638294"/>
            <a:ext cx="1397014" cy="0"/>
          </a:xfrm>
          <a:custGeom>
            <a:avLst/>
            <a:gdLst/>
            <a:ahLst/>
            <a:cxnLst/>
            <a:rect l="l" t="t" r="r" b="b"/>
            <a:pathLst>
              <a:path w="2303780">
                <a:moveTo>
                  <a:pt x="0" y="0"/>
                </a:moveTo>
                <a:lnTo>
                  <a:pt x="2303605" y="0"/>
                </a:lnTo>
              </a:path>
            </a:pathLst>
          </a:custGeom>
          <a:ln w="10470">
            <a:solidFill>
              <a:srgbClr val="010202"/>
            </a:solidFill>
          </a:ln>
        </p:spPr>
        <p:txBody>
          <a:bodyPr wrap="square" lIns="0" tIns="0" rIns="0" bIns="0" rtlCol="0"/>
          <a:lstStyle/>
          <a:p>
            <a:endParaRPr sz="1092"/>
          </a:p>
        </p:txBody>
      </p:sp>
      <p:sp>
        <p:nvSpPr>
          <p:cNvPr id="104" name="object 104"/>
          <p:cNvSpPr/>
          <p:nvPr/>
        </p:nvSpPr>
        <p:spPr>
          <a:xfrm>
            <a:off x="6163718" y="4035141"/>
            <a:ext cx="445905" cy="0"/>
          </a:xfrm>
          <a:custGeom>
            <a:avLst/>
            <a:gdLst/>
            <a:ahLst/>
            <a:cxnLst/>
            <a:rect l="l" t="t" r="r" b="b"/>
            <a:pathLst>
              <a:path w="735329">
                <a:moveTo>
                  <a:pt x="0" y="0"/>
                </a:moveTo>
                <a:lnTo>
                  <a:pt x="734794" y="0"/>
                </a:lnTo>
              </a:path>
            </a:pathLst>
          </a:custGeom>
          <a:ln w="10470">
            <a:solidFill>
              <a:srgbClr val="010202"/>
            </a:solidFill>
          </a:ln>
        </p:spPr>
        <p:txBody>
          <a:bodyPr wrap="square" lIns="0" tIns="0" rIns="0" bIns="0" rtlCol="0"/>
          <a:lstStyle/>
          <a:p>
            <a:endParaRPr sz="1092"/>
          </a:p>
        </p:txBody>
      </p:sp>
      <p:sp>
        <p:nvSpPr>
          <p:cNvPr id="105" name="object 105"/>
          <p:cNvSpPr/>
          <p:nvPr/>
        </p:nvSpPr>
        <p:spPr>
          <a:xfrm>
            <a:off x="6672793" y="4035141"/>
            <a:ext cx="910293" cy="0"/>
          </a:xfrm>
          <a:custGeom>
            <a:avLst/>
            <a:gdLst/>
            <a:ahLst/>
            <a:cxnLst/>
            <a:rect l="l" t="t" r="r" b="b"/>
            <a:pathLst>
              <a:path w="1501140">
                <a:moveTo>
                  <a:pt x="0" y="0"/>
                </a:moveTo>
                <a:lnTo>
                  <a:pt x="1500823" y="0"/>
                </a:lnTo>
              </a:path>
            </a:pathLst>
          </a:custGeom>
          <a:ln w="10470">
            <a:solidFill>
              <a:srgbClr val="010202"/>
            </a:solidFill>
          </a:ln>
        </p:spPr>
        <p:txBody>
          <a:bodyPr wrap="square" lIns="0" tIns="0" rIns="0" bIns="0" rtlCol="0"/>
          <a:lstStyle/>
          <a:p>
            <a:endParaRPr sz="1092"/>
          </a:p>
        </p:txBody>
      </p:sp>
      <p:sp>
        <p:nvSpPr>
          <p:cNvPr id="106" name="object 106"/>
          <p:cNvSpPr/>
          <p:nvPr/>
        </p:nvSpPr>
        <p:spPr>
          <a:xfrm>
            <a:off x="7646370" y="4035141"/>
            <a:ext cx="423571" cy="0"/>
          </a:xfrm>
          <a:custGeom>
            <a:avLst/>
            <a:gdLst/>
            <a:ahLst/>
            <a:cxnLst/>
            <a:rect l="l" t="t" r="r" b="b"/>
            <a:pathLst>
              <a:path w="698500">
                <a:moveTo>
                  <a:pt x="0" y="0"/>
                </a:moveTo>
                <a:lnTo>
                  <a:pt x="698062" y="0"/>
                </a:lnTo>
              </a:path>
            </a:pathLst>
          </a:custGeom>
          <a:ln w="10470">
            <a:solidFill>
              <a:srgbClr val="010202"/>
            </a:solidFill>
          </a:ln>
        </p:spPr>
        <p:txBody>
          <a:bodyPr wrap="square" lIns="0" tIns="0" rIns="0" bIns="0" rtlCol="0"/>
          <a:lstStyle/>
          <a:p>
            <a:endParaRPr sz="1092"/>
          </a:p>
        </p:txBody>
      </p:sp>
      <p:sp>
        <p:nvSpPr>
          <p:cNvPr id="107" name="object 107"/>
          <p:cNvSpPr/>
          <p:nvPr/>
        </p:nvSpPr>
        <p:spPr>
          <a:xfrm>
            <a:off x="8133190" y="4035141"/>
            <a:ext cx="910293" cy="0"/>
          </a:xfrm>
          <a:custGeom>
            <a:avLst/>
            <a:gdLst/>
            <a:ahLst/>
            <a:cxnLst/>
            <a:rect l="l" t="t" r="r" b="b"/>
            <a:pathLst>
              <a:path w="1501140">
                <a:moveTo>
                  <a:pt x="0" y="0"/>
                </a:moveTo>
                <a:lnTo>
                  <a:pt x="1500812" y="0"/>
                </a:lnTo>
              </a:path>
            </a:pathLst>
          </a:custGeom>
          <a:ln w="10470">
            <a:solidFill>
              <a:srgbClr val="010202"/>
            </a:solidFill>
          </a:ln>
        </p:spPr>
        <p:txBody>
          <a:bodyPr wrap="square" lIns="0" tIns="0" rIns="0" bIns="0" rtlCol="0"/>
          <a:lstStyle/>
          <a:p>
            <a:endParaRPr sz="1092"/>
          </a:p>
        </p:txBody>
      </p:sp>
      <p:sp>
        <p:nvSpPr>
          <p:cNvPr id="108" name="object 108"/>
          <p:cNvSpPr/>
          <p:nvPr/>
        </p:nvSpPr>
        <p:spPr>
          <a:xfrm>
            <a:off x="9106768" y="4035141"/>
            <a:ext cx="1397014" cy="0"/>
          </a:xfrm>
          <a:custGeom>
            <a:avLst/>
            <a:gdLst/>
            <a:ahLst/>
            <a:cxnLst/>
            <a:rect l="l" t="t" r="r" b="b"/>
            <a:pathLst>
              <a:path w="2303780">
                <a:moveTo>
                  <a:pt x="0" y="0"/>
                </a:moveTo>
                <a:lnTo>
                  <a:pt x="2303605" y="0"/>
                </a:lnTo>
              </a:path>
            </a:pathLst>
          </a:custGeom>
          <a:ln w="10470">
            <a:solidFill>
              <a:srgbClr val="010202"/>
            </a:solidFill>
          </a:ln>
        </p:spPr>
        <p:txBody>
          <a:bodyPr wrap="square" lIns="0" tIns="0" rIns="0" bIns="0" rtlCol="0"/>
          <a:lstStyle/>
          <a:p>
            <a:endParaRPr sz="1092"/>
          </a:p>
        </p:txBody>
      </p:sp>
      <p:sp>
        <p:nvSpPr>
          <p:cNvPr id="109" name="object 109"/>
          <p:cNvSpPr/>
          <p:nvPr/>
        </p:nvSpPr>
        <p:spPr>
          <a:xfrm>
            <a:off x="6163718" y="4428814"/>
            <a:ext cx="445905" cy="0"/>
          </a:xfrm>
          <a:custGeom>
            <a:avLst/>
            <a:gdLst/>
            <a:ahLst/>
            <a:cxnLst/>
            <a:rect l="l" t="t" r="r" b="b"/>
            <a:pathLst>
              <a:path w="735329">
                <a:moveTo>
                  <a:pt x="0" y="0"/>
                </a:moveTo>
                <a:lnTo>
                  <a:pt x="734794" y="0"/>
                </a:lnTo>
              </a:path>
            </a:pathLst>
          </a:custGeom>
          <a:ln w="10470">
            <a:solidFill>
              <a:srgbClr val="010202"/>
            </a:solidFill>
          </a:ln>
        </p:spPr>
        <p:txBody>
          <a:bodyPr wrap="square" lIns="0" tIns="0" rIns="0" bIns="0" rtlCol="0"/>
          <a:lstStyle/>
          <a:p>
            <a:endParaRPr sz="1092"/>
          </a:p>
        </p:txBody>
      </p:sp>
      <p:sp>
        <p:nvSpPr>
          <p:cNvPr id="110" name="object 110"/>
          <p:cNvSpPr/>
          <p:nvPr/>
        </p:nvSpPr>
        <p:spPr>
          <a:xfrm>
            <a:off x="6672793" y="4428814"/>
            <a:ext cx="910293" cy="0"/>
          </a:xfrm>
          <a:custGeom>
            <a:avLst/>
            <a:gdLst/>
            <a:ahLst/>
            <a:cxnLst/>
            <a:rect l="l" t="t" r="r" b="b"/>
            <a:pathLst>
              <a:path w="1501140">
                <a:moveTo>
                  <a:pt x="0" y="0"/>
                </a:moveTo>
                <a:lnTo>
                  <a:pt x="1500823" y="0"/>
                </a:lnTo>
              </a:path>
            </a:pathLst>
          </a:custGeom>
          <a:ln w="10470">
            <a:solidFill>
              <a:srgbClr val="010202"/>
            </a:solidFill>
          </a:ln>
        </p:spPr>
        <p:txBody>
          <a:bodyPr wrap="square" lIns="0" tIns="0" rIns="0" bIns="0" rtlCol="0"/>
          <a:lstStyle/>
          <a:p>
            <a:endParaRPr sz="1092"/>
          </a:p>
        </p:txBody>
      </p:sp>
      <p:sp>
        <p:nvSpPr>
          <p:cNvPr id="111" name="object 111"/>
          <p:cNvSpPr/>
          <p:nvPr/>
        </p:nvSpPr>
        <p:spPr>
          <a:xfrm>
            <a:off x="7646370" y="4428814"/>
            <a:ext cx="423571" cy="0"/>
          </a:xfrm>
          <a:custGeom>
            <a:avLst/>
            <a:gdLst/>
            <a:ahLst/>
            <a:cxnLst/>
            <a:rect l="l" t="t" r="r" b="b"/>
            <a:pathLst>
              <a:path w="698500">
                <a:moveTo>
                  <a:pt x="0" y="0"/>
                </a:moveTo>
                <a:lnTo>
                  <a:pt x="698062" y="0"/>
                </a:lnTo>
              </a:path>
            </a:pathLst>
          </a:custGeom>
          <a:ln w="10470">
            <a:solidFill>
              <a:srgbClr val="010202"/>
            </a:solidFill>
          </a:ln>
        </p:spPr>
        <p:txBody>
          <a:bodyPr wrap="square" lIns="0" tIns="0" rIns="0" bIns="0" rtlCol="0"/>
          <a:lstStyle/>
          <a:p>
            <a:endParaRPr sz="1092"/>
          </a:p>
        </p:txBody>
      </p:sp>
      <p:sp>
        <p:nvSpPr>
          <p:cNvPr id="112" name="object 112"/>
          <p:cNvSpPr/>
          <p:nvPr/>
        </p:nvSpPr>
        <p:spPr>
          <a:xfrm>
            <a:off x="8133190" y="4428814"/>
            <a:ext cx="910293" cy="0"/>
          </a:xfrm>
          <a:custGeom>
            <a:avLst/>
            <a:gdLst/>
            <a:ahLst/>
            <a:cxnLst/>
            <a:rect l="l" t="t" r="r" b="b"/>
            <a:pathLst>
              <a:path w="1501140">
                <a:moveTo>
                  <a:pt x="0" y="0"/>
                </a:moveTo>
                <a:lnTo>
                  <a:pt x="1500812" y="0"/>
                </a:lnTo>
              </a:path>
            </a:pathLst>
          </a:custGeom>
          <a:ln w="10470">
            <a:solidFill>
              <a:srgbClr val="010202"/>
            </a:solidFill>
          </a:ln>
        </p:spPr>
        <p:txBody>
          <a:bodyPr wrap="square" lIns="0" tIns="0" rIns="0" bIns="0" rtlCol="0"/>
          <a:lstStyle/>
          <a:p>
            <a:endParaRPr sz="1092"/>
          </a:p>
        </p:txBody>
      </p:sp>
      <p:sp>
        <p:nvSpPr>
          <p:cNvPr id="113" name="object 113"/>
          <p:cNvSpPr/>
          <p:nvPr/>
        </p:nvSpPr>
        <p:spPr>
          <a:xfrm>
            <a:off x="9106768" y="4428814"/>
            <a:ext cx="1397014" cy="0"/>
          </a:xfrm>
          <a:custGeom>
            <a:avLst/>
            <a:gdLst/>
            <a:ahLst/>
            <a:cxnLst/>
            <a:rect l="l" t="t" r="r" b="b"/>
            <a:pathLst>
              <a:path w="2303780">
                <a:moveTo>
                  <a:pt x="0" y="0"/>
                </a:moveTo>
                <a:lnTo>
                  <a:pt x="2303605" y="0"/>
                </a:lnTo>
              </a:path>
            </a:pathLst>
          </a:custGeom>
          <a:ln w="10470">
            <a:solidFill>
              <a:srgbClr val="010202"/>
            </a:solidFill>
          </a:ln>
        </p:spPr>
        <p:txBody>
          <a:bodyPr wrap="square" lIns="0" tIns="0" rIns="0" bIns="0" rtlCol="0"/>
          <a:lstStyle/>
          <a:p>
            <a:endParaRPr sz="1092"/>
          </a:p>
        </p:txBody>
      </p:sp>
      <p:sp>
        <p:nvSpPr>
          <p:cNvPr id="114" name="object 114"/>
          <p:cNvSpPr txBox="1"/>
          <p:nvPr/>
        </p:nvSpPr>
        <p:spPr>
          <a:xfrm>
            <a:off x="6187764" y="3352801"/>
            <a:ext cx="424341" cy="161404"/>
          </a:xfrm>
          <a:prstGeom prst="rect">
            <a:avLst/>
          </a:prstGeom>
        </p:spPr>
        <p:txBody>
          <a:bodyPr vert="horz" wrap="square" lIns="0" tIns="7316" rIns="0" bIns="0" rtlCol="0">
            <a:spAutoFit/>
          </a:bodyPr>
          <a:lstStyle/>
          <a:p>
            <a:pPr marL="7701">
              <a:spcBef>
                <a:spcPts val="58"/>
              </a:spcBef>
            </a:pPr>
            <a:r>
              <a:rPr sz="1001" b="1" spc="-15" dirty="0">
                <a:solidFill>
                  <a:srgbClr val="231E20"/>
                </a:solidFill>
                <a:latin typeface="Arial"/>
                <a:cs typeface="Arial"/>
              </a:rPr>
              <a:t>3</a:t>
            </a:r>
            <a:r>
              <a:rPr sz="1001" b="1" spc="-21" dirty="0">
                <a:solidFill>
                  <a:srgbClr val="231E20"/>
                </a:solidFill>
                <a:latin typeface="Arial"/>
                <a:cs typeface="Arial"/>
              </a:rPr>
              <a:t>45</a:t>
            </a:r>
            <a:r>
              <a:rPr sz="1001" b="1" spc="-39" dirty="0">
                <a:solidFill>
                  <a:srgbClr val="231E20"/>
                </a:solidFill>
                <a:latin typeface="Arial"/>
                <a:cs typeface="Arial"/>
              </a:rPr>
              <a:t>5</a:t>
            </a:r>
            <a:r>
              <a:rPr sz="1001" b="1" spc="-100" dirty="0">
                <a:solidFill>
                  <a:srgbClr val="231E20"/>
                </a:solidFill>
                <a:latin typeface="Arial"/>
                <a:cs typeface="Arial"/>
              </a:rPr>
              <a:t>7</a:t>
            </a:r>
            <a:r>
              <a:rPr sz="1001" b="1" spc="64" dirty="0">
                <a:solidFill>
                  <a:srgbClr val="231E20"/>
                </a:solidFill>
                <a:latin typeface="Arial"/>
                <a:cs typeface="Arial"/>
              </a:rPr>
              <a:t>0</a:t>
            </a:r>
            <a:endParaRPr sz="1001">
              <a:latin typeface="Arial"/>
              <a:cs typeface="Arial"/>
            </a:endParaRPr>
          </a:p>
        </p:txBody>
      </p:sp>
      <p:sp>
        <p:nvSpPr>
          <p:cNvPr id="115" name="object 115"/>
          <p:cNvSpPr txBox="1"/>
          <p:nvPr/>
        </p:nvSpPr>
        <p:spPr>
          <a:xfrm>
            <a:off x="6696872" y="3276606"/>
            <a:ext cx="625345" cy="315420"/>
          </a:xfrm>
          <a:prstGeom prst="rect">
            <a:avLst/>
          </a:prstGeom>
        </p:spPr>
        <p:txBody>
          <a:bodyPr vert="horz" wrap="square" lIns="0" tIns="7316" rIns="0" bIns="0" rtlCol="0">
            <a:spAutoFit/>
          </a:bodyPr>
          <a:lstStyle/>
          <a:p>
            <a:pPr marL="7701" marR="3081">
              <a:spcBef>
                <a:spcPts val="58"/>
              </a:spcBef>
            </a:pPr>
            <a:r>
              <a:rPr sz="1001" spc="-9" dirty="0">
                <a:solidFill>
                  <a:srgbClr val="231E20"/>
                </a:solidFill>
                <a:latin typeface="Arial"/>
                <a:cs typeface="Arial"/>
              </a:rPr>
              <a:t>Антипен</a:t>
            </a:r>
            <a:r>
              <a:rPr sz="1001" spc="-49" dirty="0">
                <a:solidFill>
                  <a:srgbClr val="231E20"/>
                </a:solidFill>
                <a:latin typeface="Arial"/>
                <a:cs typeface="Arial"/>
              </a:rPr>
              <a:t>к</a:t>
            </a:r>
            <a:r>
              <a:rPr sz="1001" spc="6" dirty="0">
                <a:solidFill>
                  <a:srgbClr val="231E20"/>
                </a:solidFill>
                <a:latin typeface="Arial"/>
                <a:cs typeface="Arial"/>
              </a:rPr>
              <a:t>о  </a:t>
            </a:r>
            <a:r>
              <a:rPr sz="1001" spc="-27" dirty="0">
                <a:solidFill>
                  <a:srgbClr val="231E20"/>
                </a:solidFill>
                <a:latin typeface="Arial"/>
                <a:cs typeface="Arial"/>
              </a:rPr>
              <a:t>Денис</a:t>
            </a:r>
            <a:endParaRPr sz="1001">
              <a:latin typeface="Arial"/>
              <a:cs typeface="Arial"/>
            </a:endParaRPr>
          </a:p>
        </p:txBody>
      </p:sp>
      <p:sp>
        <p:nvSpPr>
          <p:cNvPr id="116" name="object 116"/>
          <p:cNvSpPr txBox="1"/>
          <p:nvPr/>
        </p:nvSpPr>
        <p:spPr>
          <a:xfrm>
            <a:off x="7787217" y="3352801"/>
            <a:ext cx="923770" cy="161404"/>
          </a:xfrm>
          <a:prstGeom prst="rect">
            <a:avLst/>
          </a:prstGeom>
        </p:spPr>
        <p:txBody>
          <a:bodyPr vert="horz" wrap="square" lIns="0" tIns="7316" rIns="0" bIns="0" rtlCol="0">
            <a:spAutoFit/>
          </a:bodyPr>
          <a:lstStyle/>
          <a:p>
            <a:pPr marL="7701">
              <a:spcBef>
                <a:spcPts val="58"/>
              </a:spcBef>
              <a:tabLst>
                <a:tab pos="377363" algn="l"/>
              </a:tabLst>
            </a:pPr>
            <a:r>
              <a:rPr sz="1001" spc="-143" dirty="0">
                <a:solidFill>
                  <a:srgbClr val="231E20"/>
                </a:solidFill>
                <a:latin typeface="Arial"/>
                <a:cs typeface="Arial"/>
              </a:rPr>
              <a:t>371	</a:t>
            </a:r>
            <a:r>
              <a:rPr sz="1001" spc="-91" dirty="0">
                <a:solidFill>
                  <a:srgbClr val="231E20"/>
                </a:solidFill>
                <a:latin typeface="Arial"/>
                <a:cs typeface="Arial"/>
              </a:rPr>
              <a:t>1998-08-11</a:t>
            </a:r>
            <a:endParaRPr sz="1001">
              <a:latin typeface="Arial"/>
              <a:cs typeface="Arial"/>
            </a:endParaRPr>
          </a:p>
        </p:txBody>
      </p:sp>
      <p:sp>
        <p:nvSpPr>
          <p:cNvPr id="117" name="object 117"/>
          <p:cNvSpPr txBox="1"/>
          <p:nvPr/>
        </p:nvSpPr>
        <p:spPr>
          <a:xfrm>
            <a:off x="9130910" y="3276606"/>
            <a:ext cx="1010024" cy="315420"/>
          </a:xfrm>
          <a:prstGeom prst="rect">
            <a:avLst/>
          </a:prstGeom>
        </p:spPr>
        <p:txBody>
          <a:bodyPr vert="horz" wrap="square" lIns="0" tIns="7316" rIns="0" bIns="0" rtlCol="0">
            <a:spAutoFit/>
          </a:bodyPr>
          <a:lstStyle/>
          <a:p>
            <a:pPr marL="7701" marR="3081">
              <a:spcBef>
                <a:spcPts val="58"/>
              </a:spcBef>
            </a:pPr>
            <a:r>
              <a:rPr sz="1001" spc="-64" dirty="0">
                <a:solidFill>
                  <a:srgbClr val="231E20"/>
                </a:solidFill>
                <a:latin typeface="Arial"/>
                <a:cs typeface="Arial"/>
              </a:rPr>
              <a:t>С</a:t>
            </a:r>
            <a:r>
              <a:rPr sz="1001" spc="6" dirty="0">
                <a:solidFill>
                  <a:srgbClr val="231E20"/>
                </a:solidFill>
                <a:latin typeface="Arial"/>
                <a:cs typeface="Arial"/>
              </a:rPr>
              <a:t>анк</a:t>
            </a:r>
            <a:r>
              <a:rPr sz="1001" spc="-27" dirty="0">
                <a:solidFill>
                  <a:srgbClr val="231E20"/>
                </a:solidFill>
                <a:latin typeface="Arial"/>
                <a:cs typeface="Arial"/>
              </a:rPr>
              <a:t>т</a:t>
            </a:r>
            <a:r>
              <a:rPr sz="1001" spc="-12" dirty="0">
                <a:solidFill>
                  <a:srgbClr val="231E20"/>
                </a:solidFill>
                <a:latin typeface="Arial"/>
                <a:cs typeface="Arial"/>
              </a:rPr>
              <a:t>-П</a:t>
            </a:r>
            <a:r>
              <a:rPr sz="1001" spc="-42" dirty="0">
                <a:solidFill>
                  <a:srgbClr val="231E20"/>
                </a:solidFill>
                <a:latin typeface="Arial"/>
                <a:cs typeface="Arial"/>
              </a:rPr>
              <a:t>е</a:t>
            </a:r>
            <a:r>
              <a:rPr sz="1001" spc="-61" dirty="0">
                <a:solidFill>
                  <a:srgbClr val="231E20"/>
                </a:solidFill>
                <a:latin typeface="Arial"/>
                <a:cs typeface="Arial"/>
              </a:rPr>
              <a:t>т</a:t>
            </a:r>
            <a:r>
              <a:rPr sz="1001" spc="-9" dirty="0">
                <a:solidFill>
                  <a:srgbClr val="231E20"/>
                </a:solidFill>
                <a:latin typeface="Arial"/>
                <a:cs typeface="Arial"/>
              </a:rPr>
              <a:t>ер</a:t>
            </a:r>
            <a:r>
              <a:rPr sz="1001" spc="-36" dirty="0">
                <a:solidFill>
                  <a:srgbClr val="231E20"/>
                </a:solidFill>
                <a:latin typeface="Arial"/>
                <a:cs typeface="Arial"/>
              </a:rPr>
              <a:t>б</a:t>
            </a:r>
            <a:r>
              <a:rPr sz="1001" spc="-3" dirty="0">
                <a:solidFill>
                  <a:srgbClr val="231E20"/>
                </a:solidFill>
                <a:latin typeface="Arial"/>
                <a:cs typeface="Arial"/>
              </a:rPr>
              <a:t>ур</a:t>
            </a:r>
            <a:r>
              <a:rPr sz="1001" spc="-64" dirty="0">
                <a:solidFill>
                  <a:srgbClr val="231E20"/>
                </a:solidFill>
                <a:latin typeface="Arial"/>
                <a:cs typeface="Arial"/>
              </a:rPr>
              <a:t>г</a:t>
            </a:r>
            <a:r>
              <a:rPr sz="1001" spc="-49" dirty="0">
                <a:solidFill>
                  <a:srgbClr val="231E20"/>
                </a:solidFill>
                <a:latin typeface="Arial"/>
                <a:cs typeface="Arial"/>
              </a:rPr>
              <a:t>,  </a:t>
            </a:r>
            <a:r>
              <a:rPr sz="1001" spc="-21" dirty="0">
                <a:solidFill>
                  <a:srgbClr val="231E20"/>
                </a:solidFill>
                <a:latin typeface="Arial"/>
                <a:cs typeface="Arial"/>
              </a:rPr>
              <a:t>Малый </a:t>
            </a:r>
            <a:r>
              <a:rPr sz="1001" spc="-27" dirty="0">
                <a:solidFill>
                  <a:srgbClr val="231E20"/>
                </a:solidFill>
                <a:latin typeface="Arial"/>
                <a:cs typeface="Arial"/>
              </a:rPr>
              <a:t>пр.</a:t>
            </a:r>
            <a:r>
              <a:rPr sz="1001" spc="27" dirty="0">
                <a:solidFill>
                  <a:srgbClr val="231E20"/>
                </a:solidFill>
                <a:latin typeface="Arial"/>
                <a:cs typeface="Arial"/>
              </a:rPr>
              <a:t> </a:t>
            </a:r>
            <a:r>
              <a:rPr sz="1001" spc="-149" dirty="0">
                <a:solidFill>
                  <a:srgbClr val="231E20"/>
                </a:solidFill>
                <a:latin typeface="Arial"/>
                <a:cs typeface="Arial"/>
              </a:rPr>
              <a:t>15</a:t>
            </a:r>
            <a:endParaRPr sz="1001">
              <a:latin typeface="Arial"/>
              <a:cs typeface="Arial"/>
            </a:endParaRPr>
          </a:p>
        </p:txBody>
      </p:sp>
      <p:sp>
        <p:nvSpPr>
          <p:cNvPr id="118" name="object 118"/>
          <p:cNvSpPr txBox="1"/>
          <p:nvPr/>
        </p:nvSpPr>
        <p:spPr>
          <a:xfrm>
            <a:off x="6187891" y="3749648"/>
            <a:ext cx="365811" cy="161404"/>
          </a:xfrm>
          <a:prstGeom prst="rect">
            <a:avLst/>
          </a:prstGeom>
        </p:spPr>
        <p:txBody>
          <a:bodyPr vert="horz" wrap="square" lIns="0" tIns="7316" rIns="0" bIns="0" rtlCol="0">
            <a:spAutoFit/>
          </a:bodyPr>
          <a:lstStyle/>
          <a:p>
            <a:pPr marL="7701">
              <a:spcBef>
                <a:spcPts val="58"/>
              </a:spcBef>
            </a:pPr>
            <a:r>
              <a:rPr sz="1001" spc="-42" dirty="0">
                <a:solidFill>
                  <a:srgbClr val="231E20"/>
                </a:solidFill>
                <a:latin typeface="Arial"/>
                <a:cs typeface="Arial"/>
              </a:rPr>
              <a:t>3</a:t>
            </a:r>
            <a:r>
              <a:rPr sz="1001" spc="-49" dirty="0">
                <a:solidFill>
                  <a:srgbClr val="231E20"/>
                </a:solidFill>
                <a:latin typeface="Arial"/>
                <a:cs typeface="Arial"/>
              </a:rPr>
              <a:t>4</a:t>
            </a:r>
            <a:r>
              <a:rPr sz="1001" spc="-55" dirty="0">
                <a:solidFill>
                  <a:srgbClr val="231E20"/>
                </a:solidFill>
                <a:latin typeface="Arial"/>
                <a:cs typeface="Arial"/>
              </a:rPr>
              <a:t>5</a:t>
            </a:r>
            <a:r>
              <a:rPr sz="1001" spc="-64" dirty="0">
                <a:solidFill>
                  <a:srgbClr val="231E20"/>
                </a:solidFill>
                <a:latin typeface="Arial"/>
                <a:cs typeface="Arial"/>
              </a:rPr>
              <a:t>5</a:t>
            </a:r>
            <a:r>
              <a:rPr sz="1001" spc="-194" dirty="0">
                <a:solidFill>
                  <a:srgbClr val="231E20"/>
                </a:solidFill>
                <a:latin typeface="Arial"/>
                <a:cs typeface="Arial"/>
              </a:rPr>
              <a:t>71</a:t>
            </a:r>
            <a:endParaRPr sz="1001">
              <a:latin typeface="Arial"/>
              <a:cs typeface="Arial"/>
            </a:endParaRPr>
          </a:p>
        </p:txBody>
      </p:sp>
      <p:sp>
        <p:nvSpPr>
          <p:cNvPr id="119" name="object 119"/>
          <p:cNvSpPr txBox="1"/>
          <p:nvPr/>
        </p:nvSpPr>
        <p:spPr>
          <a:xfrm>
            <a:off x="6696999" y="3673452"/>
            <a:ext cx="626499" cy="315420"/>
          </a:xfrm>
          <a:prstGeom prst="rect">
            <a:avLst/>
          </a:prstGeom>
        </p:spPr>
        <p:txBody>
          <a:bodyPr vert="horz" wrap="square" lIns="0" tIns="7316" rIns="0" bIns="0" rtlCol="0">
            <a:spAutoFit/>
          </a:bodyPr>
          <a:lstStyle/>
          <a:p>
            <a:pPr marL="7701" marR="3081">
              <a:spcBef>
                <a:spcPts val="58"/>
              </a:spcBef>
            </a:pPr>
            <a:r>
              <a:rPr sz="1001" spc="-21" dirty="0">
                <a:solidFill>
                  <a:srgbClr val="231E20"/>
                </a:solidFill>
                <a:latin typeface="Arial"/>
                <a:cs typeface="Arial"/>
              </a:rPr>
              <a:t>Сидоров  </a:t>
            </a:r>
            <a:r>
              <a:rPr sz="1001" spc="-12" dirty="0">
                <a:solidFill>
                  <a:srgbClr val="231E20"/>
                </a:solidFill>
                <a:latin typeface="Arial"/>
                <a:cs typeface="Arial"/>
              </a:rPr>
              <a:t>Але</a:t>
            </a:r>
            <a:r>
              <a:rPr sz="1001" spc="-52" dirty="0">
                <a:solidFill>
                  <a:srgbClr val="231E20"/>
                </a:solidFill>
                <a:latin typeface="Arial"/>
                <a:cs typeface="Arial"/>
              </a:rPr>
              <a:t>к</a:t>
            </a:r>
            <a:r>
              <a:rPr sz="1001" spc="-69" dirty="0">
                <a:solidFill>
                  <a:srgbClr val="231E20"/>
                </a:solidFill>
                <a:latin typeface="Arial"/>
                <a:cs typeface="Arial"/>
              </a:rPr>
              <a:t>с</a:t>
            </a:r>
            <a:r>
              <a:rPr sz="1001" spc="-9" dirty="0">
                <a:solidFill>
                  <a:srgbClr val="231E20"/>
                </a:solidFill>
                <a:latin typeface="Arial"/>
                <a:cs typeface="Arial"/>
              </a:rPr>
              <a:t>андр</a:t>
            </a:r>
            <a:endParaRPr sz="1001">
              <a:latin typeface="Arial"/>
              <a:cs typeface="Arial"/>
            </a:endParaRPr>
          </a:p>
        </p:txBody>
      </p:sp>
      <p:sp>
        <p:nvSpPr>
          <p:cNvPr id="120" name="object 120"/>
          <p:cNvSpPr txBox="1"/>
          <p:nvPr/>
        </p:nvSpPr>
        <p:spPr>
          <a:xfrm>
            <a:off x="7787345" y="3749648"/>
            <a:ext cx="923770" cy="161404"/>
          </a:xfrm>
          <a:prstGeom prst="rect">
            <a:avLst/>
          </a:prstGeom>
        </p:spPr>
        <p:txBody>
          <a:bodyPr vert="horz" wrap="square" lIns="0" tIns="7316" rIns="0" bIns="0" rtlCol="0">
            <a:spAutoFit/>
          </a:bodyPr>
          <a:lstStyle/>
          <a:p>
            <a:pPr marL="7701">
              <a:spcBef>
                <a:spcPts val="58"/>
              </a:spcBef>
              <a:tabLst>
                <a:tab pos="377363" algn="l"/>
              </a:tabLst>
            </a:pPr>
            <a:r>
              <a:rPr sz="1001" spc="-143" dirty="0">
                <a:solidFill>
                  <a:srgbClr val="231E20"/>
                </a:solidFill>
                <a:latin typeface="Arial"/>
                <a:cs typeface="Arial"/>
              </a:rPr>
              <a:t>371	</a:t>
            </a:r>
            <a:r>
              <a:rPr sz="1001" spc="-91" dirty="0">
                <a:solidFill>
                  <a:srgbClr val="231E20"/>
                </a:solidFill>
                <a:latin typeface="Arial"/>
                <a:cs typeface="Arial"/>
              </a:rPr>
              <a:t>1999-07-12</a:t>
            </a:r>
            <a:endParaRPr sz="1001">
              <a:latin typeface="Arial"/>
              <a:cs typeface="Arial"/>
            </a:endParaRPr>
          </a:p>
        </p:txBody>
      </p:sp>
      <p:sp>
        <p:nvSpPr>
          <p:cNvPr id="121" name="object 121"/>
          <p:cNvSpPr txBox="1"/>
          <p:nvPr/>
        </p:nvSpPr>
        <p:spPr>
          <a:xfrm>
            <a:off x="9131036" y="3673452"/>
            <a:ext cx="1010024" cy="315420"/>
          </a:xfrm>
          <a:prstGeom prst="rect">
            <a:avLst/>
          </a:prstGeom>
        </p:spPr>
        <p:txBody>
          <a:bodyPr vert="horz" wrap="square" lIns="0" tIns="7316" rIns="0" bIns="0" rtlCol="0">
            <a:spAutoFit/>
          </a:bodyPr>
          <a:lstStyle/>
          <a:p>
            <a:pPr marL="7701" marR="3081">
              <a:spcBef>
                <a:spcPts val="58"/>
              </a:spcBef>
            </a:pPr>
            <a:r>
              <a:rPr sz="1001" spc="-64" dirty="0">
                <a:solidFill>
                  <a:srgbClr val="231E20"/>
                </a:solidFill>
                <a:latin typeface="Arial"/>
                <a:cs typeface="Arial"/>
              </a:rPr>
              <a:t>С</a:t>
            </a:r>
            <a:r>
              <a:rPr sz="1001" spc="6" dirty="0">
                <a:solidFill>
                  <a:srgbClr val="231E20"/>
                </a:solidFill>
                <a:latin typeface="Arial"/>
                <a:cs typeface="Arial"/>
              </a:rPr>
              <a:t>анк</a:t>
            </a:r>
            <a:r>
              <a:rPr sz="1001" spc="-27" dirty="0">
                <a:solidFill>
                  <a:srgbClr val="231E20"/>
                </a:solidFill>
                <a:latin typeface="Arial"/>
                <a:cs typeface="Arial"/>
              </a:rPr>
              <a:t>т</a:t>
            </a:r>
            <a:r>
              <a:rPr sz="1001" spc="-12" dirty="0">
                <a:solidFill>
                  <a:srgbClr val="231E20"/>
                </a:solidFill>
                <a:latin typeface="Arial"/>
                <a:cs typeface="Arial"/>
              </a:rPr>
              <a:t>-П</a:t>
            </a:r>
            <a:r>
              <a:rPr sz="1001" spc="-42" dirty="0">
                <a:solidFill>
                  <a:srgbClr val="231E20"/>
                </a:solidFill>
                <a:latin typeface="Arial"/>
                <a:cs typeface="Arial"/>
              </a:rPr>
              <a:t>е</a:t>
            </a:r>
            <a:r>
              <a:rPr sz="1001" spc="-61" dirty="0">
                <a:solidFill>
                  <a:srgbClr val="231E20"/>
                </a:solidFill>
                <a:latin typeface="Arial"/>
                <a:cs typeface="Arial"/>
              </a:rPr>
              <a:t>т</a:t>
            </a:r>
            <a:r>
              <a:rPr sz="1001" spc="-9" dirty="0">
                <a:solidFill>
                  <a:srgbClr val="231E20"/>
                </a:solidFill>
                <a:latin typeface="Arial"/>
                <a:cs typeface="Arial"/>
              </a:rPr>
              <a:t>ер</a:t>
            </a:r>
            <a:r>
              <a:rPr sz="1001" spc="-36" dirty="0">
                <a:solidFill>
                  <a:srgbClr val="231E20"/>
                </a:solidFill>
                <a:latin typeface="Arial"/>
                <a:cs typeface="Arial"/>
              </a:rPr>
              <a:t>б</a:t>
            </a:r>
            <a:r>
              <a:rPr sz="1001" spc="-3" dirty="0">
                <a:solidFill>
                  <a:srgbClr val="231E20"/>
                </a:solidFill>
                <a:latin typeface="Arial"/>
                <a:cs typeface="Arial"/>
              </a:rPr>
              <a:t>ур</a:t>
            </a:r>
            <a:r>
              <a:rPr sz="1001" spc="-64" dirty="0">
                <a:solidFill>
                  <a:srgbClr val="231E20"/>
                </a:solidFill>
                <a:latin typeface="Arial"/>
                <a:cs typeface="Arial"/>
              </a:rPr>
              <a:t>г</a:t>
            </a:r>
            <a:r>
              <a:rPr sz="1001" spc="-49" dirty="0">
                <a:solidFill>
                  <a:srgbClr val="231E20"/>
                </a:solidFill>
                <a:latin typeface="Arial"/>
                <a:cs typeface="Arial"/>
              </a:rPr>
              <a:t>,  </a:t>
            </a:r>
            <a:r>
              <a:rPr sz="1001" spc="-27" dirty="0">
                <a:solidFill>
                  <a:srgbClr val="231E20"/>
                </a:solidFill>
                <a:latin typeface="Arial"/>
                <a:cs typeface="Arial"/>
              </a:rPr>
              <a:t>Средний пр.</a:t>
            </a:r>
            <a:r>
              <a:rPr sz="1001" spc="30" dirty="0">
                <a:solidFill>
                  <a:srgbClr val="231E20"/>
                </a:solidFill>
                <a:latin typeface="Arial"/>
                <a:cs typeface="Arial"/>
              </a:rPr>
              <a:t> </a:t>
            </a:r>
            <a:r>
              <a:rPr sz="1001" spc="-18" dirty="0">
                <a:solidFill>
                  <a:srgbClr val="231E20"/>
                </a:solidFill>
                <a:latin typeface="Arial"/>
                <a:cs typeface="Arial"/>
              </a:rPr>
              <a:t>4</a:t>
            </a:r>
            <a:endParaRPr sz="1001">
              <a:latin typeface="Arial"/>
              <a:cs typeface="Arial"/>
            </a:endParaRPr>
          </a:p>
        </p:txBody>
      </p:sp>
      <p:sp>
        <p:nvSpPr>
          <p:cNvPr id="122" name="object 122"/>
          <p:cNvSpPr txBox="1"/>
          <p:nvPr/>
        </p:nvSpPr>
        <p:spPr>
          <a:xfrm>
            <a:off x="6188019" y="4144971"/>
            <a:ext cx="387760" cy="161404"/>
          </a:xfrm>
          <a:prstGeom prst="rect">
            <a:avLst/>
          </a:prstGeom>
        </p:spPr>
        <p:txBody>
          <a:bodyPr vert="horz" wrap="square" lIns="0" tIns="7316" rIns="0" bIns="0" rtlCol="0">
            <a:spAutoFit/>
          </a:bodyPr>
          <a:lstStyle/>
          <a:p>
            <a:pPr marL="7701">
              <a:spcBef>
                <a:spcPts val="58"/>
              </a:spcBef>
            </a:pPr>
            <a:r>
              <a:rPr sz="1001" spc="-42" dirty="0">
                <a:solidFill>
                  <a:srgbClr val="231E20"/>
                </a:solidFill>
                <a:latin typeface="Arial"/>
                <a:cs typeface="Arial"/>
              </a:rPr>
              <a:t>3</a:t>
            </a:r>
            <a:r>
              <a:rPr sz="1001" spc="-39" dirty="0">
                <a:solidFill>
                  <a:srgbClr val="231E20"/>
                </a:solidFill>
                <a:latin typeface="Arial"/>
                <a:cs typeface="Arial"/>
              </a:rPr>
              <a:t>4</a:t>
            </a:r>
            <a:r>
              <a:rPr sz="1001" spc="-61" dirty="0">
                <a:solidFill>
                  <a:srgbClr val="231E20"/>
                </a:solidFill>
                <a:latin typeface="Arial"/>
                <a:cs typeface="Arial"/>
              </a:rPr>
              <a:t>5</a:t>
            </a:r>
            <a:r>
              <a:rPr sz="1001" spc="-64" dirty="0">
                <a:solidFill>
                  <a:srgbClr val="231E20"/>
                </a:solidFill>
                <a:latin typeface="Arial"/>
                <a:cs typeface="Arial"/>
              </a:rPr>
              <a:t>5</a:t>
            </a:r>
            <a:r>
              <a:rPr sz="1001" spc="-109" dirty="0">
                <a:solidFill>
                  <a:srgbClr val="231E20"/>
                </a:solidFill>
                <a:latin typeface="Arial"/>
                <a:cs typeface="Arial"/>
              </a:rPr>
              <a:t>72</a:t>
            </a:r>
            <a:endParaRPr sz="1001">
              <a:latin typeface="Arial"/>
              <a:cs typeface="Arial"/>
            </a:endParaRPr>
          </a:p>
        </p:txBody>
      </p:sp>
      <p:sp>
        <p:nvSpPr>
          <p:cNvPr id="123" name="object 123"/>
          <p:cNvSpPr txBox="1"/>
          <p:nvPr/>
        </p:nvSpPr>
        <p:spPr>
          <a:xfrm>
            <a:off x="6697125" y="4068776"/>
            <a:ext cx="517912" cy="315420"/>
          </a:xfrm>
          <a:prstGeom prst="rect">
            <a:avLst/>
          </a:prstGeom>
        </p:spPr>
        <p:txBody>
          <a:bodyPr vert="horz" wrap="square" lIns="0" tIns="7316" rIns="0" bIns="0" rtlCol="0">
            <a:spAutoFit/>
          </a:bodyPr>
          <a:lstStyle/>
          <a:p>
            <a:pPr marL="7701" marR="3081">
              <a:spcBef>
                <a:spcPts val="58"/>
              </a:spcBef>
            </a:pPr>
            <a:r>
              <a:rPr sz="1001" spc="-21" dirty="0">
                <a:solidFill>
                  <a:srgbClr val="231E20"/>
                </a:solidFill>
                <a:latin typeface="Arial"/>
                <a:cs typeface="Arial"/>
              </a:rPr>
              <a:t>Фадеев  </a:t>
            </a:r>
            <a:r>
              <a:rPr sz="1001" spc="-15" dirty="0">
                <a:solidFill>
                  <a:srgbClr val="231E20"/>
                </a:solidFill>
                <a:latin typeface="Arial"/>
                <a:cs typeface="Arial"/>
              </a:rPr>
              <a:t>Дмитрий</a:t>
            </a:r>
            <a:endParaRPr sz="1001">
              <a:latin typeface="Arial"/>
              <a:cs typeface="Arial"/>
            </a:endParaRPr>
          </a:p>
        </p:txBody>
      </p:sp>
      <p:sp>
        <p:nvSpPr>
          <p:cNvPr id="124" name="object 124"/>
          <p:cNvSpPr txBox="1"/>
          <p:nvPr/>
        </p:nvSpPr>
        <p:spPr>
          <a:xfrm>
            <a:off x="7787471" y="4144971"/>
            <a:ext cx="902591" cy="161404"/>
          </a:xfrm>
          <a:prstGeom prst="rect">
            <a:avLst/>
          </a:prstGeom>
        </p:spPr>
        <p:txBody>
          <a:bodyPr vert="horz" wrap="square" lIns="0" tIns="7316" rIns="0" bIns="0" rtlCol="0">
            <a:spAutoFit/>
          </a:bodyPr>
          <a:lstStyle/>
          <a:p>
            <a:pPr marL="7701">
              <a:spcBef>
                <a:spcPts val="58"/>
              </a:spcBef>
              <a:tabLst>
                <a:tab pos="377363" algn="l"/>
              </a:tabLst>
            </a:pPr>
            <a:r>
              <a:rPr sz="1001" spc="-152" dirty="0">
                <a:solidFill>
                  <a:srgbClr val="231E20"/>
                </a:solidFill>
                <a:latin typeface="Arial"/>
                <a:cs typeface="Arial"/>
              </a:rPr>
              <a:t>37</a:t>
            </a:r>
            <a:r>
              <a:rPr sz="1001" spc="-130" dirty="0">
                <a:solidFill>
                  <a:srgbClr val="231E20"/>
                </a:solidFill>
                <a:latin typeface="Arial"/>
                <a:cs typeface="Arial"/>
              </a:rPr>
              <a:t>1</a:t>
            </a:r>
            <a:r>
              <a:rPr sz="1001" dirty="0">
                <a:solidFill>
                  <a:srgbClr val="231E20"/>
                </a:solidFill>
                <a:latin typeface="Arial"/>
                <a:cs typeface="Arial"/>
              </a:rPr>
              <a:t>	</a:t>
            </a:r>
            <a:r>
              <a:rPr sz="1001" spc="-263" dirty="0">
                <a:solidFill>
                  <a:srgbClr val="231E20"/>
                </a:solidFill>
                <a:latin typeface="Arial"/>
                <a:cs typeface="Arial"/>
              </a:rPr>
              <a:t>1</a:t>
            </a:r>
            <a:r>
              <a:rPr sz="1001" spc="-33" dirty="0">
                <a:solidFill>
                  <a:srgbClr val="231E20"/>
                </a:solidFill>
                <a:latin typeface="Arial"/>
                <a:cs typeface="Arial"/>
              </a:rPr>
              <a:t>999</a:t>
            </a:r>
            <a:r>
              <a:rPr sz="1001" spc="-64" dirty="0">
                <a:solidFill>
                  <a:srgbClr val="231E20"/>
                </a:solidFill>
                <a:latin typeface="Arial"/>
                <a:cs typeface="Arial"/>
              </a:rPr>
              <a:t>-</a:t>
            </a:r>
            <a:r>
              <a:rPr sz="1001" spc="-182" dirty="0">
                <a:solidFill>
                  <a:srgbClr val="231E20"/>
                </a:solidFill>
                <a:latin typeface="Arial"/>
                <a:cs typeface="Arial"/>
              </a:rPr>
              <a:t>11</a:t>
            </a:r>
            <a:r>
              <a:rPr sz="1001" spc="-170" dirty="0">
                <a:solidFill>
                  <a:srgbClr val="231E20"/>
                </a:solidFill>
                <a:latin typeface="Arial"/>
                <a:cs typeface="Arial"/>
              </a:rPr>
              <a:t>-</a:t>
            </a:r>
            <a:r>
              <a:rPr sz="1001" spc="-91" dirty="0">
                <a:solidFill>
                  <a:srgbClr val="231E20"/>
                </a:solidFill>
                <a:latin typeface="Arial"/>
                <a:cs typeface="Arial"/>
              </a:rPr>
              <a:t>2</a:t>
            </a:r>
            <a:r>
              <a:rPr sz="1001" spc="-18" dirty="0">
                <a:solidFill>
                  <a:srgbClr val="231E20"/>
                </a:solidFill>
                <a:latin typeface="Arial"/>
                <a:cs typeface="Arial"/>
              </a:rPr>
              <a:t>4</a:t>
            </a:r>
            <a:endParaRPr sz="1001">
              <a:latin typeface="Arial"/>
              <a:cs typeface="Arial"/>
            </a:endParaRPr>
          </a:p>
        </p:txBody>
      </p:sp>
      <p:sp>
        <p:nvSpPr>
          <p:cNvPr id="125" name="object 125"/>
          <p:cNvSpPr txBox="1"/>
          <p:nvPr/>
        </p:nvSpPr>
        <p:spPr>
          <a:xfrm>
            <a:off x="9131164" y="4068776"/>
            <a:ext cx="1010024" cy="315420"/>
          </a:xfrm>
          <a:prstGeom prst="rect">
            <a:avLst/>
          </a:prstGeom>
        </p:spPr>
        <p:txBody>
          <a:bodyPr vert="horz" wrap="square" lIns="0" tIns="7316" rIns="0" bIns="0" rtlCol="0">
            <a:spAutoFit/>
          </a:bodyPr>
          <a:lstStyle/>
          <a:p>
            <a:pPr marL="7701" marR="3081">
              <a:spcBef>
                <a:spcPts val="58"/>
              </a:spcBef>
            </a:pPr>
            <a:r>
              <a:rPr sz="1001" spc="-64" dirty="0">
                <a:solidFill>
                  <a:srgbClr val="231E20"/>
                </a:solidFill>
                <a:latin typeface="Arial"/>
                <a:cs typeface="Arial"/>
              </a:rPr>
              <a:t>С</a:t>
            </a:r>
            <a:r>
              <a:rPr sz="1001" spc="6" dirty="0">
                <a:solidFill>
                  <a:srgbClr val="231E20"/>
                </a:solidFill>
                <a:latin typeface="Arial"/>
                <a:cs typeface="Arial"/>
              </a:rPr>
              <a:t>анк</a:t>
            </a:r>
            <a:r>
              <a:rPr sz="1001" spc="-27" dirty="0">
                <a:solidFill>
                  <a:srgbClr val="231E20"/>
                </a:solidFill>
                <a:latin typeface="Arial"/>
                <a:cs typeface="Arial"/>
              </a:rPr>
              <a:t>т</a:t>
            </a:r>
            <a:r>
              <a:rPr sz="1001" spc="-12" dirty="0">
                <a:solidFill>
                  <a:srgbClr val="231E20"/>
                </a:solidFill>
                <a:latin typeface="Arial"/>
                <a:cs typeface="Arial"/>
              </a:rPr>
              <a:t>-П</a:t>
            </a:r>
            <a:r>
              <a:rPr sz="1001" spc="-42" dirty="0">
                <a:solidFill>
                  <a:srgbClr val="231E20"/>
                </a:solidFill>
                <a:latin typeface="Arial"/>
                <a:cs typeface="Arial"/>
              </a:rPr>
              <a:t>е</a:t>
            </a:r>
            <a:r>
              <a:rPr sz="1001" spc="-61" dirty="0">
                <a:solidFill>
                  <a:srgbClr val="231E20"/>
                </a:solidFill>
                <a:latin typeface="Arial"/>
                <a:cs typeface="Arial"/>
              </a:rPr>
              <a:t>т</a:t>
            </a:r>
            <a:r>
              <a:rPr sz="1001" spc="-9" dirty="0">
                <a:solidFill>
                  <a:srgbClr val="231E20"/>
                </a:solidFill>
                <a:latin typeface="Arial"/>
                <a:cs typeface="Arial"/>
              </a:rPr>
              <a:t>ер</a:t>
            </a:r>
            <a:r>
              <a:rPr sz="1001" spc="-36" dirty="0">
                <a:solidFill>
                  <a:srgbClr val="231E20"/>
                </a:solidFill>
                <a:latin typeface="Arial"/>
                <a:cs typeface="Arial"/>
              </a:rPr>
              <a:t>б</a:t>
            </a:r>
            <a:r>
              <a:rPr sz="1001" spc="-3" dirty="0">
                <a:solidFill>
                  <a:srgbClr val="231E20"/>
                </a:solidFill>
                <a:latin typeface="Arial"/>
                <a:cs typeface="Arial"/>
              </a:rPr>
              <a:t>ур</a:t>
            </a:r>
            <a:r>
              <a:rPr sz="1001" spc="-64" dirty="0">
                <a:solidFill>
                  <a:srgbClr val="231E20"/>
                </a:solidFill>
                <a:latin typeface="Arial"/>
                <a:cs typeface="Arial"/>
              </a:rPr>
              <a:t>г</a:t>
            </a:r>
            <a:r>
              <a:rPr sz="1001" spc="-49" dirty="0">
                <a:solidFill>
                  <a:srgbClr val="231E20"/>
                </a:solidFill>
                <a:latin typeface="Arial"/>
                <a:cs typeface="Arial"/>
              </a:rPr>
              <a:t>,  </a:t>
            </a:r>
            <a:r>
              <a:rPr sz="1001" spc="-18" dirty="0">
                <a:solidFill>
                  <a:srgbClr val="231E20"/>
                </a:solidFill>
                <a:latin typeface="Arial"/>
                <a:cs typeface="Arial"/>
              </a:rPr>
              <a:t>Невский </a:t>
            </a:r>
            <a:r>
              <a:rPr sz="1001" spc="-27" dirty="0">
                <a:solidFill>
                  <a:srgbClr val="231E20"/>
                </a:solidFill>
                <a:latin typeface="Arial"/>
                <a:cs typeface="Arial"/>
              </a:rPr>
              <a:t>пр.</a:t>
            </a:r>
            <a:r>
              <a:rPr sz="1001" spc="18" dirty="0">
                <a:solidFill>
                  <a:srgbClr val="231E20"/>
                </a:solidFill>
                <a:latin typeface="Arial"/>
                <a:cs typeface="Arial"/>
              </a:rPr>
              <a:t> </a:t>
            </a:r>
            <a:r>
              <a:rPr sz="1001" spc="-52" dirty="0">
                <a:solidFill>
                  <a:srgbClr val="231E20"/>
                </a:solidFill>
                <a:latin typeface="Arial"/>
                <a:cs typeface="Arial"/>
              </a:rPr>
              <a:t>23</a:t>
            </a:r>
            <a:endParaRPr sz="1001">
              <a:latin typeface="Arial"/>
              <a:cs typeface="Arial"/>
            </a:endParaRPr>
          </a:p>
        </p:txBody>
      </p:sp>
      <p:sp>
        <p:nvSpPr>
          <p:cNvPr id="126" name="object 126"/>
          <p:cNvSpPr/>
          <p:nvPr/>
        </p:nvSpPr>
        <p:spPr>
          <a:xfrm>
            <a:off x="3798446" y="2442305"/>
            <a:ext cx="2644238" cy="793618"/>
          </a:xfrm>
          <a:custGeom>
            <a:avLst/>
            <a:gdLst/>
            <a:ahLst/>
            <a:cxnLst/>
            <a:rect l="l" t="t" r="r" b="b"/>
            <a:pathLst>
              <a:path w="4360545" h="1308735">
                <a:moveTo>
                  <a:pt x="0" y="0"/>
                </a:moveTo>
                <a:lnTo>
                  <a:pt x="4360547" y="1308211"/>
                </a:lnTo>
              </a:path>
            </a:pathLst>
          </a:custGeom>
          <a:ln w="10470">
            <a:solidFill>
              <a:srgbClr val="010202"/>
            </a:solidFill>
          </a:ln>
        </p:spPr>
        <p:txBody>
          <a:bodyPr wrap="square" lIns="0" tIns="0" rIns="0" bIns="0" rtlCol="0"/>
          <a:lstStyle/>
          <a:p>
            <a:endParaRPr sz="1092"/>
          </a:p>
        </p:txBody>
      </p:sp>
      <p:sp>
        <p:nvSpPr>
          <p:cNvPr id="127" name="object 127"/>
          <p:cNvSpPr/>
          <p:nvPr/>
        </p:nvSpPr>
        <p:spPr>
          <a:xfrm>
            <a:off x="6392480" y="3205540"/>
            <a:ext cx="50443" cy="33116"/>
          </a:xfrm>
          <a:custGeom>
            <a:avLst/>
            <a:gdLst/>
            <a:ahLst/>
            <a:cxnLst/>
            <a:rect l="l" t="t" r="r" b="b"/>
            <a:pathLst>
              <a:path w="83184" h="54610">
                <a:moveTo>
                  <a:pt x="16303" y="0"/>
                </a:moveTo>
                <a:lnTo>
                  <a:pt x="82835" y="49579"/>
                </a:lnTo>
                <a:lnTo>
                  <a:pt x="0" y="54354"/>
                </a:lnTo>
              </a:path>
            </a:pathLst>
          </a:custGeom>
          <a:ln w="10470">
            <a:solidFill>
              <a:srgbClr val="010202"/>
            </a:solidFill>
          </a:ln>
        </p:spPr>
        <p:txBody>
          <a:bodyPr wrap="square" lIns="0" tIns="0" rIns="0" bIns="0" rtlCol="0"/>
          <a:lstStyle/>
          <a:p>
            <a:endParaRPr sz="1092"/>
          </a:p>
        </p:txBody>
      </p:sp>
      <p:sp>
        <p:nvSpPr>
          <p:cNvPr id="128" name="object 128"/>
          <p:cNvSpPr/>
          <p:nvPr/>
        </p:nvSpPr>
        <p:spPr>
          <a:xfrm>
            <a:off x="4882632" y="2442305"/>
            <a:ext cx="1749733" cy="522148"/>
          </a:xfrm>
          <a:custGeom>
            <a:avLst/>
            <a:gdLst/>
            <a:ahLst/>
            <a:cxnLst/>
            <a:rect l="l" t="t" r="r" b="b"/>
            <a:pathLst>
              <a:path w="2885440" h="861060">
                <a:moveTo>
                  <a:pt x="0" y="0"/>
                </a:moveTo>
                <a:lnTo>
                  <a:pt x="2885022" y="860905"/>
                </a:lnTo>
              </a:path>
            </a:pathLst>
          </a:custGeom>
          <a:ln w="10470">
            <a:solidFill>
              <a:srgbClr val="010202"/>
            </a:solidFill>
          </a:ln>
        </p:spPr>
        <p:txBody>
          <a:bodyPr wrap="square" lIns="0" tIns="0" rIns="0" bIns="0" rtlCol="0"/>
          <a:lstStyle/>
          <a:p>
            <a:endParaRPr sz="1092"/>
          </a:p>
        </p:txBody>
      </p:sp>
      <p:sp>
        <p:nvSpPr>
          <p:cNvPr id="129" name="object 129"/>
          <p:cNvSpPr/>
          <p:nvPr/>
        </p:nvSpPr>
        <p:spPr>
          <a:xfrm>
            <a:off x="6581868" y="2934357"/>
            <a:ext cx="50443" cy="33116"/>
          </a:xfrm>
          <a:custGeom>
            <a:avLst/>
            <a:gdLst/>
            <a:ahLst/>
            <a:cxnLst/>
            <a:rect l="l" t="t" r="r" b="b"/>
            <a:pathLst>
              <a:path w="83184" h="54610">
                <a:moveTo>
                  <a:pt x="16229" y="0"/>
                </a:moveTo>
                <a:lnTo>
                  <a:pt x="82835" y="49485"/>
                </a:lnTo>
                <a:lnTo>
                  <a:pt x="0" y="54375"/>
                </a:lnTo>
              </a:path>
            </a:pathLst>
          </a:custGeom>
          <a:ln w="10470">
            <a:solidFill>
              <a:srgbClr val="010202"/>
            </a:solidFill>
          </a:ln>
        </p:spPr>
        <p:txBody>
          <a:bodyPr wrap="square" lIns="0" tIns="0" rIns="0" bIns="0" rtlCol="0"/>
          <a:lstStyle/>
          <a:p>
            <a:endParaRPr sz="1092"/>
          </a:p>
        </p:txBody>
      </p:sp>
      <p:sp>
        <p:nvSpPr>
          <p:cNvPr id="130" name="object 130"/>
          <p:cNvSpPr/>
          <p:nvPr/>
        </p:nvSpPr>
        <p:spPr>
          <a:xfrm>
            <a:off x="5865784" y="2442306"/>
            <a:ext cx="1757050" cy="524457"/>
          </a:xfrm>
          <a:custGeom>
            <a:avLst/>
            <a:gdLst/>
            <a:ahLst/>
            <a:cxnLst/>
            <a:rect l="l" t="t" r="r" b="b"/>
            <a:pathLst>
              <a:path w="2897504" h="864870">
                <a:moveTo>
                  <a:pt x="0" y="0"/>
                </a:moveTo>
                <a:lnTo>
                  <a:pt x="2897189" y="864874"/>
                </a:lnTo>
              </a:path>
            </a:pathLst>
          </a:custGeom>
          <a:ln w="10470">
            <a:solidFill>
              <a:srgbClr val="010202"/>
            </a:solidFill>
          </a:ln>
        </p:spPr>
        <p:txBody>
          <a:bodyPr wrap="square" lIns="0" tIns="0" rIns="0" bIns="0" rtlCol="0"/>
          <a:lstStyle/>
          <a:p>
            <a:endParaRPr sz="1092"/>
          </a:p>
        </p:txBody>
      </p:sp>
      <p:sp>
        <p:nvSpPr>
          <p:cNvPr id="131" name="object 131"/>
          <p:cNvSpPr/>
          <p:nvPr/>
        </p:nvSpPr>
        <p:spPr>
          <a:xfrm>
            <a:off x="7572399" y="2936751"/>
            <a:ext cx="50443" cy="33116"/>
          </a:xfrm>
          <a:custGeom>
            <a:avLst/>
            <a:gdLst/>
            <a:ahLst/>
            <a:cxnLst/>
            <a:rect l="l" t="t" r="r" b="b"/>
            <a:pathLst>
              <a:path w="83184" h="54610">
                <a:moveTo>
                  <a:pt x="16229" y="0"/>
                </a:moveTo>
                <a:lnTo>
                  <a:pt x="82824" y="49495"/>
                </a:lnTo>
                <a:lnTo>
                  <a:pt x="0" y="54375"/>
                </a:lnTo>
              </a:path>
            </a:pathLst>
          </a:custGeom>
          <a:ln w="10470">
            <a:solidFill>
              <a:srgbClr val="010202"/>
            </a:solidFill>
          </a:ln>
        </p:spPr>
        <p:txBody>
          <a:bodyPr wrap="square" lIns="0" tIns="0" rIns="0" bIns="0" rtlCol="0"/>
          <a:lstStyle/>
          <a:p>
            <a:endParaRPr sz="1092"/>
          </a:p>
        </p:txBody>
      </p:sp>
      <p:sp>
        <p:nvSpPr>
          <p:cNvPr id="132" name="object 132"/>
          <p:cNvSpPr/>
          <p:nvPr/>
        </p:nvSpPr>
        <p:spPr>
          <a:xfrm>
            <a:off x="7265270" y="2442305"/>
            <a:ext cx="1719698" cy="512521"/>
          </a:xfrm>
          <a:custGeom>
            <a:avLst/>
            <a:gdLst/>
            <a:ahLst/>
            <a:cxnLst/>
            <a:rect l="l" t="t" r="r" b="b"/>
            <a:pathLst>
              <a:path w="2835909" h="845185">
                <a:moveTo>
                  <a:pt x="0" y="0"/>
                </a:moveTo>
                <a:lnTo>
                  <a:pt x="2835285" y="844707"/>
                </a:lnTo>
              </a:path>
            </a:pathLst>
          </a:custGeom>
          <a:ln w="10470">
            <a:solidFill>
              <a:srgbClr val="010202"/>
            </a:solidFill>
          </a:ln>
        </p:spPr>
        <p:txBody>
          <a:bodyPr wrap="square" lIns="0" tIns="0" rIns="0" bIns="0" rtlCol="0"/>
          <a:lstStyle/>
          <a:p>
            <a:endParaRPr sz="1092"/>
          </a:p>
        </p:txBody>
      </p:sp>
      <p:sp>
        <p:nvSpPr>
          <p:cNvPr id="133" name="object 133"/>
          <p:cNvSpPr/>
          <p:nvPr/>
        </p:nvSpPr>
        <p:spPr>
          <a:xfrm>
            <a:off x="8934397" y="2924547"/>
            <a:ext cx="50443" cy="33116"/>
          </a:xfrm>
          <a:custGeom>
            <a:avLst/>
            <a:gdLst/>
            <a:ahLst/>
            <a:cxnLst/>
            <a:rect l="l" t="t" r="r" b="b"/>
            <a:pathLst>
              <a:path w="83184" h="54610">
                <a:moveTo>
                  <a:pt x="16198" y="0"/>
                </a:moveTo>
                <a:lnTo>
                  <a:pt x="82824" y="49453"/>
                </a:lnTo>
                <a:lnTo>
                  <a:pt x="0" y="54385"/>
                </a:lnTo>
              </a:path>
            </a:pathLst>
          </a:custGeom>
          <a:ln w="10470">
            <a:solidFill>
              <a:srgbClr val="010202"/>
            </a:solidFill>
          </a:ln>
        </p:spPr>
        <p:txBody>
          <a:bodyPr wrap="square" lIns="0" tIns="0" rIns="0" bIns="0" rtlCol="0"/>
          <a:lstStyle/>
          <a:p>
            <a:endParaRPr sz="1092"/>
          </a:p>
        </p:txBody>
      </p:sp>
      <p:sp>
        <p:nvSpPr>
          <p:cNvPr id="134" name="object 134"/>
          <p:cNvSpPr/>
          <p:nvPr/>
        </p:nvSpPr>
        <p:spPr>
          <a:xfrm>
            <a:off x="8286025" y="2442306"/>
            <a:ext cx="1689278" cy="502509"/>
          </a:xfrm>
          <a:custGeom>
            <a:avLst/>
            <a:gdLst/>
            <a:ahLst/>
            <a:cxnLst/>
            <a:rect l="l" t="t" r="r" b="b"/>
            <a:pathLst>
              <a:path w="2785744" h="828675">
                <a:moveTo>
                  <a:pt x="0" y="0"/>
                </a:moveTo>
                <a:lnTo>
                  <a:pt x="2785506" y="828487"/>
                </a:lnTo>
              </a:path>
            </a:pathLst>
          </a:custGeom>
          <a:ln w="10470">
            <a:solidFill>
              <a:srgbClr val="010202"/>
            </a:solidFill>
          </a:ln>
        </p:spPr>
        <p:txBody>
          <a:bodyPr wrap="square" lIns="0" tIns="0" rIns="0" bIns="0" rtlCol="0"/>
          <a:lstStyle/>
          <a:p>
            <a:endParaRPr sz="1092"/>
          </a:p>
        </p:txBody>
      </p:sp>
      <p:sp>
        <p:nvSpPr>
          <p:cNvPr id="135" name="object 135"/>
          <p:cNvSpPr/>
          <p:nvPr/>
        </p:nvSpPr>
        <p:spPr>
          <a:xfrm>
            <a:off x="9924940" y="2914731"/>
            <a:ext cx="50443" cy="33116"/>
          </a:xfrm>
          <a:custGeom>
            <a:avLst/>
            <a:gdLst/>
            <a:ahLst/>
            <a:cxnLst/>
            <a:rect l="l" t="t" r="r" b="b"/>
            <a:pathLst>
              <a:path w="83184" h="54610">
                <a:moveTo>
                  <a:pt x="16177" y="0"/>
                </a:moveTo>
                <a:lnTo>
                  <a:pt x="82824" y="49422"/>
                </a:lnTo>
                <a:lnTo>
                  <a:pt x="0" y="54396"/>
                </a:lnTo>
              </a:path>
            </a:pathLst>
          </a:custGeom>
          <a:ln w="10470">
            <a:solidFill>
              <a:srgbClr val="010202"/>
            </a:solidFill>
          </a:ln>
        </p:spPr>
        <p:txBody>
          <a:bodyPr wrap="square" lIns="0" tIns="0" rIns="0" bIns="0" rtlCol="0"/>
          <a:lstStyle/>
          <a:p>
            <a:endParaRPr sz="1092"/>
          </a:p>
        </p:txBody>
      </p:sp>
      <p:sp>
        <p:nvSpPr>
          <p:cNvPr id="136" name="object 136"/>
          <p:cNvSpPr/>
          <p:nvPr/>
        </p:nvSpPr>
        <p:spPr>
          <a:xfrm>
            <a:off x="9286079" y="2442305"/>
            <a:ext cx="1698905" cy="505590"/>
          </a:xfrm>
          <a:custGeom>
            <a:avLst/>
            <a:gdLst/>
            <a:ahLst/>
            <a:cxnLst/>
            <a:rect l="l" t="t" r="r" b="b"/>
            <a:pathLst>
              <a:path w="2801619" h="833754">
                <a:moveTo>
                  <a:pt x="0" y="0"/>
                </a:moveTo>
                <a:lnTo>
                  <a:pt x="2801171" y="833587"/>
                </a:lnTo>
              </a:path>
            </a:pathLst>
          </a:custGeom>
          <a:ln w="10470">
            <a:solidFill>
              <a:srgbClr val="010202"/>
            </a:solidFill>
          </a:ln>
        </p:spPr>
        <p:txBody>
          <a:bodyPr wrap="square" lIns="0" tIns="0" rIns="0" bIns="0" rtlCol="0"/>
          <a:lstStyle/>
          <a:p>
            <a:endParaRPr sz="1092"/>
          </a:p>
        </p:txBody>
      </p:sp>
      <p:sp>
        <p:nvSpPr>
          <p:cNvPr id="137" name="object 137"/>
          <p:cNvSpPr/>
          <p:nvPr/>
        </p:nvSpPr>
        <p:spPr>
          <a:xfrm>
            <a:off x="10934513" y="2917817"/>
            <a:ext cx="50443" cy="33116"/>
          </a:xfrm>
          <a:custGeom>
            <a:avLst/>
            <a:gdLst/>
            <a:ahLst/>
            <a:cxnLst/>
            <a:rect l="l" t="t" r="r" b="b"/>
            <a:pathLst>
              <a:path w="83184" h="54610">
                <a:moveTo>
                  <a:pt x="16187" y="0"/>
                </a:moveTo>
                <a:lnTo>
                  <a:pt x="82824" y="49433"/>
                </a:lnTo>
                <a:lnTo>
                  <a:pt x="0" y="54396"/>
                </a:lnTo>
              </a:path>
            </a:pathLst>
          </a:custGeom>
          <a:ln w="10470">
            <a:solidFill>
              <a:srgbClr val="010202"/>
            </a:solidFill>
          </a:ln>
        </p:spPr>
        <p:txBody>
          <a:bodyPr wrap="square" lIns="0" tIns="0" rIns="0" bIns="0" rtlCol="0"/>
          <a:lstStyle/>
          <a:p>
            <a:endParaRPr sz="1092"/>
          </a:p>
        </p:txBody>
      </p:sp>
      <p:sp>
        <p:nvSpPr>
          <p:cNvPr id="138" name="object 138"/>
          <p:cNvSpPr/>
          <p:nvPr/>
        </p:nvSpPr>
        <p:spPr>
          <a:xfrm>
            <a:off x="2485840" y="1802303"/>
            <a:ext cx="1974871" cy="434366"/>
          </a:xfrm>
          <a:custGeom>
            <a:avLst/>
            <a:gdLst/>
            <a:ahLst/>
            <a:cxnLst/>
            <a:rect l="l" t="t" r="r" b="b"/>
            <a:pathLst>
              <a:path w="4653280" h="974725">
                <a:moveTo>
                  <a:pt x="4652675" y="0"/>
                </a:moveTo>
                <a:lnTo>
                  <a:pt x="0" y="974148"/>
                </a:lnTo>
              </a:path>
            </a:pathLst>
          </a:custGeom>
          <a:ln w="10470">
            <a:solidFill>
              <a:srgbClr val="010202"/>
            </a:solidFill>
          </a:ln>
        </p:spPr>
        <p:txBody>
          <a:bodyPr wrap="square" lIns="0" tIns="0" rIns="0" bIns="0" rtlCol="0"/>
          <a:lstStyle/>
          <a:p>
            <a:endParaRPr sz="1092"/>
          </a:p>
        </p:txBody>
      </p:sp>
      <p:sp>
        <p:nvSpPr>
          <p:cNvPr id="139" name="object 139"/>
          <p:cNvSpPr/>
          <p:nvPr/>
        </p:nvSpPr>
        <p:spPr>
          <a:xfrm>
            <a:off x="2485840" y="2209784"/>
            <a:ext cx="50058" cy="33886"/>
          </a:xfrm>
          <a:custGeom>
            <a:avLst/>
            <a:gdLst/>
            <a:ahLst/>
            <a:cxnLst/>
            <a:rect l="l" t="t" r="r" b="b"/>
            <a:pathLst>
              <a:path w="82550" h="55879">
                <a:moveTo>
                  <a:pt x="70500" y="0"/>
                </a:moveTo>
                <a:lnTo>
                  <a:pt x="0" y="43747"/>
                </a:lnTo>
                <a:lnTo>
                  <a:pt x="82133" y="55548"/>
                </a:lnTo>
              </a:path>
            </a:pathLst>
          </a:custGeom>
          <a:ln w="10470">
            <a:solidFill>
              <a:srgbClr val="010202"/>
            </a:solidFill>
          </a:ln>
        </p:spPr>
        <p:txBody>
          <a:bodyPr wrap="square" lIns="0" tIns="0" rIns="0" bIns="0" rtlCol="0"/>
          <a:lstStyle/>
          <a:p>
            <a:endParaRPr sz="1092"/>
          </a:p>
        </p:txBody>
      </p:sp>
      <p:sp>
        <p:nvSpPr>
          <p:cNvPr id="140" name="object 140"/>
          <p:cNvSpPr/>
          <p:nvPr/>
        </p:nvSpPr>
        <p:spPr>
          <a:xfrm>
            <a:off x="1492204" y="2442064"/>
            <a:ext cx="1425509" cy="792078"/>
          </a:xfrm>
          <a:custGeom>
            <a:avLst/>
            <a:gdLst/>
            <a:ahLst/>
            <a:cxnLst/>
            <a:rect l="l" t="t" r="r" b="b"/>
            <a:pathLst>
              <a:path w="2350770" h="1306195">
                <a:moveTo>
                  <a:pt x="2350493" y="0"/>
                </a:moveTo>
                <a:lnTo>
                  <a:pt x="0" y="1305583"/>
                </a:lnTo>
              </a:path>
            </a:pathLst>
          </a:custGeom>
          <a:ln w="10470">
            <a:solidFill>
              <a:srgbClr val="010202"/>
            </a:solidFill>
          </a:ln>
        </p:spPr>
        <p:txBody>
          <a:bodyPr wrap="square" lIns="0" tIns="0" rIns="0" bIns="0" rtlCol="0"/>
          <a:lstStyle/>
          <a:p>
            <a:endParaRPr sz="1092"/>
          </a:p>
        </p:txBody>
      </p:sp>
      <p:sp>
        <p:nvSpPr>
          <p:cNvPr id="141" name="object 141"/>
          <p:cNvSpPr/>
          <p:nvPr/>
        </p:nvSpPr>
        <p:spPr>
          <a:xfrm>
            <a:off x="1492205" y="3195762"/>
            <a:ext cx="50058" cy="38121"/>
          </a:xfrm>
          <a:custGeom>
            <a:avLst/>
            <a:gdLst/>
            <a:ahLst/>
            <a:cxnLst/>
            <a:rect l="l" t="t" r="r" b="b"/>
            <a:pathLst>
              <a:path w="82550" h="62864">
                <a:moveTo>
                  <a:pt x="54385" y="0"/>
                </a:moveTo>
                <a:lnTo>
                  <a:pt x="0" y="62668"/>
                </a:lnTo>
                <a:lnTo>
                  <a:pt x="81945" y="49611"/>
                </a:lnTo>
              </a:path>
            </a:pathLst>
          </a:custGeom>
          <a:ln w="10470">
            <a:solidFill>
              <a:srgbClr val="010202"/>
            </a:solidFill>
          </a:ln>
        </p:spPr>
        <p:txBody>
          <a:bodyPr wrap="square" lIns="0" tIns="0" rIns="0" bIns="0" rtlCol="0"/>
          <a:lstStyle/>
          <a:p>
            <a:endParaRPr sz="1092"/>
          </a:p>
        </p:txBody>
      </p:sp>
      <p:sp>
        <p:nvSpPr>
          <p:cNvPr id="142" name="object 142"/>
          <p:cNvSpPr/>
          <p:nvPr/>
        </p:nvSpPr>
        <p:spPr>
          <a:xfrm>
            <a:off x="5626089" y="1770774"/>
            <a:ext cx="1212847" cy="468641"/>
          </a:xfrm>
          <a:custGeom>
            <a:avLst/>
            <a:gdLst/>
            <a:ahLst/>
            <a:cxnLst/>
            <a:rect l="l" t="t" r="r" b="b"/>
            <a:pathLst>
              <a:path w="994409" h="979170">
                <a:moveTo>
                  <a:pt x="0" y="0"/>
                </a:moveTo>
                <a:lnTo>
                  <a:pt x="993906" y="979101"/>
                </a:lnTo>
              </a:path>
            </a:pathLst>
          </a:custGeom>
          <a:ln w="10470">
            <a:solidFill>
              <a:srgbClr val="010202"/>
            </a:solidFill>
          </a:ln>
        </p:spPr>
        <p:txBody>
          <a:bodyPr wrap="square" lIns="0" tIns="0" rIns="0" bIns="0" rtlCol="0"/>
          <a:lstStyle/>
          <a:p>
            <a:endParaRPr sz="1092"/>
          </a:p>
        </p:txBody>
      </p:sp>
      <p:sp>
        <p:nvSpPr>
          <p:cNvPr id="143" name="object 143"/>
          <p:cNvSpPr/>
          <p:nvPr/>
        </p:nvSpPr>
        <p:spPr>
          <a:xfrm>
            <a:off x="6792908" y="2193936"/>
            <a:ext cx="45823" cy="45438"/>
          </a:xfrm>
          <a:custGeom>
            <a:avLst/>
            <a:gdLst/>
            <a:ahLst/>
            <a:cxnLst/>
            <a:rect l="l" t="t" r="r" b="b"/>
            <a:pathLst>
              <a:path w="75565" h="74929">
                <a:moveTo>
                  <a:pt x="39820" y="0"/>
                </a:moveTo>
                <a:lnTo>
                  <a:pt x="75453" y="74929"/>
                </a:lnTo>
                <a:lnTo>
                  <a:pt x="0" y="40428"/>
                </a:lnTo>
              </a:path>
            </a:pathLst>
          </a:custGeom>
          <a:ln w="10470">
            <a:solidFill>
              <a:srgbClr val="010202"/>
            </a:solidFill>
          </a:ln>
        </p:spPr>
        <p:txBody>
          <a:bodyPr wrap="square" lIns="0" tIns="0" rIns="0" bIns="0" rtlCol="0"/>
          <a:lstStyle/>
          <a:p>
            <a:endParaRPr sz="1092"/>
          </a:p>
        </p:txBody>
      </p:sp>
      <p:sp>
        <p:nvSpPr>
          <p:cNvPr id="144" name="object 144"/>
          <p:cNvSpPr/>
          <p:nvPr/>
        </p:nvSpPr>
        <p:spPr>
          <a:xfrm>
            <a:off x="10313057" y="2439791"/>
            <a:ext cx="968052" cy="313057"/>
          </a:xfrm>
          <a:custGeom>
            <a:avLst/>
            <a:gdLst/>
            <a:ahLst/>
            <a:cxnLst/>
            <a:rect l="l" t="t" r="r" b="b"/>
            <a:pathLst>
              <a:path w="1596390" h="516254">
                <a:moveTo>
                  <a:pt x="0" y="0"/>
                </a:moveTo>
                <a:lnTo>
                  <a:pt x="1596328" y="516256"/>
                </a:lnTo>
              </a:path>
            </a:pathLst>
          </a:custGeom>
          <a:ln w="10470">
            <a:solidFill>
              <a:srgbClr val="010202"/>
            </a:solidFill>
          </a:ln>
        </p:spPr>
        <p:txBody>
          <a:bodyPr wrap="square" lIns="0" tIns="0" rIns="0" bIns="0" rtlCol="0"/>
          <a:lstStyle/>
          <a:p>
            <a:endParaRPr sz="1092"/>
          </a:p>
        </p:txBody>
      </p:sp>
      <p:sp>
        <p:nvSpPr>
          <p:cNvPr id="145" name="object 145"/>
          <p:cNvSpPr/>
          <p:nvPr/>
        </p:nvSpPr>
        <p:spPr>
          <a:xfrm>
            <a:off x="11230834" y="2721927"/>
            <a:ext cx="50443" cy="33116"/>
          </a:xfrm>
          <a:custGeom>
            <a:avLst/>
            <a:gdLst/>
            <a:ahLst/>
            <a:cxnLst/>
            <a:rect l="l" t="t" r="r" b="b"/>
            <a:pathLst>
              <a:path w="83184" h="54610">
                <a:moveTo>
                  <a:pt x="17465" y="0"/>
                </a:moveTo>
                <a:lnTo>
                  <a:pt x="82918" y="50993"/>
                </a:lnTo>
                <a:lnTo>
                  <a:pt x="0" y="53998"/>
                </a:lnTo>
              </a:path>
            </a:pathLst>
          </a:custGeom>
          <a:ln w="10470">
            <a:solidFill>
              <a:srgbClr val="010202"/>
            </a:solidFill>
          </a:ln>
        </p:spPr>
        <p:txBody>
          <a:bodyPr wrap="square" lIns="0" tIns="0" rIns="0" bIns="0" rtlCol="0"/>
          <a:lstStyle/>
          <a:p>
            <a:endParaRPr sz="1092"/>
          </a:p>
        </p:txBody>
      </p:sp>
    </p:spTree>
    <p:extLst>
      <p:ext uri="{BB962C8B-B14F-4D97-AF65-F5344CB8AC3E}">
        <p14:creationId xmlns:p14="http://schemas.microsoft.com/office/powerpoint/2010/main" val="3388546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3823323" y="260324"/>
            <a:ext cx="4687776" cy="699842"/>
          </a:xfrm>
          <a:prstGeom prst="rect">
            <a:avLst/>
          </a:prstGeom>
        </p:spPr>
        <p:txBody>
          <a:bodyPr vert="horz" wrap="square" lIns="0" tIns="9242" rIns="0" bIns="0" rtlCol="0" anchor="b">
            <a:spAutoFit/>
          </a:bodyPr>
          <a:lstStyle/>
          <a:p>
            <a:pPr marL="7701">
              <a:lnSpc>
                <a:spcPct val="100000"/>
              </a:lnSpc>
              <a:spcBef>
                <a:spcPts val="73"/>
              </a:spcBef>
            </a:pPr>
            <a:r>
              <a:rPr spc="-118" dirty="0"/>
              <a:t>Поиск </a:t>
            </a:r>
            <a:r>
              <a:rPr spc="-394" dirty="0"/>
              <a:t>в</a:t>
            </a:r>
            <a:r>
              <a:rPr spc="-55" dirty="0"/>
              <a:t> </a:t>
            </a:r>
            <a:r>
              <a:rPr spc="-176" dirty="0"/>
              <a:t>В-дереве</a:t>
            </a:r>
          </a:p>
        </p:txBody>
      </p:sp>
      <p:sp>
        <p:nvSpPr>
          <p:cNvPr id="10" name="object 10"/>
          <p:cNvSpPr txBox="1"/>
          <p:nvPr/>
        </p:nvSpPr>
        <p:spPr>
          <a:xfrm>
            <a:off x="2521804" y="1227287"/>
            <a:ext cx="9670196" cy="3125613"/>
          </a:xfrm>
          <a:prstGeom prst="rect">
            <a:avLst/>
          </a:prstGeom>
        </p:spPr>
        <p:txBody>
          <a:bodyPr vert="horz" wrap="square" lIns="0" tIns="121680" rIns="0" bIns="0" rtlCol="0">
            <a:spAutoFit/>
          </a:bodyPr>
          <a:lstStyle/>
          <a:p>
            <a:pPr marL="452065" indent="-444364">
              <a:spcBef>
                <a:spcPts val="958"/>
              </a:spcBef>
              <a:buChar char="•"/>
              <a:tabLst>
                <a:tab pos="452065" algn="l"/>
                <a:tab pos="452450" algn="l"/>
              </a:tabLst>
            </a:pPr>
            <a:r>
              <a:rPr sz="3002" spc="-88" dirty="0">
                <a:solidFill>
                  <a:srgbClr val="231E20"/>
                </a:solidFill>
                <a:latin typeface="Arial"/>
                <a:cs typeface="Arial"/>
              </a:rPr>
              <a:t>Начинается </a:t>
            </a:r>
            <a:r>
              <a:rPr sz="3002" spc="-115" dirty="0">
                <a:solidFill>
                  <a:srgbClr val="231E20"/>
                </a:solidFill>
                <a:latin typeface="Arial"/>
                <a:cs typeface="Arial"/>
              </a:rPr>
              <a:t>с </a:t>
            </a:r>
            <a:r>
              <a:rPr sz="3002" spc="-18" dirty="0">
                <a:solidFill>
                  <a:srgbClr val="231E20"/>
                </a:solidFill>
                <a:latin typeface="Arial"/>
                <a:cs typeface="Arial"/>
              </a:rPr>
              <a:t>корня</a:t>
            </a:r>
            <a:r>
              <a:rPr sz="3002" spc="300" dirty="0">
                <a:solidFill>
                  <a:srgbClr val="231E20"/>
                </a:solidFill>
                <a:latin typeface="Arial"/>
                <a:cs typeface="Arial"/>
              </a:rPr>
              <a:t> </a:t>
            </a:r>
            <a:r>
              <a:rPr sz="3002" spc="-94" dirty="0">
                <a:solidFill>
                  <a:srgbClr val="231E20"/>
                </a:solidFill>
                <a:latin typeface="Arial"/>
                <a:cs typeface="Arial"/>
              </a:rPr>
              <a:t>дерева.</a:t>
            </a:r>
            <a:endParaRPr sz="3002" dirty="0">
              <a:latin typeface="Arial"/>
              <a:cs typeface="Arial"/>
            </a:endParaRPr>
          </a:p>
          <a:p>
            <a:pPr marL="452065" marR="3081" indent="-444364">
              <a:spcBef>
                <a:spcPts val="897"/>
              </a:spcBef>
              <a:buChar char="•"/>
              <a:tabLst>
                <a:tab pos="452065" algn="l"/>
                <a:tab pos="452450" algn="l"/>
              </a:tabLst>
            </a:pPr>
            <a:r>
              <a:rPr sz="3002" spc="12" dirty="0">
                <a:solidFill>
                  <a:srgbClr val="231E20"/>
                </a:solidFill>
                <a:latin typeface="Arial"/>
                <a:cs typeface="Arial"/>
              </a:rPr>
              <a:t>На </a:t>
            </a:r>
            <a:r>
              <a:rPr sz="3002" spc="-21" dirty="0">
                <a:solidFill>
                  <a:srgbClr val="231E20"/>
                </a:solidFill>
                <a:latin typeface="Arial"/>
                <a:cs typeface="Arial"/>
              </a:rPr>
              <a:t>каждом </a:t>
            </a:r>
            <a:r>
              <a:rPr sz="3002" spc="-33" dirty="0">
                <a:solidFill>
                  <a:srgbClr val="231E20"/>
                </a:solidFill>
                <a:latin typeface="Arial"/>
                <a:cs typeface="Arial"/>
              </a:rPr>
              <a:t>уровне </a:t>
            </a:r>
            <a:r>
              <a:rPr sz="3002" spc="-94" dirty="0">
                <a:solidFill>
                  <a:srgbClr val="231E20"/>
                </a:solidFill>
                <a:latin typeface="Arial"/>
                <a:cs typeface="Arial"/>
              </a:rPr>
              <a:t>в </a:t>
            </a:r>
            <a:r>
              <a:rPr sz="3002" spc="-58" dirty="0">
                <a:solidFill>
                  <a:srgbClr val="231E20"/>
                </a:solidFill>
                <a:latin typeface="Arial"/>
                <a:cs typeface="Arial"/>
              </a:rPr>
              <a:t>блоке </a:t>
            </a:r>
            <a:r>
              <a:rPr sz="3002" spc="-94" dirty="0">
                <a:solidFill>
                  <a:srgbClr val="231E20"/>
                </a:solidFill>
                <a:latin typeface="Arial"/>
                <a:cs typeface="Arial"/>
              </a:rPr>
              <a:t>находится  </a:t>
            </a:r>
            <a:r>
              <a:rPr sz="3002" spc="-79" dirty="0">
                <a:solidFill>
                  <a:srgbClr val="231E20"/>
                </a:solidFill>
                <a:latin typeface="Arial"/>
                <a:cs typeface="Arial"/>
              </a:rPr>
              <a:t>значение, </a:t>
            </a:r>
            <a:r>
              <a:rPr sz="3002" spc="-49" dirty="0">
                <a:solidFill>
                  <a:srgbClr val="231E20"/>
                </a:solidFill>
                <a:latin typeface="Arial"/>
                <a:cs typeface="Arial"/>
              </a:rPr>
              <a:t>покрывающее </a:t>
            </a:r>
            <a:r>
              <a:rPr sz="3002" spc="-79" dirty="0">
                <a:solidFill>
                  <a:srgbClr val="231E20"/>
                </a:solidFill>
                <a:latin typeface="Arial"/>
                <a:cs typeface="Arial"/>
              </a:rPr>
              <a:t>искомый </a:t>
            </a:r>
            <a:r>
              <a:rPr sz="3002" spc="-73" dirty="0">
                <a:solidFill>
                  <a:srgbClr val="231E20"/>
                </a:solidFill>
                <a:latin typeface="Arial"/>
                <a:cs typeface="Arial"/>
              </a:rPr>
              <a:t>ключ.  </a:t>
            </a:r>
            <a:r>
              <a:rPr sz="3002" spc="-109" dirty="0">
                <a:solidFill>
                  <a:srgbClr val="231E20"/>
                </a:solidFill>
                <a:latin typeface="Arial"/>
                <a:cs typeface="Arial"/>
              </a:rPr>
              <a:t>Переход </a:t>
            </a:r>
            <a:r>
              <a:rPr sz="3002" spc="18" dirty="0">
                <a:solidFill>
                  <a:srgbClr val="231E20"/>
                </a:solidFill>
                <a:latin typeface="Arial"/>
                <a:cs typeface="Arial"/>
              </a:rPr>
              <a:t>на </a:t>
            </a:r>
            <a:r>
              <a:rPr sz="3002" spc="-106" dirty="0">
                <a:solidFill>
                  <a:srgbClr val="231E20"/>
                </a:solidFill>
                <a:latin typeface="Arial"/>
                <a:cs typeface="Arial"/>
              </a:rPr>
              <a:t>следующий</a:t>
            </a:r>
            <a:r>
              <a:rPr sz="3002" spc="130" dirty="0">
                <a:solidFill>
                  <a:srgbClr val="231E20"/>
                </a:solidFill>
                <a:latin typeface="Arial"/>
                <a:cs typeface="Arial"/>
              </a:rPr>
              <a:t> </a:t>
            </a:r>
            <a:r>
              <a:rPr sz="3002" spc="-67" dirty="0">
                <a:solidFill>
                  <a:srgbClr val="231E20"/>
                </a:solidFill>
                <a:latin typeface="Arial"/>
                <a:cs typeface="Arial"/>
              </a:rPr>
              <a:t>уровень.</a:t>
            </a:r>
            <a:endParaRPr sz="3002" dirty="0">
              <a:latin typeface="Arial"/>
              <a:cs typeface="Arial"/>
            </a:endParaRPr>
          </a:p>
          <a:p>
            <a:pPr marL="452065" marR="2379310" indent="-444364">
              <a:spcBef>
                <a:spcPts val="894"/>
              </a:spcBef>
              <a:buChar char="•"/>
              <a:tabLst>
                <a:tab pos="452065" algn="l"/>
                <a:tab pos="452450" algn="l"/>
              </a:tabLst>
            </a:pPr>
            <a:r>
              <a:rPr sz="3002" spc="-130" dirty="0">
                <a:solidFill>
                  <a:srgbClr val="231E20"/>
                </a:solidFill>
                <a:latin typeface="Arial"/>
                <a:cs typeface="Arial"/>
              </a:rPr>
              <a:t>Считывается </a:t>
            </a:r>
            <a:r>
              <a:rPr sz="3002" spc="-9" dirty="0">
                <a:solidFill>
                  <a:srgbClr val="231E20"/>
                </a:solidFill>
                <a:latin typeface="Arial"/>
                <a:cs typeface="Arial"/>
              </a:rPr>
              <a:t>блок </a:t>
            </a:r>
            <a:r>
              <a:rPr sz="3002" spc="-79" dirty="0">
                <a:solidFill>
                  <a:srgbClr val="231E20"/>
                </a:solidFill>
                <a:latin typeface="Arial"/>
                <a:cs typeface="Arial"/>
              </a:rPr>
              <a:t>данных  </a:t>
            </a:r>
            <a:r>
              <a:rPr sz="3002" spc="18" dirty="0">
                <a:solidFill>
                  <a:srgbClr val="231E20"/>
                </a:solidFill>
                <a:latin typeface="Arial"/>
                <a:cs typeface="Arial"/>
              </a:rPr>
              <a:t>на </a:t>
            </a:r>
            <a:r>
              <a:rPr sz="3002" spc="-88" dirty="0">
                <a:solidFill>
                  <a:srgbClr val="231E20"/>
                </a:solidFill>
                <a:latin typeface="Arial"/>
                <a:cs typeface="Arial"/>
              </a:rPr>
              <a:t>листовом</a:t>
            </a:r>
            <a:r>
              <a:rPr sz="3002" spc="-12" dirty="0">
                <a:solidFill>
                  <a:srgbClr val="231E20"/>
                </a:solidFill>
                <a:latin typeface="Arial"/>
                <a:cs typeface="Arial"/>
              </a:rPr>
              <a:t> </a:t>
            </a:r>
            <a:r>
              <a:rPr sz="3002" spc="-64" dirty="0">
                <a:solidFill>
                  <a:srgbClr val="231E20"/>
                </a:solidFill>
                <a:latin typeface="Arial"/>
                <a:cs typeface="Arial"/>
              </a:rPr>
              <a:t>уровне.</a:t>
            </a:r>
            <a:endParaRPr sz="3002" dirty="0">
              <a:latin typeface="Arial"/>
              <a:cs typeface="Arial"/>
            </a:endParaRPr>
          </a:p>
        </p:txBody>
      </p:sp>
    </p:spTree>
    <p:extLst>
      <p:ext uri="{BB962C8B-B14F-4D97-AF65-F5344CB8AC3E}">
        <p14:creationId xmlns:p14="http://schemas.microsoft.com/office/powerpoint/2010/main" val="13895199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49109" y="1796647"/>
            <a:ext cx="10643373" cy="3670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object 5"/>
          <p:cNvSpPr/>
          <p:nvPr/>
        </p:nvSpPr>
        <p:spPr>
          <a:xfrm>
            <a:off x="1269227" y="4035141"/>
            <a:ext cx="445905" cy="0"/>
          </a:xfrm>
          <a:custGeom>
            <a:avLst/>
            <a:gdLst/>
            <a:ahLst/>
            <a:cxnLst/>
            <a:rect l="l" t="t" r="r" b="b"/>
            <a:pathLst>
              <a:path w="735330">
                <a:moveTo>
                  <a:pt x="0" y="0"/>
                </a:moveTo>
                <a:lnTo>
                  <a:pt x="734794" y="0"/>
                </a:lnTo>
              </a:path>
            </a:pathLst>
          </a:custGeom>
          <a:ln w="10470">
            <a:solidFill>
              <a:srgbClr val="010202"/>
            </a:solidFill>
          </a:ln>
        </p:spPr>
        <p:txBody>
          <a:bodyPr wrap="square" lIns="0" tIns="0" rIns="0" bIns="0" rtlCol="0"/>
          <a:lstStyle/>
          <a:p>
            <a:endParaRPr sz="1092"/>
          </a:p>
        </p:txBody>
      </p:sp>
      <p:sp>
        <p:nvSpPr>
          <p:cNvPr id="6" name="object 6"/>
          <p:cNvSpPr/>
          <p:nvPr/>
        </p:nvSpPr>
        <p:spPr>
          <a:xfrm>
            <a:off x="1778302" y="4035141"/>
            <a:ext cx="910293" cy="0"/>
          </a:xfrm>
          <a:custGeom>
            <a:avLst/>
            <a:gdLst/>
            <a:ahLst/>
            <a:cxnLst/>
            <a:rect l="l" t="t" r="r" b="b"/>
            <a:pathLst>
              <a:path w="1501139">
                <a:moveTo>
                  <a:pt x="0" y="0"/>
                </a:moveTo>
                <a:lnTo>
                  <a:pt x="1500823" y="0"/>
                </a:lnTo>
              </a:path>
            </a:pathLst>
          </a:custGeom>
          <a:ln w="10470">
            <a:solidFill>
              <a:srgbClr val="010202"/>
            </a:solidFill>
          </a:ln>
        </p:spPr>
        <p:txBody>
          <a:bodyPr wrap="square" lIns="0" tIns="0" rIns="0" bIns="0" rtlCol="0"/>
          <a:lstStyle/>
          <a:p>
            <a:endParaRPr sz="1092"/>
          </a:p>
        </p:txBody>
      </p:sp>
      <p:sp>
        <p:nvSpPr>
          <p:cNvPr id="7" name="object 7"/>
          <p:cNvSpPr/>
          <p:nvPr/>
        </p:nvSpPr>
        <p:spPr>
          <a:xfrm>
            <a:off x="2751899" y="4035141"/>
            <a:ext cx="423571" cy="0"/>
          </a:xfrm>
          <a:custGeom>
            <a:avLst/>
            <a:gdLst/>
            <a:ahLst/>
            <a:cxnLst/>
            <a:rect l="l" t="t" r="r" b="b"/>
            <a:pathLst>
              <a:path w="698500">
                <a:moveTo>
                  <a:pt x="0" y="0"/>
                </a:moveTo>
                <a:lnTo>
                  <a:pt x="698041" y="0"/>
                </a:lnTo>
              </a:path>
            </a:pathLst>
          </a:custGeom>
          <a:ln w="10470">
            <a:solidFill>
              <a:srgbClr val="010202"/>
            </a:solidFill>
          </a:ln>
        </p:spPr>
        <p:txBody>
          <a:bodyPr wrap="square" lIns="0" tIns="0" rIns="0" bIns="0" rtlCol="0"/>
          <a:lstStyle/>
          <a:p>
            <a:endParaRPr sz="1092"/>
          </a:p>
        </p:txBody>
      </p:sp>
      <p:sp>
        <p:nvSpPr>
          <p:cNvPr id="8" name="object 8"/>
          <p:cNvSpPr/>
          <p:nvPr/>
        </p:nvSpPr>
        <p:spPr>
          <a:xfrm>
            <a:off x="3238687" y="4035141"/>
            <a:ext cx="910293" cy="0"/>
          </a:xfrm>
          <a:custGeom>
            <a:avLst/>
            <a:gdLst/>
            <a:ahLst/>
            <a:cxnLst/>
            <a:rect l="l" t="t" r="r" b="b"/>
            <a:pathLst>
              <a:path w="1501140">
                <a:moveTo>
                  <a:pt x="0" y="0"/>
                </a:moveTo>
                <a:lnTo>
                  <a:pt x="1500833" y="0"/>
                </a:lnTo>
              </a:path>
            </a:pathLst>
          </a:custGeom>
          <a:ln w="10470">
            <a:solidFill>
              <a:srgbClr val="010202"/>
            </a:solidFill>
          </a:ln>
        </p:spPr>
        <p:txBody>
          <a:bodyPr wrap="square" lIns="0" tIns="0" rIns="0" bIns="0" rtlCol="0"/>
          <a:lstStyle/>
          <a:p>
            <a:endParaRPr sz="1092"/>
          </a:p>
        </p:txBody>
      </p:sp>
      <p:sp>
        <p:nvSpPr>
          <p:cNvPr id="9" name="object 9"/>
          <p:cNvSpPr/>
          <p:nvPr/>
        </p:nvSpPr>
        <p:spPr>
          <a:xfrm>
            <a:off x="4212290" y="4035141"/>
            <a:ext cx="1397014" cy="0"/>
          </a:xfrm>
          <a:custGeom>
            <a:avLst/>
            <a:gdLst/>
            <a:ahLst/>
            <a:cxnLst/>
            <a:rect l="l" t="t" r="r" b="b"/>
            <a:pathLst>
              <a:path w="2303779">
                <a:moveTo>
                  <a:pt x="0" y="0"/>
                </a:moveTo>
                <a:lnTo>
                  <a:pt x="2303605" y="0"/>
                </a:lnTo>
              </a:path>
            </a:pathLst>
          </a:custGeom>
          <a:ln w="10470">
            <a:solidFill>
              <a:srgbClr val="010202"/>
            </a:solidFill>
          </a:ln>
        </p:spPr>
        <p:txBody>
          <a:bodyPr wrap="square" lIns="0" tIns="0" rIns="0" bIns="0" rtlCol="0"/>
          <a:lstStyle/>
          <a:p>
            <a:endParaRPr sz="1092"/>
          </a:p>
        </p:txBody>
      </p:sp>
      <p:sp>
        <p:nvSpPr>
          <p:cNvPr id="10" name="object 10"/>
          <p:cNvSpPr/>
          <p:nvPr/>
        </p:nvSpPr>
        <p:spPr>
          <a:xfrm>
            <a:off x="1269227" y="4430928"/>
            <a:ext cx="445905" cy="0"/>
          </a:xfrm>
          <a:custGeom>
            <a:avLst/>
            <a:gdLst/>
            <a:ahLst/>
            <a:cxnLst/>
            <a:rect l="l" t="t" r="r" b="b"/>
            <a:pathLst>
              <a:path w="735330">
                <a:moveTo>
                  <a:pt x="0" y="0"/>
                </a:moveTo>
                <a:lnTo>
                  <a:pt x="734794" y="0"/>
                </a:lnTo>
              </a:path>
            </a:pathLst>
          </a:custGeom>
          <a:ln w="10470">
            <a:solidFill>
              <a:srgbClr val="010202"/>
            </a:solidFill>
          </a:ln>
        </p:spPr>
        <p:txBody>
          <a:bodyPr wrap="square" lIns="0" tIns="0" rIns="0" bIns="0" rtlCol="0"/>
          <a:lstStyle/>
          <a:p>
            <a:endParaRPr sz="1092"/>
          </a:p>
        </p:txBody>
      </p:sp>
      <p:sp>
        <p:nvSpPr>
          <p:cNvPr id="11" name="object 11"/>
          <p:cNvSpPr/>
          <p:nvPr/>
        </p:nvSpPr>
        <p:spPr>
          <a:xfrm>
            <a:off x="1778302" y="4430928"/>
            <a:ext cx="910293" cy="0"/>
          </a:xfrm>
          <a:custGeom>
            <a:avLst/>
            <a:gdLst/>
            <a:ahLst/>
            <a:cxnLst/>
            <a:rect l="l" t="t" r="r" b="b"/>
            <a:pathLst>
              <a:path w="1501139">
                <a:moveTo>
                  <a:pt x="0" y="0"/>
                </a:moveTo>
                <a:lnTo>
                  <a:pt x="1500823" y="0"/>
                </a:lnTo>
              </a:path>
            </a:pathLst>
          </a:custGeom>
          <a:ln w="10470">
            <a:solidFill>
              <a:srgbClr val="010202"/>
            </a:solidFill>
          </a:ln>
        </p:spPr>
        <p:txBody>
          <a:bodyPr wrap="square" lIns="0" tIns="0" rIns="0" bIns="0" rtlCol="0"/>
          <a:lstStyle/>
          <a:p>
            <a:endParaRPr sz="1092"/>
          </a:p>
        </p:txBody>
      </p:sp>
      <p:sp>
        <p:nvSpPr>
          <p:cNvPr id="12" name="object 12"/>
          <p:cNvSpPr/>
          <p:nvPr/>
        </p:nvSpPr>
        <p:spPr>
          <a:xfrm>
            <a:off x="2751899" y="4430928"/>
            <a:ext cx="423571" cy="0"/>
          </a:xfrm>
          <a:custGeom>
            <a:avLst/>
            <a:gdLst/>
            <a:ahLst/>
            <a:cxnLst/>
            <a:rect l="l" t="t" r="r" b="b"/>
            <a:pathLst>
              <a:path w="698500">
                <a:moveTo>
                  <a:pt x="0" y="0"/>
                </a:moveTo>
                <a:lnTo>
                  <a:pt x="698041" y="0"/>
                </a:lnTo>
              </a:path>
            </a:pathLst>
          </a:custGeom>
          <a:ln w="10470">
            <a:solidFill>
              <a:srgbClr val="010202"/>
            </a:solidFill>
          </a:ln>
        </p:spPr>
        <p:txBody>
          <a:bodyPr wrap="square" lIns="0" tIns="0" rIns="0" bIns="0" rtlCol="0"/>
          <a:lstStyle/>
          <a:p>
            <a:endParaRPr sz="1092"/>
          </a:p>
        </p:txBody>
      </p:sp>
      <p:sp>
        <p:nvSpPr>
          <p:cNvPr id="13" name="object 13"/>
          <p:cNvSpPr/>
          <p:nvPr/>
        </p:nvSpPr>
        <p:spPr>
          <a:xfrm>
            <a:off x="3238687" y="4430928"/>
            <a:ext cx="910293" cy="0"/>
          </a:xfrm>
          <a:custGeom>
            <a:avLst/>
            <a:gdLst/>
            <a:ahLst/>
            <a:cxnLst/>
            <a:rect l="l" t="t" r="r" b="b"/>
            <a:pathLst>
              <a:path w="1501140">
                <a:moveTo>
                  <a:pt x="0" y="0"/>
                </a:moveTo>
                <a:lnTo>
                  <a:pt x="1500833" y="0"/>
                </a:lnTo>
              </a:path>
            </a:pathLst>
          </a:custGeom>
          <a:ln w="10470">
            <a:solidFill>
              <a:srgbClr val="010202"/>
            </a:solidFill>
          </a:ln>
        </p:spPr>
        <p:txBody>
          <a:bodyPr wrap="square" lIns="0" tIns="0" rIns="0" bIns="0" rtlCol="0"/>
          <a:lstStyle/>
          <a:p>
            <a:endParaRPr sz="1092"/>
          </a:p>
        </p:txBody>
      </p:sp>
      <p:sp>
        <p:nvSpPr>
          <p:cNvPr id="14" name="object 14"/>
          <p:cNvSpPr/>
          <p:nvPr/>
        </p:nvSpPr>
        <p:spPr>
          <a:xfrm>
            <a:off x="4212290" y="4430928"/>
            <a:ext cx="1397014" cy="0"/>
          </a:xfrm>
          <a:custGeom>
            <a:avLst/>
            <a:gdLst/>
            <a:ahLst/>
            <a:cxnLst/>
            <a:rect l="l" t="t" r="r" b="b"/>
            <a:pathLst>
              <a:path w="2303779">
                <a:moveTo>
                  <a:pt x="0" y="0"/>
                </a:moveTo>
                <a:lnTo>
                  <a:pt x="2303605" y="0"/>
                </a:lnTo>
              </a:path>
            </a:pathLst>
          </a:custGeom>
          <a:ln w="10470">
            <a:solidFill>
              <a:srgbClr val="010202"/>
            </a:solidFill>
          </a:ln>
        </p:spPr>
        <p:txBody>
          <a:bodyPr wrap="square" lIns="0" tIns="0" rIns="0" bIns="0" rtlCol="0"/>
          <a:lstStyle/>
          <a:p>
            <a:endParaRPr sz="1092"/>
          </a:p>
        </p:txBody>
      </p:sp>
      <p:sp>
        <p:nvSpPr>
          <p:cNvPr id="15" name="object 15"/>
          <p:cNvSpPr/>
          <p:nvPr/>
        </p:nvSpPr>
        <p:spPr>
          <a:xfrm>
            <a:off x="1269227" y="4826721"/>
            <a:ext cx="445905" cy="0"/>
          </a:xfrm>
          <a:custGeom>
            <a:avLst/>
            <a:gdLst/>
            <a:ahLst/>
            <a:cxnLst/>
            <a:rect l="l" t="t" r="r" b="b"/>
            <a:pathLst>
              <a:path w="735330">
                <a:moveTo>
                  <a:pt x="0" y="0"/>
                </a:moveTo>
                <a:lnTo>
                  <a:pt x="734794" y="0"/>
                </a:lnTo>
              </a:path>
            </a:pathLst>
          </a:custGeom>
          <a:ln w="10470">
            <a:solidFill>
              <a:srgbClr val="010202"/>
            </a:solidFill>
          </a:ln>
        </p:spPr>
        <p:txBody>
          <a:bodyPr wrap="square" lIns="0" tIns="0" rIns="0" bIns="0" rtlCol="0"/>
          <a:lstStyle/>
          <a:p>
            <a:endParaRPr sz="1092"/>
          </a:p>
        </p:txBody>
      </p:sp>
      <p:sp>
        <p:nvSpPr>
          <p:cNvPr id="16" name="object 16"/>
          <p:cNvSpPr/>
          <p:nvPr/>
        </p:nvSpPr>
        <p:spPr>
          <a:xfrm>
            <a:off x="1778302" y="4826721"/>
            <a:ext cx="910293" cy="0"/>
          </a:xfrm>
          <a:custGeom>
            <a:avLst/>
            <a:gdLst/>
            <a:ahLst/>
            <a:cxnLst/>
            <a:rect l="l" t="t" r="r" b="b"/>
            <a:pathLst>
              <a:path w="1501139">
                <a:moveTo>
                  <a:pt x="0" y="0"/>
                </a:moveTo>
                <a:lnTo>
                  <a:pt x="1500823" y="0"/>
                </a:lnTo>
              </a:path>
            </a:pathLst>
          </a:custGeom>
          <a:ln w="10470">
            <a:solidFill>
              <a:srgbClr val="010202"/>
            </a:solidFill>
          </a:ln>
        </p:spPr>
        <p:txBody>
          <a:bodyPr wrap="square" lIns="0" tIns="0" rIns="0" bIns="0" rtlCol="0"/>
          <a:lstStyle/>
          <a:p>
            <a:endParaRPr sz="1092"/>
          </a:p>
        </p:txBody>
      </p:sp>
      <p:sp>
        <p:nvSpPr>
          <p:cNvPr id="17" name="object 17"/>
          <p:cNvSpPr/>
          <p:nvPr/>
        </p:nvSpPr>
        <p:spPr>
          <a:xfrm>
            <a:off x="2751899" y="4826721"/>
            <a:ext cx="423571" cy="0"/>
          </a:xfrm>
          <a:custGeom>
            <a:avLst/>
            <a:gdLst/>
            <a:ahLst/>
            <a:cxnLst/>
            <a:rect l="l" t="t" r="r" b="b"/>
            <a:pathLst>
              <a:path w="698500">
                <a:moveTo>
                  <a:pt x="0" y="0"/>
                </a:moveTo>
                <a:lnTo>
                  <a:pt x="698041" y="0"/>
                </a:lnTo>
              </a:path>
            </a:pathLst>
          </a:custGeom>
          <a:ln w="10470">
            <a:solidFill>
              <a:srgbClr val="010202"/>
            </a:solidFill>
          </a:ln>
        </p:spPr>
        <p:txBody>
          <a:bodyPr wrap="square" lIns="0" tIns="0" rIns="0" bIns="0" rtlCol="0"/>
          <a:lstStyle/>
          <a:p>
            <a:endParaRPr sz="1092"/>
          </a:p>
        </p:txBody>
      </p:sp>
      <p:sp>
        <p:nvSpPr>
          <p:cNvPr id="18" name="object 18"/>
          <p:cNvSpPr/>
          <p:nvPr/>
        </p:nvSpPr>
        <p:spPr>
          <a:xfrm>
            <a:off x="3238687" y="4826721"/>
            <a:ext cx="910293" cy="0"/>
          </a:xfrm>
          <a:custGeom>
            <a:avLst/>
            <a:gdLst/>
            <a:ahLst/>
            <a:cxnLst/>
            <a:rect l="l" t="t" r="r" b="b"/>
            <a:pathLst>
              <a:path w="1501140">
                <a:moveTo>
                  <a:pt x="0" y="0"/>
                </a:moveTo>
                <a:lnTo>
                  <a:pt x="1500833" y="0"/>
                </a:lnTo>
              </a:path>
            </a:pathLst>
          </a:custGeom>
          <a:ln w="10470">
            <a:solidFill>
              <a:srgbClr val="010202"/>
            </a:solidFill>
          </a:ln>
        </p:spPr>
        <p:txBody>
          <a:bodyPr wrap="square" lIns="0" tIns="0" rIns="0" bIns="0" rtlCol="0"/>
          <a:lstStyle/>
          <a:p>
            <a:endParaRPr sz="1092"/>
          </a:p>
        </p:txBody>
      </p:sp>
      <p:sp>
        <p:nvSpPr>
          <p:cNvPr id="19" name="object 19"/>
          <p:cNvSpPr/>
          <p:nvPr/>
        </p:nvSpPr>
        <p:spPr>
          <a:xfrm>
            <a:off x="4212290" y="4826721"/>
            <a:ext cx="1397014" cy="0"/>
          </a:xfrm>
          <a:custGeom>
            <a:avLst/>
            <a:gdLst/>
            <a:ahLst/>
            <a:cxnLst/>
            <a:rect l="l" t="t" r="r" b="b"/>
            <a:pathLst>
              <a:path w="2303779">
                <a:moveTo>
                  <a:pt x="0" y="0"/>
                </a:moveTo>
                <a:lnTo>
                  <a:pt x="2303605" y="0"/>
                </a:lnTo>
              </a:path>
            </a:pathLst>
          </a:custGeom>
          <a:ln w="10470">
            <a:solidFill>
              <a:srgbClr val="010202"/>
            </a:solidFill>
          </a:ln>
        </p:spPr>
        <p:txBody>
          <a:bodyPr wrap="square" lIns="0" tIns="0" rIns="0" bIns="0" rtlCol="0"/>
          <a:lstStyle/>
          <a:p>
            <a:endParaRPr sz="1092"/>
          </a:p>
        </p:txBody>
      </p:sp>
      <p:sp>
        <p:nvSpPr>
          <p:cNvPr id="20" name="object 20"/>
          <p:cNvSpPr/>
          <p:nvPr/>
        </p:nvSpPr>
        <p:spPr>
          <a:xfrm>
            <a:off x="1269227" y="5222508"/>
            <a:ext cx="445905" cy="0"/>
          </a:xfrm>
          <a:custGeom>
            <a:avLst/>
            <a:gdLst/>
            <a:ahLst/>
            <a:cxnLst/>
            <a:rect l="l" t="t" r="r" b="b"/>
            <a:pathLst>
              <a:path w="735330">
                <a:moveTo>
                  <a:pt x="0" y="0"/>
                </a:moveTo>
                <a:lnTo>
                  <a:pt x="734794" y="0"/>
                </a:lnTo>
              </a:path>
            </a:pathLst>
          </a:custGeom>
          <a:ln w="10470">
            <a:solidFill>
              <a:srgbClr val="010202"/>
            </a:solidFill>
          </a:ln>
        </p:spPr>
        <p:txBody>
          <a:bodyPr wrap="square" lIns="0" tIns="0" rIns="0" bIns="0" rtlCol="0"/>
          <a:lstStyle/>
          <a:p>
            <a:endParaRPr sz="1092"/>
          </a:p>
        </p:txBody>
      </p:sp>
      <p:sp>
        <p:nvSpPr>
          <p:cNvPr id="21" name="object 21"/>
          <p:cNvSpPr/>
          <p:nvPr/>
        </p:nvSpPr>
        <p:spPr>
          <a:xfrm>
            <a:off x="1778302" y="5222508"/>
            <a:ext cx="910293" cy="0"/>
          </a:xfrm>
          <a:custGeom>
            <a:avLst/>
            <a:gdLst/>
            <a:ahLst/>
            <a:cxnLst/>
            <a:rect l="l" t="t" r="r" b="b"/>
            <a:pathLst>
              <a:path w="1501139">
                <a:moveTo>
                  <a:pt x="0" y="0"/>
                </a:moveTo>
                <a:lnTo>
                  <a:pt x="1500823" y="0"/>
                </a:lnTo>
              </a:path>
            </a:pathLst>
          </a:custGeom>
          <a:ln w="10470">
            <a:solidFill>
              <a:srgbClr val="010202"/>
            </a:solidFill>
          </a:ln>
        </p:spPr>
        <p:txBody>
          <a:bodyPr wrap="square" lIns="0" tIns="0" rIns="0" bIns="0" rtlCol="0"/>
          <a:lstStyle/>
          <a:p>
            <a:endParaRPr sz="1092"/>
          </a:p>
        </p:txBody>
      </p:sp>
      <p:sp>
        <p:nvSpPr>
          <p:cNvPr id="22" name="object 22"/>
          <p:cNvSpPr/>
          <p:nvPr/>
        </p:nvSpPr>
        <p:spPr>
          <a:xfrm>
            <a:off x="2751899" y="5222508"/>
            <a:ext cx="423571" cy="0"/>
          </a:xfrm>
          <a:custGeom>
            <a:avLst/>
            <a:gdLst/>
            <a:ahLst/>
            <a:cxnLst/>
            <a:rect l="l" t="t" r="r" b="b"/>
            <a:pathLst>
              <a:path w="698500">
                <a:moveTo>
                  <a:pt x="0" y="0"/>
                </a:moveTo>
                <a:lnTo>
                  <a:pt x="698041" y="0"/>
                </a:lnTo>
              </a:path>
            </a:pathLst>
          </a:custGeom>
          <a:ln w="10470">
            <a:solidFill>
              <a:srgbClr val="010202"/>
            </a:solidFill>
          </a:ln>
        </p:spPr>
        <p:txBody>
          <a:bodyPr wrap="square" lIns="0" tIns="0" rIns="0" bIns="0" rtlCol="0"/>
          <a:lstStyle/>
          <a:p>
            <a:endParaRPr sz="1092"/>
          </a:p>
        </p:txBody>
      </p:sp>
      <p:sp>
        <p:nvSpPr>
          <p:cNvPr id="23" name="object 23"/>
          <p:cNvSpPr/>
          <p:nvPr/>
        </p:nvSpPr>
        <p:spPr>
          <a:xfrm>
            <a:off x="3238687" y="5222508"/>
            <a:ext cx="910293" cy="0"/>
          </a:xfrm>
          <a:custGeom>
            <a:avLst/>
            <a:gdLst/>
            <a:ahLst/>
            <a:cxnLst/>
            <a:rect l="l" t="t" r="r" b="b"/>
            <a:pathLst>
              <a:path w="1501140">
                <a:moveTo>
                  <a:pt x="0" y="0"/>
                </a:moveTo>
                <a:lnTo>
                  <a:pt x="1500833" y="0"/>
                </a:lnTo>
              </a:path>
            </a:pathLst>
          </a:custGeom>
          <a:ln w="10470">
            <a:solidFill>
              <a:srgbClr val="010202"/>
            </a:solidFill>
          </a:ln>
        </p:spPr>
        <p:txBody>
          <a:bodyPr wrap="square" lIns="0" tIns="0" rIns="0" bIns="0" rtlCol="0"/>
          <a:lstStyle/>
          <a:p>
            <a:endParaRPr sz="1092"/>
          </a:p>
        </p:txBody>
      </p:sp>
      <p:sp>
        <p:nvSpPr>
          <p:cNvPr id="24" name="object 24"/>
          <p:cNvSpPr/>
          <p:nvPr/>
        </p:nvSpPr>
        <p:spPr>
          <a:xfrm>
            <a:off x="4212290" y="5222508"/>
            <a:ext cx="1397014" cy="0"/>
          </a:xfrm>
          <a:custGeom>
            <a:avLst/>
            <a:gdLst/>
            <a:ahLst/>
            <a:cxnLst/>
            <a:rect l="l" t="t" r="r" b="b"/>
            <a:pathLst>
              <a:path w="2303779">
                <a:moveTo>
                  <a:pt x="0" y="0"/>
                </a:moveTo>
                <a:lnTo>
                  <a:pt x="2303605" y="0"/>
                </a:lnTo>
              </a:path>
            </a:pathLst>
          </a:custGeom>
          <a:ln w="10470">
            <a:solidFill>
              <a:srgbClr val="010202"/>
            </a:solidFill>
          </a:ln>
        </p:spPr>
        <p:txBody>
          <a:bodyPr wrap="square" lIns="0" tIns="0" rIns="0" bIns="0" rtlCol="0"/>
          <a:lstStyle/>
          <a:p>
            <a:endParaRPr sz="1092"/>
          </a:p>
        </p:txBody>
      </p:sp>
      <p:sp>
        <p:nvSpPr>
          <p:cNvPr id="25" name="object 25"/>
          <p:cNvSpPr txBox="1"/>
          <p:nvPr/>
        </p:nvSpPr>
        <p:spPr>
          <a:xfrm>
            <a:off x="1293274" y="4145968"/>
            <a:ext cx="420876" cy="161404"/>
          </a:xfrm>
          <a:prstGeom prst="rect">
            <a:avLst/>
          </a:prstGeom>
        </p:spPr>
        <p:txBody>
          <a:bodyPr vert="horz" wrap="square" lIns="0" tIns="7316" rIns="0" bIns="0" rtlCol="0">
            <a:spAutoFit/>
          </a:bodyPr>
          <a:lstStyle/>
          <a:p>
            <a:pPr marL="7701">
              <a:spcBef>
                <a:spcPts val="58"/>
              </a:spcBef>
            </a:pPr>
            <a:r>
              <a:rPr sz="1001" b="1" spc="-15" dirty="0">
                <a:solidFill>
                  <a:srgbClr val="231E20"/>
                </a:solidFill>
                <a:latin typeface="Arial"/>
                <a:cs typeface="Arial"/>
              </a:rPr>
              <a:t>3</a:t>
            </a:r>
            <a:r>
              <a:rPr sz="1001" b="1" spc="-21" dirty="0">
                <a:solidFill>
                  <a:srgbClr val="231E20"/>
                </a:solidFill>
                <a:latin typeface="Arial"/>
                <a:cs typeface="Arial"/>
              </a:rPr>
              <a:t>45</a:t>
            </a:r>
            <a:r>
              <a:rPr sz="1001" b="1" dirty="0">
                <a:solidFill>
                  <a:srgbClr val="231E20"/>
                </a:solidFill>
                <a:latin typeface="Arial"/>
                <a:cs typeface="Arial"/>
              </a:rPr>
              <a:t>5</a:t>
            </a:r>
            <a:r>
              <a:rPr sz="1001" b="1" spc="-36" dirty="0">
                <a:solidFill>
                  <a:srgbClr val="231E20"/>
                </a:solidFill>
                <a:latin typeface="Arial"/>
                <a:cs typeface="Arial"/>
              </a:rPr>
              <a:t>6</a:t>
            </a:r>
            <a:r>
              <a:rPr sz="1001" b="1" spc="-69" dirty="0">
                <a:solidFill>
                  <a:srgbClr val="231E20"/>
                </a:solidFill>
                <a:latin typeface="Arial"/>
                <a:cs typeface="Arial"/>
              </a:rPr>
              <a:t>7</a:t>
            </a:r>
            <a:endParaRPr sz="1001">
              <a:latin typeface="Arial"/>
              <a:cs typeface="Arial"/>
            </a:endParaRPr>
          </a:p>
        </p:txBody>
      </p:sp>
      <p:sp>
        <p:nvSpPr>
          <p:cNvPr id="26" name="object 26"/>
          <p:cNvSpPr txBox="1"/>
          <p:nvPr/>
        </p:nvSpPr>
        <p:spPr>
          <a:xfrm>
            <a:off x="1802381" y="4069773"/>
            <a:ext cx="626499" cy="315420"/>
          </a:xfrm>
          <a:prstGeom prst="rect">
            <a:avLst/>
          </a:prstGeom>
        </p:spPr>
        <p:txBody>
          <a:bodyPr vert="horz" wrap="square" lIns="0" tIns="7316" rIns="0" bIns="0" rtlCol="0">
            <a:spAutoFit/>
          </a:bodyPr>
          <a:lstStyle/>
          <a:p>
            <a:pPr marL="7701" marR="3081">
              <a:spcBef>
                <a:spcPts val="58"/>
              </a:spcBef>
            </a:pPr>
            <a:r>
              <a:rPr sz="1001" spc="-12" dirty="0">
                <a:solidFill>
                  <a:srgbClr val="231E20"/>
                </a:solidFill>
                <a:latin typeface="Arial"/>
                <a:cs typeface="Arial"/>
              </a:rPr>
              <a:t>Иванов  Але</a:t>
            </a:r>
            <a:r>
              <a:rPr sz="1001" spc="-52" dirty="0">
                <a:solidFill>
                  <a:srgbClr val="231E20"/>
                </a:solidFill>
                <a:latin typeface="Arial"/>
                <a:cs typeface="Arial"/>
              </a:rPr>
              <a:t>к</a:t>
            </a:r>
            <a:r>
              <a:rPr sz="1001" spc="-69" dirty="0">
                <a:solidFill>
                  <a:srgbClr val="231E20"/>
                </a:solidFill>
                <a:latin typeface="Arial"/>
                <a:cs typeface="Arial"/>
              </a:rPr>
              <a:t>с</a:t>
            </a:r>
            <a:r>
              <a:rPr sz="1001" spc="-9" dirty="0">
                <a:solidFill>
                  <a:srgbClr val="231E20"/>
                </a:solidFill>
                <a:latin typeface="Arial"/>
                <a:cs typeface="Arial"/>
              </a:rPr>
              <a:t>андр</a:t>
            </a:r>
            <a:endParaRPr sz="1001">
              <a:latin typeface="Arial"/>
              <a:cs typeface="Arial"/>
            </a:endParaRPr>
          </a:p>
        </p:txBody>
      </p:sp>
      <p:sp>
        <p:nvSpPr>
          <p:cNvPr id="27" name="object 27"/>
          <p:cNvSpPr txBox="1"/>
          <p:nvPr/>
        </p:nvSpPr>
        <p:spPr>
          <a:xfrm>
            <a:off x="2885996" y="4145968"/>
            <a:ext cx="947259" cy="161404"/>
          </a:xfrm>
          <a:prstGeom prst="rect">
            <a:avLst/>
          </a:prstGeom>
        </p:spPr>
        <p:txBody>
          <a:bodyPr vert="horz" wrap="square" lIns="0" tIns="7316" rIns="0" bIns="0" rtlCol="0">
            <a:spAutoFit/>
          </a:bodyPr>
          <a:lstStyle/>
          <a:p>
            <a:pPr marL="7701">
              <a:spcBef>
                <a:spcPts val="58"/>
              </a:spcBef>
              <a:tabLst>
                <a:tab pos="384294" algn="l"/>
              </a:tabLst>
            </a:pPr>
            <a:r>
              <a:rPr sz="1001" spc="-42" dirty="0">
                <a:solidFill>
                  <a:srgbClr val="231E20"/>
                </a:solidFill>
                <a:latin typeface="Arial"/>
                <a:cs typeface="Arial"/>
              </a:rPr>
              <a:t>3</a:t>
            </a:r>
            <a:r>
              <a:rPr sz="1001" spc="-152" dirty="0">
                <a:solidFill>
                  <a:srgbClr val="231E20"/>
                </a:solidFill>
                <a:latin typeface="Arial"/>
                <a:cs typeface="Arial"/>
              </a:rPr>
              <a:t>4</a:t>
            </a:r>
            <a:r>
              <a:rPr sz="1001" spc="-130" dirty="0">
                <a:solidFill>
                  <a:srgbClr val="231E20"/>
                </a:solidFill>
                <a:latin typeface="Arial"/>
                <a:cs typeface="Arial"/>
              </a:rPr>
              <a:t>1</a:t>
            </a:r>
            <a:r>
              <a:rPr sz="1001" dirty="0">
                <a:solidFill>
                  <a:srgbClr val="231E20"/>
                </a:solidFill>
                <a:latin typeface="Arial"/>
                <a:cs typeface="Arial"/>
              </a:rPr>
              <a:t>	</a:t>
            </a:r>
            <a:r>
              <a:rPr sz="1001" spc="-263" dirty="0">
                <a:solidFill>
                  <a:srgbClr val="231E20"/>
                </a:solidFill>
                <a:latin typeface="Arial"/>
                <a:cs typeface="Arial"/>
              </a:rPr>
              <a:t>1</a:t>
            </a:r>
            <a:r>
              <a:rPr sz="1001" spc="-21" dirty="0">
                <a:solidFill>
                  <a:srgbClr val="231E20"/>
                </a:solidFill>
                <a:latin typeface="Arial"/>
                <a:cs typeface="Arial"/>
              </a:rPr>
              <a:t>999-</a:t>
            </a:r>
            <a:r>
              <a:rPr sz="1001" spc="-55" dirty="0">
                <a:solidFill>
                  <a:srgbClr val="231E20"/>
                </a:solidFill>
                <a:latin typeface="Arial"/>
                <a:cs typeface="Arial"/>
              </a:rPr>
              <a:t>0</a:t>
            </a:r>
            <a:r>
              <a:rPr sz="1001" spc="-143" dirty="0">
                <a:solidFill>
                  <a:srgbClr val="231E20"/>
                </a:solidFill>
                <a:latin typeface="Arial"/>
                <a:cs typeface="Arial"/>
              </a:rPr>
              <a:t>1</a:t>
            </a:r>
            <a:r>
              <a:rPr sz="1001" spc="-146" dirty="0">
                <a:solidFill>
                  <a:srgbClr val="231E20"/>
                </a:solidFill>
                <a:latin typeface="Arial"/>
                <a:cs typeface="Arial"/>
              </a:rPr>
              <a:t>-</a:t>
            </a:r>
            <a:r>
              <a:rPr sz="1001" spc="-82" dirty="0">
                <a:solidFill>
                  <a:srgbClr val="231E20"/>
                </a:solidFill>
                <a:latin typeface="Arial"/>
                <a:cs typeface="Arial"/>
              </a:rPr>
              <a:t>2</a:t>
            </a:r>
            <a:r>
              <a:rPr sz="1001" spc="9" dirty="0">
                <a:solidFill>
                  <a:srgbClr val="231E20"/>
                </a:solidFill>
                <a:latin typeface="Arial"/>
                <a:cs typeface="Arial"/>
              </a:rPr>
              <a:t>0</a:t>
            </a:r>
            <a:endParaRPr sz="1001">
              <a:latin typeface="Arial"/>
              <a:cs typeface="Arial"/>
            </a:endParaRPr>
          </a:p>
        </p:txBody>
      </p:sp>
      <p:sp>
        <p:nvSpPr>
          <p:cNvPr id="28" name="object 28"/>
          <p:cNvSpPr txBox="1"/>
          <p:nvPr/>
        </p:nvSpPr>
        <p:spPr>
          <a:xfrm>
            <a:off x="4236419" y="4069773"/>
            <a:ext cx="1276489" cy="315420"/>
          </a:xfrm>
          <a:prstGeom prst="rect">
            <a:avLst/>
          </a:prstGeom>
        </p:spPr>
        <p:txBody>
          <a:bodyPr vert="horz" wrap="square" lIns="0" tIns="7316" rIns="0" bIns="0" rtlCol="0">
            <a:spAutoFit/>
          </a:bodyPr>
          <a:lstStyle/>
          <a:p>
            <a:pPr marL="7701" marR="3081">
              <a:spcBef>
                <a:spcPts val="58"/>
              </a:spcBef>
            </a:pPr>
            <a:r>
              <a:rPr sz="1001" spc="-27" dirty="0">
                <a:solidFill>
                  <a:srgbClr val="231E20"/>
                </a:solidFill>
                <a:latin typeface="Arial"/>
                <a:cs typeface="Arial"/>
              </a:rPr>
              <a:t>Петергоф,  </a:t>
            </a:r>
            <a:r>
              <a:rPr sz="1001" spc="-33" dirty="0">
                <a:solidFill>
                  <a:srgbClr val="231E20"/>
                </a:solidFill>
                <a:latin typeface="Arial"/>
                <a:cs typeface="Arial"/>
              </a:rPr>
              <a:t>Библиотечная </a:t>
            </a:r>
            <a:r>
              <a:rPr sz="1001" spc="-42" dirty="0">
                <a:solidFill>
                  <a:srgbClr val="231E20"/>
                </a:solidFill>
                <a:latin typeface="Arial"/>
                <a:cs typeface="Arial"/>
              </a:rPr>
              <a:t>пл., </a:t>
            </a:r>
            <a:r>
              <a:rPr sz="1001" spc="-55" dirty="0">
                <a:solidFill>
                  <a:srgbClr val="231E20"/>
                </a:solidFill>
                <a:latin typeface="Arial"/>
                <a:cs typeface="Arial"/>
              </a:rPr>
              <a:t>д.</a:t>
            </a:r>
            <a:r>
              <a:rPr sz="1001" spc="64" dirty="0">
                <a:solidFill>
                  <a:srgbClr val="231E20"/>
                </a:solidFill>
                <a:latin typeface="Arial"/>
                <a:cs typeface="Arial"/>
              </a:rPr>
              <a:t> </a:t>
            </a:r>
            <a:r>
              <a:rPr sz="1001" spc="-61" dirty="0">
                <a:solidFill>
                  <a:srgbClr val="231E20"/>
                </a:solidFill>
                <a:latin typeface="Arial"/>
                <a:cs typeface="Arial"/>
              </a:rPr>
              <a:t>2</a:t>
            </a:r>
            <a:endParaRPr sz="1001">
              <a:latin typeface="Arial"/>
              <a:cs typeface="Arial"/>
            </a:endParaRPr>
          </a:p>
        </p:txBody>
      </p:sp>
      <p:sp>
        <p:nvSpPr>
          <p:cNvPr id="29" name="object 29"/>
          <p:cNvSpPr txBox="1"/>
          <p:nvPr/>
        </p:nvSpPr>
        <p:spPr>
          <a:xfrm>
            <a:off x="1293401" y="4541799"/>
            <a:ext cx="410864" cy="161404"/>
          </a:xfrm>
          <a:prstGeom prst="rect">
            <a:avLst/>
          </a:prstGeom>
        </p:spPr>
        <p:txBody>
          <a:bodyPr vert="horz" wrap="square" lIns="0" tIns="7316" rIns="0" bIns="0" rtlCol="0">
            <a:spAutoFit/>
          </a:bodyPr>
          <a:lstStyle/>
          <a:p>
            <a:pPr marL="7701">
              <a:spcBef>
                <a:spcPts val="58"/>
              </a:spcBef>
            </a:pPr>
            <a:r>
              <a:rPr sz="1001" spc="-30" dirty="0">
                <a:solidFill>
                  <a:srgbClr val="231E20"/>
                </a:solidFill>
                <a:latin typeface="Arial"/>
                <a:cs typeface="Arial"/>
              </a:rPr>
              <a:t>3</a:t>
            </a:r>
            <a:r>
              <a:rPr sz="1001" spc="-52" dirty="0">
                <a:solidFill>
                  <a:srgbClr val="231E20"/>
                </a:solidFill>
                <a:latin typeface="Arial"/>
                <a:cs typeface="Arial"/>
              </a:rPr>
              <a:t>4</a:t>
            </a:r>
            <a:r>
              <a:rPr sz="1001" spc="-61" dirty="0">
                <a:solidFill>
                  <a:srgbClr val="231E20"/>
                </a:solidFill>
                <a:latin typeface="Arial"/>
                <a:cs typeface="Arial"/>
              </a:rPr>
              <a:t>5</a:t>
            </a:r>
            <a:r>
              <a:rPr sz="1001" spc="-30" dirty="0">
                <a:solidFill>
                  <a:srgbClr val="231E20"/>
                </a:solidFill>
                <a:latin typeface="Arial"/>
                <a:cs typeface="Arial"/>
              </a:rPr>
              <a:t>568</a:t>
            </a:r>
            <a:endParaRPr sz="1001">
              <a:latin typeface="Arial"/>
              <a:cs typeface="Arial"/>
            </a:endParaRPr>
          </a:p>
        </p:txBody>
      </p:sp>
      <p:sp>
        <p:nvSpPr>
          <p:cNvPr id="30" name="object 30"/>
          <p:cNvSpPr txBox="1"/>
          <p:nvPr/>
        </p:nvSpPr>
        <p:spPr>
          <a:xfrm>
            <a:off x="1802508" y="4465604"/>
            <a:ext cx="542941" cy="315420"/>
          </a:xfrm>
          <a:prstGeom prst="rect">
            <a:avLst/>
          </a:prstGeom>
        </p:spPr>
        <p:txBody>
          <a:bodyPr vert="horz" wrap="square" lIns="0" tIns="7316" rIns="0" bIns="0" rtlCol="0">
            <a:spAutoFit/>
          </a:bodyPr>
          <a:lstStyle/>
          <a:p>
            <a:pPr marL="7701" marR="3081">
              <a:spcBef>
                <a:spcPts val="58"/>
              </a:spcBef>
            </a:pPr>
            <a:r>
              <a:rPr sz="1001" spc="21" dirty="0">
                <a:solidFill>
                  <a:srgbClr val="231E20"/>
                </a:solidFill>
                <a:latin typeface="Arial"/>
                <a:cs typeface="Arial"/>
              </a:rPr>
              <a:t>Широ</a:t>
            </a:r>
            <a:r>
              <a:rPr sz="1001" spc="-30" dirty="0">
                <a:solidFill>
                  <a:srgbClr val="231E20"/>
                </a:solidFill>
                <a:latin typeface="Arial"/>
                <a:cs typeface="Arial"/>
              </a:rPr>
              <a:t>к</a:t>
            </a:r>
            <a:r>
              <a:rPr sz="1001" spc="-9" dirty="0">
                <a:solidFill>
                  <a:srgbClr val="231E20"/>
                </a:solidFill>
                <a:latin typeface="Arial"/>
                <a:cs typeface="Arial"/>
              </a:rPr>
              <a:t>ов  </a:t>
            </a:r>
            <a:r>
              <a:rPr sz="1001" spc="-12" dirty="0">
                <a:solidFill>
                  <a:srgbClr val="231E20"/>
                </a:solidFill>
                <a:latin typeface="Arial"/>
                <a:cs typeface="Arial"/>
              </a:rPr>
              <a:t>Федор</a:t>
            </a:r>
            <a:endParaRPr sz="1001">
              <a:latin typeface="Arial"/>
              <a:cs typeface="Arial"/>
            </a:endParaRPr>
          </a:p>
        </p:txBody>
      </p:sp>
      <p:sp>
        <p:nvSpPr>
          <p:cNvPr id="31" name="object 31"/>
          <p:cNvSpPr txBox="1"/>
          <p:nvPr/>
        </p:nvSpPr>
        <p:spPr>
          <a:xfrm>
            <a:off x="2886123" y="4541799"/>
            <a:ext cx="944178" cy="161404"/>
          </a:xfrm>
          <a:prstGeom prst="rect">
            <a:avLst/>
          </a:prstGeom>
        </p:spPr>
        <p:txBody>
          <a:bodyPr vert="horz" wrap="square" lIns="0" tIns="7316" rIns="0" bIns="0" rtlCol="0">
            <a:spAutoFit/>
          </a:bodyPr>
          <a:lstStyle/>
          <a:p>
            <a:pPr marL="7701">
              <a:spcBef>
                <a:spcPts val="58"/>
              </a:spcBef>
              <a:tabLst>
                <a:tab pos="384294" algn="l"/>
              </a:tabLst>
            </a:pPr>
            <a:r>
              <a:rPr sz="1001" spc="-42" dirty="0">
                <a:solidFill>
                  <a:srgbClr val="231E20"/>
                </a:solidFill>
                <a:latin typeface="Arial"/>
                <a:cs typeface="Arial"/>
              </a:rPr>
              <a:t>3</a:t>
            </a:r>
            <a:r>
              <a:rPr sz="1001" spc="-152" dirty="0">
                <a:solidFill>
                  <a:srgbClr val="231E20"/>
                </a:solidFill>
                <a:latin typeface="Arial"/>
                <a:cs typeface="Arial"/>
              </a:rPr>
              <a:t>4</a:t>
            </a:r>
            <a:r>
              <a:rPr sz="1001" spc="-130" dirty="0">
                <a:solidFill>
                  <a:srgbClr val="231E20"/>
                </a:solidFill>
                <a:latin typeface="Arial"/>
                <a:cs typeface="Arial"/>
              </a:rPr>
              <a:t>1</a:t>
            </a:r>
            <a:r>
              <a:rPr sz="1001" dirty="0">
                <a:solidFill>
                  <a:srgbClr val="231E20"/>
                </a:solidFill>
                <a:latin typeface="Arial"/>
                <a:cs typeface="Arial"/>
              </a:rPr>
              <a:t>	</a:t>
            </a:r>
            <a:r>
              <a:rPr sz="1001" spc="-263" dirty="0">
                <a:solidFill>
                  <a:srgbClr val="231E20"/>
                </a:solidFill>
                <a:latin typeface="Arial"/>
                <a:cs typeface="Arial"/>
              </a:rPr>
              <a:t>1</a:t>
            </a:r>
            <a:r>
              <a:rPr sz="1001" spc="-18" dirty="0">
                <a:solidFill>
                  <a:srgbClr val="231E20"/>
                </a:solidFill>
                <a:latin typeface="Arial"/>
                <a:cs typeface="Arial"/>
              </a:rPr>
              <a:t>998-</a:t>
            </a:r>
            <a:r>
              <a:rPr sz="1001" spc="-42" dirty="0">
                <a:solidFill>
                  <a:srgbClr val="231E20"/>
                </a:solidFill>
                <a:latin typeface="Arial"/>
                <a:cs typeface="Arial"/>
              </a:rPr>
              <a:t>0</a:t>
            </a:r>
            <a:r>
              <a:rPr sz="1001" spc="-15" dirty="0">
                <a:solidFill>
                  <a:srgbClr val="231E20"/>
                </a:solidFill>
                <a:latin typeface="Arial"/>
                <a:cs typeface="Arial"/>
              </a:rPr>
              <a:t>3</a:t>
            </a:r>
            <a:r>
              <a:rPr sz="1001" spc="-69" dirty="0">
                <a:solidFill>
                  <a:srgbClr val="231E20"/>
                </a:solidFill>
                <a:latin typeface="Arial"/>
                <a:cs typeface="Arial"/>
              </a:rPr>
              <a:t>-</a:t>
            </a:r>
            <a:r>
              <a:rPr sz="1001" spc="-82" dirty="0">
                <a:solidFill>
                  <a:srgbClr val="231E20"/>
                </a:solidFill>
                <a:latin typeface="Arial"/>
                <a:cs typeface="Arial"/>
              </a:rPr>
              <a:t>2</a:t>
            </a:r>
            <a:r>
              <a:rPr sz="1001" spc="-243" dirty="0">
                <a:solidFill>
                  <a:srgbClr val="231E20"/>
                </a:solidFill>
                <a:latin typeface="Arial"/>
                <a:cs typeface="Arial"/>
              </a:rPr>
              <a:t>1</a:t>
            </a:r>
            <a:endParaRPr sz="1001">
              <a:latin typeface="Arial"/>
              <a:cs typeface="Arial"/>
            </a:endParaRPr>
          </a:p>
        </p:txBody>
      </p:sp>
      <p:sp>
        <p:nvSpPr>
          <p:cNvPr id="32" name="object 32"/>
          <p:cNvSpPr txBox="1"/>
          <p:nvPr/>
        </p:nvSpPr>
        <p:spPr>
          <a:xfrm>
            <a:off x="4236547" y="4465604"/>
            <a:ext cx="1010024" cy="315420"/>
          </a:xfrm>
          <a:prstGeom prst="rect">
            <a:avLst/>
          </a:prstGeom>
        </p:spPr>
        <p:txBody>
          <a:bodyPr vert="horz" wrap="square" lIns="0" tIns="7316" rIns="0" bIns="0" rtlCol="0">
            <a:spAutoFit/>
          </a:bodyPr>
          <a:lstStyle/>
          <a:p>
            <a:pPr marL="7701" marR="3081">
              <a:spcBef>
                <a:spcPts val="58"/>
              </a:spcBef>
            </a:pPr>
            <a:r>
              <a:rPr sz="1001" spc="-64" dirty="0">
                <a:solidFill>
                  <a:srgbClr val="231E20"/>
                </a:solidFill>
                <a:latin typeface="Arial"/>
                <a:cs typeface="Arial"/>
              </a:rPr>
              <a:t>С</a:t>
            </a:r>
            <a:r>
              <a:rPr sz="1001" spc="6" dirty="0">
                <a:solidFill>
                  <a:srgbClr val="231E20"/>
                </a:solidFill>
                <a:latin typeface="Arial"/>
                <a:cs typeface="Arial"/>
              </a:rPr>
              <a:t>анк</a:t>
            </a:r>
            <a:r>
              <a:rPr sz="1001" spc="-27" dirty="0">
                <a:solidFill>
                  <a:srgbClr val="231E20"/>
                </a:solidFill>
                <a:latin typeface="Arial"/>
                <a:cs typeface="Arial"/>
              </a:rPr>
              <a:t>т</a:t>
            </a:r>
            <a:r>
              <a:rPr sz="1001" spc="-12" dirty="0">
                <a:solidFill>
                  <a:srgbClr val="231E20"/>
                </a:solidFill>
                <a:latin typeface="Arial"/>
                <a:cs typeface="Arial"/>
              </a:rPr>
              <a:t>-П</a:t>
            </a:r>
            <a:r>
              <a:rPr sz="1001" spc="-42" dirty="0">
                <a:solidFill>
                  <a:srgbClr val="231E20"/>
                </a:solidFill>
                <a:latin typeface="Arial"/>
                <a:cs typeface="Arial"/>
              </a:rPr>
              <a:t>е</a:t>
            </a:r>
            <a:r>
              <a:rPr sz="1001" spc="-61" dirty="0">
                <a:solidFill>
                  <a:srgbClr val="231E20"/>
                </a:solidFill>
                <a:latin typeface="Arial"/>
                <a:cs typeface="Arial"/>
              </a:rPr>
              <a:t>т</a:t>
            </a:r>
            <a:r>
              <a:rPr sz="1001" spc="-9" dirty="0">
                <a:solidFill>
                  <a:srgbClr val="231E20"/>
                </a:solidFill>
                <a:latin typeface="Arial"/>
                <a:cs typeface="Arial"/>
              </a:rPr>
              <a:t>ер</a:t>
            </a:r>
            <a:r>
              <a:rPr sz="1001" spc="-36" dirty="0">
                <a:solidFill>
                  <a:srgbClr val="231E20"/>
                </a:solidFill>
                <a:latin typeface="Arial"/>
                <a:cs typeface="Arial"/>
              </a:rPr>
              <a:t>б</a:t>
            </a:r>
            <a:r>
              <a:rPr sz="1001" spc="-3" dirty="0">
                <a:solidFill>
                  <a:srgbClr val="231E20"/>
                </a:solidFill>
                <a:latin typeface="Arial"/>
                <a:cs typeface="Arial"/>
              </a:rPr>
              <a:t>ур</a:t>
            </a:r>
            <a:r>
              <a:rPr sz="1001" spc="-64" dirty="0">
                <a:solidFill>
                  <a:srgbClr val="231E20"/>
                </a:solidFill>
                <a:latin typeface="Arial"/>
                <a:cs typeface="Arial"/>
              </a:rPr>
              <a:t>г</a:t>
            </a:r>
            <a:r>
              <a:rPr sz="1001" spc="-49" dirty="0">
                <a:solidFill>
                  <a:srgbClr val="231E20"/>
                </a:solidFill>
                <a:latin typeface="Arial"/>
                <a:cs typeface="Arial"/>
              </a:rPr>
              <a:t>,  </a:t>
            </a:r>
            <a:r>
              <a:rPr sz="1001" spc="-52" dirty="0">
                <a:solidFill>
                  <a:srgbClr val="231E20"/>
                </a:solidFill>
                <a:latin typeface="Arial"/>
                <a:cs typeface="Arial"/>
              </a:rPr>
              <a:t>ул. </a:t>
            </a:r>
            <a:r>
              <a:rPr sz="1001" spc="-36" dirty="0">
                <a:solidFill>
                  <a:srgbClr val="231E20"/>
                </a:solidFill>
                <a:latin typeface="Arial"/>
                <a:cs typeface="Arial"/>
              </a:rPr>
              <a:t>Гаванская</a:t>
            </a:r>
            <a:r>
              <a:rPr sz="1001" spc="52" dirty="0">
                <a:solidFill>
                  <a:srgbClr val="231E20"/>
                </a:solidFill>
                <a:latin typeface="Arial"/>
                <a:cs typeface="Arial"/>
              </a:rPr>
              <a:t> </a:t>
            </a:r>
            <a:r>
              <a:rPr sz="1001" spc="-30" dirty="0">
                <a:solidFill>
                  <a:srgbClr val="231E20"/>
                </a:solidFill>
                <a:latin typeface="Arial"/>
                <a:cs typeface="Arial"/>
              </a:rPr>
              <a:t>34</a:t>
            </a:r>
            <a:endParaRPr sz="1001">
              <a:latin typeface="Arial"/>
              <a:cs typeface="Arial"/>
            </a:endParaRPr>
          </a:p>
        </p:txBody>
      </p:sp>
      <p:sp>
        <p:nvSpPr>
          <p:cNvPr id="33" name="object 33"/>
          <p:cNvSpPr txBox="1"/>
          <p:nvPr/>
        </p:nvSpPr>
        <p:spPr>
          <a:xfrm>
            <a:off x="1293527" y="4937630"/>
            <a:ext cx="404318" cy="161404"/>
          </a:xfrm>
          <a:prstGeom prst="rect">
            <a:avLst/>
          </a:prstGeom>
        </p:spPr>
        <p:txBody>
          <a:bodyPr vert="horz" wrap="square" lIns="0" tIns="7316" rIns="0" bIns="0" rtlCol="0">
            <a:spAutoFit/>
          </a:bodyPr>
          <a:lstStyle/>
          <a:p>
            <a:pPr marL="7701">
              <a:spcBef>
                <a:spcPts val="58"/>
              </a:spcBef>
            </a:pPr>
            <a:r>
              <a:rPr sz="1001" spc="-30" dirty="0">
                <a:solidFill>
                  <a:srgbClr val="231E20"/>
                </a:solidFill>
                <a:latin typeface="Arial"/>
                <a:cs typeface="Arial"/>
              </a:rPr>
              <a:t>3</a:t>
            </a:r>
            <a:r>
              <a:rPr sz="1001" spc="-52" dirty="0">
                <a:solidFill>
                  <a:srgbClr val="231E20"/>
                </a:solidFill>
                <a:latin typeface="Arial"/>
                <a:cs typeface="Arial"/>
              </a:rPr>
              <a:t>4</a:t>
            </a:r>
            <a:r>
              <a:rPr sz="1001" spc="-61" dirty="0">
                <a:solidFill>
                  <a:srgbClr val="231E20"/>
                </a:solidFill>
                <a:latin typeface="Arial"/>
                <a:cs typeface="Arial"/>
              </a:rPr>
              <a:t>5</a:t>
            </a:r>
            <a:r>
              <a:rPr sz="1001" spc="-33" dirty="0">
                <a:solidFill>
                  <a:srgbClr val="231E20"/>
                </a:solidFill>
                <a:latin typeface="Arial"/>
                <a:cs typeface="Arial"/>
              </a:rPr>
              <a:t>5</a:t>
            </a:r>
            <a:r>
              <a:rPr sz="1001" spc="-69" dirty="0">
                <a:solidFill>
                  <a:srgbClr val="231E20"/>
                </a:solidFill>
                <a:latin typeface="Arial"/>
                <a:cs typeface="Arial"/>
              </a:rPr>
              <a:t>6</a:t>
            </a:r>
            <a:r>
              <a:rPr sz="1001" spc="-45" dirty="0">
                <a:solidFill>
                  <a:srgbClr val="231E20"/>
                </a:solidFill>
                <a:latin typeface="Arial"/>
                <a:cs typeface="Arial"/>
              </a:rPr>
              <a:t>9</a:t>
            </a:r>
            <a:endParaRPr sz="1001">
              <a:latin typeface="Arial"/>
              <a:cs typeface="Arial"/>
            </a:endParaRPr>
          </a:p>
        </p:txBody>
      </p:sp>
      <p:sp>
        <p:nvSpPr>
          <p:cNvPr id="34" name="object 34"/>
          <p:cNvSpPr txBox="1"/>
          <p:nvPr/>
        </p:nvSpPr>
        <p:spPr>
          <a:xfrm>
            <a:off x="1802635" y="4861435"/>
            <a:ext cx="572206" cy="315420"/>
          </a:xfrm>
          <a:prstGeom prst="rect">
            <a:avLst/>
          </a:prstGeom>
        </p:spPr>
        <p:txBody>
          <a:bodyPr vert="horz" wrap="square" lIns="0" tIns="7316" rIns="0" bIns="0" rtlCol="0">
            <a:spAutoFit/>
          </a:bodyPr>
          <a:lstStyle/>
          <a:p>
            <a:pPr marL="7701" marR="3081">
              <a:spcBef>
                <a:spcPts val="58"/>
              </a:spcBef>
            </a:pPr>
            <a:r>
              <a:rPr sz="1001" spc="-9" dirty="0">
                <a:solidFill>
                  <a:srgbClr val="231E20"/>
                </a:solidFill>
                <a:latin typeface="Arial"/>
                <a:cs typeface="Arial"/>
              </a:rPr>
              <a:t>Ан</a:t>
            </a:r>
            <a:r>
              <a:rPr sz="1001" spc="-36" dirty="0">
                <a:solidFill>
                  <a:srgbClr val="231E20"/>
                </a:solidFill>
                <a:latin typeface="Arial"/>
                <a:cs typeface="Arial"/>
              </a:rPr>
              <a:t>т</a:t>
            </a:r>
            <a:r>
              <a:rPr sz="1001" dirty="0">
                <a:solidFill>
                  <a:srgbClr val="231E20"/>
                </a:solidFill>
                <a:latin typeface="Arial"/>
                <a:cs typeface="Arial"/>
              </a:rPr>
              <a:t>онова  </a:t>
            </a:r>
            <a:r>
              <a:rPr sz="1001" spc="-3" dirty="0">
                <a:solidFill>
                  <a:srgbClr val="231E20"/>
                </a:solidFill>
                <a:latin typeface="Arial"/>
                <a:cs typeface="Arial"/>
              </a:rPr>
              <a:t>Даша</a:t>
            </a:r>
            <a:endParaRPr sz="1001">
              <a:latin typeface="Arial"/>
              <a:cs typeface="Arial"/>
            </a:endParaRPr>
          </a:p>
        </p:txBody>
      </p:sp>
      <p:sp>
        <p:nvSpPr>
          <p:cNvPr id="35" name="object 35"/>
          <p:cNvSpPr txBox="1"/>
          <p:nvPr/>
        </p:nvSpPr>
        <p:spPr>
          <a:xfrm>
            <a:off x="2886250" y="4937630"/>
            <a:ext cx="943408" cy="161404"/>
          </a:xfrm>
          <a:prstGeom prst="rect">
            <a:avLst/>
          </a:prstGeom>
        </p:spPr>
        <p:txBody>
          <a:bodyPr vert="horz" wrap="square" lIns="0" tIns="7316" rIns="0" bIns="0" rtlCol="0">
            <a:spAutoFit/>
          </a:bodyPr>
          <a:lstStyle/>
          <a:p>
            <a:pPr marL="7701">
              <a:spcBef>
                <a:spcPts val="58"/>
              </a:spcBef>
              <a:tabLst>
                <a:tab pos="384294" algn="l"/>
              </a:tabLst>
            </a:pPr>
            <a:r>
              <a:rPr sz="1001" spc="-42" dirty="0">
                <a:solidFill>
                  <a:srgbClr val="231E20"/>
                </a:solidFill>
                <a:latin typeface="Arial"/>
                <a:cs typeface="Arial"/>
              </a:rPr>
              <a:t>3</a:t>
            </a:r>
            <a:r>
              <a:rPr sz="1001" spc="-152" dirty="0">
                <a:solidFill>
                  <a:srgbClr val="231E20"/>
                </a:solidFill>
                <a:latin typeface="Arial"/>
                <a:cs typeface="Arial"/>
              </a:rPr>
              <a:t>4</a:t>
            </a:r>
            <a:r>
              <a:rPr sz="1001" spc="-130" dirty="0">
                <a:solidFill>
                  <a:srgbClr val="231E20"/>
                </a:solidFill>
                <a:latin typeface="Arial"/>
                <a:cs typeface="Arial"/>
              </a:rPr>
              <a:t>1</a:t>
            </a:r>
            <a:r>
              <a:rPr sz="1001" dirty="0">
                <a:solidFill>
                  <a:srgbClr val="231E20"/>
                </a:solidFill>
                <a:latin typeface="Arial"/>
                <a:cs typeface="Arial"/>
              </a:rPr>
              <a:t>	</a:t>
            </a:r>
            <a:r>
              <a:rPr sz="1001" spc="-263" dirty="0">
                <a:solidFill>
                  <a:srgbClr val="231E20"/>
                </a:solidFill>
                <a:latin typeface="Arial"/>
                <a:cs typeface="Arial"/>
              </a:rPr>
              <a:t>1</a:t>
            </a:r>
            <a:r>
              <a:rPr sz="1001" spc="-18" dirty="0">
                <a:solidFill>
                  <a:srgbClr val="231E20"/>
                </a:solidFill>
                <a:latin typeface="Arial"/>
                <a:cs typeface="Arial"/>
              </a:rPr>
              <a:t>999-05</a:t>
            </a:r>
            <a:r>
              <a:rPr sz="1001" spc="-55" dirty="0">
                <a:solidFill>
                  <a:srgbClr val="231E20"/>
                </a:solidFill>
                <a:latin typeface="Arial"/>
                <a:cs typeface="Arial"/>
              </a:rPr>
              <a:t>-</a:t>
            </a:r>
            <a:r>
              <a:rPr sz="1001" spc="-258" dirty="0">
                <a:solidFill>
                  <a:srgbClr val="231E20"/>
                </a:solidFill>
                <a:latin typeface="Arial"/>
                <a:cs typeface="Arial"/>
              </a:rPr>
              <a:t>1</a:t>
            </a:r>
            <a:r>
              <a:rPr sz="1001" spc="-103" dirty="0">
                <a:solidFill>
                  <a:srgbClr val="231E20"/>
                </a:solidFill>
                <a:latin typeface="Arial"/>
                <a:cs typeface="Arial"/>
              </a:rPr>
              <a:t>7</a:t>
            </a:r>
            <a:endParaRPr sz="1001">
              <a:latin typeface="Arial"/>
              <a:cs typeface="Arial"/>
            </a:endParaRPr>
          </a:p>
        </p:txBody>
      </p:sp>
      <p:sp>
        <p:nvSpPr>
          <p:cNvPr id="36" name="object 36"/>
          <p:cNvSpPr txBox="1"/>
          <p:nvPr/>
        </p:nvSpPr>
        <p:spPr>
          <a:xfrm>
            <a:off x="4236673" y="4861435"/>
            <a:ext cx="1010024" cy="315420"/>
          </a:xfrm>
          <a:prstGeom prst="rect">
            <a:avLst/>
          </a:prstGeom>
        </p:spPr>
        <p:txBody>
          <a:bodyPr vert="horz" wrap="square" lIns="0" tIns="7316" rIns="0" bIns="0" rtlCol="0">
            <a:spAutoFit/>
          </a:bodyPr>
          <a:lstStyle/>
          <a:p>
            <a:pPr marL="7701" marR="3081">
              <a:spcBef>
                <a:spcPts val="58"/>
              </a:spcBef>
            </a:pPr>
            <a:r>
              <a:rPr sz="1001" spc="-64" dirty="0">
                <a:solidFill>
                  <a:srgbClr val="231E20"/>
                </a:solidFill>
                <a:latin typeface="Arial"/>
                <a:cs typeface="Arial"/>
              </a:rPr>
              <a:t>С</a:t>
            </a:r>
            <a:r>
              <a:rPr sz="1001" spc="6" dirty="0">
                <a:solidFill>
                  <a:srgbClr val="231E20"/>
                </a:solidFill>
                <a:latin typeface="Arial"/>
                <a:cs typeface="Arial"/>
              </a:rPr>
              <a:t>анк</a:t>
            </a:r>
            <a:r>
              <a:rPr sz="1001" spc="-27" dirty="0">
                <a:solidFill>
                  <a:srgbClr val="231E20"/>
                </a:solidFill>
                <a:latin typeface="Arial"/>
                <a:cs typeface="Arial"/>
              </a:rPr>
              <a:t>т</a:t>
            </a:r>
            <a:r>
              <a:rPr sz="1001" spc="-12" dirty="0">
                <a:solidFill>
                  <a:srgbClr val="231E20"/>
                </a:solidFill>
                <a:latin typeface="Arial"/>
                <a:cs typeface="Arial"/>
              </a:rPr>
              <a:t>-П</a:t>
            </a:r>
            <a:r>
              <a:rPr sz="1001" spc="-42" dirty="0">
                <a:solidFill>
                  <a:srgbClr val="231E20"/>
                </a:solidFill>
                <a:latin typeface="Arial"/>
                <a:cs typeface="Arial"/>
              </a:rPr>
              <a:t>е</a:t>
            </a:r>
            <a:r>
              <a:rPr sz="1001" spc="-61" dirty="0">
                <a:solidFill>
                  <a:srgbClr val="231E20"/>
                </a:solidFill>
                <a:latin typeface="Arial"/>
                <a:cs typeface="Arial"/>
              </a:rPr>
              <a:t>т</a:t>
            </a:r>
            <a:r>
              <a:rPr sz="1001" spc="-9" dirty="0">
                <a:solidFill>
                  <a:srgbClr val="231E20"/>
                </a:solidFill>
                <a:latin typeface="Arial"/>
                <a:cs typeface="Arial"/>
              </a:rPr>
              <a:t>ер</a:t>
            </a:r>
            <a:r>
              <a:rPr sz="1001" spc="-36" dirty="0">
                <a:solidFill>
                  <a:srgbClr val="231E20"/>
                </a:solidFill>
                <a:latin typeface="Arial"/>
                <a:cs typeface="Arial"/>
              </a:rPr>
              <a:t>б</a:t>
            </a:r>
            <a:r>
              <a:rPr sz="1001" spc="-3" dirty="0">
                <a:solidFill>
                  <a:srgbClr val="231E20"/>
                </a:solidFill>
                <a:latin typeface="Arial"/>
                <a:cs typeface="Arial"/>
              </a:rPr>
              <a:t>ур</a:t>
            </a:r>
            <a:r>
              <a:rPr sz="1001" spc="-64" dirty="0">
                <a:solidFill>
                  <a:srgbClr val="231E20"/>
                </a:solidFill>
                <a:latin typeface="Arial"/>
                <a:cs typeface="Arial"/>
              </a:rPr>
              <a:t>г</a:t>
            </a:r>
            <a:r>
              <a:rPr sz="1001" spc="-49" dirty="0">
                <a:solidFill>
                  <a:srgbClr val="231E20"/>
                </a:solidFill>
                <a:latin typeface="Arial"/>
                <a:cs typeface="Arial"/>
              </a:rPr>
              <a:t>,  </a:t>
            </a:r>
            <a:r>
              <a:rPr sz="1001" spc="-52" dirty="0">
                <a:solidFill>
                  <a:srgbClr val="231E20"/>
                </a:solidFill>
                <a:latin typeface="Arial"/>
                <a:cs typeface="Arial"/>
              </a:rPr>
              <a:t>ул. </a:t>
            </a:r>
            <a:r>
              <a:rPr sz="1001" spc="3" dirty="0">
                <a:solidFill>
                  <a:srgbClr val="231E20"/>
                </a:solidFill>
                <a:latin typeface="Arial"/>
                <a:cs typeface="Arial"/>
              </a:rPr>
              <a:t>Широкая</a:t>
            </a:r>
            <a:r>
              <a:rPr sz="1001" spc="49" dirty="0">
                <a:solidFill>
                  <a:srgbClr val="231E20"/>
                </a:solidFill>
                <a:latin typeface="Arial"/>
                <a:cs typeface="Arial"/>
              </a:rPr>
              <a:t> </a:t>
            </a:r>
            <a:r>
              <a:rPr sz="1001" spc="-36" dirty="0">
                <a:solidFill>
                  <a:srgbClr val="231E20"/>
                </a:solidFill>
                <a:latin typeface="Arial"/>
                <a:cs typeface="Arial"/>
              </a:rPr>
              <a:t>45</a:t>
            </a:r>
            <a:endParaRPr sz="1001">
              <a:latin typeface="Arial"/>
              <a:cs typeface="Arial"/>
            </a:endParaRPr>
          </a:p>
        </p:txBody>
      </p:sp>
      <p:sp>
        <p:nvSpPr>
          <p:cNvPr id="37" name="object 37"/>
          <p:cNvSpPr/>
          <p:nvPr/>
        </p:nvSpPr>
        <p:spPr>
          <a:xfrm>
            <a:off x="2168800" y="3035087"/>
            <a:ext cx="492113" cy="0"/>
          </a:xfrm>
          <a:custGeom>
            <a:avLst/>
            <a:gdLst/>
            <a:ahLst/>
            <a:cxnLst/>
            <a:rect l="l" t="t" r="r" b="b"/>
            <a:pathLst>
              <a:path w="811529">
                <a:moveTo>
                  <a:pt x="0" y="0"/>
                </a:moveTo>
                <a:lnTo>
                  <a:pt x="811504" y="0"/>
                </a:lnTo>
              </a:path>
            </a:pathLst>
          </a:custGeom>
          <a:ln w="10470">
            <a:solidFill>
              <a:srgbClr val="010202"/>
            </a:solidFill>
          </a:ln>
        </p:spPr>
        <p:txBody>
          <a:bodyPr wrap="square" lIns="0" tIns="0" rIns="0" bIns="0" rtlCol="0"/>
          <a:lstStyle/>
          <a:p>
            <a:endParaRPr sz="1092"/>
          </a:p>
        </p:txBody>
      </p:sp>
      <p:sp>
        <p:nvSpPr>
          <p:cNvPr id="38" name="object 38"/>
          <p:cNvSpPr/>
          <p:nvPr/>
        </p:nvSpPr>
        <p:spPr>
          <a:xfrm>
            <a:off x="2165625"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39" name="object 39"/>
          <p:cNvSpPr/>
          <p:nvPr/>
        </p:nvSpPr>
        <p:spPr>
          <a:xfrm>
            <a:off x="2667247" y="3035087"/>
            <a:ext cx="480561" cy="0"/>
          </a:xfrm>
          <a:custGeom>
            <a:avLst/>
            <a:gdLst/>
            <a:ahLst/>
            <a:cxnLst/>
            <a:rect l="l" t="t" r="r" b="b"/>
            <a:pathLst>
              <a:path w="792479">
                <a:moveTo>
                  <a:pt x="0" y="0"/>
                </a:moveTo>
                <a:lnTo>
                  <a:pt x="792310" y="0"/>
                </a:lnTo>
              </a:path>
            </a:pathLst>
          </a:custGeom>
          <a:ln w="10470">
            <a:solidFill>
              <a:srgbClr val="010202"/>
            </a:solidFill>
          </a:ln>
        </p:spPr>
        <p:txBody>
          <a:bodyPr wrap="square" lIns="0" tIns="0" rIns="0" bIns="0" rtlCol="0"/>
          <a:lstStyle/>
          <a:p>
            <a:endParaRPr sz="1092"/>
          </a:p>
        </p:txBody>
      </p:sp>
      <p:sp>
        <p:nvSpPr>
          <p:cNvPr id="40" name="object 40"/>
          <p:cNvSpPr/>
          <p:nvPr/>
        </p:nvSpPr>
        <p:spPr>
          <a:xfrm>
            <a:off x="2664072"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41" name="object 41"/>
          <p:cNvSpPr/>
          <p:nvPr/>
        </p:nvSpPr>
        <p:spPr>
          <a:xfrm>
            <a:off x="3668349" y="3035087"/>
            <a:ext cx="480561" cy="0"/>
          </a:xfrm>
          <a:custGeom>
            <a:avLst/>
            <a:gdLst/>
            <a:ahLst/>
            <a:cxnLst/>
            <a:rect l="l" t="t" r="r" b="b"/>
            <a:pathLst>
              <a:path w="792479">
                <a:moveTo>
                  <a:pt x="0" y="0"/>
                </a:moveTo>
                <a:lnTo>
                  <a:pt x="792269" y="0"/>
                </a:lnTo>
              </a:path>
            </a:pathLst>
          </a:custGeom>
          <a:ln w="10470">
            <a:solidFill>
              <a:srgbClr val="010202"/>
            </a:solidFill>
          </a:ln>
        </p:spPr>
        <p:txBody>
          <a:bodyPr wrap="square" lIns="0" tIns="0" rIns="0" bIns="0" rtlCol="0"/>
          <a:lstStyle/>
          <a:p>
            <a:endParaRPr sz="1092"/>
          </a:p>
        </p:txBody>
      </p:sp>
      <p:sp>
        <p:nvSpPr>
          <p:cNvPr id="42" name="object 42"/>
          <p:cNvSpPr/>
          <p:nvPr/>
        </p:nvSpPr>
        <p:spPr>
          <a:xfrm>
            <a:off x="3665174"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43" name="object 43"/>
          <p:cNvSpPr/>
          <p:nvPr/>
        </p:nvSpPr>
        <p:spPr>
          <a:xfrm>
            <a:off x="4155138" y="3035087"/>
            <a:ext cx="497503" cy="0"/>
          </a:xfrm>
          <a:custGeom>
            <a:avLst/>
            <a:gdLst/>
            <a:ahLst/>
            <a:cxnLst/>
            <a:rect l="l" t="t" r="r" b="b"/>
            <a:pathLst>
              <a:path w="820420">
                <a:moveTo>
                  <a:pt x="0" y="0"/>
                </a:moveTo>
                <a:lnTo>
                  <a:pt x="820247" y="0"/>
                </a:lnTo>
              </a:path>
            </a:pathLst>
          </a:custGeom>
          <a:ln w="10470">
            <a:solidFill>
              <a:srgbClr val="010202"/>
            </a:solidFill>
          </a:ln>
        </p:spPr>
        <p:txBody>
          <a:bodyPr wrap="square" lIns="0" tIns="0" rIns="0" bIns="0" rtlCol="0"/>
          <a:lstStyle/>
          <a:p>
            <a:endParaRPr sz="1092"/>
          </a:p>
        </p:txBody>
      </p:sp>
      <p:sp>
        <p:nvSpPr>
          <p:cNvPr id="44" name="object 44"/>
          <p:cNvSpPr/>
          <p:nvPr/>
        </p:nvSpPr>
        <p:spPr>
          <a:xfrm>
            <a:off x="4151963"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45" name="object 45"/>
          <p:cNvSpPr/>
          <p:nvPr/>
        </p:nvSpPr>
        <p:spPr>
          <a:xfrm>
            <a:off x="4658880" y="3035087"/>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46" name="object 46"/>
          <p:cNvSpPr/>
          <p:nvPr/>
        </p:nvSpPr>
        <p:spPr>
          <a:xfrm>
            <a:off x="4655705"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47" name="object 47"/>
          <p:cNvSpPr/>
          <p:nvPr/>
        </p:nvSpPr>
        <p:spPr>
          <a:xfrm>
            <a:off x="5142506" y="3035087"/>
            <a:ext cx="494423" cy="0"/>
          </a:xfrm>
          <a:custGeom>
            <a:avLst/>
            <a:gdLst/>
            <a:ahLst/>
            <a:cxnLst/>
            <a:rect l="l" t="t" r="r" b="b"/>
            <a:pathLst>
              <a:path w="815340">
                <a:moveTo>
                  <a:pt x="0" y="0"/>
                </a:moveTo>
                <a:lnTo>
                  <a:pt x="814980" y="0"/>
                </a:lnTo>
              </a:path>
            </a:pathLst>
          </a:custGeom>
          <a:ln w="10470">
            <a:solidFill>
              <a:srgbClr val="010202"/>
            </a:solidFill>
          </a:ln>
        </p:spPr>
        <p:txBody>
          <a:bodyPr wrap="square" lIns="0" tIns="0" rIns="0" bIns="0" rtlCol="0"/>
          <a:lstStyle/>
          <a:p>
            <a:endParaRPr sz="1092"/>
          </a:p>
        </p:txBody>
      </p:sp>
      <p:sp>
        <p:nvSpPr>
          <p:cNvPr id="48" name="object 48"/>
          <p:cNvSpPr/>
          <p:nvPr/>
        </p:nvSpPr>
        <p:spPr>
          <a:xfrm>
            <a:off x="5139332"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49" name="object 49"/>
          <p:cNvSpPr/>
          <p:nvPr/>
        </p:nvSpPr>
        <p:spPr>
          <a:xfrm>
            <a:off x="5643060" y="3035087"/>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50" name="object 50"/>
          <p:cNvSpPr/>
          <p:nvPr/>
        </p:nvSpPr>
        <p:spPr>
          <a:xfrm>
            <a:off x="5639886"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51" name="object 51"/>
          <p:cNvSpPr/>
          <p:nvPr/>
        </p:nvSpPr>
        <p:spPr>
          <a:xfrm>
            <a:off x="6123518"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52" name="object 52"/>
          <p:cNvSpPr/>
          <p:nvPr/>
        </p:nvSpPr>
        <p:spPr>
          <a:xfrm>
            <a:off x="2168800" y="3430874"/>
            <a:ext cx="492113" cy="0"/>
          </a:xfrm>
          <a:custGeom>
            <a:avLst/>
            <a:gdLst/>
            <a:ahLst/>
            <a:cxnLst/>
            <a:rect l="l" t="t" r="r" b="b"/>
            <a:pathLst>
              <a:path w="811529">
                <a:moveTo>
                  <a:pt x="0" y="0"/>
                </a:moveTo>
                <a:lnTo>
                  <a:pt x="811504" y="0"/>
                </a:lnTo>
              </a:path>
            </a:pathLst>
          </a:custGeom>
          <a:ln w="10470">
            <a:solidFill>
              <a:srgbClr val="010202"/>
            </a:solidFill>
          </a:ln>
        </p:spPr>
        <p:txBody>
          <a:bodyPr wrap="square" lIns="0" tIns="0" rIns="0" bIns="0" rtlCol="0"/>
          <a:lstStyle/>
          <a:p>
            <a:endParaRPr sz="1092"/>
          </a:p>
        </p:txBody>
      </p:sp>
      <p:sp>
        <p:nvSpPr>
          <p:cNvPr id="53" name="object 53"/>
          <p:cNvSpPr/>
          <p:nvPr/>
        </p:nvSpPr>
        <p:spPr>
          <a:xfrm>
            <a:off x="2667247" y="3430874"/>
            <a:ext cx="480561" cy="0"/>
          </a:xfrm>
          <a:custGeom>
            <a:avLst/>
            <a:gdLst/>
            <a:ahLst/>
            <a:cxnLst/>
            <a:rect l="l" t="t" r="r" b="b"/>
            <a:pathLst>
              <a:path w="792479">
                <a:moveTo>
                  <a:pt x="0" y="0"/>
                </a:moveTo>
                <a:lnTo>
                  <a:pt x="792310" y="0"/>
                </a:lnTo>
              </a:path>
            </a:pathLst>
          </a:custGeom>
          <a:ln w="10470">
            <a:solidFill>
              <a:srgbClr val="010202"/>
            </a:solidFill>
          </a:ln>
        </p:spPr>
        <p:txBody>
          <a:bodyPr wrap="square" lIns="0" tIns="0" rIns="0" bIns="0" rtlCol="0"/>
          <a:lstStyle/>
          <a:p>
            <a:endParaRPr sz="1092"/>
          </a:p>
        </p:txBody>
      </p:sp>
      <p:sp>
        <p:nvSpPr>
          <p:cNvPr id="54" name="object 54"/>
          <p:cNvSpPr/>
          <p:nvPr/>
        </p:nvSpPr>
        <p:spPr>
          <a:xfrm>
            <a:off x="3668349" y="3430874"/>
            <a:ext cx="480561" cy="0"/>
          </a:xfrm>
          <a:custGeom>
            <a:avLst/>
            <a:gdLst/>
            <a:ahLst/>
            <a:cxnLst/>
            <a:rect l="l" t="t" r="r" b="b"/>
            <a:pathLst>
              <a:path w="792479">
                <a:moveTo>
                  <a:pt x="0" y="0"/>
                </a:moveTo>
                <a:lnTo>
                  <a:pt x="792269" y="0"/>
                </a:lnTo>
              </a:path>
            </a:pathLst>
          </a:custGeom>
          <a:ln w="10470">
            <a:solidFill>
              <a:srgbClr val="010202"/>
            </a:solidFill>
          </a:ln>
        </p:spPr>
        <p:txBody>
          <a:bodyPr wrap="square" lIns="0" tIns="0" rIns="0" bIns="0" rtlCol="0"/>
          <a:lstStyle/>
          <a:p>
            <a:endParaRPr sz="1092"/>
          </a:p>
        </p:txBody>
      </p:sp>
      <p:sp>
        <p:nvSpPr>
          <p:cNvPr id="55" name="object 55"/>
          <p:cNvSpPr/>
          <p:nvPr/>
        </p:nvSpPr>
        <p:spPr>
          <a:xfrm>
            <a:off x="4155138" y="3430874"/>
            <a:ext cx="497503" cy="0"/>
          </a:xfrm>
          <a:custGeom>
            <a:avLst/>
            <a:gdLst/>
            <a:ahLst/>
            <a:cxnLst/>
            <a:rect l="l" t="t" r="r" b="b"/>
            <a:pathLst>
              <a:path w="820420">
                <a:moveTo>
                  <a:pt x="0" y="0"/>
                </a:moveTo>
                <a:lnTo>
                  <a:pt x="820247" y="0"/>
                </a:lnTo>
              </a:path>
            </a:pathLst>
          </a:custGeom>
          <a:ln w="10470">
            <a:solidFill>
              <a:srgbClr val="010202"/>
            </a:solidFill>
          </a:ln>
        </p:spPr>
        <p:txBody>
          <a:bodyPr wrap="square" lIns="0" tIns="0" rIns="0" bIns="0" rtlCol="0"/>
          <a:lstStyle/>
          <a:p>
            <a:endParaRPr sz="1092"/>
          </a:p>
        </p:txBody>
      </p:sp>
      <p:sp>
        <p:nvSpPr>
          <p:cNvPr id="56" name="object 56"/>
          <p:cNvSpPr/>
          <p:nvPr/>
        </p:nvSpPr>
        <p:spPr>
          <a:xfrm>
            <a:off x="4658880" y="3430874"/>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57" name="object 57"/>
          <p:cNvSpPr/>
          <p:nvPr/>
        </p:nvSpPr>
        <p:spPr>
          <a:xfrm>
            <a:off x="5142506" y="3430874"/>
            <a:ext cx="494423" cy="0"/>
          </a:xfrm>
          <a:custGeom>
            <a:avLst/>
            <a:gdLst/>
            <a:ahLst/>
            <a:cxnLst/>
            <a:rect l="l" t="t" r="r" b="b"/>
            <a:pathLst>
              <a:path w="815340">
                <a:moveTo>
                  <a:pt x="0" y="0"/>
                </a:moveTo>
                <a:lnTo>
                  <a:pt x="814980" y="0"/>
                </a:lnTo>
              </a:path>
            </a:pathLst>
          </a:custGeom>
          <a:ln w="10470">
            <a:solidFill>
              <a:srgbClr val="010202"/>
            </a:solidFill>
          </a:ln>
        </p:spPr>
        <p:txBody>
          <a:bodyPr wrap="square" lIns="0" tIns="0" rIns="0" bIns="0" rtlCol="0"/>
          <a:lstStyle/>
          <a:p>
            <a:endParaRPr sz="1092"/>
          </a:p>
        </p:txBody>
      </p:sp>
      <p:sp>
        <p:nvSpPr>
          <p:cNvPr id="58" name="object 58"/>
          <p:cNvSpPr/>
          <p:nvPr/>
        </p:nvSpPr>
        <p:spPr>
          <a:xfrm>
            <a:off x="5643060" y="3430874"/>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59" name="object 59"/>
          <p:cNvSpPr txBox="1"/>
          <p:nvPr/>
        </p:nvSpPr>
        <p:spPr>
          <a:xfrm>
            <a:off x="2165625" y="3035087"/>
            <a:ext cx="498659" cy="273386"/>
          </a:xfrm>
          <a:prstGeom prst="rect">
            <a:avLst/>
          </a:prstGeom>
          <a:ln w="10470">
            <a:solidFill>
              <a:srgbClr val="010202"/>
            </a:solidFill>
          </a:ln>
        </p:spPr>
        <p:txBody>
          <a:bodyPr vert="horz" wrap="square" lIns="0" tIns="118215" rIns="0" bIns="0" rtlCol="0">
            <a:spAutoFit/>
          </a:bodyPr>
          <a:lstStyle/>
          <a:p>
            <a:pPr marL="65461">
              <a:spcBef>
                <a:spcPts val="931"/>
              </a:spcBef>
            </a:pPr>
            <a:r>
              <a:rPr sz="1001" b="1" spc="-27" dirty="0">
                <a:solidFill>
                  <a:srgbClr val="231E20"/>
                </a:solidFill>
                <a:latin typeface="Arial"/>
                <a:cs typeface="Arial"/>
              </a:rPr>
              <a:t>345567</a:t>
            </a:r>
            <a:endParaRPr sz="1001">
              <a:latin typeface="Arial"/>
              <a:cs typeface="Arial"/>
            </a:endParaRPr>
          </a:p>
        </p:txBody>
      </p:sp>
      <p:sp>
        <p:nvSpPr>
          <p:cNvPr id="60" name="object 60"/>
          <p:cNvSpPr txBox="1"/>
          <p:nvPr/>
        </p:nvSpPr>
        <p:spPr>
          <a:xfrm>
            <a:off x="3150873" y="3035087"/>
            <a:ext cx="514446" cy="273386"/>
          </a:xfrm>
          <a:prstGeom prst="rect">
            <a:avLst/>
          </a:prstGeom>
          <a:ln w="10470">
            <a:solidFill>
              <a:srgbClr val="010202"/>
            </a:solidFill>
          </a:ln>
        </p:spPr>
        <p:txBody>
          <a:bodyPr vert="horz" wrap="square" lIns="0" tIns="118215" rIns="0" bIns="0" rtlCol="0">
            <a:spAutoFit/>
          </a:bodyPr>
          <a:lstStyle/>
          <a:p>
            <a:pPr marL="84329">
              <a:spcBef>
                <a:spcPts val="931"/>
              </a:spcBef>
            </a:pPr>
            <a:r>
              <a:rPr sz="1001" spc="-61" dirty="0">
                <a:solidFill>
                  <a:srgbClr val="231E20"/>
                </a:solidFill>
                <a:latin typeface="Arial"/>
                <a:cs typeface="Arial"/>
              </a:rPr>
              <a:t>345570</a:t>
            </a:r>
            <a:endParaRPr sz="1001">
              <a:latin typeface="Arial"/>
              <a:cs typeface="Arial"/>
            </a:endParaRPr>
          </a:p>
        </p:txBody>
      </p:sp>
      <p:sp>
        <p:nvSpPr>
          <p:cNvPr id="61" name="object 61"/>
          <p:cNvSpPr txBox="1"/>
          <p:nvPr/>
        </p:nvSpPr>
        <p:spPr>
          <a:xfrm>
            <a:off x="4151963" y="3035087"/>
            <a:ext cx="504050" cy="273386"/>
          </a:xfrm>
          <a:prstGeom prst="rect">
            <a:avLst/>
          </a:prstGeom>
          <a:ln w="10470">
            <a:solidFill>
              <a:srgbClr val="010202"/>
            </a:solidFill>
          </a:ln>
        </p:spPr>
        <p:txBody>
          <a:bodyPr vert="horz" wrap="square" lIns="0" tIns="118215" rIns="0" bIns="0" rtlCol="0">
            <a:spAutoFit/>
          </a:bodyPr>
          <a:lstStyle/>
          <a:p>
            <a:pPr marL="37736" algn="ctr">
              <a:spcBef>
                <a:spcPts val="931"/>
              </a:spcBef>
            </a:pPr>
            <a:r>
              <a:rPr sz="1001" spc="-52" dirty="0">
                <a:solidFill>
                  <a:srgbClr val="231E20"/>
                </a:solidFill>
                <a:latin typeface="Arial"/>
                <a:cs typeface="Arial"/>
              </a:rPr>
              <a:t>...</a:t>
            </a:r>
            <a:endParaRPr sz="1001">
              <a:latin typeface="Arial"/>
              <a:cs typeface="Arial"/>
            </a:endParaRPr>
          </a:p>
        </p:txBody>
      </p:sp>
      <p:sp>
        <p:nvSpPr>
          <p:cNvPr id="62" name="object 62"/>
          <p:cNvSpPr txBox="1"/>
          <p:nvPr/>
        </p:nvSpPr>
        <p:spPr>
          <a:xfrm>
            <a:off x="5139332" y="3035087"/>
            <a:ext cx="500584" cy="273386"/>
          </a:xfrm>
          <a:prstGeom prst="rect">
            <a:avLst/>
          </a:prstGeom>
          <a:ln w="10470">
            <a:solidFill>
              <a:srgbClr val="010202"/>
            </a:solidFill>
          </a:ln>
        </p:spPr>
        <p:txBody>
          <a:bodyPr vert="horz" wrap="square" lIns="0" tIns="118215" rIns="0" bIns="0" rtlCol="0">
            <a:spAutoFit/>
          </a:bodyPr>
          <a:lstStyle/>
          <a:p>
            <a:pPr marL="63150">
              <a:spcBef>
                <a:spcPts val="931"/>
              </a:spcBef>
            </a:pPr>
            <a:r>
              <a:rPr sz="1001" spc="-73" dirty="0">
                <a:solidFill>
                  <a:srgbClr val="231E20"/>
                </a:solidFill>
                <a:latin typeface="Arial"/>
                <a:cs typeface="Arial"/>
              </a:rPr>
              <a:t>345576</a:t>
            </a:r>
            <a:endParaRPr sz="1001">
              <a:latin typeface="Arial"/>
              <a:cs typeface="Arial"/>
            </a:endParaRPr>
          </a:p>
        </p:txBody>
      </p:sp>
      <p:sp>
        <p:nvSpPr>
          <p:cNvPr id="63" name="object 63"/>
          <p:cNvSpPr/>
          <p:nvPr/>
        </p:nvSpPr>
        <p:spPr>
          <a:xfrm>
            <a:off x="4530834" y="2241392"/>
            <a:ext cx="492113" cy="0"/>
          </a:xfrm>
          <a:custGeom>
            <a:avLst/>
            <a:gdLst/>
            <a:ahLst/>
            <a:cxnLst/>
            <a:rect l="l" t="t" r="r" b="b"/>
            <a:pathLst>
              <a:path w="811529">
                <a:moveTo>
                  <a:pt x="0" y="0"/>
                </a:moveTo>
                <a:lnTo>
                  <a:pt x="811504" y="0"/>
                </a:lnTo>
              </a:path>
            </a:pathLst>
          </a:custGeom>
          <a:ln w="10470">
            <a:solidFill>
              <a:srgbClr val="010202"/>
            </a:solidFill>
          </a:ln>
        </p:spPr>
        <p:txBody>
          <a:bodyPr wrap="square" lIns="0" tIns="0" rIns="0" bIns="0" rtlCol="0"/>
          <a:lstStyle/>
          <a:p>
            <a:endParaRPr sz="1092"/>
          </a:p>
        </p:txBody>
      </p:sp>
      <p:sp>
        <p:nvSpPr>
          <p:cNvPr id="64" name="object 64"/>
          <p:cNvSpPr/>
          <p:nvPr/>
        </p:nvSpPr>
        <p:spPr>
          <a:xfrm>
            <a:off x="4527660"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65" name="object 65"/>
          <p:cNvSpPr/>
          <p:nvPr/>
        </p:nvSpPr>
        <p:spPr>
          <a:xfrm>
            <a:off x="5029281" y="2241392"/>
            <a:ext cx="480561" cy="0"/>
          </a:xfrm>
          <a:custGeom>
            <a:avLst/>
            <a:gdLst/>
            <a:ahLst/>
            <a:cxnLst/>
            <a:rect l="l" t="t" r="r" b="b"/>
            <a:pathLst>
              <a:path w="792479">
                <a:moveTo>
                  <a:pt x="0" y="0"/>
                </a:moveTo>
                <a:lnTo>
                  <a:pt x="792310" y="0"/>
                </a:lnTo>
              </a:path>
            </a:pathLst>
          </a:custGeom>
          <a:ln w="10470">
            <a:solidFill>
              <a:srgbClr val="010202"/>
            </a:solidFill>
          </a:ln>
        </p:spPr>
        <p:txBody>
          <a:bodyPr wrap="square" lIns="0" tIns="0" rIns="0" bIns="0" rtlCol="0"/>
          <a:lstStyle/>
          <a:p>
            <a:endParaRPr sz="1092"/>
          </a:p>
        </p:txBody>
      </p:sp>
      <p:sp>
        <p:nvSpPr>
          <p:cNvPr id="66" name="object 66"/>
          <p:cNvSpPr/>
          <p:nvPr/>
        </p:nvSpPr>
        <p:spPr>
          <a:xfrm>
            <a:off x="5026106"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67" name="object 67"/>
          <p:cNvSpPr/>
          <p:nvPr/>
        </p:nvSpPr>
        <p:spPr>
          <a:xfrm>
            <a:off x="6030384" y="2241392"/>
            <a:ext cx="480561" cy="0"/>
          </a:xfrm>
          <a:custGeom>
            <a:avLst/>
            <a:gdLst/>
            <a:ahLst/>
            <a:cxnLst/>
            <a:rect l="l" t="t" r="r" b="b"/>
            <a:pathLst>
              <a:path w="792479">
                <a:moveTo>
                  <a:pt x="0" y="0"/>
                </a:moveTo>
                <a:lnTo>
                  <a:pt x="792269" y="0"/>
                </a:lnTo>
              </a:path>
            </a:pathLst>
          </a:custGeom>
          <a:ln w="10470">
            <a:solidFill>
              <a:srgbClr val="010202"/>
            </a:solidFill>
          </a:ln>
        </p:spPr>
        <p:txBody>
          <a:bodyPr wrap="square" lIns="0" tIns="0" rIns="0" bIns="0" rtlCol="0"/>
          <a:lstStyle/>
          <a:p>
            <a:endParaRPr sz="1092"/>
          </a:p>
        </p:txBody>
      </p:sp>
      <p:sp>
        <p:nvSpPr>
          <p:cNvPr id="68" name="object 68"/>
          <p:cNvSpPr/>
          <p:nvPr/>
        </p:nvSpPr>
        <p:spPr>
          <a:xfrm>
            <a:off x="6027209"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69" name="object 69"/>
          <p:cNvSpPr/>
          <p:nvPr/>
        </p:nvSpPr>
        <p:spPr>
          <a:xfrm>
            <a:off x="6517166" y="2241392"/>
            <a:ext cx="497503" cy="0"/>
          </a:xfrm>
          <a:custGeom>
            <a:avLst/>
            <a:gdLst/>
            <a:ahLst/>
            <a:cxnLst/>
            <a:rect l="l" t="t" r="r" b="b"/>
            <a:pathLst>
              <a:path w="820420">
                <a:moveTo>
                  <a:pt x="0" y="0"/>
                </a:moveTo>
                <a:lnTo>
                  <a:pt x="820247" y="0"/>
                </a:lnTo>
              </a:path>
            </a:pathLst>
          </a:custGeom>
          <a:ln w="10470">
            <a:solidFill>
              <a:srgbClr val="010202"/>
            </a:solidFill>
          </a:ln>
        </p:spPr>
        <p:txBody>
          <a:bodyPr wrap="square" lIns="0" tIns="0" rIns="0" bIns="0" rtlCol="0"/>
          <a:lstStyle/>
          <a:p>
            <a:endParaRPr sz="1092"/>
          </a:p>
        </p:txBody>
      </p:sp>
      <p:sp>
        <p:nvSpPr>
          <p:cNvPr id="70" name="object 70"/>
          <p:cNvSpPr/>
          <p:nvPr/>
        </p:nvSpPr>
        <p:spPr>
          <a:xfrm>
            <a:off x="6513991"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71" name="object 71"/>
          <p:cNvSpPr/>
          <p:nvPr/>
        </p:nvSpPr>
        <p:spPr>
          <a:xfrm>
            <a:off x="7020939" y="2241392"/>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72" name="object 72"/>
          <p:cNvSpPr/>
          <p:nvPr/>
        </p:nvSpPr>
        <p:spPr>
          <a:xfrm>
            <a:off x="7017765"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73" name="object 73"/>
          <p:cNvSpPr/>
          <p:nvPr/>
        </p:nvSpPr>
        <p:spPr>
          <a:xfrm>
            <a:off x="7504521" y="2241392"/>
            <a:ext cx="494423" cy="0"/>
          </a:xfrm>
          <a:custGeom>
            <a:avLst/>
            <a:gdLst/>
            <a:ahLst/>
            <a:cxnLst/>
            <a:rect l="l" t="t" r="r" b="b"/>
            <a:pathLst>
              <a:path w="815340">
                <a:moveTo>
                  <a:pt x="0" y="0"/>
                </a:moveTo>
                <a:lnTo>
                  <a:pt x="814980" y="0"/>
                </a:lnTo>
              </a:path>
            </a:pathLst>
          </a:custGeom>
          <a:ln w="10470">
            <a:solidFill>
              <a:srgbClr val="010202"/>
            </a:solidFill>
          </a:ln>
        </p:spPr>
        <p:txBody>
          <a:bodyPr wrap="square" lIns="0" tIns="0" rIns="0" bIns="0" rtlCol="0"/>
          <a:lstStyle/>
          <a:p>
            <a:endParaRPr sz="1092"/>
          </a:p>
        </p:txBody>
      </p:sp>
      <p:sp>
        <p:nvSpPr>
          <p:cNvPr id="74" name="object 74"/>
          <p:cNvSpPr/>
          <p:nvPr/>
        </p:nvSpPr>
        <p:spPr>
          <a:xfrm>
            <a:off x="7501347"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75" name="object 75"/>
          <p:cNvSpPr/>
          <p:nvPr/>
        </p:nvSpPr>
        <p:spPr>
          <a:xfrm>
            <a:off x="8005120" y="2241392"/>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76" name="object 76"/>
          <p:cNvSpPr/>
          <p:nvPr/>
        </p:nvSpPr>
        <p:spPr>
          <a:xfrm>
            <a:off x="8001945"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77" name="object 77"/>
          <p:cNvSpPr/>
          <p:nvPr/>
        </p:nvSpPr>
        <p:spPr>
          <a:xfrm>
            <a:off x="8485528" y="2238218"/>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78" name="object 78"/>
          <p:cNvSpPr/>
          <p:nvPr/>
        </p:nvSpPr>
        <p:spPr>
          <a:xfrm>
            <a:off x="4530834" y="2637179"/>
            <a:ext cx="492113" cy="0"/>
          </a:xfrm>
          <a:custGeom>
            <a:avLst/>
            <a:gdLst/>
            <a:ahLst/>
            <a:cxnLst/>
            <a:rect l="l" t="t" r="r" b="b"/>
            <a:pathLst>
              <a:path w="811529">
                <a:moveTo>
                  <a:pt x="0" y="0"/>
                </a:moveTo>
                <a:lnTo>
                  <a:pt x="811504" y="0"/>
                </a:lnTo>
              </a:path>
            </a:pathLst>
          </a:custGeom>
          <a:ln w="10470">
            <a:solidFill>
              <a:srgbClr val="010202"/>
            </a:solidFill>
          </a:ln>
        </p:spPr>
        <p:txBody>
          <a:bodyPr wrap="square" lIns="0" tIns="0" rIns="0" bIns="0" rtlCol="0"/>
          <a:lstStyle/>
          <a:p>
            <a:endParaRPr sz="1092"/>
          </a:p>
        </p:txBody>
      </p:sp>
      <p:sp>
        <p:nvSpPr>
          <p:cNvPr id="79" name="object 79"/>
          <p:cNvSpPr/>
          <p:nvPr/>
        </p:nvSpPr>
        <p:spPr>
          <a:xfrm>
            <a:off x="5029281" y="2637179"/>
            <a:ext cx="480561" cy="0"/>
          </a:xfrm>
          <a:custGeom>
            <a:avLst/>
            <a:gdLst/>
            <a:ahLst/>
            <a:cxnLst/>
            <a:rect l="l" t="t" r="r" b="b"/>
            <a:pathLst>
              <a:path w="792479">
                <a:moveTo>
                  <a:pt x="0" y="0"/>
                </a:moveTo>
                <a:lnTo>
                  <a:pt x="792310" y="0"/>
                </a:lnTo>
              </a:path>
            </a:pathLst>
          </a:custGeom>
          <a:ln w="10470">
            <a:solidFill>
              <a:srgbClr val="010202"/>
            </a:solidFill>
          </a:ln>
        </p:spPr>
        <p:txBody>
          <a:bodyPr wrap="square" lIns="0" tIns="0" rIns="0" bIns="0" rtlCol="0"/>
          <a:lstStyle/>
          <a:p>
            <a:endParaRPr sz="1092"/>
          </a:p>
        </p:txBody>
      </p:sp>
      <p:sp>
        <p:nvSpPr>
          <p:cNvPr id="80" name="object 80"/>
          <p:cNvSpPr/>
          <p:nvPr/>
        </p:nvSpPr>
        <p:spPr>
          <a:xfrm>
            <a:off x="6030384" y="2637179"/>
            <a:ext cx="480561" cy="0"/>
          </a:xfrm>
          <a:custGeom>
            <a:avLst/>
            <a:gdLst/>
            <a:ahLst/>
            <a:cxnLst/>
            <a:rect l="l" t="t" r="r" b="b"/>
            <a:pathLst>
              <a:path w="792479">
                <a:moveTo>
                  <a:pt x="0" y="0"/>
                </a:moveTo>
                <a:lnTo>
                  <a:pt x="792269" y="0"/>
                </a:lnTo>
              </a:path>
            </a:pathLst>
          </a:custGeom>
          <a:ln w="10470">
            <a:solidFill>
              <a:srgbClr val="010202"/>
            </a:solidFill>
          </a:ln>
        </p:spPr>
        <p:txBody>
          <a:bodyPr wrap="square" lIns="0" tIns="0" rIns="0" bIns="0" rtlCol="0"/>
          <a:lstStyle/>
          <a:p>
            <a:endParaRPr sz="1092"/>
          </a:p>
        </p:txBody>
      </p:sp>
      <p:sp>
        <p:nvSpPr>
          <p:cNvPr id="81" name="object 81"/>
          <p:cNvSpPr/>
          <p:nvPr/>
        </p:nvSpPr>
        <p:spPr>
          <a:xfrm>
            <a:off x="6517166" y="2637179"/>
            <a:ext cx="497503" cy="0"/>
          </a:xfrm>
          <a:custGeom>
            <a:avLst/>
            <a:gdLst/>
            <a:ahLst/>
            <a:cxnLst/>
            <a:rect l="l" t="t" r="r" b="b"/>
            <a:pathLst>
              <a:path w="820420">
                <a:moveTo>
                  <a:pt x="0" y="0"/>
                </a:moveTo>
                <a:lnTo>
                  <a:pt x="820247" y="0"/>
                </a:lnTo>
              </a:path>
            </a:pathLst>
          </a:custGeom>
          <a:ln w="10470">
            <a:solidFill>
              <a:srgbClr val="010202"/>
            </a:solidFill>
          </a:ln>
        </p:spPr>
        <p:txBody>
          <a:bodyPr wrap="square" lIns="0" tIns="0" rIns="0" bIns="0" rtlCol="0"/>
          <a:lstStyle/>
          <a:p>
            <a:endParaRPr sz="1092"/>
          </a:p>
        </p:txBody>
      </p:sp>
      <p:sp>
        <p:nvSpPr>
          <p:cNvPr id="82" name="object 82"/>
          <p:cNvSpPr/>
          <p:nvPr/>
        </p:nvSpPr>
        <p:spPr>
          <a:xfrm>
            <a:off x="7020939" y="2637179"/>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83" name="object 83"/>
          <p:cNvSpPr/>
          <p:nvPr/>
        </p:nvSpPr>
        <p:spPr>
          <a:xfrm>
            <a:off x="7504521" y="2637179"/>
            <a:ext cx="494423" cy="0"/>
          </a:xfrm>
          <a:custGeom>
            <a:avLst/>
            <a:gdLst/>
            <a:ahLst/>
            <a:cxnLst/>
            <a:rect l="l" t="t" r="r" b="b"/>
            <a:pathLst>
              <a:path w="815340">
                <a:moveTo>
                  <a:pt x="0" y="0"/>
                </a:moveTo>
                <a:lnTo>
                  <a:pt x="814980" y="0"/>
                </a:lnTo>
              </a:path>
            </a:pathLst>
          </a:custGeom>
          <a:ln w="10470">
            <a:solidFill>
              <a:srgbClr val="010202"/>
            </a:solidFill>
          </a:ln>
        </p:spPr>
        <p:txBody>
          <a:bodyPr wrap="square" lIns="0" tIns="0" rIns="0" bIns="0" rtlCol="0"/>
          <a:lstStyle/>
          <a:p>
            <a:endParaRPr sz="1092"/>
          </a:p>
        </p:txBody>
      </p:sp>
      <p:sp>
        <p:nvSpPr>
          <p:cNvPr id="84" name="object 84"/>
          <p:cNvSpPr/>
          <p:nvPr/>
        </p:nvSpPr>
        <p:spPr>
          <a:xfrm>
            <a:off x="8005120" y="2637179"/>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85" name="object 85"/>
          <p:cNvSpPr txBox="1"/>
          <p:nvPr/>
        </p:nvSpPr>
        <p:spPr>
          <a:xfrm>
            <a:off x="4527660" y="2241393"/>
            <a:ext cx="498659" cy="273386"/>
          </a:xfrm>
          <a:prstGeom prst="rect">
            <a:avLst/>
          </a:prstGeom>
          <a:ln w="10470">
            <a:solidFill>
              <a:srgbClr val="010202"/>
            </a:solidFill>
          </a:ln>
        </p:spPr>
        <p:txBody>
          <a:bodyPr vert="horz" wrap="square" lIns="0" tIns="118215" rIns="0" bIns="0" rtlCol="0">
            <a:spAutoFit/>
          </a:bodyPr>
          <a:lstStyle/>
          <a:p>
            <a:pPr marL="65461">
              <a:spcBef>
                <a:spcPts val="931"/>
              </a:spcBef>
            </a:pPr>
            <a:r>
              <a:rPr sz="1001" b="1" spc="-27" dirty="0">
                <a:solidFill>
                  <a:srgbClr val="231E20"/>
                </a:solidFill>
                <a:latin typeface="Arial"/>
                <a:cs typeface="Arial"/>
              </a:rPr>
              <a:t>345567</a:t>
            </a:r>
            <a:endParaRPr sz="1001">
              <a:latin typeface="Arial"/>
              <a:cs typeface="Arial"/>
            </a:endParaRPr>
          </a:p>
        </p:txBody>
      </p:sp>
      <p:sp>
        <p:nvSpPr>
          <p:cNvPr id="86" name="object 86"/>
          <p:cNvSpPr txBox="1"/>
          <p:nvPr/>
        </p:nvSpPr>
        <p:spPr>
          <a:xfrm>
            <a:off x="5512907" y="2241393"/>
            <a:ext cx="514446" cy="273386"/>
          </a:xfrm>
          <a:prstGeom prst="rect">
            <a:avLst/>
          </a:prstGeom>
          <a:ln w="10470">
            <a:solidFill>
              <a:srgbClr val="010202"/>
            </a:solidFill>
          </a:ln>
        </p:spPr>
        <p:txBody>
          <a:bodyPr vert="horz" wrap="square" lIns="0" tIns="118215" rIns="0" bIns="0" rtlCol="0">
            <a:spAutoFit/>
          </a:bodyPr>
          <a:lstStyle/>
          <a:p>
            <a:pPr marL="71622">
              <a:spcBef>
                <a:spcPts val="931"/>
              </a:spcBef>
            </a:pPr>
            <a:r>
              <a:rPr sz="1001" b="1" spc="-21" dirty="0">
                <a:solidFill>
                  <a:srgbClr val="231E20"/>
                </a:solidFill>
                <a:latin typeface="Arial"/>
                <a:cs typeface="Arial"/>
              </a:rPr>
              <a:t>645567</a:t>
            </a:r>
            <a:endParaRPr sz="1001">
              <a:latin typeface="Arial"/>
              <a:cs typeface="Arial"/>
            </a:endParaRPr>
          </a:p>
        </p:txBody>
      </p:sp>
      <p:sp>
        <p:nvSpPr>
          <p:cNvPr id="87" name="object 87"/>
          <p:cNvSpPr/>
          <p:nvPr/>
        </p:nvSpPr>
        <p:spPr>
          <a:xfrm>
            <a:off x="6575010" y="3035087"/>
            <a:ext cx="492113" cy="0"/>
          </a:xfrm>
          <a:custGeom>
            <a:avLst/>
            <a:gdLst/>
            <a:ahLst/>
            <a:cxnLst/>
            <a:rect l="l" t="t" r="r" b="b"/>
            <a:pathLst>
              <a:path w="811529">
                <a:moveTo>
                  <a:pt x="0" y="0"/>
                </a:moveTo>
                <a:lnTo>
                  <a:pt x="811504" y="0"/>
                </a:lnTo>
              </a:path>
            </a:pathLst>
          </a:custGeom>
          <a:ln w="10470">
            <a:solidFill>
              <a:srgbClr val="010202"/>
            </a:solidFill>
          </a:ln>
        </p:spPr>
        <p:txBody>
          <a:bodyPr wrap="square" lIns="0" tIns="0" rIns="0" bIns="0" rtlCol="0"/>
          <a:lstStyle/>
          <a:p>
            <a:endParaRPr sz="1092"/>
          </a:p>
        </p:txBody>
      </p:sp>
      <p:sp>
        <p:nvSpPr>
          <p:cNvPr id="88" name="object 88"/>
          <p:cNvSpPr/>
          <p:nvPr/>
        </p:nvSpPr>
        <p:spPr>
          <a:xfrm>
            <a:off x="6571836"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89" name="object 89"/>
          <p:cNvSpPr/>
          <p:nvPr/>
        </p:nvSpPr>
        <p:spPr>
          <a:xfrm>
            <a:off x="7073450" y="3035087"/>
            <a:ext cx="480561" cy="0"/>
          </a:xfrm>
          <a:custGeom>
            <a:avLst/>
            <a:gdLst/>
            <a:ahLst/>
            <a:cxnLst/>
            <a:rect l="l" t="t" r="r" b="b"/>
            <a:pathLst>
              <a:path w="792479">
                <a:moveTo>
                  <a:pt x="0" y="0"/>
                </a:moveTo>
                <a:lnTo>
                  <a:pt x="792310" y="0"/>
                </a:lnTo>
              </a:path>
            </a:pathLst>
          </a:custGeom>
          <a:ln w="10470">
            <a:solidFill>
              <a:srgbClr val="010202"/>
            </a:solidFill>
          </a:ln>
        </p:spPr>
        <p:txBody>
          <a:bodyPr wrap="square" lIns="0" tIns="0" rIns="0" bIns="0" rtlCol="0"/>
          <a:lstStyle/>
          <a:p>
            <a:endParaRPr sz="1092"/>
          </a:p>
        </p:txBody>
      </p:sp>
      <p:sp>
        <p:nvSpPr>
          <p:cNvPr id="90" name="object 90"/>
          <p:cNvSpPr/>
          <p:nvPr/>
        </p:nvSpPr>
        <p:spPr>
          <a:xfrm>
            <a:off x="7070275"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91" name="object 91"/>
          <p:cNvSpPr/>
          <p:nvPr/>
        </p:nvSpPr>
        <p:spPr>
          <a:xfrm>
            <a:off x="7560207" y="3035087"/>
            <a:ext cx="508285" cy="0"/>
          </a:xfrm>
          <a:custGeom>
            <a:avLst/>
            <a:gdLst/>
            <a:ahLst/>
            <a:cxnLst/>
            <a:rect l="l" t="t" r="r" b="b"/>
            <a:pathLst>
              <a:path w="838200">
                <a:moveTo>
                  <a:pt x="0" y="0"/>
                </a:moveTo>
                <a:lnTo>
                  <a:pt x="837649" y="0"/>
                </a:lnTo>
              </a:path>
            </a:pathLst>
          </a:custGeom>
          <a:ln w="10470">
            <a:solidFill>
              <a:srgbClr val="010202"/>
            </a:solidFill>
          </a:ln>
        </p:spPr>
        <p:txBody>
          <a:bodyPr wrap="square" lIns="0" tIns="0" rIns="0" bIns="0" rtlCol="0"/>
          <a:lstStyle/>
          <a:p>
            <a:endParaRPr sz="1092"/>
          </a:p>
        </p:txBody>
      </p:sp>
      <p:sp>
        <p:nvSpPr>
          <p:cNvPr id="92" name="object 92"/>
          <p:cNvSpPr/>
          <p:nvPr/>
        </p:nvSpPr>
        <p:spPr>
          <a:xfrm>
            <a:off x="7557032"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93" name="object 93"/>
          <p:cNvSpPr/>
          <p:nvPr/>
        </p:nvSpPr>
        <p:spPr>
          <a:xfrm>
            <a:off x="8074520" y="3035087"/>
            <a:ext cx="480561" cy="0"/>
          </a:xfrm>
          <a:custGeom>
            <a:avLst/>
            <a:gdLst/>
            <a:ahLst/>
            <a:cxnLst/>
            <a:rect l="l" t="t" r="r" b="b"/>
            <a:pathLst>
              <a:path w="792480">
                <a:moveTo>
                  <a:pt x="0" y="0"/>
                </a:moveTo>
                <a:lnTo>
                  <a:pt x="792269" y="0"/>
                </a:lnTo>
              </a:path>
            </a:pathLst>
          </a:custGeom>
          <a:ln w="10470">
            <a:solidFill>
              <a:srgbClr val="010202"/>
            </a:solidFill>
          </a:ln>
        </p:spPr>
        <p:txBody>
          <a:bodyPr wrap="square" lIns="0" tIns="0" rIns="0" bIns="0" rtlCol="0"/>
          <a:lstStyle/>
          <a:p>
            <a:endParaRPr sz="1092"/>
          </a:p>
        </p:txBody>
      </p:sp>
      <p:sp>
        <p:nvSpPr>
          <p:cNvPr id="94" name="object 94"/>
          <p:cNvSpPr/>
          <p:nvPr/>
        </p:nvSpPr>
        <p:spPr>
          <a:xfrm>
            <a:off x="8071346"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95" name="object 95"/>
          <p:cNvSpPr/>
          <p:nvPr/>
        </p:nvSpPr>
        <p:spPr>
          <a:xfrm>
            <a:off x="8561341" y="3035087"/>
            <a:ext cx="497503" cy="0"/>
          </a:xfrm>
          <a:custGeom>
            <a:avLst/>
            <a:gdLst/>
            <a:ahLst/>
            <a:cxnLst/>
            <a:rect l="l" t="t" r="r" b="b"/>
            <a:pathLst>
              <a:path w="820419">
                <a:moveTo>
                  <a:pt x="0" y="0"/>
                </a:moveTo>
                <a:lnTo>
                  <a:pt x="820247" y="0"/>
                </a:lnTo>
              </a:path>
            </a:pathLst>
          </a:custGeom>
          <a:ln w="10470">
            <a:solidFill>
              <a:srgbClr val="010202"/>
            </a:solidFill>
          </a:ln>
        </p:spPr>
        <p:txBody>
          <a:bodyPr wrap="square" lIns="0" tIns="0" rIns="0" bIns="0" rtlCol="0"/>
          <a:lstStyle/>
          <a:p>
            <a:endParaRPr sz="1092"/>
          </a:p>
        </p:txBody>
      </p:sp>
      <p:sp>
        <p:nvSpPr>
          <p:cNvPr id="96" name="object 96"/>
          <p:cNvSpPr/>
          <p:nvPr/>
        </p:nvSpPr>
        <p:spPr>
          <a:xfrm>
            <a:off x="8558166"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97" name="object 97"/>
          <p:cNvSpPr/>
          <p:nvPr/>
        </p:nvSpPr>
        <p:spPr>
          <a:xfrm>
            <a:off x="9065052" y="3035087"/>
            <a:ext cx="451681" cy="0"/>
          </a:xfrm>
          <a:custGeom>
            <a:avLst/>
            <a:gdLst/>
            <a:ahLst/>
            <a:cxnLst/>
            <a:rect l="l" t="t" r="r" b="b"/>
            <a:pathLst>
              <a:path w="744855">
                <a:moveTo>
                  <a:pt x="0" y="0"/>
                </a:moveTo>
                <a:lnTo>
                  <a:pt x="744532" y="0"/>
                </a:lnTo>
              </a:path>
            </a:pathLst>
          </a:custGeom>
          <a:ln w="10470">
            <a:solidFill>
              <a:srgbClr val="010202"/>
            </a:solidFill>
          </a:ln>
        </p:spPr>
        <p:txBody>
          <a:bodyPr wrap="square" lIns="0" tIns="0" rIns="0" bIns="0" rtlCol="0"/>
          <a:lstStyle/>
          <a:p>
            <a:endParaRPr sz="1092"/>
          </a:p>
        </p:txBody>
      </p:sp>
      <p:sp>
        <p:nvSpPr>
          <p:cNvPr id="98" name="object 98"/>
          <p:cNvSpPr/>
          <p:nvPr/>
        </p:nvSpPr>
        <p:spPr>
          <a:xfrm>
            <a:off x="9061877"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99" name="object 99"/>
          <p:cNvSpPr/>
          <p:nvPr/>
        </p:nvSpPr>
        <p:spPr>
          <a:xfrm>
            <a:off x="9522918" y="3035087"/>
            <a:ext cx="548332" cy="0"/>
          </a:xfrm>
          <a:custGeom>
            <a:avLst/>
            <a:gdLst/>
            <a:ahLst/>
            <a:cxnLst/>
            <a:rect l="l" t="t" r="r" b="b"/>
            <a:pathLst>
              <a:path w="904240">
                <a:moveTo>
                  <a:pt x="0" y="0"/>
                </a:moveTo>
                <a:lnTo>
                  <a:pt x="904223" y="0"/>
                </a:lnTo>
              </a:path>
            </a:pathLst>
          </a:custGeom>
          <a:ln w="10470">
            <a:solidFill>
              <a:srgbClr val="010202"/>
            </a:solidFill>
          </a:ln>
        </p:spPr>
        <p:txBody>
          <a:bodyPr wrap="square" lIns="0" tIns="0" rIns="0" bIns="0" rtlCol="0"/>
          <a:lstStyle/>
          <a:p>
            <a:endParaRPr sz="1092"/>
          </a:p>
        </p:txBody>
      </p:sp>
      <p:sp>
        <p:nvSpPr>
          <p:cNvPr id="100" name="object 100"/>
          <p:cNvSpPr/>
          <p:nvPr/>
        </p:nvSpPr>
        <p:spPr>
          <a:xfrm>
            <a:off x="9519743"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101" name="object 101"/>
          <p:cNvSpPr/>
          <p:nvPr/>
        </p:nvSpPr>
        <p:spPr>
          <a:xfrm>
            <a:off x="10077551" y="3035087"/>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102" name="object 102"/>
          <p:cNvSpPr/>
          <p:nvPr/>
        </p:nvSpPr>
        <p:spPr>
          <a:xfrm>
            <a:off x="10074377"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103" name="object 103"/>
          <p:cNvSpPr/>
          <p:nvPr/>
        </p:nvSpPr>
        <p:spPr>
          <a:xfrm>
            <a:off x="10558022" y="3031912"/>
            <a:ext cx="0" cy="402392"/>
          </a:xfrm>
          <a:custGeom>
            <a:avLst/>
            <a:gdLst/>
            <a:ahLst/>
            <a:cxnLst/>
            <a:rect l="l" t="t" r="r" b="b"/>
            <a:pathLst>
              <a:path h="663575">
                <a:moveTo>
                  <a:pt x="0" y="663152"/>
                </a:moveTo>
                <a:lnTo>
                  <a:pt x="0" y="0"/>
                </a:lnTo>
              </a:path>
            </a:pathLst>
          </a:custGeom>
          <a:ln w="10470">
            <a:solidFill>
              <a:srgbClr val="010202"/>
            </a:solidFill>
          </a:ln>
        </p:spPr>
        <p:txBody>
          <a:bodyPr wrap="square" lIns="0" tIns="0" rIns="0" bIns="0" rtlCol="0"/>
          <a:lstStyle/>
          <a:p>
            <a:endParaRPr sz="1092"/>
          </a:p>
        </p:txBody>
      </p:sp>
      <p:sp>
        <p:nvSpPr>
          <p:cNvPr id="104" name="object 104"/>
          <p:cNvSpPr/>
          <p:nvPr/>
        </p:nvSpPr>
        <p:spPr>
          <a:xfrm>
            <a:off x="6575010" y="3430874"/>
            <a:ext cx="492113" cy="0"/>
          </a:xfrm>
          <a:custGeom>
            <a:avLst/>
            <a:gdLst/>
            <a:ahLst/>
            <a:cxnLst/>
            <a:rect l="l" t="t" r="r" b="b"/>
            <a:pathLst>
              <a:path w="811529">
                <a:moveTo>
                  <a:pt x="0" y="0"/>
                </a:moveTo>
                <a:lnTo>
                  <a:pt x="811504" y="0"/>
                </a:lnTo>
              </a:path>
            </a:pathLst>
          </a:custGeom>
          <a:ln w="10470">
            <a:solidFill>
              <a:srgbClr val="010202"/>
            </a:solidFill>
          </a:ln>
        </p:spPr>
        <p:txBody>
          <a:bodyPr wrap="square" lIns="0" tIns="0" rIns="0" bIns="0" rtlCol="0"/>
          <a:lstStyle/>
          <a:p>
            <a:endParaRPr sz="1092"/>
          </a:p>
        </p:txBody>
      </p:sp>
      <p:sp>
        <p:nvSpPr>
          <p:cNvPr id="105" name="object 105"/>
          <p:cNvSpPr/>
          <p:nvPr/>
        </p:nvSpPr>
        <p:spPr>
          <a:xfrm>
            <a:off x="7073450" y="3430874"/>
            <a:ext cx="480561" cy="0"/>
          </a:xfrm>
          <a:custGeom>
            <a:avLst/>
            <a:gdLst/>
            <a:ahLst/>
            <a:cxnLst/>
            <a:rect l="l" t="t" r="r" b="b"/>
            <a:pathLst>
              <a:path w="792479">
                <a:moveTo>
                  <a:pt x="0" y="0"/>
                </a:moveTo>
                <a:lnTo>
                  <a:pt x="792310" y="0"/>
                </a:lnTo>
              </a:path>
            </a:pathLst>
          </a:custGeom>
          <a:ln w="10470">
            <a:solidFill>
              <a:srgbClr val="010202"/>
            </a:solidFill>
          </a:ln>
        </p:spPr>
        <p:txBody>
          <a:bodyPr wrap="square" lIns="0" tIns="0" rIns="0" bIns="0" rtlCol="0"/>
          <a:lstStyle/>
          <a:p>
            <a:endParaRPr sz="1092"/>
          </a:p>
        </p:txBody>
      </p:sp>
      <p:sp>
        <p:nvSpPr>
          <p:cNvPr id="106" name="object 106"/>
          <p:cNvSpPr/>
          <p:nvPr/>
        </p:nvSpPr>
        <p:spPr>
          <a:xfrm>
            <a:off x="7560207" y="3430874"/>
            <a:ext cx="508285" cy="0"/>
          </a:xfrm>
          <a:custGeom>
            <a:avLst/>
            <a:gdLst/>
            <a:ahLst/>
            <a:cxnLst/>
            <a:rect l="l" t="t" r="r" b="b"/>
            <a:pathLst>
              <a:path w="838200">
                <a:moveTo>
                  <a:pt x="0" y="0"/>
                </a:moveTo>
                <a:lnTo>
                  <a:pt x="837649" y="0"/>
                </a:lnTo>
              </a:path>
            </a:pathLst>
          </a:custGeom>
          <a:ln w="10470">
            <a:solidFill>
              <a:srgbClr val="010202"/>
            </a:solidFill>
          </a:ln>
        </p:spPr>
        <p:txBody>
          <a:bodyPr wrap="square" lIns="0" tIns="0" rIns="0" bIns="0" rtlCol="0"/>
          <a:lstStyle/>
          <a:p>
            <a:endParaRPr sz="1092"/>
          </a:p>
        </p:txBody>
      </p:sp>
      <p:sp>
        <p:nvSpPr>
          <p:cNvPr id="107" name="object 107"/>
          <p:cNvSpPr/>
          <p:nvPr/>
        </p:nvSpPr>
        <p:spPr>
          <a:xfrm>
            <a:off x="8074520" y="3430874"/>
            <a:ext cx="480561" cy="0"/>
          </a:xfrm>
          <a:custGeom>
            <a:avLst/>
            <a:gdLst/>
            <a:ahLst/>
            <a:cxnLst/>
            <a:rect l="l" t="t" r="r" b="b"/>
            <a:pathLst>
              <a:path w="792480">
                <a:moveTo>
                  <a:pt x="0" y="0"/>
                </a:moveTo>
                <a:lnTo>
                  <a:pt x="792269" y="0"/>
                </a:lnTo>
              </a:path>
            </a:pathLst>
          </a:custGeom>
          <a:ln w="10470">
            <a:solidFill>
              <a:srgbClr val="010202"/>
            </a:solidFill>
          </a:ln>
        </p:spPr>
        <p:txBody>
          <a:bodyPr wrap="square" lIns="0" tIns="0" rIns="0" bIns="0" rtlCol="0"/>
          <a:lstStyle/>
          <a:p>
            <a:endParaRPr sz="1092"/>
          </a:p>
        </p:txBody>
      </p:sp>
      <p:sp>
        <p:nvSpPr>
          <p:cNvPr id="108" name="object 108"/>
          <p:cNvSpPr/>
          <p:nvPr/>
        </p:nvSpPr>
        <p:spPr>
          <a:xfrm>
            <a:off x="8561341" y="3430874"/>
            <a:ext cx="497503" cy="0"/>
          </a:xfrm>
          <a:custGeom>
            <a:avLst/>
            <a:gdLst/>
            <a:ahLst/>
            <a:cxnLst/>
            <a:rect l="l" t="t" r="r" b="b"/>
            <a:pathLst>
              <a:path w="820419">
                <a:moveTo>
                  <a:pt x="0" y="0"/>
                </a:moveTo>
                <a:lnTo>
                  <a:pt x="820247" y="0"/>
                </a:lnTo>
              </a:path>
            </a:pathLst>
          </a:custGeom>
          <a:ln w="10470">
            <a:solidFill>
              <a:srgbClr val="010202"/>
            </a:solidFill>
          </a:ln>
        </p:spPr>
        <p:txBody>
          <a:bodyPr wrap="square" lIns="0" tIns="0" rIns="0" bIns="0" rtlCol="0"/>
          <a:lstStyle/>
          <a:p>
            <a:endParaRPr sz="1092"/>
          </a:p>
        </p:txBody>
      </p:sp>
      <p:sp>
        <p:nvSpPr>
          <p:cNvPr id="109" name="object 109"/>
          <p:cNvSpPr/>
          <p:nvPr/>
        </p:nvSpPr>
        <p:spPr>
          <a:xfrm>
            <a:off x="9065052" y="3430874"/>
            <a:ext cx="451681" cy="0"/>
          </a:xfrm>
          <a:custGeom>
            <a:avLst/>
            <a:gdLst/>
            <a:ahLst/>
            <a:cxnLst/>
            <a:rect l="l" t="t" r="r" b="b"/>
            <a:pathLst>
              <a:path w="744855">
                <a:moveTo>
                  <a:pt x="0" y="0"/>
                </a:moveTo>
                <a:lnTo>
                  <a:pt x="744532" y="0"/>
                </a:lnTo>
              </a:path>
            </a:pathLst>
          </a:custGeom>
          <a:ln w="10470">
            <a:solidFill>
              <a:srgbClr val="010202"/>
            </a:solidFill>
          </a:ln>
        </p:spPr>
        <p:txBody>
          <a:bodyPr wrap="square" lIns="0" tIns="0" rIns="0" bIns="0" rtlCol="0"/>
          <a:lstStyle/>
          <a:p>
            <a:endParaRPr sz="1092"/>
          </a:p>
        </p:txBody>
      </p:sp>
      <p:sp>
        <p:nvSpPr>
          <p:cNvPr id="110" name="object 110"/>
          <p:cNvSpPr/>
          <p:nvPr/>
        </p:nvSpPr>
        <p:spPr>
          <a:xfrm>
            <a:off x="9522918" y="3430874"/>
            <a:ext cx="548332" cy="0"/>
          </a:xfrm>
          <a:custGeom>
            <a:avLst/>
            <a:gdLst/>
            <a:ahLst/>
            <a:cxnLst/>
            <a:rect l="l" t="t" r="r" b="b"/>
            <a:pathLst>
              <a:path w="904240">
                <a:moveTo>
                  <a:pt x="0" y="0"/>
                </a:moveTo>
                <a:lnTo>
                  <a:pt x="904223" y="0"/>
                </a:lnTo>
              </a:path>
            </a:pathLst>
          </a:custGeom>
          <a:ln w="10470">
            <a:solidFill>
              <a:srgbClr val="010202"/>
            </a:solidFill>
          </a:ln>
        </p:spPr>
        <p:txBody>
          <a:bodyPr wrap="square" lIns="0" tIns="0" rIns="0" bIns="0" rtlCol="0"/>
          <a:lstStyle/>
          <a:p>
            <a:endParaRPr sz="1092"/>
          </a:p>
        </p:txBody>
      </p:sp>
      <p:sp>
        <p:nvSpPr>
          <p:cNvPr id="111" name="object 111"/>
          <p:cNvSpPr/>
          <p:nvPr/>
        </p:nvSpPr>
        <p:spPr>
          <a:xfrm>
            <a:off x="10077551" y="3430874"/>
            <a:ext cx="477480" cy="0"/>
          </a:xfrm>
          <a:custGeom>
            <a:avLst/>
            <a:gdLst/>
            <a:ahLst/>
            <a:cxnLst/>
            <a:rect l="l" t="t" r="r" b="b"/>
            <a:pathLst>
              <a:path w="787400">
                <a:moveTo>
                  <a:pt x="0" y="0"/>
                </a:moveTo>
                <a:lnTo>
                  <a:pt x="787065" y="0"/>
                </a:lnTo>
              </a:path>
            </a:pathLst>
          </a:custGeom>
          <a:ln w="10470">
            <a:solidFill>
              <a:srgbClr val="010202"/>
            </a:solidFill>
          </a:ln>
        </p:spPr>
        <p:txBody>
          <a:bodyPr wrap="square" lIns="0" tIns="0" rIns="0" bIns="0" rtlCol="0"/>
          <a:lstStyle/>
          <a:p>
            <a:endParaRPr sz="1092"/>
          </a:p>
        </p:txBody>
      </p:sp>
      <p:sp>
        <p:nvSpPr>
          <p:cNvPr id="112" name="object 112"/>
          <p:cNvSpPr txBox="1"/>
          <p:nvPr/>
        </p:nvSpPr>
        <p:spPr>
          <a:xfrm>
            <a:off x="6571836" y="3035087"/>
            <a:ext cx="498659" cy="273386"/>
          </a:xfrm>
          <a:prstGeom prst="rect">
            <a:avLst/>
          </a:prstGeom>
          <a:ln w="10470">
            <a:solidFill>
              <a:srgbClr val="010202"/>
            </a:solidFill>
          </a:ln>
        </p:spPr>
        <p:txBody>
          <a:bodyPr vert="horz" wrap="square" lIns="0" tIns="118215" rIns="0" bIns="0" rtlCol="0">
            <a:spAutoFit/>
          </a:bodyPr>
          <a:lstStyle/>
          <a:p>
            <a:pPr marL="63921">
              <a:spcBef>
                <a:spcPts val="931"/>
              </a:spcBef>
            </a:pPr>
            <a:r>
              <a:rPr sz="1001" b="1" spc="-21" dirty="0">
                <a:solidFill>
                  <a:srgbClr val="231E20"/>
                </a:solidFill>
                <a:latin typeface="Arial"/>
                <a:cs typeface="Arial"/>
              </a:rPr>
              <a:t>645567</a:t>
            </a:r>
            <a:endParaRPr sz="1001">
              <a:latin typeface="Arial"/>
              <a:cs typeface="Arial"/>
            </a:endParaRPr>
          </a:p>
        </p:txBody>
      </p:sp>
      <p:sp>
        <p:nvSpPr>
          <p:cNvPr id="113" name="object 113"/>
          <p:cNvSpPr txBox="1"/>
          <p:nvPr/>
        </p:nvSpPr>
        <p:spPr>
          <a:xfrm>
            <a:off x="7557032" y="3035087"/>
            <a:ext cx="514446" cy="273386"/>
          </a:xfrm>
          <a:prstGeom prst="rect">
            <a:avLst/>
          </a:prstGeom>
          <a:ln w="10470">
            <a:solidFill>
              <a:srgbClr val="010202"/>
            </a:solidFill>
          </a:ln>
        </p:spPr>
        <p:txBody>
          <a:bodyPr vert="horz" wrap="square" lIns="0" tIns="118215" rIns="0" bIns="0" rtlCol="0">
            <a:spAutoFit/>
          </a:bodyPr>
          <a:lstStyle/>
          <a:p>
            <a:pPr marL="83559">
              <a:spcBef>
                <a:spcPts val="931"/>
              </a:spcBef>
            </a:pPr>
            <a:r>
              <a:rPr sz="1001" spc="-58" dirty="0">
                <a:solidFill>
                  <a:srgbClr val="231E20"/>
                </a:solidFill>
                <a:latin typeface="Arial"/>
                <a:cs typeface="Arial"/>
              </a:rPr>
              <a:t>645570</a:t>
            </a:r>
            <a:endParaRPr sz="1001">
              <a:latin typeface="Arial"/>
              <a:cs typeface="Arial"/>
            </a:endParaRPr>
          </a:p>
        </p:txBody>
      </p:sp>
      <p:sp>
        <p:nvSpPr>
          <p:cNvPr id="114" name="object 114"/>
          <p:cNvSpPr txBox="1"/>
          <p:nvPr/>
        </p:nvSpPr>
        <p:spPr>
          <a:xfrm>
            <a:off x="8558166" y="3035087"/>
            <a:ext cx="504050" cy="273386"/>
          </a:xfrm>
          <a:prstGeom prst="rect">
            <a:avLst/>
          </a:prstGeom>
          <a:ln w="10470">
            <a:solidFill>
              <a:srgbClr val="010202"/>
            </a:solidFill>
          </a:ln>
        </p:spPr>
        <p:txBody>
          <a:bodyPr vert="horz" wrap="square" lIns="0" tIns="118215" rIns="0" bIns="0" rtlCol="0">
            <a:spAutoFit/>
          </a:bodyPr>
          <a:lstStyle/>
          <a:p>
            <a:pPr marL="38121" algn="ctr">
              <a:spcBef>
                <a:spcPts val="931"/>
              </a:spcBef>
            </a:pPr>
            <a:r>
              <a:rPr sz="1001" spc="-52" dirty="0">
                <a:solidFill>
                  <a:srgbClr val="231E20"/>
                </a:solidFill>
                <a:latin typeface="Arial"/>
                <a:cs typeface="Arial"/>
              </a:rPr>
              <a:t>...</a:t>
            </a:r>
            <a:endParaRPr sz="1001">
              <a:latin typeface="Arial"/>
              <a:cs typeface="Arial"/>
            </a:endParaRPr>
          </a:p>
        </p:txBody>
      </p:sp>
      <p:sp>
        <p:nvSpPr>
          <p:cNvPr id="115" name="object 115"/>
          <p:cNvSpPr txBox="1"/>
          <p:nvPr/>
        </p:nvSpPr>
        <p:spPr>
          <a:xfrm>
            <a:off x="9519743" y="3035087"/>
            <a:ext cx="554878" cy="273386"/>
          </a:xfrm>
          <a:prstGeom prst="rect">
            <a:avLst/>
          </a:prstGeom>
          <a:ln w="10470">
            <a:solidFill>
              <a:srgbClr val="010202"/>
            </a:solidFill>
          </a:ln>
        </p:spPr>
        <p:txBody>
          <a:bodyPr vert="horz" wrap="square" lIns="0" tIns="118215" rIns="0" bIns="0" rtlCol="0">
            <a:spAutoFit/>
          </a:bodyPr>
          <a:lstStyle/>
          <a:p>
            <a:pPr marL="63150">
              <a:spcBef>
                <a:spcPts val="931"/>
              </a:spcBef>
            </a:pPr>
            <a:r>
              <a:rPr sz="1001" spc="-58" dirty="0">
                <a:solidFill>
                  <a:srgbClr val="231E20"/>
                </a:solidFill>
                <a:latin typeface="Arial"/>
                <a:cs typeface="Arial"/>
              </a:rPr>
              <a:t>6455766</a:t>
            </a:r>
            <a:endParaRPr sz="1001">
              <a:latin typeface="Arial"/>
              <a:cs typeface="Arial"/>
            </a:endParaRPr>
          </a:p>
        </p:txBody>
      </p:sp>
      <p:sp>
        <p:nvSpPr>
          <p:cNvPr id="116" name="object 116"/>
          <p:cNvSpPr/>
          <p:nvPr/>
        </p:nvSpPr>
        <p:spPr>
          <a:xfrm>
            <a:off x="6163718" y="4035141"/>
            <a:ext cx="445905" cy="0"/>
          </a:xfrm>
          <a:custGeom>
            <a:avLst/>
            <a:gdLst/>
            <a:ahLst/>
            <a:cxnLst/>
            <a:rect l="l" t="t" r="r" b="b"/>
            <a:pathLst>
              <a:path w="735329">
                <a:moveTo>
                  <a:pt x="0" y="0"/>
                </a:moveTo>
                <a:lnTo>
                  <a:pt x="734794" y="0"/>
                </a:lnTo>
              </a:path>
            </a:pathLst>
          </a:custGeom>
          <a:ln w="10470">
            <a:solidFill>
              <a:srgbClr val="010202"/>
            </a:solidFill>
          </a:ln>
        </p:spPr>
        <p:txBody>
          <a:bodyPr wrap="square" lIns="0" tIns="0" rIns="0" bIns="0" rtlCol="0"/>
          <a:lstStyle/>
          <a:p>
            <a:endParaRPr sz="1092"/>
          </a:p>
        </p:txBody>
      </p:sp>
      <p:sp>
        <p:nvSpPr>
          <p:cNvPr id="117" name="object 117"/>
          <p:cNvSpPr/>
          <p:nvPr/>
        </p:nvSpPr>
        <p:spPr>
          <a:xfrm>
            <a:off x="6672793" y="4035141"/>
            <a:ext cx="910293" cy="0"/>
          </a:xfrm>
          <a:custGeom>
            <a:avLst/>
            <a:gdLst/>
            <a:ahLst/>
            <a:cxnLst/>
            <a:rect l="l" t="t" r="r" b="b"/>
            <a:pathLst>
              <a:path w="1501140">
                <a:moveTo>
                  <a:pt x="0" y="0"/>
                </a:moveTo>
                <a:lnTo>
                  <a:pt x="1500823" y="0"/>
                </a:lnTo>
              </a:path>
            </a:pathLst>
          </a:custGeom>
          <a:ln w="10470">
            <a:solidFill>
              <a:srgbClr val="010202"/>
            </a:solidFill>
          </a:ln>
        </p:spPr>
        <p:txBody>
          <a:bodyPr wrap="square" lIns="0" tIns="0" rIns="0" bIns="0" rtlCol="0"/>
          <a:lstStyle/>
          <a:p>
            <a:endParaRPr sz="1092"/>
          </a:p>
        </p:txBody>
      </p:sp>
      <p:sp>
        <p:nvSpPr>
          <p:cNvPr id="118" name="object 118"/>
          <p:cNvSpPr/>
          <p:nvPr/>
        </p:nvSpPr>
        <p:spPr>
          <a:xfrm>
            <a:off x="7646370" y="4035141"/>
            <a:ext cx="423571" cy="0"/>
          </a:xfrm>
          <a:custGeom>
            <a:avLst/>
            <a:gdLst/>
            <a:ahLst/>
            <a:cxnLst/>
            <a:rect l="l" t="t" r="r" b="b"/>
            <a:pathLst>
              <a:path w="698500">
                <a:moveTo>
                  <a:pt x="0" y="0"/>
                </a:moveTo>
                <a:lnTo>
                  <a:pt x="698062" y="0"/>
                </a:lnTo>
              </a:path>
            </a:pathLst>
          </a:custGeom>
          <a:ln w="10470">
            <a:solidFill>
              <a:srgbClr val="010202"/>
            </a:solidFill>
          </a:ln>
        </p:spPr>
        <p:txBody>
          <a:bodyPr wrap="square" lIns="0" tIns="0" rIns="0" bIns="0" rtlCol="0"/>
          <a:lstStyle/>
          <a:p>
            <a:endParaRPr sz="1092"/>
          </a:p>
        </p:txBody>
      </p:sp>
      <p:sp>
        <p:nvSpPr>
          <p:cNvPr id="119" name="object 119"/>
          <p:cNvSpPr/>
          <p:nvPr/>
        </p:nvSpPr>
        <p:spPr>
          <a:xfrm>
            <a:off x="8133190" y="4035141"/>
            <a:ext cx="910293" cy="0"/>
          </a:xfrm>
          <a:custGeom>
            <a:avLst/>
            <a:gdLst/>
            <a:ahLst/>
            <a:cxnLst/>
            <a:rect l="l" t="t" r="r" b="b"/>
            <a:pathLst>
              <a:path w="1501140">
                <a:moveTo>
                  <a:pt x="0" y="0"/>
                </a:moveTo>
                <a:lnTo>
                  <a:pt x="1500812" y="0"/>
                </a:lnTo>
              </a:path>
            </a:pathLst>
          </a:custGeom>
          <a:ln w="10470">
            <a:solidFill>
              <a:srgbClr val="010202"/>
            </a:solidFill>
          </a:ln>
        </p:spPr>
        <p:txBody>
          <a:bodyPr wrap="square" lIns="0" tIns="0" rIns="0" bIns="0" rtlCol="0"/>
          <a:lstStyle/>
          <a:p>
            <a:endParaRPr sz="1092"/>
          </a:p>
        </p:txBody>
      </p:sp>
      <p:sp>
        <p:nvSpPr>
          <p:cNvPr id="120" name="object 120"/>
          <p:cNvSpPr/>
          <p:nvPr/>
        </p:nvSpPr>
        <p:spPr>
          <a:xfrm>
            <a:off x="9106768" y="4035141"/>
            <a:ext cx="1397014" cy="0"/>
          </a:xfrm>
          <a:custGeom>
            <a:avLst/>
            <a:gdLst/>
            <a:ahLst/>
            <a:cxnLst/>
            <a:rect l="l" t="t" r="r" b="b"/>
            <a:pathLst>
              <a:path w="2303780">
                <a:moveTo>
                  <a:pt x="0" y="0"/>
                </a:moveTo>
                <a:lnTo>
                  <a:pt x="2303605" y="0"/>
                </a:lnTo>
              </a:path>
            </a:pathLst>
          </a:custGeom>
          <a:ln w="10470">
            <a:solidFill>
              <a:srgbClr val="010202"/>
            </a:solidFill>
          </a:ln>
        </p:spPr>
        <p:txBody>
          <a:bodyPr wrap="square" lIns="0" tIns="0" rIns="0" bIns="0" rtlCol="0"/>
          <a:lstStyle/>
          <a:p>
            <a:endParaRPr sz="1092"/>
          </a:p>
        </p:txBody>
      </p:sp>
      <p:sp>
        <p:nvSpPr>
          <p:cNvPr id="121" name="object 121"/>
          <p:cNvSpPr/>
          <p:nvPr/>
        </p:nvSpPr>
        <p:spPr>
          <a:xfrm>
            <a:off x="6163718" y="4431988"/>
            <a:ext cx="445905" cy="0"/>
          </a:xfrm>
          <a:custGeom>
            <a:avLst/>
            <a:gdLst/>
            <a:ahLst/>
            <a:cxnLst/>
            <a:rect l="l" t="t" r="r" b="b"/>
            <a:pathLst>
              <a:path w="735329">
                <a:moveTo>
                  <a:pt x="0" y="0"/>
                </a:moveTo>
                <a:lnTo>
                  <a:pt x="734794" y="0"/>
                </a:lnTo>
              </a:path>
            </a:pathLst>
          </a:custGeom>
          <a:ln w="10470">
            <a:solidFill>
              <a:srgbClr val="010202"/>
            </a:solidFill>
          </a:ln>
        </p:spPr>
        <p:txBody>
          <a:bodyPr wrap="square" lIns="0" tIns="0" rIns="0" bIns="0" rtlCol="0"/>
          <a:lstStyle/>
          <a:p>
            <a:endParaRPr sz="1092"/>
          </a:p>
        </p:txBody>
      </p:sp>
      <p:sp>
        <p:nvSpPr>
          <p:cNvPr id="122" name="object 122"/>
          <p:cNvSpPr/>
          <p:nvPr/>
        </p:nvSpPr>
        <p:spPr>
          <a:xfrm>
            <a:off x="6672793" y="4431988"/>
            <a:ext cx="910293" cy="0"/>
          </a:xfrm>
          <a:custGeom>
            <a:avLst/>
            <a:gdLst/>
            <a:ahLst/>
            <a:cxnLst/>
            <a:rect l="l" t="t" r="r" b="b"/>
            <a:pathLst>
              <a:path w="1501140">
                <a:moveTo>
                  <a:pt x="0" y="0"/>
                </a:moveTo>
                <a:lnTo>
                  <a:pt x="1500823" y="0"/>
                </a:lnTo>
              </a:path>
            </a:pathLst>
          </a:custGeom>
          <a:ln w="10470">
            <a:solidFill>
              <a:srgbClr val="010202"/>
            </a:solidFill>
          </a:ln>
        </p:spPr>
        <p:txBody>
          <a:bodyPr wrap="square" lIns="0" tIns="0" rIns="0" bIns="0" rtlCol="0"/>
          <a:lstStyle/>
          <a:p>
            <a:endParaRPr sz="1092"/>
          </a:p>
        </p:txBody>
      </p:sp>
      <p:sp>
        <p:nvSpPr>
          <p:cNvPr id="123" name="object 123"/>
          <p:cNvSpPr/>
          <p:nvPr/>
        </p:nvSpPr>
        <p:spPr>
          <a:xfrm>
            <a:off x="7646370" y="4431988"/>
            <a:ext cx="423571" cy="0"/>
          </a:xfrm>
          <a:custGeom>
            <a:avLst/>
            <a:gdLst/>
            <a:ahLst/>
            <a:cxnLst/>
            <a:rect l="l" t="t" r="r" b="b"/>
            <a:pathLst>
              <a:path w="698500">
                <a:moveTo>
                  <a:pt x="0" y="0"/>
                </a:moveTo>
                <a:lnTo>
                  <a:pt x="698062" y="0"/>
                </a:lnTo>
              </a:path>
            </a:pathLst>
          </a:custGeom>
          <a:ln w="10470">
            <a:solidFill>
              <a:srgbClr val="010202"/>
            </a:solidFill>
          </a:ln>
        </p:spPr>
        <p:txBody>
          <a:bodyPr wrap="square" lIns="0" tIns="0" rIns="0" bIns="0" rtlCol="0"/>
          <a:lstStyle/>
          <a:p>
            <a:endParaRPr sz="1092"/>
          </a:p>
        </p:txBody>
      </p:sp>
      <p:sp>
        <p:nvSpPr>
          <p:cNvPr id="124" name="object 124"/>
          <p:cNvSpPr/>
          <p:nvPr/>
        </p:nvSpPr>
        <p:spPr>
          <a:xfrm>
            <a:off x="8133190" y="4431988"/>
            <a:ext cx="910293" cy="0"/>
          </a:xfrm>
          <a:custGeom>
            <a:avLst/>
            <a:gdLst/>
            <a:ahLst/>
            <a:cxnLst/>
            <a:rect l="l" t="t" r="r" b="b"/>
            <a:pathLst>
              <a:path w="1501140">
                <a:moveTo>
                  <a:pt x="0" y="0"/>
                </a:moveTo>
                <a:lnTo>
                  <a:pt x="1500812" y="0"/>
                </a:lnTo>
              </a:path>
            </a:pathLst>
          </a:custGeom>
          <a:ln w="10470">
            <a:solidFill>
              <a:srgbClr val="010202"/>
            </a:solidFill>
          </a:ln>
        </p:spPr>
        <p:txBody>
          <a:bodyPr wrap="square" lIns="0" tIns="0" rIns="0" bIns="0" rtlCol="0"/>
          <a:lstStyle/>
          <a:p>
            <a:endParaRPr sz="1092"/>
          </a:p>
        </p:txBody>
      </p:sp>
      <p:sp>
        <p:nvSpPr>
          <p:cNvPr id="125" name="object 125"/>
          <p:cNvSpPr/>
          <p:nvPr/>
        </p:nvSpPr>
        <p:spPr>
          <a:xfrm>
            <a:off x="9106768" y="4431988"/>
            <a:ext cx="1397014" cy="0"/>
          </a:xfrm>
          <a:custGeom>
            <a:avLst/>
            <a:gdLst/>
            <a:ahLst/>
            <a:cxnLst/>
            <a:rect l="l" t="t" r="r" b="b"/>
            <a:pathLst>
              <a:path w="2303780">
                <a:moveTo>
                  <a:pt x="0" y="0"/>
                </a:moveTo>
                <a:lnTo>
                  <a:pt x="2303605" y="0"/>
                </a:lnTo>
              </a:path>
            </a:pathLst>
          </a:custGeom>
          <a:ln w="10470">
            <a:solidFill>
              <a:srgbClr val="010202"/>
            </a:solidFill>
          </a:ln>
        </p:spPr>
        <p:txBody>
          <a:bodyPr wrap="square" lIns="0" tIns="0" rIns="0" bIns="0" rtlCol="0"/>
          <a:lstStyle/>
          <a:p>
            <a:endParaRPr sz="1092"/>
          </a:p>
        </p:txBody>
      </p:sp>
      <p:sp>
        <p:nvSpPr>
          <p:cNvPr id="126" name="object 126"/>
          <p:cNvSpPr/>
          <p:nvPr/>
        </p:nvSpPr>
        <p:spPr>
          <a:xfrm>
            <a:off x="6163718" y="4828836"/>
            <a:ext cx="445905" cy="0"/>
          </a:xfrm>
          <a:custGeom>
            <a:avLst/>
            <a:gdLst/>
            <a:ahLst/>
            <a:cxnLst/>
            <a:rect l="l" t="t" r="r" b="b"/>
            <a:pathLst>
              <a:path w="735329">
                <a:moveTo>
                  <a:pt x="0" y="0"/>
                </a:moveTo>
                <a:lnTo>
                  <a:pt x="734794" y="0"/>
                </a:lnTo>
              </a:path>
            </a:pathLst>
          </a:custGeom>
          <a:ln w="10470">
            <a:solidFill>
              <a:srgbClr val="010202"/>
            </a:solidFill>
          </a:ln>
        </p:spPr>
        <p:txBody>
          <a:bodyPr wrap="square" lIns="0" tIns="0" rIns="0" bIns="0" rtlCol="0"/>
          <a:lstStyle/>
          <a:p>
            <a:endParaRPr sz="1092"/>
          </a:p>
        </p:txBody>
      </p:sp>
      <p:sp>
        <p:nvSpPr>
          <p:cNvPr id="127" name="object 127"/>
          <p:cNvSpPr/>
          <p:nvPr/>
        </p:nvSpPr>
        <p:spPr>
          <a:xfrm>
            <a:off x="6672793" y="4828836"/>
            <a:ext cx="910293" cy="0"/>
          </a:xfrm>
          <a:custGeom>
            <a:avLst/>
            <a:gdLst/>
            <a:ahLst/>
            <a:cxnLst/>
            <a:rect l="l" t="t" r="r" b="b"/>
            <a:pathLst>
              <a:path w="1501140">
                <a:moveTo>
                  <a:pt x="0" y="0"/>
                </a:moveTo>
                <a:lnTo>
                  <a:pt x="1500823" y="0"/>
                </a:lnTo>
              </a:path>
            </a:pathLst>
          </a:custGeom>
          <a:ln w="10470">
            <a:solidFill>
              <a:srgbClr val="010202"/>
            </a:solidFill>
          </a:ln>
        </p:spPr>
        <p:txBody>
          <a:bodyPr wrap="square" lIns="0" tIns="0" rIns="0" bIns="0" rtlCol="0"/>
          <a:lstStyle/>
          <a:p>
            <a:endParaRPr sz="1092"/>
          </a:p>
        </p:txBody>
      </p:sp>
      <p:sp>
        <p:nvSpPr>
          <p:cNvPr id="128" name="object 128"/>
          <p:cNvSpPr/>
          <p:nvPr/>
        </p:nvSpPr>
        <p:spPr>
          <a:xfrm>
            <a:off x="7646370" y="4828836"/>
            <a:ext cx="423571" cy="0"/>
          </a:xfrm>
          <a:custGeom>
            <a:avLst/>
            <a:gdLst/>
            <a:ahLst/>
            <a:cxnLst/>
            <a:rect l="l" t="t" r="r" b="b"/>
            <a:pathLst>
              <a:path w="698500">
                <a:moveTo>
                  <a:pt x="0" y="0"/>
                </a:moveTo>
                <a:lnTo>
                  <a:pt x="698062" y="0"/>
                </a:lnTo>
              </a:path>
            </a:pathLst>
          </a:custGeom>
          <a:ln w="10470">
            <a:solidFill>
              <a:srgbClr val="010202"/>
            </a:solidFill>
          </a:ln>
        </p:spPr>
        <p:txBody>
          <a:bodyPr wrap="square" lIns="0" tIns="0" rIns="0" bIns="0" rtlCol="0"/>
          <a:lstStyle/>
          <a:p>
            <a:endParaRPr sz="1092"/>
          </a:p>
        </p:txBody>
      </p:sp>
      <p:sp>
        <p:nvSpPr>
          <p:cNvPr id="129" name="object 129"/>
          <p:cNvSpPr/>
          <p:nvPr/>
        </p:nvSpPr>
        <p:spPr>
          <a:xfrm>
            <a:off x="8133190" y="4828836"/>
            <a:ext cx="910293" cy="0"/>
          </a:xfrm>
          <a:custGeom>
            <a:avLst/>
            <a:gdLst/>
            <a:ahLst/>
            <a:cxnLst/>
            <a:rect l="l" t="t" r="r" b="b"/>
            <a:pathLst>
              <a:path w="1501140">
                <a:moveTo>
                  <a:pt x="0" y="0"/>
                </a:moveTo>
                <a:lnTo>
                  <a:pt x="1500812" y="0"/>
                </a:lnTo>
              </a:path>
            </a:pathLst>
          </a:custGeom>
          <a:ln w="10470">
            <a:solidFill>
              <a:srgbClr val="010202"/>
            </a:solidFill>
          </a:ln>
        </p:spPr>
        <p:txBody>
          <a:bodyPr wrap="square" lIns="0" tIns="0" rIns="0" bIns="0" rtlCol="0"/>
          <a:lstStyle/>
          <a:p>
            <a:endParaRPr sz="1092"/>
          </a:p>
        </p:txBody>
      </p:sp>
      <p:sp>
        <p:nvSpPr>
          <p:cNvPr id="130" name="object 130"/>
          <p:cNvSpPr/>
          <p:nvPr/>
        </p:nvSpPr>
        <p:spPr>
          <a:xfrm>
            <a:off x="9106768" y="4828836"/>
            <a:ext cx="1397014" cy="0"/>
          </a:xfrm>
          <a:custGeom>
            <a:avLst/>
            <a:gdLst/>
            <a:ahLst/>
            <a:cxnLst/>
            <a:rect l="l" t="t" r="r" b="b"/>
            <a:pathLst>
              <a:path w="2303780">
                <a:moveTo>
                  <a:pt x="0" y="0"/>
                </a:moveTo>
                <a:lnTo>
                  <a:pt x="2303605" y="0"/>
                </a:lnTo>
              </a:path>
            </a:pathLst>
          </a:custGeom>
          <a:ln w="10470">
            <a:solidFill>
              <a:srgbClr val="010202"/>
            </a:solidFill>
          </a:ln>
        </p:spPr>
        <p:txBody>
          <a:bodyPr wrap="square" lIns="0" tIns="0" rIns="0" bIns="0" rtlCol="0"/>
          <a:lstStyle/>
          <a:p>
            <a:endParaRPr sz="1092"/>
          </a:p>
        </p:txBody>
      </p:sp>
      <p:sp>
        <p:nvSpPr>
          <p:cNvPr id="131" name="object 131"/>
          <p:cNvSpPr/>
          <p:nvPr/>
        </p:nvSpPr>
        <p:spPr>
          <a:xfrm>
            <a:off x="6163718" y="5222508"/>
            <a:ext cx="445905" cy="0"/>
          </a:xfrm>
          <a:custGeom>
            <a:avLst/>
            <a:gdLst/>
            <a:ahLst/>
            <a:cxnLst/>
            <a:rect l="l" t="t" r="r" b="b"/>
            <a:pathLst>
              <a:path w="735329">
                <a:moveTo>
                  <a:pt x="0" y="0"/>
                </a:moveTo>
                <a:lnTo>
                  <a:pt x="734794" y="0"/>
                </a:lnTo>
              </a:path>
            </a:pathLst>
          </a:custGeom>
          <a:ln w="10470">
            <a:solidFill>
              <a:srgbClr val="010202"/>
            </a:solidFill>
          </a:ln>
        </p:spPr>
        <p:txBody>
          <a:bodyPr wrap="square" lIns="0" tIns="0" rIns="0" bIns="0" rtlCol="0"/>
          <a:lstStyle/>
          <a:p>
            <a:endParaRPr sz="1092"/>
          </a:p>
        </p:txBody>
      </p:sp>
      <p:sp>
        <p:nvSpPr>
          <p:cNvPr id="132" name="object 132"/>
          <p:cNvSpPr/>
          <p:nvPr/>
        </p:nvSpPr>
        <p:spPr>
          <a:xfrm>
            <a:off x="6672793" y="5222508"/>
            <a:ext cx="910293" cy="0"/>
          </a:xfrm>
          <a:custGeom>
            <a:avLst/>
            <a:gdLst/>
            <a:ahLst/>
            <a:cxnLst/>
            <a:rect l="l" t="t" r="r" b="b"/>
            <a:pathLst>
              <a:path w="1501140">
                <a:moveTo>
                  <a:pt x="0" y="0"/>
                </a:moveTo>
                <a:lnTo>
                  <a:pt x="1500823" y="0"/>
                </a:lnTo>
              </a:path>
            </a:pathLst>
          </a:custGeom>
          <a:ln w="10470">
            <a:solidFill>
              <a:srgbClr val="010202"/>
            </a:solidFill>
          </a:ln>
        </p:spPr>
        <p:txBody>
          <a:bodyPr wrap="square" lIns="0" tIns="0" rIns="0" bIns="0" rtlCol="0"/>
          <a:lstStyle/>
          <a:p>
            <a:endParaRPr sz="1092"/>
          </a:p>
        </p:txBody>
      </p:sp>
      <p:sp>
        <p:nvSpPr>
          <p:cNvPr id="133" name="object 133"/>
          <p:cNvSpPr/>
          <p:nvPr/>
        </p:nvSpPr>
        <p:spPr>
          <a:xfrm>
            <a:off x="7646370" y="5222508"/>
            <a:ext cx="423571" cy="0"/>
          </a:xfrm>
          <a:custGeom>
            <a:avLst/>
            <a:gdLst/>
            <a:ahLst/>
            <a:cxnLst/>
            <a:rect l="l" t="t" r="r" b="b"/>
            <a:pathLst>
              <a:path w="698500">
                <a:moveTo>
                  <a:pt x="0" y="0"/>
                </a:moveTo>
                <a:lnTo>
                  <a:pt x="698062" y="0"/>
                </a:lnTo>
              </a:path>
            </a:pathLst>
          </a:custGeom>
          <a:ln w="10470">
            <a:solidFill>
              <a:srgbClr val="010202"/>
            </a:solidFill>
          </a:ln>
        </p:spPr>
        <p:txBody>
          <a:bodyPr wrap="square" lIns="0" tIns="0" rIns="0" bIns="0" rtlCol="0"/>
          <a:lstStyle/>
          <a:p>
            <a:endParaRPr sz="1092"/>
          </a:p>
        </p:txBody>
      </p:sp>
      <p:sp>
        <p:nvSpPr>
          <p:cNvPr id="134" name="object 134"/>
          <p:cNvSpPr/>
          <p:nvPr/>
        </p:nvSpPr>
        <p:spPr>
          <a:xfrm>
            <a:off x="8133190" y="5222508"/>
            <a:ext cx="910293" cy="0"/>
          </a:xfrm>
          <a:custGeom>
            <a:avLst/>
            <a:gdLst/>
            <a:ahLst/>
            <a:cxnLst/>
            <a:rect l="l" t="t" r="r" b="b"/>
            <a:pathLst>
              <a:path w="1501140">
                <a:moveTo>
                  <a:pt x="0" y="0"/>
                </a:moveTo>
                <a:lnTo>
                  <a:pt x="1500812" y="0"/>
                </a:lnTo>
              </a:path>
            </a:pathLst>
          </a:custGeom>
          <a:ln w="10470">
            <a:solidFill>
              <a:srgbClr val="010202"/>
            </a:solidFill>
          </a:ln>
        </p:spPr>
        <p:txBody>
          <a:bodyPr wrap="square" lIns="0" tIns="0" rIns="0" bIns="0" rtlCol="0"/>
          <a:lstStyle/>
          <a:p>
            <a:endParaRPr sz="1092"/>
          </a:p>
        </p:txBody>
      </p:sp>
      <p:sp>
        <p:nvSpPr>
          <p:cNvPr id="135" name="object 135"/>
          <p:cNvSpPr/>
          <p:nvPr/>
        </p:nvSpPr>
        <p:spPr>
          <a:xfrm>
            <a:off x="9106768" y="5222508"/>
            <a:ext cx="1397014" cy="0"/>
          </a:xfrm>
          <a:custGeom>
            <a:avLst/>
            <a:gdLst/>
            <a:ahLst/>
            <a:cxnLst/>
            <a:rect l="l" t="t" r="r" b="b"/>
            <a:pathLst>
              <a:path w="2303780">
                <a:moveTo>
                  <a:pt x="0" y="0"/>
                </a:moveTo>
                <a:lnTo>
                  <a:pt x="2303605" y="0"/>
                </a:lnTo>
              </a:path>
            </a:pathLst>
          </a:custGeom>
          <a:ln w="10470">
            <a:solidFill>
              <a:srgbClr val="010202"/>
            </a:solidFill>
          </a:ln>
        </p:spPr>
        <p:txBody>
          <a:bodyPr wrap="square" lIns="0" tIns="0" rIns="0" bIns="0" rtlCol="0"/>
          <a:lstStyle/>
          <a:p>
            <a:endParaRPr sz="1092"/>
          </a:p>
        </p:txBody>
      </p:sp>
      <p:sp>
        <p:nvSpPr>
          <p:cNvPr id="136" name="object 136"/>
          <p:cNvSpPr txBox="1"/>
          <p:nvPr/>
        </p:nvSpPr>
        <p:spPr>
          <a:xfrm>
            <a:off x="6187764" y="4146495"/>
            <a:ext cx="424341" cy="161404"/>
          </a:xfrm>
          <a:prstGeom prst="rect">
            <a:avLst/>
          </a:prstGeom>
        </p:spPr>
        <p:txBody>
          <a:bodyPr vert="horz" wrap="square" lIns="0" tIns="7316" rIns="0" bIns="0" rtlCol="0">
            <a:spAutoFit/>
          </a:bodyPr>
          <a:lstStyle/>
          <a:p>
            <a:pPr marL="7701">
              <a:spcBef>
                <a:spcPts val="58"/>
              </a:spcBef>
            </a:pPr>
            <a:r>
              <a:rPr sz="1001" b="1" spc="-15" dirty="0">
                <a:solidFill>
                  <a:srgbClr val="231E20"/>
                </a:solidFill>
                <a:latin typeface="Arial"/>
                <a:cs typeface="Arial"/>
              </a:rPr>
              <a:t>3</a:t>
            </a:r>
            <a:r>
              <a:rPr sz="1001" b="1" spc="-21" dirty="0">
                <a:solidFill>
                  <a:srgbClr val="231E20"/>
                </a:solidFill>
                <a:latin typeface="Arial"/>
                <a:cs typeface="Arial"/>
              </a:rPr>
              <a:t>45</a:t>
            </a:r>
            <a:r>
              <a:rPr sz="1001" b="1" spc="-39" dirty="0">
                <a:solidFill>
                  <a:srgbClr val="231E20"/>
                </a:solidFill>
                <a:latin typeface="Arial"/>
                <a:cs typeface="Arial"/>
              </a:rPr>
              <a:t>5</a:t>
            </a:r>
            <a:r>
              <a:rPr sz="1001" b="1" spc="-100" dirty="0">
                <a:solidFill>
                  <a:srgbClr val="231E20"/>
                </a:solidFill>
                <a:latin typeface="Arial"/>
                <a:cs typeface="Arial"/>
              </a:rPr>
              <a:t>7</a:t>
            </a:r>
            <a:r>
              <a:rPr sz="1001" b="1" spc="64" dirty="0">
                <a:solidFill>
                  <a:srgbClr val="231E20"/>
                </a:solidFill>
                <a:latin typeface="Arial"/>
                <a:cs typeface="Arial"/>
              </a:rPr>
              <a:t>0</a:t>
            </a:r>
            <a:endParaRPr sz="1001">
              <a:latin typeface="Arial"/>
              <a:cs typeface="Arial"/>
            </a:endParaRPr>
          </a:p>
        </p:txBody>
      </p:sp>
      <p:sp>
        <p:nvSpPr>
          <p:cNvPr id="137" name="object 137"/>
          <p:cNvSpPr txBox="1"/>
          <p:nvPr/>
        </p:nvSpPr>
        <p:spPr>
          <a:xfrm>
            <a:off x="6696872" y="4070299"/>
            <a:ext cx="625345" cy="315420"/>
          </a:xfrm>
          <a:prstGeom prst="rect">
            <a:avLst/>
          </a:prstGeom>
        </p:spPr>
        <p:txBody>
          <a:bodyPr vert="horz" wrap="square" lIns="0" tIns="7316" rIns="0" bIns="0" rtlCol="0">
            <a:spAutoFit/>
          </a:bodyPr>
          <a:lstStyle/>
          <a:p>
            <a:pPr marL="7701" marR="3081">
              <a:spcBef>
                <a:spcPts val="58"/>
              </a:spcBef>
            </a:pPr>
            <a:r>
              <a:rPr sz="1001" spc="-9" dirty="0">
                <a:solidFill>
                  <a:srgbClr val="231E20"/>
                </a:solidFill>
                <a:latin typeface="Arial"/>
                <a:cs typeface="Arial"/>
              </a:rPr>
              <a:t>Антипен</a:t>
            </a:r>
            <a:r>
              <a:rPr sz="1001" spc="-49" dirty="0">
                <a:solidFill>
                  <a:srgbClr val="231E20"/>
                </a:solidFill>
                <a:latin typeface="Arial"/>
                <a:cs typeface="Arial"/>
              </a:rPr>
              <a:t>к</a:t>
            </a:r>
            <a:r>
              <a:rPr sz="1001" spc="6" dirty="0">
                <a:solidFill>
                  <a:srgbClr val="231E20"/>
                </a:solidFill>
                <a:latin typeface="Arial"/>
                <a:cs typeface="Arial"/>
              </a:rPr>
              <a:t>о  </a:t>
            </a:r>
            <a:r>
              <a:rPr sz="1001" spc="-27" dirty="0">
                <a:solidFill>
                  <a:srgbClr val="231E20"/>
                </a:solidFill>
                <a:latin typeface="Arial"/>
                <a:cs typeface="Arial"/>
              </a:rPr>
              <a:t>Денис</a:t>
            </a:r>
            <a:endParaRPr sz="1001">
              <a:latin typeface="Arial"/>
              <a:cs typeface="Arial"/>
            </a:endParaRPr>
          </a:p>
        </p:txBody>
      </p:sp>
      <p:sp>
        <p:nvSpPr>
          <p:cNvPr id="138" name="object 138"/>
          <p:cNvSpPr txBox="1"/>
          <p:nvPr/>
        </p:nvSpPr>
        <p:spPr>
          <a:xfrm>
            <a:off x="7787217" y="4146495"/>
            <a:ext cx="923770" cy="161404"/>
          </a:xfrm>
          <a:prstGeom prst="rect">
            <a:avLst/>
          </a:prstGeom>
        </p:spPr>
        <p:txBody>
          <a:bodyPr vert="horz" wrap="square" lIns="0" tIns="7316" rIns="0" bIns="0" rtlCol="0">
            <a:spAutoFit/>
          </a:bodyPr>
          <a:lstStyle/>
          <a:p>
            <a:pPr marL="7701">
              <a:spcBef>
                <a:spcPts val="58"/>
              </a:spcBef>
              <a:tabLst>
                <a:tab pos="377363" algn="l"/>
              </a:tabLst>
            </a:pPr>
            <a:r>
              <a:rPr sz="1001" spc="-143" dirty="0">
                <a:solidFill>
                  <a:srgbClr val="231E20"/>
                </a:solidFill>
                <a:latin typeface="Arial"/>
                <a:cs typeface="Arial"/>
              </a:rPr>
              <a:t>371	</a:t>
            </a:r>
            <a:r>
              <a:rPr sz="1001" spc="-91" dirty="0">
                <a:solidFill>
                  <a:srgbClr val="231E20"/>
                </a:solidFill>
                <a:latin typeface="Arial"/>
                <a:cs typeface="Arial"/>
              </a:rPr>
              <a:t>1998-08-11</a:t>
            </a:r>
            <a:endParaRPr sz="1001">
              <a:latin typeface="Arial"/>
              <a:cs typeface="Arial"/>
            </a:endParaRPr>
          </a:p>
        </p:txBody>
      </p:sp>
      <p:sp>
        <p:nvSpPr>
          <p:cNvPr id="139" name="object 139"/>
          <p:cNvSpPr txBox="1"/>
          <p:nvPr/>
        </p:nvSpPr>
        <p:spPr>
          <a:xfrm>
            <a:off x="9130910" y="4070299"/>
            <a:ext cx="1010024" cy="315420"/>
          </a:xfrm>
          <a:prstGeom prst="rect">
            <a:avLst/>
          </a:prstGeom>
        </p:spPr>
        <p:txBody>
          <a:bodyPr vert="horz" wrap="square" lIns="0" tIns="7316" rIns="0" bIns="0" rtlCol="0">
            <a:spAutoFit/>
          </a:bodyPr>
          <a:lstStyle/>
          <a:p>
            <a:pPr marL="7701" marR="3081">
              <a:spcBef>
                <a:spcPts val="58"/>
              </a:spcBef>
            </a:pPr>
            <a:r>
              <a:rPr sz="1001" spc="-64" dirty="0">
                <a:solidFill>
                  <a:srgbClr val="231E20"/>
                </a:solidFill>
                <a:latin typeface="Arial"/>
                <a:cs typeface="Arial"/>
              </a:rPr>
              <a:t>С</a:t>
            </a:r>
            <a:r>
              <a:rPr sz="1001" spc="6" dirty="0">
                <a:solidFill>
                  <a:srgbClr val="231E20"/>
                </a:solidFill>
                <a:latin typeface="Arial"/>
                <a:cs typeface="Arial"/>
              </a:rPr>
              <a:t>анк</a:t>
            </a:r>
            <a:r>
              <a:rPr sz="1001" spc="-27" dirty="0">
                <a:solidFill>
                  <a:srgbClr val="231E20"/>
                </a:solidFill>
                <a:latin typeface="Arial"/>
                <a:cs typeface="Arial"/>
              </a:rPr>
              <a:t>т</a:t>
            </a:r>
            <a:r>
              <a:rPr sz="1001" spc="-12" dirty="0">
                <a:solidFill>
                  <a:srgbClr val="231E20"/>
                </a:solidFill>
                <a:latin typeface="Arial"/>
                <a:cs typeface="Arial"/>
              </a:rPr>
              <a:t>-П</a:t>
            </a:r>
            <a:r>
              <a:rPr sz="1001" spc="-42" dirty="0">
                <a:solidFill>
                  <a:srgbClr val="231E20"/>
                </a:solidFill>
                <a:latin typeface="Arial"/>
                <a:cs typeface="Arial"/>
              </a:rPr>
              <a:t>е</a:t>
            </a:r>
            <a:r>
              <a:rPr sz="1001" spc="-61" dirty="0">
                <a:solidFill>
                  <a:srgbClr val="231E20"/>
                </a:solidFill>
                <a:latin typeface="Arial"/>
                <a:cs typeface="Arial"/>
              </a:rPr>
              <a:t>т</a:t>
            </a:r>
            <a:r>
              <a:rPr sz="1001" spc="-9" dirty="0">
                <a:solidFill>
                  <a:srgbClr val="231E20"/>
                </a:solidFill>
                <a:latin typeface="Arial"/>
                <a:cs typeface="Arial"/>
              </a:rPr>
              <a:t>ер</a:t>
            </a:r>
            <a:r>
              <a:rPr sz="1001" spc="-36" dirty="0">
                <a:solidFill>
                  <a:srgbClr val="231E20"/>
                </a:solidFill>
                <a:latin typeface="Arial"/>
                <a:cs typeface="Arial"/>
              </a:rPr>
              <a:t>б</a:t>
            </a:r>
            <a:r>
              <a:rPr sz="1001" spc="-3" dirty="0">
                <a:solidFill>
                  <a:srgbClr val="231E20"/>
                </a:solidFill>
                <a:latin typeface="Arial"/>
                <a:cs typeface="Arial"/>
              </a:rPr>
              <a:t>ур</a:t>
            </a:r>
            <a:r>
              <a:rPr sz="1001" spc="-64" dirty="0">
                <a:solidFill>
                  <a:srgbClr val="231E20"/>
                </a:solidFill>
                <a:latin typeface="Arial"/>
                <a:cs typeface="Arial"/>
              </a:rPr>
              <a:t>г</a:t>
            </a:r>
            <a:r>
              <a:rPr sz="1001" spc="-49" dirty="0">
                <a:solidFill>
                  <a:srgbClr val="231E20"/>
                </a:solidFill>
                <a:latin typeface="Arial"/>
                <a:cs typeface="Arial"/>
              </a:rPr>
              <a:t>,  </a:t>
            </a:r>
            <a:r>
              <a:rPr sz="1001" spc="-21" dirty="0">
                <a:solidFill>
                  <a:srgbClr val="231E20"/>
                </a:solidFill>
                <a:latin typeface="Arial"/>
                <a:cs typeface="Arial"/>
              </a:rPr>
              <a:t>Малый </a:t>
            </a:r>
            <a:r>
              <a:rPr sz="1001" spc="-27" dirty="0">
                <a:solidFill>
                  <a:srgbClr val="231E20"/>
                </a:solidFill>
                <a:latin typeface="Arial"/>
                <a:cs typeface="Arial"/>
              </a:rPr>
              <a:t>пр.</a:t>
            </a:r>
            <a:r>
              <a:rPr sz="1001" spc="27" dirty="0">
                <a:solidFill>
                  <a:srgbClr val="231E20"/>
                </a:solidFill>
                <a:latin typeface="Arial"/>
                <a:cs typeface="Arial"/>
              </a:rPr>
              <a:t> </a:t>
            </a:r>
            <a:r>
              <a:rPr sz="1001" spc="-149" dirty="0">
                <a:solidFill>
                  <a:srgbClr val="231E20"/>
                </a:solidFill>
                <a:latin typeface="Arial"/>
                <a:cs typeface="Arial"/>
              </a:rPr>
              <a:t>15</a:t>
            </a:r>
            <a:endParaRPr sz="1001">
              <a:latin typeface="Arial"/>
              <a:cs typeface="Arial"/>
            </a:endParaRPr>
          </a:p>
        </p:txBody>
      </p:sp>
      <p:sp>
        <p:nvSpPr>
          <p:cNvPr id="140" name="object 140"/>
          <p:cNvSpPr txBox="1"/>
          <p:nvPr/>
        </p:nvSpPr>
        <p:spPr>
          <a:xfrm>
            <a:off x="6187891" y="4543342"/>
            <a:ext cx="365811" cy="161404"/>
          </a:xfrm>
          <a:prstGeom prst="rect">
            <a:avLst/>
          </a:prstGeom>
        </p:spPr>
        <p:txBody>
          <a:bodyPr vert="horz" wrap="square" lIns="0" tIns="7316" rIns="0" bIns="0" rtlCol="0">
            <a:spAutoFit/>
          </a:bodyPr>
          <a:lstStyle/>
          <a:p>
            <a:pPr marL="7701">
              <a:spcBef>
                <a:spcPts val="58"/>
              </a:spcBef>
            </a:pPr>
            <a:r>
              <a:rPr sz="1001" spc="-42" dirty="0">
                <a:solidFill>
                  <a:srgbClr val="231E20"/>
                </a:solidFill>
                <a:latin typeface="Arial"/>
                <a:cs typeface="Arial"/>
              </a:rPr>
              <a:t>3</a:t>
            </a:r>
            <a:r>
              <a:rPr sz="1001" spc="-49" dirty="0">
                <a:solidFill>
                  <a:srgbClr val="231E20"/>
                </a:solidFill>
                <a:latin typeface="Arial"/>
                <a:cs typeface="Arial"/>
              </a:rPr>
              <a:t>4</a:t>
            </a:r>
            <a:r>
              <a:rPr sz="1001" spc="-55" dirty="0">
                <a:solidFill>
                  <a:srgbClr val="231E20"/>
                </a:solidFill>
                <a:latin typeface="Arial"/>
                <a:cs typeface="Arial"/>
              </a:rPr>
              <a:t>5</a:t>
            </a:r>
            <a:r>
              <a:rPr sz="1001" spc="-64" dirty="0">
                <a:solidFill>
                  <a:srgbClr val="231E20"/>
                </a:solidFill>
                <a:latin typeface="Arial"/>
                <a:cs typeface="Arial"/>
              </a:rPr>
              <a:t>5</a:t>
            </a:r>
            <a:r>
              <a:rPr sz="1001" spc="-194" dirty="0">
                <a:solidFill>
                  <a:srgbClr val="231E20"/>
                </a:solidFill>
                <a:latin typeface="Arial"/>
                <a:cs typeface="Arial"/>
              </a:rPr>
              <a:t>71</a:t>
            </a:r>
            <a:endParaRPr sz="1001">
              <a:latin typeface="Arial"/>
              <a:cs typeface="Arial"/>
            </a:endParaRPr>
          </a:p>
        </p:txBody>
      </p:sp>
      <p:sp>
        <p:nvSpPr>
          <p:cNvPr id="141" name="object 141"/>
          <p:cNvSpPr txBox="1"/>
          <p:nvPr/>
        </p:nvSpPr>
        <p:spPr>
          <a:xfrm>
            <a:off x="6696999" y="4467147"/>
            <a:ext cx="626499" cy="315420"/>
          </a:xfrm>
          <a:prstGeom prst="rect">
            <a:avLst/>
          </a:prstGeom>
        </p:spPr>
        <p:txBody>
          <a:bodyPr vert="horz" wrap="square" lIns="0" tIns="7316" rIns="0" bIns="0" rtlCol="0">
            <a:spAutoFit/>
          </a:bodyPr>
          <a:lstStyle/>
          <a:p>
            <a:pPr marL="7701" marR="3081">
              <a:spcBef>
                <a:spcPts val="58"/>
              </a:spcBef>
            </a:pPr>
            <a:r>
              <a:rPr sz="1001" spc="-21" dirty="0">
                <a:solidFill>
                  <a:srgbClr val="231E20"/>
                </a:solidFill>
                <a:latin typeface="Arial"/>
                <a:cs typeface="Arial"/>
              </a:rPr>
              <a:t>Сидоров  </a:t>
            </a:r>
            <a:r>
              <a:rPr sz="1001" spc="-12" dirty="0">
                <a:solidFill>
                  <a:srgbClr val="231E20"/>
                </a:solidFill>
                <a:latin typeface="Arial"/>
                <a:cs typeface="Arial"/>
              </a:rPr>
              <a:t>Але</a:t>
            </a:r>
            <a:r>
              <a:rPr sz="1001" spc="-52" dirty="0">
                <a:solidFill>
                  <a:srgbClr val="231E20"/>
                </a:solidFill>
                <a:latin typeface="Arial"/>
                <a:cs typeface="Arial"/>
              </a:rPr>
              <a:t>к</a:t>
            </a:r>
            <a:r>
              <a:rPr sz="1001" spc="-69" dirty="0">
                <a:solidFill>
                  <a:srgbClr val="231E20"/>
                </a:solidFill>
                <a:latin typeface="Arial"/>
                <a:cs typeface="Arial"/>
              </a:rPr>
              <a:t>с</a:t>
            </a:r>
            <a:r>
              <a:rPr sz="1001" spc="-9" dirty="0">
                <a:solidFill>
                  <a:srgbClr val="231E20"/>
                </a:solidFill>
                <a:latin typeface="Arial"/>
                <a:cs typeface="Arial"/>
              </a:rPr>
              <a:t>андр</a:t>
            </a:r>
            <a:endParaRPr sz="1001">
              <a:latin typeface="Arial"/>
              <a:cs typeface="Arial"/>
            </a:endParaRPr>
          </a:p>
        </p:txBody>
      </p:sp>
      <p:sp>
        <p:nvSpPr>
          <p:cNvPr id="142" name="object 142"/>
          <p:cNvSpPr txBox="1"/>
          <p:nvPr/>
        </p:nvSpPr>
        <p:spPr>
          <a:xfrm>
            <a:off x="7787345" y="4543342"/>
            <a:ext cx="923770" cy="161404"/>
          </a:xfrm>
          <a:prstGeom prst="rect">
            <a:avLst/>
          </a:prstGeom>
        </p:spPr>
        <p:txBody>
          <a:bodyPr vert="horz" wrap="square" lIns="0" tIns="7316" rIns="0" bIns="0" rtlCol="0">
            <a:spAutoFit/>
          </a:bodyPr>
          <a:lstStyle/>
          <a:p>
            <a:pPr marL="7701">
              <a:spcBef>
                <a:spcPts val="58"/>
              </a:spcBef>
              <a:tabLst>
                <a:tab pos="377363" algn="l"/>
              </a:tabLst>
            </a:pPr>
            <a:r>
              <a:rPr sz="1001" spc="-143" dirty="0">
                <a:solidFill>
                  <a:srgbClr val="231E20"/>
                </a:solidFill>
                <a:latin typeface="Arial"/>
                <a:cs typeface="Arial"/>
              </a:rPr>
              <a:t>371	</a:t>
            </a:r>
            <a:r>
              <a:rPr sz="1001" spc="-91" dirty="0">
                <a:solidFill>
                  <a:srgbClr val="231E20"/>
                </a:solidFill>
                <a:latin typeface="Arial"/>
                <a:cs typeface="Arial"/>
              </a:rPr>
              <a:t>1999-07-12</a:t>
            </a:r>
            <a:endParaRPr sz="1001">
              <a:latin typeface="Arial"/>
              <a:cs typeface="Arial"/>
            </a:endParaRPr>
          </a:p>
        </p:txBody>
      </p:sp>
      <p:sp>
        <p:nvSpPr>
          <p:cNvPr id="143" name="object 143"/>
          <p:cNvSpPr txBox="1"/>
          <p:nvPr/>
        </p:nvSpPr>
        <p:spPr>
          <a:xfrm>
            <a:off x="9131036" y="4467147"/>
            <a:ext cx="1010024" cy="315420"/>
          </a:xfrm>
          <a:prstGeom prst="rect">
            <a:avLst/>
          </a:prstGeom>
        </p:spPr>
        <p:txBody>
          <a:bodyPr vert="horz" wrap="square" lIns="0" tIns="7316" rIns="0" bIns="0" rtlCol="0">
            <a:spAutoFit/>
          </a:bodyPr>
          <a:lstStyle/>
          <a:p>
            <a:pPr marL="7701" marR="3081">
              <a:spcBef>
                <a:spcPts val="58"/>
              </a:spcBef>
            </a:pPr>
            <a:r>
              <a:rPr sz="1001" spc="-64" dirty="0">
                <a:solidFill>
                  <a:srgbClr val="231E20"/>
                </a:solidFill>
                <a:latin typeface="Arial"/>
                <a:cs typeface="Arial"/>
              </a:rPr>
              <a:t>С</a:t>
            </a:r>
            <a:r>
              <a:rPr sz="1001" spc="6" dirty="0">
                <a:solidFill>
                  <a:srgbClr val="231E20"/>
                </a:solidFill>
                <a:latin typeface="Arial"/>
                <a:cs typeface="Arial"/>
              </a:rPr>
              <a:t>анк</a:t>
            </a:r>
            <a:r>
              <a:rPr sz="1001" spc="-27" dirty="0">
                <a:solidFill>
                  <a:srgbClr val="231E20"/>
                </a:solidFill>
                <a:latin typeface="Arial"/>
                <a:cs typeface="Arial"/>
              </a:rPr>
              <a:t>т</a:t>
            </a:r>
            <a:r>
              <a:rPr sz="1001" spc="-12" dirty="0">
                <a:solidFill>
                  <a:srgbClr val="231E20"/>
                </a:solidFill>
                <a:latin typeface="Arial"/>
                <a:cs typeface="Arial"/>
              </a:rPr>
              <a:t>-П</a:t>
            </a:r>
            <a:r>
              <a:rPr sz="1001" spc="-42" dirty="0">
                <a:solidFill>
                  <a:srgbClr val="231E20"/>
                </a:solidFill>
                <a:latin typeface="Arial"/>
                <a:cs typeface="Arial"/>
              </a:rPr>
              <a:t>е</a:t>
            </a:r>
            <a:r>
              <a:rPr sz="1001" spc="-61" dirty="0">
                <a:solidFill>
                  <a:srgbClr val="231E20"/>
                </a:solidFill>
                <a:latin typeface="Arial"/>
                <a:cs typeface="Arial"/>
              </a:rPr>
              <a:t>т</a:t>
            </a:r>
            <a:r>
              <a:rPr sz="1001" spc="-9" dirty="0">
                <a:solidFill>
                  <a:srgbClr val="231E20"/>
                </a:solidFill>
                <a:latin typeface="Arial"/>
                <a:cs typeface="Arial"/>
              </a:rPr>
              <a:t>ер</a:t>
            </a:r>
            <a:r>
              <a:rPr sz="1001" spc="-36" dirty="0">
                <a:solidFill>
                  <a:srgbClr val="231E20"/>
                </a:solidFill>
                <a:latin typeface="Arial"/>
                <a:cs typeface="Arial"/>
              </a:rPr>
              <a:t>б</a:t>
            </a:r>
            <a:r>
              <a:rPr sz="1001" spc="-3" dirty="0">
                <a:solidFill>
                  <a:srgbClr val="231E20"/>
                </a:solidFill>
                <a:latin typeface="Arial"/>
                <a:cs typeface="Arial"/>
              </a:rPr>
              <a:t>ур</a:t>
            </a:r>
            <a:r>
              <a:rPr sz="1001" spc="-64" dirty="0">
                <a:solidFill>
                  <a:srgbClr val="231E20"/>
                </a:solidFill>
                <a:latin typeface="Arial"/>
                <a:cs typeface="Arial"/>
              </a:rPr>
              <a:t>г</a:t>
            </a:r>
            <a:r>
              <a:rPr sz="1001" spc="-49" dirty="0">
                <a:solidFill>
                  <a:srgbClr val="231E20"/>
                </a:solidFill>
                <a:latin typeface="Arial"/>
                <a:cs typeface="Arial"/>
              </a:rPr>
              <a:t>,  </a:t>
            </a:r>
            <a:r>
              <a:rPr sz="1001" spc="-27" dirty="0">
                <a:solidFill>
                  <a:srgbClr val="231E20"/>
                </a:solidFill>
                <a:latin typeface="Arial"/>
                <a:cs typeface="Arial"/>
              </a:rPr>
              <a:t>Средний пр.</a:t>
            </a:r>
            <a:r>
              <a:rPr sz="1001" spc="30" dirty="0">
                <a:solidFill>
                  <a:srgbClr val="231E20"/>
                </a:solidFill>
                <a:latin typeface="Arial"/>
                <a:cs typeface="Arial"/>
              </a:rPr>
              <a:t> </a:t>
            </a:r>
            <a:r>
              <a:rPr sz="1001" spc="-18" dirty="0">
                <a:solidFill>
                  <a:srgbClr val="231E20"/>
                </a:solidFill>
                <a:latin typeface="Arial"/>
                <a:cs typeface="Arial"/>
              </a:rPr>
              <a:t>4</a:t>
            </a:r>
            <a:endParaRPr sz="1001">
              <a:latin typeface="Arial"/>
              <a:cs typeface="Arial"/>
            </a:endParaRPr>
          </a:p>
        </p:txBody>
      </p:sp>
      <p:sp>
        <p:nvSpPr>
          <p:cNvPr id="144" name="object 144"/>
          <p:cNvSpPr txBox="1"/>
          <p:nvPr/>
        </p:nvSpPr>
        <p:spPr>
          <a:xfrm>
            <a:off x="6188019" y="4938665"/>
            <a:ext cx="387760" cy="161404"/>
          </a:xfrm>
          <a:prstGeom prst="rect">
            <a:avLst/>
          </a:prstGeom>
        </p:spPr>
        <p:txBody>
          <a:bodyPr vert="horz" wrap="square" lIns="0" tIns="7316" rIns="0" bIns="0" rtlCol="0">
            <a:spAutoFit/>
          </a:bodyPr>
          <a:lstStyle/>
          <a:p>
            <a:pPr marL="7701">
              <a:spcBef>
                <a:spcPts val="58"/>
              </a:spcBef>
            </a:pPr>
            <a:r>
              <a:rPr sz="1001" spc="-42" dirty="0">
                <a:solidFill>
                  <a:srgbClr val="231E20"/>
                </a:solidFill>
                <a:latin typeface="Arial"/>
                <a:cs typeface="Arial"/>
              </a:rPr>
              <a:t>3</a:t>
            </a:r>
            <a:r>
              <a:rPr sz="1001" spc="-39" dirty="0">
                <a:solidFill>
                  <a:srgbClr val="231E20"/>
                </a:solidFill>
                <a:latin typeface="Arial"/>
                <a:cs typeface="Arial"/>
              </a:rPr>
              <a:t>4</a:t>
            </a:r>
            <a:r>
              <a:rPr sz="1001" spc="-61" dirty="0">
                <a:solidFill>
                  <a:srgbClr val="231E20"/>
                </a:solidFill>
                <a:latin typeface="Arial"/>
                <a:cs typeface="Arial"/>
              </a:rPr>
              <a:t>5</a:t>
            </a:r>
            <a:r>
              <a:rPr sz="1001" spc="-64" dirty="0">
                <a:solidFill>
                  <a:srgbClr val="231E20"/>
                </a:solidFill>
                <a:latin typeface="Arial"/>
                <a:cs typeface="Arial"/>
              </a:rPr>
              <a:t>5</a:t>
            </a:r>
            <a:r>
              <a:rPr sz="1001" spc="-109" dirty="0">
                <a:solidFill>
                  <a:srgbClr val="231E20"/>
                </a:solidFill>
                <a:latin typeface="Arial"/>
                <a:cs typeface="Arial"/>
              </a:rPr>
              <a:t>72</a:t>
            </a:r>
            <a:endParaRPr sz="1001">
              <a:latin typeface="Arial"/>
              <a:cs typeface="Arial"/>
            </a:endParaRPr>
          </a:p>
        </p:txBody>
      </p:sp>
      <p:sp>
        <p:nvSpPr>
          <p:cNvPr id="145" name="object 145"/>
          <p:cNvSpPr txBox="1"/>
          <p:nvPr/>
        </p:nvSpPr>
        <p:spPr>
          <a:xfrm>
            <a:off x="6697125" y="4862471"/>
            <a:ext cx="517912" cy="315420"/>
          </a:xfrm>
          <a:prstGeom prst="rect">
            <a:avLst/>
          </a:prstGeom>
        </p:spPr>
        <p:txBody>
          <a:bodyPr vert="horz" wrap="square" lIns="0" tIns="7316" rIns="0" bIns="0" rtlCol="0">
            <a:spAutoFit/>
          </a:bodyPr>
          <a:lstStyle/>
          <a:p>
            <a:pPr marL="7701" marR="3081">
              <a:spcBef>
                <a:spcPts val="58"/>
              </a:spcBef>
            </a:pPr>
            <a:r>
              <a:rPr sz="1001" spc="-21" dirty="0">
                <a:solidFill>
                  <a:srgbClr val="231E20"/>
                </a:solidFill>
                <a:latin typeface="Arial"/>
                <a:cs typeface="Arial"/>
              </a:rPr>
              <a:t>Фадеев  </a:t>
            </a:r>
            <a:r>
              <a:rPr sz="1001" spc="-15" dirty="0">
                <a:solidFill>
                  <a:srgbClr val="231E20"/>
                </a:solidFill>
                <a:latin typeface="Arial"/>
                <a:cs typeface="Arial"/>
              </a:rPr>
              <a:t>Дмитрий</a:t>
            </a:r>
            <a:endParaRPr sz="1001">
              <a:latin typeface="Arial"/>
              <a:cs typeface="Arial"/>
            </a:endParaRPr>
          </a:p>
        </p:txBody>
      </p:sp>
      <p:sp>
        <p:nvSpPr>
          <p:cNvPr id="146" name="object 146"/>
          <p:cNvSpPr txBox="1"/>
          <p:nvPr/>
        </p:nvSpPr>
        <p:spPr>
          <a:xfrm>
            <a:off x="7787471" y="4938665"/>
            <a:ext cx="902591" cy="161404"/>
          </a:xfrm>
          <a:prstGeom prst="rect">
            <a:avLst/>
          </a:prstGeom>
        </p:spPr>
        <p:txBody>
          <a:bodyPr vert="horz" wrap="square" lIns="0" tIns="7316" rIns="0" bIns="0" rtlCol="0">
            <a:spAutoFit/>
          </a:bodyPr>
          <a:lstStyle/>
          <a:p>
            <a:pPr marL="7701">
              <a:spcBef>
                <a:spcPts val="58"/>
              </a:spcBef>
              <a:tabLst>
                <a:tab pos="377363" algn="l"/>
              </a:tabLst>
            </a:pPr>
            <a:r>
              <a:rPr sz="1001" spc="-152" dirty="0">
                <a:solidFill>
                  <a:srgbClr val="231E20"/>
                </a:solidFill>
                <a:latin typeface="Arial"/>
                <a:cs typeface="Arial"/>
              </a:rPr>
              <a:t>37</a:t>
            </a:r>
            <a:r>
              <a:rPr sz="1001" spc="-130" dirty="0">
                <a:solidFill>
                  <a:srgbClr val="231E20"/>
                </a:solidFill>
                <a:latin typeface="Arial"/>
                <a:cs typeface="Arial"/>
              </a:rPr>
              <a:t>1</a:t>
            </a:r>
            <a:r>
              <a:rPr sz="1001" dirty="0">
                <a:solidFill>
                  <a:srgbClr val="231E20"/>
                </a:solidFill>
                <a:latin typeface="Arial"/>
                <a:cs typeface="Arial"/>
              </a:rPr>
              <a:t>	</a:t>
            </a:r>
            <a:r>
              <a:rPr sz="1001" spc="-263" dirty="0">
                <a:solidFill>
                  <a:srgbClr val="231E20"/>
                </a:solidFill>
                <a:latin typeface="Arial"/>
                <a:cs typeface="Arial"/>
              </a:rPr>
              <a:t>1</a:t>
            </a:r>
            <a:r>
              <a:rPr sz="1001" spc="-33" dirty="0">
                <a:solidFill>
                  <a:srgbClr val="231E20"/>
                </a:solidFill>
                <a:latin typeface="Arial"/>
                <a:cs typeface="Arial"/>
              </a:rPr>
              <a:t>999</a:t>
            </a:r>
            <a:r>
              <a:rPr sz="1001" spc="-64" dirty="0">
                <a:solidFill>
                  <a:srgbClr val="231E20"/>
                </a:solidFill>
                <a:latin typeface="Arial"/>
                <a:cs typeface="Arial"/>
              </a:rPr>
              <a:t>-</a:t>
            </a:r>
            <a:r>
              <a:rPr sz="1001" spc="-182" dirty="0">
                <a:solidFill>
                  <a:srgbClr val="231E20"/>
                </a:solidFill>
                <a:latin typeface="Arial"/>
                <a:cs typeface="Arial"/>
              </a:rPr>
              <a:t>11</a:t>
            </a:r>
            <a:r>
              <a:rPr sz="1001" spc="-170" dirty="0">
                <a:solidFill>
                  <a:srgbClr val="231E20"/>
                </a:solidFill>
                <a:latin typeface="Arial"/>
                <a:cs typeface="Arial"/>
              </a:rPr>
              <a:t>-</a:t>
            </a:r>
            <a:r>
              <a:rPr sz="1001" spc="-91" dirty="0">
                <a:solidFill>
                  <a:srgbClr val="231E20"/>
                </a:solidFill>
                <a:latin typeface="Arial"/>
                <a:cs typeface="Arial"/>
              </a:rPr>
              <a:t>2</a:t>
            </a:r>
            <a:r>
              <a:rPr sz="1001" spc="-18" dirty="0">
                <a:solidFill>
                  <a:srgbClr val="231E20"/>
                </a:solidFill>
                <a:latin typeface="Arial"/>
                <a:cs typeface="Arial"/>
              </a:rPr>
              <a:t>4</a:t>
            </a:r>
            <a:endParaRPr sz="1001">
              <a:latin typeface="Arial"/>
              <a:cs typeface="Arial"/>
            </a:endParaRPr>
          </a:p>
        </p:txBody>
      </p:sp>
      <p:sp>
        <p:nvSpPr>
          <p:cNvPr id="147" name="object 147"/>
          <p:cNvSpPr txBox="1"/>
          <p:nvPr/>
        </p:nvSpPr>
        <p:spPr>
          <a:xfrm>
            <a:off x="9131164" y="4862471"/>
            <a:ext cx="1010024" cy="315420"/>
          </a:xfrm>
          <a:prstGeom prst="rect">
            <a:avLst/>
          </a:prstGeom>
        </p:spPr>
        <p:txBody>
          <a:bodyPr vert="horz" wrap="square" lIns="0" tIns="7316" rIns="0" bIns="0" rtlCol="0">
            <a:spAutoFit/>
          </a:bodyPr>
          <a:lstStyle/>
          <a:p>
            <a:pPr marL="7701" marR="3081">
              <a:spcBef>
                <a:spcPts val="58"/>
              </a:spcBef>
            </a:pPr>
            <a:r>
              <a:rPr sz="1001" spc="-64" dirty="0">
                <a:solidFill>
                  <a:srgbClr val="231E20"/>
                </a:solidFill>
                <a:latin typeface="Arial"/>
                <a:cs typeface="Arial"/>
              </a:rPr>
              <a:t>С</a:t>
            </a:r>
            <a:r>
              <a:rPr sz="1001" spc="6" dirty="0">
                <a:solidFill>
                  <a:srgbClr val="231E20"/>
                </a:solidFill>
                <a:latin typeface="Arial"/>
                <a:cs typeface="Arial"/>
              </a:rPr>
              <a:t>анк</a:t>
            </a:r>
            <a:r>
              <a:rPr sz="1001" spc="-27" dirty="0">
                <a:solidFill>
                  <a:srgbClr val="231E20"/>
                </a:solidFill>
                <a:latin typeface="Arial"/>
                <a:cs typeface="Arial"/>
              </a:rPr>
              <a:t>т</a:t>
            </a:r>
            <a:r>
              <a:rPr sz="1001" spc="-12" dirty="0">
                <a:solidFill>
                  <a:srgbClr val="231E20"/>
                </a:solidFill>
                <a:latin typeface="Arial"/>
                <a:cs typeface="Arial"/>
              </a:rPr>
              <a:t>-П</a:t>
            </a:r>
            <a:r>
              <a:rPr sz="1001" spc="-42" dirty="0">
                <a:solidFill>
                  <a:srgbClr val="231E20"/>
                </a:solidFill>
                <a:latin typeface="Arial"/>
                <a:cs typeface="Arial"/>
              </a:rPr>
              <a:t>е</a:t>
            </a:r>
            <a:r>
              <a:rPr sz="1001" spc="-61" dirty="0">
                <a:solidFill>
                  <a:srgbClr val="231E20"/>
                </a:solidFill>
                <a:latin typeface="Arial"/>
                <a:cs typeface="Arial"/>
              </a:rPr>
              <a:t>т</a:t>
            </a:r>
            <a:r>
              <a:rPr sz="1001" spc="-9" dirty="0">
                <a:solidFill>
                  <a:srgbClr val="231E20"/>
                </a:solidFill>
                <a:latin typeface="Arial"/>
                <a:cs typeface="Arial"/>
              </a:rPr>
              <a:t>ер</a:t>
            </a:r>
            <a:r>
              <a:rPr sz="1001" spc="-36" dirty="0">
                <a:solidFill>
                  <a:srgbClr val="231E20"/>
                </a:solidFill>
                <a:latin typeface="Arial"/>
                <a:cs typeface="Arial"/>
              </a:rPr>
              <a:t>б</a:t>
            </a:r>
            <a:r>
              <a:rPr sz="1001" spc="-3" dirty="0">
                <a:solidFill>
                  <a:srgbClr val="231E20"/>
                </a:solidFill>
                <a:latin typeface="Arial"/>
                <a:cs typeface="Arial"/>
              </a:rPr>
              <a:t>ур</a:t>
            </a:r>
            <a:r>
              <a:rPr sz="1001" spc="-64" dirty="0">
                <a:solidFill>
                  <a:srgbClr val="231E20"/>
                </a:solidFill>
                <a:latin typeface="Arial"/>
                <a:cs typeface="Arial"/>
              </a:rPr>
              <a:t>г</a:t>
            </a:r>
            <a:r>
              <a:rPr sz="1001" spc="-49" dirty="0">
                <a:solidFill>
                  <a:srgbClr val="231E20"/>
                </a:solidFill>
                <a:latin typeface="Arial"/>
                <a:cs typeface="Arial"/>
              </a:rPr>
              <a:t>,  </a:t>
            </a:r>
            <a:r>
              <a:rPr sz="1001" spc="-18" dirty="0">
                <a:solidFill>
                  <a:srgbClr val="231E20"/>
                </a:solidFill>
                <a:latin typeface="Arial"/>
                <a:cs typeface="Arial"/>
              </a:rPr>
              <a:t>Невский </a:t>
            </a:r>
            <a:r>
              <a:rPr sz="1001" spc="-27" dirty="0">
                <a:solidFill>
                  <a:srgbClr val="231E20"/>
                </a:solidFill>
                <a:latin typeface="Arial"/>
                <a:cs typeface="Arial"/>
              </a:rPr>
              <a:t>пр.</a:t>
            </a:r>
            <a:r>
              <a:rPr sz="1001" spc="18" dirty="0">
                <a:solidFill>
                  <a:srgbClr val="231E20"/>
                </a:solidFill>
                <a:latin typeface="Arial"/>
                <a:cs typeface="Arial"/>
              </a:rPr>
              <a:t> </a:t>
            </a:r>
            <a:r>
              <a:rPr sz="1001" spc="-52" dirty="0">
                <a:solidFill>
                  <a:srgbClr val="231E20"/>
                </a:solidFill>
                <a:latin typeface="Arial"/>
                <a:cs typeface="Arial"/>
              </a:rPr>
              <a:t>23</a:t>
            </a:r>
            <a:endParaRPr sz="1001">
              <a:latin typeface="Arial"/>
              <a:cs typeface="Arial"/>
            </a:endParaRPr>
          </a:p>
        </p:txBody>
      </p:sp>
      <p:sp>
        <p:nvSpPr>
          <p:cNvPr id="148" name="object 148"/>
          <p:cNvSpPr/>
          <p:nvPr/>
        </p:nvSpPr>
        <p:spPr>
          <a:xfrm>
            <a:off x="3798446" y="3235999"/>
            <a:ext cx="2644238" cy="793618"/>
          </a:xfrm>
          <a:custGeom>
            <a:avLst/>
            <a:gdLst/>
            <a:ahLst/>
            <a:cxnLst/>
            <a:rect l="l" t="t" r="r" b="b"/>
            <a:pathLst>
              <a:path w="4360545" h="1308734">
                <a:moveTo>
                  <a:pt x="0" y="0"/>
                </a:moveTo>
                <a:lnTo>
                  <a:pt x="4360547" y="1308211"/>
                </a:lnTo>
              </a:path>
            </a:pathLst>
          </a:custGeom>
          <a:ln w="10470">
            <a:solidFill>
              <a:srgbClr val="010202"/>
            </a:solidFill>
          </a:ln>
        </p:spPr>
        <p:txBody>
          <a:bodyPr wrap="square" lIns="0" tIns="0" rIns="0" bIns="0" rtlCol="0"/>
          <a:lstStyle/>
          <a:p>
            <a:endParaRPr sz="1092"/>
          </a:p>
        </p:txBody>
      </p:sp>
      <p:sp>
        <p:nvSpPr>
          <p:cNvPr id="149" name="object 149"/>
          <p:cNvSpPr/>
          <p:nvPr/>
        </p:nvSpPr>
        <p:spPr>
          <a:xfrm>
            <a:off x="6392480" y="3999234"/>
            <a:ext cx="50443" cy="33116"/>
          </a:xfrm>
          <a:custGeom>
            <a:avLst/>
            <a:gdLst/>
            <a:ahLst/>
            <a:cxnLst/>
            <a:rect l="l" t="t" r="r" b="b"/>
            <a:pathLst>
              <a:path w="83184" h="54609">
                <a:moveTo>
                  <a:pt x="16303" y="0"/>
                </a:moveTo>
                <a:lnTo>
                  <a:pt x="82835" y="49579"/>
                </a:lnTo>
                <a:lnTo>
                  <a:pt x="0" y="54354"/>
                </a:lnTo>
              </a:path>
            </a:pathLst>
          </a:custGeom>
          <a:ln w="10470">
            <a:solidFill>
              <a:srgbClr val="010202"/>
            </a:solidFill>
          </a:ln>
        </p:spPr>
        <p:txBody>
          <a:bodyPr wrap="square" lIns="0" tIns="0" rIns="0" bIns="0" rtlCol="0"/>
          <a:lstStyle/>
          <a:p>
            <a:endParaRPr sz="1092"/>
          </a:p>
        </p:txBody>
      </p:sp>
      <p:sp>
        <p:nvSpPr>
          <p:cNvPr id="150" name="object 150"/>
          <p:cNvSpPr/>
          <p:nvPr/>
        </p:nvSpPr>
        <p:spPr>
          <a:xfrm>
            <a:off x="4882632" y="3235999"/>
            <a:ext cx="1749733" cy="522148"/>
          </a:xfrm>
          <a:custGeom>
            <a:avLst/>
            <a:gdLst/>
            <a:ahLst/>
            <a:cxnLst/>
            <a:rect l="l" t="t" r="r" b="b"/>
            <a:pathLst>
              <a:path w="2885440" h="861060">
                <a:moveTo>
                  <a:pt x="0" y="0"/>
                </a:moveTo>
                <a:lnTo>
                  <a:pt x="2885022" y="860905"/>
                </a:lnTo>
              </a:path>
            </a:pathLst>
          </a:custGeom>
          <a:ln w="10470">
            <a:solidFill>
              <a:srgbClr val="010202"/>
            </a:solidFill>
          </a:ln>
        </p:spPr>
        <p:txBody>
          <a:bodyPr wrap="square" lIns="0" tIns="0" rIns="0" bIns="0" rtlCol="0"/>
          <a:lstStyle/>
          <a:p>
            <a:endParaRPr sz="1092"/>
          </a:p>
        </p:txBody>
      </p:sp>
      <p:sp>
        <p:nvSpPr>
          <p:cNvPr id="151" name="object 151"/>
          <p:cNvSpPr/>
          <p:nvPr/>
        </p:nvSpPr>
        <p:spPr>
          <a:xfrm>
            <a:off x="6581868" y="3728051"/>
            <a:ext cx="50443" cy="33116"/>
          </a:xfrm>
          <a:custGeom>
            <a:avLst/>
            <a:gdLst/>
            <a:ahLst/>
            <a:cxnLst/>
            <a:rect l="l" t="t" r="r" b="b"/>
            <a:pathLst>
              <a:path w="83184" h="54610">
                <a:moveTo>
                  <a:pt x="16229" y="0"/>
                </a:moveTo>
                <a:lnTo>
                  <a:pt x="82835" y="49485"/>
                </a:lnTo>
                <a:lnTo>
                  <a:pt x="0" y="54375"/>
                </a:lnTo>
              </a:path>
            </a:pathLst>
          </a:custGeom>
          <a:ln w="10470">
            <a:solidFill>
              <a:srgbClr val="010202"/>
            </a:solidFill>
          </a:ln>
        </p:spPr>
        <p:txBody>
          <a:bodyPr wrap="square" lIns="0" tIns="0" rIns="0" bIns="0" rtlCol="0"/>
          <a:lstStyle/>
          <a:p>
            <a:endParaRPr sz="1092"/>
          </a:p>
        </p:txBody>
      </p:sp>
      <p:sp>
        <p:nvSpPr>
          <p:cNvPr id="152" name="object 152"/>
          <p:cNvSpPr/>
          <p:nvPr/>
        </p:nvSpPr>
        <p:spPr>
          <a:xfrm>
            <a:off x="5865784" y="3235999"/>
            <a:ext cx="1757050" cy="524457"/>
          </a:xfrm>
          <a:custGeom>
            <a:avLst/>
            <a:gdLst/>
            <a:ahLst/>
            <a:cxnLst/>
            <a:rect l="l" t="t" r="r" b="b"/>
            <a:pathLst>
              <a:path w="2897504" h="864870">
                <a:moveTo>
                  <a:pt x="0" y="0"/>
                </a:moveTo>
                <a:lnTo>
                  <a:pt x="2897189" y="864874"/>
                </a:lnTo>
              </a:path>
            </a:pathLst>
          </a:custGeom>
          <a:ln w="10470">
            <a:solidFill>
              <a:srgbClr val="010202"/>
            </a:solidFill>
          </a:ln>
        </p:spPr>
        <p:txBody>
          <a:bodyPr wrap="square" lIns="0" tIns="0" rIns="0" bIns="0" rtlCol="0"/>
          <a:lstStyle/>
          <a:p>
            <a:endParaRPr sz="1092"/>
          </a:p>
        </p:txBody>
      </p:sp>
      <p:sp>
        <p:nvSpPr>
          <p:cNvPr id="153" name="object 153"/>
          <p:cNvSpPr/>
          <p:nvPr/>
        </p:nvSpPr>
        <p:spPr>
          <a:xfrm>
            <a:off x="7572399" y="3730445"/>
            <a:ext cx="50443" cy="33116"/>
          </a:xfrm>
          <a:custGeom>
            <a:avLst/>
            <a:gdLst/>
            <a:ahLst/>
            <a:cxnLst/>
            <a:rect l="l" t="t" r="r" b="b"/>
            <a:pathLst>
              <a:path w="83184" h="54610">
                <a:moveTo>
                  <a:pt x="16229" y="0"/>
                </a:moveTo>
                <a:lnTo>
                  <a:pt x="82824" y="49495"/>
                </a:lnTo>
                <a:lnTo>
                  <a:pt x="0" y="54375"/>
                </a:lnTo>
              </a:path>
            </a:pathLst>
          </a:custGeom>
          <a:ln w="10470">
            <a:solidFill>
              <a:srgbClr val="010202"/>
            </a:solidFill>
          </a:ln>
        </p:spPr>
        <p:txBody>
          <a:bodyPr wrap="square" lIns="0" tIns="0" rIns="0" bIns="0" rtlCol="0"/>
          <a:lstStyle/>
          <a:p>
            <a:endParaRPr sz="1092"/>
          </a:p>
        </p:txBody>
      </p:sp>
      <p:sp>
        <p:nvSpPr>
          <p:cNvPr id="154" name="object 154"/>
          <p:cNvSpPr/>
          <p:nvPr/>
        </p:nvSpPr>
        <p:spPr>
          <a:xfrm>
            <a:off x="7265270" y="3235999"/>
            <a:ext cx="1719698" cy="512521"/>
          </a:xfrm>
          <a:custGeom>
            <a:avLst/>
            <a:gdLst/>
            <a:ahLst/>
            <a:cxnLst/>
            <a:rect l="l" t="t" r="r" b="b"/>
            <a:pathLst>
              <a:path w="2835909" h="845185">
                <a:moveTo>
                  <a:pt x="0" y="0"/>
                </a:moveTo>
                <a:lnTo>
                  <a:pt x="2835285" y="844707"/>
                </a:lnTo>
              </a:path>
            </a:pathLst>
          </a:custGeom>
          <a:ln w="10470">
            <a:solidFill>
              <a:srgbClr val="010202"/>
            </a:solidFill>
          </a:ln>
        </p:spPr>
        <p:txBody>
          <a:bodyPr wrap="square" lIns="0" tIns="0" rIns="0" bIns="0" rtlCol="0"/>
          <a:lstStyle/>
          <a:p>
            <a:endParaRPr sz="1092"/>
          </a:p>
        </p:txBody>
      </p:sp>
      <p:sp>
        <p:nvSpPr>
          <p:cNvPr id="155" name="object 155"/>
          <p:cNvSpPr/>
          <p:nvPr/>
        </p:nvSpPr>
        <p:spPr>
          <a:xfrm>
            <a:off x="8934397" y="3718241"/>
            <a:ext cx="50443" cy="33116"/>
          </a:xfrm>
          <a:custGeom>
            <a:avLst/>
            <a:gdLst/>
            <a:ahLst/>
            <a:cxnLst/>
            <a:rect l="l" t="t" r="r" b="b"/>
            <a:pathLst>
              <a:path w="83184" h="54610">
                <a:moveTo>
                  <a:pt x="16198" y="0"/>
                </a:moveTo>
                <a:lnTo>
                  <a:pt x="82824" y="49453"/>
                </a:lnTo>
                <a:lnTo>
                  <a:pt x="0" y="54385"/>
                </a:lnTo>
              </a:path>
            </a:pathLst>
          </a:custGeom>
          <a:ln w="10470">
            <a:solidFill>
              <a:srgbClr val="010202"/>
            </a:solidFill>
          </a:ln>
        </p:spPr>
        <p:txBody>
          <a:bodyPr wrap="square" lIns="0" tIns="0" rIns="0" bIns="0" rtlCol="0"/>
          <a:lstStyle/>
          <a:p>
            <a:endParaRPr sz="1092"/>
          </a:p>
        </p:txBody>
      </p:sp>
      <p:sp>
        <p:nvSpPr>
          <p:cNvPr id="156" name="object 156"/>
          <p:cNvSpPr/>
          <p:nvPr/>
        </p:nvSpPr>
        <p:spPr>
          <a:xfrm>
            <a:off x="8286025" y="3235999"/>
            <a:ext cx="1689278" cy="502509"/>
          </a:xfrm>
          <a:custGeom>
            <a:avLst/>
            <a:gdLst/>
            <a:ahLst/>
            <a:cxnLst/>
            <a:rect l="l" t="t" r="r" b="b"/>
            <a:pathLst>
              <a:path w="2785744" h="828675">
                <a:moveTo>
                  <a:pt x="0" y="0"/>
                </a:moveTo>
                <a:lnTo>
                  <a:pt x="2785506" y="828487"/>
                </a:lnTo>
              </a:path>
            </a:pathLst>
          </a:custGeom>
          <a:ln w="10470">
            <a:solidFill>
              <a:srgbClr val="010202"/>
            </a:solidFill>
          </a:ln>
        </p:spPr>
        <p:txBody>
          <a:bodyPr wrap="square" lIns="0" tIns="0" rIns="0" bIns="0" rtlCol="0"/>
          <a:lstStyle/>
          <a:p>
            <a:endParaRPr sz="1092"/>
          </a:p>
        </p:txBody>
      </p:sp>
      <p:sp>
        <p:nvSpPr>
          <p:cNvPr id="157" name="object 157"/>
          <p:cNvSpPr/>
          <p:nvPr/>
        </p:nvSpPr>
        <p:spPr>
          <a:xfrm>
            <a:off x="9924940" y="3708425"/>
            <a:ext cx="50443" cy="33116"/>
          </a:xfrm>
          <a:custGeom>
            <a:avLst/>
            <a:gdLst/>
            <a:ahLst/>
            <a:cxnLst/>
            <a:rect l="l" t="t" r="r" b="b"/>
            <a:pathLst>
              <a:path w="83184" h="54610">
                <a:moveTo>
                  <a:pt x="16177" y="0"/>
                </a:moveTo>
                <a:lnTo>
                  <a:pt x="82824" y="49422"/>
                </a:lnTo>
                <a:lnTo>
                  <a:pt x="0" y="54396"/>
                </a:lnTo>
              </a:path>
            </a:pathLst>
          </a:custGeom>
          <a:ln w="10470">
            <a:solidFill>
              <a:srgbClr val="010202"/>
            </a:solidFill>
          </a:ln>
        </p:spPr>
        <p:txBody>
          <a:bodyPr wrap="square" lIns="0" tIns="0" rIns="0" bIns="0" rtlCol="0"/>
          <a:lstStyle/>
          <a:p>
            <a:endParaRPr sz="1092"/>
          </a:p>
        </p:txBody>
      </p:sp>
      <p:sp>
        <p:nvSpPr>
          <p:cNvPr id="158" name="object 158"/>
          <p:cNvSpPr/>
          <p:nvPr/>
        </p:nvSpPr>
        <p:spPr>
          <a:xfrm>
            <a:off x="9286079" y="3235999"/>
            <a:ext cx="1698905" cy="505590"/>
          </a:xfrm>
          <a:custGeom>
            <a:avLst/>
            <a:gdLst/>
            <a:ahLst/>
            <a:cxnLst/>
            <a:rect l="l" t="t" r="r" b="b"/>
            <a:pathLst>
              <a:path w="2801619" h="833754">
                <a:moveTo>
                  <a:pt x="0" y="0"/>
                </a:moveTo>
                <a:lnTo>
                  <a:pt x="2801171" y="833587"/>
                </a:lnTo>
              </a:path>
            </a:pathLst>
          </a:custGeom>
          <a:ln w="10470">
            <a:solidFill>
              <a:srgbClr val="010202"/>
            </a:solidFill>
          </a:ln>
        </p:spPr>
        <p:txBody>
          <a:bodyPr wrap="square" lIns="0" tIns="0" rIns="0" bIns="0" rtlCol="0"/>
          <a:lstStyle/>
          <a:p>
            <a:endParaRPr sz="1092"/>
          </a:p>
        </p:txBody>
      </p:sp>
      <p:sp>
        <p:nvSpPr>
          <p:cNvPr id="159" name="object 159"/>
          <p:cNvSpPr/>
          <p:nvPr/>
        </p:nvSpPr>
        <p:spPr>
          <a:xfrm>
            <a:off x="10934513" y="3711511"/>
            <a:ext cx="50443" cy="33116"/>
          </a:xfrm>
          <a:custGeom>
            <a:avLst/>
            <a:gdLst/>
            <a:ahLst/>
            <a:cxnLst/>
            <a:rect l="l" t="t" r="r" b="b"/>
            <a:pathLst>
              <a:path w="83184" h="54610">
                <a:moveTo>
                  <a:pt x="16187" y="0"/>
                </a:moveTo>
                <a:lnTo>
                  <a:pt x="82824" y="49433"/>
                </a:lnTo>
                <a:lnTo>
                  <a:pt x="0" y="54396"/>
                </a:lnTo>
              </a:path>
            </a:pathLst>
          </a:custGeom>
          <a:ln w="10470">
            <a:solidFill>
              <a:srgbClr val="010202"/>
            </a:solidFill>
          </a:ln>
        </p:spPr>
        <p:txBody>
          <a:bodyPr wrap="square" lIns="0" tIns="0" rIns="0" bIns="0" rtlCol="0"/>
          <a:lstStyle/>
          <a:p>
            <a:endParaRPr sz="1092"/>
          </a:p>
        </p:txBody>
      </p:sp>
      <p:sp>
        <p:nvSpPr>
          <p:cNvPr id="160" name="object 160"/>
          <p:cNvSpPr/>
          <p:nvPr/>
        </p:nvSpPr>
        <p:spPr>
          <a:xfrm>
            <a:off x="10313057" y="3235999"/>
            <a:ext cx="980759" cy="311517"/>
          </a:xfrm>
          <a:custGeom>
            <a:avLst/>
            <a:gdLst/>
            <a:ahLst/>
            <a:cxnLst/>
            <a:rect l="l" t="t" r="r" b="b"/>
            <a:pathLst>
              <a:path w="1617344" h="513714">
                <a:moveTo>
                  <a:pt x="0" y="0"/>
                </a:moveTo>
                <a:lnTo>
                  <a:pt x="1617249" y="513638"/>
                </a:lnTo>
              </a:path>
            </a:pathLst>
          </a:custGeom>
          <a:ln w="10470">
            <a:solidFill>
              <a:srgbClr val="010202"/>
            </a:solidFill>
          </a:ln>
        </p:spPr>
        <p:txBody>
          <a:bodyPr wrap="square" lIns="0" tIns="0" rIns="0" bIns="0" rtlCol="0"/>
          <a:lstStyle/>
          <a:p>
            <a:endParaRPr sz="1092"/>
          </a:p>
        </p:txBody>
      </p:sp>
      <p:sp>
        <p:nvSpPr>
          <p:cNvPr id="161" name="object 161"/>
          <p:cNvSpPr/>
          <p:nvPr/>
        </p:nvSpPr>
        <p:spPr>
          <a:xfrm>
            <a:off x="11243515" y="3516758"/>
            <a:ext cx="50443" cy="33116"/>
          </a:xfrm>
          <a:custGeom>
            <a:avLst/>
            <a:gdLst/>
            <a:ahLst/>
            <a:cxnLst/>
            <a:rect l="l" t="t" r="r" b="b"/>
            <a:pathLst>
              <a:path w="83184" h="54610">
                <a:moveTo>
                  <a:pt x="17182" y="0"/>
                </a:moveTo>
                <a:lnTo>
                  <a:pt x="82908" y="50647"/>
                </a:lnTo>
                <a:lnTo>
                  <a:pt x="0" y="54092"/>
                </a:lnTo>
              </a:path>
            </a:pathLst>
          </a:custGeom>
          <a:ln w="10470">
            <a:solidFill>
              <a:srgbClr val="010202"/>
            </a:solidFill>
          </a:ln>
        </p:spPr>
        <p:txBody>
          <a:bodyPr wrap="square" lIns="0" tIns="0" rIns="0" bIns="0" rtlCol="0"/>
          <a:lstStyle/>
          <a:p>
            <a:endParaRPr sz="1092"/>
          </a:p>
        </p:txBody>
      </p:sp>
      <p:sp>
        <p:nvSpPr>
          <p:cNvPr id="162" name="object 162"/>
          <p:cNvSpPr/>
          <p:nvPr/>
        </p:nvSpPr>
        <p:spPr>
          <a:xfrm>
            <a:off x="2485840" y="2439289"/>
            <a:ext cx="2821753" cy="591074"/>
          </a:xfrm>
          <a:custGeom>
            <a:avLst/>
            <a:gdLst/>
            <a:ahLst/>
            <a:cxnLst/>
            <a:rect l="l" t="t" r="r" b="b"/>
            <a:pathLst>
              <a:path w="4653280" h="974725">
                <a:moveTo>
                  <a:pt x="4652675" y="0"/>
                </a:moveTo>
                <a:lnTo>
                  <a:pt x="0" y="974148"/>
                </a:lnTo>
              </a:path>
            </a:pathLst>
          </a:custGeom>
          <a:ln w="10470">
            <a:solidFill>
              <a:srgbClr val="010202"/>
            </a:solidFill>
          </a:ln>
        </p:spPr>
        <p:txBody>
          <a:bodyPr wrap="square" lIns="0" tIns="0" rIns="0" bIns="0" rtlCol="0"/>
          <a:lstStyle/>
          <a:p>
            <a:endParaRPr sz="1092"/>
          </a:p>
        </p:txBody>
      </p:sp>
      <p:sp>
        <p:nvSpPr>
          <p:cNvPr id="163" name="object 163"/>
          <p:cNvSpPr/>
          <p:nvPr/>
        </p:nvSpPr>
        <p:spPr>
          <a:xfrm>
            <a:off x="2485840" y="3003479"/>
            <a:ext cx="50058" cy="33886"/>
          </a:xfrm>
          <a:custGeom>
            <a:avLst/>
            <a:gdLst/>
            <a:ahLst/>
            <a:cxnLst/>
            <a:rect l="l" t="t" r="r" b="b"/>
            <a:pathLst>
              <a:path w="82550" h="55879">
                <a:moveTo>
                  <a:pt x="70500" y="0"/>
                </a:moveTo>
                <a:lnTo>
                  <a:pt x="0" y="43747"/>
                </a:lnTo>
                <a:lnTo>
                  <a:pt x="82133" y="55548"/>
                </a:lnTo>
              </a:path>
            </a:pathLst>
          </a:custGeom>
          <a:ln w="10470">
            <a:solidFill>
              <a:srgbClr val="010202"/>
            </a:solidFill>
          </a:ln>
        </p:spPr>
        <p:txBody>
          <a:bodyPr wrap="square" lIns="0" tIns="0" rIns="0" bIns="0" rtlCol="0"/>
          <a:lstStyle/>
          <a:p>
            <a:endParaRPr sz="1092"/>
          </a:p>
        </p:txBody>
      </p:sp>
      <p:sp>
        <p:nvSpPr>
          <p:cNvPr id="164" name="object 164"/>
          <p:cNvSpPr/>
          <p:nvPr/>
        </p:nvSpPr>
        <p:spPr>
          <a:xfrm>
            <a:off x="1492204" y="3235758"/>
            <a:ext cx="1425509" cy="792078"/>
          </a:xfrm>
          <a:custGeom>
            <a:avLst/>
            <a:gdLst/>
            <a:ahLst/>
            <a:cxnLst/>
            <a:rect l="l" t="t" r="r" b="b"/>
            <a:pathLst>
              <a:path w="2350770" h="1306195">
                <a:moveTo>
                  <a:pt x="2350493" y="0"/>
                </a:moveTo>
                <a:lnTo>
                  <a:pt x="0" y="1305583"/>
                </a:lnTo>
              </a:path>
            </a:pathLst>
          </a:custGeom>
          <a:ln w="10470">
            <a:solidFill>
              <a:srgbClr val="010202"/>
            </a:solidFill>
          </a:ln>
        </p:spPr>
        <p:txBody>
          <a:bodyPr wrap="square" lIns="0" tIns="0" rIns="0" bIns="0" rtlCol="0"/>
          <a:lstStyle/>
          <a:p>
            <a:endParaRPr sz="1092"/>
          </a:p>
        </p:txBody>
      </p:sp>
      <p:sp>
        <p:nvSpPr>
          <p:cNvPr id="165" name="object 165"/>
          <p:cNvSpPr/>
          <p:nvPr/>
        </p:nvSpPr>
        <p:spPr>
          <a:xfrm>
            <a:off x="1492205" y="3989457"/>
            <a:ext cx="50058" cy="38121"/>
          </a:xfrm>
          <a:custGeom>
            <a:avLst/>
            <a:gdLst/>
            <a:ahLst/>
            <a:cxnLst/>
            <a:rect l="l" t="t" r="r" b="b"/>
            <a:pathLst>
              <a:path w="82550" h="62865">
                <a:moveTo>
                  <a:pt x="54385" y="0"/>
                </a:moveTo>
                <a:lnTo>
                  <a:pt x="0" y="62668"/>
                </a:lnTo>
                <a:lnTo>
                  <a:pt x="81945" y="49611"/>
                </a:lnTo>
              </a:path>
            </a:pathLst>
          </a:custGeom>
          <a:ln w="10470">
            <a:solidFill>
              <a:srgbClr val="010202"/>
            </a:solidFill>
          </a:ln>
        </p:spPr>
        <p:txBody>
          <a:bodyPr wrap="square" lIns="0" tIns="0" rIns="0" bIns="0" rtlCol="0"/>
          <a:lstStyle/>
          <a:p>
            <a:endParaRPr sz="1092"/>
          </a:p>
        </p:txBody>
      </p:sp>
      <p:sp>
        <p:nvSpPr>
          <p:cNvPr id="166" name="object 166"/>
          <p:cNvSpPr/>
          <p:nvPr/>
        </p:nvSpPr>
        <p:spPr>
          <a:xfrm>
            <a:off x="6235925" y="2439340"/>
            <a:ext cx="603011" cy="593769"/>
          </a:xfrm>
          <a:custGeom>
            <a:avLst/>
            <a:gdLst/>
            <a:ahLst/>
            <a:cxnLst/>
            <a:rect l="l" t="t" r="r" b="b"/>
            <a:pathLst>
              <a:path w="994409" h="979170">
                <a:moveTo>
                  <a:pt x="0" y="0"/>
                </a:moveTo>
                <a:lnTo>
                  <a:pt x="993906" y="979101"/>
                </a:lnTo>
              </a:path>
            </a:pathLst>
          </a:custGeom>
          <a:ln w="10470">
            <a:solidFill>
              <a:srgbClr val="010202"/>
            </a:solidFill>
          </a:ln>
        </p:spPr>
        <p:txBody>
          <a:bodyPr wrap="square" lIns="0" tIns="0" rIns="0" bIns="0" rtlCol="0"/>
          <a:lstStyle/>
          <a:p>
            <a:endParaRPr sz="1092"/>
          </a:p>
        </p:txBody>
      </p:sp>
      <p:sp>
        <p:nvSpPr>
          <p:cNvPr id="167" name="object 167"/>
          <p:cNvSpPr/>
          <p:nvPr/>
        </p:nvSpPr>
        <p:spPr>
          <a:xfrm>
            <a:off x="6792908" y="2987630"/>
            <a:ext cx="45823" cy="45438"/>
          </a:xfrm>
          <a:custGeom>
            <a:avLst/>
            <a:gdLst/>
            <a:ahLst/>
            <a:cxnLst/>
            <a:rect l="l" t="t" r="r" b="b"/>
            <a:pathLst>
              <a:path w="75565" h="74929">
                <a:moveTo>
                  <a:pt x="39820" y="0"/>
                </a:moveTo>
                <a:lnTo>
                  <a:pt x="75453" y="74929"/>
                </a:lnTo>
                <a:lnTo>
                  <a:pt x="0" y="40428"/>
                </a:lnTo>
              </a:path>
            </a:pathLst>
          </a:custGeom>
          <a:ln w="10470">
            <a:solidFill>
              <a:srgbClr val="010202"/>
            </a:solidFill>
          </a:ln>
        </p:spPr>
        <p:txBody>
          <a:bodyPr wrap="square" lIns="0" tIns="0" rIns="0" bIns="0" rtlCol="0"/>
          <a:lstStyle/>
          <a:p>
            <a:endParaRPr sz="1092"/>
          </a:p>
        </p:txBody>
      </p:sp>
      <p:sp>
        <p:nvSpPr>
          <p:cNvPr id="168" name="object 168"/>
          <p:cNvSpPr txBox="1">
            <a:spLocks noGrp="1"/>
          </p:cNvSpPr>
          <p:nvPr>
            <p:ph type="title"/>
          </p:nvPr>
        </p:nvSpPr>
        <p:spPr>
          <a:xfrm>
            <a:off x="2967513" y="72021"/>
            <a:ext cx="7850962" cy="1354335"/>
          </a:xfrm>
          <a:prstGeom prst="rect">
            <a:avLst/>
          </a:prstGeom>
        </p:spPr>
        <p:txBody>
          <a:bodyPr vert="horz" wrap="square" lIns="0" tIns="71237" rIns="0" bIns="0" rtlCol="0" anchor="b">
            <a:spAutoFit/>
          </a:bodyPr>
          <a:lstStyle/>
          <a:p>
            <a:pPr marL="7701" marR="3081">
              <a:lnSpc>
                <a:spcPts val="4997"/>
              </a:lnSpc>
              <a:spcBef>
                <a:spcPts val="561"/>
              </a:spcBef>
            </a:pPr>
            <a:r>
              <a:rPr spc="-179" dirty="0"/>
              <a:t>Пример: </a:t>
            </a:r>
            <a:r>
              <a:rPr spc="-158" dirty="0"/>
              <a:t>поиск </a:t>
            </a:r>
            <a:r>
              <a:rPr spc="-394" dirty="0"/>
              <a:t>в </a:t>
            </a:r>
            <a:r>
              <a:rPr spc="-176" dirty="0"/>
              <a:t>B-дереве  </a:t>
            </a:r>
            <a:r>
              <a:rPr spc="-136" dirty="0"/>
              <a:t>StudentId</a:t>
            </a:r>
            <a:r>
              <a:rPr spc="-688" dirty="0"/>
              <a:t> </a:t>
            </a:r>
            <a:r>
              <a:rPr spc="79" dirty="0"/>
              <a:t>=</a:t>
            </a:r>
            <a:r>
              <a:rPr spc="-685" dirty="0"/>
              <a:t> </a:t>
            </a:r>
            <a:r>
              <a:rPr spc="-273" dirty="0"/>
              <a:t>345571</a:t>
            </a:r>
          </a:p>
        </p:txBody>
      </p:sp>
      <p:sp>
        <p:nvSpPr>
          <p:cNvPr id="169" name="object 169"/>
          <p:cNvSpPr/>
          <p:nvPr/>
        </p:nvSpPr>
        <p:spPr>
          <a:xfrm>
            <a:off x="3051300" y="2886520"/>
            <a:ext cx="783991" cy="644983"/>
          </a:xfrm>
          <a:custGeom>
            <a:avLst/>
            <a:gdLst/>
            <a:ahLst/>
            <a:cxnLst/>
            <a:rect l="l" t="t" r="r" b="b"/>
            <a:pathLst>
              <a:path w="1292860" h="1063625">
                <a:moveTo>
                  <a:pt x="646378" y="1063182"/>
                </a:moveTo>
                <a:lnTo>
                  <a:pt x="699391" y="1061420"/>
                </a:lnTo>
                <a:lnTo>
                  <a:pt x="751223" y="1056224"/>
                </a:lnTo>
                <a:lnTo>
                  <a:pt x="801710" y="1047733"/>
                </a:lnTo>
                <a:lnTo>
                  <a:pt x="850683" y="1036082"/>
                </a:lnTo>
                <a:lnTo>
                  <a:pt x="897977" y="1021408"/>
                </a:lnTo>
                <a:lnTo>
                  <a:pt x="943425" y="1003848"/>
                </a:lnTo>
                <a:lnTo>
                  <a:pt x="986862" y="983539"/>
                </a:lnTo>
                <a:lnTo>
                  <a:pt x="1028120" y="960618"/>
                </a:lnTo>
                <a:lnTo>
                  <a:pt x="1067033" y="935221"/>
                </a:lnTo>
                <a:lnTo>
                  <a:pt x="1103436" y="907485"/>
                </a:lnTo>
                <a:lnTo>
                  <a:pt x="1137161" y="877547"/>
                </a:lnTo>
                <a:lnTo>
                  <a:pt x="1168042" y="845544"/>
                </a:lnTo>
                <a:lnTo>
                  <a:pt x="1195913" y="811613"/>
                </a:lnTo>
                <a:lnTo>
                  <a:pt x="1220608" y="775889"/>
                </a:lnTo>
                <a:lnTo>
                  <a:pt x="1241960" y="738511"/>
                </a:lnTo>
                <a:lnTo>
                  <a:pt x="1259803" y="699615"/>
                </a:lnTo>
                <a:lnTo>
                  <a:pt x="1273970" y="659338"/>
                </a:lnTo>
                <a:lnTo>
                  <a:pt x="1284296" y="617816"/>
                </a:lnTo>
                <a:lnTo>
                  <a:pt x="1290613" y="575186"/>
                </a:lnTo>
                <a:lnTo>
                  <a:pt x="1292756" y="531585"/>
                </a:lnTo>
                <a:lnTo>
                  <a:pt x="1290613" y="487986"/>
                </a:lnTo>
                <a:lnTo>
                  <a:pt x="1284296" y="445358"/>
                </a:lnTo>
                <a:lnTo>
                  <a:pt x="1273970" y="403837"/>
                </a:lnTo>
                <a:lnTo>
                  <a:pt x="1259803" y="363561"/>
                </a:lnTo>
                <a:lnTo>
                  <a:pt x="1241960" y="324665"/>
                </a:lnTo>
                <a:lnTo>
                  <a:pt x="1220608" y="287288"/>
                </a:lnTo>
                <a:lnTo>
                  <a:pt x="1195913" y="251566"/>
                </a:lnTo>
                <a:lnTo>
                  <a:pt x="1168042" y="217635"/>
                </a:lnTo>
                <a:lnTo>
                  <a:pt x="1137161" y="185632"/>
                </a:lnTo>
                <a:lnTo>
                  <a:pt x="1103436" y="155695"/>
                </a:lnTo>
                <a:lnTo>
                  <a:pt x="1067033" y="127960"/>
                </a:lnTo>
                <a:lnTo>
                  <a:pt x="1028120" y="102563"/>
                </a:lnTo>
                <a:lnTo>
                  <a:pt x="986862" y="79642"/>
                </a:lnTo>
                <a:lnTo>
                  <a:pt x="943425" y="59333"/>
                </a:lnTo>
                <a:lnTo>
                  <a:pt x="897977" y="41773"/>
                </a:lnTo>
                <a:lnTo>
                  <a:pt x="850683" y="27099"/>
                </a:lnTo>
                <a:lnTo>
                  <a:pt x="801710" y="15448"/>
                </a:lnTo>
                <a:lnTo>
                  <a:pt x="751223" y="6957"/>
                </a:lnTo>
                <a:lnTo>
                  <a:pt x="699391" y="1762"/>
                </a:lnTo>
                <a:lnTo>
                  <a:pt x="646378" y="0"/>
                </a:lnTo>
                <a:lnTo>
                  <a:pt x="593365" y="1762"/>
                </a:lnTo>
                <a:lnTo>
                  <a:pt x="541532" y="6957"/>
                </a:lnTo>
                <a:lnTo>
                  <a:pt x="491046" y="15448"/>
                </a:lnTo>
                <a:lnTo>
                  <a:pt x="442073" y="27099"/>
                </a:lnTo>
                <a:lnTo>
                  <a:pt x="394779" y="41773"/>
                </a:lnTo>
                <a:lnTo>
                  <a:pt x="349330" y="59333"/>
                </a:lnTo>
                <a:lnTo>
                  <a:pt x="305894" y="79642"/>
                </a:lnTo>
                <a:lnTo>
                  <a:pt x="264636" y="102563"/>
                </a:lnTo>
                <a:lnTo>
                  <a:pt x="225722" y="127960"/>
                </a:lnTo>
                <a:lnTo>
                  <a:pt x="189320" y="155695"/>
                </a:lnTo>
                <a:lnTo>
                  <a:pt x="155595" y="185632"/>
                </a:lnTo>
                <a:lnTo>
                  <a:pt x="124713" y="217635"/>
                </a:lnTo>
                <a:lnTo>
                  <a:pt x="96842" y="251566"/>
                </a:lnTo>
                <a:lnTo>
                  <a:pt x="72147" y="287288"/>
                </a:lnTo>
                <a:lnTo>
                  <a:pt x="50795" y="324665"/>
                </a:lnTo>
                <a:lnTo>
                  <a:pt x="32952" y="363561"/>
                </a:lnTo>
                <a:lnTo>
                  <a:pt x="18785" y="403837"/>
                </a:lnTo>
                <a:lnTo>
                  <a:pt x="8460" y="445358"/>
                </a:lnTo>
                <a:lnTo>
                  <a:pt x="2142" y="487986"/>
                </a:lnTo>
                <a:lnTo>
                  <a:pt x="0" y="531585"/>
                </a:lnTo>
                <a:lnTo>
                  <a:pt x="2142" y="575186"/>
                </a:lnTo>
                <a:lnTo>
                  <a:pt x="8460" y="617816"/>
                </a:lnTo>
                <a:lnTo>
                  <a:pt x="18785" y="659338"/>
                </a:lnTo>
                <a:lnTo>
                  <a:pt x="32952" y="699615"/>
                </a:lnTo>
                <a:lnTo>
                  <a:pt x="50795" y="738511"/>
                </a:lnTo>
                <a:lnTo>
                  <a:pt x="72147" y="775889"/>
                </a:lnTo>
                <a:lnTo>
                  <a:pt x="96842" y="811613"/>
                </a:lnTo>
                <a:lnTo>
                  <a:pt x="124713" y="845544"/>
                </a:lnTo>
                <a:lnTo>
                  <a:pt x="155595" y="877547"/>
                </a:lnTo>
                <a:lnTo>
                  <a:pt x="189320" y="907485"/>
                </a:lnTo>
                <a:lnTo>
                  <a:pt x="225722" y="935221"/>
                </a:lnTo>
                <a:lnTo>
                  <a:pt x="264636" y="960618"/>
                </a:lnTo>
                <a:lnTo>
                  <a:pt x="305894" y="983539"/>
                </a:lnTo>
                <a:lnTo>
                  <a:pt x="349330" y="1003848"/>
                </a:lnTo>
                <a:lnTo>
                  <a:pt x="394779" y="1021408"/>
                </a:lnTo>
                <a:lnTo>
                  <a:pt x="442073" y="1036082"/>
                </a:lnTo>
                <a:lnTo>
                  <a:pt x="491046" y="1047733"/>
                </a:lnTo>
                <a:lnTo>
                  <a:pt x="541532" y="1056224"/>
                </a:lnTo>
                <a:lnTo>
                  <a:pt x="593365" y="1061420"/>
                </a:lnTo>
                <a:lnTo>
                  <a:pt x="646378" y="1063182"/>
                </a:lnTo>
                <a:close/>
              </a:path>
            </a:pathLst>
          </a:custGeom>
          <a:ln w="62825">
            <a:solidFill>
              <a:srgbClr val="C0DBDE"/>
            </a:solidFill>
          </a:ln>
        </p:spPr>
        <p:txBody>
          <a:bodyPr wrap="square" lIns="0" tIns="0" rIns="0" bIns="0" rtlCol="0"/>
          <a:lstStyle/>
          <a:p>
            <a:endParaRPr sz="1092"/>
          </a:p>
        </p:txBody>
      </p:sp>
      <p:sp>
        <p:nvSpPr>
          <p:cNvPr id="170" name="object 170"/>
          <p:cNvSpPr/>
          <p:nvPr/>
        </p:nvSpPr>
        <p:spPr>
          <a:xfrm>
            <a:off x="4401107" y="2114401"/>
            <a:ext cx="783991" cy="644983"/>
          </a:xfrm>
          <a:custGeom>
            <a:avLst/>
            <a:gdLst/>
            <a:ahLst/>
            <a:cxnLst/>
            <a:rect l="l" t="t" r="r" b="b"/>
            <a:pathLst>
              <a:path w="1292859" h="1063625">
                <a:moveTo>
                  <a:pt x="646378" y="1063182"/>
                </a:moveTo>
                <a:lnTo>
                  <a:pt x="699391" y="1061420"/>
                </a:lnTo>
                <a:lnTo>
                  <a:pt x="751223" y="1056224"/>
                </a:lnTo>
                <a:lnTo>
                  <a:pt x="801710" y="1047733"/>
                </a:lnTo>
                <a:lnTo>
                  <a:pt x="850683" y="1036082"/>
                </a:lnTo>
                <a:lnTo>
                  <a:pt x="897977" y="1021408"/>
                </a:lnTo>
                <a:lnTo>
                  <a:pt x="943425" y="1003848"/>
                </a:lnTo>
                <a:lnTo>
                  <a:pt x="986862" y="983539"/>
                </a:lnTo>
                <a:lnTo>
                  <a:pt x="1028120" y="960618"/>
                </a:lnTo>
                <a:lnTo>
                  <a:pt x="1067033" y="935221"/>
                </a:lnTo>
                <a:lnTo>
                  <a:pt x="1103436" y="907485"/>
                </a:lnTo>
                <a:lnTo>
                  <a:pt x="1137161" y="877547"/>
                </a:lnTo>
                <a:lnTo>
                  <a:pt x="1168042" y="845544"/>
                </a:lnTo>
                <a:lnTo>
                  <a:pt x="1195913" y="811613"/>
                </a:lnTo>
                <a:lnTo>
                  <a:pt x="1220608" y="775889"/>
                </a:lnTo>
                <a:lnTo>
                  <a:pt x="1241960" y="738511"/>
                </a:lnTo>
                <a:lnTo>
                  <a:pt x="1259803" y="699615"/>
                </a:lnTo>
                <a:lnTo>
                  <a:pt x="1273970" y="659338"/>
                </a:lnTo>
                <a:lnTo>
                  <a:pt x="1284296" y="617816"/>
                </a:lnTo>
                <a:lnTo>
                  <a:pt x="1290613" y="575186"/>
                </a:lnTo>
                <a:lnTo>
                  <a:pt x="1292756" y="531585"/>
                </a:lnTo>
                <a:lnTo>
                  <a:pt x="1290613" y="487986"/>
                </a:lnTo>
                <a:lnTo>
                  <a:pt x="1284296" y="445358"/>
                </a:lnTo>
                <a:lnTo>
                  <a:pt x="1273970" y="403837"/>
                </a:lnTo>
                <a:lnTo>
                  <a:pt x="1259803" y="363561"/>
                </a:lnTo>
                <a:lnTo>
                  <a:pt x="1241960" y="324665"/>
                </a:lnTo>
                <a:lnTo>
                  <a:pt x="1220608" y="287288"/>
                </a:lnTo>
                <a:lnTo>
                  <a:pt x="1195913" y="251566"/>
                </a:lnTo>
                <a:lnTo>
                  <a:pt x="1168042" y="217635"/>
                </a:lnTo>
                <a:lnTo>
                  <a:pt x="1137161" y="185632"/>
                </a:lnTo>
                <a:lnTo>
                  <a:pt x="1103436" y="155695"/>
                </a:lnTo>
                <a:lnTo>
                  <a:pt x="1067033" y="127960"/>
                </a:lnTo>
                <a:lnTo>
                  <a:pt x="1028120" y="102563"/>
                </a:lnTo>
                <a:lnTo>
                  <a:pt x="986862" y="79642"/>
                </a:lnTo>
                <a:lnTo>
                  <a:pt x="943425" y="59333"/>
                </a:lnTo>
                <a:lnTo>
                  <a:pt x="897977" y="41773"/>
                </a:lnTo>
                <a:lnTo>
                  <a:pt x="850683" y="27099"/>
                </a:lnTo>
                <a:lnTo>
                  <a:pt x="801710" y="15448"/>
                </a:lnTo>
                <a:lnTo>
                  <a:pt x="751223" y="6957"/>
                </a:lnTo>
                <a:lnTo>
                  <a:pt x="699391" y="1762"/>
                </a:lnTo>
                <a:lnTo>
                  <a:pt x="646378" y="0"/>
                </a:lnTo>
                <a:lnTo>
                  <a:pt x="593365" y="1762"/>
                </a:lnTo>
                <a:lnTo>
                  <a:pt x="541532" y="6957"/>
                </a:lnTo>
                <a:lnTo>
                  <a:pt x="491046" y="15448"/>
                </a:lnTo>
                <a:lnTo>
                  <a:pt x="442073" y="27099"/>
                </a:lnTo>
                <a:lnTo>
                  <a:pt x="394779" y="41773"/>
                </a:lnTo>
                <a:lnTo>
                  <a:pt x="349330" y="59333"/>
                </a:lnTo>
                <a:lnTo>
                  <a:pt x="305894" y="79642"/>
                </a:lnTo>
                <a:lnTo>
                  <a:pt x="264636" y="102563"/>
                </a:lnTo>
                <a:lnTo>
                  <a:pt x="225722" y="127960"/>
                </a:lnTo>
                <a:lnTo>
                  <a:pt x="189320" y="155695"/>
                </a:lnTo>
                <a:lnTo>
                  <a:pt x="155595" y="185632"/>
                </a:lnTo>
                <a:lnTo>
                  <a:pt x="124713" y="217635"/>
                </a:lnTo>
                <a:lnTo>
                  <a:pt x="96842" y="251566"/>
                </a:lnTo>
                <a:lnTo>
                  <a:pt x="72147" y="287288"/>
                </a:lnTo>
                <a:lnTo>
                  <a:pt x="50795" y="324665"/>
                </a:lnTo>
                <a:lnTo>
                  <a:pt x="32952" y="363561"/>
                </a:lnTo>
                <a:lnTo>
                  <a:pt x="18785" y="403837"/>
                </a:lnTo>
                <a:lnTo>
                  <a:pt x="8460" y="445358"/>
                </a:lnTo>
                <a:lnTo>
                  <a:pt x="2142" y="487986"/>
                </a:lnTo>
                <a:lnTo>
                  <a:pt x="0" y="531585"/>
                </a:lnTo>
                <a:lnTo>
                  <a:pt x="2142" y="575186"/>
                </a:lnTo>
                <a:lnTo>
                  <a:pt x="8460" y="617816"/>
                </a:lnTo>
                <a:lnTo>
                  <a:pt x="18785" y="659338"/>
                </a:lnTo>
                <a:lnTo>
                  <a:pt x="32952" y="699615"/>
                </a:lnTo>
                <a:lnTo>
                  <a:pt x="50795" y="738511"/>
                </a:lnTo>
                <a:lnTo>
                  <a:pt x="72147" y="775889"/>
                </a:lnTo>
                <a:lnTo>
                  <a:pt x="96842" y="811613"/>
                </a:lnTo>
                <a:lnTo>
                  <a:pt x="124713" y="845544"/>
                </a:lnTo>
                <a:lnTo>
                  <a:pt x="155595" y="877547"/>
                </a:lnTo>
                <a:lnTo>
                  <a:pt x="189320" y="907485"/>
                </a:lnTo>
                <a:lnTo>
                  <a:pt x="225722" y="935221"/>
                </a:lnTo>
                <a:lnTo>
                  <a:pt x="264636" y="960618"/>
                </a:lnTo>
                <a:lnTo>
                  <a:pt x="305894" y="983539"/>
                </a:lnTo>
                <a:lnTo>
                  <a:pt x="349330" y="1003848"/>
                </a:lnTo>
                <a:lnTo>
                  <a:pt x="394779" y="1021408"/>
                </a:lnTo>
                <a:lnTo>
                  <a:pt x="442073" y="1036082"/>
                </a:lnTo>
                <a:lnTo>
                  <a:pt x="491046" y="1047733"/>
                </a:lnTo>
                <a:lnTo>
                  <a:pt x="541532" y="1056224"/>
                </a:lnTo>
                <a:lnTo>
                  <a:pt x="593365" y="1061420"/>
                </a:lnTo>
                <a:lnTo>
                  <a:pt x="646378" y="1063182"/>
                </a:lnTo>
                <a:close/>
              </a:path>
            </a:pathLst>
          </a:custGeom>
          <a:ln w="62825">
            <a:solidFill>
              <a:srgbClr val="C0DBDE"/>
            </a:solidFill>
          </a:ln>
        </p:spPr>
        <p:txBody>
          <a:bodyPr wrap="square" lIns="0" tIns="0" rIns="0" bIns="0" rtlCol="0"/>
          <a:lstStyle/>
          <a:p>
            <a:endParaRPr sz="1092"/>
          </a:p>
        </p:txBody>
      </p:sp>
      <p:sp>
        <p:nvSpPr>
          <p:cNvPr id="171" name="object 171"/>
          <p:cNvSpPr/>
          <p:nvPr/>
        </p:nvSpPr>
        <p:spPr>
          <a:xfrm>
            <a:off x="6013456" y="4380710"/>
            <a:ext cx="658460" cy="508670"/>
          </a:xfrm>
          <a:custGeom>
            <a:avLst/>
            <a:gdLst/>
            <a:ahLst/>
            <a:cxnLst/>
            <a:rect l="l" t="t" r="r" b="b"/>
            <a:pathLst>
              <a:path w="1085850" h="838834">
                <a:moveTo>
                  <a:pt x="542768" y="838602"/>
                </a:moveTo>
                <a:lnTo>
                  <a:pt x="595040" y="836683"/>
                </a:lnTo>
                <a:lnTo>
                  <a:pt x="645906" y="831041"/>
                </a:lnTo>
                <a:lnTo>
                  <a:pt x="695139" y="821854"/>
                </a:lnTo>
                <a:lnTo>
                  <a:pt x="742512" y="809296"/>
                </a:lnTo>
                <a:lnTo>
                  <a:pt x="787796" y="793544"/>
                </a:lnTo>
                <a:lnTo>
                  <a:pt x="830765" y="774772"/>
                </a:lnTo>
                <a:lnTo>
                  <a:pt x="871190" y="753158"/>
                </a:lnTo>
                <a:lnTo>
                  <a:pt x="908845" y="728876"/>
                </a:lnTo>
                <a:lnTo>
                  <a:pt x="943503" y="702102"/>
                </a:lnTo>
                <a:lnTo>
                  <a:pt x="974934" y="673012"/>
                </a:lnTo>
                <a:lnTo>
                  <a:pt x="1002913" y="641782"/>
                </a:lnTo>
                <a:lnTo>
                  <a:pt x="1027212" y="608587"/>
                </a:lnTo>
                <a:lnTo>
                  <a:pt x="1047602" y="573604"/>
                </a:lnTo>
                <a:lnTo>
                  <a:pt x="1063858" y="537007"/>
                </a:lnTo>
                <a:lnTo>
                  <a:pt x="1075750" y="498973"/>
                </a:lnTo>
                <a:lnTo>
                  <a:pt x="1083052" y="459677"/>
                </a:lnTo>
                <a:lnTo>
                  <a:pt x="1085537" y="419296"/>
                </a:lnTo>
                <a:lnTo>
                  <a:pt x="1083052" y="378916"/>
                </a:lnTo>
                <a:lnTo>
                  <a:pt x="1075750" y="339622"/>
                </a:lnTo>
                <a:lnTo>
                  <a:pt x="1063858" y="301589"/>
                </a:lnTo>
                <a:lnTo>
                  <a:pt x="1047602" y="264993"/>
                </a:lnTo>
                <a:lnTo>
                  <a:pt x="1027212" y="230011"/>
                </a:lnTo>
                <a:lnTo>
                  <a:pt x="1002913" y="196817"/>
                </a:lnTo>
                <a:lnTo>
                  <a:pt x="974934" y="165588"/>
                </a:lnTo>
                <a:lnTo>
                  <a:pt x="943503" y="136498"/>
                </a:lnTo>
                <a:lnTo>
                  <a:pt x="908845" y="109725"/>
                </a:lnTo>
                <a:lnTo>
                  <a:pt x="871190" y="85443"/>
                </a:lnTo>
                <a:lnTo>
                  <a:pt x="830765" y="63829"/>
                </a:lnTo>
                <a:lnTo>
                  <a:pt x="787796" y="45058"/>
                </a:lnTo>
                <a:lnTo>
                  <a:pt x="742512" y="29305"/>
                </a:lnTo>
                <a:lnTo>
                  <a:pt x="695139" y="16748"/>
                </a:lnTo>
                <a:lnTo>
                  <a:pt x="645906" y="7560"/>
                </a:lnTo>
                <a:lnTo>
                  <a:pt x="595040" y="1919"/>
                </a:lnTo>
                <a:lnTo>
                  <a:pt x="542768" y="0"/>
                </a:lnTo>
                <a:lnTo>
                  <a:pt x="490496" y="1919"/>
                </a:lnTo>
                <a:lnTo>
                  <a:pt x="439630" y="7560"/>
                </a:lnTo>
                <a:lnTo>
                  <a:pt x="390397" y="16748"/>
                </a:lnTo>
                <a:lnTo>
                  <a:pt x="343025" y="29305"/>
                </a:lnTo>
                <a:lnTo>
                  <a:pt x="297741" y="45058"/>
                </a:lnTo>
                <a:lnTo>
                  <a:pt x="254772" y="63829"/>
                </a:lnTo>
                <a:lnTo>
                  <a:pt x="214346" y="85443"/>
                </a:lnTo>
                <a:lnTo>
                  <a:pt x="176691" y="109725"/>
                </a:lnTo>
                <a:lnTo>
                  <a:pt x="142034" y="136498"/>
                </a:lnTo>
                <a:lnTo>
                  <a:pt x="110602" y="165588"/>
                </a:lnTo>
                <a:lnTo>
                  <a:pt x="82624" y="196817"/>
                </a:lnTo>
                <a:lnTo>
                  <a:pt x="58325" y="230011"/>
                </a:lnTo>
                <a:lnTo>
                  <a:pt x="37934" y="264993"/>
                </a:lnTo>
                <a:lnTo>
                  <a:pt x="21679" y="301589"/>
                </a:lnTo>
                <a:lnTo>
                  <a:pt x="9787" y="339622"/>
                </a:lnTo>
                <a:lnTo>
                  <a:pt x="2484" y="378916"/>
                </a:lnTo>
                <a:lnTo>
                  <a:pt x="0" y="419296"/>
                </a:lnTo>
                <a:lnTo>
                  <a:pt x="2484" y="459677"/>
                </a:lnTo>
                <a:lnTo>
                  <a:pt x="9787" y="498973"/>
                </a:lnTo>
                <a:lnTo>
                  <a:pt x="21679" y="537007"/>
                </a:lnTo>
                <a:lnTo>
                  <a:pt x="37934" y="573604"/>
                </a:lnTo>
                <a:lnTo>
                  <a:pt x="58325" y="608587"/>
                </a:lnTo>
                <a:lnTo>
                  <a:pt x="82624" y="641782"/>
                </a:lnTo>
                <a:lnTo>
                  <a:pt x="110602" y="673012"/>
                </a:lnTo>
                <a:lnTo>
                  <a:pt x="142034" y="702102"/>
                </a:lnTo>
                <a:lnTo>
                  <a:pt x="176691" y="728876"/>
                </a:lnTo>
                <a:lnTo>
                  <a:pt x="214346" y="753158"/>
                </a:lnTo>
                <a:lnTo>
                  <a:pt x="254772" y="774772"/>
                </a:lnTo>
                <a:lnTo>
                  <a:pt x="297741" y="793544"/>
                </a:lnTo>
                <a:lnTo>
                  <a:pt x="343025" y="809296"/>
                </a:lnTo>
                <a:lnTo>
                  <a:pt x="390397" y="821854"/>
                </a:lnTo>
                <a:lnTo>
                  <a:pt x="439630" y="831041"/>
                </a:lnTo>
                <a:lnTo>
                  <a:pt x="490496" y="836683"/>
                </a:lnTo>
                <a:lnTo>
                  <a:pt x="542768" y="838602"/>
                </a:lnTo>
                <a:close/>
              </a:path>
            </a:pathLst>
          </a:custGeom>
          <a:ln w="62825">
            <a:solidFill>
              <a:srgbClr val="C0DBDE"/>
            </a:solidFill>
          </a:ln>
        </p:spPr>
        <p:txBody>
          <a:bodyPr wrap="square" lIns="0" tIns="0" rIns="0" bIns="0" rtlCol="0"/>
          <a:lstStyle/>
          <a:p>
            <a:endParaRPr sz="1092"/>
          </a:p>
        </p:txBody>
      </p:sp>
    </p:spTree>
    <p:extLst>
      <p:ext uri="{BB962C8B-B14F-4D97-AF65-F5344CB8AC3E}">
        <p14:creationId xmlns:p14="http://schemas.microsoft.com/office/powerpoint/2010/main" val="551341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3506286" y="247624"/>
            <a:ext cx="5206843" cy="699842"/>
          </a:xfrm>
          <a:prstGeom prst="rect">
            <a:avLst/>
          </a:prstGeom>
        </p:spPr>
        <p:txBody>
          <a:bodyPr vert="horz" wrap="square" lIns="0" tIns="9242" rIns="0" bIns="0" rtlCol="0" anchor="b">
            <a:spAutoFit/>
          </a:bodyPr>
          <a:lstStyle/>
          <a:p>
            <a:pPr marL="7701">
              <a:lnSpc>
                <a:spcPct val="100000"/>
              </a:lnSpc>
              <a:spcBef>
                <a:spcPts val="73"/>
              </a:spcBef>
            </a:pPr>
            <a:r>
              <a:rPr spc="-173" dirty="0"/>
              <a:t>Вставка </a:t>
            </a:r>
            <a:r>
              <a:rPr spc="-394" dirty="0"/>
              <a:t>в</a:t>
            </a:r>
            <a:r>
              <a:rPr spc="18" dirty="0"/>
              <a:t> </a:t>
            </a:r>
            <a:r>
              <a:rPr spc="-179" dirty="0"/>
              <a:t>В-дерево</a:t>
            </a:r>
          </a:p>
        </p:txBody>
      </p:sp>
      <p:sp>
        <p:nvSpPr>
          <p:cNvPr id="10" name="object 10"/>
          <p:cNvSpPr txBox="1"/>
          <p:nvPr/>
        </p:nvSpPr>
        <p:spPr>
          <a:xfrm>
            <a:off x="2680786" y="1176479"/>
            <a:ext cx="9511214" cy="3010133"/>
          </a:xfrm>
          <a:prstGeom prst="rect">
            <a:avLst/>
          </a:prstGeom>
        </p:spPr>
        <p:txBody>
          <a:bodyPr vert="horz" wrap="square" lIns="0" tIns="7316" rIns="0" bIns="0" rtlCol="0">
            <a:spAutoFit/>
          </a:bodyPr>
          <a:lstStyle/>
          <a:p>
            <a:pPr marL="464901" marR="1596860" indent="-457200">
              <a:spcBef>
                <a:spcPts val="58"/>
              </a:spcBef>
              <a:buFont typeface="Arial" panose="020B0604020202020204" pitchFamily="34" charset="0"/>
              <a:buChar char="•"/>
              <a:tabLst>
                <a:tab pos="452065" algn="l"/>
                <a:tab pos="452450" algn="l"/>
              </a:tabLst>
            </a:pPr>
            <a:r>
              <a:rPr sz="3002" spc="-49" dirty="0">
                <a:solidFill>
                  <a:srgbClr val="231E20"/>
                </a:solidFill>
                <a:latin typeface="Arial"/>
                <a:cs typeface="Arial"/>
              </a:rPr>
              <a:t>Производим </a:t>
            </a:r>
            <a:r>
              <a:rPr sz="3002" spc="-12" dirty="0">
                <a:solidFill>
                  <a:srgbClr val="231E20"/>
                </a:solidFill>
                <a:latin typeface="Arial"/>
                <a:cs typeface="Arial"/>
              </a:rPr>
              <a:t>поиск </a:t>
            </a:r>
            <a:r>
              <a:rPr sz="3002" spc="-3" dirty="0">
                <a:solidFill>
                  <a:srgbClr val="231E20"/>
                </a:solidFill>
                <a:latin typeface="Arial"/>
                <a:cs typeface="Arial"/>
              </a:rPr>
              <a:t>по </a:t>
            </a:r>
            <a:r>
              <a:rPr sz="3002" spc="-42" dirty="0">
                <a:solidFill>
                  <a:srgbClr val="231E20"/>
                </a:solidFill>
                <a:latin typeface="Arial"/>
                <a:cs typeface="Arial"/>
              </a:rPr>
              <a:t>значению  </a:t>
            </a:r>
            <a:r>
              <a:rPr sz="3002" spc="-94" dirty="0">
                <a:solidFill>
                  <a:srgbClr val="231E20"/>
                </a:solidFill>
                <a:latin typeface="Arial"/>
                <a:cs typeface="Arial"/>
              </a:rPr>
              <a:t>вставляемого</a:t>
            </a:r>
            <a:r>
              <a:rPr sz="3002" spc="30" dirty="0">
                <a:solidFill>
                  <a:srgbClr val="231E20"/>
                </a:solidFill>
                <a:latin typeface="Arial"/>
                <a:cs typeface="Arial"/>
              </a:rPr>
              <a:t> </a:t>
            </a:r>
            <a:r>
              <a:rPr sz="3002" spc="-55" dirty="0">
                <a:solidFill>
                  <a:srgbClr val="231E20"/>
                </a:solidFill>
                <a:latin typeface="Arial"/>
                <a:cs typeface="Arial"/>
              </a:rPr>
              <a:t>ключа.</a:t>
            </a:r>
            <a:endParaRPr sz="3002" dirty="0">
              <a:latin typeface="Arial"/>
              <a:cs typeface="Arial"/>
            </a:endParaRPr>
          </a:p>
          <a:p>
            <a:pPr marL="464901" marR="3081" indent="-457200">
              <a:spcBef>
                <a:spcPts val="894"/>
              </a:spcBef>
              <a:buFont typeface="Arial" panose="020B0604020202020204" pitchFamily="34" charset="0"/>
              <a:buChar char="•"/>
              <a:tabLst>
                <a:tab pos="452065" algn="l"/>
                <a:tab pos="452450" algn="l"/>
              </a:tabLst>
            </a:pPr>
            <a:r>
              <a:rPr sz="3002" spc="-227" dirty="0">
                <a:solidFill>
                  <a:srgbClr val="231E20"/>
                </a:solidFill>
                <a:latin typeface="Arial"/>
                <a:cs typeface="Arial"/>
              </a:rPr>
              <a:t>Если </a:t>
            </a:r>
            <a:r>
              <a:rPr sz="3002" spc="-94" dirty="0">
                <a:solidFill>
                  <a:srgbClr val="231E20"/>
                </a:solidFill>
                <a:latin typeface="Arial"/>
                <a:cs typeface="Arial"/>
              </a:rPr>
              <a:t>в </a:t>
            </a:r>
            <a:r>
              <a:rPr sz="3002" spc="-58" dirty="0">
                <a:solidFill>
                  <a:srgbClr val="231E20"/>
                </a:solidFill>
                <a:latin typeface="Arial"/>
                <a:cs typeface="Arial"/>
              </a:rPr>
              <a:t>блоке </a:t>
            </a:r>
            <a:r>
              <a:rPr sz="3002" spc="-127" dirty="0">
                <a:solidFill>
                  <a:srgbClr val="231E20"/>
                </a:solidFill>
                <a:latin typeface="Arial"/>
                <a:cs typeface="Arial"/>
              </a:rPr>
              <a:t>есть место, </a:t>
            </a:r>
            <a:r>
              <a:rPr sz="3002" spc="-76" dirty="0">
                <a:solidFill>
                  <a:srgbClr val="231E20"/>
                </a:solidFill>
                <a:latin typeface="Arial"/>
                <a:cs typeface="Arial"/>
              </a:rPr>
              <a:t>то </a:t>
            </a:r>
            <a:r>
              <a:rPr sz="3002" spc="-97" dirty="0">
                <a:solidFill>
                  <a:srgbClr val="231E20"/>
                </a:solidFill>
                <a:latin typeface="Arial"/>
                <a:cs typeface="Arial"/>
              </a:rPr>
              <a:t>добавляем  </a:t>
            </a:r>
            <a:r>
              <a:rPr sz="3002" spc="-118" dirty="0">
                <a:solidFill>
                  <a:srgbClr val="231E20"/>
                </a:solidFill>
                <a:latin typeface="Arial"/>
                <a:cs typeface="Arial"/>
              </a:rPr>
              <a:t>туда </a:t>
            </a:r>
            <a:r>
              <a:rPr sz="3002" spc="-36" dirty="0">
                <a:solidFill>
                  <a:srgbClr val="231E20"/>
                </a:solidFill>
                <a:latin typeface="Arial"/>
                <a:cs typeface="Arial"/>
              </a:rPr>
              <a:t>новую </a:t>
            </a:r>
            <a:r>
              <a:rPr sz="3002" spc="-73" dirty="0">
                <a:solidFill>
                  <a:srgbClr val="231E20"/>
                </a:solidFill>
                <a:latin typeface="Arial"/>
                <a:cs typeface="Arial"/>
              </a:rPr>
              <a:t>запись. </a:t>
            </a:r>
            <a:r>
              <a:rPr sz="3002" spc="-67" dirty="0">
                <a:solidFill>
                  <a:srgbClr val="231E20"/>
                </a:solidFill>
                <a:latin typeface="Arial"/>
                <a:cs typeface="Arial"/>
              </a:rPr>
              <a:t>Иначе </a:t>
            </a:r>
            <a:r>
              <a:rPr sz="3002" spc="-103" dirty="0">
                <a:solidFill>
                  <a:srgbClr val="231E20"/>
                </a:solidFill>
                <a:latin typeface="Arial"/>
                <a:cs typeface="Arial"/>
              </a:rPr>
              <a:t>создаем </a:t>
            </a:r>
            <a:r>
              <a:rPr sz="3002" spc="-69" dirty="0">
                <a:solidFill>
                  <a:srgbClr val="231E20"/>
                </a:solidFill>
                <a:latin typeface="Arial"/>
                <a:cs typeface="Arial"/>
              </a:rPr>
              <a:t>новый  </a:t>
            </a:r>
            <a:r>
              <a:rPr sz="3002" spc="-36" dirty="0">
                <a:solidFill>
                  <a:srgbClr val="231E20"/>
                </a:solidFill>
                <a:latin typeface="Arial"/>
                <a:cs typeface="Arial"/>
              </a:rPr>
              <a:t>блок, </a:t>
            </a:r>
            <a:r>
              <a:rPr sz="3002" spc="42" dirty="0">
                <a:solidFill>
                  <a:srgbClr val="231E20"/>
                </a:solidFill>
                <a:latin typeface="Arial"/>
                <a:cs typeface="Arial"/>
              </a:rPr>
              <a:t>а </a:t>
            </a:r>
            <a:r>
              <a:rPr sz="3002" spc="-39" dirty="0">
                <a:solidFill>
                  <a:srgbClr val="231E20"/>
                </a:solidFill>
                <a:latin typeface="Arial"/>
                <a:cs typeface="Arial"/>
              </a:rPr>
              <a:t>записи </a:t>
            </a:r>
            <a:r>
              <a:rPr sz="3002" spc="-36" dirty="0">
                <a:solidFill>
                  <a:srgbClr val="231E20"/>
                </a:solidFill>
                <a:latin typeface="Arial"/>
                <a:cs typeface="Arial"/>
              </a:rPr>
              <a:t>старого </a:t>
            </a:r>
            <a:r>
              <a:rPr sz="3002" spc="-97" dirty="0">
                <a:solidFill>
                  <a:srgbClr val="231E20"/>
                </a:solidFill>
                <a:latin typeface="Arial"/>
                <a:cs typeface="Arial"/>
              </a:rPr>
              <a:t>распределяем  </a:t>
            </a:r>
            <a:r>
              <a:rPr sz="3002" spc="-15" dirty="0">
                <a:solidFill>
                  <a:srgbClr val="231E20"/>
                </a:solidFill>
                <a:latin typeface="Arial"/>
                <a:cs typeface="Arial"/>
              </a:rPr>
              <a:t>поровну </a:t>
            </a:r>
            <a:r>
              <a:rPr sz="3002" spc="-94" dirty="0">
                <a:solidFill>
                  <a:srgbClr val="231E20"/>
                </a:solidFill>
                <a:latin typeface="Arial"/>
                <a:cs typeface="Arial"/>
              </a:rPr>
              <a:t>в </a:t>
            </a:r>
            <a:r>
              <a:rPr sz="3002" spc="-79" dirty="0">
                <a:solidFill>
                  <a:srgbClr val="231E20"/>
                </a:solidFill>
                <a:latin typeface="Arial"/>
                <a:cs typeface="Arial"/>
              </a:rPr>
              <a:t>два</a:t>
            </a:r>
            <a:r>
              <a:rPr sz="3002" spc="149" dirty="0">
                <a:solidFill>
                  <a:srgbClr val="231E20"/>
                </a:solidFill>
                <a:latin typeface="Arial"/>
                <a:cs typeface="Arial"/>
              </a:rPr>
              <a:t> </a:t>
            </a:r>
            <a:r>
              <a:rPr sz="3002" spc="-45" dirty="0">
                <a:solidFill>
                  <a:srgbClr val="231E20"/>
                </a:solidFill>
                <a:latin typeface="Arial"/>
                <a:cs typeface="Arial"/>
              </a:rPr>
              <a:t>блока.</a:t>
            </a:r>
            <a:endParaRPr sz="3002" dirty="0">
              <a:latin typeface="Arial"/>
              <a:cs typeface="Arial"/>
            </a:endParaRPr>
          </a:p>
          <a:p>
            <a:pPr marL="464901" indent="-457200">
              <a:spcBef>
                <a:spcPts val="891"/>
              </a:spcBef>
              <a:buFont typeface="Arial" panose="020B0604020202020204" pitchFamily="34" charset="0"/>
              <a:buChar char="•"/>
              <a:tabLst>
                <a:tab pos="452065" algn="l"/>
                <a:tab pos="452450" algn="l"/>
              </a:tabLst>
            </a:pPr>
            <a:r>
              <a:rPr sz="3002" spc="-136" dirty="0">
                <a:solidFill>
                  <a:srgbClr val="231E20"/>
                </a:solidFill>
                <a:latin typeface="Arial"/>
                <a:cs typeface="Arial"/>
              </a:rPr>
              <a:t>Так </a:t>
            </a:r>
            <a:r>
              <a:rPr sz="3002" spc="-21" dirty="0">
                <a:solidFill>
                  <a:srgbClr val="231E20"/>
                </a:solidFill>
                <a:latin typeface="Arial"/>
                <a:cs typeface="Arial"/>
              </a:rPr>
              <a:t>же </a:t>
            </a:r>
            <a:r>
              <a:rPr sz="3002" spc="-55" dirty="0">
                <a:solidFill>
                  <a:srgbClr val="231E20"/>
                </a:solidFill>
                <a:latin typeface="Arial"/>
                <a:cs typeface="Arial"/>
              </a:rPr>
              <a:t>поступаем </a:t>
            </a:r>
            <a:r>
              <a:rPr sz="3002" spc="-91" dirty="0">
                <a:solidFill>
                  <a:srgbClr val="231E20"/>
                </a:solidFill>
                <a:latin typeface="Arial"/>
                <a:cs typeface="Arial"/>
              </a:rPr>
              <a:t>со </a:t>
            </a:r>
            <a:r>
              <a:rPr sz="3002" spc="-121" dirty="0">
                <a:solidFill>
                  <a:srgbClr val="231E20"/>
                </a:solidFill>
                <a:latin typeface="Arial"/>
                <a:cs typeface="Arial"/>
              </a:rPr>
              <a:t>всеми</a:t>
            </a:r>
            <a:r>
              <a:rPr sz="3002" spc="394" dirty="0">
                <a:solidFill>
                  <a:srgbClr val="231E20"/>
                </a:solidFill>
                <a:latin typeface="Arial"/>
                <a:cs typeface="Arial"/>
              </a:rPr>
              <a:t> </a:t>
            </a:r>
            <a:r>
              <a:rPr sz="3002" spc="-55" dirty="0">
                <a:solidFill>
                  <a:srgbClr val="231E20"/>
                </a:solidFill>
                <a:latin typeface="Arial"/>
                <a:cs typeface="Arial"/>
              </a:rPr>
              <a:t>уровнями.</a:t>
            </a:r>
            <a:endParaRPr sz="3002" dirty="0">
              <a:latin typeface="Arial"/>
              <a:cs typeface="Arial"/>
            </a:endParaRPr>
          </a:p>
        </p:txBody>
      </p:sp>
    </p:spTree>
    <p:extLst>
      <p:ext uri="{BB962C8B-B14F-4D97-AF65-F5344CB8AC3E}">
        <p14:creationId xmlns:p14="http://schemas.microsoft.com/office/powerpoint/2010/main" val="1905774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28240" y="0"/>
            <a:ext cx="8574120" cy="1138500"/>
          </a:xfrm>
        </p:spPr>
        <p:txBody>
          <a:bodyPr/>
          <a:lstStyle/>
          <a:p>
            <a:r>
              <a:rPr lang="ru-RU" dirty="0" smtClean="0"/>
              <a:t>Пример добавления </a:t>
            </a:r>
            <a:endParaRPr lang="ru-RU" dirty="0"/>
          </a:p>
        </p:txBody>
      </p:sp>
      <p:pic>
        <p:nvPicPr>
          <p:cNvPr id="1026" name="Picture 2" descr="https://hsto.org/getpro/habr/post_images/21b/18f/afb/21b18fafb0065fba63b60477c4d820f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300" y="1320800"/>
            <a:ext cx="5943600" cy="1914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hsto.org/getpro/habr/post_images/00f/28b/100/00f28b100bfb1cefb0f2df9a2208f33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300" y="3949700"/>
            <a:ext cx="59436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457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3811086" y="171424"/>
            <a:ext cx="5249585" cy="699842"/>
          </a:xfrm>
          <a:prstGeom prst="rect">
            <a:avLst/>
          </a:prstGeom>
        </p:spPr>
        <p:txBody>
          <a:bodyPr vert="horz" wrap="square" lIns="0" tIns="9242" rIns="0" bIns="0" rtlCol="0" anchor="b">
            <a:spAutoFit/>
          </a:bodyPr>
          <a:lstStyle/>
          <a:p>
            <a:pPr marL="7701">
              <a:lnSpc>
                <a:spcPct val="100000"/>
              </a:lnSpc>
              <a:spcBef>
                <a:spcPts val="73"/>
              </a:spcBef>
            </a:pPr>
            <a:r>
              <a:rPr spc="-158" dirty="0"/>
              <a:t>Кластерный</a:t>
            </a:r>
            <a:r>
              <a:rPr spc="-103" dirty="0"/>
              <a:t> </a:t>
            </a:r>
            <a:r>
              <a:rPr spc="-215" dirty="0"/>
              <a:t>индекс</a:t>
            </a:r>
          </a:p>
        </p:txBody>
      </p:sp>
      <p:sp>
        <p:nvSpPr>
          <p:cNvPr id="10" name="object 10"/>
          <p:cNvSpPr txBox="1"/>
          <p:nvPr/>
        </p:nvSpPr>
        <p:spPr>
          <a:xfrm>
            <a:off x="2604586" y="1011387"/>
            <a:ext cx="9498514" cy="2779045"/>
          </a:xfrm>
          <a:prstGeom prst="rect">
            <a:avLst/>
          </a:prstGeom>
        </p:spPr>
        <p:txBody>
          <a:bodyPr vert="horz" wrap="square" lIns="0" tIns="121680" rIns="0" bIns="0" rtlCol="0">
            <a:spAutoFit/>
          </a:bodyPr>
          <a:lstStyle/>
          <a:p>
            <a:pPr marL="452065" indent="-444364">
              <a:spcBef>
                <a:spcPts val="958"/>
              </a:spcBef>
              <a:buChar char="•"/>
              <a:tabLst>
                <a:tab pos="452065" algn="l"/>
                <a:tab pos="452450" algn="l"/>
              </a:tabLst>
            </a:pPr>
            <a:r>
              <a:rPr sz="3002" spc="-106" dirty="0">
                <a:solidFill>
                  <a:srgbClr val="231E20"/>
                </a:solidFill>
                <a:latin typeface="Arial"/>
                <a:cs typeface="Arial"/>
              </a:rPr>
              <a:t>Строится </a:t>
            </a:r>
            <a:r>
              <a:rPr sz="3002" spc="18" dirty="0">
                <a:solidFill>
                  <a:srgbClr val="231E20"/>
                </a:solidFill>
                <a:latin typeface="Arial"/>
                <a:cs typeface="Arial"/>
              </a:rPr>
              <a:t>на </a:t>
            </a:r>
            <a:r>
              <a:rPr sz="3002" spc="-45" dirty="0">
                <a:solidFill>
                  <a:srgbClr val="231E20"/>
                </a:solidFill>
                <a:latin typeface="Arial"/>
                <a:cs typeface="Arial"/>
              </a:rPr>
              <a:t>основе</a:t>
            </a:r>
            <a:r>
              <a:rPr sz="3002" spc="179" dirty="0">
                <a:solidFill>
                  <a:srgbClr val="231E20"/>
                </a:solidFill>
                <a:latin typeface="Arial"/>
                <a:cs typeface="Arial"/>
              </a:rPr>
              <a:t> </a:t>
            </a:r>
            <a:r>
              <a:rPr sz="3002" spc="-94" dirty="0">
                <a:solidFill>
                  <a:srgbClr val="231E20"/>
                </a:solidFill>
                <a:latin typeface="Arial"/>
                <a:cs typeface="Arial"/>
              </a:rPr>
              <a:t>B-дерева.</a:t>
            </a:r>
            <a:endParaRPr sz="3002" dirty="0">
              <a:latin typeface="Arial"/>
              <a:cs typeface="Arial"/>
            </a:endParaRPr>
          </a:p>
          <a:p>
            <a:pPr marL="452065" indent="-444364">
              <a:spcBef>
                <a:spcPts val="897"/>
              </a:spcBef>
              <a:buChar char="•"/>
              <a:tabLst>
                <a:tab pos="452065" algn="l"/>
                <a:tab pos="452450" algn="l"/>
              </a:tabLst>
            </a:pPr>
            <a:r>
              <a:rPr sz="3002" spc="-45" dirty="0">
                <a:solidFill>
                  <a:srgbClr val="231E20"/>
                </a:solidFill>
                <a:latin typeface="Arial"/>
                <a:cs typeface="Arial"/>
              </a:rPr>
              <a:t>Может </a:t>
            </a:r>
            <a:r>
              <a:rPr sz="3002" spc="-124" dirty="0">
                <a:solidFill>
                  <a:srgbClr val="231E20"/>
                </a:solidFill>
                <a:latin typeface="Arial"/>
                <a:cs typeface="Arial"/>
              </a:rPr>
              <a:t>быть </a:t>
            </a:r>
            <a:r>
              <a:rPr sz="3002" spc="-82" dirty="0">
                <a:solidFill>
                  <a:srgbClr val="231E20"/>
                </a:solidFill>
                <a:latin typeface="Arial"/>
                <a:cs typeface="Arial"/>
              </a:rPr>
              <a:t>только</a:t>
            </a:r>
            <a:r>
              <a:rPr sz="3002" spc="149" dirty="0">
                <a:solidFill>
                  <a:srgbClr val="231E20"/>
                </a:solidFill>
                <a:latin typeface="Arial"/>
                <a:cs typeface="Arial"/>
              </a:rPr>
              <a:t> </a:t>
            </a:r>
            <a:r>
              <a:rPr sz="3002" spc="-85" dirty="0">
                <a:solidFill>
                  <a:srgbClr val="231E20"/>
                </a:solidFill>
                <a:latin typeface="Arial"/>
                <a:cs typeface="Arial"/>
              </a:rPr>
              <a:t>один.</a:t>
            </a:r>
            <a:endParaRPr sz="3002" dirty="0">
              <a:latin typeface="Arial"/>
              <a:cs typeface="Arial"/>
            </a:endParaRPr>
          </a:p>
          <a:p>
            <a:pPr marL="452065" marR="653454" indent="-444364">
              <a:spcBef>
                <a:spcPts val="897"/>
              </a:spcBef>
              <a:buChar char="•"/>
              <a:tabLst>
                <a:tab pos="452065" algn="l"/>
                <a:tab pos="452450" algn="l"/>
              </a:tabLst>
            </a:pPr>
            <a:r>
              <a:rPr sz="3002" spc="-79" dirty="0">
                <a:solidFill>
                  <a:srgbClr val="231E20"/>
                </a:solidFill>
                <a:latin typeface="Arial"/>
                <a:cs typeface="Arial"/>
              </a:rPr>
              <a:t>Обеспечивает </a:t>
            </a:r>
            <a:r>
              <a:rPr sz="3002" spc="-103" dirty="0">
                <a:solidFill>
                  <a:srgbClr val="231E20"/>
                </a:solidFill>
                <a:latin typeface="Arial"/>
                <a:cs typeface="Arial"/>
              </a:rPr>
              <a:t>самый </a:t>
            </a:r>
            <a:r>
              <a:rPr sz="3002" spc="-94" dirty="0">
                <a:solidFill>
                  <a:srgbClr val="231E20"/>
                </a:solidFill>
                <a:latin typeface="Arial"/>
                <a:cs typeface="Arial"/>
              </a:rPr>
              <a:t>быстрый </a:t>
            </a:r>
            <a:r>
              <a:rPr sz="3002" spc="-12" dirty="0">
                <a:solidFill>
                  <a:srgbClr val="231E20"/>
                </a:solidFill>
                <a:latin typeface="Arial"/>
                <a:cs typeface="Arial"/>
              </a:rPr>
              <a:t>поиск  </a:t>
            </a:r>
            <a:r>
              <a:rPr sz="3002" spc="-3" dirty="0">
                <a:solidFill>
                  <a:srgbClr val="231E20"/>
                </a:solidFill>
                <a:latin typeface="Arial"/>
                <a:cs typeface="Arial"/>
              </a:rPr>
              <a:t>по </a:t>
            </a:r>
            <a:r>
              <a:rPr sz="3002" spc="-49" dirty="0">
                <a:solidFill>
                  <a:srgbClr val="231E20"/>
                </a:solidFill>
                <a:latin typeface="Arial"/>
                <a:cs typeface="Arial"/>
              </a:rPr>
              <a:t>заданному</a:t>
            </a:r>
            <a:r>
              <a:rPr sz="3002" spc="9" dirty="0">
                <a:solidFill>
                  <a:srgbClr val="231E20"/>
                </a:solidFill>
                <a:latin typeface="Arial"/>
                <a:cs typeface="Arial"/>
              </a:rPr>
              <a:t> </a:t>
            </a:r>
            <a:r>
              <a:rPr sz="3002" spc="-97" dirty="0">
                <a:solidFill>
                  <a:srgbClr val="231E20"/>
                </a:solidFill>
                <a:latin typeface="Arial"/>
                <a:cs typeface="Arial"/>
              </a:rPr>
              <a:t>ключу.</a:t>
            </a:r>
            <a:endParaRPr sz="3002" dirty="0">
              <a:latin typeface="Arial"/>
              <a:cs typeface="Arial"/>
            </a:endParaRPr>
          </a:p>
          <a:p>
            <a:pPr marL="452065" indent="-444364">
              <a:spcBef>
                <a:spcPts val="894"/>
              </a:spcBef>
              <a:buChar char="•"/>
              <a:tabLst>
                <a:tab pos="452065" algn="l"/>
                <a:tab pos="452450" algn="l"/>
              </a:tabLst>
            </a:pPr>
            <a:r>
              <a:rPr sz="3002" spc="-106" dirty="0">
                <a:solidFill>
                  <a:srgbClr val="231E20"/>
                </a:solidFill>
                <a:latin typeface="Arial"/>
                <a:cs typeface="Arial"/>
              </a:rPr>
              <a:t>Строится </a:t>
            </a:r>
            <a:r>
              <a:rPr sz="3002" spc="-79" dirty="0">
                <a:solidFill>
                  <a:srgbClr val="231E20"/>
                </a:solidFill>
                <a:latin typeface="Arial"/>
                <a:cs typeface="Arial"/>
              </a:rPr>
              <a:t>автоматически </a:t>
            </a:r>
            <a:r>
              <a:rPr sz="3002" spc="-164" dirty="0">
                <a:solidFill>
                  <a:srgbClr val="231E20"/>
                </a:solidFill>
                <a:latin typeface="Arial"/>
                <a:cs typeface="Arial"/>
              </a:rPr>
              <a:t>для </a:t>
            </a:r>
            <a:r>
              <a:rPr sz="3002" b="1" spc="-79" dirty="0">
                <a:solidFill>
                  <a:srgbClr val="231E20"/>
                </a:solidFill>
                <a:latin typeface="Arial"/>
                <a:cs typeface="Arial"/>
              </a:rPr>
              <a:t>Primary</a:t>
            </a:r>
            <a:r>
              <a:rPr sz="3002" b="1" spc="412" dirty="0">
                <a:solidFill>
                  <a:srgbClr val="231E20"/>
                </a:solidFill>
                <a:latin typeface="Arial"/>
                <a:cs typeface="Arial"/>
              </a:rPr>
              <a:t> </a:t>
            </a:r>
            <a:r>
              <a:rPr sz="3002" b="1" spc="-179" dirty="0">
                <a:solidFill>
                  <a:srgbClr val="231E20"/>
                </a:solidFill>
                <a:latin typeface="Arial"/>
                <a:cs typeface="Arial"/>
              </a:rPr>
              <a:t>key</a:t>
            </a:r>
            <a:r>
              <a:rPr sz="3002" spc="-179" dirty="0">
                <a:solidFill>
                  <a:srgbClr val="231E20"/>
                </a:solidFill>
                <a:latin typeface="Arial"/>
                <a:cs typeface="Arial"/>
              </a:rPr>
              <a:t>.</a:t>
            </a:r>
            <a:endParaRPr sz="3002" dirty="0">
              <a:latin typeface="Arial"/>
              <a:cs typeface="Arial"/>
            </a:endParaRPr>
          </a:p>
        </p:txBody>
      </p:sp>
    </p:spTree>
    <p:extLst>
      <p:ext uri="{BB962C8B-B14F-4D97-AF65-F5344CB8AC3E}">
        <p14:creationId xmlns:p14="http://schemas.microsoft.com/office/powerpoint/2010/main" val="368471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297322" y="447051"/>
            <a:ext cx="9214974" cy="1354335"/>
          </a:xfrm>
          <a:prstGeom prst="rect">
            <a:avLst/>
          </a:prstGeom>
        </p:spPr>
        <p:txBody>
          <a:bodyPr vert="horz" wrap="square" lIns="0" tIns="71237" rIns="0" bIns="0" rtlCol="0" anchor="b">
            <a:spAutoFit/>
          </a:bodyPr>
          <a:lstStyle/>
          <a:p>
            <a:pPr marL="7316" marR="3081">
              <a:lnSpc>
                <a:spcPts val="4997"/>
              </a:lnSpc>
              <a:spcBef>
                <a:spcPts val="561"/>
              </a:spcBef>
            </a:pPr>
            <a:r>
              <a:rPr spc="-197" dirty="0"/>
              <a:t>Рекомендации </a:t>
            </a:r>
            <a:r>
              <a:rPr spc="-246" dirty="0"/>
              <a:t>для </a:t>
            </a:r>
            <a:r>
              <a:rPr spc="-100" dirty="0"/>
              <a:t>ключа  </a:t>
            </a:r>
            <a:r>
              <a:rPr spc="-154" dirty="0"/>
              <a:t>кластерного</a:t>
            </a:r>
            <a:r>
              <a:rPr spc="-69" dirty="0"/>
              <a:t> </a:t>
            </a:r>
            <a:r>
              <a:rPr spc="-179" dirty="0"/>
              <a:t>индекса</a:t>
            </a:r>
          </a:p>
        </p:txBody>
      </p:sp>
      <p:sp>
        <p:nvSpPr>
          <p:cNvPr id="10" name="object 10"/>
          <p:cNvSpPr txBox="1"/>
          <p:nvPr/>
        </p:nvSpPr>
        <p:spPr>
          <a:xfrm>
            <a:off x="3625158" y="2139790"/>
            <a:ext cx="2581088" cy="1739658"/>
          </a:xfrm>
          <a:prstGeom prst="rect">
            <a:avLst/>
          </a:prstGeom>
        </p:spPr>
        <p:txBody>
          <a:bodyPr vert="horz" wrap="square" lIns="0" tIns="121680" rIns="0" bIns="0" rtlCol="0">
            <a:spAutoFit/>
          </a:bodyPr>
          <a:lstStyle/>
          <a:p>
            <a:pPr marL="452065" indent="-444364">
              <a:spcBef>
                <a:spcPts val="958"/>
              </a:spcBef>
              <a:buChar char="•"/>
              <a:tabLst>
                <a:tab pos="452065" algn="l"/>
                <a:tab pos="452450" algn="l"/>
              </a:tabLst>
            </a:pPr>
            <a:r>
              <a:rPr sz="3002" spc="-109" dirty="0">
                <a:solidFill>
                  <a:srgbClr val="231E20"/>
                </a:solidFill>
                <a:latin typeface="Arial"/>
                <a:cs typeface="Arial"/>
              </a:rPr>
              <a:t>Уникальный.</a:t>
            </a:r>
            <a:endParaRPr sz="3002" dirty="0">
              <a:latin typeface="Arial"/>
              <a:cs typeface="Arial"/>
            </a:endParaRPr>
          </a:p>
          <a:p>
            <a:pPr marL="452065" indent="-444364">
              <a:spcBef>
                <a:spcPts val="897"/>
              </a:spcBef>
              <a:buChar char="•"/>
              <a:tabLst>
                <a:tab pos="452065" algn="l"/>
                <a:tab pos="452450" algn="l"/>
              </a:tabLst>
            </a:pPr>
            <a:r>
              <a:rPr sz="3002" spc="-109" dirty="0">
                <a:solidFill>
                  <a:srgbClr val="231E20"/>
                </a:solidFill>
                <a:latin typeface="Arial"/>
                <a:cs typeface="Arial"/>
              </a:rPr>
              <a:t>Узкий.</a:t>
            </a:r>
            <a:endParaRPr sz="3002" dirty="0">
              <a:latin typeface="Arial"/>
              <a:cs typeface="Arial"/>
            </a:endParaRPr>
          </a:p>
          <a:p>
            <a:pPr marL="452065" indent="-444364">
              <a:spcBef>
                <a:spcPts val="897"/>
              </a:spcBef>
              <a:buChar char="•"/>
              <a:tabLst>
                <a:tab pos="452065" algn="l"/>
                <a:tab pos="452450" algn="l"/>
              </a:tabLst>
            </a:pPr>
            <a:r>
              <a:rPr sz="3002" spc="-121" dirty="0">
                <a:solidFill>
                  <a:srgbClr val="231E20"/>
                </a:solidFill>
                <a:latin typeface="Arial"/>
                <a:cs typeface="Arial"/>
              </a:rPr>
              <a:t>Статичный.</a:t>
            </a:r>
            <a:endParaRPr sz="3002" dirty="0">
              <a:latin typeface="Arial"/>
              <a:cs typeface="Arial"/>
            </a:endParaRPr>
          </a:p>
        </p:txBody>
      </p:sp>
    </p:spTree>
    <p:extLst>
      <p:ext uri="{BB962C8B-B14F-4D97-AF65-F5344CB8AC3E}">
        <p14:creationId xmlns:p14="http://schemas.microsoft.com/office/powerpoint/2010/main" val="591331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p:nvPr>
        </p:nvSpPr>
        <p:spPr>
          <a:xfrm>
            <a:off x="1724564" y="2049020"/>
            <a:ext cx="8359236" cy="3977280"/>
          </a:xfrm>
        </p:spPr>
        <p:txBody>
          <a:bodyPr>
            <a:normAutofit/>
          </a:bodyPr>
          <a:lstStyle/>
          <a:p>
            <a:r>
              <a:rPr lang="ru-RU" sz="3600" dirty="0" smtClean="0"/>
              <a:t>Строки записываются в страницы по мере поступления в таблицу</a:t>
            </a:r>
          </a:p>
          <a:p>
            <a:r>
              <a:rPr lang="ru-RU" sz="3600" dirty="0" smtClean="0"/>
              <a:t>Добавление всегда происходит в конец – в последнюю страницу таблицы</a:t>
            </a:r>
            <a:endParaRPr lang="ru-RU" sz="3600" dirty="0"/>
          </a:p>
        </p:txBody>
      </p:sp>
      <p:sp>
        <p:nvSpPr>
          <p:cNvPr id="2" name="Заголовок 1"/>
          <p:cNvSpPr>
            <a:spLocks noGrp="1"/>
          </p:cNvSpPr>
          <p:nvPr>
            <p:ph type="title"/>
          </p:nvPr>
        </p:nvSpPr>
        <p:spPr>
          <a:xfrm>
            <a:off x="1559464" y="167640"/>
            <a:ext cx="9006936" cy="1752120"/>
          </a:xfrm>
        </p:spPr>
        <p:txBody>
          <a:bodyPr/>
          <a:lstStyle/>
          <a:p>
            <a:r>
              <a:rPr lang="ru-RU" b="1" dirty="0" smtClean="0"/>
              <a:t>Хранение таблицы с добавлением в конец</a:t>
            </a:r>
            <a:endParaRPr lang="ru-RU" b="1" dirty="0"/>
          </a:p>
        </p:txBody>
      </p:sp>
    </p:spTree>
    <p:extLst>
      <p:ext uri="{BB962C8B-B14F-4D97-AF65-F5344CB8AC3E}">
        <p14:creationId xmlns:p14="http://schemas.microsoft.com/office/powerpoint/2010/main" val="23175892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287086" y="245247"/>
            <a:ext cx="9904914" cy="1388018"/>
          </a:xfrm>
          <a:prstGeom prst="rect">
            <a:avLst/>
          </a:prstGeom>
        </p:spPr>
        <p:txBody>
          <a:bodyPr vert="horz" wrap="square" lIns="0" tIns="6931" rIns="0" bIns="0" rtlCol="0" anchor="b">
            <a:spAutoFit/>
          </a:bodyPr>
          <a:lstStyle/>
          <a:p>
            <a:pPr marL="7701" marR="3081">
              <a:lnSpc>
                <a:spcPct val="100299"/>
              </a:lnSpc>
              <a:spcBef>
                <a:spcPts val="55"/>
              </a:spcBef>
            </a:pPr>
            <a:r>
              <a:rPr spc="-303" dirty="0"/>
              <a:t>Способы </a:t>
            </a:r>
            <a:r>
              <a:rPr spc="-206" dirty="0"/>
              <a:t>построения  </a:t>
            </a:r>
            <a:r>
              <a:rPr spc="-152" dirty="0"/>
              <a:t>кластерного</a:t>
            </a:r>
            <a:r>
              <a:rPr spc="-97" dirty="0"/>
              <a:t> </a:t>
            </a:r>
            <a:r>
              <a:rPr spc="-124" dirty="0"/>
              <a:t>индекса</a:t>
            </a:r>
          </a:p>
        </p:txBody>
      </p:sp>
      <p:sp>
        <p:nvSpPr>
          <p:cNvPr id="10" name="object 10"/>
          <p:cNvSpPr txBox="1"/>
          <p:nvPr/>
        </p:nvSpPr>
        <p:spPr>
          <a:xfrm>
            <a:off x="1763155" y="1633265"/>
            <a:ext cx="9477979" cy="4150894"/>
          </a:xfrm>
          <a:prstGeom prst="rect">
            <a:avLst/>
          </a:prstGeom>
          <a:solidFill>
            <a:schemeClr val="bg1"/>
          </a:solidFill>
        </p:spPr>
        <p:txBody>
          <a:bodyPr vert="horz" wrap="square" lIns="0" tIns="121680" rIns="0" bIns="0" rtlCol="0">
            <a:spAutoFit/>
          </a:bodyPr>
          <a:lstStyle/>
          <a:p>
            <a:pPr marL="464901" indent="-457200">
              <a:spcBef>
                <a:spcPts val="958"/>
              </a:spcBef>
              <a:buFont typeface="Arial" panose="020B0604020202020204" pitchFamily="34" charset="0"/>
              <a:buChar char="•"/>
              <a:tabLst>
                <a:tab pos="452065" algn="l"/>
                <a:tab pos="452450" algn="l"/>
              </a:tabLst>
            </a:pPr>
            <a:r>
              <a:rPr sz="3002" spc="-18" dirty="0">
                <a:solidFill>
                  <a:srgbClr val="231E20"/>
                </a:solidFill>
                <a:latin typeface="Arial"/>
                <a:cs typeface="Arial"/>
              </a:rPr>
              <a:t>При </a:t>
            </a:r>
            <a:r>
              <a:rPr sz="3002" spc="-45" dirty="0">
                <a:solidFill>
                  <a:srgbClr val="231E20"/>
                </a:solidFill>
                <a:latin typeface="Arial"/>
                <a:cs typeface="Arial"/>
              </a:rPr>
              <a:t>создании </a:t>
            </a:r>
            <a:r>
              <a:rPr sz="3002" spc="-91" dirty="0">
                <a:solidFill>
                  <a:srgbClr val="231E20"/>
                </a:solidFill>
                <a:latin typeface="Arial"/>
                <a:cs typeface="Arial"/>
              </a:rPr>
              <a:t>таблицы </a:t>
            </a:r>
            <a:r>
              <a:rPr sz="3002" spc="-115" dirty="0">
                <a:solidFill>
                  <a:srgbClr val="231E20"/>
                </a:solidFill>
                <a:latin typeface="Arial"/>
                <a:cs typeface="Arial"/>
              </a:rPr>
              <a:t>с </a:t>
            </a:r>
            <a:r>
              <a:rPr sz="3002" spc="-45" dirty="0">
                <a:solidFill>
                  <a:srgbClr val="231E20"/>
                </a:solidFill>
                <a:latin typeface="Arial"/>
                <a:cs typeface="Arial"/>
              </a:rPr>
              <a:t>заданием </a:t>
            </a:r>
            <a:r>
              <a:rPr sz="3002" spc="-248" dirty="0">
                <a:solidFill>
                  <a:srgbClr val="231E20"/>
                </a:solidFill>
                <a:latin typeface="Arial"/>
                <a:cs typeface="Arial"/>
              </a:rPr>
              <a:t>PRIMARY</a:t>
            </a:r>
            <a:r>
              <a:rPr sz="3002" spc="-82" dirty="0">
                <a:solidFill>
                  <a:srgbClr val="231E20"/>
                </a:solidFill>
                <a:latin typeface="Arial"/>
                <a:cs typeface="Arial"/>
              </a:rPr>
              <a:t> </a:t>
            </a:r>
            <a:r>
              <a:rPr sz="3002" spc="-270" dirty="0">
                <a:solidFill>
                  <a:srgbClr val="231E20"/>
                </a:solidFill>
                <a:latin typeface="Arial"/>
                <a:cs typeface="Arial"/>
              </a:rPr>
              <a:t>KEY.</a:t>
            </a:r>
            <a:endParaRPr sz="3002" dirty="0">
              <a:latin typeface="Arial"/>
              <a:cs typeface="Arial"/>
            </a:endParaRPr>
          </a:p>
          <a:p>
            <a:pPr marL="464901" indent="-457200">
              <a:lnSpc>
                <a:spcPts val="3602"/>
              </a:lnSpc>
              <a:spcBef>
                <a:spcPts val="897"/>
              </a:spcBef>
              <a:buFont typeface="Arial" panose="020B0604020202020204" pitchFamily="34" charset="0"/>
              <a:buChar char="•"/>
              <a:tabLst>
                <a:tab pos="452065" algn="l"/>
                <a:tab pos="452450" algn="l"/>
              </a:tabLst>
            </a:pPr>
            <a:r>
              <a:rPr sz="3002" spc="-97" dirty="0">
                <a:solidFill>
                  <a:srgbClr val="231E20"/>
                </a:solidFill>
                <a:latin typeface="Arial"/>
                <a:cs typeface="Arial"/>
              </a:rPr>
              <a:t>При </a:t>
            </a:r>
            <a:r>
              <a:rPr sz="3002" spc="-152" dirty="0">
                <a:solidFill>
                  <a:srgbClr val="231E20"/>
                </a:solidFill>
                <a:latin typeface="Arial"/>
                <a:cs typeface="Arial"/>
              </a:rPr>
              <a:t>создании </a:t>
            </a:r>
            <a:r>
              <a:rPr sz="3002" spc="-194" dirty="0">
                <a:solidFill>
                  <a:srgbClr val="231E20"/>
                </a:solidFill>
                <a:latin typeface="Arial"/>
                <a:cs typeface="Arial"/>
              </a:rPr>
              <a:t>таблицы </a:t>
            </a:r>
            <a:r>
              <a:rPr sz="3002" spc="-115" dirty="0">
                <a:solidFill>
                  <a:srgbClr val="231E20"/>
                </a:solidFill>
                <a:latin typeface="Arial"/>
                <a:cs typeface="Arial"/>
              </a:rPr>
              <a:t>с </a:t>
            </a:r>
            <a:r>
              <a:rPr sz="3002" spc="-152" dirty="0" err="1">
                <a:solidFill>
                  <a:srgbClr val="231E20"/>
                </a:solidFill>
                <a:latin typeface="Arial"/>
                <a:cs typeface="Arial"/>
              </a:rPr>
              <a:t>заданием</a:t>
            </a:r>
            <a:r>
              <a:rPr sz="3002" spc="-479" dirty="0">
                <a:solidFill>
                  <a:srgbClr val="231E20"/>
                </a:solidFill>
                <a:latin typeface="Arial"/>
                <a:cs typeface="Arial"/>
              </a:rPr>
              <a:t> </a:t>
            </a:r>
            <a:r>
              <a:rPr sz="3002" spc="-258" dirty="0" smtClean="0">
                <a:solidFill>
                  <a:srgbClr val="231E20"/>
                </a:solidFill>
                <a:latin typeface="Arial"/>
                <a:cs typeface="Arial"/>
              </a:rPr>
              <a:t>UNIQUE.</a:t>
            </a:r>
            <a:endParaRPr lang="ru-RU" sz="3002" dirty="0">
              <a:latin typeface="Arial"/>
              <a:cs typeface="Arial"/>
            </a:endParaRPr>
          </a:p>
          <a:p>
            <a:pPr marL="464901" indent="-457200">
              <a:lnSpc>
                <a:spcPts val="3602"/>
              </a:lnSpc>
              <a:spcBef>
                <a:spcPts val="897"/>
              </a:spcBef>
              <a:buFont typeface="Arial" panose="020B0604020202020204" pitchFamily="34" charset="0"/>
              <a:buChar char="•"/>
              <a:tabLst>
                <a:tab pos="452065" algn="l"/>
                <a:tab pos="452450" algn="l"/>
              </a:tabLst>
            </a:pPr>
            <a:r>
              <a:rPr sz="3002" spc="-97" dirty="0" err="1" smtClean="0">
                <a:solidFill>
                  <a:srgbClr val="231E20"/>
                </a:solidFill>
                <a:latin typeface="Arial"/>
                <a:cs typeface="Arial"/>
              </a:rPr>
              <a:t>При</a:t>
            </a:r>
            <a:r>
              <a:rPr sz="3002" spc="-97" dirty="0" smtClean="0">
                <a:solidFill>
                  <a:srgbClr val="231E20"/>
                </a:solidFill>
                <a:latin typeface="Arial"/>
                <a:cs typeface="Arial"/>
              </a:rPr>
              <a:t> </a:t>
            </a:r>
            <a:r>
              <a:rPr sz="3002" spc="-182" dirty="0">
                <a:solidFill>
                  <a:srgbClr val="231E20"/>
                </a:solidFill>
                <a:latin typeface="Arial"/>
                <a:cs typeface="Arial"/>
              </a:rPr>
              <a:t>отсутствии </a:t>
            </a:r>
            <a:r>
              <a:rPr sz="3002" spc="-227" dirty="0">
                <a:solidFill>
                  <a:srgbClr val="231E20"/>
                </a:solidFill>
                <a:latin typeface="Arial"/>
                <a:cs typeface="Arial"/>
              </a:rPr>
              <a:t>PRIMARY </a:t>
            </a:r>
            <a:r>
              <a:rPr sz="3002" spc="-291" dirty="0">
                <a:solidFill>
                  <a:srgbClr val="231E20"/>
                </a:solidFill>
                <a:latin typeface="Arial"/>
                <a:cs typeface="Arial"/>
              </a:rPr>
              <a:t>KEY </a:t>
            </a:r>
            <a:r>
              <a:rPr sz="3002" spc="-94" dirty="0">
                <a:solidFill>
                  <a:srgbClr val="231E20"/>
                </a:solidFill>
                <a:latin typeface="Arial"/>
                <a:cs typeface="Arial"/>
              </a:rPr>
              <a:t>в </a:t>
            </a:r>
            <a:r>
              <a:rPr sz="3002" spc="-76" dirty="0">
                <a:solidFill>
                  <a:srgbClr val="231E20"/>
                </a:solidFill>
                <a:latin typeface="Arial"/>
                <a:cs typeface="Arial"/>
              </a:rPr>
              <a:t>таблице </a:t>
            </a:r>
            <a:r>
              <a:rPr sz="3002" spc="-58" dirty="0">
                <a:solidFill>
                  <a:srgbClr val="231E20"/>
                </a:solidFill>
                <a:latin typeface="Arial"/>
                <a:cs typeface="Arial"/>
              </a:rPr>
              <a:t>и </a:t>
            </a:r>
            <a:r>
              <a:rPr sz="3002" spc="-18" dirty="0">
                <a:solidFill>
                  <a:srgbClr val="231E20"/>
                </a:solidFill>
                <a:latin typeface="Arial"/>
                <a:cs typeface="Arial"/>
              </a:rPr>
              <a:t>при  </a:t>
            </a:r>
            <a:r>
              <a:rPr sz="3002" spc="-69" dirty="0">
                <a:solidFill>
                  <a:srgbClr val="231E20"/>
                </a:solidFill>
                <a:latin typeface="Arial"/>
                <a:cs typeface="Arial"/>
              </a:rPr>
              <a:t>наличии </a:t>
            </a:r>
            <a:r>
              <a:rPr sz="3002" spc="-79" dirty="0">
                <a:solidFill>
                  <a:srgbClr val="231E20"/>
                </a:solidFill>
                <a:latin typeface="Arial"/>
                <a:cs typeface="Arial"/>
              </a:rPr>
              <a:t>поля </a:t>
            </a:r>
            <a:r>
              <a:rPr sz="3002" spc="-82" dirty="0">
                <a:solidFill>
                  <a:srgbClr val="231E20"/>
                </a:solidFill>
                <a:latin typeface="Arial"/>
                <a:cs typeface="Arial"/>
              </a:rPr>
              <a:t>(полей) </a:t>
            </a:r>
            <a:r>
              <a:rPr sz="3002" spc="-143" dirty="0">
                <a:solidFill>
                  <a:srgbClr val="231E20"/>
                </a:solidFill>
                <a:latin typeface="Arial"/>
                <a:cs typeface="Arial"/>
              </a:rPr>
              <a:t>UNIQUE </a:t>
            </a:r>
            <a:r>
              <a:rPr sz="3002" spc="-58" dirty="0">
                <a:solidFill>
                  <a:srgbClr val="231E20"/>
                </a:solidFill>
                <a:latin typeface="Arial"/>
                <a:cs typeface="Arial"/>
              </a:rPr>
              <a:t>кластерный </a:t>
            </a:r>
            <a:r>
              <a:rPr sz="3002" spc="-94" dirty="0">
                <a:solidFill>
                  <a:srgbClr val="231E20"/>
                </a:solidFill>
                <a:latin typeface="Arial"/>
                <a:cs typeface="Arial"/>
              </a:rPr>
              <a:t>индекс  </a:t>
            </a:r>
            <a:r>
              <a:rPr sz="3002" spc="-79" dirty="0">
                <a:solidFill>
                  <a:srgbClr val="231E20"/>
                </a:solidFill>
                <a:latin typeface="Arial"/>
                <a:cs typeface="Arial"/>
              </a:rPr>
              <a:t>строится </a:t>
            </a:r>
            <a:r>
              <a:rPr sz="3002" spc="18" dirty="0">
                <a:solidFill>
                  <a:srgbClr val="231E20"/>
                </a:solidFill>
                <a:latin typeface="Arial"/>
                <a:cs typeface="Arial"/>
              </a:rPr>
              <a:t>на </a:t>
            </a:r>
            <a:r>
              <a:rPr sz="3002" spc="-45" dirty="0">
                <a:solidFill>
                  <a:srgbClr val="231E20"/>
                </a:solidFill>
                <a:latin typeface="Arial"/>
                <a:cs typeface="Arial"/>
              </a:rPr>
              <a:t>основе </a:t>
            </a:r>
            <a:r>
              <a:rPr sz="3002" spc="-33" dirty="0">
                <a:solidFill>
                  <a:srgbClr val="231E20"/>
                </a:solidFill>
                <a:latin typeface="Arial"/>
                <a:cs typeface="Arial"/>
              </a:rPr>
              <a:t>первого </a:t>
            </a:r>
            <a:r>
              <a:rPr sz="3002" spc="-3" dirty="0">
                <a:solidFill>
                  <a:srgbClr val="231E20"/>
                </a:solidFill>
                <a:latin typeface="Arial"/>
                <a:cs typeface="Arial"/>
              </a:rPr>
              <a:t>по </a:t>
            </a:r>
            <a:r>
              <a:rPr sz="3002" spc="-112" dirty="0">
                <a:solidFill>
                  <a:srgbClr val="231E20"/>
                </a:solidFill>
                <a:latin typeface="Arial"/>
                <a:cs typeface="Arial"/>
              </a:rPr>
              <a:t>счету </a:t>
            </a:r>
            <a:r>
              <a:rPr sz="3002" spc="-79" dirty="0">
                <a:solidFill>
                  <a:srgbClr val="231E20"/>
                </a:solidFill>
                <a:latin typeface="Arial"/>
                <a:cs typeface="Arial"/>
              </a:rPr>
              <a:t>поля</a:t>
            </a:r>
            <a:r>
              <a:rPr sz="3002" spc="455" dirty="0">
                <a:solidFill>
                  <a:srgbClr val="231E20"/>
                </a:solidFill>
                <a:latin typeface="Arial"/>
                <a:cs typeface="Arial"/>
              </a:rPr>
              <a:t> </a:t>
            </a:r>
            <a:r>
              <a:rPr sz="3002" spc="-136" dirty="0">
                <a:solidFill>
                  <a:srgbClr val="231E20"/>
                </a:solidFill>
                <a:latin typeface="Arial"/>
                <a:cs typeface="Arial"/>
              </a:rPr>
              <a:t>UNIQUE.</a:t>
            </a:r>
            <a:endParaRPr sz="3002" dirty="0">
              <a:latin typeface="Arial"/>
              <a:cs typeface="Arial"/>
            </a:endParaRPr>
          </a:p>
          <a:p>
            <a:pPr marL="464901" marR="3081" indent="-457200">
              <a:spcBef>
                <a:spcPts val="773"/>
              </a:spcBef>
              <a:buFont typeface="Arial" panose="020B0604020202020204" pitchFamily="34" charset="0"/>
              <a:buChar char="•"/>
              <a:tabLst>
                <a:tab pos="452065" algn="l"/>
                <a:tab pos="452450" algn="l"/>
              </a:tabLst>
            </a:pPr>
            <a:r>
              <a:rPr sz="3002" spc="-61" dirty="0">
                <a:solidFill>
                  <a:srgbClr val="231E20"/>
                </a:solidFill>
                <a:latin typeface="Arial"/>
                <a:cs typeface="Arial"/>
              </a:rPr>
              <a:t>Индекс </a:t>
            </a:r>
            <a:r>
              <a:rPr sz="3002" spc="-79" dirty="0">
                <a:solidFill>
                  <a:srgbClr val="231E20"/>
                </a:solidFill>
                <a:latin typeface="Arial"/>
                <a:cs typeface="Arial"/>
              </a:rPr>
              <a:t>создается </a:t>
            </a:r>
            <a:r>
              <a:rPr sz="3002" spc="-52" dirty="0">
                <a:solidFill>
                  <a:srgbClr val="231E20"/>
                </a:solidFill>
                <a:latin typeface="Arial"/>
                <a:cs typeface="Arial"/>
              </a:rPr>
              <a:t>автоматически </a:t>
            </a:r>
            <a:r>
              <a:rPr sz="3002" spc="-3" dirty="0">
                <a:solidFill>
                  <a:srgbClr val="231E20"/>
                </a:solidFill>
                <a:latin typeface="Arial"/>
                <a:cs typeface="Arial"/>
              </a:rPr>
              <a:t>по </a:t>
            </a:r>
            <a:r>
              <a:rPr sz="3002" spc="-45" dirty="0">
                <a:solidFill>
                  <a:srgbClr val="231E20"/>
                </a:solidFill>
                <a:latin typeface="Arial"/>
                <a:cs typeface="Arial"/>
              </a:rPr>
              <a:t>скрытому </a:t>
            </a:r>
            <a:r>
              <a:rPr sz="3002" spc="-39" dirty="0">
                <a:solidFill>
                  <a:srgbClr val="231E20"/>
                </a:solidFill>
                <a:latin typeface="Arial"/>
                <a:cs typeface="Arial"/>
              </a:rPr>
              <a:t>полю  </a:t>
            </a:r>
            <a:r>
              <a:rPr sz="3002" spc="-115" dirty="0">
                <a:solidFill>
                  <a:srgbClr val="231E20"/>
                </a:solidFill>
                <a:latin typeface="Arial"/>
                <a:cs typeface="Arial"/>
              </a:rPr>
              <a:t>с </a:t>
            </a:r>
            <a:r>
              <a:rPr sz="3002" spc="-36" dirty="0">
                <a:solidFill>
                  <a:srgbClr val="231E20"/>
                </a:solidFill>
                <a:latin typeface="Arial"/>
                <a:cs typeface="Arial"/>
              </a:rPr>
              <a:t>суррогатным </a:t>
            </a:r>
            <a:r>
              <a:rPr sz="3002" spc="-55" dirty="0">
                <a:solidFill>
                  <a:srgbClr val="231E20"/>
                </a:solidFill>
                <a:latin typeface="Arial"/>
                <a:cs typeface="Arial"/>
              </a:rPr>
              <a:t>цифровым </a:t>
            </a:r>
            <a:r>
              <a:rPr sz="3002" spc="-27" dirty="0">
                <a:solidFill>
                  <a:srgbClr val="231E20"/>
                </a:solidFill>
                <a:latin typeface="Arial"/>
                <a:cs typeface="Arial"/>
              </a:rPr>
              <a:t>идентификатором </a:t>
            </a:r>
            <a:r>
              <a:rPr sz="3002" spc="-112" dirty="0">
                <a:solidFill>
                  <a:srgbClr val="231E20"/>
                </a:solidFill>
                <a:latin typeface="Arial"/>
                <a:cs typeface="Arial"/>
              </a:rPr>
              <a:t>(если  </a:t>
            </a:r>
            <a:r>
              <a:rPr sz="3002" spc="-73" dirty="0">
                <a:solidFill>
                  <a:srgbClr val="231E20"/>
                </a:solidFill>
                <a:latin typeface="Arial"/>
                <a:cs typeface="Arial"/>
              </a:rPr>
              <a:t>нет </a:t>
            </a:r>
            <a:r>
              <a:rPr sz="3002" spc="-227" dirty="0">
                <a:solidFill>
                  <a:srgbClr val="231E20"/>
                </a:solidFill>
                <a:latin typeface="Arial"/>
                <a:cs typeface="Arial"/>
              </a:rPr>
              <a:t>PRIMARY </a:t>
            </a:r>
            <a:r>
              <a:rPr sz="3002" spc="-291" dirty="0">
                <a:solidFill>
                  <a:srgbClr val="231E20"/>
                </a:solidFill>
                <a:latin typeface="Arial"/>
                <a:cs typeface="Arial"/>
              </a:rPr>
              <a:t>KEY </a:t>
            </a:r>
            <a:r>
              <a:rPr sz="3002" spc="-58" dirty="0">
                <a:solidFill>
                  <a:srgbClr val="231E20"/>
                </a:solidFill>
                <a:latin typeface="Arial"/>
                <a:cs typeface="Arial"/>
              </a:rPr>
              <a:t>и </a:t>
            </a:r>
            <a:r>
              <a:rPr sz="3002" spc="-133" dirty="0">
                <a:solidFill>
                  <a:srgbClr val="231E20"/>
                </a:solidFill>
                <a:latin typeface="Arial"/>
                <a:cs typeface="Arial"/>
              </a:rPr>
              <a:t>UNIQUE</a:t>
            </a:r>
            <a:r>
              <a:rPr sz="3002" spc="-340" dirty="0">
                <a:solidFill>
                  <a:srgbClr val="231E20"/>
                </a:solidFill>
                <a:latin typeface="Arial"/>
                <a:cs typeface="Arial"/>
              </a:rPr>
              <a:t> </a:t>
            </a:r>
            <a:r>
              <a:rPr sz="3002" spc="-106" dirty="0">
                <a:solidFill>
                  <a:srgbClr val="231E20"/>
                </a:solidFill>
                <a:latin typeface="Arial"/>
                <a:cs typeface="Arial"/>
              </a:rPr>
              <a:t>)</a:t>
            </a:r>
            <a:endParaRPr sz="3002" dirty="0">
              <a:latin typeface="Arial"/>
              <a:cs typeface="Arial"/>
            </a:endParaRPr>
          </a:p>
        </p:txBody>
      </p:sp>
    </p:spTree>
    <p:extLst>
      <p:ext uri="{BB962C8B-B14F-4D97-AF65-F5344CB8AC3E}">
        <p14:creationId xmlns:p14="http://schemas.microsoft.com/office/powerpoint/2010/main" val="8061422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947486" y="184124"/>
            <a:ext cx="6229575" cy="699842"/>
          </a:xfrm>
          <a:prstGeom prst="rect">
            <a:avLst/>
          </a:prstGeom>
        </p:spPr>
        <p:txBody>
          <a:bodyPr vert="horz" wrap="square" lIns="0" tIns="9242" rIns="0" bIns="0" rtlCol="0" anchor="b">
            <a:spAutoFit/>
          </a:bodyPr>
          <a:lstStyle/>
          <a:p>
            <a:pPr marL="7701">
              <a:lnSpc>
                <a:spcPct val="100000"/>
              </a:lnSpc>
              <a:spcBef>
                <a:spcPts val="73"/>
              </a:spcBef>
            </a:pPr>
            <a:r>
              <a:rPr spc="-173" dirty="0"/>
              <a:t>Некластерные</a:t>
            </a:r>
            <a:r>
              <a:rPr spc="-82" dirty="0"/>
              <a:t> </a:t>
            </a:r>
            <a:r>
              <a:rPr spc="-273" dirty="0"/>
              <a:t>индексы</a:t>
            </a:r>
          </a:p>
        </p:txBody>
      </p:sp>
      <p:sp>
        <p:nvSpPr>
          <p:cNvPr id="10" name="object 10"/>
          <p:cNvSpPr txBox="1"/>
          <p:nvPr/>
        </p:nvSpPr>
        <p:spPr>
          <a:xfrm>
            <a:off x="2134673" y="1239987"/>
            <a:ext cx="8350895" cy="2201642"/>
          </a:xfrm>
          <a:prstGeom prst="rect">
            <a:avLst/>
          </a:prstGeom>
        </p:spPr>
        <p:txBody>
          <a:bodyPr vert="horz" wrap="square" lIns="0" tIns="121680" rIns="0" bIns="0" rtlCol="0">
            <a:spAutoFit/>
          </a:bodyPr>
          <a:lstStyle/>
          <a:p>
            <a:pPr marL="452065" indent="-444364">
              <a:spcBef>
                <a:spcPts val="958"/>
              </a:spcBef>
              <a:buChar char="•"/>
              <a:tabLst>
                <a:tab pos="452065" algn="l"/>
                <a:tab pos="452450" algn="l"/>
              </a:tabLst>
            </a:pPr>
            <a:r>
              <a:rPr sz="3002" spc="-106" dirty="0">
                <a:solidFill>
                  <a:srgbClr val="231E20"/>
                </a:solidFill>
                <a:latin typeface="Arial"/>
                <a:cs typeface="Arial"/>
              </a:rPr>
              <a:t>Создаются </a:t>
            </a:r>
            <a:r>
              <a:rPr sz="3002" spc="18" dirty="0">
                <a:solidFill>
                  <a:srgbClr val="231E20"/>
                </a:solidFill>
                <a:latin typeface="Arial"/>
                <a:cs typeface="Arial"/>
              </a:rPr>
              <a:t>на </a:t>
            </a:r>
            <a:r>
              <a:rPr sz="3002" spc="-45" dirty="0">
                <a:solidFill>
                  <a:srgbClr val="231E20"/>
                </a:solidFill>
                <a:latin typeface="Arial"/>
                <a:cs typeface="Arial"/>
              </a:rPr>
              <a:t>основе </a:t>
            </a:r>
            <a:r>
              <a:rPr sz="3002" spc="-39" dirty="0">
                <a:solidFill>
                  <a:srgbClr val="231E20"/>
                </a:solidFill>
                <a:latin typeface="Arial"/>
                <a:cs typeface="Arial"/>
              </a:rPr>
              <a:t>кластерного</a:t>
            </a:r>
            <a:r>
              <a:rPr sz="3002" spc="255" dirty="0">
                <a:solidFill>
                  <a:srgbClr val="231E20"/>
                </a:solidFill>
                <a:latin typeface="Arial"/>
                <a:cs typeface="Arial"/>
              </a:rPr>
              <a:t> </a:t>
            </a:r>
            <a:r>
              <a:rPr sz="3002" spc="-94" dirty="0">
                <a:solidFill>
                  <a:srgbClr val="231E20"/>
                </a:solidFill>
                <a:latin typeface="Arial"/>
                <a:cs typeface="Arial"/>
              </a:rPr>
              <a:t>индекса.</a:t>
            </a:r>
            <a:endParaRPr sz="3002" dirty="0">
              <a:latin typeface="Arial"/>
              <a:cs typeface="Arial"/>
            </a:endParaRPr>
          </a:p>
          <a:p>
            <a:pPr marL="452065" marR="844060" indent="-444364">
              <a:spcBef>
                <a:spcPts val="897"/>
              </a:spcBef>
              <a:buChar char="•"/>
              <a:tabLst>
                <a:tab pos="452065" algn="l"/>
                <a:tab pos="452450" algn="l"/>
              </a:tabLst>
            </a:pPr>
            <a:r>
              <a:rPr sz="3002" spc="-115" dirty="0">
                <a:solidFill>
                  <a:srgbClr val="231E20"/>
                </a:solidFill>
                <a:latin typeface="Arial"/>
                <a:cs typeface="Arial"/>
              </a:rPr>
              <a:t>Строятся </a:t>
            </a:r>
            <a:r>
              <a:rPr sz="3002" spc="-79" dirty="0">
                <a:solidFill>
                  <a:srgbClr val="231E20"/>
                </a:solidFill>
                <a:latin typeface="Arial"/>
                <a:cs typeface="Arial"/>
              </a:rPr>
              <a:t>автоматически </a:t>
            </a:r>
            <a:r>
              <a:rPr sz="3002" spc="-18" dirty="0">
                <a:solidFill>
                  <a:srgbClr val="231E20"/>
                </a:solidFill>
                <a:latin typeface="Arial"/>
                <a:cs typeface="Arial"/>
              </a:rPr>
              <a:t>при </a:t>
            </a:r>
            <a:r>
              <a:rPr sz="3002" spc="-91" dirty="0">
                <a:solidFill>
                  <a:srgbClr val="231E20"/>
                </a:solidFill>
                <a:latin typeface="Arial"/>
                <a:cs typeface="Arial"/>
              </a:rPr>
              <a:t>объявлении  </a:t>
            </a:r>
            <a:r>
              <a:rPr sz="3002" spc="-88" dirty="0">
                <a:solidFill>
                  <a:srgbClr val="231E20"/>
                </a:solidFill>
                <a:latin typeface="Arial"/>
                <a:cs typeface="Arial"/>
              </a:rPr>
              <a:t>столбца </a:t>
            </a:r>
            <a:r>
              <a:rPr sz="3002" spc="-82" dirty="0">
                <a:solidFill>
                  <a:srgbClr val="231E20"/>
                </a:solidFill>
                <a:latin typeface="Arial"/>
                <a:cs typeface="Arial"/>
              </a:rPr>
              <a:t>(-ов)</a:t>
            </a:r>
            <a:r>
              <a:rPr sz="3002" spc="152" dirty="0">
                <a:solidFill>
                  <a:srgbClr val="231E20"/>
                </a:solidFill>
                <a:latin typeface="Arial"/>
                <a:cs typeface="Arial"/>
              </a:rPr>
              <a:t> </a:t>
            </a:r>
            <a:r>
              <a:rPr sz="3002" spc="-146" dirty="0">
                <a:solidFill>
                  <a:srgbClr val="231E20"/>
                </a:solidFill>
                <a:latin typeface="Arial"/>
                <a:cs typeface="Arial"/>
              </a:rPr>
              <a:t>UNIQUE.</a:t>
            </a:r>
            <a:endParaRPr sz="3002" dirty="0">
              <a:latin typeface="Arial"/>
              <a:cs typeface="Arial"/>
            </a:endParaRPr>
          </a:p>
          <a:p>
            <a:pPr marL="452065" indent="-444364">
              <a:spcBef>
                <a:spcPts val="894"/>
              </a:spcBef>
              <a:buChar char="•"/>
              <a:tabLst>
                <a:tab pos="452065" algn="l"/>
                <a:tab pos="452450" algn="l"/>
              </a:tabLst>
            </a:pPr>
            <a:r>
              <a:rPr sz="3002" spc="-6" dirty="0">
                <a:solidFill>
                  <a:srgbClr val="231E20"/>
                </a:solidFill>
                <a:latin typeface="Arial"/>
                <a:cs typeface="Arial"/>
              </a:rPr>
              <a:t>Могут </a:t>
            </a:r>
            <a:r>
              <a:rPr sz="3002" spc="-124" dirty="0">
                <a:solidFill>
                  <a:srgbClr val="231E20"/>
                </a:solidFill>
                <a:latin typeface="Arial"/>
                <a:cs typeface="Arial"/>
              </a:rPr>
              <a:t>быть </a:t>
            </a:r>
            <a:r>
              <a:rPr sz="3002" spc="-100" dirty="0">
                <a:solidFill>
                  <a:srgbClr val="231E20"/>
                </a:solidFill>
                <a:latin typeface="Arial"/>
                <a:cs typeface="Arial"/>
              </a:rPr>
              <a:t>созданы </a:t>
            </a:r>
            <a:r>
              <a:rPr sz="3002" spc="-52" dirty="0">
                <a:solidFill>
                  <a:srgbClr val="231E20"/>
                </a:solidFill>
                <a:latin typeface="Arial"/>
                <a:cs typeface="Arial"/>
              </a:rPr>
              <a:t>командой </a:t>
            </a:r>
            <a:r>
              <a:rPr sz="3002" spc="-334" dirty="0">
                <a:solidFill>
                  <a:srgbClr val="231E20"/>
                </a:solidFill>
                <a:latin typeface="Arial"/>
                <a:cs typeface="Arial"/>
              </a:rPr>
              <a:t>CREATE</a:t>
            </a:r>
            <a:r>
              <a:rPr sz="3002" spc="-69" dirty="0">
                <a:solidFill>
                  <a:srgbClr val="231E20"/>
                </a:solidFill>
                <a:latin typeface="Arial"/>
                <a:cs typeface="Arial"/>
              </a:rPr>
              <a:t> </a:t>
            </a:r>
            <a:r>
              <a:rPr sz="3002" spc="-170" dirty="0">
                <a:solidFill>
                  <a:srgbClr val="231E20"/>
                </a:solidFill>
                <a:latin typeface="Arial"/>
                <a:cs typeface="Arial"/>
              </a:rPr>
              <a:t>INDEX.</a:t>
            </a:r>
            <a:endParaRPr sz="3002" dirty="0">
              <a:latin typeface="Arial"/>
              <a:cs typeface="Arial"/>
            </a:endParaRPr>
          </a:p>
        </p:txBody>
      </p:sp>
    </p:spTree>
    <p:extLst>
      <p:ext uri="{BB962C8B-B14F-4D97-AF65-F5344CB8AC3E}">
        <p14:creationId xmlns:p14="http://schemas.microsoft.com/office/powerpoint/2010/main" val="20087062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236286" y="310503"/>
            <a:ext cx="9320714" cy="713134"/>
          </a:xfrm>
          <a:prstGeom prst="rect">
            <a:avLst/>
          </a:prstGeom>
        </p:spPr>
        <p:txBody>
          <a:bodyPr vert="horz" wrap="square" lIns="0" tIns="71237" rIns="0" bIns="0" rtlCol="0" anchor="b">
            <a:spAutoFit/>
          </a:bodyPr>
          <a:lstStyle/>
          <a:p>
            <a:pPr marL="7701" marR="3081">
              <a:lnSpc>
                <a:spcPts val="4997"/>
              </a:lnSpc>
              <a:spcBef>
                <a:spcPts val="561"/>
              </a:spcBef>
            </a:pPr>
            <a:r>
              <a:rPr spc="-185" dirty="0"/>
              <a:t>Создание </a:t>
            </a:r>
            <a:r>
              <a:rPr spc="-161" dirty="0"/>
              <a:t>некластерного  </a:t>
            </a:r>
            <a:r>
              <a:rPr spc="-179" dirty="0"/>
              <a:t>индекса</a:t>
            </a:r>
          </a:p>
        </p:txBody>
      </p:sp>
      <p:sp>
        <p:nvSpPr>
          <p:cNvPr id="10" name="object 10"/>
          <p:cNvSpPr txBox="1"/>
          <p:nvPr/>
        </p:nvSpPr>
        <p:spPr>
          <a:xfrm>
            <a:off x="2718886" y="2213585"/>
            <a:ext cx="7481805" cy="1867291"/>
          </a:xfrm>
          <a:prstGeom prst="rect">
            <a:avLst/>
          </a:prstGeom>
        </p:spPr>
        <p:txBody>
          <a:bodyPr vert="horz" wrap="square" lIns="0" tIns="70851" rIns="0" bIns="0" rtlCol="0">
            <a:spAutoFit/>
          </a:bodyPr>
          <a:lstStyle/>
          <a:p>
            <a:pPr marL="7701">
              <a:spcBef>
                <a:spcPts val="557"/>
              </a:spcBef>
            </a:pPr>
            <a:r>
              <a:rPr sz="2001" b="1" spc="-6" dirty="0">
                <a:solidFill>
                  <a:srgbClr val="231E20"/>
                </a:solidFill>
                <a:latin typeface="Courier New"/>
                <a:cs typeface="Courier New"/>
              </a:rPr>
              <a:t>CREATE [UNIQUE|FULLTEXT|SPATIAL] INDEX</a:t>
            </a:r>
            <a:r>
              <a:rPr sz="2001" b="1" spc="52" dirty="0">
                <a:solidFill>
                  <a:srgbClr val="231E20"/>
                </a:solidFill>
                <a:latin typeface="Courier New"/>
                <a:cs typeface="Courier New"/>
              </a:rPr>
              <a:t> </a:t>
            </a:r>
            <a:r>
              <a:rPr sz="2001" b="1" spc="-6" dirty="0">
                <a:solidFill>
                  <a:srgbClr val="231E20"/>
                </a:solidFill>
                <a:latin typeface="Courier New"/>
                <a:cs typeface="Courier New"/>
              </a:rPr>
              <a:t>index_name</a:t>
            </a:r>
            <a:endParaRPr sz="2001" dirty="0">
              <a:latin typeface="Courier New"/>
              <a:cs typeface="Courier New"/>
            </a:endParaRPr>
          </a:p>
          <a:p>
            <a:pPr marL="617258">
              <a:spcBef>
                <a:spcPts val="500"/>
              </a:spcBef>
            </a:pPr>
            <a:r>
              <a:rPr sz="2001" b="1" spc="-6" dirty="0">
                <a:solidFill>
                  <a:srgbClr val="231E20"/>
                </a:solidFill>
                <a:latin typeface="Courier New"/>
                <a:cs typeface="Courier New"/>
              </a:rPr>
              <a:t>[index_type]</a:t>
            </a:r>
            <a:endParaRPr sz="2001" dirty="0">
              <a:latin typeface="Courier New"/>
              <a:cs typeface="Courier New"/>
            </a:endParaRPr>
          </a:p>
          <a:p>
            <a:pPr marL="617258" marR="1983465">
              <a:lnSpc>
                <a:spcPts val="2899"/>
              </a:lnSpc>
              <a:spcBef>
                <a:spcPts val="179"/>
              </a:spcBef>
            </a:pPr>
            <a:r>
              <a:rPr sz="2001" b="1" spc="-3" dirty="0">
                <a:solidFill>
                  <a:srgbClr val="231E20"/>
                </a:solidFill>
                <a:latin typeface="Courier New"/>
                <a:cs typeface="Courier New"/>
              </a:rPr>
              <a:t>ON </a:t>
            </a:r>
            <a:r>
              <a:rPr sz="2001" b="1" spc="-6" dirty="0">
                <a:solidFill>
                  <a:srgbClr val="231E20"/>
                </a:solidFill>
                <a:latin typeface="Courier New"/>
                <a:cs typeface="Courier New"/>
              </a:rPr>
              <a:t>tbl_name (index_col_name,...)  [index_option]</a:t>
            </a:r>
            <a:endParaRPr sz="2001" dirty="0">
              <a:latin typeface="Courier New"/>
              <a:cs typeface="Courier New"/>
            </a:endParaRPr>
          </a:p>
          <a:p>
            <a:pPr marL="617258">
              <a:spcBef>
                <a:spcPts val="321"/>
              </a:spcBef>
            </a:pPr>
            <a:r>
              <a:rPr sz="2001" b="1" spc="-6" dirty="0">
                <a:solidFill>
                  <a:srgbClr val="231E20"/>
                </a:solidFill>
                <a:latin typeface="Courier New"/>
                <a:cs typeface="Courier New"/>
              </a:rPr>
              <a:t>[algorithm_option </a:t>
            </a:r>
            <a:r>
              <a:rPr sz="2001" b="1" spc="-3" dirty="0">
                <a:solidFill>
                  <a:srgbClr val="231E20"/>
                </a:solidFill>
                <a:latin typeface="Courier New"/>
                <a:cs typeface="Courier New"/>
              </a:rPr>
              <a:t>| </a:t>
            </a:r>
            <a:r>
              <a:rPr sz="2001" b="1" spc="-6" dirty="0">
                <a:solidFill>
                  <a:srgbClr val="231E20"/>
                </a:solidFill>
                <a:latin typeface="Courier New"/>
                <a:cs typeface="Courier New"/>
              </a:rPr>
              <a:t>lock_option]</a:t>
            </a:r>
            <a:r>
              <a:rPr sz="2001" b="1" spc="3" dirty="0">
                <a:solidFill>
                  <a:srgbClr val="231E20"/>
                </a:solidFill>
                <a:latin typeface="Courier New"/>
                <a:cs typeface="Courier New"/>
              </a:rPr>
              <a:t> </a:t>
            </a:r>
            <a:r>
              <a:rPr sz="2001" b="1" spc="-6" dirty="0">
                <a:solidFill>
                  <a:srgbClr val="231E20"/>
                </a:solidFill>
                <a:latin typeface="Courier New"/>
                <a:cs typeface="Courier New"/>
              </a:rPr>
              <a:t>...</a:t>
            </a:r>
            <a:endParaRPr sz="2001" dirty="0">
              <a:latin typeface="Courier New"/>
              <a:cs typeface="Courier New"/>
            </a:endParaRPr>
          </a:p>
        </p:txBody>
      </p:sp>
    </p:spTree>
    <p:extLst>
      <p:ext uri="{BB962C8B-B14F-4D97-AF65-F5344CB8AC3E}">
        <p14:creationId xmlns:p14="http://schemas.microsoft.com/office/powerpoint/2010/main" val="24070971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833186" y="177302"/>
            <a:ext cx="6885725" cy="1354335"/>
          </a:xfrm>
          <a:prstGeom prst="rect">
            <a:avLst/>
          </a:prstGeom>
        </p:spPr>
        <p:txBody>
          <a:bodyPr vert="horz" wrap="square" lIns="0" tIns="71237" rIns="0" bIns="0" rtlCol="0" anchor="b">
            <a:spAutoFit/>
          </a:bodyPr>
          <a:lstStyle/>
          <a:p>
            <a:pPr marL="7701" marR="3081">
              <a:lnSpc>
                <a:spcPts val="4997"/>
              </a:lnSpc>
              <a:spcBef>
                <a:spcPts val="561"/>
              </a:spcBef>
            </a:pPr>
            <a:r>
              <a:rPr spc="-76" dirty="0"/>
              <a:t>Структура</a:t>
            </a:r>
            <a:r>
              <a:rPr spc="-88" dirty="0"/>
              <a:t> </a:t>
            </a:r>
            <a:r>
              <a:rPr spc="-161" dirty="0"/>
              <a:t>некластерного  </a:t>
            </a:r>
            <a:r>
              <a:rPr spc="-179" dirty="0"/>
              <a:t>индекса</a:t>
            </a:r>
          </a:p>
        </p:txBody>
      </p:sp>
      <p:sp>
        <p:nvSpPr>
          <p:cNvPr id="10" name="object 10"/>
          <p:cNvSpPr txBox="1"/>
          <p:nvPr/>
        </p:nvSpPr>
        <p:spPr>
          <a:xfrm>
            <a:off x="2833186" y="1795547"/>
            <a:ext cx="9193714" cy="2934351"/>
          </a:xfrm>
          <a:prstGeom prst="rect">
            <a:avLst/>
          </a:prstGeom>
        </p:spPr>
        <p:txBody>
          <a:bodyPr vert="horz" wrap="square" lIns="0" tIns="8086" rIns="0" bIns="0" rtlCol="0">
            <a:spAutoFit/>
          </a:bodyPr>
          <a:lstStyle/>
          <a:p>
            <a:pPr marL="541015" marR="3081" indent="-533314">
              <a:spcBef>
                <a:spcPts val="64"/>
              </a:spcBef>
              <a:buChar char="•"/>
              <a:tabLst>
                <a:tab pos="541015" algn="l"/>
                <a:tab pos="541400" algn="l"/>
              </a:tabLst>
            </a:pPr>
            <a:r>
              <a:rPr sz="2395" spc="-115" dirty="0">
                <a:solidFill>
                  <a:srgbClr val="231E20"/>
                </a:solidFill>
                <a:latin typeface="Arial"/>
                <a:cs typeface="Arial"/>
              </a:rPr>
              <a:t>В </a:t>
            </a:r>
            <a:r>
              <a:rPr sz="2395" spc="-45" dirty="0">
                <a:solidFill>
                  <a:srgbClr val="231E20"/>
                </a:solidFill>
                <a:latin typeface="Arial"/>
                <a:cs typeface="Arial"/>
              </a:rPr>
              <a:t>индексную </a:t>
            </a:r>
            <a:r>
              <a:rPr sz="2395" spc="-18" dirty="0">
                <a:solidFill>
                  <a:srgbClr val="231E20"/>
                </a:solidFill>
                <a:latin typeface="Arial"/>
                <a:cs typeface="Arial"/>
              </a:rPr>
              <a:t>структуру </a:t>
            </a:r>
            <a:r>
              <a:rPr sz="2395" spc="-130" dirty="0">
                <a:solidFill>
                  <a:srgbClr val="231E20"/>
                </a:solidFill>
                <a:latin typeface="Arial"/>
                <a:cs typeface="Arial"/>
              </a:rPr>
              <a:t>для </a:t>
            </a:r>
            <a:r>
              <a:rPr sz="2395" dirty="0">
                <a:solidFill>
                  <a:srgbClr val="231E20"/>
                </a:solidFill>
                <a:latin typeface="Arial"/>
                <a:cs typeface="Arial"/>
              </a:rPr>
              <a:t>каждой </a:t>
            </a:r>
            <a:r>
              <a:rPr sz="2395" spc="-30" dirty="0">
                <a:solidFill>
                  <a:srgbClr val="231E20"/>
                </a:solidFill>
                <a:latin typeface="Arial"/>
                <a:cs typeface="Arial"/>
              </a:rPr>
              <a:t>записи  </a:t>
            </a:r>
            <a:r>
              <a:rPr sz="2395" spc="-79" dirty="0">
                <a:solidFill>
                  <a:srgbClr val="231E20"/>
                </a:solidFill>
                <a:latin typeface="Arial"/>
                <a:cs typeface="Arial"/>
              </a:rPr>
              <a:t>помещается </a:t>
            </a:r>
            <a:r>
              <a:rPr sz="2395" spc="-6" dirty="0">
                <a:solidFill>
                  <a:srgbClr val="231E20"/>
                </a:solidFill>
                <a:latin typeface="Arial"/>
                <a:cs typeface="Arial"/>
              </a:rPr>
              <a:t>пара: </a:t>
            </a:r>
            <a:r>
              <a:rPr sz="2395" spc="-45" dirty="0">
                <a:solidFill>
                  <a:srgbClr val="231E20"/>
                </a:solidFill>
                <a:latin typeface="Arial"/>
                <a:cs typeface="Arial"/>
              </a:rPr>
              <a:t>значение </a:t>
            </a:r>
            <a:r>
              <a:rPr sz="2395" spc="-61" dirty="0">
                <a:solidFill>
                  <a:srgbClr val="231E20"/>
                </a:solidFill>
                <a:latin typeface="Arial"/>
                <a:cs typeface="Arial"/>
              </a:rPr>
              <a:t>поля </a:t>
            </a:r>
            <a:r>
              <a:rPr sz="2395" spc="39" dirty="0">
                <a:solidFill>
                  <a:srgbClr val="231E20"/>
                </a:solidFill>
                <a:latin typeface="Arial"/>
                <a:cs typeface="Arial"/>
              </a:rPr>
              <a:t>+ </a:t>
            </a:r>
            <a:r>
              <a:rPr sz="2395" spc="-39" dirty="0">
                <a:solidFill>
                  <a:srgbClr val="231E20"/>
                </a:solidFill>
                <a:latin typeface="Arial"/>
                <a:cs typeface="Arial"/>
              </a:rPr>
              <a:t>ключ </a:t>
            </a:r>
            <a:r>
              <a:rPr sz="2395" spc="-30" dirty="0">
                <a:solidFill>
                  <a:srgbClr val="231E20"/>
                </a:solidFill>
                <a:latin typeface="Arial"/>
                <a:cs typeface="Arial"/>
              </a:rPr>
              <a:t>записи  </a:t>
            </a:r>
            <a:r>
              <a:rPr sz="2395" spc="-27" dirty="0">
                <a:solidFill>
                  <a:srgbClr val="231E20"/>
                </a:solidFill>
                <a:latin typeface="Arial"/>
                <a:cs typeface="Arial"/>
              </a:rPr>
              <a:t>кластерного</a:t>
            </a:r>
            <a:r>
              <a:rPr sz="2395" spc="27" dirty="0">
                <a:solidFill>
                  <a:srgbClr val="231E20"/>
                </a:solidFill>
                <a:latin typeface="Arial"/>
                <a:cs typeface="Arial"/>
              </a:rPr>
              <a:t> </a:t>
            </a:r>
            <a:r>
              <a:rPr sz="2395" spc="-69" dirty="0">
                <a:solidFill>
                  <a:srgbClr val="231E20"/>
                </a:solidFill>
                <a:latin typeface="Arial"/>
                <a:cs typeface="Arial"/>
              </a:rPr>
              <a:t>индекса.</a:t>
            </a:r>
            <a:endParaRPr sz="2395" dirty="0">
              <a:latin typeface="Arial"/>
              <a:cs typeface="Arial"/>
            </a:endParaRPr>
          </a:p>
          <a:p>
            <a:pPr marL="541015" indent="-533314">
              <a:spcBef>
                <a:spcPts val="916"/>
              </a:spcBef>
              <a:buChar char="•"/>
              <a:tabLst>
                <a:tab pos="541015" algn="l"/>
                <a:tab pos="541400" algn="l"/>
              </a:tabLst>
            </a:pPr>
            <a:r>
              <a:rPr sz="2395" spc="-36" dirty="0">
                <a:solidFill>
                  <a:srgbClr val="231E20"/>
                </a:solidFill>
                <a:latin typeface="Arial"/>
                <a:cs typeface="Arial"/>
              </a:rPr>
              <a:t>Записи </a:t>
            </a:r>
            <a:r>
              <a:rPr sz="2395" spc="-39" dirty="0">
                <a:solidFill>
                  <a:srgbClr val="231E20"/>
                </a:solidFill>
                <a:latin typeface="Arial"/>
                <a:cs typeface="Arial"/>
              </a:rPr>
              <a:t>располагаются </a:t>
            </a:r>
            <a:r>
              <a:rPr sz="2395" dirty="0">
                <a:solidFill>
                  <a:srgbClr val="231E20"/>
                </a:solidFill>
                <a:latin typeface="Arial"/>
                <a:cs typeface="Arial"/>
              </a:rPr>
              <a:t>по </a:t>
            </a:r>
            <a:r>
              <a:rPr sz="2395" spc="-21" dirty="0">
                <a:solidFill>
                  <a:srgbClr val="231E20"/>
                </a:solidFill>
                <a:latin typeface="Arial"/>
                <a:cs typeface="Arial"/>
              </a:rPr>
              <a:t>возрастанию</a:t>
            </a:r>
            <a:r>
              <a:rPr sz="2395" spc="191" dirty="0">
                <a:solidFill>
                  <a:srgbClr val="231E20"/>
                </a:solidFill>
                <a:latin typeface="Arial"/>
                <a:cs typeface="Arial"/>
              </a:rPr>
              <a:t> </a:t>
            </a:r>
            <a:r>
              <a:rPr sz="2395" spc="-64" dirty="0">
                <a:solidFill>
                  <a:srgbClr val="231E20"/>
                </a:solidFill>
                <a:latin typeface="Arial"/>
                <a:cs typeface="Arial"/>
              </a:rPr>
              <a:t>полей.</a:t>
            </a:r>
            <a:endParaRPr sz="2395" dirty="0">
              <a:latin typeface="Arial"/>
              <a:cs typeface="Arial"/>
            </a:endParaRPr>
          </a:p>
          <a:p>
            <a:pPr marL="541015" marR="1045834" indent="-533314">
              <a:spcBef>
                <a:spcPts val="907"/>
              </a:spcBef>
              <a:buChar char="•"/>
              <a:tabLst>
                <a:tab pos="541015" algn="l"/>
                <a:tab pos="541400" algn="l"/>
              </a:tabLst>
            </a:pPr>
            <a:r>
              <a:rPr sz="2395" spc="-115" dirty="0">
                <a:solidFill>
                  <a:srgbClr val="231E20"/>
                </a:solidFill>
                <a:latin typeface="Arial"/>
                <a:cs typeface="Arial"/>
              </a:rPr>
              <a:t>В </a:t>
            </a:r>
            <a:r>
              <a:rPr sz="2395" spc="-52" dirty="0">
                <a:solidFill>
                  <a:srgbClr val="231E20"/>
                </a:solidFill>
                <a:latin typeface="Arial"/>
                <a:cs typeface="Arial"/>
              </a:rPr>
              <a:t>новый </a:t>
            </a:r>
            <a:r>
              <a:rPr sz="2395" spc="-69" dirty="0">
                <a:solidFill>
                  <a:srgbClr val="231E20"/>
                </a:solidFill>
                <a:latin typeface="Arial"/>
                <a:cs typeface="Arial"/>
              </a:rPr>
              <a:t>индексный </a:t>
            </a:r>
            <a:r>
              <a:rPr sz="2395" spc="-39" dirty="0">
                <a:solidFill>
                  <a:srgbClr val="231E20"/>
                </a:solidFill>
                <a:latin typeface="Arial"/>
                <a:cs typeface="Arial"/>
              </a:rPr>
              <a:t>уровень </a:t>
            </a:r>
            <a:r>
              <a:rPr sz="2395" spc="-79" dirty="0">
                <a:solidFill>
                  <a:srgbClr val="231E20"/>
                </a:solidFill>
                <a:latin typeface="Arial"/>
                <a:cs typeface="Arial"/>
              </a:rPr>
              <a:t>помещается  </a:t>
            </a:r>
            <a:r>
              <a:rPr sz="2395" spc="-49" dirty="0">
                <a:solidFill>
                  <a:srgbClr val="231E20"/>
                </a:solidFill>
                <a:latin typeface="Arial"/>
                <a:cs typeface="Arial"/>
              </a:rPr>
              <a:t>минимальное </a:t>
            </a:r>
            <a:r>
              <a:rPr sz="2395" spc="-45" dirty="0">
                <a:solidFill>
                  <a:srgbClr val="231E20"/>
                </a:solidFill>
                <a:latin typeface="Arial"/>
                <a:cs typeface="Arial"/>
              </a:rPr>
              <a:t>значение </a:t>
            </a:r>
            <a:r>
              <a:rPr sz="2395" spc="-24" dirty="0">
                <a:solidFill>
                  <a:srgbClr val="231E20"/>
                </a:solidFill>
                <a:latin typeface="Arial"/>
                <a:cs typeface="Arial"/>
              </a:rPr>
              <a:t>ключа </a:t>
            </a:r>
            <a:r>
              <a:rPr sz="2395" spc="-42" dirty="0">
                <a:solidFill>
                  <a:srgbClr val="231E20"/>
                </a:solidFill>
                <a:latin typeface="Arial"/>
                <a:cs typeface="Arial"/>
              </a:rPr>
              <a:t>и </a:t>
            </a:r>
            <a:r>
              <a:rPr sz="2395" spc="-52" dirty="0">
                <a:solidFill>
                  <a:srgbClr val="231E20"/>
                </a:solidFill>
                <a:latin typeface="Arial"/>
                <a:cs typeface="Arial"/>
              </a:rPr>
              <a:t>адрес  </a:t>
            </a:r>
            <a:r>
              <a:rPr sz="2395" spc="-42" dirty="0">
                <a:solidFill>
                  <a:srgbClr val="231E20"/>
                </a:solidFill>
                <a:latin typeface="Arial"/>
                <a:cs typeface="Arial"/>
              </a:rPr>
              <a:t>индексного</a:t>
            </a:r>
            <a:r>
              <a:rPr sz="2395" spc="27" dirty="0">
                <a:solidFill>
                  <a:srgbClr val="231E20"/>
                </a:solidFill>
                <a:latin typeface="Arial"/>
                <a:cs typeface="Arial"/>
              </a:rPr>
              <a:t> </a:t>
            </a:r>
            <a:r>
              <a:rPr sz="2395" spc="-27" dirty="0">
                <a:solidFill>
                  <a:srgbClr val="231E20"/>
                </a:solidFill>
                <a:latin typeface="Arial"/>
                <a:cs typeface="Arial"/>
              </a:rPr>
              <a:t>блока.</a:t>
            </a:r>
            <a:endParaRPr sz="2395" dirty="0">
              <a:latin typeface="Arial"/>
              <a:cs typeface="Arial"/>
            </a:endParaRPr>
          </a:p>
          <a:p>
            <a:pPr marL="541015" marR="606091" indent="-533314">
              <a:spcBef>
                <a:spcPts val="916"/>
              </a:spcBef>
              <a:buChar char="•"/>
              <a:tabLst>
                <a:tab pos="541015" algn="l"/>
                <a:tab pos="541400" algn="l"/>
              </a:tabLst>
            </a:pPr>
            <a:r>
              <a:rPr sz="2395" spc="-15" dirty="0">
                <a:solidFill>
                  <a:srgbClr val="231E20"/>
                </a:solidFill>
                <a:latin typeface="Arial"/>
                <a:cs typeface="Arial"/>
              </a:rPr>
              <a:t>Наращивание </a:t>
            </a:r>
            <a:r>
              <a:rPr sz="2395" spc="-27" dirty="0">
                <a:solidFill>
                  <a:srgbClr val="231E20"/>
                </a:solidFill>
                <a:latin typeface="Arial"/>
                <a:cs typeface="Arial"/>
              </a:rPr>
              <a:t>уровней </a:t>
            </a:r>
            <a:r>
              <a:rPr sz="2395" spc="-64" dirty="0">
                <a:solidFill>
                  <a:srgbClr val="231E20"/>
                </a:solidFill>
                <a:latin typeface="Arial"/>
                <a:cs typeface="Arial"/>
              </a:rPr>
              <a:t>происходит, </a:t>
            </a:r>
            <a:r>
              <a:rPr sz="2395" spc="12" dirty="0">
                <a:solidFill>
                  <a:srgbClr val="231E20"/>
                </a:solidFill>
                <a:latin typeface="Arial"/>
                <a:cs typeface="Arial"/>
              </a:rPr>
              <a:t>пока </a:t>
            </a:r>
            <a:r>
              <a:rPr sz="2395" spc="-49" dirty="0">
                <a:solidFill>
                  <a:srgbClr val="231E20"/>
                </a:solidFill>
                <a:latin typeface="Arial"/>
                <a:cs typeface="Arial"/>
              </a:rPr>
              <a:t>не  </a:t>
            </a:r>
            <a:r>
              <a:rPr sz="2395" spc="-69" dirty="0">
                <a:solidFill>
                  <a:srgbClr val="231E20"/>
                </a:solidFill>
                <a:latin typeface="Arial"/>
                <a:cs typeface="Arial"/>
              </a:rPr>
              <a:t>появится </a:t>
            </a:r>
            <a:r>
              <a:rPr sz="2395" spc="-39" dirty="0">
                <a:solidFill>
                  <a:srgbClr val="231E20"/>
                </a:solidFill>
                <a:latin typeface="Arial"/>
                <a:cs typeface="Arial"/>
              </a:rPr>
              <a:t>уровень </a:t>
            </a:r>
            <a:r>
              <a:rPr sz="2395" spc="-27" dirty="0">
                <a:solidFill>
                  <a:srgbClr val="231E20"/>
                </a:solidFill>
                <a:latin typeface="Arial"/>
                <a:cs typeface="Arial"/>
              </a:rPr>
              <a:t>из одного</a:t>
            </a:r>
            <a:r>
              <a:rPr sz="2395" spc="246" dirty="0">
                <a:solidFill>
                  <a:srgbClr val="231E20"/>
                </a:solidFill>
                <a:latin typeface="Arial"/>
                <a:cs typeface="Arial"/>
              </a:rPr>
              <a:t> </a:t>
            </a:r>
            <a:r>
              <a:rPr sz="2395" spc="-27" dirty="0">
                <a:solidFill>
                  <a:srgbClr val="231E20"/>
                </a:solidFill>
                <a:latin typeface="Arial"/>
                <a:cs typeface="Arial"/>
              </a:rPr>
              <a:t>блока.</a:t>
            </a:r>
            <a:endParaRPr sz="2395" dirty="0">
              <a:latin typeface="Arial"/>
              <a:cs typeface="Arial"/>
            </a:endParaRPr>
          </a:p>
        </p:txBody>
      </p:sp>
    </p:spTree>
    <p:extLst>
      <p:ext uri="{BB962C8B-B14F-4D97-AF65-F5344CB8AC3E}">
        <p14:creationId xmlns:p14="http://schemas.microsoft.com/office/powerpoint/2010/main" val="39316419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045805" y="215402"/>
            <a:ext cx="9790595" cy="1354335"/>
          </a:xfrm>
          <a:prstGeom prst="rect">
            <a:avLst/>
          </a:prstGeom>
        </p:spPr>
        <p:txBody>
          <a:bodyPr vert="horz" wrap="square" lIns="0" tIns="71237" rIns="0" bIns="0" rtlCol="0" anchor="b">
            <a:spAutoFit/>
          </a:bodyPr>
          <a:lstStyle/>
          <a:p>
            <a:pPr marL="7701" marR="3081">
              <a:lnSpc>
                <a:spcPts val="4997"/>
              </a:lnSpc>
              <a:spcBef>
                <a:spcPts val="561"/>
              </a:spcBef>
            </a:pPr>
            <a:r>
              <a:rPr spc="-179" dirty="0"/>
              <a:t>Пример: </a:t>
            </a:r>
            <a:r>
              <a:rPr spc="-215" dirty="0"/>
              <a:t>создание  </a:t>
            </a:r>
            <a:r>
              <a:rPr spc="-161" dirty="0"/>
              <a:t>некластерного</a:t>
            </a:r>
            <a:r>
              <a:rPr spc="-106" dirty="0"/>
              <a:t> </a:t>
            </a:r>
            <a:r>
              <a:rPr spc="-179" dirty="0"/>
              <a:t>индекса</a:t>
            </a:r>
          </a:p>
        </p:txBody>
      </p:sp>
      <p:sp>
        <p:nvSpPr>
          <p:cNvPr id="10" name="object 10"/>
          <p:cNvSpPr txBox="1"/>
          <p:nvPr/>
        </p:nvSpPr>
        <p:spPr>
          <a:xfrm>
            <a:off x="1829886" y="1684102"/>
            <a:ext cx="4389736" cy="751473"/>
          </a:xfrm>
          <a:prstGeom prst="rect">
            <a:avLst/>
          </a:prstGeom>
        </p:spPr>
        <p:txBody>
          <a:bodyPr vert="horz" wrap="square" lIns="0" tIns="70851" rIns="0" bIns="0" rtlCol="0">
            <a:spAutoFit/>
          </a:bodyPr>
          <a:lstStyle/>
          <a:p>
            <a:pPr marL="7701">
              <a:spcBef>
                <a:spcPts val="557"/>
              </a:spcBef>
            </a:pPr>
            <a:r>
              <a:rPr sz="2001" b="1" spc="-6" dirty="0">
                <a:solidFill>
                  <a:srgbClr val="231E20"/>
                </a:solidFill>
                <a:latin typeface="Courier New"/>
                <a:cs typeface="Courier New"/>
              </a:rPr>
              <a:t>CREATE INDEX</a:t>
            </a:r>
            <a:r>
              <a:rPr sz="2001" b="1" spc="-3" dirty="0">
                <a:solidFill>
                  <a:srgbClr val="231E20"/>
                </a:solidFill>
                <a:latin typeface="Courier New"/>
                <a:cs typeface="Courier New"/>
              </a:rPr>
              <a:t> </a:t>
            </a:r>
            <a:r>
              <a:rPr sz="2001" b="1" spc="-6" dirty="0">
                <a:solidFill>
                  <a:srgbClr val="231E20"/>
                </a:solidFill>
                <a:latin typeface="Courier New"/>
                <a:cs typeface="Courier New"/>
              </a:rPr>
              <a:t>StNameIndex</a:t>
            </a:r>
            <a:endParaRPr sz="2001" dirty="0">
              <a:latin typeface="Courier New"/>
              <a:cs typeface="Courier New"/>
            </a:endParaRPr>
          </a:p>
          <a:p>
            <a:pPr marL="571050">
              <a:spcBef>
                <a:spcPts val="500"/>
              </a:spcBef>
            </a:pPr>
            <a:r>
              <a:rPr sz="2001" b="1" spc="-3" dirty="0">
                <a:solidFill>
                  <a:srgbClr val="231E20"/>
                </a:solidFill>
                <a:latin typeface="Courier New"/>
                <a:cs typeface="Courier New"/>
              </a:rPr>
              <a:t>ON </a:t>
            </a:r>
            <a:r>
              <a:rPr sz="2001" b="1" spc="-6" dirty="0">
                <a:solidFill>
                  <a:srgbClr val="231E20"/>
                </a:solidFill>
                <a:latin typeface="Courier New"/>
                <a:cs typeface="Courier New"/>
              </a:rPr>
              <a:t>STUDENT</a:t>
            </a:r>
            <a:r>
              <a:rPr sz="2001" b="1" spc="-42" dirty="0">
                <a:solidFill>
                  <a:srgbClr val="231E20"/>
                </a:solidFill>
                <a:latin typeface="Courier New"/>
                <a:cs typeface="Courier New"/>
              </a:rPr>
              <a:t> </a:t>
            </a:r>
            <a:r>
              <a:rPr sz="2001" b="1" spc="-3" dirty="0">
                <a:solidFill>
                  <a:srgbClr val="231E20"/>
                </a:solidFill>
                <a:latin typeface="Courier New"/>
                <a:cs typeface="Courier New"/>
              </a:rPr>
              <a:t>(StudentName)</a:t>
            </a:r>
            <a:r>
              <a:rPr sz="2001" b="1" i="1" spc="-3" dirty="0">
                <a:solidFill>
                  <a:srgbClr val="231E20"/>
                </a:solidFill>
                <a:latin typeface="Courier New"/>
                <a:cs typeface="Courier New"/>
              </a:rPr>
              <a:t>;</a:t>
            </a:r>
            <a:endParaRPr sz="2001" dirty="0">
              <a:latin typeface="Courier New"/>
              <a:cs typeface="Courier New"/>
            </a:endParaRPr>
          </a:p>
        </p:txBody>
      </p:sp>
      <p:pic>
        <p:nvPicPr>
          <p:cNvPr id="1026" name="Picture 2" descr="https://sun9-72.userapi.com/c857728/v857728994/dc129/q405DnV8PO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709" y="1684102"/>
            <a:ext cx="4920866" cy="6317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un9-49.userapi.com/c857728/v857728994/dc122/HnZe2JMoLX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6584" y="2543174"/>
            <a:ext cx="962025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2145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039877" y="329299"/>
            <a:ext cx="10152123" cy="1084635"/>
          </a:xfrm>
          <a:prstGeom prst="rect">
            <a:avLst/>
          </a:prstGeom>
        </p:spPr>
        <p:txBody>
          <a:bodyPr vert="horz" wrap="square" lIns="0" tIns="58145" rIns="0" bIns="0" rtlCol="0" anchor="b">
            <a:spAutoFit/>
          </a:bodyPr>
          <a:lstStyle/>
          <a:p>
            <a:pPr marL="7701" marR="3081">
              <a:lnSpc>
                <a:spcPts val="4002"/>
              </a:lnSpc>
              <a:spcBef>
                <a:spcPts val="458"/>
              </a:spcBef>
            </a:pPr>
            <a:r>
              <a:rPr sz="3578" spc="-139" dirty="0"/>
              <a:t>Пример: </a:t>
            </a:r>
            <a:r>
              <a:rPr sz="3578" spc="-158" dirty="0"/>
              <a:t>построение </a:t>
            </a:r>
            <a:r>
              <a:rPr sz="3578" spc="-124" dirty="0"/>
              <a:t>некластерного  </a:t>
            </a:r>
            <a:r>
              <a:rPr sz="3578" spc="-149" dirty="0"/>
              <a:t>индекса по </a:t>
            </a:r>
            <a:r>
              <a:rPr sz="3578" spc="-185" dirty="0"/>
              <a:t>полю</a:t>
            </a:r>
            <a:r>
              <a:rPr sz="3578" spc="146" dirty="0"/>
              <a:t> </a:t>
            </a:r>
            <a:r>
              <a:rPr sz="3578" spc="-76" dirty="0"/>
              <a:t>StudentName</a:t>
            </a:r>
            <a:endParaRPr sz="3578" dirty="0"/>
          </a:p>
        </p:txBody>
      </p:sp>
      <p:graphicFrame>
        <p:nvGraphicFramePr>
          <p:cNvPr id="36" name="object 36"/>
          <p:cNvGraphicFramePr>
            <a:graphicFrameLocks noGrp="1"/>
          </p:cNvGraphicFramePr>
          <p:nvPr>
            <p:extLst>
              <p:ext uri="{D42A27DB-BD31-4B8C-83A1-F6EECF244321}">
                <p14:modId xmlns:p14="http://schemas.microsoft.com/office/powerpoint/2010/main" val="902924966"/>
              </p:ext>
            </p:extLst>
          </p:nvPr>
        </p:nvGraphicFramePr>
        <p:xfrm>
          <a:off x="4983559" y="2179926"/>
          <a:ext cx="3348068" cy="2752258"/>
        </p:xfrm>
        <a:graphic>
          <a:graphicData uri="http://schemas.openxmlformats.org/drawingml/2006/table">
            <a:tbl>
              <a:tblPr firstRow="1" bandRow="1">
                <a:tableStyleId>{2D5ABB26-0587-4C30-8999-92F81FD0307C}</a:tableStyleId>
              </a:tblPr>
              <a:tblGrid>
                <a:gridCol w="1871974">
                  <a:extLst>
                    <a:ext uri="{9D8B030D-6E8A-4147-A177-3AD203B41FA5}">
                      <a16:colId xmlns:a16="http://schemas.microsoft.com/office/drawing/2014/main" val="20000"/>
                    </a:ext>
                  </a:extLst>
                </a:gridCol>
                <a:gridCol w="89973">
                  <a:extLst>
                    <a:ext uri="{9D8B030D-6E8A-4147-A177-3AD203B41FA5}">
                      <a16:colId xmlns:a16="http://schemas.microsoft.com/office/drawing/2014/main" val="20001"/>
                    </a:ext>
                  </a:extLst>
                </a:gridCol>
                <a:gridCol w="1386121">
                  <a:extLst>
                    <a:ext uri="{9D8B030D-6E8A-4147-A177-3AD203B41FA5}">
                      <a16:colId xmlns:a16="http://schemas.microsoft.com/office/drawing/2014/main" val="20002"/>
                    </a:ext>
                  </a:extLst>
                </a:gridCol>
              </a:tblGrid>
              <a:tr h="341129">
                <a:tc>
                  <a:txBody>
                    <a:bodyPr/>
                    <a:lstStyle/>
                    <a:p>
                      <a:pPr marL="52069">
                        <a:lnSpc>
                          <a:spcPts val="1814"/>
                        </a:lnSpc>
                      </a:pPr>
                      <a:r>
                        <a:rPr sz="1400" b="1" spc="-50" dirty="0">
                          <a:solidFill>
                            <a:srgbClr val="231E20"/>
                          </a:solidFill>
                          <a:latin typeface="Arial"/>
                          <a:cs typeface="Arial"/>
                        </a:rPr>
                        <a:t>StudentName</a:t>
                      </a:r>
                      <a:endParaRPr sz="1400">
                        <a:latin typeface="Arial"/>
                        <a:cs typeface="Arial"/>
                      </a:endParaRPr>
                    </a:p>
                  </a:txBody>
                  <a:tcPr marL="0" marR="0" marT="0" marB="0">
                    <a:lnB w="12700">
                      <a:solidFill>
                        <a:srgbClr val="010202"/>
                      </a:solidFill>
                      <a:prstDash val="solid"/>
                    </a:lnB>
                  </a:tcPr>
                </a:tc>
                <a:tc>
                  <a:txBody>
                    <a:bodyPr/>
                    <a:lstStyle/>
                    <a:p>
                      <a:pPr>
                        <a:lnSpc>
                          <a:spcPct val="100000"/>
                        </a:lnSpc>
                      </a:pPr>
                      <a:endParaRPr sz="2000">
                        <a:latin typeface="Times New Roman"/>
                        <a:cs typeface="Times New Roman"/>
                      </a:endParaRPr>
                    </a:p>
                  </a:txBody>
                  <a:tcPr marL="0" marR="0" marT="0" marB="0"/>
                </a:tc>
                <a:tc>
                  <a:txBody>
                    <a:bodyPr/>
                    <a:lstStyle/>
                    <a:p>
                      <a:pPr marL="51435">
                        <a:lnSpc>
                          <a:spcPts val="1814"/>
                        </a:lnSpc>
                      </a:pPr>
                      <a:r>
                        <a:rPr sz="1400" b="1" spc="-45" dirty="0">
                          <a:solidFill>
                            <a:srgbClr val="231E20"/>
                          </a:solidFill>
                          <a:latin typeface="Arial"/>
                          <a:cs typeface="Arial"/>
                        </a:rPr>
                        <a:t>StudentId</a:t>
                      </a:r>
                      <a:endParaRPr sz="1400" b="1" dirty="0">
                        <a:latin typeface="Arial"/>
                        <a:cs typeface="Arial"/>
                      </a:endParaRPr>
                    </a:p>
                  </a:txBody>
                  <a:tcPr marL="0" marR="0" marT="0" marB="0">
                    <a:lnB w="12700">
                      <a:solidFill>
                        <a:srgbClr val="010202"/>
                      </a:solidFill>
                      <a:prstDash val="solid"/>
                    </a:lnB>
                  </a:tcPr>
                </a:tc>
                <a:extLst>
                  <a:ext uri="{0D108BD9-81ED-4DB2-BD59-A6C34878D82A}">
                    <a16:rowId xmlns:a16="http://schemas.microsoft.com/office/drawing/2014/main" val="10000"/>
                  </a:ext>
                </a:extLst>
              </a:tr>
              <a:tr h="344447">
                <a:tc>
                  <a:txBody>
                    <a:bodyPr/>
                    <a:lstStyle/>
                    <a:p>
                      <a:pPr marL="52069">
                        <a:lnSpc>
                          <a:spcPct val="100000"/>
                        </a:lnSpc>
                        <a:spcBef>
                          <a:spcPts val="615"/>
                        </a:spcBef>
                      </a:pPr>
                      <a:r>
                        <a:rPr sz="1400" b="0" spc="-60" dirty="0">
                          <a:solidFill>
                            <a:srgbClr val="231E20"/>
                          </a:solidFill>
                          <a:latin typeface="Arial"/>
                          <a:cs typeface="Arial"/>
                        </a:rPr>
                        <a:t>Антипенко</a:t>
                      </a:r>
                      <a:r>
                        <a:rPr sz="1400" b="0" spc="-35" dirty="0">
                          <a:solidFill>
                            <a:srgbClr val="231E20"/>
                          </a:solidFill>
                          <a:latin typeface="Arial"/>
                          <a:cs typeface="Arial"/>
                        </a:rPr>
                        <a:t> </a:t>
                      </a:r>
                      <a:r>
                        <a:rPr sz="1400" b="0" spc="-80" dirty="0">
                          <a:solidFill>
                            <a:srgbClr val="231E20"/>
                          </a:solidFill>
                          <a:latin typeface="Arial"/>
                          <a:cs typeface="Arial"/>
                        </a:rPr>
                        <a:t>Денис</a:t>
                      </a:r>
                      <a:endParaRPr sz="1400" b="0" dirty="0">
                        <a:latin typeface="Arial"/>
                        <a:cs typeface="Arial"/>
                      </a:endParaRPr>
                    </a:p>
                  </a:txBody>
                  <a:tcPr marL="0" marR="0" marT="47363" marB="0">
                    <a:lnT w="12700">
                      <a:solidFill>
                        <a:srgbClr val="010202"/>
                      </a:solidFill>
                      <a:prstDash val="solid"/>
                    </a:lnT>
                    <a:lnB w="12700">
                      <a:solidFill>
                        <a:srgbClr val="010202"/>
                      </a:solidFill>
                      <a:prstDash val="solid"/>
                    </a:lnB>
                  </a:tcPr>
                </a:tc>
                <a:tc>
                  <a:txBody>
                    <a:bodyPr/>
                    <a:lstStyle/>
                    <a:p>
                      <a:pPr>
                        <a:lnSpc>
                          <a:spcPct val="100000"/>
                        </a:lnSpc>
                      </a:pPr>
                      <a:endParaRPr sz="2000">
                        <a:latin typeface="Times New Roman"/>
                        <a:cs typeface="Times New Roman"/>
                      </a:endParaRPr>
                    </a:p>
                  </a:txBody>
                  <a:tcPr marL="0" marR="0" marT="0" marB="0"/>
                </a:tc>
                <a:tc>
                  <a:txBody>
                    <a:bodyPr/>
                    <a:lstStyle/>
                    <a:p>
                      <a:pPr marL="51435">
                        <a:lnSpc>
                          <a:spcPct val="100000"/>
                        </a:lnSpc>
                        <a:spcBef>
                          <a:spcPts val="615"/>
                        </a:spcBef>
                      </a:pPr>
                      <a:r>
                        <a:rPr sz="1400" spc="-95" dirty="0">
                          <a:solidFill>
                            <a:srgbClr val="231E20"/>
                          </a:solidFill>
                          <a:latin typeface="Arial"/>
                          <a:cs typeface="Arial"/>
                        </a:rPr>
                        <a:t>645570</a:t>
                      </a:r>
                      <a:endParaRPr sz="1400">
                        <a:latin typeface="Arial"/>
                        <a:cs typeface="Arial"/>
                      </a:endParaRPr>
                    </a:p>
                  </a:txBody>
                  <a:tcPr marL="0" marR="0" marT="47363" marB="0">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1"/>
                  </a:ext>
                </a:extLst>
              </a:tr>
              <a:tr h="344447">
                <a:tc>
                  <a:txBody>
                    <a:bodyPr/>
                    <a:lstStyle/>
                    <a:p>
                      <a:pPr marL="52069">
                        <a:lnSpc>
                          <a:spcPct val="100000"/>
                        </a:lnSpc>
                        <a:spcBef>
                          <a:spcPts val="615"/>
                        </a:spcBef>
                      </a:pPr>
                      <a:r>
                        <a:rPr sz="1400" b="0" spc="-65" dirty="0">
                          <a:solidFill>
                            <a:srgbClr val="231E20"/>
                          </a:solidFill>
                          <a:latin typeface="Arial"/>
                          <a:cs typeface="Arial"/>
                        </a:rPr>
                        <a:t>Антонова</a:t>
                      </a:r>
                      <a:r>
                        <a:rPr sz="1400" b="0" spc="-35" dirty="0">
                          <a:solidFill>
                            <a:srgbClr val="231E20"/>
                          </a:solidFill>
                          <a:latin typeface="Arial"/>
                          <a:cs typeface="Arial"/>
                        </a:rPr>
                        <a:t> </a:t>
                      </a:r>
                      <a:r>
                        <a:rPr sz="1400" b="0" spc="30" dirty="0">
                          <a:solidFill>
                            <a:srgbClr val="231E20"/>
                          </a:solidFill>
                          <a:latin typeface="Arial"/>
                          <a:cs typeface="Arial"/>
                        </a:rPr>
                        <a:t>Даша</a:t>
                      </a:r>
                      <a:endParaRPr sz="1400" b="0" dirty="0">
                        <a:latin typeface="Arial"/>
                        <a:cs typeface="Arial"/>
                      </a:endParaRPr>
                    </a:p>
                  </a:txBody>
                  <a:tcPr marL="0" marR="0" marT="47363" marB="0">
                    <a:lnT w="12700">
                      <a:solidFill>
                        <a:srgbClr val="010202"/>
                      </a:solidFill>
                      <a:prstDash val="solid"/>
                    </a:lnT>
                    <a:lnB w="12700">
                      <a:solidFill>
                        <a:srgbClr val="010202"/>
                      </a:solidFill>
                      <a:prstDash val="solid"/>
                    </a:lnB>
                  </a:tcPr>
                </a:tc>
                <a:tc>
                  <a:txBody>
                    <a:bodyPr/>
                    <a:lstStyle/>
                    <a:p>
                      <a:pPr>
                        <a:lnSpc>
                          <a:spcPct val="100000"/>
                        </a:lnSpc>
                      </a:pPr>
                      <a:endParaRPr sz="2000">
                        <a:latin typeface="Times New Roman"/>
                        <a:cs typeface="Times New Roman"/>
                      </a:endParaRPr>
                    </a:p>
                  </a:txBody>
                  <a:tcPr marL="0" marR="0" marT="0" marB="0"/>
                </a:tc>
                <a:tc>
                  <a:txBody>
                    <a:bodyPr/>
                    <a:lstStyle/>
                    <a:p>
                      <a:pPr marL="51435">
                        <a:lnSpc>
                          <a:spcPct val="100000"/>
                        </a:lnSpc>
                        <a:spcBef>
                          <a:spcPts val="615"/>
                        </a:spcBef>
                      </a:pPr>
                      <a:r>
                        <a:rPr sz="1400" spc="-75" dirty="0">
                          <a:solidFill>
                            <a:srgbClr val="231E20"/>
                          </a:solidFill>
                          <a:latin typeface="Arial"/>
                          <a:cs typeface="Arial"/>
                        </a:rPr>
                        <a:t>645569</a:t>
                      </a:r>
                      <a:endParaRPr sz="1400" dirty="0">
                        <a:latin typeface="Arial"/>
                        <a:cs typeface="Arial"/>
                      </a:endParaRPr>
                    </a:p>
                  </a:txBody>
                  <a:tcPr marL="0" marR="0" marT="47363" marB="0">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2"/>
                  </a:ext>
                </a:extLst>
              </a:tr>
              <a:tr h="344447">
                <a:tc>
                  <a:txBody>
                    <a:bodyPr/>
                    <a:lstStyle/>
                    <a:p>
                      <a:pPr marL="52069">
                        <a:lnSpc>
                          <a:spcPct val="100000"/>
                        </a:lnSpc>
                        <a:spcBef>
                          <a:spcPts val="615"/>
                        </a:spcBef>
                      </a:pPr>
                      <a:r>
                        <a:rPr sz="1400" b="0" spc="-60" dirty="0">
                          <a:solidFill>
                            <a:srgbClr val="231E20"/>
                          </a:solidFill>
                          <a:latin typeface="Arial"/>
                          <a:cs typeface="Arial"/>
                        </a:rPr>
                        <a:t>Иванов</a:t>
                      </a:r>
                      <a:r>
                        <a:rPr sz="1400" b="0" spc="-90" dirty="0">
                          <a:solidFill>
                            <a:srgbClr val="231E20"/>
                          </a:solidFill>
                          <a:latin typeface="Arial"/>
                          <a:cs typeface="Arial"/>
                        </a:rPr>
                        <a:t> </a:t>
                      </a:r>
                      <a:r>
                        <a:rPr sz="1400" b="0" spc="-65" dirty="0">
                          <a:solidFill>
                            <a:srgbClr val="231E20"/>
                          </a:solidFill>
                          <a:latin typeface="Arial"/>
                          <a:cs typeface="Arial"/>
                        </a:rPr>
                        <a:t>Александр</a:t>
                      </a:r>
                      <a:endParaRPr sz="1400" b="0" dirty="0">
                        <a:latin typeface="Arial"/>
                        <a:cs typeface="Arial"/>
                      </a:endParaRPr>
                    </a:p>
                  </a:txBody>
                  <a:tcPr marL="0" marR="0" marT="47363" marB="0">
                    <a:lnT w="12700">
                      <a:solidFill>
                        <a:srgbClr val="010202"/>
                      </a:solidFill>
                      <a:prstDash val="solid"/>
                    </a:lnT>
                    <a:lnB w="12700">
                      <a:solidFill>
                        <a:srgbClr val="010202"/>
                      </a:solidFill>
                      <a:prstDash val="solid"/>
                    </a:lnB>
                  </a:tcPr>
                </a:tc>
                <a:tc>
                  <a:txBody>
                    <a:bodyPr/>
                    <a:lstStyle/>
                    <a:p>
                      <a:pPr>
                        <a:lnSpc>
                          <a:spcPct val="100000"/>
                        </a:lnSpc>
                      </a:pPr>
                      <a:endParaRPr sz="2000">
                        <a:latin typeface="Times New Roman"/>
                        <a:cs typeface="Times New Roman"/>
                      </a:endParaRPr>
                    </a:p>
                  </a:txBody>
                  <a:tcPr marL="0" marR="0" marT="0" marB="0"/>
                </a:tc>
                <a:tc>
                  <a:txBody>
                    <a:bodyPr/>
                    <a:lstStyle/>
                    <a:p>
                      <a:pPr marL="51435">
                        <a:lnSpc>
                          <a:spcPct val="100000"/>
                        </a:lnSpc>
                        <a:spcBef>
                          <a:spcPts val="615"/>
                        </a:spcBef>
                      </a:pPr>
                      <a:r>
                        <a:rPr sz="1400" spc="-95" dirty="0">
                          <a:solidFill>
                            <a:srgbClr val="231E20"/>
                          </a:solidFill>
                          <a:latin typeface="Arial"/>
                          <a:cs typeface="Arial"/>
                        </a:rPr>
                        <a:t>645567</a:t>
                      </a:r>
                      <a:endParaRPr sz="1400">
                        <a:latin typeface="Arial"/>
                        <a:cs typeface="Arial"/>
                      </a:endParaRPr>
                    </a:p>
                  </a:txBody>
                  <a:tcPr marL="0" marR="0" marT="47363" marB="0">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3"/>
                  </a:ext>
                </a:extLst>
              </a:tr>
              <a:tr h="344447">
                <a:tc>
                  <a:txBody>
                    <a:bodyPr/>
                    <a:lstStyle/>
                    <a:p>
                      <a:pPr marL="52069">
                        <a:lnSpc>
                          <a:spcPct val="100000"/>
                        </a:lnSpc>
                        <a:spcBef>
                          <a:spcPts val="615"/>
                        </a:spcBef>
                      </a:pPr>
                      <a:r>
                        <a:rPr sz="1400" b="0" spc="-40" dirty="0">
                          <a:solidFill>
                            <a:srgbClr val="231E20"/>
                          </a:solidFill>
                          <a:latin typeface="Arial"/>
                          <a:cs typeface="Arial"/>
                        </a:rPr>
                        <a:t>Широков</a:t>
                      </a:r>
                      <a:r>
                        <a:rPr sz="1400" b="0" spc="-35" dirty="0">
                          <a:solidFill>
                            <a:srgbClr val="231E20"/>
                          </a:solidFill>
                          <a:latin typeface="Arial"/>
                          <a:cs typeface="Arial"/>
                        </a:rPr>
                        <a:t> </a:t>
                      </a:r>
                      <a:r>
                        <a:rPr sz="1400" b="0" spc="-85" dirty="0">
                          <a:solidFill>
                            <a:srgbClr val="231E20"/>
                          </a:solidFill>
                          <a:latin typeface="Arial"/>
                          <a:cs typeface="Arial"/>
                        </a:rPr>
                        <a:t>Федор</a:t>
                      </a:r>
                      <a:endParaRPr sz="1400" b="0" dirty="0">
                        <a:latin typeface="Arial"/>
                        <a:cs typeface="Arial"/>
                      </a:endParaRPr>
                    </a:p>
                  </a:txBody>
                  <a:tcPr marL="0" marR="0" marT="47363" marB="0">
                    <a:lnT w="12700">
                      <a:solidFill>
                        <a:srgbClr val="010202"/>
                      </a:solidFill>
                      <a:prstDash val="solid"/>
                    </a:lnT>
                    <a:lnB w="12700">
                      <a:solidFill>
                        <a:srgbClr val="010202"/>
                      </a:solidFill>
                      <a:prstDash val="solid"/>
                    </a:lnB>
                  </a:tcPr>
                </a:tc>
                <a:tc>
                  <a:txBody>
                    <a:bodyPr/>
                    <a:lstStyle/>
                    <a:p>
                      <a:pPr>
                        <a:lnSpc>
                          <a:spcPct val="100000"/>
                        </a:lnSpc>
                      </a:pPr>
                      <a:endParaRPr sz="2000">
                        <a:latin typeface="Times New Roman"/>
                        <a:cs typeface="Times New Roman"/>
                      </a:endParaRPr>
                    </a:p>
                  </a:txBody>
                  <a:tcPr marL="0" marR="0" marT="0" marB="0"/>
                </a:tc>
                <a:tc>
                  <a:txBody>
                    <a:bodyPr/>
                    <a:lstStyle/>
                    <a:p>
                      <a:pPr marL="51435">
                        <a:lnSpc>
                          <a:spcPct val="100000"/>
                        </a:lnSpc>
                        <a:spcBef>
                          <a:spcPts val="615"/>
                        </a:spcBef>
                      </a:pPr>
                      <a:r>
                        <a:rPr sz="1400" spc="-60" dirty="0">
                          <a:solidFill>
                            <a:srgbClr val="231E20"/>
                          </a:solidFill>
                          <a:latin typeface="Arial"/>
                          <a:cs typeface="Arial"/>
                        </a:rPr>
                        <a:t>645568</a:t>
                      </a:r>
                      <a:endParaRPr sz="1400">
                        <a:latin typeface="Arial"/>
                        <a:cs typeface="Arial"/>
                      </a:endParaRPr>
                    </a:p>
                  </a:txBody>
                  <a:tcPr marL="0" marR="0" marT="47363" marB="0">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4"/>
                  </a:ext>
                </a:extLst>
              </a:tr>
              <a:tr h="344447">
                <a:tc>
                  <a:txBody>
                    <a:bodyPr/>
                    <a:lstStyle/>
                    <a:p>
                      <a:pPr marL="52069">
                        <a:lnSpc>
                          <a:spcPct val="100000"/>
                        </a:lnSpc>
                        <a:spcBef>
                          <a:spcPts val="615"/>
                        </a:spcBef>
                      </a:pPr>
                      <a:r>
                        <a:rPr sz="1400" b="0" spc="-90" dirty="0">
                          <a:solidFill>
                            <a:srgbClr val="231E20"/>
                          </a:solidFill>
                          <a:latin typeface="Arial"/>
                          <a:cs typeface="Arial"/>
                        </a:rPr>
                        <a:t>Сидоров </a:t>
                      </a:r>
                      <a:r>
                        <a:rPr sz="1400" b="0" spc="-65" dirty="0">
                          <a:solidFill>
                            <a:srgbClr val="231E20"/>
                          </a:solidFill>
                          <a:latin typeface="Arial"/>
                          <a:cs typeface="Arial"/>
                        </a:rPr>
                        <a:t>Александр</a:t>
                      </a:r>
                      <a:endParaRPr sz="1400" b="0" dirty="0">
                        <a:latin typeface="Arial"/>
                        <a:cs typeface="Arial"/>
                      </a:endParaRPr>
                    </a:p>
                  </a:txBody>
                  <a:tcPr marL="0" marR="0" marT="47363" marB="0">
                    <a:lnT w="12700">
                      <a:solidFill>
                        <a:srgbClr val="010202"/>
                      </a:solidFill>
                      <a:prstDash val="solid"/>
                    </a:lnT>
                    <a:lnB w="12700">
                      <a:solidFill>
                        <a:srgbClr val="010202"/>
                      </a:solidFill>
                      <a:prstDash val="solid"/>
                    </a:lnB>
                  </a:tcPr>
                </a:tc>
                <a:tc>
                  <a:txBody>
                    <a:bodyPr/>
                    <a:lstStyle/>
                    <a:p>
                      <a:pPr>
                        <a:lnSpc>
                          <a:spcPct val="100000"/>
                        </a:lnSpc>
                      </a:pPr>
                      <a:endParaRPr sz="2000">
                        <a:latin typeface="Times New Roman"/>
                        <a:cs typeface="Times New Roman"/>
                      </a:endParaRPr>
                    </a:p>
                  </a:txBody>
                  <a:tcPr marL="0" marR="0" marT="0" marB="0"/>
                </a:tc>
                <a:tc>
                  <a:txBody>
                    <a:bodyPr/>
                    <a:lstStyle/>
                    <a:p>
                      <a:pPr marL="51435">
                        <a:lnSpc>
                          <a:spcPct val="100000"/>
                        </a:lnSpc>
                        <a:spcBef>
                          <a:spcPts val="615"/>
                        </a:spcBef>
                      </a:pPr>
                      <a:r>
                        <a:rPr sz="1400" spc="-160" dirty="0">
                          <a:solidFill>
                            <a:srgbClr val="231E20"/>
                          </a:solidFill>
                          <a:latin typeface="Arial"/>
                          <a:cs typeface="Arial"/>
                        </a:rPr>
                        <a:t>645571</a:t>
                      </a:r>
                      <a:endParaRPr sz="1400">
                        <a:latin typeface="Arial"/>
                        <a:cs typeface="Arial"/>
                      </a:endParaRPr>
                    </a:p>
                  </a:txBody>
                  <a:tcPr marL="0" marR="0" marT="47363" marB="0">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5"/>
                  </a:ext>
                </a:extLst>
              </a:tr>
              <a:tr h="344447">
                <a:tc>
                  <a:txBody>
                    <a:bodyPr/>
                    <a:lstStyle/>
                    <a:p>
                      <a:pPr marL="52069">
                        <a:lnSpc>
                          <a:spcPct val="100000"/>
                        </a:lnSpc>
                        <a:spcBef>
                          <a:spcPts val="615"/>
                        </a:spcBef>
                      </a:pPr>
                      <a:r>
                        <a:rPr sz="1400" b="0" spc="-70" dirty="0">
                          <a:solidFill>
                            <a:srgbClr val="231E20"/>
                          </a:solidFill>
                          <a:latin typeface="Arial"/>
                          <a:cs typeface="Arial"/>
                        </a:rPr>
                        <a:t>Фадеев</a:t>
                      </a:r>
                      <a:r>
                        <a:rPr sz="1400" b="0" spc="-35" dirty="0">
                          <a:solidFill>
                            <a:srgbClr val="231E20"/>
                          </a:solidFill>
                          <a:latin typeface="Arial"/>
                          <a:cs typeface="Arial"/>
                        </a:rPr>
                        <a:t> </a:t>
                      </a:r>
                      <a:r>
                        <a:rPr sz="1400" b="0" spc="-55" dirty="0">
                          <a:solidFill>
                            <a:srgbClr val="231E20"/>
                          </a:solidFill>
                          <a:latin typeface="Arial"/>
                          <a:cs typeface="Arial"/>
                        </a:rPr>
                        <a:t>Дмитрий</a:t>
                      </a:r>
                      <a:endParaRPr sz="1400" b="0" dirty="0">
                        <a:latin typeface="Arial"/>
                        <a:cs typeface="Arial"/>
                      </a:endParaRPr>
                    </a:p>
                  </a:txBody>
                  <a:tcPr marL="0" marR="0" marT="47363" marB="0">
                    <a:lnT w="12700">
                      <a:solidFill>
                        <a:srgbClr val="010202"/>
                      </a:solidFill>
                      <a:prstDash val="solid"/>
                    </a:lnT>
                    <a:lnB w="12700">
                      <a:solidFill>
                        <a:srgbClr val="010202"/>
                      </a:solidFill>
                      <a:prstDash val="solid"/>
                    </a:lnB>
                  </a:tcPr>
                </a:tc>
                <a:tc>
                  <a:txBody>
                    <a:bodyPr/>
                    <a:lstStyle/>
                    <a:p>
                      <a:pPr>
                        <a:lnSpc>
                          <a:spcPct val="100000"/>
                        </a:lnSpc>
                      </a:pPr>
                      <a:endParaRPr sz="2000">
                        <a:latin typeface="Times New Roman"/>
                        <a:cs typeface="Times New Roman"/>
                      </a:endParaRPr>
                    </a:p>
                  </a:txBody>
                  <a:tcPr marL="0" marR="0" marT="0" marB="0"/>
                </a:tc>
                <a:tc>
                  <a:txBody>
                    <a:bodyPr/>
                    <a:lstStyle/>
                    <a:p>
                      <a:pPr marL="51435">
                        <a:lnSpc>
                          <a:spcPct val="100000"/>
                        </a:lnSpc>
                        <a:spcBef>
                          <a:spcPts val="615"/>
                        </a:spcBef>
                      </a:pPr>
                      <a:r>
                        <a:rPr sz="1400" spc="-114" dirty="0">
                          <a:solidFill>
                            <a:srgbClr val="231E20"/>
                          </a:solidFill>
                          <a:latin typeface="Arial"/>
                          <a:cs typeface="Arial"/>
                        </a:rPr>
                        <a:t>645572</a:t>
                      </a:r>
                      <a:endParaRPr sz="1400">
                        <a:latin typeface="Arial"/>
                        <a:cs typeface="Arial"/>
                      </a:endParaRPr>
                    </a:p>
                  </a:txBody>
                  <a:tcPr marL="0" marR="0" marT="47363" marB="0">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6"/>
                  </a:ext>
                </a:extLst>
              </a:tr>
              <a:tr h="344447">
                <a:tc>
                  <a:txBody>
                    <a:bodyPr/>
                    <a:lstStyle/>
                    <a:p>
                      <a:pPr marL="52069">
                        <a:lnSpc>
                          <a:spcPct val="100000"/>
                        </a:lnSpc>
                        <a:spcBef>
                          <a:spcPts val="615"/>
                        </a:spcBef>
                      </a:pPr>
                      <a:r>
                        <a:rPr sz="1400" b="0" spc="-40" dirty="0">
                          <a:solidFill>
                            <a:srgbClr val="231E20"/>
                          </a:solidFill>
                          <a:latin typeface="Arial"/>
                          <a:cs typeface="Arial"/>
                        </a:rPr>
                        <a:t>Широков</a:t>
                      </a:r>
                      <a:r>
                        <a:rPr sz="1400" b="0" spc="-35" dirty="0">
                          <a:solidFill>
                            <a:srgbClr val="231E20"/>
                          </a:solidFill>
                          <a:latin typeface="Arial"/>
                          <a:cs typeface="Arial"/>
                        </a:rPr>
                        <a:t> </a:t>
                      </a:r>
                      <a:r>
                        <a:rPr sz="1400" b="0" spc="-85" dirty="0">
                          <a:solidFill>
                            <a:srgbClr val="231E20"/>
                          </a:solidFill>
                          <a:latin typeface="Arial"/>
                          <a:cs typeface="Arial"/>
                        </a:rPr>
                        <a:t>Федор</a:t>
                      </a:r>
                      <a:endParaRPr sz="1400" b="0" dirty="0">
                        <a:latin typeface="Arial"/>
                        <a:cs typeface="Arial"/>
                      </a:endParaRPr>
                    </a:p>
                  </a:txBody>
                  <a:tcPr marL="0" marR="0" marT="47363" marB="0">
                    <a:lnT w="12700">
                      <a:solidFill>
                        <a:srgbClr val="010202"/>
                      </a:solidFill>
                      <a:prstDash val="solid"/>
                    </a:lnT>
                    <a:lnB w="12700">
                      <a:solidFill>
                        <a:srgbClr val="010202"/>
                      </a:solidFill>
                      <a:prstDash val="solid"/>
                    </a:lnB>
                  </a:tcPr>
                </a:tc>
                <a:tc>
                  <a:txBody>
                    <a:bodyPr/>
                    <a:lstStyle/>
                    <a:p>
                      <a:pPr>
                        <a:lnSpc>
                          <a:spcPct val="100000"/>
                        </a:lnSpc>
                      </a:pPr>
                      <a:endParaRPr sz="2000">
                        <a:latin typeface="Times New Roman"/>
                        <a:cs typeface="Times New Roman"/>
                      </a:endParaRPr>
                    </a:p>
                  </a:txBody>
                  <a:tcPr marL="0" marR="0" marT="0" marB="0"/>
                </a:tc>
                <a:tc>
                  <a:txBody>
                    <a:bodyPr/>
                    <a:lstStyle/>
                    <a:p>
                      <a:pPr marL="51435">
                        <a:lnSpc>
                          <a:spcPct val="100000"/>
                        </a:lnSpc>
                        <a:spcBef>
                          <a:spcPts val="615"/>
                        </a:spcBef>
                      </a:pPr>
                      <a:r>
                        <a:rPr sz="1400" spc="-60" dirty="0">
                          <a:solidFill>
                            <a:srgbClr val="231E20"/>
                          </a:solidFill>
                          <a:latin typeface="Arial"/>
                          <a:cs typeface="Arial"/>
                        </a:rPr>
                        <a:t>645568</a:t>
                      </a:r>
                      <a:endParaRPr sz="1400" dirty="0">
                        <a:latin typeface="Arial"/>
                        <a:cs typeface="Arial"/>
                      </a:endParaRPr>
                    </a:p>
                  </a:txBody>
                  <a:tcPr marL="0" marR="0" marT="47363" marB="0">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387494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5"/>
          <p:cNvGraphicFramePr>
            <a:graphicFrameLocks noGrp="1"/>
          </p:cNvGraphicFramePr>
          <p:nvPr>
            <p:extLst>
              <p:ext uri="{D42A27DB-BD31-4B8C-83A1-F6EECF244321}">
                <p14:modId xmlns:p14="http://schemas.microsoft.com/office/powerpoint/2010/main" val="2235918814"/>
              </p:ext>
            </p:extLst>
          </p:nvPr>
        </p:nvGraphicFramePr>
        <p:xfrm>
          <a:off x="2589232" y="2168362"/>
          <a:ext cx="8688368" cy="1306371"/>
        </p:xfrm>
        <a:graphic>
          <a:graphicData uri="http://schemas.openxmlformats.org/drawingml/2006/table">
            <a:tbl>
              <a:tblPr firstRow="1" bandRow="1">
                <a:tableStyleId>{2D5ABB26-0587-4C30-8999-92F81FD0307C}</a:tableStyleId>
              </a:tblPr>
              <a:tblGrid>
                <a:gridCol w="2249468">
                  <a:extLst>
                    <a:ext uri="{9D8B030D-6E8A-4147-A177-3AD203B41FA5}">
                      <a16:colId xmlns:a16="http://schemas.microsoft.com/office/drawing/2014/main" val="20000"/>
                    </a:ext>
                  </a:extLst>
                </a:gridCol>
                <a:gridCol w="1493603">
                  <a:extLst>
                    <a:ext uri="{9D8B030D-6E8A-4147-A177-3AD203B41FA5}">
                      <a16:colId xmlns:a16="http://schemas.microsoft.com/office/drawing/2014/main" val="20002"/>
                    </a:ext>
                  </a:extLst>
                </a:gridCol>
                <a:gridCol w="942489">
                  <a:extLst>
                    <a:ext uri="{9D8B030D-6E8A-4147-A177-3AD203B41FA5}">
                      <a16:colId xmlns:a16="http://schemas.microsoft.com/office/drawing/2014/main" val="20003"/>
                    </a:ext>
                  </a:extLst>
                </a:gridCol>
                <a:gridCol w="2238495">
                  <a:extLst>
                    <a:ext uri="{9D8B030D-6E8A-4147-A177-3AD203B41FA5}">
                      <a16:colId xmlns:a16="http://schemas.microsoft.com/office/drawing/2014/main" val="20004"/>
                    </a:ext>
                  </a:extLst>
                </a:gridCol>
                <a:gridCol w="106969">
                  <a:extLst>
                    <a:ext uri="{9D8B030D-6E8A-4147-A177-3AD203B41FA5}">
                      <a16:colId xmlns:a16="http://schemas.microsoft.com/office/drawing/2014/main" val="20005"/>
                    </a:ext>
                  </a:extLst>
                </a:gridCol>
                <a:gridCol w="1657344">
                  <a:extLst>
                    <a:ext uri="{9D8B030D-6E8A-4147-A177-3AD203B41FA5}">
                      <a16:colId xmlns:a16="http://schemas.microsoft.com/office/drawing/2014/main" val="20006"/>
                    </a:ext>
                  </a:extLst>
                </a:gridCol>
              </a:tblGrid>
              <a:tr h="257338">
                <a:tc>
                  <a:txBody>
                    <a:bodyPr/>
                    <a:lstStyle/>
                    <a:p>
                      <a:pPr marL="52069" algn="ctr">
                        <a:lnSpc>
                          <a:spcPts val="1814"/>
                        </a:lnSpc>
                      </a:pPr>
                      <a:r>
                        <a:rPr sz="1800" b="1" spc="-60" dirty="0">
                          <a:solidFill>
                            <a:srgbClr val="231E20"/>
                          </a:solidFill>
                          <a:latin typeface="Arial"/>
                          <a:cs typeface="Arial"/>
                        </a:rPr>
                        <a:t>Антипенко</a:t>
                      </a:r>
                      <a:r>
                        <a:rPr sz="1800" b="1" spc="-35" dirty="0">
                          <a:solidFill>
                            <a:srgbClr val="231E20"/>
                          </a:solidFill>
                          <a:latin typeface="Arial"/>
                          <a:cs typeface="Arial"/>
                        </a:rPr>
                        <a:t> </a:t>
                      </a:r>
                      <a:r>
                        <a:rPr sz="1800" b="1" spc="-80" dirty="0">
                          <a:solidFill>
                            <a:srgbClr val="231E20"/>
                          </a:solidFill>
                          <a:latin typeface="Arial"/>
                          <a:cs typeface="Arial"/>
                        </a:rPr>
                        <a:t>Денис</a:t>
                      </a:r>
                      <a:endParaRPr sz="1800">
                        <a:latin typeface="Arial"/>
                        <a:cs typeface="Arial"/>
                      </a:endParaRPr>
                    </a:p>
                  </a:txBody>
                  <a:tcPr marL="0" marR="0" marT="0" marB="0">
                    <a:lnB w="12700">
                      <a:solidFill>
                        <a:srgbClr val="010202"/>
                      </a:solidFill>
                      <a:prstDash val="solid"/>
                    </a:lnB>
                  </a:tcPr>
                </a:tc>
                <a:tc>
                  <a:txBody>
                    <a:bodyPr/>
                    <a:lstStyle/>
                    <a:p>
                      <a:pPr marL="51435" algn="ctr">
                        <a:lnSpc>
                          <a:spcPts val="1814"/>
                        </a:lnSpc>
                      </a:pPr>
                      <a:r>
                        <a:rPr sz="1800" spc="-95" dirty="0">
                          <a:solidFill>
                            <a:srgbClr val="231E20"/>
                          </a:solidFill>
                          <a:latin typeface="Arial"/>
                          <a:cs typeface="Arial"/>
                        </a:rPr>
                        <a:t>645570</a:t>
                      </a:r>
                      <a:endParaRPr sz="1800" dirty="0">
                        <a:latin typeface="Arial"/>
                        <a:cs typeface="Arial"/>
                      </a:endParaRPr>
                    </a:p>
                  </a:txBody>
                  <a:tcPr marL="0" marR="0" marT="0" marB="0">
                    <a:lnB w="12700" cap="flat" cmpd="sng" algn="ctr">
                      <a:solidFill>
                        <a:srgbClr val="010202"/>
                      </a:solidFill>
                      <a:prstDash val="solid"/>
                      <a:round/>
                      <a:headEnd type="none" w="med" len="med"/>
                      <a:tailEnd type="none" w="med" len="med"/>
                    </a:lnB>
                  </a:tcPr>
                </a:tc>
                <a:tc>
                  <a:txBody>
                    <a:bodyPr/>
                    <a:lstStyle/>
                    <a:p>
                      <a:pPr algn="ctr">
                        <a:lnSpc>
                          <a:spcPct val="100000"/>
                        </a:lnSpc>
                      </a:pPr>
                      <a:endParaRPr sz="1800" dirty="0">
                        <a:latin typeface="Times New Roman"/>
                        <a:cs typeface="Times New Roman"/>
                      </a:endParaRPr>
                    </a:p>
                  </a:txBody>
                  <a:tcPr marL="0" marR="0" marT="0" marB="0"/>
                </a:tc>
                <a:tc>
                  <a:txBody>
                    <a:bodyPr/>
                    <a:lstStyle/>
                    <a:p>
                      <a:pPr marL="52069" algn="ctr">
                        <a:lnSpc>
                          <a:spcPts val="1814"/>
                        </a:lnSpc>
                      </a:pPr>
                      <a:r>
                        <a:rPr sz="1800" b="1" spc="-70" dirty="0">
                          <a:solidFill>
                            <a:srgbClr val="231E20"/>
                          </a:solidFill>
                          <a:latin typeface="Arial"/>
                          <a:cs typeface="Arial"/>
                        </a:rPr>
                        <a:t>Фадеев</a:t>
                      </a:r>
                      <a:r>
                        <a:rPr sz="1800" b="1" spc="-35" dirty="0">
                          <a:solidFill>
                            <a:srgbClr val="231E20"/>
                          </a:solidFill>
                          <a:latin typeface="Arial"/>
                          <a:cs typeface="Arial"/>
                        </a:rPr>
                        <a:t> </a:t>
                      </a:r>
                      <a:r>
                        <a:rPr sz="1800" b="1" spc="-55" dirty="0">
                          <a:solidFill>
                            <a:srgbClr val="231E20"/>
                          </a:solidFill>
                          <a:latin typeface="Arial"/>
                          <a:cs typeface="Arial"/>
                        </a:rPr>
                        <a:t>Дмитрий</a:t>
                      </a:r>
                      <a:endParaRPr sz="1800" dirty="0">
                        <a:latin typeface="Arial"/>
                        <a:cs typeface="Arial"/>
                      </a:endParaRPr>
                    </a:p>
                  </a:txBody>
                  <a:tcPr marL="0" marR="0" marT="0" marB="0">
                    <a:lnB w="12700">
                      <a:solidFill>
                        <a:srgbClr val="010202"/>
                      </a:solidFill>
                      <a:prstDash val="solid"/>
                    </a:lnB>
                  </a:tcPr>
                </a:tc>
                <a:tc>
                  <a:txBody>
                    <a:bodyPr/>
                    <a:lstStyle/>
                    <a:p>
                      <a:pPr algn="ctr">
                        <a:lnSpc>
                          <a:spcPct val="100000"/>
                        </a:lnSpc>
                      </a:pPr>
                      <a:endParaRPr sz="1800">
                        <a:latin typeface="Times New Roman"/>
                        <a:cs typeface="Times New Roman"/>
                      </a:endParaRPr>
                    </a:p>
                  </a:txBody>
                  <a:tcPr marL="0" marR="0" marT="0" marB="0"/>
                </a:tc>
                <a:tc>
                  <a:txBody>
                    <a:bodyPr/>
                    <a:lstStyle/>
                    <a:p>
                      <a:pPr marL="53340" algn="ctr">
                        <a:lnSpc>
                          <a:spcPts val="1814"/>
                        </a:lnSpc>
                      </a:pPr>
                      <a:r>
                        <a:rPr sz="1800" spc="-114" dirty="0">
                          <a:solidFill>
                            <a:srgbClr val="231E20"/>
                          </a:solidFill>
                          <a:latin typeface="Arial"/>
                          <a:cs typeface="Arial"/>
                        </a:rPr>
                        <a:t>645572</a:t>
                      </a:r>
                      <a:endParaRPr sz="1800">
                        <a:latin typeface="Arial"/>
                        <a:cs typeface="Arial"/>
                      </a:endParaRPr>
                    </a:p>
                  </a:txBody>
                  <a:tcPr marL="0" marR="0" marT="0" marB="0">
                    <a:lnB w="12700">
                      <a:solidFill>
                        <a:srgbClr val="010202"/>
                      </a:solidFill>
                      <a:prstDash val="solid"/>
                    </a:lnB>
                  </a:tcPr>
                </a:tc>
                <a:extLst>
                  <a:ext uri="{0D108BD9-81ED-4DB2-BD59-A6C34878D82A}">
                    <a16:rowId xmlns:a16="http://schemas.microsoft.com/office/drawing/2014/main" val="10000"/>
                  </a:ext>
                </a:extLst>
              </a:tr>
              <a:tr h="298425">
                <a:tc>
                  <a:txBody>
                    <a:bodyPr/>
                    <a:lstStyle/>
                    <a:p>
                      <a:pPr marL="52069" algn="ctr">
                        <a:lnSpc>
                          <a:spcPct val="100000"/>
                        </a:lnSpc>
                        <a:spcBef>
                          <a:spcPts val="905"/>
                        </a:spcBef>
                      </a:pPr>
                      <a:r>
                        <a:rPr sz="1800" spc="-15" dirty="0">
                          <a:solidFill>
                            <a:srgbClr val="231E20"/>
                          </a:solidFill>
                          <a:latin typeface="Arial"/>
                          <a:cs typeface="Arial"/>
                        </a:rPr>
                        <a:t>Антонова</a:t>
                      </a:r>
                      <a:r>
                        <a:rPr sz="1800" spc="5" dirty="0">
                          <a:solidFill>
                            <a:srgbClr val="231E20"/>
                          </a:solidFill>
                          <a:latin typeface="Arial"/>
                          <a:cs typeface="Arial"/>
                        </a:rPr>
                        <a:t> </a:t>
                      </a:r>
                      <a:r>
                        <a:rPr sz="1800" spc="-5" dirty="0">
                          <a:solidFill>
                            <a:srgbClr val="231E20"/>
                          </a:solidFill>
                          <a:latin typeface="Arial"/>
                          <a:cs typeface="Arial"/>
                        </a:rPr>
                        <a:t>Даша</a:t>
                      </a:r>
                      <a:endParaRPr sz="1800">
                        <a:latin typeface="Arial"/>
                        <a:cs typeface="Arial"/>
                      </a:endParaRPr>
                    </a:p>
                  </a:txBody>
                  <a:tcPr marL="0" marR="0" marT="69697" marB="0">
                    <a:lnT w="12700">
                      <a:solidFill>
                        <a:srgbClr val="010202"/>
                      </a:solidFill>
                      <a:prstDash val="solid"/>
                    </a:lnT>
                    <a:lnB w="12700">
                      <a:solidFill>
                        <a:srgbClr val="010202"/>
                      </a:solidFill>
                      <a:prstDash val="solid"/>
                    </a:lnB>
                  </a:tcPr>
                </a:tc>
                <a:tc>
                  <a:txBody>
                    <a:bodyPr/>
                    <a:lstStyle/>
                    <a:p>
                      <a:pPr marL="51435" algn="ctr">
                        <a:lnSpc>
                          <a:spcPct val="100000"/>
                        </a:lnSpc>
                        <a:spcBef>
                          <a:spcPts val="905"/>
                        </a:spcBef>
                      </a:pPr>
                      <a:r>
                        <a:rPr sz="1800" spc="-75" dirty="0">
                          <a:solidFill>
                            <a:srgbClr val="231E20"/>
                          </a:solidFill>
                          <a:latin typeface="Arial"/>
                          <a:cs typeface="Arial"/>
                        </a:rPr>
                        <a:t>645569</a:t>
                      </a:r>
                      <a:endParaRPr sz="1800">
                        <a:latin typeface="Arial"/>
                        <a:cs typeface="Arial"/>
                      </a:endParaRPr>
                    </a:p>
                  </a:txBody>
                  <a:tcPr marL="0" marR="0" marT="69697" marB="0">
                    <a:lnT w="12700" cap="flat" cmpd="sng" algn="ctr">
                      <a:solidFill>
                        <a:srgbClr val="010202"/>
                      </a:solidFill>
                      <a:prstDash val="solid"/>
                      <a:round/>
                      <a:headEnd type="none" w="med" len="med"/>
                      <a:tailEnd type="none" w="med" len="med"/>
                    </a:lnT>
                    <a:lnB w="12700" cap="flat" cmpd="sng" algn="ctr">
                      <a:solidFill>
                        <a:srgbClr val="010202"/>
                      </a:solidFill>
                      <a:prstDash val="solid"/>
                      <a:round/>
                      <a:headEnd type="none" w="med" len="med"/>
                      <a:tailEnd type="none" w="med" len="med"/>
                    </a:lnB>
                  </a:tcPr>
                </a:tc>
                <a:tc>
                  <a:txBody>
                    <a:bodyPr/>
                    <a:lstStyle/>
                    <a:p>
                      <a:pPr algn="ctr">
                        <a:lnSpc>
                          <a:spcPct val="100000"/>
                        </a:lnSpc>
                      </a:pPr>
                      <a:endParaRPr sz="1800" dirty="0">
                        <a:latin typeface="Times New Roman"/>
                        <a:cs typeface="Times New Roman"/>
                      </a:endParaRPr>
                    </a:p>
                  </a:txBody>
                  <a:tcPr marL="0" marR="0" marT="0" marB="0"/>
                </a:tc>
                <a:tc>
                  <a:txBody>
                    <a:bodyPr/>
                    <a:lstStyle/>
                    <a:p>
                      <a:pPr marL="52069" algn="ctr">
                        <a:lnSpc>
                          <a:spcPct val="100000"/>
                        </a:lnSpc>
                        <a:spcBef>
                          <a:spcPts val="905"/>
                        </a:spcBef>
                      </a:pPr>
                      <a:r>
                        <a:rPr sz="1800" spc="5" dirty="0">
                          <a:solidFill>
                            <a:srgbClr val="231E20"/>
                          </a:solidFill>
                          <a:latin typeface="Arial"/>
                          <a:cs typeface="Arial"/>
                        </a:rPr>
                        <a:t>Широков </a:t>
                      </a:r>
                      <a:r>
                        <a:rPr sz="1800" spc="-20" dirty="0">
                          <a:solidFill>
                            <a:srgbClr val="231E20"/>
                          </a:solidFill>
                          <a:latin typeface="Arial"/>
                          <a:cs typeface="Arial"/>
                        </a:rPr>
                        <a:t>Федор</a:t>
                      </a:r>
                      <a:endParaRPr sz="1800">
                        <a:latin typeface="Arial"/>
                        <a:cs typeface="Arial"/>
                      </a:endParaRPr>
                    </a:p>
                  </a:txBody>
                  <a:tcPr marL="0" marR="0" marT="69697" marB="0">
                    <a:lnT w="12700">
                      <a:solidFill>
                        <a:srgbClr val="010202"/>
                      </a:solidFill>
                      <a:prstDash val="solid"/>
                    </a:lnT>
                    <a:lnB w="12700">
                      <a:solidFill>
                        <a:srgbClr val="010202"/>
                      </a:solidFill>
                      <a:prstDash val="solid"/>
                    </a:lnB>
                  </a:tcPr>
                </a:tc>
                <a:tc>
                  <a:txBody>
                    <a:bodyPr/>
                    <a:lstStyle/>
                    <a:p>
                      <a:pPr algn="ctr">
                        <a:lnSpc>
                          <a:spcPct val="100000"/>
                        </a:lnSpc>
                      </a:pPr>
                      <a:endParaRPr sz="1800">
                        <a:latin typeface="Times New Roman"/>
                        <a:cs typeface="Times New Roman"/>
                      </a:endParaRPr>
                    </a:p>
                  </a:txBody>
                  <a:tcPr marL="0" marR="0" marT="0" marB="0"/>
                </a:tc>
                <a:tc>
                  <a:txBody>
                    <a:bodyPr/>
                    <a:lstStyle/>
                    <a:p>
                      <a:pPr marL="53340" algn="ctr">
                        <a:lnSpc>
                          <a:spcPct val="100000"/>
                        </a:lnSpc>
                        <a:spcBef>
                          <a:spcPts val="905"/>
                        </a:spcBef>
                      </a:pPr>
                      <a:r>
                        <a:rPr sz="1800" spc="-60" dirty="0">
                          <a:solidFill>
                            <a:srgbClr val="231E20"/>
                          </a:solidFill>
                          <a:latin typeface="Arial"/>
                          <a:cs typeface="Arial"/>
                        </a:rPr>
                        <a:t>645568</a:t>
                      </a:r>
                      <a:endParaRPr sz="1800" dirty="0">
                        <a:latin typeface="Arial"/>
                        <a:cs typeface="Arial"/>
                      </a:endParaRPr>
                    </a:p>
                  </a:txBody>
                  <a:tcPr marL="0" marR="0" marT="69697" marB="0">
                    <a:lnT w="12700">
                      <a:solidFill>
                        <a:srgbClr val="010202"/>
                      </a:solidFill>
                      <a:prstDash val="solid"/>
                    </a:lnT>
                    <a:lnB w="12700">
                      <a:solidFill>
                        <a:srgbClr val="010202"/>
                      </a:solidFill>
                      <a:prstDash val="solid"/>
                    </a:lnB>
                  </a:tcPr>
                </a:tc>
                <a:extLst>
                  <a:ext uri="{0D108BD9-81ED-4DB2-BD59-A6C34878D82A}">
                    <a16:rowId xmlns:a16="http://schemas.microsoft.com/office/drawing/2014/main" val="10001"/>
                  </a:ext>
                </a:extLst>
              </a:tr>
              <a:tr h="298425">
                <a:tc>
                  <a:txBody>
                    <a:bodyPr/>
                    <a:lstStyle/>
                    <a:p>
                      <a:pPr marL="52069" algn="ctr">
                        <a:lnSpc>
                          <a:spcPct val="100000"/>
                        </a:lnSpc>
                        <a:spcBef>
                          <a:spcPts val="905"/>
                        </a:spcBef>
                      </a:pPr>
                      <a:r>
                        <a:rPr sz="1800" spc="-20" dirty="0">
                          <a:solidFill>
                            <a:srgbClr val="231E20"/>
                          </a:solidFill>
                          <a:latin typeface="Arial"/>
                          <a:cs typeface="Arial"/>
                        </a:rPr>
                        <a:t>Иванов</a:t>
                      </a:r>
                      <a:r>
                        <a:rPr sz="1800" spc="-25" dirty="0">
                          <a:solidFill>
                            <a:srgbClr val="231E20"/>
                          </a:solidFill>
                          <a:latin typeface="Arial"/>
                          <a:cs typeface="Arial"/>
                        </a:rPr>
                        <a:t> </a:t>
                      </a:r>
                      <a:r>
                        <a:rPr sz="1800" spc="-35" dirty="0">
                          <a:solidFill>
                            <a:srgbClr val="231E20"/>
                          </a:solidFill>
                          <a:latin typeface="Arial"/>
                          <a:cs typeface="Arial"/>
                        </a:rPr>
                        <a:t>Александр</a:t>
                      </a:r>
                      <a:endParaRPr sz="1800">
                        <a:latin typeface="Arial"/>
                        <a:cs typeface="Arial"/>
                      </a:endParaRPr>
                    </a:p>
                  </a:txBody>
                  <a:tcPr marL="0" marR="0" marT="69697" marB="0">
                    <a:lnT w="12700">
                      <a:solidFill>
                        <a:srgbClr val="010202"/>
                      </a:solidFill>
                      <a:prstDash val="solid"/>
                    </a:lnT>
                    <a:lnB w="12700">
                      <a:solidFill>
                        <a:srgbClr val="010202"/>
                      </a:solidFill>
                      <a:prstDash val="solid"/>
                    </a:lnB>
                  </a:tcPr>
                </a:tc>
                <a:tc>
                  <a:txBody>
                    <a:bodyPr/>
                    <a:lstStyle/>
                    <a:p>
                      <a:pPr marL="51435" algn="ctr">
                        <a:lnSpc>
                          <a:spcPct val="100000"/>
                        </a:lnSpc>
                        <a:spcBef>
                          <a:spcPts val="905"/>
                        </a:spcBef>
                      </a:pPr>
                      <a:r>
                        <a:rPr sz="1800" spc="-95" dirty="0">
                          <a:solidFill>
                            <a:srgbClr val="231E20"/>
                          </a:solidFill>
                          <a:latin typeface="Arial"/>
                          <a:cs typeface="Arial"/>
                        </a:rPr>
                        <a:t>645567</a:t>
                      </a:r>
                      <a:endParaRPr sz="1800">
                        <a:latin typeface="Arial"/>
                        <a:cs typeface="Arial"/>
                      </a:endParaRPr>
                    </a:p>
                  </a:txBody>
                  <a:tcPr marL="0" marR="0" marT="69697" marB="0">
                    <a:lnT w="12700" cap="flat" cmpd="sng" algn="ctr">
                      <a:solidFill>
                        <a:srgbClr val="010202"/>
                      </a:solidFill>
                      <a:prstDash val="solid"/>
                      <a:round/>
                      <a:headEnd type="none" w="med" len="med"/>
                      <a:tailEnd type="none" w="med" len="med"/>
                    </a:lnT>
                    <a:lnB w="12700" cap="flat" cmpd="sng" algn="ctr">
                      <a:solidFill>
                        <a:srgbClr val="010202"/>
                      </a:solidFill>
                      <a:prstDash val="solid"/>
                      <a:round/>
                      <a:headEnd type="none" w="med" len="med"/>
                      <a:tailEnd type="none" w="med" len="med"/>
                    </a:lnB>
                  </a:tcPr>
                </a:tc>
                <a:tc rowSpan="2" gridSpan="4">
                  <a:txBody>
                    <a:bodyPr/>
                    <a:lstStyle/>
                    <a:p>
                      <a:pPr algn="ctr">
                        <a:lnSpc>
                          <a:spcPct val="100000"/>
                        </a:lnSpc>
                      </a:pPr>
                      <a:endParaRPr sz="1800" dirty="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2"/>
                  </a:ext>
                </a:extLst>
              </a:tr>
              <a:tr h="298425">
                <a:tc>
                  <a:txBody>
                    <a:bodyPr/>
                    <a:lstStyle/>
                    <a:p>
                      <a:pPr marL="52069" algn="just">
                        <a:lnSpc>
                          <a:spcPct val="100000"/>
                        </a:lnSpc>
                        <a:spcBef>
                          <a:spcPts val="905"/>
                        </a:spcBef>
                      </a:pPr>
                      <a:r>
                        <a:rPr sz="1800" spc="-35" dirty="0">
                          <a:solidFill>
                            <a:srgbClr val="231E20"/>
                          </a:solidFill>
                          <a:latin typeface="Arial"/>
                          <a:cs typeface="Arial"/>
                        </a:rPr>
                        <a:t>Сидоров Александр</a:t>
                      </a:r>
                      <a:endParaRPr sz="1800" dirty="0">
                        <a:latin typeface="Arial"/>
                        <a:cs typeface="Arial"/>
                      </a:endParaRPr>
                    </a:p>
                  </a:txBody>
                  <a:tcPr marL="0" marR="0" marT="69697" marB="0">
                    <a:lnT w="12700" cap="flat" cmpd="sng" algn="ctr">
                      <a:solidFill>
                        <a:srgbClr val="010202"/>
                      </a:solidFill>
                      <a:prstDash val="solid"/>
                      <a:round/>
                      <a:headEnd type="none" w="med" len="med"/>
                      <a:tailEnd type="none" w="med" len="med"/>
                    </a:lnT>
                    <a:lnB w="12700">
                      <a:solidFill>
                        <a:srgbClr val="010202"/>
                      </a:solidFill>
                      <a:prstDash val="solid"/>
                    </a:lnB>
                  </a:tcPr>
                </a:tc>
                <a:tc>
                  <a:txBody>
                    <a:bodyPr/>
                    <a:lstStyle/>
                    <a:p>
                      <a:pPr marL="51435" algn="ctr">
                        <a:lnSpc>
                          <a:spcPct val="100000"/>
                        </a:lnSpc>
                        <a:spcBef>
                          <a:spcPts val="905"/>
                        </a:spcBef>
                      </a:pPr>
                      <a:r>
                        <a:rPr sz="1800" spc="-160" dirty="0">
                          <a:solidFill>
                            <a:srgbClr val="231E20"/>
                          </a:solidFill>
                          <a:latin typeface="Arial"/>
                          <a:cs typeface="Arial"/>
                        </a:rPr>
                        <a:t>645571</a:t>
                      </a:r>
                      <a:endParaRPr sz="1800" dirty="0">
                        <a:latin typeface="Arial"/>
                        <a:cs typeface="Arial"/>
                      </a:endParaRPr>
                    </a:p>
                  </a:txBody>
                  <a:tcPr marL="0" marR="0" marT="69697" marB="0">
                    <a:lnT w="12700" cap="flat" cmpd="sng" algn="ctr">
                      <a:solidFill>
                        <a:srgbClr val="010202"/>
                      </a:solidFill>
                      <a:prstDash val="solid"/>
                      <a:round/>
                      <a:headEnd type="none" w="med" len="med"/>
                      <a:tailEnd type="none" w="med" len="med"/>
                    </a:lnT>
                    <a:lnB w="12700">
                      <a:solidFill>
                        <a:srgbClr val="010202"/>
                      </a:solidFill>
                      <a:prstDash val="solid"/>
                    </a:lnB>
                  </a:tcPr>
                </a:tc>
                <a:tc gridSpan="4"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66" name="object 66"/>
          <p:cNvSpPr txBox="1">
            <a:spLocks noGrp="1"/>
          </p:cNvSpPr>
          <p:nvPr>
            <p:ph type="title"/>
          </p:nvPr>
        </p:nvSpPr>
        <p:spPr>
          <a:xfrm>
            <a:off x="2589232" y="222207"/>
            <a:ext cx="7594243" cy="1084635"/>
          </a:xfrm>
          <a:prstGeom prst="rect">
            <a:avLst/>
          </a:prstGeom>
        </p:spPr>
        <p:txBody>
          <a:bodyPr vert="horz" wrap="square" lIns="0" tIns="58145" rIns="0" bIns="0" rtlCol="0" anchor="b">
            <a:spAutoFit/>
          </a:bodyPr>
          <a:lstStyle/>
          <a:p>
            <a:pPr marL="7701" marR="3081">
              <a:lnSpc>
                <a:spcPts val="4002"/>
              </a:lnSpc>
              <a:spcBef>
                <a:spcPts val="458"/>
              </a:spcBef>
            </a:pPr>
            <a:r>
              <a:rPr sz="3578" spc="-139" dirty="0"/>
              <a:t>Пример: </a:t>
            </a:r>
            <a:r>
              <a:rPr sz="3578" spc="-158" dirty="0"/>
              <a:t>построение </a:t>
            </a:r>
            <a:r>
              <a:rPr sz="3578" spc="-124" dirty="0"/>
              <a:t>некластерного  </a:t>
            </a:r>
            <a:r>
              <a:rPr sz="3578" spc="-149" dirty="0"/>
              <a:t>индекса по </a:t>
            </a:r>
            <a:r>
              <a:rPr sz="3578" spc="-185" dirty="0"/>
              <a:t>полю</a:t>
            </a:r>
            <a:r>
              <a:rPr sz="3578" spc="146" dirty="0"/>
              <a:t> </a:t>
            </a:r>
            <a:r>
              <a:rPr sz="3578" spc="-76" dirty="0"/>
              <a:t>StudentName</a:t>
            </a:r>
            <a:endParaRPr sz="3578" dirty="0"/>
          </a:p>
        </p:txBody>
      </p:sp>
    </p:spTree>
    <p:extLst>
      <p:ext uri="{BB962C8B-B14F-4D97-AF65-F5344CB8AC3E}">
        <p14:creationId xmlns:p14="http://schemas.microsoft.com/office/powerpoint/2010/main" val="42476240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5"/>
          <p:cNvGraphicFramePr>
            <a:graphicFrameLocks noGrp="1"/>
          </p:cNvGraphicFramePr>
          <p:nvPr>
            <p:extLst>
              <p:ext uri="{D42A27DB-BD31-4B8C-83A1-F6EECF244321}">
                <p14:modId xmlns:p14="http://schemas.microsoft.com/office/powerpoint/2010/main" val="489235097"/>
              </p:ext>
            </p:extLst>
          </p:nvPr>
        </p:nvGraphicFramePr>
        <p:xfrm>
          <a:off x="3162225" y="2847717"/>
          <a:ext cx="8280474" cy="1567685"/>
        </p:xfrm>
        <a:graphic>
          <a:graphicData uri="http://schemas.openxmlformats.org/drawingml/2006/table">
            <a:tbl>
              <a:tblPr firstRow="1" bandRow="1">
                <a:tableStyleId>{2D5ABB26-0587-4C30-8999-92F81FD0307C}</a:tableStyleId>
              </a:tblPr>
              <a:tblGrid>
                <a:gridCol w="1878838">
                  <a:extLst>
                    <a:ext uri="{9D8B030D-6E8A-4147-A177-3AD203B41FA5}">
                      <a16:colId xmlns:a16="http://schemas.microsoft.com/office/drawing/2014/main" val="20000"/>
                    </a:ext>
                  </a:extLst>
                </a:gridCol>
                <a:gridCol w="1502287">
                  <a:extLst>
                    <a:ext uri="{9D8B030D-6E8A-4147-A177-3AD203B41FA5}">
                      <a16:colId xmlns:a16="http://schemas.microsoft.com/office/drawing/2014/main" val="20002"/>
                    </a:ext>
                  </a:extLst>
                </a:gridCol>
                <a:gridCol w="730842">
                  <a:extLst>
                    <a:ext uri="{9D8B030D-6E8A-4147-A177-3AD203B41FA5}">
                      <a16:colId xmlns:a16="http://schemas.microsoft.com/office/drawing/2014/main" val="3837559614"/>
                    </a:ext>
                  </a:extLst>
                </a:gridCol>
                <a:gridCol w="2512962">
                  <a:extLst>
                    <a:ext uri="{9D8B030D-6E8A-4147-A177-3AD203B41FA5}">
                      <a16:colId xmlns:a16="http://schemas.microsoft.com/office/drawing/2014/main" val="20003"/>
                    </a:ext>
                  </a:extLst>
                </a:gridCol>
                <a:gridCol w="1655545">
                  <a:extLst>
                    <a:ext uri="{9D8B030D-6E8A-4147-A177-3AD203B41FA5}">
                      <a16:colId xmlns:a16="http://schemas.microsoft.com/office/drawing/2014/main" val="20004"/>
                    </a:ext>
                  </a:extLst>
                </a:gridCol>
              </a:tblGrid>
              <a:tr h="298425">
                <a:tc>
                  <a:txBody>
                    <a:bodyPr/>
                    <a:lstStyle/>
                    <a:p>
                      <a:pPr marL="52069">
                        <a:lnSpc>
                          <a:spcPct val="100000"/>
                        </a:lnSpc>
                        <a:spcBef>
                          <a:spcPts val="905"/>
                        </a:spcBef>
                      </a:pPr>
                      <a:r>
                        <a:rPr sz="1600" b="1" spc="-60" dirty="0">
                          <a:solidFill>
                            <a:srgbClr val="231E20"/>
                          </a:solidFill>
                          <a:latin typeface="Arial"/>
                          <a:cs typeface="Arial"/>
                        </a:rPr>
                        <a:t>Антипенко</a:t>
                      </a:r>
                      <a:r>
                        <a:rPr sz="1600" b="1" spc="-35" dirty="0">
                          <a:solidFill>
                            <a:srgbClr val="231E20"/>
                          </a:solidFill>
                          <a:latin typeface="Arial"/>
                          <a:cs typeface="Arial"/>
                        </a:rPr>
                        <a:t> </a:t>
                      </a:r>
                      <a:r>
                        <a:rPr sz="1600" b="1" spc="-80" dirty="0">
                          <a:solidFill>
                            <a:srgbClr val="231E20"/>
                          </a:solidFill>
                          <a:latin typeface="Arial"/>
                          <a:cs typeface="Arial"/>
                        </a:rPr>
                        <a:t>Денис</a:t>
                      </a:r>
                      <a:endParaRPr sz="1600" dirty="0">
                        <a:latin typeface="Arial"/>
                        <a:cs typeface="Arial"/>
                      </a:endParaRPr>
                    </a:p>
                  </a:txBody>
                  <a:tcPr marL="0" marR="0" marT="69697" marB="0">
                    <a:lnB w="12700">
                      <a:solidFill>
                        <a:srgbClr val="010202"/>
                      </a:solidFill>
                      <a:prstDash val="solid"/>
                    </a:lnB>
                  </a:tcPr>
                </a:tc>
                <a:tc>
                  <a:txBody>
                    <a:bodyPr/>
                    <a:lstStyle/>
                    <a:p>
                      <a:pPr marL="51435">
                        <a:lnSpc>
                          <a:spcPct val="100000"/>
                        </a:lnSpc>
                        <a:spcBef>
                          <a:spcPts val="905"/>
                        </a:spcBef>
                      </a:pPr>
                      <a:r>
                        <a:rPr sz="1600" spc="-95" dirty="0">
                          <a:solidFill>
                            <a:srgbClr val="231E20"/>
                          </a:solidFill>
                          <a:latin typeface="Arial"/>
                          <a:cs typeface="Arial"/>
                        </a:rPr>
                        <a:t>645570</a:t>
                      </a:r>
                      <a:endParaRPr sz="1600" dirty="0">
                        <a:latin typeface="Arial"/>
                        <a:cs typeface="Arial"/>
                      </a:endParaRPr>
                    </a:p>
                  </a:txBody>
                  <a:tcPr marL="0" marR="0" marT="69697" marB="0">
                    <a:lnR w="12700">
                      <a:noFill/>
                      <a:prstDash val="solid"/>
                    </a:lnR>
                    <a:lnB w="12700" cap="flat" cmpd="sng" algn="ctr">
                      <a:solidFill>
                        <a:srgbClr val="010202"/>
                      </a:solidFill>
                      <a:prstDash val="solid"/>
                      <a:round/>
                      <a:headEnd type="none" w="med" len="med"/>
                      <a:tailEnd type="none" w="med" len="med"/>
                    </a:lnB>
                  </a:tcPr>
                </a:tc>
                <a:tc>
                  <a:txBody>
                    <a:bodyPr/>
                    <a:lstStyle/>
                    <a:p>
                      <a:pPr marL="104139">
                        <a:lnSpc>
                          <a:spcPct val="100000"/>
                        </a:lnSpc>
                        <a:spcBef>
                          <a:spcPts val="905"/>
                        </a:spcBef>
                      </a:pPr>
                      <a:endParaRPr sz="1600" dirty="0">
                        <a:latin typeface="Arial"/>
                        <a:cs typeface="Arial"/>
                      </a:endParaRPr>
                    </a:p>
                  </a:txBody>
                  <a:tcPr marL="0" marR="0" marT="69697" marB="0">
                    <a:lnL w="12700">
                      <a:noFill/>
                      <a:prstDash val="soli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04139">
                        <a:lnSpc>
                          <a:spcPct val="100000"/>
                        </a:lnSpc>
                        <a:spcBef>
                          <a:spcPts val="905"/>
                        </a:spcBef>
                      </a:pPr>
                      <a:r>
                        <a:rPr sz="1600" b="1" spc="-70" dirty="0">
                          <a:solidFill>
                            <a:srgbClr val="231E20"/>
                          </a:solidFill>
                          <a:latin typeface="Arial"/>
                          <a:cs typeface="Arial"/>
                        </a:rPr>
                        <a:t>Фадеев</a:t>
                      </a:r>
                      <a:r>
                        <a:rPr sz="1600" b="1" spc="-35" dirty="0">
                          <a:solidFill>
                            <a:srgbClr val="231E20"/>
                          </a:solidFill>
                          <a:latin typeface="Arial"/>
                          <a:cs typeface="Arial"/>
                        </a:rPr>
                        <a:t> </a:t>
                      </a:r>
                      <a:r>
                        <a:rPr sz="1600" b="1" spc="-55" dirty="0">
                          <a:solidFill>
                            <a:srgbClr val="231E20"/>
                          </a:solidFill>
                          <a:latin typeface="Arial"/>
                          <a:cs typeface="Arial"/>
                        </a:rPr>
                        <a:t>Дмитрий</a:t>
                      </a:r>
                      <a:endParaRPr sz="1600">
                        <a:latin typeface="Arial"/>
                        <a:cs typeface="Arial"/>
                      </a:endParaRPr>
                    </a:p>
                  </a:txBody>
                  <a:tcPr marL="0" marR="0" marT="69697" marB="0">
                    <a:lnL w="12700">
                      <a:noFill/>
                      <a:prstDash val="solid"/>
                    </a:lnL>
                    <a:lnR>
                      <a:noFill/>
                    </a:lnR>
                    <a:lnB w="12700">
                      <a:solidFill>
                        <a:srgbClr val="010202"/>
                      </a:solidFill>
                      <a:prstDash val="solid"/>
                    </a:lnB>
                  </a:tcPr>
                </a:tc>
                <a:tc>
                  <a:txBody>
                    <a:bodyPr/>
                    <a:lstStyle/>
                    <a:p>
                      <a:pPr marL="305435">
                        <a:lnSpc>
                          <a:spcPct val="100000"/>
                        </a:lnSpc>
                        <a:spcBef>
                          <a:spcPts val="905"/>
                        </a:spcBef>
                      </a:pPr>
                      <a:r>
                        <a:rPr sz="1600" spc="-114" dirty="0">
                          <a:solidFill>
                            <a:srgbClr val="231E20"/>
                          </a:solidFill>
                          <a:latin typeface="Arial"/>
                          <a:cs typeface="Arial"/>
                        </a:rPr>
                        <a:t>645572</a:t>
                      </a:r>
                      <a:endParaRPr sz="1600" dirty="0">
                        <a:latin typeface="Arial"/>
                        <a:cs typeface="Arial"/>
                      </a:endParaRPr>
                    </a:p>
                  </a:txBody>
                  <a:tcPr marL="0" marR="0" marT="69697" marB="0">
                    <a:lnL>
                      <a:noFill/>
                    </a:lnL>
                    <a:lnR w="12700">
                      <a:noFill/>
                      <a:prstDash val="soli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8425">
                <a:tc>
                  <a:txBody>
                    <a:bodyPr/>
                    <a:lstStyle/>
                    <a:p>
                      <a:pPr marL="52069">
                        <a:lnSpc>
                          <a:spcPct val="100000"/>
                        </a:lnSpc>
                        <a:spcBef>
                          <a:spcPts val="905"/>
                        </a:spcBef>
                      </a:pPr>
                      <a:r>
                        <a:rPr sz="1600" spc="-15" dirty="0">
                          <a:solidFill>
                            <a:srgbClr val="231E20"/>
                          </a:solidFill>
                          <a:latin typeface="Arial"/>
                          <a:cs typeface="Arial"/>
                        </a:rPr>
                        <a:t>Антонова</a:t>
                      </a:r>
                      <a:r>
                        <a:rPr sz="1600" spc="5" dirty="0">
                          <a:solidFill>
                            <a:srgbClr val="231E20"/>
                          </a:solidFill>
                          <a:latin typeface="Arial"/>
                          <a:cs typeface="Arial"/>
                        </a:rPr>
                        <a:t> </a:t>
                      </a:r>
                      <a:r>
                        <a:rPr sz="1600" spc="-5" dirty="0">
                          <a:solidFill>
                            <a:srgbClr val="231E20"/>
                          </a:solidFill>
                          <a:latin typeface="Arial"/>
                          <a:cs typeface="Arial"/>
                        </a:rPr>
                        <a:t>Даша</a:t>
                      </a:r>
                      <a:endParaRPr sz="1600" dirty="0">
                        <a:latin typeface="Arial"/>
                        <a:cs typeface="Arial"/>
                      </a:endParaRPr>
                    </a:p>
                  </a:txBody>
                  <a:tcPr marL="0" marR="0" marT="69697" marB="0">
                    <a:lnT w="12700">
                      <a:solidFill>
                        <a:srgbClr val="010202"/>
                      </a:solidFill>
                      <a:prstDash val="solid"/>
                    </a:lnT>
                    <a:lnB w="12700">
                      <a:solidFill>
                        <a:srgbClr val="010202"/>
                      </a:solidFill>
                      <a:prstDash val="solid"/>
                    </a:lnB>
                  </a:tcPr>
                </a:tc>
                <a:tc>
                  <a:txBody>
                    <a:bodyPr/>
                    <a:lstStyle/>
                    <a:p>
                      <a:pPr marL="51435">
                        <a:lnSpc>
                          <a:spcPct val="100000"/>
                        </a:lnSpc>
                        <a:spcBef>
                          <a:spcPts val="905"/>
                        </a:spcBef>
                      </a:pPr>
                      <a:r>
                        <a:rPr sz="1600" spc="-75" dirty="0">
                          <a:solidFill>
                            <a:srgbClr val="231E20"/>
                          </a:solidFill>
                          <a:latin typeface="Arial"/>
                          <a:cs typeface="Arial"/>
                        </a:rPr>
                        <a:t>645569</a:t>
                      </a:r>
                      <a:endParaRPr sz="1600">
                        <a:latin typeface="Arial"/>
                        <a:cs typeface="Arial"/>
                      </a:endParaRPr>
                    </a:p>
                  </a:txBody>
                  <a:tcPr marL="0" marR="0" marT="69697" marB="0">
                    <a:lnR w="12700">
                      <a:noFill/>
                      <a:prstDash val="solid"/>
                    </a:lnR>
                    <a:lnT w="12700" cap="flat" cmpd="sng" algn="ctr">
                      <a:solidFill>
                        <a:srgbClr val="010202"/>
                      </a:solidFill>
                      <a:prstDash val="solid"/>
                      <a:round/>
                      <a:headEnd type="none" w="med" len="med"/>
                      <a:tailEnd type="none" w="med" len="med"/>
                    </a:lnT>
                    <a:lnB w="12700" cap="flat" cmpd="sng" algn="ctr">
                      <a:solidFill>
                        <a:srgbClr val="010202"/>
                      </a:solidFill>
                      <a:prstDash val="solid"/>
                      <a:round/>
                      <a:headEnd type="none" w="med" len="med"/>
                      <a:tailEnd type="none" w="med" len="med"/>
                    </a:lnB>
                  </a:tcPr>
                </a:tc>
                <a:tc>
                  <a:txBody>
                    <a:bodyPr/>
                    <a:lstStyle/>
                    <a:p>
                      <a:pPr marL="104139">
                        <a:lnSpc>
                          <a:spcPct val="100000"/>
                        </a:lnSpc>
                        <a:spcBef>
                          <a:spcPts val="905"/>
                        </a:spcBef>
                      </a:pPr>
                      <a:endParaRPr sz="1600" dirty="0">
                        <a:latin typeface="Arial"/>
                        <a:cs typeface="Arial"/>
                      </a:endParaRPr>
                    </a:p>
                  </a:txBody>
                  <a:tcPr marL="0" marR="0" marT="69697" marB="0">
                    <a:lnL w="12700">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04139">
                        <a:lnSpc>
                          <a:spcPct val="100000"/>
                        </a:lnSpc>
                        <a:spcBef>
                          <a:spcPts val="905"/>
                        </a:spcBef>
                      </a:pPr>
                      <a:r>
                        <a:rPr sz="1600" spc="5" dirty="0">
                          <a:solidFill>
                            <a:srgbClr val="231E20"/>
                          </a:solidFill>
                          <a:latin typeface="Arial"/>
                          <a:cs typeface="Arial"/>
                        </a:rPr>
                        <a:t>Широков </a:t>
                      </a:r>
                      <a:r>
                        <a:rPr sz="1600" spc="-20" dirty="0">
                          <a:solidFill>
                            <a:srgbClr val="231E20"/>
                          </a:solidFill>
                          <a:latin typeface="Arial"/>
                          <a:cs typeface="Arial"/>
                        </a:rPr>
                        <a:t>Федор</a:t>
                      </a:r>
                      <a:endParaRPr sz="1600">
                        <a:latin typeface="Arial"/>
                        <a:cs typeface="Arial"/>
                      </a:endParaRPr>
                    </a:p>
                  </a:txBody>
                  <a:tcPr marL="0" marR="0" marT="69697" marB="0">
                    <a:lnL w="12700">
                      <a:noFill/>
                      <a:prstDash val="solid"/>
                    </a:lnL>
                    <a:lnR>
                      <a:noFill/>
                    </a:lnR>
                    <a:lnT w="12700">
                      <a:solidFill>
                        <a:srgbClr val="010202"/>
                      </a:solidFill>
                      <a:prstDash val="solid"/>
                    </a:lnT>
                    <a:lnB w="12700">
                      <a:solidFill>
                        <a:srgbClr val="010202"/>
                      </a:solidFill>
                      <a:prstDash val="solid"/>
                    </a:lnB>
                  </a:tcPr>
                </a:tc>
                <a:tc>
                  <a:txBody>
                    <a:bodyPr/>
                    <a:lstStyle/>
                    <a:p>
                      <a:pPr marL="305435">
                        <a:lnSpc>
                          <a:spcPct val="100000"/>
                        </a:lnSpc>
                        <a:spcBef>
                          <a:spcPts val="905"/>
                        </a:spcBef>
                      </a:pPr>
                      <a:r>
                        <a:rPr sz="1600" spc="-60" dirty="0">
                          <a:solidFill>
                            <a:srgbClr val="231E20"/>
                          </a:solidFill>
                          <a:latin typeface="Arial"/>
                          <a:cs typeface="Arial"/>
                        </a:rPr>
                        <a:t>645568</a:t>
                      </a:r>
                      <a:endParaRPr sz="1600" dirty="0">
                        <a:latin typeface="Arial"/>
                        <a:cs typeface="Arial"/>
                      </a:endParaRPr>
                    </a:p>
                  </a:txBody>
                  <a:tcPr marL="0" marR="0" marT="69697" marB="0">
                    <a:lnL>
                      <a:noFill/>
                    </a:lnL>
                    <a:lnR w="12700">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8425">
                <a:tc>
                  <a:txBody>
                    <a:bodyPr/>
                    <a:lstStyle/>
                    <a:p>
                      <a:pPr marL="52069">
                        <a:lnSpc>
                          <a:spcPct val="100000"/>
                        </a:lnSpc>
                        <a:spcBef>
                          <a:spcPts val="905"/>
                        </a:spcBef>
                      </a:pPr>
                      <a:r>
                        <a:rPr sz="1600" spc="-20" dirty="0">
                          <a:solidFill>
                            <a:srgbClr val="231E20"/>
                          </a:solidFill>
                          <a:latin typeface="Arial"/>
                          <a:cs typeface="Arial"/>
                        </a:rPr>
                        <a:t>Иванов</a:t>
                      </a:r>
                      <a:r>
                        <a:rPr sz="1600" spc="-25" dirty="0">
                          <a:solidFill>
                            <a:srgbClr val="231E20"/>
                          </a:solidFill>
                          <a:latin typeface="Arial"/>
                          <a:cs typeface="Arial"/>
                        </a:rPr>
                        <a:t> </a:t>
                      </a:r>
                      <a:r>
                        <a:rPr sz="1600" spc="-35" dirty="0">
                          <a:solidFill>
                            <a:srgbClr val="231E20"/>
                          </a:solidFill>
                          <a:latin typeface="Arial"/>
                          <a:cs typeface="Arial"/>
                        </a:rPr>
                        <a:t>Александр</a:t>
                      </a:r>
                      <a:endParaRPr sz="1600">
                        <a:latin typeface="Arial"/>
                        <a:cs typeface="Arial"/>
                      </a:endParaRPr>
                    </a:p>
                  </a:txBody>
                  <a:tcPr marL="0" marR="0" marT="69697" marB="0">
                    <a:lnT w="12700">
                      <a:solidFill>
                        <a:srgbClr val="010202"/>
                      </a:solidFill>
                      <a:prstDash val="solid"/>
                    </a:lnT>
                    <a:lnB w="12700">
                      <a:solidFill>
                        <a:srgbClr val="010202"/>
                      </a:solidFill>
                      <a:prstDash val="solid"/>
                    </a:lnB>
                  </a:tcPr>
                </a:tc>
                <a:tc>
                  <a:txBody>
                    <a:bodyPr/>
                    <a:lstStyle/>
                    <a:p>
                      <a:pPr marL="51435">
                        <a:lnSpc>
                          <a:spcPct val="100000"/>
                        </a:lnSpc>
                        <a:spcBef>
                          <a:spcPts val="905"/>
                        </a:spcBef>
                      </a:pPr>
                      <a:r>
                        <a:rPr sz="1600" spc="-95" dirty="0">
                          <a:solidFill>
                            <a:srgbClr val="231E20"/>
                          </a:solidFill>
                          <a:latin typeface="Arial"/>
                          <a:cs typeface="Arial"/>
                        </a:rPr>
                        <a:t>645567</a:t>
                      </a:r>
                      <a:endParaRPr sz="1600" dirty="0">
                        <a:latin typeface="Arial"/>
                        <a:cs typeface="Arial"/>
                      </a:endParaRPr>
                    </a:p>
                  </a:txBody>
                  <a:tcPr marL="0" marR="0" marT="69697" marB="0">
                    <a:lnT w="12700" cap="flat" cmpd="sng" algn="ctr">
                      <a:solidFill>
                        <a:srgbClr val="010202"/>
                      </a:solidFill>
                      <a:prstDash val="solid"/>
                      <a:round/>
                      <a:headEnd type="none" w="med" len="med"/>
                      <a:tailEnd type="none" w="med" len="med"/>
                    </a:lnT>
                    <a:lnB w="12700" cap="flat" cmpd="sng" algn="ctr">
                      <a:solidFill>
                        <a:srgbClr val="010202"/>
                      </a:solidFill>
                      <a:prstDash val="solid"/>
                      <a:round/>
                      <a:headEnd type="none" w="med" len="med"/>
                      <a:tailEnd type="none" w="med" len="med"/>
                    </a:lnB>
                  </a:tcPr>
                </a:tc>
                <a:tc>
                  <a:txBody>
                    <a:bodyPr/>
                    <a:lstStyle/>
                    <a:p>
                      <a:pPr>
                        <a:lnSpc>
                          <a:spcPct val="100000"/>
                        </a:lnSpc>
                      </a:pPr>
                      <a:endParaRPr sz="1600" dirty="0">
                        <a:latin typeface="Times New Roman"/>
                        <a:cs typeface="Times New Roman"/>
                      </a:endParaRPr>
                    </a:p>
                  </a:txBody>
                  <a:tcPr marL="0" marR="0" marT="0" marB="0">
                    <a:lnT w="12700" cap="flat" cmpd="sng" algn="ctr">
                      <a:noFill/>
                      <a:prstDash val="solid"/>
                      <a:round/>
                      <a:headEnd type="none" w="med" len="med"/>
                      <a:tailEnd type="none" w="med" len="med"/>
                    </a:lnT>
                  </a:tcPr>
                </a:tc>
                <a:tc>
                  <a:txBody>
                    <a:bodyPr/>
                    <a:lstStyle/>
                    <a:p>
                      <a:pPr>
                        <a:lnSpc>
                          <a:spcPct val="100000"/>
                        </a:lnSpc>
                      </a:pPr>
                      <a:endParaRPr sz="1600" dirty="0">
                        <a:latin typeface="Times New Roman"/>
                        <a:cs typeface="Times New Roman"/>
                      </a:endParaRPr>
                    </a:p>
                  </a:txBody>
                  <a:tcPr marL="0" marR="0" marT="0" marB="0">
                    <a:lnT w="12700">
                      <a:solidFill>
                        <a:srgbClr val="010202"/>
                      </a:solidFill>
                      <a:prstDash val="solid"/>
                    </a:lnT>
                  </a:tcPr>
                </a:tc>
                <a:tc>
                  <a:txBody>
                    <a:bodyPr/>
                    <a:lstStyle/>
                    <a:p>
                      <a:pPr>
                        <a:lnSpc>
                          <a:spcPct val="100000"/>
                        </a:lnSpc>
                      </a:pPr>
                      <a:endParaRPr sz="1600" dirty="0">
                        <a:latin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298425">
                <a:tc>
                  <a:txBody>
                    <a:bodyPr/>
                    <a:lstStyle/>
                    <a:p>
                      <a:pPr marL="52069">
                        <a:lnSpc>
                          <a:spcPct val="100000"/>
                        </a:lnSpc>
                        <a:spcBef>
                          <a:spcPts val="905"/>
                        </a:spcBef>
                      </a:pPr>
                      <a:r>
                        <a:rPr sz="1600" spc="5" dirty="0">
                          <a:solidFill>
                            <a:srgbClr val="231E20"/>
                          </a:solidFill>
                          <a:latin typeface="Arial"/>
                          <a:cs typeface="Arial"/>
                        </a:rPr>
                        <a:t>Широков </a:t>
                      </a:r>
                      <a:r>
                        <a:rPr sz="1600" spc="-20" dirty="0">
                          <a:solidFill>
                            <a:srgbClr val="231E20"/>
                          </a:solidFill>
                          <a:latin typeface="Arial"/>
                          <a:cs typeface="Arial"/>
                        </a:rPr>
                        <a:t>Федор</a:t>
                      </a:r>
                      <a:endParaRPr sz="1600">
                        <a:latin typeface="Arial"/>
                        <a:cs typeface="Arial"/>
                      </a:endParaRPr>
                    </a:p>
                  </a:txBody>
                  <a:tcPr marL="0" marR="0" marT="69697" marB="0">
                    <a:lnT w="12700">
                      <a:solidFill>
                        <a:srgbClr val="010202"/>
                      </a:solidFill>
                      <a:prstDash val="solid"/>
                    </a:lnT>
                    <a:lnB w="12700">
                      <a:solidFill>
                        <a:srgbClr val="010202"/>
                      </a:solidFill>
                      <a:prstDash val="solid"/>
                    </a:lnB>
                  </a:tcPr>
                </a:tc>
                <a:tc>
                  <a:txBody>
                    <a:bodyPr/>
                    <a:lstStyle/>
                    <a:p>
                      <a:pPr marL="51435">
                        <a:lnSpc>
                          <a:spcPct val="100000"/>
                        </a:lnSpc>
                        <a:spcBef>
                          <a:spcPts val="905"/>
                        </a:spcBef>
                      </a:pPr>
                      <a:r>
                        <a:rPr sz="1600" spc="-60" dirty="0">
                          <a:solidFill>
                            <a:srgbClr val="231E20"/>
                          </a:solidFill>
                          <a:latin typeface="Arial"/>
                          <a:cs typeface="Arial"/>
                        </a:rPr>
                        <a:t>645568</a:t>
                      </a:r>
                      <a:endParaRPr sz="1600">
                        <a:latin typeface="Arial"/>
                        <a:cs typeface="Arial"/>
                      </a:endParaRPr>
                    </a:p>
                  </a:txBody>
                  <a:tcPr marL="0" marR="0" marT="69697" marB="0">
                    <a:lnT w="12700" cap="flat" cmpd="sng" algn="ctr">
                      <a:solidFill>
                        <a:srgbClr val="010202"/>
                      </a:solidFill>
                      <a:prstDash val="solid"/>
                      <a:round/>
                      <a:headEnd type="none" w="med" len="med"/>
                      <a:tailEnd type="none" w="med" len="med"/>
                    </a:lnT>
                    <a:lnB w="12700" cap="flat" cmpd="sng" algn="ctr">
                      <a:solidFill>
                        <a:srgbClr val="010202"/>
                      </a:solidFill>
                      <a:prstDash val="solid"/>
                      <a:round/>
                      <a:headEnd type="none" w="med" len="med"/>
                      <a:tailEnd type="none" w="med" len="med"/>
                    </a:lnB>
                  </a:tcPr>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3"/>
                  </a:ext>
                </a:extLst>
              </a:tr>
              <a:tr h="298425">
                <a:tc>
                  <a:txBody>
                    <a:bodyPr/>
                    <a:lstStyle/>
                    <a:p>
                      <a:pPr marL="52069">
                        <a:lnSpc>
                          <a:spcPct val="100000"/>
                        </a:lnSpc>
                        <a:spcBef>
                          <a:spcPts val="905"/>
                        </a:spcBef>
                      </a:pPr>
                      <a:r>
                        <a:rPr sz="1600" spc="-35" dirty="0">
                          <a:solidFill>
                            <a:srgbClr val="231E20"/>
                          </a:solidFill>
                          <a:latin typeface="Arial"/>
                          <a:cs typeface="Arial"/>
                        </a:rPr>
                        <a:t>Сидоров Александр</a:t>
                      </a:r>
                      <a:endParaRPr sz="1600">
                        <a:latin typeface="Arial"/>
                        <a:cs typeface="Arial"/>
                      </a:endParaRPr>
                    </a:p>
                  </a:txBody>
                  <a:tcPr marL="0" marR="0" marT="69697" marB="0">
                    <a:lnT w="12700">
                      <a:solidFill>
                        <a:srgbClr val="010202"/>
                      </a:solidFill>
                      <a:prstDash val="solid"/>
                    </a:lnT>
                    <a:lnB w="12700">
                      <a:solidFill>
                        <a:srgbClr val="010202"/>
                      </a:solidFill>
                      <a:prstDash val="solid"/>
                    </a:lnB>
                  </a:tcPr>
                </a:tc>
                <a:tc>
                  <a:txBody>
                    <a:bodyPr/>
                    <a:lstStyle/>
                    <a:p>
                      <a:pPr marL="51435">
                        <a:lnSpc>
                          <a:spcPct val="100000"/>
                        </a:lnSpc>
                        <a:spcBef>
                          <a:spcPts val="905"/>
                        </a:spcBef>
                      </a:pPr>
                      <a:r>
                        <a:rPr sz="1600" spc="-160" dirty="0">
                          <a:solidFill>
                            <a:srgbClr val="231E20"/>
                          </a:solidFill>
                          <a:latin typeface="Arial"/>
                          <a:cs typeface="Arial"/>
                        </a:rPr>
                        <a:t>645571</a:t>
                      </a:r>
                      <a:endParaRPr sz="1600" dirty="0">
                        <a:latin typeface="Arial"/>
                        <a:cs typeface="Arial"/>
                      </a:endParaRPr>
                    </a:p>
                  </a:txBody>
                  <a:tcPr marL="0" marR="0" marT="69697" marB="0">
                    <a:lnT w="12700" cap="flat" cmpd="sng" algn="ctr">
                      <a:solidFill>
                        <a:srgbClr val="010202"/>
                      </a:solidFill>
                      <a:prstDash val="solid"/>
                      <a:round/>
                      <a:headEnd type="none" w="med" len="med"/>
                      <a:tailEnd type="none" w="med" len="med"/>
                    </a:lnT>
                    <a:lnB w="12700">
                      <a:solidFill>
                        <a:srgbClr val="010202"/>
                      </a:solidFill>
                      <a:prstDash val="solid"/>
                    </a:lnB>
                  </a:tcPr>
                </a:tc>
                <a:tc>
                  <a:txBody>
                    <a:bodyPr/>
                    <a:lstStyle/>
                    <a:p>
                      <a:pPr>
                        <a:lnSpc>
                          <a:spcPct val="100000"/>
                        </a:lnSpc>
                      </a:pPr>
                      <a:endParaRPr sz="1600" dirty="0">
                        <a:latin typeface="Times New Roman"/>
                        <a:cs typeface="Times New Roman"/>
                      </a:endParaRPr>
                    </a:p>
                  </a:txBody>
                  <a:tcPr marL="0" marR="0" marT="0" marB="0"/>
                </a:tc>
                <a:tc>
                  <a:txBody>
                    <a:bodyPr/>
                    <a:lstStyle/>
                    <a:p>
                      <a:pPr>
                        <a:lnSpc>
                          <a:spcPct val="100000"/>
                        </a:lnSpc>
                      </a:pPr>
                      <a:endParaRPr sz="1600" dirty="0">
                        <a:latin typeface="Times New Roman"/>
                        <a:cs typeface="Times New Roman"/>
                      </a:endParaRPr>
                    </a:p>
                  </a:txBody>
                  <a:tcPr marL="0" marR="0" marT="0" marB="0"/>
                </a:tc>
                <a:tc>
                  <a:txBody>
                    <a:bodyPr/>
                    <a:lstStyle/>
                    <a:p>
                      <a:pPr>
                        <a:lnSpc>
                          <a:spcPct val="100000"/>
                        </a:lnSpc>
                      </a:pPr>
                      <a:endParaRPr sz="16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
        <p:nvSpPr>
          <p:cNvPr id="36" name="object 36"/>
          <p:cNvSpPr/>
          <p:nvPr/>
        </p:nvSpPr>
        <p:spPr>
          <a:xfrm>
            <a:off x="3543300" y="1869759"/>
            <a:ext cx="2298700" cy="45719"/>
          </a:xfrm>
          <a:custGeom>
            <a:avLst/>
            <a:gdLst/>
            <a:ahLst/>
            <a:cxnLst/>
            <a:rect l="l" t="t" r="r" b="b"/>
            <a:pathLst>
              <a:path w="2179954">
                <a:moveTo>
                  <a:pt x="0" y="0"/>
                </a:moveTo>
                <a:lnTo>
                  <a:pt x="2179692" y="0"/>
                </a:lnTo>
              </a:path>
            </a:pathLst>
          </a:custGeom>
          <a:ln w="10470">
            <a:solidFill>
              <a:srgbClr val="010202"/>
            </a:solidFill>
          </a:ln>
        </p:spPr>
        <p:txBody>
          <a:bodyPr wrap="square" lIns="0" tIns="0" rIns="0" bIns="0" rtlCol="0"/>
          <a:lstStyle/>
          <a:p>
            <a:endParaRPr sz="1600"/>
          </a:p>
        </p:txBody>
      </p:sp>
      <p:sp>
        <p:nvSpPr>
          <p:cNvPr id="37" name="object 37"/>
          <p:cNvSpPr/>
          <p:nvPr/>
        </p:nvSpPr>
        <p:spPr>
          <a:xfrm>
            <a:off x="6221199" y="1869759"/>
            <a:ext cx="1983001" cy="45719"/>
          </a:xfrm>
          <a:custGeom>
            <a:avLst/>
            <a:gdLst/>
            <a:ahLst/>
            <a:cxnLst/>
            <a:rect l="l" t="t" r="r" b="b"/>
            <a:pathLst>
              <a:path w="2422525">
                <a:moveTo>
                  <a:pt x="0" y="0"/>
                </a:moveTo>
                <a:lnTo>
                  <a:pt x="2422292" y="0"/>
                </a:lnTo>
              </a:path>
            </a:pathLst>
          </a:custGeom>
          <a:ln w="10470">
            <a:solidFill>
              <a:srgbClr val="010202"/>
            </a:solidFill>
          </a:ln>
        </p:spPr>
        <p:txBody>
          <a:bodyPr wrap="square" lIns="0" tIns="0" rIns="0" bIns="0" rtlCol="0"/>
          <a:lstStyle/>
          <a:p>
            <a:endParaRPr sz="1600"/>
          </a:p>
        </p:txBody>
      </p:sp>
      <p:sp>
        <p:nvSpPr>
          <p:cNvPr id="38" name="object 38"/>
          <p:cNvSpPr/>
          <p:nvPr/>
        </p:nvSpPr>
        <p:spPr>
          <a:xfrm>
            <a:off x="8650267" y="1867797"/>
            <a:ext cx="1911132" cy="45719"/>
          </a:xfrm>
          <a:custGeom>
            <a:avLst/>
            <a:gdLst/>
            <a:ahLst/>
            <a:cxnLst/>
            <a:rect l="l" t="t" r="r" b="b"/>
            <a:pathLst>
              <a:path w="2298700">
                <a:moveTo>
                  <a:pt x="0" y="0"/>
                </a:moveTo>
                <a:lnTo>
                  <a:pt x="2298327" y="0"/>
                </a:lnTo>
              </a:path>
            </a:pathLst>
          </a:custGeom>
          <a:ln w="10470">
            <a:solidFill>
              <a:srgbClr val="010202"/>
            </a:solidFill>
          </a:ln>
        </p:spPr>
        <p:txBody>
          <a:bodyPr wrap="square" lIns="0" tIns="0" rIns="0" bIns="0" rtlCol="0"/>
          <a:lstStyle/>
          <a:p>
            <a:endParaRPr sz="1600"/>
          </a:p>
        </p:txBody>
      </p:sp>
      <p:sp>
        <p:nvSpPr>
          <p:cNvPr id="39" name="object 39"/>
          <p:cNvSpPr txBox="1"/>
          <p:nvPr/>
        </p:nvSpPr>
        <p:spPr>
          <a:xfrm>
            <a:off x="3780209" y="1620271"/>
            <a:ext cx="1824882" cy="253609"/>
          </a:xfrm>
          <a:prstGeom prst="rect">
            <a:avLst/>
          </a:prstGeom>
        </p:spPr>
        <p:txBody>
          <a:bodyPr vert="horz" wrap="square" lIns="0" tIns="7316" rIns="0" bIns="0" rtlCol="0">
            <a:spAutoFit/>
          </a:bodyPr>
          <a:lstStyle/>
          <a:p>
            <a:pPr marL="7701">
              <a:spcBef>
                <a:spcPts val="58"/>
              </a:spcBef>
            </a:pPr>
            <a:r>
              <a:rPr sz="1600" b="1" spc="-36" dirty="0">
                <a:solidFill>
                  <a:srgbClr val="231E20"/>
                </a:solidFill>
                <a:latin typeface="Arial"/>
                <a:cs typeface="Arial"/>
              </a:rPr>
              <a:t>Антипенко</a:t>
            </a:r>
            <a:r>
              <a:rPr sz="1600" b="1" spc="-42" dirty="0">
                <a:solidFill>
                  <a:srgbClr val="231E20"/>
                </a:solidFill>
                <a:latin typeface="Arial"/>
                <a:cs typeface="Arial"/>
              </a:rPr>
              <a:t> </a:t>
            </a:r>
            <a:r>
              <a:rPr sz="1600" b="1" spc="-49" dirty="0">
                <a:solidFill>
                  <a:srgbClr val="231E20"/>
                </a:solidFill>
                <a:latin typeface="Arial"/>
                <a:cs typeface="Arial"/>
              </a:rPr>
              <a:t>Денис</a:t>
            </a:r>
            <a:endParaRPr sz="1600" dirty="0">
              <a:latin typeface="Arial"/>
              <a:cs typeface="Arial"/>
            </a:endParaRPr>
          </a:p>
        </p:txBody>
      </p:sp>
      <p:sp>
        <p:nvSpPr>
          <p:cNvPr id="40" name="object 40"/>
          <p:cNvSpPr txBox="1"/>
          <p:nvPr/>
        </p:nvSpPr>
        <p:spPr>
          <a:xfrm>
            <a:off x="6422762" y="1637625"/>
            <a:ext cx="2365400" cy="253609"/>
          </a:xfrm>
          <a:prstGeom prst="rect">
            <a:avLst/>
          </a:prstGeom>
        </p:spPr>
        <p:txBody>
          <a:bodyPr vert="horz" wrap="square" lIns="0" tIns="7316" rIns="0" bIns="0" rtlCol="0">
            <a:spAutoFit/>
          </a:bodyPr>
          <a:lstStyle/>
          <a:p>
            <a:pPr marL="7701">
              <a:spcBef>
                <a:spcPts val="58"/>
              </a:spcBef>
            </a:pPr>
            <a:r>
              <a:rPr sz="1600" b="1" spc="-42" dirty="0">
                <a:solidFill>
                  <a:srgbClr val="231E20"/>
                </a:solidFill>
                <a:latin typeface="Arial"/>
                <a:cs typeface="Arial"/>
              </a:rPr>
              <a:t>Фадеев</a:t>
            </a:r>
            <a:r>
              <a:rPr sz="1600" b="1" spc="-39" dirty="0">
                <a:solidFill>
                  <a:srgbClr val="231E20"/>
                </a:solidFill>
                <a:latin typeface="Arial"/>
                <a:cs typeface="Arial"/>
              </a:rPr>
              <a:t> </a:t>
            </a:r>
            <a:r>
              <a:rPr sz="1600" b="1" spc="-33" dirty="0">
                <a:solidFill>
                  <a:srgbClr val="231E20"/>
                </a:solidFill>
                <a:latin typeface="Arial"/>
                <a:cs typeface="Arial"/>
              </a:rPr>
              <a:t>Дмитрий</a:t>
            </a:r>
            <a:endParaRPr sz="1600" dirty="0">
              <a:latin typeface="Arial"/>
              <a:cs typeface="Arial"/>
            </a:endParaRPr>
          </a:p>
        </p:txBody>
      </p:sp>
      <p:sp>
        <p:nvSpPr>
          <p:cNvPr id="75" name="object 75"/>
          <p:cNvSpPr txBox="1">
            <a:spLocks noGrp="1"/>
          </p:cNvSpPr>
          <p:nvPr>
            <p:ph type="title"/>
          </p:nvPr>
        </p:nvSpPr>
        <p:spPr>
          <a:xfrm>
            <a:off x="2895527" y="237765"/>
            <a:ext cx="7594243" cy="1084635"/>
          </a:xfrm>
          <a:prstGeom prst="rect">
            <a:avLst/>
          </a:prstGeom>
        </p:spPr>
        <p:txBody>
          <a:bodyPr vert="horz" wrap="square" lIns="0" tIns="58145" rIns="0" bIns="0" rtlCol="0" anchor="b">
            <a:spAutoFit/>
          </a:bodyPr>
          <a:lstStyle/>
          <a:p>
            <a:pPr marL="7701" marR="3081">
              <a:lnSpc>
                <a:spcPts val="4002"/>
              </a:lnSpc>
              <a:spcBef>
                <a:spcPts val="458"/>
              </a:spcBef>
            </a:pPr>
            <a:r>
              <a:rPr sz="3578" spc="-139" dirty="0"/>
              <a:t>Пример: </a:t>
            </a:r>
            <a:r>
              <a:rPr sz="3578" spc="-158" dirty="0"/>
              <a:t>построение </a:t>
            </a:r>
            <a:r>
              <a:rPr sz="3578" spc="-124" dirty="0"/>
              <a:t>некластерного  </a:t>
            </a:r>
            <a:r>
              <a:rPr sz="3578" spc="-149" dirty="0"/>
              <a:t>индекса по </a:t>
            </a:r>
            <a:r>
              <a:rPr sz="3578" spc="-185" dirty="0"/>
              <a:t>полю</a:t>
            </a:r>
            <a:r>
              <a:rPr sz="3578" spc="146" dirty="0"/>
              <a:t> </a:t>
            </a:r>
            <a:r>
              <a:rPr sz="3578" spc="-76" dirty="0"/>
              <a:t>StudentName</a:t>
            </a:r>
            <a:endParaRPr sz="3578" dirty="0"/>
          </a:p>
        </p:txBody>
      </p:sp>
      <p:cxnSp>
        <p:nvCxnSpPr>
          <p:cNvPr id="3" name="Прямая со стрелкой 2"/>
          <p:cNvCxnSpPr>
            <a:stCxn id="39" idx="2"/>
          </p:cNvCxnSpPr>
          <p:nvPr/>
        </p:nvCxnSpPr>
        <p:spPr>
          <a:xfrm>
            <a:off x="4692650" y="1873880"/>
            <a:ext cx="0" cy="973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Прямая со стрелкой 75"/>
          <p:cNvCxnSpPr/>
          <p:nvPr/>
        </p:nvCxnSpPr>
        <p:spPr>
          <a:xfrm>
            <a:off x="7212699" y="1878001"/>
            <a:ext cx="991501" cy="9697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58711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210886" y="323824"/>
            <a:ext cx="7739413" cy="699842"/>
          </a:xfrm>
          <a:prstGeom prst="rect">
            <a:avLst/>
          </a:prstGeom>
        </p:spPr>
        <p:txBody>
          <a:bodyPr vert="horz" wrap="square" lIns="0" tIns="9242" rIns="0" bIns="0" rtlCol="0" anchor="b">
            <a:spAutoFit/>
          </a:bodyPr>
          <a:lstStyle/>
          <a:p>
            <a:pPr marL="7701">
              <a:lnSpc>
                <a:spcPct val="100000"/>
              </a:lnSpc>
              <a:spcBef>
                <a:spcPts val="73"/>
              </a:spcBef>
            </a:pPr>
            <a:r>
              <a:rPr spc="-167" dirty="0"/>
              <a:t>Индекс </a:t>
            </a:r>
            <a:r>
              <a:rPr spc="-197" dirty="0"/>
              <a:t>по </a:t>
            </a:r>
            <a:r>
              <a:rPr spc="-258" dirty="0"/>
              <a:t>составному</a:t>
            </a:r>
            <a:r>
              <a:rPr spc="9" dirty="0"/>
              <a:t> </a:t>
            </a:r>
            <a:r>
              <a:rPr spc="-124" dirty="0"/>
              <a:t>ключу</a:t>
            </a:r>
          </a:p>
        </p:txBody>
      </p:sp>
      <p:sp>
        <p:nvSpPr>
          <p:cNvPr id="10" name="object 10"/>
          <p:cNvSpPr txBox="1"/>
          <p:nvPr/>
        </p:nvSpPr>
        <p:spPr>
          <a:xfrm>
            <a:off x="2323516" y="1440004"/>
            <a:ext cx="9868483" cy="2444914"/>
          </a:xfrm>
          <a:prstGeom prst="rect">
            <a:avLst/>
          </a:prstGeom>
        </p:spPr>
        <p:txBody>
          <a:bodyPr vert="horz" wrap="square" lIns="0" tIns="7316" rIns="0" bIns="0" rtlCol="0">
            <a:spAutoFit/>
          </a:bodyPr>
          <a:lstStyle/>
          <a:p>
            <a:pPr marL="360000" marR="3081" lvl="1" indent="-457200">
              <a:spcBef>
                <a:spcPts val="58"/>
              </a:spcBef>
              <a:buSzPct val="97979"/>
              <a:buFont typeface="Arial" panose="020B0604020202020204" pitchFamily="34" charset="0"/>
              <a:buChar char="•"/>
              <a:tabLst>
                <a:tab pos="142474" algn="l"/>
                <a:tab pos="1768599" algn="l"/>
              </a:tabLst>
            </a:pPr>
            <a:r>
              <a:rPr lang="ru-RU" sz="3002" spc="-206" dirty="0">
                <a:solidFill>
                  <a:srgbClr val="231E20"/>
                </a:solidFill>
                <a:cs typeface="Arial"/>
              </a:rPr>
              <a:t>Инд</a:t>
            </a:r>
            <a:r>
              <a:rPr sz="3002" spc="-206" dirty="0" err="1" smtClean="0">
                <a:solidFill>
                  <a:srgbClr val="231E20"/>
                </a:solidFill>
                <a:latin typeface="Arial"/>
                <a:cs typeface="Arial"/>
              </a:rPr>
              <a:t>екс</a:t>
            </a:r>
            <a:r>
              <a:rPr sz="3002" spc="-206" dirty="0">
                <a:solidFill>
                  <a:srgbClr val="231E20"/>
                </a:solidFill>
                <a:latin typeface="Arial"/>
                <a:cs typeface="Arial"/>
              </a:rPr>
              <a:t>	</a:t>
            </a:r>
            <a:r>
              <a:rPr sz="3002" spc="-88" dirty="0">
                <a:solidFill>
                  <a:srgbClr val="231E20"/>
                </a:solidFill>
                <a:latin typeface="Arial"/>
                <a:cs typeface="Arial"/>
              </a:rPr>
              <a:t>может </a:t>
            </a:r>
            <a:r>
              <a:rPr sz="3002" spc="-124" dirty="0">
                <a:solidFill>
                  <a:srgbClr val="231E20"/>
                </a:solidFill>
                <a:latin typeface="Arial"/>
                <a:cs typeface="Arial"/>
              </a:rPr>
              <a:t>быть </a:t>
            </a:r>
            <a:r>
              <a:rPr sz="3002" spc="-79" dirty="0">
                <a:solidFill>
                  <a:srgbClr val="231E20"/>
                </a:solidFill>
                <a:latin typeface="Arial"/>
                <a:cs typeface="Arial"/>
              </a:rPr>
              <a:t>создан </a:t>
            </a:r>
            <a:r>
              <a:rPr sz="3002" spc="18" dirty="0">
                <a:solidFill>
                  <a:srgbClr val="231E20"/>
                </a:solidFill>
                <a:latin typeface="Arial"/>
                <a:cs typeface="Arial"/>
              </a:rPr>
              <a:t>на </a:t>
            </a:r>
            <a:r>
              <a:rPr sz="3002" spc="-27" dirty="0">
                <a:solidFill>
                  <a:srgbClr val="231E20"/>
                </a:solidFill>
                <a:latin typeface="Arial"/>
                <a:cs typeface="Arial"/>
              </a:rPr>
              <a:t>основании  </a:t>
            </a:r>
            <a:r>
              <a:rPr sz="3002" spc="-58" dirty="0" err="1">
                <a:solidFill>
                  <a:srgbClr val="231E20"/>
                </a:solidFill>
                <a:latin typeface="Arial"/>
                <a:cs typeface="Arial"/>
              </a:rPr>
              <a:t>нескольких</a:t>
            </a:r>
            <a:r>
              <a:rPr sz="3002" spc="30" dirty="0">
                <a:solidFill>
                  <a:srgbClr val="231E20"/>
                </a:solidFill>
                <a:latin typeface="Arial"/>
                <a:cs typeface="Arial"/>
              </a:rPr>
              <a:t> </a:t>
            </a:r>
            <a:r>
              <a:rPr lang="ru-RU" sz="3002" spc="30" dirty="0" smtClean="0">
                <a:solidFill>
                  <a:srgbClr val="231E20"/>
                </a:solidFill>
                <a:latin typeface="Arial"/>
                <a:cs typeface="Arial"/>
              </a:rPr>
              <a:t>                 </a:t>
            </a:r>
            <a:r>
              <a:rPr sz="3002" spc="-85" dirty="0" err="1" smtClean="0">
                <a:solidFill>
                  <a:srgbClr val="231E20"/>
                </a:solidFill>
                <a:latin typeface="Arial"/>
                <a:cs typeface="Arial"/>
              </a:rPr>
              <a:t>полей</a:t>
            </a:r>
            <a:r>
              <a:rPr sz="3002" spc="-85" dirty="0" smtClean="0">
                <a:solidFill>
                  <a:srgbClr val="231E20"/>
                </a:solidFill>
                <a:latin typeface="Arial"/>
                <a:cs typeface="Arial"/>
              </a:rPr>
              <a:t>.</a:t>
            </a:r>
            <a:endParaRPr lang="ru-RU" sz="3002" dirty="0">
              <a:latin typeface="Arial"/>
              <a:cs typeface="Arial"/>
            </a:endParaRPr>
          </a:p>
          <a:p>
            <a:pPr marL="360000" marR="3081" lvl="1" indent="-457200">
              <a:spcBef>
                <a:spcPts val="58"/>
              </a:spcBef>
              <a:buSzPct val="97979"/>
              <a:buFont typeface="Arial" panose="020B0604020202020204" pitchFamily="34" charset="0"/>
              <a:buChar char="•"/>
              <a:tabLst>
                <a:tab pos="142474" algn="l"/>
                <a:tab pos="1768599" algn="l"/>
              </a:tabLst>
            </a:pPr>
            <a:r>
              <a:rPr sz="3002" spc="-33" dirty="0" err="1" smtClean="0">
                <a:solidFill>
                  <a:srgbClr val="231E20"/>
                </a:solidFill>
                <a:latin typeface="Arial"/>
                <a:cs typeface="Arial"/>
              </a:rPr>
              <a:t>Порядок</a:t>
            </a:r>
            <a:r>
              <a:rPr sz="3002" spc="-33" dirty="0" smtClean="0">
                <a:solidFill>
                  <a:srgbClr val="231E20"/>
                </a:solidFill>
                <a:latin typeface="Arial"/>
                <a:cs typeface="Arial"/>
              </a:rPr>
              <a:t> </a:t>
            </a:r>
            <a:r>
              <a:rPr sz="3002" spc="-73" dirty="0">
                <a:solidFill>
                  <a:srgbClr val="231E20"/>
                </a:solidFill>
                <a:latin typeface="Arial"/>
                <a:cs typeface="Arial"/>
              </a:rPr>
              <a:t>полей</a:t>
            </a:r>
            <a:r>
              <a:rPr sz="3002" spc="97" dirty="0">
                <a:solidFill>
                  <a:srgbClr val="231E20"/>
                </a:solidFill>
                <a:latin typeface="Arial"/>
                <a:cs typeface="Arial"/>
              </a:rPr>
              <a:t> </a:t>
            </a:r>
            <a:r>
              <a:rPr sz="3002" spc="-42" dirty="0">
                <a:solidFill>
                  <a:srgbClr val="231E20"/>
                </a:solidFill>
                <a:latin typeface="Arial"/>
                <a:cs typeface="Arial"/>
              </a:rPr>
              <a:t>важен.</a:t>
            </a:r>
            <a:endParaRPr sz="3002" dirty="0">
              <a:latin typeface="Arial"/>
              <a:cs typeface="Arial"/>
            </a:endParaRPr>
          </a:p>
          <a:p>
            <a:pPr marL="464901" indent="-457200">
              <a:lnSpc>
                <a:spcPts val="3602"/>
              </a:lnSpc>
              <a:spcBef>
                <a:spcPts val="897"/>
              </a:spcBef>
              <a:buSzPct val="97979"/>
              <a:buFont typeface="Arial" panose="020B0604020202020204" pitchFamily="34" charset="0"/>
              <a:buChar char="•"/>
              <a:tabLst>
                <a:tab pos="452065" algn="l"/>
                <a:tab pos="452450" algn="l"/>
              </a:tabLst>
            </a:pPr>
            <a:r>
              <a:rPr sz="3002" spc="-58" dirty="0">
                <a:solidFill>
                  <a:srgbClr val="231E20"/>
                </a:solidFill>
                <a:latin typeface="Arial"/>
                <a:cs typeface="Arial"/>
              </a:rPr>
              <a:t>Лучше </a:t>
            </a:r>
            <a:r>
              <a:rPr sz="3002" spc="-45" dirty="0">
                <a:solidFill>
                  <a:srgbClr val="231E20"/>
                </a:solidFill>
                <a:latin typeface="Arial"/>
                <a:cs typeface="Arial"/>
              </a:rPr>
              <a:t>располагать </a:t>
            </a:r>
            <a:r>
              <a:rPr sz="3002" spc="-85" dirty="0" err="1">
                <a:solidFill>
                  <a:srgbClr val="231E20"/>
                </a:solidFill>
                <a:latin typeface="Arial"/>
                <a:cs typeface="Arial"/>
              </a:rPr>
              <a:t>поля</a:t>
            </a:r>
            <a:r>
              <a:rPr sz="3002" spc="197" dirty="0">
                <a:solidFill>
                  <a:srgbClr val="231E20"/>
                </a:solidFill>
                <a:latin typeface="Arial"/>
                <a:cs typeface="Arial"/>
              </a:rPr>
              <a:t> </a:t>
            </a:r>
            <a:r>
              <a:rPr sz="3002" spc="-88" dirty="0" err="1" smtClean="0">
                <a:solidFill>
                  <a:srgbClr val="231E20"/>
                </a:solidFill>
                <a:latin typeface="Arial"/>
                <a:cs typeface="Arial"/>
              </a:rPr>
              <a:t>индекса</a:t>
            </a:r>
            <a:r>
              <a:rPr lang="ru-RU" sz="3002" dirty="0">
                <a:latin typeface="Arial"/>
                <a:cs typeface="Arial"/>
              </a:rPr>
              <a:t> </a:t>
            </a:r>
            <a:r>
              <a:rPr sz="3002" spc="-94" dirty="0" smtClean="0">
                <a:solidFill>
                  <a:srgbClr val="231E20"/>
                </a:solidFill>
                <a:latin typeface="Arial"/>
                <a:cs typeface="Arial"/>
              </a:rPr>
              <a:t>в </a:t>
            </a:r>
            <a:r>
              <a:rPr sz="3002" spc="-61" dirty="0">
                <a:solidFill>
                  <a:srgbClr val="231E20"/>
                </a:solidFill>
                <a:latin typeface="Arial"/>
                <a:cs typeface="Arial"/>
              </a:rPr>
              <a:t>порядке </a:t>
            </a:r>
            <a:r>
              <a:rPr sz="3002" spc="-103" dirty="0">
                <a:solidFill>
                  <a:srgbClr val="231E20"/>
                </a:solidFill>
                <a:latin typeface="Arial"/>
                <a:cs typeface="Arial"/>
              </a:rPr>
              <a:t>уменьшения</a:t>
            </a:r>
            <a:r>
              <a:rPr sz="3002" spc="203" dirty="0">
                <a:solidFill>
                  <a:srgbClr val="231E20"/>
                </a:solidFill>
                <a:latin typeface="Arial"/>
                <a:cs typeface="Arial"/>
              </a:rPr>
              <a:t> </a:t>
            </a:r>
            <a:r>
              <a:rPr sz="3002" spc="-69" dirty="0">
                <a:solidFill>
                  <a:srgbClr val="231E20"/>
                </a:solidFill>
                <a:latin typeface="Arial"/>
                <a:cs typeface="Arial"/>
              </a:rPr>
              <a:t>избирательности.</a:t>
            </a:r>
            <a:endParaRPr sz="3002" dirty="0">
              <a:latin typeface="Arial"/>
              <a:cs typeface="Arial"/>
            </a:endParaRPr>
          </a:p>
        </p:txBody>
      </p:sp>
    </p:spTree>
    <p:extLst>
      <p:ext uri="{BB962C8B-B14F-4D97-AF65-F5344CB8AC3E}">
        <p14:creationId xmlns:p14="http://schemas.microsoft.com/office/powerpoint/2010/main" val="31475127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3353905" y="255614"/>
            <a:ext cx="5187205" cy="1390351"/>
          </a:xfrm>
          <a:prstGeom prst="rect">
            <a:avLst/>
          </a:prstGeom>
        </p:spPr>
        <p:txBody>
          <a:bodyPr vert="horz" wrap="square" lIns="0" tIns="9242" rIns="0" bIns="0" rtlCol="0" anchor="b">
            <a:spAutoFit/>
          </a:bodyPr>
          <a:lstStyle/>
          <a:p>
            <a:pPr marL="7701">
              <a:lnSpc>
                <a:spcPct val="100000"/>
              </a:lnSpc>
              <a:spcBef>
                <a:spcPts val="73"/>
              </a:spcBef>
            </a:pPr>
            <a:r>
              <a:rPr spc="-179" dirty="0"/>
              <a:t>Пример:</a:t>
            </a:r>
            <a:r>
              <a:rPr spc="-76" dirty="0"/>
              <a:t> </a:t>
            </a:r>
            <a:r>
              <a:rPr spc="-194" dirty="0"/>
              <a:t>создание</a:t>
            </a:r>
          </a:p>
          <a:p>
            <a:pPr marL="7701">
              <a:lnSpc>
                <a:spcPct val="100000"/>
              </a:lnSpc>
              <a:spcBef>
                <a:spcPts val="15"/>
              </a:spcBef>
            </a:pPr>
            <a:r>
              <a:rPr spc="-255" dirty="0"/>
              <a:t>составного</a:t>
            </a:r>
            <a:r>
              <a:rPr spc="-94" dirty="0"/>
              <a:t> </a:t>
            </a:r>
            <a:r>
              <a:rPr spc="-179" dirty="0"/>
              <a:t>индекса</a:t>
            </a:r>
          </a:p>
        </p:txBody>
      </p:sp>
      <p:sp>
        <p:nvSpPr>
          <p:cNvPr id="10" name="object 10"/>
          <p:cNvSpPr txBox="1"/>
          <p:nvPr/>
        </p:nvSpPr>
        <p:spPr>
          <a:xfrm>
            <a:off x="1699577" y="1765468"/>
            <a:ext cx="9615062" cy="315292"/>
          </a:xfrm>
          <a:prstGeom prst="rect">
            <a:avLst/>
          </a:prstGeom>
        </p:spPr>
        <p:txBody>
          <a:bodyPr vert="horz" wrap="square" lIns="0" tIns="7316" rIns="0" bIns="0" rtlCol="0">
            <a:spAutoFit/>
          </a:bodyPr>
          <a:lstStyle/>
          <a:p>
            <a:pPr marL="7701">
              <a:spcBef>
                <a:spcPts val="58"/>
              </a:spcBef>
            </a:pPr>
            <a:r>
              <a:rPr sz="2001" b="1" spc="-6" dirty="0">
                <a:solidFill>
                  <a:srgbClr val="231E20"/>
                </a:solidFill>
                <a:latin typeface="Courier New"/>
                <a:cs typeface="Courier New"/>
              </a:rPr>
              <a:t>CREATE INDEX ExamSheetIndex </a:t>
            </a:r>
            <a:r>
              <a:rPr sz="2001" b="1" spc="-3" dirty="0">
                <a:solidFill>
                  <a:srgbClr val="231E20"/>
                </a:solidFill>
                <a:latin typeface="Courier New"/>
                <a:cs typeface="Courier New"/>
              </a:rPr>
              <a:t>ON </a:t>
            </a:r>
            <a:r>
              <a:rPr sz="2001" b="1" spc="-6" dirty="0">
                <a:solidFill>
                  <a:srgbClr val="231E20"/>
                </a:solidFill>
                <a:latin typeface="Courier New"/>
                <a:cs typeface="Courier New"/>
              </a:rPr>
              <a:t>EXAM_SHEET(ClassRoom,</a:t>
            </a:r>
            <a:r>
              <a:rPr sz="2001" b="1" spc="82" dirty="0">
                <a:solidFill>
                  <a:srgbClr val="231E20"/>
                </a:solidFill>
                <a:latin typeface="Courier New"/>
                <a:cs typeface="Courier New"/>
              </a:rPr>
              <a:t> </a:t>
            </a:r>
            <a:r>
              <a:rPr sz="2001" b="1" spc="-6" dirty="0">
                <a:solidFill>
                  <a:srgbClr val="231E20"/>
                </a:solidFill>
                <a:latin typeface="Courier New"/>
                <a:cs typeface="Courier New"/>
              </a:rPr>
              <a:t>ExamDate);</a:t>
            </a:r>
            <a:endParaRPr sz="2001" dirty="0">
              <a:latin typeface="Courier New"/>
              <a:cs typeface="Courier New"/>
            </a:endParaRPr>
          </a:p>
        </p:txBody>
      </p:sp>
      <p:pic>
        <p:nvPicPr>
          <p:cNvPr id="2050" name="Picture 2" descr="https://sun9-44.userapi.com/c857728/v857728994/dc132/k39_1-abVB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577" y="2200263"/>
            <a:ext cx="9583211" cy="461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089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p:nvPr>
        </p:nvSpPr>
        <p:spPr>
          <a:xfrm>
            <a:off x="1576660" y="2714272"/>
            <a:ext cx="8919076" cy="2637432"/>
          </a:xfrm>
        </p:spPr>
        <p:txBody>
          <a:bodyPr>
            <a:noAutofit/>
          </a:bodyPr>
          <a:lstStyle/>
          <a:p>
            <a:r>
              <a:rPr lang="ru-RU" sz="3200" dirty="0" smtClean="0"/>
              <a:t>Поиск строки возможен путем сканирования таблицы</a:t>
            </a:r>
          </a:p>
          <a:p>
            <a:r>
              <a:rPr lang="ru-RU" sz="3200" dirty="0" smtClean="0"/>
              <a:t>Оценка </a:t>
            </a:r>
            <a:r>
              <a:rPr lang="en-US" sz="3200" dirty="0" smtClean="0"/>
              <a:t>N/2</a:t>
            </a:r>
            <a:r>
              <a:rPr lang="ru-RU" sz="3200" dirty="0" smtClean="0"/>
              <a:t>,</a:t>
            </a:r>
            <a:r>
              <a:rPr lang="en-US" sz="3200" dirty="0" smtClean="0"/>
              <a:t> </a:t>
            </a:r>
            <a:r>
              <a:rPr lang="ru-RU" sz="3200" dirty="0" smtClean="0"/>
              <a:t>где </a:t>
            </a:r>
            <a:r>
              <a:rPr lang="en-US" sz="3200" dirty="0" smtClean="0"/>
              <a:t>N </a:t>
            </a:r>
            <a:r>
              <a:rPr lang="ru-RU" sz="3200" dirty="0" smtClean="0"/>
              <a:t>– общее количество страниц в таблице</a:t>
            </a:r>
          </a:p>
          <a:p>
            <a:r>
              <a:rPr lang="ru-RU" sz="3200" dirty="0" smtClean="0"/>
              <a:t>Нужны способы более быстрого поиска</a:t>
            </a:r>
            <a:endParaRPr lang="ru-RU" sz="3200" dirty="0"/>
          </a:p>
        </p:txBody>
      </p:sp>
      <p:sp>
        <p:nvSpPr>
          <p:cNvPr id="2" name="Заголовок 1"/>
          <p:cNvSpPr>
            <a:spLocks noGrp="1"/>
          </p:cNvSpPr>
          <p:nvPr>
            <p:ph type="title"/>
          </p:nvPr>
        </p:nvSpPr>
        <p:spPr>
          <a:xfrm>
            <a:off x="1576660" y="187452"/>
            <a:ext cx="10018440" cy="1752120"/>
          </a:xfrm>
        </p:spPr>
        <p:txBody>
          <a:bodyPr/>
          <a:lstStyle/>
          <a:p>
            <a:r>
              <a:rPr lang="ru-RU" b="1" dirty="0" smtClean="0"/>
              <a:t>Поиск в таблице с добавлением в конец</a:t>
            </a:r>
            <a:endParaRPr lang="ru-RU" b="1" dirty="0"/>
          </a:p>
        </p:txBody>
      </p:sp>
    </p:spTree>
    <p:extLst>
      <p:ext uri="{BB962C8B-B14F-4D97-AF65-F5344CB8AC3E}">
        <p14:creationId xmlns:p14="http://schemas.microsoft.com/office/powerpoint/2010/main" val="15909308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4079390" y="260324"/>
            <a:ext cx="3019291" cy="699842"/>
          </a:xfrm>
          <a:prstGeom prst="rect">
            <a:avLst/>
          </a:prstGeom>
        </p:spPr>
        <p:txBody>
          <a:bodyPr vert="horz" wrap="square" lIns="0" tIns="9242" rIns="0" bIns="0" rtlCol="0" anchor="b">
            <a:spAutoFit/>
          </a:bodyPr>
          <a:lstStyle/>
          <a:p>
            <a:pPr marL="7701">
              <a:lnSpc>
                <a:spcPct val="100000"/>
              </a:lnSpc>
              <a:spcBef>
                <a:spcPts val="73"/>
              </a:spcBef>
            </a:pPr>
            <a:r>
              <a:rPr spc="-146" dirty="0"/>
              <a:t>Статистика</a:t>
            </a:r>
          </a:p>
        </p:txBody>
      </p:sp>
      <p:sp>
        <p:nvSpPr>
          <p:cNvPr id="10" name="object 10"/>
          <p:cNvSpPr txBox="1"/>
          <p:nvPr/>
        </p:nvSpPr>
        <p:spPr>
          <a:xfrm>
            <a:off x="2160086" y="1328887"/>
            <a:ext cx="8737500" cy="2317059"/>
          </a:xfrm>
          <a:prstGeom prst="rect">
            <a:avLst/>
          </a:prstGeom>
        </p:spPr>
        <p:txBody>
          <a:bodyPr vert="horz" wrap="square" lIns="0" tIns="121680" rIns="0" bIns="0" rtlCol="0">
            <a:spAutoFit/>
          </a:bodyPr>
          <a:lstStyle/>
          <a:p>
            <a:pPr marL="452065" indent="-444364">
              <a:spcBef>
                <a:spcPts val="958"/>
              </a:spcBef>
              <a:buChar char="•"/>
              <a:tabLst>
                <a:tab pos="452065" algn="l"/>
                <a:tab pos="452450" algn="l"/>
              </a:tabLst>
            </a:pPr>
            <a:r>
              <a:rPr sz="3002" spc="-79" dirty="0">
                <a:solidFill>
                  <a:srgbClr val="231E20"/>
                </a:solidFill>
                <a:latin typeface="Arial"/>
                <a:cs typeface="Arial"/>
              </a:rPr>
              <a:t>количество</a:t>
            </a:r>
            <a:r>
              <a:rPr sz="3002" spc="30" dirty="0">
                <a:solidFill>
                  <a:srgbClr val="231E20"/>
                </a:solidFill>
                <a:latin typeface="Arial"/>
                <a:cs typeface="Arial"/>
              </a:rPr>
              <a:t> </a:t>
            </a:r>
            <a:r>
              <a:rPr sz="3002" spc="-27" dirty="0">
                <a:solidFill>
                  <a:srgbClr val="231E20"/>
                </a:solidFill>
                <a:latin typeface="Arial"/>
                <a:cs typeface="Arial"/>
              </a:rPr>
              <a:t>строк;</a:t>
            </a:r>
            <a:endParaRPr sz="3002" dirty="0">
              <a:latin typeface="Arial"/>
              <a:cs typeface="Arial"/>
            </a:endParaRPr>
          </a:p>
          <a:p>
            <a:pPr marL="452065" indent="-444364">
              <a:spcBef>
                <a:spcPts val="897"/>
              </a:spcBef>
              <a:buChar char="•"/>
              <a:tabLst>
                <a:tab pos="452065" algn="l"/>
                <a:tab pos="452450" algn="l"/>
              </a:tabLst>
            </a:pPr>
            <a:r>
              <a:rPr sz="3002" spc="-73" dirty="0">
                <a:solidFill>
                  <a:srgbClr val="231E20"/>
                </a:solidFill>
                <a:latin typeface="Arial"/>
                <a:cs typeface="Arial"/>
              </a:rPr>
              <a:t>длина </a:t>
            </a:r>
            <a:r>
              <a:rPr sz="3002" spc="-58" dirty="0">
                <a:solidFill>
                  <a:srgbClr val="231E20"/>
                </a:solidFill>
                <a:latin typeface="Arial"/>
                <a:cs typeface="Arial"/>
              </a:rPr>
              <a:t>и </a:t>
            </a:r>
            <a:r>
              <a:rPr sz="3002" spc="-79" dirty="0">
                <a:solidFill>
                  <a:srgbClr val="231E20"/>
                </a:solidFill>
                <a:latin typeface="Arial"/>
                <a:cs typeface="Arial"/>
              </a:rPr>
              <a:t>количество </a:t>
            </a:r>
            <a:r>
              <a:rPr sz="3002" spc="-67" dirty="0">
                <a:solidFill>
                  <a:srgbClr val="231E20"/>
                </a:solidFill>
                <a:latin typeface="Arial"/>
                <a:cs typeface="Arial"/>
              </a:rPr>
              <a:t>различных </a:t>
            </a:r>
            <a:r>
              <a:rPr sz="3002" spc="-52" dirty="0">
                <a:solidFill>
                  <a:srgbClr val="231E20"/>
                </a:solidFill>
                <a:latin typeface="Arial"/>
                <a:cs typeface="Arial"/>
              </a:rPr>
              <a:t>значений</a:t>
            </a:r>
            <a:r>
              <a:rPr sz="3002" spc="431" dirty="0">
                <a:solidFill>
                  <a:srgbClr val="231E20"/>
                </a:solidFill>
                <a:latin typeface="Arial"/>
                <a:cs typeface="Arial"/>
              </a:rPr>
              <a:t> </a:t>
            </a:r>
            <a:r>
              <a:rPr sz="3002" spc="-55" dirty="0">
                <a:solidFill>
                  <a:srgbClr val="231E20"/>
                </a:solidFill>
                <a:latin typeface="Arial"/>
                <a:cs typeface="Arial"/>
              </a:rPr>
              <a:t>ключа;</a:t>
            </a:r>
            <a:endParaRPr sz="3002" dirty="0">
              <a:latin typeface="Arial"/>
              <a:cs typeface="Arial"/>
            </a:endParaRPr>
          </a:p>
          <a:p>
            <a:pPr marL="452065" indent="-444364">
              <a:spcBef>
                <a:spcPts val="897"/>
              </a:spcBef>
              <a:buChar char="•"/>
              <a:tabLst>
                <a:tab pos="452065" algn="l"/>
                <a:tab pos="452450" algn="l"/>
              </a:tabLst>
            </a:pPr>
            <a:r>
              <a:rPr sz="3002" spc="-82" dirty="0">
                <a:solidFill>
                  <a:srgbClr val="231E20"/>
                </a:solidFill>
                <a:latin typeface="Arial"/>
                <a:cs typeface="Arial"/>
              </a:rPr>
              <a:t>распределение </a:t>
            </a:r>
            <a:r>
              <a:rPr sz="3002" spc="-52" dirty="0">
                <a:solidFill>
                  <a:srgbClr val="231E20"/>
                </a:solidFill>
                <a:latin typeface="Arial"/>
                <a:cs typeface="Arial"/>
              </a:rPr>
              <a:t>значений</a:t>
            </a:r>
            <a:r>
              <a:rPr sz="3002" spc="146" dirty="0">
                <a:solidFill>
                  <a:srgbClr val="231E20"/>
                </a:solidFill>
                <a:latin typeface="Arial"/>
                <a:cs typeface="Arial"/>
              </a:rPr>
              <a:t> </a:t>
            </a:r>
            <a:r>
              <a:rPr sz="3002" spc="-55" dirty="0">
                <a:solidFill>
                  <a:srgbClr val="231E20"/>
                </a:solidFill>
                <a:latin typeface="Arial"/>
                <a:cs typeface="Arial"/>
              </a:rPr>
              <a:t>ключа;</a:t>
            </a:r>
            <a:endParaRPr sz="3002" dirty="0">
              <a:latin typeface="Arial"/>
              <a:cs typeface="Arial"/>
            </a:endParaRPr>
          </a:p>
          <a:p>
            <a:pPr marL="452065" indent="-444364">
              <a:spcBef>
                <a:spcPts val="897"/>
              </a:spcBef>
              <a:buChar char="•"/>
              <a:tabLst>
                <a:tab pos="452065" algn="l"/>
                <a:tab pos="452450" algn="l"/>
              </a:tabLst>
            </a:pPr>
            <a:r>
              <a:rPr sz="3002" spc="-69" dirty="0">
                <a:solidFill>
                  <a:srgbClr val="231E20"/>
                </a:solidFill>
                <a:latin typeface="Arial"/>
                <a:cs typeface="Arial"/>
              </a:rPr>
              <a:t>фрагментация.</a:t>
            </a:r>
            <a:endParaRPr sz="3002" dirty="0">
              <a:latin typeface="Arial"/>
              <a:cs typeface="Arial"/>
            </a:endParaRPr>
          </a:p>
        </p:txBody>
      </p:sp>
    </p:spTree>
    <p:extLst>
      <p:ext uri="{BB962C8B-B14F-4D97-AF65-F5344CB8AC3E}">
        <p14:creationId xmlns:p14="http://schemas.microsoft.com/office/powerpoint/2010/main" val="16258504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3061805" y="336524"/>
            <a:ext cx="5600764" cy="699842"/>
          </a:xfrm>
          <a:prstGeom prst="rect">
            <a:avLst/>
          </a:prstGeom>
        </p:spPr>
        <p:txBody>
          <a:bodyPr vert="horz" wrap="square" lIns="0" tIns="9242" rIns="0" bIns="0" rtlCol="0" anchor="b">
            <a:spAutoFit/>
          </a:bodyPr>
          <a:lstStyle/>
          <a:p>
            <a:pPr marL="7701">
              <a:lnSpc>
                <a:spcPct val="100000"/>
              </a:lnSpc>
              <a:spcBef>
                <a:spcPts val="73"/>
              </a:spcBef>
            </a:pPr>
            <a:r>
              <a:rPr spc="-252" dirty="0"/>
              <a:t>Индексы:</a:t>
            </a:r>
            <a:r>
              <a:rPr spc="-100" dirty="0"/>
              <a:t> </a:t>
            </a:r>
            <a:r>
              <a:rPr spc="-176" dirty="0"/>
              <a:t>недостатки</a:t>
            </a:r>
          </a:p>
        </p:txBody>
      </p:sp>
      <p:sp>
        <p:nvSpPr>
          <p:cNvPr id="10" name="object 10"/>
          <p:cNvSpPr txBox="1"/>
          <p:nvPr/>
        </p:nvSpPr>
        <p:spPr>
          <a:xfrm>
            <a:off x="2337904" y="1341579"/>
            <a:ext cx="9015895" cy="3010133"/>
          </a:xfrm>
          <a:prstGeom prst="rect">
            <a:avLst/>
          </a:prstGeom>
        </p:spPr>
        <p:txBody>
          <a:bodyPr vert="horz" wrap="square" lIns="0" tIns="7316" rIns="0" bIns="0" rtlCol="0">
            <a:spAutoFit/>
          </a:bodyPr>
          <a:lstStyle/>
          <a:p>
            <a:pPr marL="452065" marR="3081" indent="-444364">
              <a:spcBef>
                <a:spcPts val="58"/>
              </a:spcBef>
              <a:buChar char="•"/>
              <a:tabLst>
                <a:tab pos="452065" algn="l"/>
                <a:tab pos="452450" algn="l"/>
              </a:tabLst>
            </a:pPr>
            <a:r>
              <a:rPr sz="3002" spc="-42" dirty="0">
                <a:solidFill>
                  <a:srgbClr val="231E20"/>
                </a:solidFill>
                <a:latin typeface="Arial"/>
                <a:cs typeface="Arial"/>
              </a:rPr>
              <a:t>Занимают </a:t>
            </a:r>
            <a:r>
              <a:rPr sz="3002" spc="-88" dirty="0">
                <a:solidFill>
                  <a:srgbClr val="231E20"/>
                </a:solidFill>
                <a:latin typeface="Arial"/>
                <a:cs typeface="Arial"/>
              </a:rPr>
              <a:t>дополнительное </a:t>
            </a:r>
            <a:r>
              <a:rPr sz="3002" spc="-103" dirty="0">
                <a:solidFill>
                  <a:srgbClr val="231E20"/>
                </a:solidFill>
                <a:latin typeface="Arial"/>
                <a:cs typeface="Arial"/>
              </a:rPr>
              <a:t>место </a:t>
            </a:r>
            <a:r>
              <a:rPr sz="3002" spc="18" dirty="0">
                <a:solidFill>
                  <a:srgbClr val="231E20"/>
                </a:solidFill>
                <a:latin typeface="Arial"/>
                <a:cs typeface="Arial"/>
              </a:rPr>
              <a:t>на </a:t>
            </a:r>
            <a:r>
              <a:rPr sz="3002" spc="-97" dirty="0">
                <a:solidFill>
                  <a:srgbClr val="231E20"/>
                </a:solidFill>
                <a:latin typeface="Arial"/>
                <a:cs typeface="Arial"/>
              </a:rPr>
              <a:t>диске  </a:t>
            </a:r>
            <a:r>
              <a:rPr sz="3002" spc="-58" dirty="0">
                <a:solidFill>
                  <a:srgbClr val="231E20"/>
                </a:solidFill>
                <a:latin typeface="Arial"/>
                <a:cs typeface="Arial"/>
              </a:rPr>
              <a:t>и </a:t>
            </a:r>
            <a:r>
              <a:rPr sz="3002" spc="-94" dirty="0">
                <a:solidFill>
                  <a:srgbClr val="231E20"/>
                </a:solidFill>
                <a:latin typeface="Arial"/>
                <a:cs typeface="Arial"/>
              </a:rPr>
              <a:t>в </a:t>
            </a:r>
            <a:r>
              <a:rPr sz="3002" spc="-30" dirty="0">
                <a:solidFill>
                  <a:srgbClr val="231E20"/>
                </a:solidFill>
                <a:latin typeface="Arial"/>
                <a:cs typeface="Arial"/>
              </a:rPr>
              <a:t>оперативной</a:t>
            </a:r>
            <a:r>
              <a:rPr sz="3002" spc="248" dirty="0">
                <a:solidFill>
                  <a:srgbClr val="231E20"/>
                </a:solidFill>
                <a:latin typeface="Arial"/>
                <a:cs typeface="Arial"/>
              </a:rPr>
              <a:t> </a:t>
            </a:r>
            <a:r>
              <a:rPr sz="3002" spc="-73" dirty="0">
                <a:solidFill>
                  <a:srgbClr val="231E20"/>
                </a:solidFill>
                <a:latin typeface="Arial"/>
                <a:cs typeface="Arial"/>
              </a:rPr>
              <a:t>памяти.</a:t>
            </a:r>
            <a:endParaRPr sz="3002" dirty="0">
              <a:latin typeface="Arial"/>
              <a:cs typeface="Arial"/>
            </a:endParaRPr>
          </a:p>
          <a:p>
            <a:pPr marL="452065" marR="402392" indent="-444364">
              <a:spcBef>
                <a:spcPts val="894"/>
              </a:spcBef>
              <a:buChar char="•"/>
              <a:tabLst>
                <a:tab pos="452065" algn="l"/>
                <a:tab pos="452450" algn="l"/>
              </a:tabLst>
            </a:pPr>
            <a:r>
              <a:rPr sz="3002" spc="-167" dirty="0">
                <a:solidFill>
                  <a:srgbClr val="231E20"/>
                </a:solidFill>
                <a:latin typeface="Arial"/>
                <a:cs typeface="Arial"/>
              </a:rPr>
              <a:t>Чем </a:t>
            </a:r>
            <a:r>
              <a:rPr sz="3002" spc="-88" dirty="0">
                <a:solidFill>
                  <a:srgbClr val="231E20"/>
                </a:solidFill>
                <a:latin typeface="Arial"/>
                <a:cs typeface="Arial"/>
              </a:rPr>
              <a:t>больше </a:t>
            </a:r>
            <a:r>
              <a:rPr sz="3002" spc="42" dirty="0">
                <a:solidFill>
                  <a:srgbClr val="231E20"/>
                </a:solidFill>
                <a:latin typeface="Arial"/>
                <a:cs typeface="Arial"/>
              </a:rPr>
              <a:t>/длиннее </a:t>
            </a:r>
            <a:r>
              <a:rPr sz="3002" spc="-73" dirty="0">
                <a:solidFill>
                  <a:srgbClr val="231E20"/>
                </a:solidFill>
                <a:latin typeface="Arial"/>
                <a:cs typeface="Arial"/>
              </a:rPr>
              <a:t>ключ, </a:t>
            </a:r>
            <a:r>
              <a:rPr sz="3002" spc="-143" dirty="0">
                <a:solidFill>
                  <a:srgbClr val="231E20"/>
                </a:solidFill>
                <a:latin typeface="Arial"/>
                <a:cs typeface="Arial"/>
              </a:rPr>
              <a:t>тем </a:t>
            </a:r>
            <a:r>
              <a:rPr sz="3002" spc="-88" dirty="0">
                <a:solidFill>
                  <a:srgbClr val="231E20"/>
                </a:solidFill>
                <a:latin typeface="Arial"/>
                <a:cs typeface="Arial"/>
              </a:rPr>
              <a:t>больше  </a:t>
            </a:r>
            <a:r>
              <a:rPr sz="3002" spc="-24" dirty="0">
                <a:solidFill>
                  <a:srgbClr val="231E20"/>
                </a:solidFill>
                <a:latin typeface="Arial"/>
                <a:cs typeface="Arial"/>
              </a:rPr>
              <a:t>размер</a:t>
            </a:r>
            <a:r>
              <a:rPr sz="3002" spc="30" dirty="0">
                <a:solidFill>
                  <a:srgbClr val="231E20"/>
                </a:solidFill>
                <a:latin typeface="Arial"/>
                <a:cs typeface="Arial"/>
              </a:rPr>
              <a:t> </a:t>
            </a:r>
            <a:r>
              <a:rPr sz="3002" spc="-94" dirty="0">
                <a:solidFill>
                  <a:srgbClr val="231E20"/>
                </a:solidFill>
                <a:latin typeface="Arial"/>
                <a:cs typeface="Arial"/>
              </a:rPr>
              <a:t>индекса.</a:t>
            </a:r>
            <a:endParaRPr sz="3002" dirty="0">
              <a:latin typeface="Arial"/>
              <a:cs typeface="Arial"/>
            </a:endParaRPr>
          </a:p>
          <a:p>
            <a:pPr marL="452065" marR="1728167" indent="-444364">
              <a:spcBef>
                <a:spcPts val="897"/>
              </a:spcBef>
              <a:buChar char="•"/>
              <a:tabLst>
                <a:tab pos="452065" algn="l"/>
                <a:tab pos="452450" algn="l"/>
              </a:tabLst>
            </a:pPr>
            <a:r>
              <a:rPr sz="3002" spc="-127" dirty="0">
                <a:solidFill>
                  <a:srgbClr val="231E20"/>
                </a:solidFill>
                <a:latin typeface="Arial"/>
                <a:cs typeface="Arial"/>
              </a:rPr>
              <a:t>Замедляются </a:t>
            </a:r>
            <a:r>
              <a:rPr sz="3002" spc="-36" dirty="0">
                <a:solidFill>
                  <a:srgbClr val="231E20"/>
                </a:solidFill>
                <a:latin typeface="Arial"/>
                <a:cs typeface="Arial"/>
              </a:rPr>
              <a:t>операции </a:t>
            </a:r>
            <a:r>
              <a:rPr sz="3002" spc="-73" dirty="0">
                <a:solidFill>
                  <a:srgbClr val="231E20"/>
                </a:solidFill>
                <a:latin typeface="Arial"/>
                <a:cs typeface="Arial"/>
              </a:rPr>
              <a:t>вставки,  </a:t>
            </a:r>
            <a:r>
              <a:rPr sz="3002" spc="-58" dirty="0">
                <a:solidFill>
                  <a:srgbClr val="231E20"/>
                </a:solidFill>
                <a:latin typeface="Arial"/>
                <a:cs typeface="Arial"/>
              </a:rPr>
              <a:t>обновления и </a:t>
            </a:r>
            <a:r>
              <a:rPr sz="3002" spc="-109" dirty="0">
                <a:solidFill>
                  <a:srgbClr val="231E20"/>
                </a:solidFill>
                <a:latin typeface="Arial"/>
                <a:cs typeface="Arial"/>
              </a:rPr>
              <a:t>удаления</a:t>
            </a:r>
            <a:r>
              <a:rPr sz="3002" spc="143" dirty="0">
                <a:solidFill>
                  <a:srgbClr val="231E20"/>
                </a:solidFill>
                <a:latin typeface="Arial"/>
                <a:cs typeface="Arial"/>
              </a:rPr>
              <a:t> </a:t>
            </a:r>
            <a:r>
              <a:rPr sz="3002" spc="-76" dirty="0">
                <a:solidFill>
                  <a:srgbClr val="231E20"/>
                </a:solidFill>
                <a:latin typeface="Arial"/>
                <a:cs typeface="Arial"/>
              </a:rPr>
              <a:t>записей.</a:t>
            </a:r>
            <a:endParaRPr sz="3002" dirty="0">
              <a:latin typeface="Arial"/>
              <a:cs typeface="Arial"/>
            </a:endParaRPr>
          </a:p>
        </p:txBody>
      </p:sp>
    </p:spTree>
    <p:extLst>
      <p:ext uri="{BB962C8B-B14F-4D97-AF65-F5344CB8AC3E}">
        <p14:creationId xmlns:p14="http://schemas.microsoft.com/office/powerpoint/2010/main" val="38006531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3988905" y="349224"/>
            <a:ext cx="3860272" cy="699842"/>
          </a:xfrm>
          <a:prstGeom prst="rect">
            <a:avLst/>
          </a:prstGeom>
        </p:spPr>
        <p:txBody>
          <a:bodyPr vert="horz" wrap="square" lIns="0" tIns="9242" rIns="0" bIns="0" rtlCol="0" anchor="b">
            <a:spAutoFit/>
          </a:bodyPr>
          <a:lstStyle/>
          <a:p>
            <a:pPr marL="7701">
              <a:lnSpc>
                <a:spcPct val="100000"/>
              </a:lnSpc>
              <a:spcBef>
                <a:spcPts val="73"/>
              </a:spcBef>
            </a:pPr>
            <a:r>
              <a:rPr spc="-546" dirty="0"/>
              <a:t>Р</a:t>
            </a:r>
            <a:r>
              <a:rPr spc="-197" dirty="0"/>
              <a:t>е</a:t>
            </a:r>
            <a:r>
              <a:rPr spc="18" dirty="0"/>
              <a:t>к</a:t>
            </a:r>
            <a:r>
              <a:rPr spc="-352" dirty="0"/>
              <a:t>о</a:t>
            </a:r>
            <a:r>
              <a:rPr spc="-318" dirty="0"/>
              <a:t>м</a:t>
            </a:r>
            <a:r>
              <a:rPr spc="-203" dirty="0"/>
              <a:t>ен</a:t>
            </a:r>
            <a:r>
              <a:rPr spc="-273" dirty="0"/>
              <a:t>д</a:t>
            </a:r>
            <a:r>
              <a:rPr spc="-76" dirty="0"/>
              <a:t>ации</a:t>
            </a:r>
          </a:p>
        </p:txBody>
      </p:sp>
      <p:sp>
        <p:nvSpPr>
          <p:cNvPr id="10" name="object 10"/>
          <p:cNvSpPr txBox="1"/>
          <p:nvPr/>
        </p:nvSpPr>
        <p:spPr>
          <a:xfrm>
            <a:off x="2659248" y="1252679"/>
            <a:ext cx="9431152" cy="3472118"/>
          </a:xfrm>
          <a:prstGeom prst="rect">
            <a:avLst/>
          </a:prstGeom>
        </p:spPr>
        <p:txBody>
          <a:bodyPr vert="horz" wrap="square" lIns="0" tIns="7316" rIns="0" bIns="0" rtlCol="0">
            <a:spAutoFit/>
          </a:bodyPr>
          <a:lstStyle/>
          <a:p>
            <a:pPr marL="452065" marR="3081" indent="-444364">
              <a:spcBef>
                <a:spcPts val="58"/>
              </a:spcBef>
              <a:buChar char="•"/>
              <a:tabLst>
                <a:tab pos="452065" algn="l"/>
                <a:tab pos="452450" algn="l"/>
              </a:tabLst>
            </a:pPr>
            <a:r>
              <a:rPr sz="3002" spc="-112" dirty="0">
                <a:solidFill>
                  <a:srgbClr val="231E20"/>
                </a:solidFill>
                <a:latin typeface="Arial"/>
                <a:cs typeface="Arial"/>
              </a:rPr>
              <a:t>Для </a:t>
            </a:r>
            <a:r>
              <a:rPr sz="3002" spc="-61" dirty="0">
                <a:solidFill>
                  <a:srgbClr val="231E20"/>
                </a:solidFill>
                <a:latin typeface="Arial"/>
                <a:cs typeface="Arial"/>
              </a:rPr>
              <a:t>интенсивно </a:t>
            </a:r>
            <a:r>
              <a:rPr sz="3002" spc="-79" dirty="0">
                <a:solidFill>
                  <a:srgbClr val="231E20"/>
                </a:solidFill>
                <a:latin typeface="Arial"/>
                <a:cs typeface="Arial"/>
              </a:rPr>
              <a:t>обновляемых </a:t>
            </a:r>
            <a:r>
              <a:rPr sz="3002" spc="-88" dirty="0">
                <a:solidFill>
                  <a:srgbClr val="231E20"/>
                </a:solidFill>
                <a:latin typeface="Arial"/>
                <a:cs typeface="Arial"/>
              </a:rPr>
              <a:t>таблиц </a:t>
            </a:r>
            <a:r>
              <a:rPr sz="3002" spc="585" dirty="0">
                <a:solidFill>
                  <a:srgbClr val="231E20"/>
                </a:solidFill>
                <a:latin typeface="Arial"/>
                <a:cs typeface="Arial"/>
              </a:rPr>
              <a:t>–  </a:t>
            </a:r>
            <a:r>
              <a:rPr sz="3002" spc="-103" dirty="0">
                <a:solidFill>
                  <a:srgbClr val="231E20"/>
                </a:solidFill>
                <a:latin typeface="Arial"/>
                <a:cs typeface="Arial"/>
              </a:rPr>
              <a:t>меньше</a:t>
            </a:r>
            <a:r>
              <a:rPr sz="3002" spc="30" dirty="0">
                <a:solidFill>
                  <a:srgbClr val="231E20"/>
                </a:solidFill>
                <a:latin typeface="Arial"/>
                <a:cs typeface="Arial"/>
              </a:rPr>
              <a:t> </a:t>
            </a:r>
            <a:r>
              <a:rPr sz="3002" spc="-106" dirty="0">
                <a:solidFill>
                  <a:srgbClr val="231E20"/>
                </a:solidFill>
                <a:latin typeface="Arial"/>
                <a:cs typeface="Arial"/>
              </a:rPr>
              <a:t>индексов.</a:t>
            </a:r>
            <a:endParaRPr sz="3002" dirty="0">
              <a:latin typeface="Arial"/>
              <a:cs typeface="Arial"/>
            </a:endParaRPr>
          </a:p>
          <a:p>
            <a:pPr marL="452065" marR="356569" indent="-444364">
              <a:spcBef>
                <a:spcPts val="894"/>
              </a:spcBef>
              <a:buChar char="•"/>
              <a:tabLst>
                <a:tab pos="452065" algn="l"/>
                <a:tab pos="452450" algn="l"/>
              </a:tabLst>
            </a:pPr>
            <a:r>
              <a:rPr sz="3002" spc="-112" dirty="0">
                <a:solidFill>
                  <a:srgbClr val="231E20"/>
                </a:solidFill>
                <a:latin typeface="Arial"/>
                <a:cs typeface="Arial"/>
              </a:rPr>
              <a:t>Для </a:t>
            </a:r>
            <a:r>
              <a:rPr sz="3002" spc="-88" dirty="0">
                <a:solidFill>
                  <a:srgbClr val="231E20"/>
                </a:solidFill>
                <a:latin typeface="Arial"/>
                <a:cs typeface="Arial"/>
              </a:rPr>
              <a:t>таблиц </a:t>
            </a:r>
            <a:r>
              <a:rPr sz="3002" spc="-115" dirty="0">
                <a:solidFill>
                  <a:srgbClr val="231E20"/>
                </a:solidFill>
                <a:latin typeface="Arial"/>
                <a:cs typeface="Arial"/>
              </a:rPr>
              <a:t>с </a:t>
            </a:r>
            <a:r>
              <a:rPr sz="3002" spc="-61" dirty="0">
                <a:solidFill>
                  <a:srgbClr val="231E20"/>
                </a:solidFill>
                <a:latin typeface="Arial"/>
                <a:cs typeface="Arial"/>
              </a:rPr>
              <a:t>редкими </a:t>
            </a:r>
            <a:r>
              <a:rPr sz="3002" spc="-64" dirty="0">
                <a:solidFill>
                  <a:srgbClr val="231E20"/>
                </a:solidFill>
                <a:latin typeface="Arial"/>
                <a:cs typeface="Arial"/>
              </a:rPr>
              <a:t>обновлениями,  </a:t>
            </a:r>
            <a:r>
              <a:rPr sz="3002" spc="9" dirty="0">
                <a:solidFill>
                  <a:srgbClr val="231E20"/>
                </a:solidFill>
                <a:latin typeface="Arial"/>
                <a:cs typeface="Arial"/>
              </a:rPr>
              <a:t>но </a:t>
            </a:r>
            <a:r>
              <a:rPr sz="3002" spc="-73" dirty="0">
                <a:solidFill>
                  <a:srgbClr val="231E20"/>
                </a:solidFill>
                <a:latin typeface="Arial"/>
                <a:cs typeface="Arial"/>
              </a:rPr>
              <a:t>большими </a:t>
            </a:r>
            <a:r>
              <a:rPr sz="3002" spc="-82" dirty="0">
                <a:solidFill>
                  <a:srgbClr val="231E20"/>
                </a:solidFill>
                <a:latin typeface="Arial"/>
                <a:cs typeface="Arial"/>
              </a:rPr>
              <a:t>объемами </a:t>
            </a:r>
            <a:r>
              <a:rPr sz="3002" spc="-79" dirty="0">
                <a:solidFill>
                  <a:srgbClr val="231E20"/>
                </a:solidFill>
                <a:latin typeface="Arial"/>
                <a:cs typeface="Arial"/>
              </a:rPr>
              <a:t>данных </a:t>
            </a:r>
            <a:r>
              <a:rPr sz="3002" spc="585" dirty="0">
                <a:solidFill>
                  <a:srgbClr val="231E20"/>
                </a:solidFill>
                <a:latin typeface="Arial"/>
                <a:cs typeface="Arial"/>
              </a:rPr>
              <a:t>–  </a:t>
            </a:r>
            <a:r>
              <a:rPr sz="3002" spc="-88" dirty="0">
                <a:solidFill>
                  <a:srgbClr val="231E20"/>
                </a:solidFill>
                <a:latin typeface="Arial"/>
                <a:cs typeface="Arial"/>
              </a:rPr>
              <a:t>больше</a:t>
            </a:r>
            <a:r>
              <a:rPr sz="3002" spc="30" dirty="0">
                <a:solidFill>
                  <a:srgbClr val="231E20"/>
                </a:solidFill>
                <a:latin typeface="Arial"/>
                <a:cs typeface="Arial"/>
              </a:rPr>
              <a:t> </a:t>
            </a:r>
            <a:r>
              <a:rPr sz="3002" spc="-106" dirty="0">
                <a:solidFill>
                  <a:srgbClr val="231E20"/>
                </a:solidFill>
                <a:latin typeface="Arial"/>
                <a:cs typeface="Arial"/>
              </a:rPr>
              <a:t>индексов.</a:t>
            </a:r>
            <a:endParaRPr sz="3002" dirty="0">
              <a:latin typeface="Arial"/>
              <a:cs typeface="Arial"/>
            </a:endParaRPr>
          </a:p>
          <a:p>
            <a:pPr marL="452065" marR="1473255" indent="-444364">
              <a:spcBef>
                <a:spcPts val="894"/>
              </a:spcBef>
              <a:buChar char="•"/>
              <a:tabLst>
                <a:tab pos="452065" algn="l"/>
                <a:tab pos="452450" algn="l"/>
              </a:tabLst>
            </a:pPr>
            <a:r>
              <a:rPr sz="3002" spc="-112" dirty="0">
                <a:solidFill>
                  <a:srgbClr val="231E20"/>
                </a:solidFill>
                <a:latin typeface="Arial"/>
                <a:cs typeface="Arial"/>
              </a:rPr>
              <a:t>Индексы </a:t>
            </a:r>
            <a:r>
              <a:rPr sz="3002" spc="-164" dirty="0">
                <a:solidFill>
                  <a:srgbClr val="231E20"/>
                </a:solidFill>
                <a:latin typeface="Arial"/>
                <a:cs typeface="Arial"/>
              </a:rPr>
              <a:t>для </a:t>
            </a:r>
            <a:r>
              <a:rPr sz="3002" spc="-64" dirty="0">
                <a:solidFill>
                  <a:srgbClr val="231E20"/>
                </a:solidFill>
                <a:latin typeface="Arial"/>
                <a:cs typeface="Arial"/>
              </a:rPr>
              <a:t>маленьких </a:t>
            </a:r>
            <a:r>
              <a:rPr sz="3002" spc="-88" dirty="0">
                <a:solidFill>
                  <a:srgbClr val="231E20"/>
                </a:solidFill>
                <a:latin typeface="Arial"/>
                <a:cs typeface="Arial"/>
              </a:rPr>
              <a:t>таблиц  </a:t>
            </a:r>
            <a:r>
              <a:rPr sz="3002" spc="-118" dirty="0">
                <a:solidFill>
                  <a:srgbClr val="231E20"/>
                </a:solidFill>
                <a:latin typeface="Arial"/>
                <a:cs typeface="Arial"/>
              </a:rPr>
              <a:t>лучше </a:t>
            </a:r>
            <a:r>
              <a:rPr sz="3002" spc="-64" dirty="0">
                <a:solidFill>
                  <a:srgbClr val="231E20"/>
                </a:solidFill>
                <a:latin typeface="Arial"/>
                <a:cs typeface="Arial"/>
              </a:rPr>
              <a:t>не</a:t>
            </a:r>
            <a:r>
              <a:rPr sz="3002" spc="179" dirty="0">
                <a:solidFill>
                  <a:srgbClr val="231E20"/>
                </a:solidFill>
                <a:latin typeface="Arial"/>
                <a:cs typeface="Arial"/>
              </a:rPr>
              <a:t> </a:t>
            </a:r>
            <a:r>
              <a:rPr sz="3002" spc="-76" dirty="0">
                <a:solidFill>
                  <a:srgbClr val="231E20"/>
                </a:solidFill>
                <a:latin typeface="Arial"/>
                <a:cs typeface="Arial"/>
              </a:rPr>
              <a:t>строить.</a:t>
            </a:r>
            <a:endParaRPr sz="3002" dirty="0">
              <a:latin typeface="Arial"/>
              <a:cs typeface="Arial"/>
            </a:endParaRPr>
          </a:p>
        </p:txBody>
      </p:sp>
    </p:spTree>
    <p:extLst>
      <p:ext uri="{BB962C8B-B14F-4D97-AF65-F5344CB8AC3E}">
        <p14:creationId xmlns:p14="http://schemas.microsoft.com/office/powerpoint/2010/main" val="10873286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6275" y="401393"/>
            <a:ext cx="5009896" cy="504625"/>
          </a:xfrm>
          <a:prstGeom prst="rect">
            <a:avLst/>
          </a:prstGeom>
        </p:spPr>
        <p:txBody>
          <a:bodyPr vert="horz" wrap="square" lIns="0" tIns="12065" rIns="0" bIns="0" rtlCol="0" anchor="b">
            <a:spAutoFit/>
          </a:bodyPr>
          <a:lstStyle/>
          <a:p>
            <a:pPr marL="12700">
              <a:lnSpc>
                <a:spcPct val="100000"/>
              </a:lnSpc>
              <a:spcBef>
                <a:spcPts val="95"/>
              </a:spcBef>
            </a:pPr>
            <a:r>
              <a:rPr sz="3200" spc="-15" dirty="0">
                <a:latin typeface="Arial Black" panose="020B0A04020102020204" pitchFamily="34" charset="0"/>
              </a:rPr>
              <a:t>Ряд</a:t>
            </a:r>
            <a:r>
              <a:rPr sz="3200" spc="-65" dirty="0">
                <a:latin typeface="Arial Black" panose="020B0A04020102020204" pitchFamily="34" charset="0"/>
              </a:rPr>
              <a:t> </a:t>
            </a:r>
            <a:r>
              <a:rPr sz="3200" spc="-5" dirty="0">
                <a:latin typeface="Arial Black" panose="020B0A04020102020204" pitchFamily="34" charset="0"/>
              </a:rPr>
              <a:t>замечаний</a:t>
            </a:r>
            <a:endParaRPr sz="3200" dirty="0">
              <a:latin typeface="Arial Black" panose="020B0A04020102020204" pitchFamily="34" charset="0"/>
            </a:endParaRPr>
          </a:p>
        </p:txBody>
      </p:sp>
      <p:sp>
        <p:nvSpPr>
          <p:cNvPr id="3" name="object 3"/>
          <p:cNvSpPr txBox="1"/>
          <p:nvPr/>
        </p:nvSpPr>
        <p:spPr>
          <a:xfrm>
            <a:off x="1244601" y="1780795"/>
            <a:ext cx="10947400" cy="3706784"/>
          </a:xfrm>
          <a:prstGeom prst="rect">
            <a:avLst/>
          </a:prstGeom>
        </p:spPr>
        <p:txBody>
          <a:bodyPr vert="horz" wrap="square" lIns="0" tIns="13335" rIns="0" bIns="0" rtlCol="0">
            <a:spAutoFit/>
          </a:bodyPr>
          <a:lstStyle/>
          <a:p>
            <a:pPr marL="355600" marR="82550" indent="-342900">
              <a:spcBef>
                <a:spcPts val="105"/>
              </a:spcBef>
              <a:buFont typeface="Arial"/>
              <a:buChar char="•"/>
              <a:tabLst>
                <a:tab pos="354965" algn="l"/>
                <a:tab pos="355600" algn="l"/>
              </a:tabLst>
            </a:pPr>
            <a:r>
              <a:rPr sz="2400" spc="-25" dirty="0">
                <a:latin typeface="Carlito"/>
                <a:cs typeface="Carlito"/>
              </a:rPr>
              <a:t>Когда </a:t>
            </a:r>
            <a:r>
              <a:rPr sz="2400" spc="-15" dirty="0">
                <a:latin typeface="Carlito"/>
                <a:cs typeface="Carlito"/>
              </a:rPr>
              <a:t>индекс </a:t>
            </a:r>
            <a:r>
              <a:rPr sz="2400" spc="-5" dirty="0">
                <a:latin typeface="Carlito"/>
                <a:cs typeface="Carlito"/>
              </a:rPr>
              <a:t>уже </a:t>
            </a:r>
            <a:r>
              <a:rPr sz="2400" dirty="0">
                <a:latin typeface="Carlito"/>
                <a:cs typeface="Carlito"/>
              </a:rPr>
              <a:t>создан, о </a:t>
            </a:r>
            <a:r>
              <a:rPr sz="2400" spc="-10" dirty="0">
                <a:latin typeface="Carlito"/>
                <a:cs typeface="Carlito"/>
              </a:rPr>
              <a:t>его поддержании </a:t>
            </a:r>
            <a:r>
              <a:rPr sz="2400" dirty="0">
                <a:latin typeface="Carlito"/>
                <a:cs typeface="Carlito"/>
              </a:rPr>
              <a:t>в актуальном </a:t>
            </a:r>
            <a:r>
              <a:rPr sz="2400" spc="-5" dirty="0">
                <a:latin typeface="Carlito"/>
                <a:cs typeface="Carlito"/>
              </a:rPr>
              <a:t>состоянии  заботится</a:t>
            </a:r>
            <a:r>
              <a:rPr sz="2400" spc="-25" dirty="0">
                <a:latin typeface="Carlito"/>
                <a:cs typeface="Carlito"/>
              </a:rPr>
              <a:t> </a:t>
            </a:r>
            <a:r>
              <a:rPr sz="2400" dirty="0">
                <a:latin typeface="Carlito"/>
                <a:cs typeface="Carlito"/>
              </a:rPr>
              <a:t>СУБД.</a:t>
            </a:r>
          </a:p>
          <a:p>
            <a:pPr marL="355600" indent="-342900">
              <a:buFont typeface="Arial"/>
              <a:buChar char="•"/>
              <a:tabLst>
                <a:tab pos="354965" algn="l"/>
                <a:tab pos="355600" algn="l"/>
              </a:tabLst>
            </a:pPr>
            <a:r>
              <a:rPr sz="2400" spc="-5" dirty="0">
                <a:latin typeface="Carlito"/>
                <a:cs typeface="Carlito"/>
              </a:rPr>
              <a:t>Конечно, </a:t>
            </a:r>
            <a:r>
              <a:rPr sz="2400" spc="-10" dirty="0">
                <a:latin typeface="Carlito"/>
                <a:cs typeface="Carlito"/>
              </a:rPr>
              <a:t>следует </a:t>
            </a:r>
            <a:r>
              <a:rPr sz="2400" spc="-5" dirty="0">
                <a:latin typeface="Carlito"/>
                <a:cs typeface="Carlito"/>
              </a:rPr>
              <a:t>учитывать, </a:t>
            </a:r>
            <a:r>
              <a:rPr sz="2400" spc="-10" dirty="0">
                <a:latin typeface="Carlito"/>
                <a:cs typeface="Carlito"/>
              </a:rPr>
              <a:t>что </a:t>
            </a:r>
            <a:r>
              <a:rPr sz="2400" spc="-15" dirty="0">
                <a:latin typeface="Carlito"/>
                <a:cs typeface="Carlito"/>
              </a:rPr>
              <a:t>это </a:t>
            </a:r>
            <a:r>
              <a:rPr sz="2400" spc="-10" dirty="0">
                <a:latin typeface="Carlito"/>
                <a:cs typeface="Carlito"/>
              </a:rPr>
              <a:t>требует от </a:t>
            </a:r>
            <a:r>
              <a:rPr sz="2400" spc="-5" dirty="0">
                <a:latin typeface="Carlito"/>
                <a:cs typeface="Carlito"/>
              </a:rPr>
              <a:t>СУБД</a:t>
            </a:r>
            <a:r>
              <a:rPr sz="2400" u="heavy" spc="-5" dirty="0">
                <a:uFill>
                  <a:solidFill>
                    <a:srgbClr val="000000"/>
                  </a:solidFill>
                </a:uFill>
                <a:latin typeface="Carlito"/>
                <a:cs typeface="Carlito"/>
              </a:rPr>
              <a:t> </a:t>
            </a:r>
            <a:r>
              <a:rPr sz="2400" u="heavy" dirty="0">
                <a:uFill>
                  <a:solidFill>
                    <a:srgbClr val="000000"/>
                  </a:solidFill>
                </a:uFill>
                <a:latin typeface="Carlito"/>
                <a:cs typeface="Carlito"/>
              </a:rPr>
              <a:t>затрат ресурсов</a:t>
            </a:r>
            <a:r>
              <a:rPr sz="2400" u="heavy" spc="-55" dirty="0">
                <a:uFill>
                  <a:solidFill>
                    <a:srgbClr val="000000"/>
                  </a:solidFill>
                </a:uFill>
                <a:latin typeface="Carlito"/>
                <a:cs typeface="Carlito"/>
              </a:rPr>
              <a:t> </a:t>
            </a:r>
            <a:r>
              <a:rPr sz="2400" u="heavy" spc="-5" dirty="0">
                <a:uFill>
                  <a:solidFill>
                    <a:srgbClr val="000000"/>
                  </a:solidFill>
                </a:uFill>
                <a:latin typeface="Carlito"/>
                <a:cs typeface="Carlito"/>
              </a:rPr>
              <a:t>и</a:t>
            </a:r>
            <a:endParaRPr sz="2400" dirty="0">
              <a:latin typeface="Carlito"/>
              <a:cs typeface="Carlito"/>
            </a:endParaRPr>
          </a:p>
          <a:p>
            <a:pPr marL="354965"/>
            <a:r>
              <a:rPr sz="2400" u="heavy" spc="-500" dirty="0">
                <a:uFill>
                  <a:solidFill>
                    <a:srgbClr val="000000"/>
                  </a:solidFill>
                </a:uFill>
                <a:latin typeface="Times New Roman"/>
                <a:cs typeface="Times New Roman"/>
              </a:rPr>
              <a:t> </a:t>
            </a:r>
            <a:r>
              <a:rPr sz="2400" u="heavy" spc="-5" dirty="0">
                <a:uFill>
                  <a:solidFill>
                    <a:srgbClr val="000000"/>
                  </a:solidFill>
                </a:uFill>
                <a:latin typeface="Carlito"/>
                <a:cs typeface="Carlito"/>
              </a:rPr>
              <a:t>времени</a:t>
            </a:r>
            <a:r>
              <a:rPr sz="2400" spc="-5" dirty="0">
                <a:latin typeface="Carlito"/>
                <a:cs typeface="Carlito"/>
              </a:rPr>
              <a:t>.</a:t>
            </a:r>
            <a:endParaRPr sz="2400" dirty="0">
              <a:latin typeface="Carlito"/>
              <a:cs typeface="Carlito"/>
            </a:endParaRPr>
          </a:p>
          <a:p>
            <a:pPr marL="355600" marR="556260" indent="-342900">
              <a:buFont typeface="Arial"/>
              <a:buChar char="•"/>
              <a:tabLst>
                <a:tab pos="354965" algn="l"/>
                <a:tab pos="355600" algn="l"/>
              </a:tabLst>
            </a:pPr>
            <a:r>
              <a:rPr sz="2400" spc="-10" dirty="0">
                <a:latin typeface="Carlito"/>
                <a:cs typeface="Carlito"/>
              </a:rPr>
              <a:t>Индекс, </a:t>
            </a:r>
            <a:r>
              <a:rPr sz="2400" spc="-5" dirty="0">
                <a:latin typeface="Carlito"/>
                <a:cs typeface="Carlito"/>
              </a:rPr>
              <a:t>созданный </a:t>
            </a:r>
            <a:r>
              <a:rPr sz="2400" dirty="0">
                <a:latin typeface="Carlito"/>
                <a:cs typeface="Carlito"/>
              </a:rPr>
              <a:t>по </a:t>
            </a:r>
            <a:r>
              <a:rPr sz="2400" spc="-20" dirty="0">
                <a:latin typeface="Carlito"/>
                <a:cs typeface="Carlito"/>
              </a:rPr>
              <a:t>столбцу, </a:t>
            </a:r>
            <a:r>
              <a:rPr sz="2400" spc="-5" dirty="0">
                <a:latin typeface="Carlito"/>
                <a:cs typeface="Carlito"/>
              </a:rPr>
              <a:t>участвующему </a:t>
            </a:r>
            <a:r>
              <a:rPr sz="2400" dirty="0">
                <a:latin typeface="Carlito"/>
                <a:cs typeface="Carlito"/>
              </a:rPr>
              <a:t>в </a:t>
            </a:r>
            <a:r>
              <a:rPr sz="2400" spc="-5" dirty="0">
                <a:latin typeface="Carlito"/>
                <a:cs typeface="Carlito"/>
              </a:rPr>
              <a:t>соединении двух  </a:t>
            </a:r>
            <a:r>
              <a:rPr sz="2400" dirty="0">
                <a:latin typeface="Carlito"/>
                <a:cs typeface="Carlito"/>
              </a:rPr>
              <a:t>таблиц, </a:t>
            </a:r>
            <a:r>
              <a:rPr sz="2400" spc="-15" dirty="0">
                <a:latin typeface="Carlito"/>
                <a:cs typeface="Carlito"/>
              </a:rPr>
              <a:t>может </a:t>
            </a:r>
            <a:r>
              <a:rPr sz="2400" spc="-5" dirty="0">
                <a:latin typeface="Carlito"/>
                <a:cs typeface="Carlito"/>
              </a:rPr>
              <a:t>позволить </a:t>
            </a:r>
            <a:r>
              <a:rPr sz="2400" spc="-10" dirty="0">
                <a:latin typeface="Carlito"/>
                <a:cs typeface="Carlito"/>
              </a:rPr>
              <a:t>ускорить </a:t>
            </a:r>
            <a:r>
              <a:rPr sz="2400" spc="-5" dirty="0">
                <a:latin typeface="Carlito"/>
                <a:cs typeface="Carlito"/>
              </a:rPr>
              <a:t>процесс </a:t>
            </a:r>
            <a:r>
              <a:rPr sz="2400" dirty="0">
                <a:latin typeface="Carlito"/>
                <a:cs typeface="Carlito"/>
              </a:rPr>
              <a:t>выборки записей из  </a:t>
            </a:r>
            <a:r>
              <a:rPr sz="2400" spc="-10" dirty="0">
                <a:latin typeface="Carlito"/>
                <a:cs typeface="Carlito"/>
              </a:rPr>
              <a:t>таблиц.</a:t>
            </a:r>
            <a:endParaRPr sz="2400" dirty="0">
              <a:latin typeface="Carlito"/>
              <a:cs typeface="Carlito"/>
            </a:endParaRPr>
          </a:p>
          <a:p>
            <a:pPr marL="355600" marR="498475" indent="-342900">
              <a:buFont typeface="Arial"/>
              <a:buChar char="•"/>
              <a:tabLst>
                <a:tab pos="354965" algn="l"/>
                <a:tab pos="355600" algn="l"/>
              </a:tabLst>
            </a:pPr>
            <a:r>
              <a:rPr sz="2400" dirty="0">
                <a:latin typeface="Carlito"/>
                <a:cs typeface="Carlito"/>
              </a:rPr>
              <a:t>При </a:t>
            </a:r>
            <a:r>
              <a:rPr sz="2400" spc="-5" dirty="0">
                <a:latin typeface="Carlito"/>
                <a:cs typeface="Carlito"/>
              </a:rPr>
              <a:t>выборке </a:t>
            </a:r>
            <a:r>
              <a:rPr sz="2400" dirty="0">
                <a:latin typeface="Carlito"/>
                <a:cs typeface="Carlito"/>
              </a:rPr>
              <a:t>записей в </a:t>
            </a:r>
            <a:r>
              <a:rPr sz="2400" spc="-5" dirty="0">
                <a:latin typeface="Carlito"/>
                <a:cs typeface="Carlito"/>
              </a:rPr>
              <a:t>отсортированном порядке </a:t>
            </a:r>
            <a:r>
              <a:rPr sz="2400" spc="-15" dirty="0">
                <a:latin typeface="Carlito"/>
                <a:cs typeface="Carlito"/>
              </a:rPr>
              <a:t>индекс </a:t>
            </a:r>
            <a:r>
              <a:rPr sz="2400" spc="-10" dirty="0">
                <a:latin typeface="Carlito"/>
                <a:cs typeface="Carlito"/>
              </a:rPr>
              <a:t>также  </a:t>
            </a:r>
            <a:r>
              <a:rPr sz="2400" spc="-15" dirty="0">
                <a:latin typeface="Carlito"/>
                <a:cs typeface="Carlito"/>
              </a:rPr>
              <a:t>может </a:t>
            </a:r>
            <a:r>
              <a:rPr sz="2400" spc="-5" dirty="0">
                <a:latin typeface="Carlito"/>
                <a:cs typeface="Carlito"/>
              </a:rPr>
              <a:t>помочь, </a:t>
            </a:r>
            <a:r>
              <a:rPr sz="2400" dirty="0">
                <a:latin typeface="Carlito"/>
                <a:cs typeface="Carlito"/>
              </a:rPr>
              <a:t>если </a:t>
            </a:r>
            <a:r>
              <a:rPr sz="2400" spc="-5" dirty="0">
                <a:latin typeface="Carlito"/>
                <a:cs typeface="Carlito"/>
              </a:rPr>
              <a:t>сортировка </a:t>
            </a:r>
            <a:r>
              <a:rPr sz="2400" spc="-10" dirty="0">
                <a:latin typeface="Carlito"/>
                <a:cs typeface="Carlito"/>
              </a:rPr>
              <a:t>выполняется </a:t>
            </a:r>
            <a:r>
              <a:rPr sz="2400" dirty="0">
                <a:latin typeface="Carlito"/>
                <a:cs typeface="Carlito"/>
              </a:rPr>
              <a:t>по </a:t>
            </a:r>
            <a:r>
              <a:rPr sz="2400" spc="-10" dirty="0">
                <a:latin typeface="Carlito"/>
                <a:cs typeface="Carlito"/>
              </a:rPr>
              <a:t>тем столбцам, </a:t>
            </a:r>
            <a:r>
              <a:rPr sz="2400" dirty="0">
                <a:latin typeface="Carlito"/>
                <a:cs typeface="Carlito"/>
              </a:rPr>
              <a:t>по  </a:t>
            </a:r>
            <a:r>
              <a:rPr sz="2400" spc="-10" dirty="0">
                <a:latin typeface="Carlito"/>
                <a:cs typeface="Carlito"/>
              </a:rPr>
              <a:t>которым </a:t>
            </a:r>
            <a:r>
              <a:rPr sz="2400" spc="-15" dirty="0">
                <a:latin typeface="Carlito"/>
                <a:cs typeface="Carlito"/>
              </a:rPr>
              <a:t>индекс</a:t>
            </a:r>
            <a:r>
              <a:rPr sz="2400" spc="-25" dirty="0">
                <a:latin typeface="Carlito"/>
                <a:cs typeface="Carlito"/>
              </a:rPr>
              <a:t> </a:t>
            </a:r>
            <a:r>
              <a:rPr sz="2400" dirty="0">
                <a:latin typeface="Carlito"/>
                <a:cs typeface="Carlito"/>
              </a:rPr>
              <a:t>создан.</a:t>
            </a:r>
          </a:p>
        </p:txBody>
      </p:sp>
    </p:spTree>
    <p:extLst>
      <p:ext uri="{BB962C8B-B14F-4D97-AF65-F5344CB8AC3E}">
        <p14:creationId xmlns:p14="http://schemas.microsoft.com/office/powerpoint/2010/main" val="718705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0881" y="2476082"/>
            <a:ext cx="8521319" cy="690574"/>
          </a:xfrm>
          <a:prstGeom prst="rect">
            <a:avLst/>
          </a:prstGeom>
        </p:spPr>
        <p:txBody>
          <a:bodyPr vert="horz" wrap="square" lIns="0" tIns="13335" rIns="0" bIns="0" rtlCol="0" anchor="ctr">
            <a:spAutoFit/>
          </a:bodyPr>
          <a:lstStyle/>
          <a:p>
            <a:pPr marL="12700">
              <a:lnSpc>
                <a:spcPct val="100000"/>
              </a:lnSpc>
              <a:spcBef>
                <a:spcPts val="105"/>
              </a:spcBef>
            </a:pPr>
            <a:r>
              <a:rPr spc="-10" dirty="0" err="1" smtClean="0">
                <a:latin typeface="Arial Black" panose="020B0A04020102020204" pitchFamily="34" charset="0"/>
              </a:rPr>
              <a:t>Индексы</a:t>
            </a:r>
            <a:r>
              <a:rPr spc="-10" dirty="0" smtClean="0">
                <a:latin typeface="Arial Black" panose="020B0A04020102020204" pitchFamily="34" charset="0"/>
              </a:rPr>
              <a:t> </a:t>
            </a:r>
            <a:r>
              <a:rPr dirty="0">
                <a:latin typeface="Arial Black" panose="020B0A04020102020204" pitchFamily="34" charset="0"/>
              </a:rPr>
              <a:t>и</a:t>
            </a:r>
            <a:r>
              <a:rPr spc="-45" dirty="0">
                <a:latin typeface="Arial Black" panose="020B0A04020102020204" pitchFamily="34" charset="0"/>
              </a:rPr>
              <a:t> </a:t>
            </a:r>
            <a:r>
              <a:rPr spc="-5" dirty="0">
                <a:latin typeface="Arial Black" panose="020B0A04020102020204" pitchFamily="34" charset="0"/>
              </a:rPr>
              <a:t>сортировка</a:t>
            </a:r>
          </a:p>
        </p:txBody>
      </p:sp>
    </p:spTree>
    <p:extLst>
      <p:ext uri="{BB962C8B-B14F-4D97-AF65-F5344CB8AC3E}">
        <p14:creationId xmlns:p14="http://schemas.microsoft.com/office/powerpoint/2010/main" val="26285147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3004" y="248993"/>
            <a:ext cx="8273796" cy="504625"/>
          </a:xfrm>
          <a:prstGeom prst="rect">
            <a:avLst/>
          </a:prstGeom>
        </p:spPr>
        <p:txBody>
          <a:bodyPr vert="horz" wrap="square" lIns="0" tIns="12065" rIns="0" bIns="0" rtlCol="0" anchor="b">
            <a:spAutoFit/>
          </a:bodyPr>
          <a:lstStyle/>
          <a:p>
            <a:pPr marL="12700">
              <a:lnSpc>
                <a:spcPct val="100000"/>
              </a:lnSpc>
              <a:spcBef>
                <a:spcPts val="95"/>
              </a:spcBef>
            </a:pPr>
            <a:r>
              <a:rPr sz="3200" spc="-10" dirty="0">
                <a:latin typeface="Arial Black" panose="020B0A04020102020204" pitchFamily="34" charset="0"/>
              </a:rPr>
              <a:t>Селективность</a:t>
            </a:r>
            <a:r>
              <a:rPr sz="3200" spc="-55" dirty="0">
                <a:latin typeface="Arial Black" panose="020B0A04020102020204" pitchFamily="34" charset="0"/>
              </a:rPr>
              <a:t> </a:t>
            </a:r>
            <a:r>
              <a:rPr sz="3200" spc="-10" dirty="0">
                <a:latin typeface="Arial Black" panose="020B0A04020102020204" pitchFamily="34" charset="0"/>
              </a:rPr>
              <a:t>индекса</a:t>
            </a:r>
            <a:endParaRPr sz="3200" dirty="0">
              <a:latin typeface="Arial Black" panose="020B0A04020102020204" pitchFamily="34" charset="0"/>
            </a:endParaRPr>
          </a:p>
        </p:txBody>
      </p:sp>
      <p:sp>
        <p:nvSpPr>
          <p:cNvPr id="3" name="object 3"/>
          <p:cNvSpPr txBox="1"/>
          <p:nvPr/>
        </p:nvSpPr>
        <p:spPr>
          <a:xfrm>
            <a:off x="1892300" y="973682"/>
            <a:ext cx="10083799" cy="2783454"/>
          </a:xfrm>
          <a:prstGeom prst="rect">
            <a:avLst/>
          </a:prstGeom>
        </p:spPr>
        <p:txBody>
          <a:bodyPr vert="horz" wrap="square" lIns="0" tIns="13335" rIns="0" bIns="0" rtlCol="0">
            <a:spAutoFit/>
          </a:bodyPr>
          <a:lstStyle/>
          <a:p>
            <a:pPr marL="355600" marR="476884" indent="-342900" algn="just">
              <a:spcBef>
                <a:spcPts val="105"/>
              </a:spcBef>
              <a:buFont typeface="Arial"/>
              <a:buChar char="•"/>
              <a:tabLst>
                <a:tab pos="355600" algn="l"/>
              </a:tabLst>
            </a:pPr>
            <a:r>
              <a:rPr sz="2000" spc="-10" dirty="0">
                <a:latin typeface="Carlito"/>
                <a:cs typeface="Carlito"/>
              </a:rPr>
              <a:t>Если </a:t>
            </a:r>
            <a:r>
              <a:rPr sz="2000" dirty="0">
                <a:latin typeface="Carlito"/>
                <a:cs typeface="Carlito"/>
              </a:rPr>
              <a:t>в SQL-запросе есть </a:t>
            </a:r>
            <a:r>
              <a:rPr sz="2000" spc="-10" dirty="0">
                <a:latin typeface="Carlito"/>
                <a:cs typeface="Carlito"/>
              </a:rPr>
              <a:t>предложение </a:t>
            </a:r>
            <a:r>
              <a:rPr sz="2000" dirty="0">
                <a:latin typeface="Carlito"/>
                <a:cs typeface="Carlito"/>
              </a:rPr>
              <a:t>ORDER </a:t>
            </a:r>
            <a:r>
              <a:rPr sz="2000" spc="-105" dirty="0">
                <a:latin typeface="Carlito"/>
                <a:cs typeface="Carlito"/>
              </a:rPr>
              <a:t>BY, </a:t>
            </a:r>
            <a:r>
              <a:rPr sz="2000" spc="-15" dirty="0">
                <a:latin typeface="Carlito"/>
                <a:cs typeface="Carlito"/>
              </a:rPr>
              <a:t>то индекс может  </a:t>
            </a:r>
            <a:r>
              <a:rPr sz="2000" spc="-5" dirty="0">
                <a:latin typeface="Carlito"/>
                <a:cs typeface="Carlito"/>
              </a:rPr>
              <a:t>позволить избежать этапа сортировки </a:t>
            </a:r>
            <a:r>
              <a:rPr sz="2000" dirty="0">
                <a:latin typeface="Carlito"/>
                <a:cs typeface="Carlito"/>
              </a:rPr>
              <a:t>выбранных</a:t>
            </a:r>
            <a:r>
              <a:rPr sz="2000" spc="-100" dirty="0">
                <a:latin typeface="Carlito"/>
                <a:cs typeface="Carlito"/>
              </a:rPr>
              <a:t> </a:t>
            </a:r>
            <a:r>
              <a:rPr sz="2000" spc="-5" dirty="0">
                <a:latin typeface="Carlito"/>
                <a:cs typeface="Carlito"/>
              </a:rPr>
              <a:t>строк.</a:t>
            </a:r>
            <a:endParaRPr sz="2000" dirty="0">
              <a:latin typeface="Carlito"/>
              <a:cs typeface="Carlito"/>
            </a:endParaRPr>
          </a:p>
          <a:p>
            <a:pPr marL="355600" marR="5080" indent="-342900" algn="just">
              <a:buFont typeface="Arial"/>
              <a:buChar char="•"/>
              <a:tabLst>
                <a:tab pos="355600" algn="l"/>
              </a:tabLst>
            </a:pPr>
            <a:r>
              <a:rPr sz="2000" spc="-15" dirty="0">
                <a:latin typeface="Carlito"/>
                <a:cs typeface="Carlito"/>
              </a:rPr>
              <a:t>Однако </a:t>
            </a:r>
            <a:r>
              <a:rPr sz="2000" dirty="0">
                <a:latin typeface="Carlito"/>
                <a:cs typeface="Carlito"/>
              </a:rPr>
              <a:t>если </a:t>
            </a:r>
            <a:r>
              <a:rPr sz="2000" spc="-5" dirty="0">
                <a:latin typeface="Carlito"/>
                <a:cs typeface="Carlito"/>
              </a:rPr>
              <a:t>SQL-запрос просматривает значительную </a:t>
            </a:r>
            <a:r>
              <a:rPr sz="2000" dirty="0">
                <a:latin typeface="Carlito"/>
                <a:cs typeface="Carlito"/>
              </a:rPr>
              <a:t>часть </a:t>
            </a:r>
            <a:r>
              <a:rPr sz="2000" spc="-10" dirty="0">
                <a:latin typeface="Carlito"/>
                <a:cs typeface="Carlito"/>
              </a:rPr>
              <a:t>таблицы,  </a:t>
            </a:r>
            <a:r>
              <a:rPr sz="2000" spc="-15" dirty="0">
                <a:latin typeface="Carlito"/>
                <a:cs typeface="Carlito"/>
              </a:rPr>
              <a:t>то </a:t>
            </a:r>
            <a:r>
              <a:rPr sz="2000" i="1" spc="-5" dirty="0">
                <a:latin typeface="Carlito"/>
                <a:cs typeface="Carlito"/>
              </a:rPr>
              <a:t>явная сортировка </a:t>
            </a:r>
            <a:r>
              <a:rPr sz="2000" i="1" dirty="0">
                <a:latin typeface="Carlito"/>
                <a:cs typeface="Carlito"/>
              </a:rPr>
              <a:t>выбранных </a:t>
            </a:r>
            <a:r>
              <a:rPr sz="2000" i="1" spc="-5" dirty="0">
                <a:latin typeface="Carlito"/>
                <a:cs typeface="Carlito"/>
              </a:rPr>
              <a:t>строк </a:t>
            </a:r>
            <a:r>
              <a:rPr sz="2000" i="1" spc="-10" dirty="0">
                <a:latin typeface="Carlito"/>
                <a:cs typeface="Carlito"/>
              </a:rPr>
              <a:t>может </a:t>
            </a:r>
            <a:r>
              <a:rPr sz="2000" i="1" spc="-5" dirty="0">
                <a:latin typeface="Carlito"/>
                <a:cs typeface="Carlito"/>
              </a:rPr>
              <a:t>оказаться </a:t>
            </a:r>
            <a:r>
              <a:rPr sz="2000" i="1" dirty="0">
                <a:latin typeface="Carlito"/>
                <a:cs typeface="Carlito"/>
              </a:rPr>
              <a:t>быстрее</a:t>
            </a:r>
            <a:r>
              <a:rPr sz="2000" dirty="0">
                <a:latin typeface="Carlito"/>
                <a:cs typeface="Carlito"/>
              </a:rPr>
              <a:t>,  </a:t>
            </a:r>
            <a:r>
              <a:rPr sz="2000" spc="-5" dirty="0">
                <a:latin typeface="Carlito"/>
                <a:cs typeface="Carlito"/>
              </a:rPr>
              <a:t>чем использование</a:t>
            </a:r>
            <a:r>
              <a:rPr sz="2000" spc="-25" dirty="0">
                <a:latin typeface="Carlito"/>
                <a:cs typeface="Carlito"/>
              </a:rPr>
              <a:t> </a:t>
            </a:r>
            <a:r>
              <a:rPr sz="2000" spc="-10" dirty="0">
                <a:latin typeface="Carlito"/>
                <a:cs typeface="Carlito"/>
              </a:rPr>
              <a:t>индекса.</a:t>
            </a:r>
            <a:endParaRPr sz="2000" dirty="0">
              <a:latin typeface="Carlito"/>
              <a:cs typeface="Carlito"/>
            </a:endParaRPr>
          </a:p>
          <a:p>
            <a:pPr marL="355600" indent="-342900" algn="just">
              <a:buFont typeface="Arial"/>
              <a:buChar char="•"/>
              <a:tabLst>
                <a:tab pos="355600" algn="l"/>
              </a:tabLst>
            </a:pPr>
            <a:r>
              <a:rPr sz="2000" spc="-5" dirty="0">
                <a:latin typeface="Carlito"/>
                <a:cs typeface="Carlito"/>
              </a:rPr>
              <a:t>Создавая </a:t>
            </a:r>
            <a:r>
              <a:rPr sz="2000" spc="-10" dirty="0">
                <a:latin typeface="Carlito"/>
                <a:cs typeface="Carlito"/>
              </a:rPr>
              <a:t>индексы </a:t>
            </a:r>
            <a:r>
              <a:rPr sz="2000" dirty="0">
                <a:latin typeface="Carlito"/>
                <a:cs typeface="Carlito"/>
              </a:rPr>
              <a:t>с </a:t>
            </a:r>
            <a:r>
              <a:rPr sz="2000" spc="-15" dirty="0">
                <a:latin typeface="Carlito"/>
                <a:cs typeface="Carlito"/>
              </a:rPr>
              <a:t>целью </a:t>
            </a:r>
            <a:r>
              <a:rPr sz="2000" spc="-10" dirty="0">
                <a:latin typeface="Carlito"/>
                <a:cs typeface="Carlito"/>
              </a:rPr>
              <a:t>ускорения </a:t>
            </a:r>
            <a:r>
              <a:rPr sz="2000" spc="-5" dirty="0">
                <a:latin typeface="Carlito"/>
                <a:cs typeface="Carlito"/>
              </a:rPr>
              <a:t>доступа </a:t>
            </a:r>
            <a:r>
              <a:rPr sz="2000" dirty="0">
                <a:latin typeface="Carlito"/>
                <a:cs typeface="Carlito"/>
              </a:rPr>
              <a:t>к </a:t>
            </a:r>
            <a:r>
              <a:rPr sz="2000" spc="-5" dirty="0">
                <a:latin typeface="Carlito"/>
                <a:cs typeface="Carlito"/>
              </a:rPr>
              <a:t>данным,</a:t>
            </a:r>
            <a:r>
              <a:rPr sz="2000" spc="10" dirty="0">
                <a:latin typeface="Carlito"/>
                <a:cs typeface="Carlito"/>
              </a:rPr>
              <a:t> </a:t>
            </a:r>
            <a:r>
              <a:rPr sz="2000" dirty="0">
                <a:latin typeface="Carlito"/>
                <a:cs typeface="Carlito"/>
              </a:rPr>
              <a:t>нужно</a:t>
            </a:r>
          </a:p>
          <a:p>
            <a:pPr marL="355600" marR="448945" algn="just"/>
            <a:r>
              <a:rPr sz="2000" dirty="0">
                <a:latin typeface="Carlito"/>
                <a:cs typeface="Carlito"/>
              </a:rPr>
              <a:t>учитывать </a:t>
            </a:r>
            <a:r>
              <a:rPr sz="2000" spc="-10" dirty="0">
                <a:latin typeface="Carlito"/>
                <a:cs typeface="Carlito"/>
              </a:rPr>
              <a:t>предполагаемую </a:t>
            </a:r>
            <a:r>
              <a:rPr sz="2000" spc="-20" dirty="0">
                <a:latin typeface="Carlito"/>
                <a:cs typeface="Carlito"/>
              </a:rPr>
              <a:t>долю </a:t>
            </a:r>
            <a:r>
              <a:rPr sz="2000" dirty="0">
                <a:latin typeface="Carlito"/>
                <a:cs typeface="Carlito"/>
              </a:rPr>
              <a:t>строк </a:t>
            </a:r>
            <a:r>
              <a:rPr sz="2000" spc="-10" dirty="0">
                <a:latin typeface="Carlito"/>
                <a:cs typeface="Carlito"/>
              </a:rPr>
              <a:t>таблицы </a:t>
            </a:r>
            <a:r>
              <a:rPr sz="2000" spc="-5" dirty="0">
                <a:latin typeface="Carlito"/>
                <a:cs typeface="Carlito"/>
              </a:rPr>
              <a:t>(</a:t>
            </a:r>
            <a:r>
              <a:rPr sz="2000" b="1" spc="-5" dirty="0">
                <a:latin typeface="Carlito"/>
                <a:cs typeface="Carlito"/>
              </a:rPr>
              <a:t>селективность</a:t>
            </a:r>
            <a:r>
              <a:rPr sz="2000" spc="-5" dirty="0">
                <a:latin typeface="Carlito"/>
                <a:cs typeface="Carlito"/>
              </a:rPr>
              <a:t>),  выбираемых </a:t>
            </a:r>
            <a:r>
              <a:rPr sz="2000" dirty="0">
                <a:latin typeface="Carlito"/>
                <a:cs typeface="Carlito"/>
              </a:rPr>
              <a:t>при </a:t>
            </a:r>
            <a:r>
              <a:rPr sz="2000" spc="-5" dirty="0">
                <a:latin typeface="Carlito"/>
                <a:cs typeface="Carlito"/>
              </a:rPr>
              <a:t>выполнении </a:t>
            </a:r>
            <a:r>
              <a:rPr sz="2000" dirty="0">
                <a:latin typeface="Carlito"/>
                <a:cs typeface="Carlito"/>
              </a:rPr>
              <a:t>типичных запросов, в</a:t>
            </a:r>
            <a:r>
              <a:rPr sz="2000" spc="-85" dirty="0">
                <a:latin typeface="Carlito"/>
                <a:cs typeface="Carlito"/>
              </a:rPr>
              <a:t> </a:t>
            </a:r>
            <a:r>
              <a:rPr sz="2000" spc="-15" dirty="0">
                <a:latin typeface="Carlito"/>
                <a:cs typeface="Carlito"/>
              </a:rPr>
              <a:t>которых</a:t>
            </a:r>
            <a:endParaRPr sz="2000" dirty="0">
              <a:latin typeface="Carlito"/>
              <a:cs typeface="Carlito"/>
            </a:endParaRPr>
          </a:p>
          <a:p>
            <a:pPr marL="355600" algn="just"/>
            <a:r>
              <a:rPr sz="2000" spc="-5" dirty="0">
                <a:latin typeface="Carlito"/>
                <a:cs typeface="Carlito"/>
              </a:rPr>
              <a:t>создаваемый </a:t>
            </a:r>
            <a:r>
              <a:rPr sz="2000" spc="-10" dirty="0">
                <a:latin typeface="Carlito"/>
                <a:cs typeface="Carlito"/>
              </a:rPr>
              <a:t>индекс </a:t>
            </a:r>
            <a:r>
              <a:rPr sz="2000" spc="-25" dirty="0">
                <a:latin typeface="Carlito"/>
                <a:cs typeface="Carlito"/>
              </a:rPr>
              <a:t>будет </a:t>
            </a:r>
            <a:r>
              <a:rPr sz="2000" spc="-5" dirty="0" err="1">
                <a:latin typeface="Carlito"/>
                <a:cs typeface="Carlito"/>
              </a:rPr>
              <a:t>использоваться</a:t>
            </a:r>
            <a:r>
              <a:rPr sz="2000" spc="-5" dirty="0" smtClean="0">
                <a:latin typeface="Carlito"/>
                <a:cs typeface="Carlito"/>
              </a:rPr>
              <a:t>.</a:t>
            </a:r>
            <a:endParaRPr sz="2000" dirty="0">
              <a:latin typeface="Carlito"/>
              <a:cs typeface="Carlito"/>
            </a:endParaRPr>
          </a:p>
        </p:txBody>
      </p:sp>
      <p:sp>
        <p:nvSpPr>
          <p:cNvPr id="6" name="Прямоугольник 5"/>
          <p:cNvSpPr/>
          <p:nvPr/>
        </p:nvSpPr>
        <p:spPr>
          <a:xfrm>
            <a:off x="1892300" y="3757136"/>
            <a:ext cx="10299700" cy="1323439"/>
          </a:xfrm>
          <a:prstGeom prst="rect">
            <a:avLst/>
          </a:prstGeom>
        </p:spPr>
        <p:txBody>
          <a:bodyPr wrap="square">
            <a:spAutoFit/>
          </a:bodyPr>
          <a:lstStyle/>
          <a:p>
            <a:pPr marL="355600" marR="195580" indent="-342900" algn="just">
              <a:buFont typeface="Arial"/>
              <a:buChar char="•"/>
              <a:tabLst>
                <a:tab pos="355600" algn="l"/>
              </a:tabLst>
            </a:pPr>
            <a:r>
              <a:rPr lang="ru-RU" sz="2000" spc="-10" dirty="0">
                <a:latin typeface="Carlito"/>
                <a:cs typeface="Carlito"/>
              </a:rPr>
              <a:t>Если </a:t>
            </a:r>
            <a:r>
              <a:rPr lang="ru-RU" sz="2000" spc="-5" dirty="0">
                <a:latin typeface="Carlito"/>
                <a:cs typeface="Carlito"/>
              </a:rPr>
              <a:t>эта </a:t>
            </a:r>
            <a:r>
              <a:rPr lang="ru-RU" sz="2000" i="1" spc="-5" dirty="0">
                <a:latin typeface="Carlito"/>
                <a:cs typeface="Carlito"/>
              </a:rPr>
              <a:t>доля </a:t>
            </a:r>
            <a:r>
              <a:rPr lang="ru-RU" sz="2000" i="1" spc="-15" dirty="0">
                <a:latin typeface="Carlito"/>
                <a:cs typeface="Carlito"/>
              </a:rPr>
              <a:t>велика </a:t>
            </a:r>
            <a:r>
              <a:rPr lang="ru-RU" sz="2000" spc="-30" dirty="0">
                <a:latin typeface="Carlito"/>
                <a:cs typeface="Carlito"/>
              </a:rPr>
              <a:t>(т. </a:t>
            </a:r>
            <a:r>
              <a:rPr lang="ru-RU" sz="2000" dirty="0">
                <a:latin typeface="Carlito"/>
                <a:cs typeface="Carlito"/>
              </a:rPr>
              <a:t>е. </a:t>
            </a:r>
            <a:r>
              <a:rPr lang="ru-RU" sz="2000" i="1" spc="-10" dirty="0">
                <a:latin typeface="Carlito"/>
                <a:cs typeface="Carlito"/>
              </a:rPr>
              <a:t>селективность </a:t>
            </a:r>
            <a:r>
              <a:rPr lang="ru-RU" sz="2000" i="1" dirty="0">
                <a:latin typeface="Carlito"/>
                <a:cs typeface="Carlito"/>
              </a:rPr>
              <a:t>— </a:t>
            </a:r>
            <a:r>
              <a:rPr lang="ru-RU" sz="2000" i="1" spc="-5" dirty="0">
                <a:latin typeface="Carlito"/>
                <a:cs typeface="Carlito"/>
              </a:rPr>
              <a:t>низкая</a:t>
            </a:r>
            <a:r>
              <a:rPr lang="ru-RU" sz="2000" spc="-5" dirty="0">
                <a:latin typeface="Carlito"/>
                <a:cs typeface="Carlito"/>
              </a:rPr>
              <a:t>), </a:t>
            </a:r>
            <a:r>
              <a:rPr lang="ru-RU" sz="2000" spc="-25" dirty="0">
                <a:latin typeface="Carlito"/>
                <a:cs typeface="Carlito"/>
              </a:rPr>
              <a:t>тогда </a:t>
            </a:r>
            <a:r>
              <a:rPr lang="ru-RU" sz="2000" spc="-5" dirty="0">
                <a:latin typeface="Carlito"/>
                <a:cs typeface="Carlito"/>
              </a:rPr>
              <a:t>наличие  </a:t>
            </a:r>
            <a:r>
              <a:rPr lang="ru-RU" sz="2000" spc="-10" dirty="0">
                <a:latin typeface="Carlito"/>
                <a:cs typeface="Carlito"/>
              </a:rPr>
              <a:t>индекса </a:t>
            </a:r>
            <a:r>
              <a:rPr lang="ru-RU" sz="2000" spc="-15" dirty="0">
                <a:latin typeface="Carlito"/>
                <a:cs typeface="Carlito"/>
              </a:rPr>
              <a:t>может </a:t>
            </a:r>
            <a:r>
              <a:rPr lang="ru-RU" sz="2000" spc="-5" dirty="0">
                <a:latin typeface="Carlito"/>
                <a:cs typeface="Carlito"/>
              </a:rPr>
              <a:t>не дать </a:t>
            </a:r>
            <a:r>
              <a:rPr lang="ru-RU" sz="2000" spc="-10" dirty="0">
                <a:latin typeface="Carlito"/>
                <a:cs typeface="Carlito"/>
              </a:rPr>
              <a:t>ожидаемого</a:t>
            </a:r>
            <a:r>
              <a:rPr lang="ru-RU" sz="2000" spc="-20" dirty="0">
                <a:latin typeface="Carlito"/>
                <a:cs typeface="Carlito"/>
              </a:rPr>
              <a:t> </a:t>
            </a:r>
            <a:r>
              <a:rPr lang="ru-RU" sz="2000" dirty="0">
                <a:latin typeface="Carlito"/>
                <a:cs typeface="Carlito"/>
              </a:rPr>
              <a:t>эффекта.</a:t>
            </a:r>
          </a:p>
          <a:p>
            <a:pPr marL="355600" indent="-342900" algn="just">
              <a:buFont typeface="Arial"/>
              <a:buChar char="•"/>
              <a:tabLst>
                <a:tab pos="355600" algn="l"/>
              </a:tabLst>
            </a:pPr>
            <a:r>
              <a:rPr lang="ru-RU" sz="2000" spc="-10" dirty="0">
                <a:latin typeface="Carlito"/>
                <a:cs typeface="Carlito"/>
              </a:rPr>
              <a:t>Индексы более полезны, </a:t>
            </a:r>
            <a:r>
              <a:rPr lang="ru-RU" sz="2000" spc="-30" dirty="0">
                <a:latin typeface="Carlito"/>
                <a:cs typeface="Carlito"/>
              </a:rPr>
              <a:t>когда </a:t>
            </a:r>
            <a:r>
              <a:rPr lang="ru-RU" sz="2000" dirty="0">
                <a:latin typeface="Carlito"/>
                <a:cs typeface="Carlito"/>
              </a:rPr>
              <a:t>из </a:t>
            </a:r>
            <a:r>
              <a:rPr lang="ru-RU" sz="2000" spc="-10" dirty="0">
                <a:latin typeface="Carlito"/>
                <a:cs typeface="Carlito"/>
              </a:rPr>
              <a:t>таблицы </a:t>
            </a:r>
            <a:r>
              <a:rPr lang="ru-RU" sz="2000" spc="-5" dirty="0">
                <a:latin typeface="Carlito"/>
                <a:cs typeface="Carlito"/>
              </a:rPr>
              <a:t>выбирается</a:t>
            </a:r>
            <a:r>
              <a:rPr lang="ru-RU" sz="2000" spc="40" dirty="0">
                <a:latin typeface="Carlito"/>
                <a:cs typeface="Carlito"/>
              </a:rPr>
              <a:t> </a:t>
            </a:r>
            <a:r>
              <a:rPr lang="ru-RU" sz="2000" spc="-5" dirty="0">
                <a:latin typeface="Carlito"/>
                <a:cs typeface="Carlito"/>
              </a:rPr>
              <a:t>лишь</a:t>
            </a:r>
            <a:endParaRPr lang="ru-RU" sz="2000" dirty="0">
              <a:latin typeface="Carlito"/>
              <a:cs typeface="Carlito"/>
            </a:endParaRPr>
          </a:p>
          <a:p>
            <a:pPr marL="355600" algn="just"/>
            <a:r>
              <a:rPr lang="ru-RU" sz="2000" spc="-5" dirty="0">
                <a:latin typeface="Carlito"/>
                <a:cs typeface="Carlito"/>
              </a:rPr>
              <a:t>небольшая </a:t>
            </a:r>
            <a:r>
              <a:rPr lang="ru-RU" sz="2000" spc="-20" dirty="0">
                <a:latin typeface="Carlito"/>
                <a:cs typeface="Carlito"/>
              </a:rPr>
              <a:t>доля </a:t>
            </a:r>
            <a:r>
              <a:rPr lang="ru-RU" sz="2000" dirty="0">
                <a:latin typeface="Carlito"/>
                <a:cs typeface="Carlito"/>
              </a:rPr>
              <a:t>строк, </a:t>
            </a:r>
            <a:r>
              <a:rPr lang="ru-RU" sz="2000" spc="-45" dirty="0">
                <a:latin typeface="Carlito"/>
                <a:cs typeface="Carlito"/>
              </a:rPr>
              <a:t>т. </a:t>
            </a:r>
            <a:r>
              <a:rPr lang="ru-RU" sz="2000" dirty="0">
                <a:latin typeface="Carlito"/>
                <a:cs typeface="Carlito"/>
              </a:rPr>
              <a:t>е. при </a:t>
            </a:r>
            <a:r>
              <a:rPr lang="ru-RU" sz="2000" spc="-5" dirty="0">
                <a:latin typeface="Carlito"/>
                <a:cs typeface="Carlito"/>
              </a:rPr>
              <a:t>высокой селективности</a:t>
            </a:r>
            <a:r>
              <a:rPr lang="ru-RU" sz="2000" spc="-75" dirty="0">
                <a:latin typeface="Carlito"/>
                <a:cs typeface="Carlito"/>
              </a:rPr>
              <a:t> </a:t>
            </a:r>
            <a:r>
              <a:rPr lang="ru-RU" sz="2000" dirty="0">
                <a:latin typeface="Carlito"/>
                <a:cs typeface="Carlito"/>
              </a:rPr>
              <a:t>выборки.</a:t>
            </a:r>
          </a:p>
        </p:txBody>
      </p:sp>
    </p:spTree>
    <p:extLst>
      <p:ext uri="{BB962C8B-B14F-4D97-AF65-F5344CB8AC3E}">
        <p14:creationId xmlns:p14="http://schemas.microsoft.com/office/powerpoint/2010/main" val="36355169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5005" y="160093"/>
            <a:ext cx="8146795" cy="504625"/>
          </a:xfrm>
          <a:prstGeom prst="rect">
            <a:avLst/>
          </a:prstGeom>
        </p:spPr>
        <p:txBody>
          <a:bodyPr vert="horz" wrap="square" lIns="0" tIns="12065" rIns="0" bIns="0" rtlCol="0" anchor="b">
            <a:spAutoFit/>
          </a:bodyPr>
          <a:lstStyle/>
          <a:p>
            <a:pPr marL="12700">
              <a:lnSpc>
                <a:spcPct val="100000"/>
              </a:lnSpc>
              <a:spcBef>
                <a:spcPts val="95"/>
              </a:spcBef>
            </a:pPr>
            <a:r>
              <a:rPr sz="3200" spc="-5" dirty="0">
                <a:latin typeface="Arial Black" panose="020B0A04020102020204" pitchFamily="34" charset="0"/>
              </a:rPr>
              <a:t>Эксперимент с </a:t>
            </a:r>
            <a:r>
              <a:rPr sz="3200" spc="-10" dirty="0">
                <a:latin typeface="Arial Black" panose="020B0A04020102020204" pitchFamily="34" charset="0"/>
              </a:rPr>
              <a:t>LIMIT </a:t>
            </a:r>
            <a:r>
              <a:rPr sz="3200" spc="-5" dirty="0">
                <a:latin typeface="Arial Black" panose="020B0A04020102020204" pitchFamily="34" charset="0"/>
              </a:rPr>
              <a:t>и </a:t>
            </a:r>
            <a:r>
              <a:rPr sz="3200" spc="-10" dirty="0">
                <a:latin typeface="Arial Black" panose="020B0A04020102020204" pitchFamily="34" charset="0"/>
              </a:rPr>
              <a:t>ORDER</a:t>
            </a:r>
            <a:r>
              <a:rPr sz="3200" spc="25" dirty="0">
                <a:latin typeface="Arial Black" panose="020B0A04020102020204" pitchFamily="34" charset="0"/>
              </a:rPr>
              <a:t> </a:t>
            </a:r>
            <a:r>
              <a:rPr sz="3200" spc="-35" dirty="0">
                <a:latin typeface="Arial Black" panose="020B0A04020102020204" pitchFamily="34" charset="0"/>
              </a:rPr>
              <a:t>BY</a:t>
            </a:r>
            <a:endParaRPr sz="3200" dirty="0">
              <a:latin typeface="Arial Black" panose="020B0A04020102020204" pitchFamily="34" charset="0"/>
            </a:endParaRPr>
          </a:p>
        </p:txBody>
      </p:sp>
      <p:sp>
        <p:nvSpPr>
          <p:cNvPr id="3" name="object 3"/>
          <p:cNvSpPr txBox="1"/>
          <p:nvPr/>
        </p:nvSpPr>
        <p:spPr>
          <a:xfrm>
            <a:off x="2706814" y="879095"/>
            <a:ext cx="9205786" cy="3242554"/>
          </a:xfrm>
          <a:prstGeom prst="rect">
            <a:avLst/>
          </a:prstGeom>
        </p:spPr>
        <p:txBody>
          <a:bodyPr vert="horz" wrap="square" lIns="0" tIns="13335" rIns="0" bIns="0" rtlCol="0">
            <a:spAutoFit/>
          </a:bodyPr>
          <a:lstStyle/>
          <a:p>
            <a:pPr marL="12700" marR="5080">
              <a:spcBef>
                <a:spcPts val="105"/>
              </a:spcBef>
            </a:pPr>
            <a:r>
              <a:rPr sz="2000" spc="-10" dirty="0">
                <a:latin typeface="Carlito"/>
                <a:cs typeface="Carlito"/>
              </a:rPr>
              <a:t>Если </a:t>
            </a:r>
            <a:r>
              <a:rPr sz="2000" spc="-5" dirty="0">
                <a:latin typeface="Carlito"/>
                <a:cs typeface="Carlito"/>
              </a:rPr>
              <a:t>для </a:t>
            </a:r>
            <a:r>
              <a:rPr sz="2000" spc="-10" dirty="0">
                <a:latin typeface="Carlito"/>
                <a:cs typeface="Carlito"/>
              </a:rPr>
              <a:t>таблицы </a:t>
            </a:r>
            <a:r>
              <a:rPr sz="2000" spc="-5" dirty="0">
                <a:latin typeface="Carlito"/>
                <a:cs typeface="Carlito"/>
              </a:rPr>
              <a:t>«Билеты» </a:t>
            </a:r>
            <a:r>
              <a:rPr sz="2000" spc="-10" dirty="0">
                <a:latin typeface="Carlito"/>
                <a:cs typeface="Carlito"/>
              </a:rPr>
              <a:t>(tickets) еще </a:t>
            </a:r>
            <a:r>
              <a:rPr sz="2000" dirty="0">
                <a:latin typeface="Carlito"/>
                <a:cs typeface="Carlito"/>
              </a:rPr>
              <a:t>не создан </a:t>
            </a:r>
            <a:r>
              <a:rPr sz="2000" spc="-15" dirty="0">
                <a:latin typeface="Carlito"/>
                <a:cs typeface="Carlito"/>
              </a:rPr>
              <a:t>индекс </a:t>
            </a:r>
            <a:r>
              <a:rPr sz="2000" dirty="0">
                <a:latin typeface="Carlito"/>
                <a:cs typeface="Carlito"/>
              </a:rPr>
              <a:t>по </a:t>
            </a:r>
            <a:r>
              <a:rPr sz="2000" spc="-15" dirty="0">
                <a:latin typeface="Carlito"/>
                <a:cs typeface="Carlito"/>
              </a:rPr>
              <a:t>столбцу  </a:t>
            </a:r>
            <a:r>
              <a:rPr sz="2000" spc="-20" dirty="0">
                <a:latin typeface="Carlito"/>
                <a:cs typeface="Carlito"/>
              </a:rPr>
              <a:t>book_ref, </a:t>
            </a:r>
            <a:r>
              <a:rPr sz="2000" spc="-15" dirty="0">
                <a:latin typeface="Carlito"/>
                <a:cs typeface="Carlito"/>
              </a:rPr>
              <a:t>то </a:t>
            </a:r>
            <a:r>
              <a:rPr sz="2000" spc="-5" dirty="0">
                <a:latin typeface="Carlito"/>
                <a:cs typeface="Carlito"/>
              </a:rPr>
              <a:t>создайте</a:t>
            </a:r>
            <a:r>
              <a:rPr sz="2000" spc="-35" dirty="0">
                <a:latin typeface="Carlito"/>
                <a:cs typeface="Carlito"/>
              </a:rPr>
              <a:t> </a:t>
            </a:r>
            <a:r>
              <a:rPr sz="2000" spc="-10" dirty="0">
                <a:latin typeface="Carlito"/>
                <a:cs typeface="Carlito"/>
              </a:rPr>
              <a:t>его:</a:t>
            </a:r>
            <a:endParaRPr sz="2000" dirty="0">
              <a:latin typeface="Carlito"/>
              <a:cs typeface="Carlito"/>
            </a:endParaRPr>
          </a:p>
          <a:p>
            <a:pPr marL="12700">
              <a:lnSpc>
                <a:spcPts val="2070"/>
              </a:lnSpc>
            </a:pPr>
            <a:r>
              <a:rPr b="1" spc="-10" dirty="0">
                <a:latin typeface="Courier New"/>
                <a:cs typeface="Courier New"/>
              </a:rPr>
              <a:t>CREATE INDEX</a:t>
            </a:r>
            <a:r>
              <a:rPr b="1" dirty="0">
                <a:latin typeface="Courier New"/>
                <a:cs typeface="Courier New"/>
              </a:rPr>
              <a:t> </a:t>
            </a:r>
            <a:r>
              <a:rPr b="1" spc="-10" dirty="0">
                <a:latin typeface="Courier New"/>
                <a:cs typeface="Courier New"/>
              </a:rPr>
              <a:t>tickets_book_ref_test_key</a:t>
            </a:r>
            <a:endParaRPr dirty="0">
              <a:latin typeface="Courier New"/>
              <a:cs typeface="Courier New"/>
            </a:endParaRPr>
          </a:p>
          <a:p>
            <a:pPr marL="12700"/>
            <a:r>
              <a:rPr b="1" spc="-5" dirty="0">
                <a:latin typeface="Courier New"/>
                <a:cs typeface="Courier New"/>
              </a:rPr>
              <a:t>ON </a:t>
            </a:r>
            <a:r>
              <a:rPr b="1" spc="-10" dirty="0">
                <a:latin typeface="Courier New"/>
                <a:cs typeface="Courier New"/>
              </a:rPr>
              <a:t>tickets </a:t>
            </a:r>
            <a:r>
              <a:rPr b="1" dirty="0">
                <a:latin typeface="Courier New"/>
                <a:cs typeface="Courier New"/>
              </a:rPr>
              <a:t>( </a:t>
            </a:r>
            <a:r>
              <a:rPr b="1" spc="-10" dirty="0">
                <a:latin typeface="Courier New"/>
                <a:cs typeface="Courier New"/>
              </a:rPr>
              <a:t>book_ref</a:t>
            </a:r>
            <a:r>
              <a:rPr b="1" spc="-65" dirty="0">
                <a:latin typeface="Courier New"/>
                <a:cs typeface="Courier New"/>
              </a:rPr>
              <a:t> </a:t>
            </a:r>
            <a:r>
              <a:rPr b="1" spc="-5" dirty="0">
                <a:latin typeface="Courier New"/>
                <a:cs typeface="Courier New"/>
              </a:rPr>
              <a:t>);</a:t>
            </a:r>
            <a:endParaRPr dirty="0">
              <a:latin typeface="Courier New"/>
              <a:cs typeface="Courier New"/>
            </a:endParaRPr>
          </a:p>
          <a:p>
            <a:pPr marL="12700"/>
            <a:r>
              <a:rPr spc="-10" dirty="0">
                <a:latin typeface="Courier New"/>
                <a:cs typeface="Courier New"/>
              </a:rPr>
              <a:t>CREATE</a:t>
            </a:r>
            <a:r>
              <a:rPr spc="-5" dirty="0">
                <a:latin typeface="Courier New"/>
                <a:cs typeface="Courier New"/>
              </a:rPr>
              <a:t> </a:t>
            </a:r>
            <a:r>
              <a:rPr spc="-10" dirty="0">
                <a:latin typeface="Courier New"/>
                <a:cs typeface="Courier New"/>
              </a:rPr>
              <a:t>INDEX</a:t>
            </a:r>
            <a:endParaRPr dirty="0">
              <a:latin typeface="Courier New"/>
              <a:cs typeface="Courier New"/>
            </a:endParaRPr>
          </a:p>
          <a:p>
            <a:pPr marL="12700"/>
            <a:r>
              <a:rPr b="1" spc="-10" dirty="0">
                <a:latin typeface="Courier New"/>
                <a:cs typeface="Courier New"/>
              </a:rPr>
              <a:t>SELECT </a:t>
            </a:r>
            <a:r>
              <a:rPr b="1" dirty="0">
                <a:latin typeface="Courier New"/>
                <a:cs typeface="Courier New"/>
              </a:rPr>
              <a:t>* </a:t>
            </a:r>
            <a:r>
              <a:rPr b="1" spc="-10" dirty="0">
                <a:latin typeface="Courier New"/>
                <a:cs typeface="Courier New"/>
              </a:rPr>
              <a:t>FROM tickets </a:t>
            </a:r>
            <a:r>
              <a:rPr b="1" spc="-10" dirty="0">
                <a:solidFill>
                  <a:srgbClr val="FF0000"/>
                </a:solidFill>
                <a:latin typeface="Courier New"/>
                <a:cs typeface="Courier New"/>
              </a:rPr>
              <a:t>ORDER </a:t>
            </a:r>
            <a:r>
              <a:rPr b="1" spc="-5" dirty="0">
                <a:solidFill>
                  <a:srgbClr val="FF0000"/>
                </a:solidFill>
                <a:latin typeface="Courier New"/>
                <a:cs typeface="Courier New"/>
              </a:rPr>
              <a:t>BY </a:t>
            </a:r>
            <a:r>
              <a:rPr b="1" spc="-10" dirty="0">
                <a:latin typeface="Courier New"/>
                <a:cs typeface="Courier New"/>
              </a:rPr>
              <a:t>book_ref </a:t>
            </a:r>
            <a:r>
              <a:rPr b="1" spc="-10" dirty="0">
                <a:solidFill>
                  <a:srgbClr val="FF0000"/>
                </a:solidFill>
                <a:latin typeface="Courier New"/>
                <a:cs typeface="Courier New"/>
              </a:rPr>
              <a:t>LIMIT</a:t>
            </a:r>
            <a:r>
              <a:rPr b="1" spc="-40" dirty="0">
                <a:solidFill>
                  <a:srgbClr val="FF0000"/>
                </a:solidFill>
                <a:latin typeface="Courier New"/>
                <a:cs typeface="Courier New"/>
              </a:rPr>
              <a:t> </a:t>
            </a:r>
            <a:r>
              <a:rPr b="1" spc="-15" dirty="0">
                <a:latin typeface="Courier New"/>
                <a:cs typeface="Courier New"/>
              </a:rPr>
              <a:t>5;</a:t>
            </a:r>
            <a:endParaRPr dirty="0">
              <a:latin typeface="Courier New"/>
              <a:cs typeface="Courier New"/>
            </a:endParaRPr>
          </a:p>
          <a:p>
            <a:pPr marL="12700"/>
            <a:r>
              <a:rPr spc="-5" dirty="0">
                <a:latin typeface="Courier New"/>
                <a:cs typeface="Courier New"/>
              </a:rPr>
              <a:t>...</a:t>
            </a:r>
            <a:endParaRPr dirty="0">
              <a:latin typeface="Courier New"/>
              <a:cs typeface="Courier New"/>
            </a:endParaRPr>
          </a:p>
          <a:p>
            <a:pPr marL="12700"/>
            <a:r>
              <a:rPr spc="-10" dirty="0">
                <a:latin typeface="Courier New"/>
                <a:cs typeface="Courier New"/>
              </a:rPr>
              <a:t>Время: 0,442</a:t>
            </a:r>
            <a:r>
              <a:rPr spc="5" dirty="0">
                <a:latin typeface="Courier New"/>
                <a:cs typeface="Courier New"/>
              </a:rPr>
              <a:t> </a:t>
            </a:r>
            <a:r>
              <a:rPr spc="-15" dirty="0">
                <a:latin typeface="Courier New"/>
                <a:cs typeface="Courier New"/>
              </a:rPr>
              <a:t>мс</a:t>
            </a:r>
            <a:endParaRPr dirty="0">
              <a:latin typeface="Courier New"/>
              <a:cs typeface="Courier New"/>
            </a:endParaRPr>
          </a:p>
          <a:p>
            <a:pPr>
              <a:spcBef>
                <a:spcPts val="55"/>
              </a:spcBef>
            </a:pPr>
            <a:endParaRPr sz="2150" dirty="0">
              <a:latin typeface="Courier New"/>
              <a:cs typeface="Courier New"/>
            </a:endParaRPr>
          </a:p>
          <a:p>
            <a:pPr marL="12700" marR="664845"/>
            <a:r>
              <a:rPr sz="2000" spc="-30" dirty="0">
                <a:latin typeface="Carlito"/>
                <a:cs typeface="Carlito"/>
              </a:rPr>
              <a:t>Удалите </a:t>
            </a:r>
            <a:r>
              <a:rPr sz="2000" spc="-15" dirty="0">
                <a:latin typeface="Carlito"/>
                <a:cs typeface="Carlito"/>
              </a:rPr>
              <a:t>этот индекс </a:t>
            </a:r>
            <a:r>
              <a:rPr sz="2000" dirty="0">
                <a:latin typeface="Carlito"/>
                <a:cs typeface="Carlito"/>
              </a:rPr>
              <a:t>и </a:t>
            </a:r>
            <a:r>
              <a:rPr sz="2000" spc="-5" dirty="0">
                <a:latin typeface="Carlito"/>
                <a:cs typeface="Carlito"/>
              </a:rPr>
              <a:t>повторите </a:t>
            </a:r>
            <a:r>
              <a:rPr sz="2000" dirty="0">
                <a:latin typeface="Carlito"/>
                <a:cs typeface="Carlito"/>
              </a:rPr>
              <a:t>запрос. </a:t>
            </a:r>
            <a:r>
              <a:rPr sz="2000" spc="-5" dirty="0">
                <a:latin typeface="Carlito"/>
                <a:cs typeface="Carlito"/>
              </a:rPr>
              <a:t>Время </a:t>
            </a:r>
            <a:r>
              <a:rPr sz="2000" spc="-10" dirty="0">
                <a:latin typeface="Carlito"/>
                <a:cs typeface="Carlito"/>
              </a:rPr>
              <a:t>его </a:t>
            </a:r>
            <a:r>
              <a:rPr sz="2000" spc="-5" dirty="0">
                <a:latin typeface="Carlito"/>
                <a:cs typeface="Carlito"/>
              </a:rPr>
              <a:t>выполнения  </a:t>
            </a:r>
            <a:r>
              <a:rPr sz="2000" spc="-10" dirty="0">
                <a:latin typeface="Carlito"/>
                <a:cs typeface="Carlito"/>
              </a:rPr>
              <a:t>увеличится, </a:t>
            </a:r>
            <a:r>
              <a:rPr sz="2000" dirty="0">
                <a:latin typeface="Carlito"/>
                <a:cs typeface="Carlito"/>
              </a:rPr>
              <a:t>вероятно, на </a:t>
            </a:r>
            <a:r>
              <a:rPr sz="2000" spc="-5" dirty="0">
                <a:latin typeface="Carlito"/>
                <a:cs typeface="Carlito"/>
              </a:rPr>
              <a:t>два </a:t>
            </a:r>
            <a:r>
              <a:rPr sz="2000" spc="-5" dirty="0" err="1">
                <a:latin typeface="Carlito"/>
                <a:cs typeface="Carlito"/>
              </a:rPr>
              <a:t>порядка</a:t>
            </a:r>
            <a:r>
              <a:rPr sz="2000" spc="-5" dirty="0" smtClean="0">
                <a:latin typeface="Carlito"/>
                <a:cs typeface="Carlito"/>
              </a:rPr>
              <a:t>.</a:t>
            </a:r>
            <a:endParaRPr sz="2000" dirty="0">
              <a:latin typeface="Carlito"/>
              <a:cs typeface="Carlito"/>
            </a:endParaRPr>
          </a:p>
        </p:txBody>
      </p:sp>
    </p:spTree>
    <p:extLst>
      <p:ext uri="{BB962C8B-B14F-4D97-AF65-F5344CB8AC3E}">
        <p14:creationId xmlns:p14="http://schemas.microsoft.com/office/powerpoint/2010/main" val="10206188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lumMod val="75000"/>
              </a:schemeClr>
            </a:gs>
            <a:gs pos="74000">
              <a:schemeClr val="bg1">
                <a:lumMod val="85000"/>
              </a:schemeClr>
            </a:gs>
            <a:gs pos="100000">
              <a:schemeClr val="bg1">
                <a:lumMod val="75000"/>
              </a:schemeClr>
            </a:gs>
          </a:gsLst>
          <a:lin ang="540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673734" y="83702"/>
            <a:ext cx="9699115" cy="504625"/>
          </a:xfrm>
          <a:prstGeom prst="rect">
            <a:avLst/>
          </a:prstGeom>
        </p:spPr>
        <p:txBody>
          <a:bodyPr vert="horz" wrap="square" lIns="0" tIns="12065" rIns="0" bIns="0" rtlCol="0" anchor="b">
            <a:spAutoFit/>
          </a:bodyPr>
          <a:lstStyle/>
          <a:p>
            <a:pPr marL="12700">
              <a:lnSpc>
                <a:spcPct val="100000"/>
              </a:lnSpc>
              <a:spcBef>
                <a:spcPts val="95"/>
              </a:spcBef>
            </a:pPr>
            <a:r>
              <a:rPr sz="3200" spc="-10" dirty="0">
                <a:latin typeface="Arial Black" panose="020B0A04020102020204" pitchFamily="34" charset="0"/>
              </a:rPr>
              <a:t>Порядок </a:t>
            </a:r>
            <a:r>
              <a:rPr sz="3200" spc="-5" dirty="0">
                <a:latin typeface="Arial Black" panose="020B0A04020102020204" pitchFamily="34" charset="0"/>
              </a:rPr>
              <a:t>сортировки и значения</a:t>
            </a:r>
            <a:r>
              <a:rPr sz="3200" spc="60" dirty="0">
                <a:latin typeface="Arial Black" panose="020B0A04020102020204" pitchFamily="34" charset="0"/>
              </a:rPr>
              <a:t> </a:t>
            </a:r>
            <a:r>
              <a:rPr sz="3200" spc="-5" dirty="0">
                <a:latin typeface="Arial Black" panose="020B0A04020102020204" pitchFamily="34" charset="0"/>
              </a:rPr>
              <a:t>NULL</a:t>
            </a:r>
            <a:endParaRPr sz="3200" dirty="0">
              <a:latin typeface="Arial Black" panose="020B0A04020102020204" pitchFamily="34" charset="0"/>
            </a:endParaRPr>
          </a:p>
        </p:txBody>
      </p:sp>
      <p:sp>
        <p:nvSpPr>
          <p:cNvPr id="3" name="object 3"/>
          <p:cNvSpPr txBox="1"/>
          <p:nvPr/>
        </p:nvSpPr>
        <p:spPr>
          <a:xfrm>
            <a:off x="1886205" y="764794"/>
            <a:ext cx="8004175" cy="2392680"/>
          </a:xfrm>
          <a:prstGeom prst="rect">
            <a:avLst/>
          </a:prstGeom>
        </p:spPr>
        <p:txBody>
          <a:bodyPr vert="horz" wrap="square" lIns="0" tIns="13335" rIns="0" bIns="0" rtlCol="0">
            <a:spAutoFit/>
          </a:bodyPr>
          <a:lstStyle/>
          <a:p>
            <a:pPr marL="355600" marR="18415" indent="-342900">
              <a:spcBef>
                <a:spcPts val="105"/>
              </a:spcBef>
              <a:buFont typeface="Arial"/>
              <a:buChar char="•"/>
              <a:tabLst>
                <a:tab pos="354965" algn="l"/>
                <a:tab pos="355600" algn="l"/>
              </a:tabLst>
            </a:pPr>
            <a:r>
              <a:rPr sz="2000" dirty="0">
                <a:latin typeface="Carlito"/>
                <a:cs typeface="Carlito"/>
              </a:rPr>
              <a:t>При создании </a:t>
            </a:r>
            <a:r>
              <a:rPr sz="2000" spc="-10" dirty="0">
                <a:latin typeface="Carlito"/>
                <a:cs typeface="Carlito"/>
              </a:rPr>
              <a:t>индексов </a:t>
            </a:r>
            <a:r>
              <a:rPr sz="2000" spc="-15" dirty="0">
                <a:latin typeface="Carlito"/>
                <a:cs typeface="Carlito"/>
              </a:rPr>
              <a:t>может </a:t>
            </a:r>
            <a:r>
              <a:rPr sz="2000" spc="-5" dirty="0">
                <a:latin typeface="Carlito"/>
                <a:cs typeface="Carlito"/>
              </a:rPr>
              <a:t>использоваться </a:t>
            </a:r>
            <a:r>
              <a:rPr sz="2000" dirty="0">
                <a:latin typeface="Carlito"/>
                <a:cs typeface="Carlito"/>
              </a:rPr>
              <a:t>не </a:t>
            </a:r>
            <a:r>
              <a:rPr sz="2000" spc="-20" dirty="0">
                <a:latin typeface="Carlito"/>
                <a:cs typeface="Carlito"/>
              </a:rPr>
              <a:t>только  </a:t>
            </a:r>
            <a:r>
              <a:rPr sz="2000" dirty="0">
                <a:latin typeface="Carlito"/>
                <a:cs typeface="Carlito"/>
              </a:rPr>
              <a:t>возрастающий </a:t>
            </a:r>
            <a:r>
              <a:rPr sz="2000" spc="-5" dirty="0">
                <a:latin typeface="Carlito"/>
                <a:cs typeface="Carlito"/>
              </a:rPr>
              <a:t>порядок </a:t>
            </a:r>
            <a:r>
              <a:rPr sz="2000" dirty="0">
                <a:latin typeface="Carlito"/>
                <a:cs typeface="Carlito"/>
              </a:rPr>
              <a:t>значений в </a:t>
            </a:r>
            <a:r>
              <a:rPr sz="2000" spc="-10" dirty="0">
                <a:latin typeface="Carlito"/>
                <a:cs typeface="Carlito"/>
              </a:rPr>
              <a:t>индексируемом </a:t>
            </a:r>
            <a:r>
              <a:rPr sz="2000" spc="-15" dirty="0">
                <a:latin typeface="Carlito"/>
                <a:cs typeface="Carlito"/>
              </a:rPr>
              <a:t>столбце, </a:t>
            </a:r>
            <a:r>
              <a:rPr sz="2000" dirty="0">
                <a:latin typeface="Carlito"/>
                <a:cs typeface="Carlito"/>
              </a:rPr>
              <a:t>но </a:t>
            </a:r>
            <a:r>
              <a:rPr sz="2000" spc="-10" dirty="0">
                <a:latin typeface="Carlito"/>
                <a:cs typeface="Carlito"/>
              </a:rPr>
              <a:t>также  </a:t>
            </a:r>
            <a:r>
              <a:rPr sz="2000" dirty="0">
                <a:latin typeface="Carlito"/>
                <a:cs typeface="Carlito"/>
              </a:rPr>
              <a:t>и</a:t>
            </a:r>
            <a:r>
              <a:rPr sz="2000" spc="-20" dirty="0">
                <a:latin typeface="Carlito"/>
                <a:cs typeface="Carlito"/>
              </a:rPr>
              <a:t> </a:t>
            </a:r>
            <a:r>
              <a:rPr sz="2000" dirty="0">
                <a:latin typeface="Carlito"/>
                <a:cs typeface="Carlito"/>
              </a:rPr>
              <a:t>убывающий.</a:t>
            </a:r>
          </a:p>
          <a:p>
            <a:pPr marL="355600" marR="5080" indent="-342900">
              <a:buFont typeface="Arial"/>
              <a:buChar char="•"/>
              <a:tabLst>
                <a:tab pos="354965" algn="l"/>
                <a:tab pos="355600" algn="l"/>
              </a:tabLst>
            </a:pPr>
            <a:r>
              <a:rPr sz="2000" dirty="0">
                <a:latin typeface="Carlito"/>
                <a:cs typeface="Carlito"/>
              </a:rPr>
              <a:t>По </a:t>
            </a:r>
            <a:r>
              <a:rPr sz="2000" spc="-10" dirty="0">
                <a:latin typeface="Carlito"/>
                <a:cs typeface="Carlito"/>
              </a:rPr>
              <a:t>умолчанию </a:t>
            </a:r>
            <a:r>
              <a:rPr sz="2000" spc="-5" dirty="0">
                <a:latin typeface="Carlito"/>
                <a:cs typeface="Carlito"/>
              </a:rPr>
              <a:t>порядок </a:t>
            </a:r>
            <a:r>
              <a:rPr sz="2000" dirty="0">
                <a:latin typeface="Carlito"/>
                <a:cs typeface="Carlito"/>
              </a:rPr>
              <a:t>возрастающий (ASC), при </a:t>
            </a:r>
            <a:r>
              <a:rPr sz="2000" spc="-10" dirty="0">
                <a:latin typeface="Carlito"/>
                <a:cs typeface="Carlito"/>
              </a:rPr>
              <a:t>этом </a:t>
            </a:r>
            <a:r>
              <a:rPr sz="2000" dirty="0">
                <a:latin typeface="Carlito"/>
                <a:cs typeface="Carlito"/>
              </a:rPr>
              <a:t>значения</a:t>
            </a:r>
            <a:r>
              <a:rPr sz="2000" spc="-120" dirty="0">
                <a:latin typeface="Carlito"/>
                <a:cs typeface="Carlito"/>
              </a:rPr>
              <a:t> </a:t>
            </a:r>
            <a:r>
              <a:rPr sz="2000" dirty="0">
                <a:latin typeface="Carlito"/>
                <a:cs typeface="Carlito"/>
              </a:rPr>
              <a:t>NULL,  </a:t>
            </a:r>
            <a:r>
              <a:rPr sz="2000" spc="-15" dirty="0">
                <a:latin typeface="Carlito"/>
                <a:cs typeface="Carlito"/>
              </a:rPr>
              <a:t>которые </a:t>
            </a:r>
            <a:r>
              <a:rPr sz="2000" spc="-10" dirty="0">
                <a:latin typeface="Carlito"/>
                <a:cs typeface="Carlito"/>
              </a:rPr>
              <a:t>также </a:t>
            </a:r>
            <a:r>
              <a:rPr sz="2000" spc="-5" dirty="0">
                <a:latin typeface="Carlito"/>
                <a:cs typeface="Carlito"/>
              </a:rPr>
              <a:t>могут присутствовать </a:t>
            </a:r>
            <a:r>
              <a:rPr sz="2000" dirty="0">
                <a:latin typeface="Carlito"/>
                <a:cs typeface="Carlito"/>
              </a:rPr>
              <a:t>в </a:t>
            </a:r>
            <a:r>
              <a:rPr sz="2000" spc="-10" dirty="0">
                <a:latin typeface="Carlito"/>
                <a:cs typeface="Carlito"/>
              </a:rPr>
              <a:t>индексируемых столбцах, </a:t>
            </a:r>
            <a:r>
              <a:rPr sz="2000" spc="-5" dirty="0">
                <a:latin typeface="Carlito"/>
                <a:cs typeface="Carlito"/>
              </a:rPr>
              <a:t>идут  последними.</a:t>
            </a:r>
            <a:endParaRPr sz="2000" dirty="0">
              <a:latin typeface="Carlito"/>
              <a:cs typeface="Carlito"/>
            </a:endParaRPr>
          </a:p>
          <a:p>
            <a:pPr marL="12700">
              <a:lnSpc>
                <a:spcPts val="2075"/>
              </a:lnSpc>
            </a:pPr>
            <a:r>
              <a:rPr b="1" spc="-10" dirty="0">
                <a:latin typeface="Courier New"/>
                <a:cs typeface="Courier New"/>
              </a:rPr>
              <a:t>CREATE INDEX имя_индекса </a:t>
            </a:r>
            <a:r>
              <a:rPr b="1" spc="-5" dirty="0">
                <a:latin typeface="Courier New"/>
                <a:cs typeface="Courier New"/>
              </a:rPr>
              <a:t>ON</a:t>
            </a:r>
            <a:r>
              <a:rPr b="1" spc="-10" dirty="0">
                <a:latin typeface="Courier New"/>
                <a:cs typeface="Courier New"/>
              </a:rPr>
              <a:t> имя_таблицы</a:t>
            </a:r>
            <a:endParaRPr dirty="0">
              <a:latin typeface="Courier New"/>
              <a:cs typeface="Courier New"/>
            </a:endParaRPr>
          </a:p>
          <a:p>
            <a:pPr marL="12700"/>
            <a:r>
              <a:rPr b="1" dirty="0">
                <a:latin typeface="Courier New"/>
                <a:cs typeface="Courier New"/>
              </a:rPr>
              <a:t>( </a:t>
            </a:r>
            <a:r>
              <a:rPr b="1" spc="-10" dirty="0">
                <a:latin typeface="Courier New"/>
                <a:cs typeface="Courier New"/>
              </a:rPr>
              <a:t>имя_столбца NULLS FIRST, </a:t>
            </a:r>
            <a:r>
              <a:rPr b="1" spc="-5" dirty="0">
                <a:latin typeface="Courier New"/>
                <a:cs typeface="Courier New"/>
              </a:rPr>
              <a:t>...</a:t>
            </a:r>
            <a:r>
              <a:rPr b="1" spc="-40" dirty="0">
                <a:latin typeface="Courier New"/>
                <a:cs typeface="Courier New"/>
              </a:rPr>
              <a:t> </a:t>
            </a:r>
            <a:r>
              <a:rPr b="1" spc="-10" dirty="0">
                <a:latin typeface="Courier New"/>
                <a:cs typeface="Courier New"/>
              </a:rPr>
              <a:t>);</a:t>
            </a:r>
            <a:endParaRPr dirty="0">
              <a:latin typeface="Courier New"/>
              <a:cs typeface="Courier New"/>
            </a:endParaRPr>
          </a:p>
        </p:txBody>
      </p:sp>
      <p:sp>
        <p:nvSpPr>
          <p:cNvPr id="4" name="object 4"/>
          <p:cNvSpPr txBox="1"/>
          <p:nvPr/>
        </p:nvSpPr>
        <p:spPr>
          <a:xfrm>
            <a:off x="1886205" y="4348276"/>
            <a:ext cx="5349240" cy="574040"/>
          </a:xfrm>
          <a:prstGeom prst="rect">
            <a:avLst/>
          </a:prstGeom>
        </p:spPr>
        <p:txBody>
          <a:bodyPr vert="horz" wrap="square" lIns="0" tIns="12700" rIns="0" bIns="0" rtlCol="0">
            <a:spAutoFit/>
          </a:bodyPr>
          <a:lstStyle/>
          <a:p>
            <a:pPr marL="12700" marR="5080">
              <a:spcBef>
                <a:spcPts val="100"/>
              </a:spcBef>
            </a:pPr>
            <a:r>
              <a:rPr b="1" spc="-10" dirty="0">
                <a:latin typeface="Courier New"/>
                <a:cs typeface="Courier New"/>
              </a:rPr>
              <a:t>CREATE INDEX имя_индекса </a:t>
            </a:r>
            <a:r>
              <a:rPr b="1" spc="-5" dirty="0">
                <a:latin typeface="Courier New"/>
                <a:cs typeface="Courier New"/>
              </a:rPr>
              <a:t>ON </a:t>
            </a:r>
            <a:r>
              <a:rPr b="1" spc="-10" dirty="0">
                <a:latin typeface="Courier New"/>
                <a:cs typeface="Courier New"/>
              </a:rPr>
              <a:t>имя_таблицы  </a:t>
            </a:r>
            <a:r>
              <a:rPr b="1" dirty="0">
                <a:latin typeface="Courier New"/>
                <a:cs typeface="Courier New"/>
              </a:rPr>
              <a:t>( </a:t>
            </a:r>
            <a:r>
              <a:rPr b="1" spc="-10" dirty="0">
                <a:latin typeface="Courier New"/>
                <a:cs typeface="Courier New"/>
              </a:rPr>
              <a:t>имя_столбца DESC NULLS LAST, ...</a:t>
            </a:r>
            <a:r>
              <a:rPr b="1" spc="-50" dirty="0">
                <a:latin typeface="Courier New"/>
                <a:cs typeface="Courier New"/>
              </a:rPr>
              <a:t> </a:t>
            </a:r>
            <a:r>
              <a:rPr b="1" spc="-15" dirty="0">
                <a:latin typeface="Courier New"/>
                <a:cs typeface="Courier New"/>
              </a:rPr>
              <a:t>);</a:t>
            </a:r>
            <a:endParaRPr dirty="0">
              <a:latin typeface="Courier New"/>
              <a:cs typeface="Courier New"/>
            </a:endParaRPr>
          </a:p>
        </p:txBody>
      </p:sp>
      <p:sp>
        <p:nvSpPr>
          <p:cNvPr id="5" name="object 5"/>
          <p:cNvSpPr txBox="1"/>
          <p:nvPr/>
        </p:nvSpPr>
        <p:spPr>
          <a:xfrm>
            <a:off x="1886206" y="5761381"/>
            <a:ext cx="7183755" cy="628377"/>
          </a:xfrm>
          <a:prstGeom prst="rect">
            <a:avLst/>
          </a:prstGeom>
        </p:spPr>
        <p:txBody>
          <a:bodyPr vert="horz" wrap="square" lIns="0" tIns="12700" rIns="0" bIns="0" rtlCol="0">
            <a:spAutoFit/>
          </a:bodyPr>
          <a:lstStyle/>
          <a:p>
            <a:pPr marL="12700">
              <a:spcBef>
                <a:spcPts val="100"/>
              </a:spcBef>
            </a:pPr>
            <a:r>
              <a:rPr sz="2000" spc="-5" dirty="0">
                <a:latin typeface="Carlito"/>
                <a:cs typeface="Carlito"/>
              </a:rPr>
              <a:t>Для разных </a:t>
            </a:r>
            <a:r>
              <a:rPr sz="2000" spc="-15" dirty="0">
                <a:latin typeface="Carlito"/>
                <a:cs typeface="Carlito"/>
              </a:rPr>
              <a:t>столбцов </a:t>
            </a:r>
            <a:r>
              <a:rPr sz="2000" spc="-5" dirty="0">
                <a:latin typeface="Carlito"/>
                <a:cs typeface="Carlito"/>
              </a:rPr>
              <a:t>можно указать разные </a:t>
            </a:r>
            <a:r>
              <a:rPr sz="2000" dirty="0">
                <a:latin typeface="Carlito"/>
                <a:cs typeface="Carlito"/>
              </a:rPr>
              <a:t>порядки</a:t>
            </a:r>
            <a:r>
              <a:rPr sz="2000" spc="10" dirty="0">
                <a:latin typeface="Carlito"/>
                <a:cs typeface="Carlito"/>
              </a:rPr>
              <a:t> </a:t>
            </a:r>
            <a:r>
              <a:rPr sz="2000" spc="-5" dirty="0">
                <a:latin typeface="Carlito"/>
                <a:cs typeface="Carlito"/>
              </a:rPr>
              <a:t>сортировки.</a:t>
            </a:r>
            <a:endParaRPr sz="2000">
              <a:latin typeface="Carlito"/>
              <a:cs typeface="Carlito"/>
            </a:endParaRPr>
          </a:p>
        </p:txBody>
      </p:sp>
      <p:sp>
        <p:nvSpPr>
          <p:cNvPr id="6" name="object 6"/>
          <p:cNvSpPr txBox="1"/>
          <p:nvPr/>
        </p:nvSpPr>
        <p:spPr>
          <a:xfrm>
            <a:off x="3858997" y="3475089"/>
            <a:ext cx="3168650" cy="585417"/>
          </a:xfrm>
          <a:prstGeom prst="rect">
            <a:avLst/>
          </a:prstGeom>
          <a:ln w="9525">
            <a:solidFill>
              <a:srgbClr val="4F81BC"/>
            </a:solidFill>
          </a:ln>
        </p:spPr>
        <p:txBody>
          <a:bodyPr vert="horz" wrap="square" lIns="0" tIns="31115" rIns="0" bIns="0" rtlCol="0">
            <a:spAutoFit/>
          </a:bodyPr>
          <a:lstStyle/>
          <a:p>
            <a:pPr marL="142240">
              <a:spcBef>
                <a:spcPts val="245"/>
              </a:spcBef>
            </a:pPr>
            <a:r>
              <a:rPr spc="-5" dirty="0">
                <a:latin typeface="Carlito"/>
                <a:cs typeface="Carlito"/>
              </a:rPr>
              <a:t>значения </a:t>
            </a:r>
            <a:r>
              <a:rPr dirty="0">
                <a:latin typeface="Carlito"/>
                <a:cs typeface="Carlito"/>
              </a:rPr>
              <a:t>NULL </a:t>
            </a:r>
            <a:r>
              <a:rPr spc="-5" dirty="0">
                <a:latin typeface="Carlito"/>
                <a:cs typeface="Carlito"/>
              </a:rPr>
              <a:t>идут</a:t>
            </a:r>
            <a:r>
              <a:rPr spc="-10" dirty="0">
                <a:latin typeface="Carlito"/>
                <a:cs typeface="Carlito"/>
              </a:rPr>
              <a:t> </a:t>
            </a:r>
            <a:r>
              <a:rPr dirty="0">
                <a:latin typeface="Carlito"/>
                <a:cs typeface="Carlito"/>
              </a:rPr>
              <a:t>первыми</a:t>
            </a:r>
            <a:endParaRPr>
              <a:latin typeface="Carlito"/>
              <a:cs typeface="Carlito"/>
            </a:endParaRPr>
          </a:p>
        </p:txBody>
      </p:sp>
      <p:sp>
        <p:nvSpPr>
          <p:cNvPr id="7" name="object 7"/>
          <p:cNvSpPr/>
          <p:nvPr/>
        </p:nvSpPr>
        <p:spPr>
          <a:xfrm>
            <a:off x="4867123" y="3187319"/>
            <a:ext cx="581660" cy="299720"/>
          </a:xfrm>
          <a:custGeom>
            <a:avLst/>
            <a:gdLst/>
            <a:ahLst/>
            <a:cxnLst/>
            <a:rect l="l" t="t" r="r" b="b"/>
            <a:pathLst>
              <a:path w="581660" h="299720">
                <a:moveTo>
                  <a:pt x="70506" y="28985"/>
                </a:moveTo>
                <a:lnTo>
                  <a:pt x="45333" y="30947"/>
                </a:lnTo>
                <a:lnTo>
                  <a:pt x="59356" y="51796"/>
                </a:lnTo>
                <a:lnTo>
                  <a:pt x="570611" y="299211"/>
                </a:lnTo>
                <a:lnTo>
                  <a:pt x="581660" y="276351"/>
                </a:lnTo>
                <a:lnTo>
                  <a:pt x="70506" y="28985"/>
                </a:lnTo>
                <a:close/>
              </a:path>
              <a:path w="581660" h="299720">
                <a:moveTo>
                  <a:pt x="116586" y="0"/>
                </a:moveTo>
                <a:lnTo>
                  <a:pt x="0" y="9016"/>
                </a:lnTo>
                <a:lnTo>
                  <a:pt x="65277" y="106044"/>
                </a:lnTo>
                <a:lnTo>
                  <a:pt x="73151" y="107568"/>
                </a:lnTo>
                <a:lnTo>
                  <a:pt x="78994" y="103758"/>
                </a:lnTo>
                <a:lnTo>
                  <a:pt x="84836" y="99821"/>
                </a:lnTo>
                <a:lnTo>
                  <a:pt x="86360" y="91947"/>
                </a:lnTo>
                <a:lnTo>
                  <a:pt x="59356" y="51796"/>
                </a:lnTo>
                <a:lnTo>
                  <a:pt x="17145" y="31368"/>
                </a:lnTo>
                <a:lnTo>
                  <a:pt x="28194" y="8508"/>
                </a:lnTo>
                <a:lnTo>
                  <a:pt x="122982" y="8508"/>
                </a:lnTo>
                <a:lnTo>
                  <a:pt x="122682" y="5206"/>
                </a:lnTo>
                <a:lnTo>
                  <a:pt x="116586" y="0"/>
                </a:lnTo>
                <a:close/>
              </a:path>
              <a:path w="581660" h="299720">
                <a:moveTo>
                  <a:pt x="28194" y="8508"/>
                </a:moveTo>
                <a:lnTo>
                  <a:pt x="17145" y="31368"/>
                </a:lnTo>
                <a:lnTo>
                  <a:pt x="59356" y="51796"/>
                </a:lnTo>
                <a:lnTo>
                  <a:pt x="46471" y="32638"/>
                </a:lnTo>
                <a:lnTo>
                  <a:pt x="23622" y="32638"/>
                </a:lnTo>
                <a:lnTo>
                  <a:pt x="33147" y="12826"/>
                </a:lnTo>
                <a:lnTo>
                  <a:pt x="37116" y="12826"/>
                </a:lnTo>
                <a:lnTo>
                  <a:pt x="28194" y="8508"/>
                </a:lnTo>
                <a:close/>
              </a:path>
              <a:path w="581660" h="299720">
                <a:moveTo>
                  <a:pt x="33147" y="12826"/>
                </a:moveTo>
                <a:lnTo>
                  <a:pt x="23622" y="32638"/>
                </a:lnTo>
                <a:lnTo>
                  <a:pt x="45333" y="30947"/>
                </a:lnTo>
                <a:lnTo>
                  <a:pt x="33147" y="12826"/>
                </a:lnTo>
                <a:close/>
              </a:path>
              <a:path w="581660" h="299720">
                <a:moveTo>
                  <a:pt x="45333" y="30947"/>
                </a:moveTo>
                <a:lnTo>
                  <a:pt x="23622" y="32638"/>
                </a:lnTo>
                <a:lnTo>
                  <a:pt x="46471" y="32638"/>
                </a:lnTo>
                <a:lnTo>
                  <a:pt x="45333" y="30947"/>
                </a:lnTo>
                <a:close/>
              </a:path>
              <a:path w="581660" h="299720">
                <a:moveTo>
                  <a:pt x="37116" y="12826"/>
                </a:moveTo>
                <a:lnTo>
                  <a:pt x="33147" y="12826"/>
                </a:lnTo>
                <a:lnTo>
                  <a:pt x="45333" y="30947"/>
                </a:lnTo>
                <a:lnTo>
                  <a:pt x="70506" y="28985"/>
                </a:lnTo>
                <a:lnTo>
                  <a:pt x="37116" y="12826"/>
                </a:lnTo>
                <a:close/>
              </a:path>
              <a:path w="581660" h="299720">
                <a:moveTo>
                  <a:pt x="122982" y="8508"/>
                </a:moveTo>
                <a:lnTo>
                  <a:pt x="28194" y="8508"/>
                </a:lnTo>
                <a:lnTo>
                  <a:pt x="70506" y="28985"/>
                </a:lnTo>
                <a:lnTo>
                  <a:pt x="118618" y="25272"/>
                </a:lnTo>
                <a:lnTo>
                  <a:pt x="123825" y="19176"/>
                </a:lnTo>
                <a:lnTo>
                  <a:pt x="123317" y="12191"/>
                </a:lnTo>
                <a:lnTo>
                  <a:pt x="122982" y="8508"/>
                </a:lnTo>
                <a:close/>
              </a:path>
            </a:pathLst>
          </a:custGeom>
          <a:solidFill>
            <a:srgbClr val="497DBA"/>
          </a:solidFill>
        </p:spPr>
        <p:txBody>
          <a:bodyPr wrap="square" lIns="0" tIns="0" rIns="0" bIns="0" rtlCol="0"/>
          <a:lstStyle/>
          <a:p>
            <a:endParaRPr/>
          </a:p>
        </p:txBody>
      </p:sp>
      <p:sp>
        <p:nvSpPr>
          <p:cNvPr id="8" name="object 8"/>
          <p:cNvSpPr txBox="1"/>
          <p:nvPr/>
        </p:nvSpPr>
        <p:spPr>
          <a:xfrm>
            <a:off x="5515205" y="5236464"/>
            <a:ext cx="3600450" cy="586058"/>
          </a:xfrm>
          <a:prstGeom prst="rect">
            <a:avLst/>
          </a:prstGeom>
          <a:ln w="9525">
            <a:solidFill>
              <a:srgbClr val="4F81BC"/>
            </a:solidFill>
          </a:ln>
        </p:spPr>
        <p:txBody>
          <a:bodyPr vert="horz" wrap="square" lIns="0" tIns="31750" rIns="0" bIns="0" rtlCol="0">
            <a:spAutoFit/>
          </a:bodyPr>
          <a:lstStyle/>
          <a:p>
            <a:pPr marL="197485">
              <a:spcBef>
                <a:spcPts val="250"/>
              </a:spcBef>
            </a:pPr>
            <a:r>
              <a:rPr spc="-5" dirty="0">
                <a:latin typeface="Carlito"/>
                <a:cs typeface="Carlito"/>
              </a:rPr>
              <a:t>значения </a:t>
            </a:r>
            <a:r>
              <a:rPr dirty="0">
                <a:latin typeface="Carlito"/>
                <a:cs typeface="Carlito"/>
              </a:rPr>
              <a:t>NULL </a:t>
            </a:r>
            <a:r>
              <a:rPr spc="-5" dirty="0">
                <a:latin typeface="Carlito"/>
                <a:cs typeface="Carlito"/>
              </a:rPr>
              <a:t>идут</a:t>
            </a:r>
            <a:r>
              <a:rPr spc="15" dirty="0">
                <a:latin typeface="Carlito"/>
                <a:cs typeface="Carlito"/>
              </a:rPr>
              <a:t> </a:t>
            </a:r>
            <a:r>
              <a:rPr spc="-10" dirty="0">
                <a:latin typeface="Carlito"/>
                <a:cs typeface="Carlito"/>
              </a:rPr>
              <a:t>последними</a:t>
            </a:r>
            <a:endParaRPr>
              <a:latin typeface="Carlito"/>
              <a:cs typeface="Carlito"/>
            </a:endParaRPr>
          </a:p>
        </p:txBody>
      </p:sp>
      <p:sp>
        <p:nvSpPr>
          <p:cNvPr id="9" name="object 9"/>
          <p:cNvSpPr/>
          <p:nvPr/>
        </p:nvSpPr>
        <p:spPr>
          <a:xfrm>
            <a:off x="5587213" y="4948606"/>
            <a:ext cx="581660" cy="299720"/>
          </a:xfrm>
          <a:custGeom>
            <a:avLst/>
            <a:gdLst/>
            <a:ahLst/>
            <a:cxnLst/>
            <a:rect l="l" t="t" r="r" b="b"/>
            <a:pathLst>
              <a:path w="581660" h="299720">
                <a:moveTo>
                  <a:pt x="70506" y="29112"/>
                </a:moveTo>
                <a:lnTo>
                  <a:pt x="45331" y="31074"/>
                </a:lnTo>
                <a:lnTo>
                  <a:pt x="59354" y="51927"/>
                </a:lnTo>
                <a:lnTo>
                  <a:pt x="570484" y="299339"/>
                </a:lnTo>
                <a:lnTo>
                  <a:pt x="581660" y="276478"/>
                </a:lnTo>
                <a:lnTo>
                  <a:pt x="70506" y="29112"/>
                </a:lnTo>
                <a:close/>
              </a:path>
              <a:path w="581660" h="299720">
                <a:moveTo>
                  <a:pt x="116586" y="0"/>
                </a:moveTo>
                <a:lnTo>
                  <a:pt x="109600" y="635"/>
                </a:lnTo>
                <a:lnTo>
                  <a:pt x="0" y="9143"/>
                </a:lnTo>
                <a:lnTo>
                  <a:pt x="65278" y="106172"/>
                </a:lnTo>
                <a:lnTo>
                  <a:pt x="73152" y="107695"/>
                </a:lnTo>
                <a:lnTo>
                  <a:pt x="78994" y="103759"/>
                </a:lnTo>
                <a:lnTo>
                  <a:pt x="84836" y="99949"/>
                </a:lnTo>
                <a:lnTo>
                  <a:pt x="86360" y="91948"/>
                </a:lnTo>
                <a:lnTo>
                  <a:pt x="82423" y="86232"/>
                </a:lnTo>
                <a:lnTo>
                  <a:pt x="59354" y="51927"/>
                </a:lnTo>
                <a:lnTo>
                  <a:pt x="17145" y="31495"/>
                </a:lnTo>
                <a:lnTo>
                  <a:pt x="28194" y="8636"/>
                </a:lnTo>
                <a:lnTo>
                  <a:pt x="122982" y="8636"/>
                </a:lnTo>
                <a:lnTo>
                  <a:pt x="122682" y="5334"/>
                </a:lnTo>
                <a:lnTo>
                  <a:pt x="116586" y="0"/>
                </a:lnTo>
                <a:close/>
              </a:path>
              <a:path w="581660" h="299720">
                <a:moveTo>
                  <a:pt x="28194" y="8636"/>
                </a:moveTo>
                <a:lnTo>
                  <a:pt x="17145" y="31495"/>
                </a:lnTo>
                <a:lnTo>
                  <a:pt x="59354" y="51927"/>
                </a:lnTo>
                <a:lnTo>
                  <a:pt x="46469" y="32766"/>
                </a:lnTo>
                <a:lnTo>
                  <a:pt x="23622" y="32766"/>
                </a:lnTo>
                <a:lnTo>
                  <a:pt x="33147" y="12954"/>
                </a:lnTo>
                <a:lnTo>
                  <a:pt x="37116" y="12954"/>
                </a:lnTo>
                <a:lnTo>
                  <a:pt x="28194" y="8636"/>
                </a:lnTo>
                <a:close/>
              </a:path>
              <a:path w="581660" h="299720">
                <a:moveTo>
                  <a:pt x="33147" y="12954"/>
                </a:moveTo>
                <a:lnTo>
                  <a:pt x="23622" y="32766"/>
                </a:lnTo>
                <a:lnTo>
                  <a:pt x="45331" y="31074"/>
                </a:lnTo>
                <a:lnTo>
                  <a:pt x="33147" y="12954"/>
                </a:lnTo>
                <a:close/>
              </a:path>
              <a:path w="581660" h="299720">
                <a:moveTo>
                  <a:pt x="45331" y="31074"/>
                </a:moveTo>
                <a:lnTo>
                  <a:pt x="23622" y="32766"/>
                </a:lnTo>
                <a:lnTo>
                  <a:pt x="46469" y="32766"/>
                </a:lnTo>
                <a:lnTo>
                  <a:pt x="45331" y="31074"/>
                </a:lnTo>
                <a:close/>
              </a:path>
              <a:path w="581660" h="299720">
                <a:moveTo>
                  <a:pt x="37116" y="12954"/>
                </a:moveTo>
                <a:lnTo>
                  <a:pt x="33147" y="12954"/>
                </a:lnTo>
                <a:lnTo>
                  <a:pt x="45331" y="31074"/>
                </a:lnTo>
                <a:lnTo>
                  <a:pt x="70506" y="29112"/>
                </a:lnTo>
                <a:lnTo>
                  <a:pt x="37116" y="12954"/>
                </a:lnTo>
                <a:close/>
              </a:path>
              <a:path w="581660" h="299720">
                <a:moveTo>
                  <a:pt x="122982" y="8636"/>
                </a:moveTo>
                <a:lnTo>
                  <a:pt x="28194" y="8636"/>
                </a:lnTo>
                <a:lnTo>
                  <a:pt x="70506" y="29112"/>
                </a:lnTo>
                <a:lnTo>
                  <a:pt x="118618" y="25400"/>
                </a:lnTo>
                <a:lnTo>
                  <a:pt x="123825" y="19304"/>
                </a:lnTo>
                <a:lnTo>
                  <a:pt x="123317" y="12318"/>
                </a:lnTo>
                <a:lnTo>
                  <a:pt x="122982" y="8636"/>
                </a:lnTo>
                <a:close/>
              </a:path>
            </a:pathLst>
          </a:custGeom>
          <a:solidFill>
            <a:srgbClr val="497DBA"/>
          </a:solidFill>
        </p:spPr>
        <p:txBody>
          <a:bodyPr wrap="square" lIns="0" tIns="0" rIns="0" bIns="0" rtlCol="0"/>
          <a:lstStyle/>
          <a:p>
            <a:endParaRPr/>
          </a:p>
        </p:txBody>
      </p:sp>
      <p:sp>
        <p:nvSpPr>
          <p:cNvPr id="10" name="object 10"/>
          <p:cNvSpPr txBox="1"/>
          <p:nvPr/>
        </p:nvSpPr>
        <p:spPr>
          <a:xfrm>
            <a:off x="1986815" y="5236465"/>
            <a:ext cx="2808605" cy="309059"/>
          </a:xfrm>
          <a:prstGeom prst="rect">
            <a:avLst/>
          </a:prstGeom>
          <a:ln w="9525">
            <a:solidFill>
              <a:srgbClr val="4F81BC"/>
            </a:solidFill>
          </a:ln>
        </p:spPr>
        <p:txBody>
          <a:bodyPr vert="horz" wrap="square" lIns="0" tIns="31750" rIns="0" bIns="0" rtlCol="0">
            <a:spAutoFit/>
          </a:bodyPr>
          <a:lstStyle/>
          <a:p>
            <a:pPr marL="377190">
              <a:spcBef>
                <a:spcPts val="250"/>
              </a:spcBef>
            </a:pPr>
            <a:r>
              <a:rPr spc="-5" dirty="0">
                <a:latin typeface="Carlito"/>
                <a:cs typeface="Carlito"/>
              </a:rPr>
              <a:t>убывающий порядок</a:t>
            </a:r>
            <a:endParaRPr>
              <a:latin typeface="Carlito"/>
              <a:cs typeface="Carlito"/>
            </a:endParaRPr>
          </a:p>
        </p:txBody>
      </p:sp>
      <p:sp>
        <p:nvSpPr>
          <p:cNvPr id="11" name="object 11"/>
          <p:cNvSpPr/>
          <p:nvPr/>
        </p:nvSpPr>
        <p:spPr>
          <a:xfrm>
            <a:off x="3421482" y="4948606"/>
            <a:ext cx="581660" cy="299720"/>
          </a:xfrm>
          <a:custGeom>
            <a:avLst/>
            <a:gdLst/>
            <a:ahLst/>
            <a:cxnLst/>
            <a:rect l="l" t="t" r="r" b="b"/>
            <a:pathLst>
              <a:path w="581660" h="299720">
                <a:moveTo>
                  <a:pt x="511044" y="29108"/>
                </a:moveTo>
                <a:lnTo>
                  <a:pt x="0" y="276478"/>
                </a:lnTo>
                <a:lnTo>
                  <a:pt x="11049" y="299339"/>
                </a:lnTo>
                <a:lnTo>
                  <a:pt x="522121" y="52011"/>
                </a:lnTo>
                <a:lnTo>
                  <a:pt x="536202" y="31071"/>
                </a:lnTo>
                <a:lnTo>
                  <a:pt x="511044" y="29108"/>
                </a:lnTo>
                <a:close/>
              </a:path>
              <a:path w="581660" h="299720">
                <a:moveTo>
                  <a:pt x="575109" y="8636"/>
                </a:moveTo>
                <a:lnTo>
                  <a:pt x="553338" y="8636"/>
                </a:lnTo>
                <a:lnTo>
                  <a:pt x="564514" y="31495"/>
                </a:lnTo>
                <a:lnTo>
                  <a:pt x="522121" y="52011"/>
                </a:lnTo>
                <a:lnTo>
                  <a:pt x="499109" y="86232"/>
                </a:lnTo>
                <a:lnTo>
                  <a:pt x="495300" y="91948"/>
                </a:lnTo>
                <a:lnTo>
                  <a:pt x="496824" y="99949"/>
                </a:lnTo>
                <a:lnTo>
                  <a:pt x="502665" y="103759"/>
                </a:lnTo>
                <a:lnTo>
                  <a:pt x="508381" y="107695"/>
                </a:lnTo>
                <a:lnTo>
                  <a:pt x="516255" y="106172"/>
                </a:lnTo>
                <a:lnTo>
                  <a:pt x="581659" y="9143"/>
                </a:lnTo>
                <a:lnTo>
                  <a:pt x="575109" y="8636"/>
                </a:lnTo>
                <a:close/>
              </a:path>
              <a:path w="581660" h="299720">
                <a:moveTo>
                  <a:pt x="536202" y="31071"/>
                </a:moveTo>
                <a:lnTo>
                  <a:pt x="522121" y="52011"/>
                </a:lnTo>
                <a:lnTo>
                  <a:pt x="561890" y="32766"/>
                </a:lnTo>
                <a:lnTo>
                  <a:pt x="557911" y="32766"/>
                </a:lnTo>
                <a:lnTo>
                  <a:pt x="536202" y="31071"/>
                </a:lnTo>
                <a:close/>
              </a:path>
              <a:path w="581660" h="299720">
                <a:moveTo>
                  <a:pt x="548386" y="12954"/>
                </a:moveTo>
                <a:lnTo>
                  <a:pt x="536202" y="31071"/>
                </a:lnTo>
                <a:lnTo>
                  <a:pt x="557911" y="32766"/>
                </a:lnTo>
                <a:lnTo>
                  <a:pt x="548386" y="12954"/>
                </a:lnTo>
                <a:close/>
              </a:path>
              <a:path w="581660" h="299720">
                <a:moveTo>
                  <a:pt x="555450" y="12954"/>
                </a:moveTo>
                <a:lnTo>
                  <a:pt x="548386" y="12954"/>
                </a:lnTo>
                <a:lnTo>
                  <a:pt x="557911" y="32766"/>
                </a:lnTo>
                <a:lnTo>
                  <a:pt x="561890" y="32766"/>
                </a:lnTo>
                <a:lnTo>
                  <a:pt x="564514" y="31495"/>
                </a:lnTo>
                <a:lnTo>
                  <a:pt x="555450" y="12954"/>
                </a:lnTo>
                <a:close/>
              </a:path>
              <a:path w="581660" h="299720">
                <a:moveTo>
                  <a:pt x="553338" y="8636"/>
                </a:moveTo>
                <a:lnTo>
                  <a:pt x="511044" y="29108"/>
                </a:lnTo>
                <a:lnTo>
                  <a:pt x="536202" y="31071"/>
                </a:lnTo>
                <a:lnTo>
                  <a:pt x="548386" y="12954"/>
                </a:lnTo>
                <a:lnTo>
                  <a:pt x="555450" y="12954"/>
                </a:lnTo>
                <a:lnTo>
                  <a:pt x="553338" y="8636"/>
                </a:lnTo>
                <a:close/>
              </a:path>
              <a:path w="581660" h="299720">
                <a:moveTo>
                  <a:pt x="464946" y="0"/>
                </a:moveTo>
                <a:lnTo>
                  <a:pt x="458850" y="5334"/>
                </a:lnTo>
                <a:lnTo>
                  <a:pt x="458285" y="12954"/>
                </a:lnTo>
                <a:lnTo>
                  <a:pt x="457707" y="19304"/>
                </a:lnTo>
                <a:lnTo>
                  <a:pt x="463042" y="25400"/>
                </a:lnTo>
                <a:lnTo>
                  <a:pt x="511044" y="29108"/>
                </a:lnTo>
                <a:lnTo>
                  <a:pt x="553338" y="8636"/>
                </a:lnTo>
                <a:lnTo>
                  <a:pt x="575109" y="8636"/>
                </a:lnTo>
                <a:lnTo>
                  <a:pt x="471931" y="635"/>
                </a:lnTo>
                <a:lnTo>
                  <a:pt x="464946" y="0"/>
                </a:lnTo>
                <a:close/>
              </a:path>
            </a:pathLst>
          </a:custGeom>
          <a:solidFill>
            <a:srgbClr val="497DBA"/>
          </a:solidFill>
        </p:spPr>
        <p:txBody>
          <a:bodyPr wrap="square" lIns="0" tIns="0" rIns="0" bIns="0" rtlCol="0"/>
          <a:lstStyle/>
          <a:p>
            <a:endParaRPr/>
          </a:p>
        </p:txBody>
      </p:sp>
    </p:spTree>
    <p:extLst>
      <p:ext uri="{BB962C8B-B14F-4D97-AF65-F5344CB8AC3E}">
        <p14:creationId xmlns:p14="http://schemas.microsoft.com/office/powerpoint/2010/main" val="5197454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7532" y="2857082"/>
            <a:ext cx="7940168" cy="690574"/>
          </a:xfrm>
          <a:prstGeom prst="rect">
            <a:avLst/>
          </a:prstGeom>
        </p:spPr>
        <p:txBody>
          <a:bodyPr vert="horz" wrap="square" lIns="0" tIns="13335" rIns="0" bIns="0" rtlCol="0" anchor="ctr">
            <a:spAutoFit/>
          </a:bodyPr>
          <a:lstStyle/>
          <a:p>
            <a:pPr marL="12700">
              <a:lnSpc>
                <a:spcPct val="100000"/>
              </a:lnSpc>
              <a:spcBef>
                <a:spcPts val="105"/>
              </a:spcBef>
            </a:pPr>
            <a:r>
              <a:rPr spc="-15" dirty="0" err="1" smtClean="0">
                <a:latin typeface="Arial Black" panose="020B0A04020102020204" pitchFamily="34" charset="0"/>
              </a:rPr>
              <a:t>Уникальные</a:t>
            </a:r>
            <a:r>
              <a:rPr spc="-55" dirty="0" smtClean="0">
                <a:latin typeface="Arial Black" panose="020B0A04020102020204" pitchFamily="34" charset="0"/>
              </a:rPr>
              <a:t> </a:t>
            </a:r>
            <a:r>
              <a:rPr spc="-10" dirty="0">
                <a:latin typeface="Arial Black" panose="020B0A04020102020204" pitchFamily="34" charset="0"/>
              </a:rPr>
              <a:t>индексы</a:t>
            </a:r>
          </a:p>
        </p:txBody>
      </p:sp>
    </p:spTree>
    <p:extLst>
      <p:ext uri="{BB962C8B-B14F-4D97-AF65-F5344CB8AC3E}">
        <p14:creationId xmlns:p14="http://schemas.microsoft.com/office/powerpoint/2010/main" val="42646336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3405" y="219524"/>
            <a:ext cx="9264395" cy="504625"/>
          </a:xfrm>
          <a:prstGeom prst="rect">
            <a:avLst/>
          </a:prstGeom>
        </p:spPr>
        <p:txBody>
          <a:bodyPr vert="horz" wrap="square" lIns="0" tIns="12065" rIns="0" bIns="0" rtlCol="0" anchor="b">
            <a:spAutoFit/>
          </a:bodyPr>
          <a:lstStyle/>
          <a:p>
            <a:pPr marL="12700">
              <a:lnSpc>
                <a:spcPct val="100000"/>
              </a:lnSpc>
              <a:spcBef>
                <a:spcPts val="95"/>
              </a:spcBef>
            </a:pPr>
            <a:r>
              <a:rPr sz="3200" spc="-10" dirty="0">
                <a:latin typeface="Arial Black" panose="020B0A04020102020204" pitchFamily="34" charset="0"/>
              </a:rPr>
              <a:t>Создание уникальных</a:t>
            </a:r>
            <a:r>
              <a:rPr sz="3200" spc="-5" dirty="0">
                <a:latin typeface="Arial Black" panose="020B0A04020102020204" pitchFamily="34" charset="0"/>
              </a:rPr>
              <a:t> </a:t>
            </a:r>
            <a:r>
              <a:rPr sz="3200" spc="-10" dirty="0">
                <a:latin typeface="Arial Black" panose="020B0A04020102020204" pitchFamily="34" charset="0"/>
              </a:rPr>
              <a:t>индексов</a:t>
            </a:r>
            <a:endParaRPr sz="3200" dirty="0">
              <a:latin typeface="Arial Black" panose="020B0A04020102020204" pitchFamily="34" charset="0"/>
            </a:endParaRPr>
          </a:p>
        </p:txBody>
      </p:sp>
      <p:sp>
        <p:nvSpPr>
          <p:cNvPr id="3" name="object 3"/>
          <p:cNvSpPr txBox="1"/>
          <p:nvPr/>
        </p:nvSpPr>
        <p:spPr>
          <a:xfrm>
            <a:off x="1909572" y="756090"/>
            <a:ext cx="10132059" cy="2817053"/>
          </a:xfrm>
          <a:prstGeom prst="rect">
            <a:avLst/>
          </a:prstGeom>
        </p:spPr>
        <p:txBody>
          <a:bodyPr vert="horz" wrap="square" lIns="0" tIns="47625" rIns="0" bIns="0" rtlCol="0">
            <a:spAutoFit/>
          </a:bodyPr>
          <a:lstStyle/>
          <a:p>
            <a:pPr marL="12700" marR="5080" algn="just">
              <a:lnSpc>
                <a:spcPts val="2160"/>
              </a:lnSpc>
              <a:spcBef>
                <a:spcPts val="375"/>
              </a:spcBef>
            </a:pPr>
            <a:r>
              <a:rPr sz="2000" spc="-10" dirty="0">
                <a:latin typeface="Carlito"/>
                <a:cs typeface="Carlito"/>
              </a:rPr>
              <a:t>Индексы </a:t>
            </a:r>
            <a:r>
              <a:rPr sz="2000" spc="-5" dirty="0">
                <a:latin typeface="Carlito"/>
                <a:cs typeface="Carlito"/>
              </a:rPr>
              <a:t>могут </a:t>
            </a:r>
            <a:r>
              <a:rPr sz="2000" spc="-10" dirty="0">
                <a:latin typeface="Carlito"/>
                <a:cs typeface="Carlito"/>
              </a:rPr>
              <a:t>также </a:t>
            </a:r>
            <a:r>
              <a:rPr sz="2000" spc="-5" dirty="0">
                <a:latin typeface="Carlito"/>
                <a:cs typeface="Carlito"/>
              </a:rPr>
              <a:t>использоваться для обеспечения уникальности  </a:t>
            </a:r>
            <a:r>
              <a:rPr sz="2000" dirty="0">
                <a:latin typeface="Carlito"/>
                <a:cs typeface="Carlito"/>
              </a:rPr>
              <a:t>значений </a:t>
            </a:r>
            <a:r>
              <a:rPr sz="2000" spc="-5" dirty="0">
                <a:latin typeface="Carlito"/>
                <a:cs typeface="Carlito"/>
              </a:rPr>
              <a:t>атрибутов </a:t>
            </a:r>
            <a:r>
              <a:rPr sz="2000" dirty="0">
                <a:latin typeface="Carlito"/>
                <a:cs typeface="Carlito"/>
              </a:rPr>
              <a:t>в </a:t>
            </a:r>
            <a:r>
              <a:rPr sz="2000" spc="-10" dirty="0">
                <a:latin typeface="Carlito"/>
                <a:cs typeface="Carlito"/>
              </a:rPr>
              <a:t>строках таблицы. </a:t>
            </a:r>
            <a:r>
              <a:rPr sz="2000" dirty="0">
                <a:latin typeface="Carlito"/>
                <a:cs typeface="Carlito"/>
              </a:rPr>
              <a:t>В </a:t>
            </a:r>
            <a:r>
              <a:rPr sz="2000" spc="-10" dirty="0">
                <a:latin typeface="Carlito"/>
                <a:cs typeface="Carlito"/>
              </a:rPr>
              <a:t>таком </a:t>
            </a:r>
            <a:r>
              <a:rPr sz="2000" dirty="0">
                <a:latin typeface="Carlito"/>
                <a:cs typeface="Carlito"/>
              </a:rPr>
              <a:t>случае</a:t>
            </a:r>
            <a:r>
              <a:rPr sz="2000" spc="-55" dirty="0">
                <a:latin typeface="Carlito"/>
                <a:cs typeface="Carlito"/>
              </a:rPr>
              <a:t> </a:t>
            </a:r>
            <a:r>
              <a:rPr sz="2000" spc="-10" dirty="0">
                <a:latin typeface="Carlito"/>
                <a:cs typeface="Carlito"/>
              </a:rPr>
              <a:t>создается</a:t>
            </a:r>
            <a:endParaRPr sz="2000" dirty="0">
              <a:latin typeface="Carlito"/>
              <a:cs typeface="Carlito"/>
            </a:endParaRPr>
          </a:p>
          <a:p>
            <a:pPr marL="12700" algn="just">
              <a:lnSpc>
                <a:spcPts val="2130"/>
              </a:lnSpc>
            </a:pPr>
            <a:r>
              <a:rPr sz="2000" spc="-5" dirty="0">
                <a:latin typeface="Carlito"/>
                <a:cs typeface="Carlito"/>
              </a:rPr>
              <a:t>уникальный </a:t>
            </a:r>
            <a:r>
              <a:rPr sz="2000" spc="-10" dirty="0">
                <a:latin typeface="Carlito"/>
                <a:cs typeface="Carlito"/>
              </a:rPr>
              <a:t>индекс.</a:t>
            </a:r>
            <a:endParaRPr sz="2000" dirty="0">
              <a:latin typeface="Carlito"/>
              <a:cs typeface="Carlito"/>
            </a:endParaRPr>
          </a:p>
          <a:p>
            <a:pPr marL="12700">
              <a:spcBef>
                <a:spcPts val="190"/>
              </a:spcBef>
            </a:pPr>
            <a:r>
              <a:rPr b="1" spc="-10" dirty="0">
                <a:latin typeface="Courier New"/>
                <a:cs typeface="Courier New"/>
              </a:rPr>
              <a:t>CREATE </a:t>
            </a:r>
            <a:r>
              <a:rPr b="1" spc="-10" dirty="0">
                <a:solidFill>
                  <a:srgbClr val="FF0000"/>
                </a:solidFill>
                <a:latin typeface="Courier New"/>
                <a:cs typeface="Courier New"/>
              </a:rPr>
              <a:t>UNIQUE </a:t>
            </a:r>
            <a:r>
              <a:rPr b="1" spc="-10" dirty="0">
                <a:latin typeface="Courier New"/>
                <a:cs typeface="Courier New"/>
              </a:rPr>
              <a:t>INDEX</a:t>
            </a:r>
            <a:r>
              <a:rPr b="1" spc="-15" dirty="0">
                <a:latin typeface="Courier New"/>
                <a:cs typeface="Courier New"/>
              </a:rPr>
              <a:t> </a:t>
            </a:r>
            <a:r>
              <a:rPr b="1" spc="-10" dirty="0">
                <a:latin typeface="Courier New"/>
                <a:cs typeface="Courier New"/>
              </a:rPr>
              <a:t>имя_индекса</a:t>
            </a:r>
            <a:endParaRPr dirty="0">
              <a:latin typeface="Courier New"/>
              <a:cs typeface="Courier New"/>
            </a:endParaRPr>
          </a:p>
          <a:p>
            <a:pPr marL="12700">
              <a:spcBef>
                <a:spcPts val="215"/>
              </a:spcBef>
            </a:pPr>
            <a:r>
              <a:rPr b="1" spc="-5" dirty="0">
                <a:latin typeface="Courier New"/>
                <a:cs typeface="Courier New"/>
              </a:rPr>
              <a:t>ON </a:t>
            </a:r>
            <a:r>
              <a:rPr b="1" spc="-10" dirty="0">
                <a:latin typeface="Courier New"/>
                <a:cs typeface="Courier New"/>
              </a:rPr>
              <a:t>имя_таблицы </a:t>
            </a:r>
            <a:r>
              <a:rPr b="1" dirty="0">
                <a:latin typeface="Courier New"/>
                <a:cs typeface="Courier New"/>
              </a:rPr>
              <a:t>( </a:t>
            </a:r>
            <a:r>
              <a:rPr b="1" spc="-10" dirty="0">
                <a:latin typeface="Courier New"/>
                <a:cs typeface="Courier New"/>
              </a:rPr>
              <a:t>имя_столбца,</a:t>
            </a:r>
            <a:r>
              <a:rPr b="1" spc="-55" dirty="0">
                <a:latin typeface="Courier New"/>
                <a:cs typeface="Courier New"/>
              </a:rPr>
              <a:t> </a:t>
            </a:r>
            <a:r>
              <a:rPr b="1" spc="-10" dirty="0">
                <a:latin typeface="Courier New"/>
                <a:cs typeface="Courier New"/>
              </a:rPr>
              <a:t>...);</a:t>
            </a:r>
            <a:endParaRPr dirty="0">
              <a:latin typeface="Courier New"/>
              <a:cs typeface="Courier New"/>
            </a:endParaRPr>
          </a:p>
          <a:p>
            <a:pPr marL="12700" marR="1235710">
              <a:lnSpc>
                <a:spcPct val="110000"/>
              </a:lnSpc>
              <a:spcBef>
                <a:spcPts val="770"/>
              </a:spcBef>
            </a:pPr>
            <a:r>
              <a:rPr b="1" spc="-10" dirty="0">
                <a:latin typeface="Courier New"/>
                <a:cs typeface="Courier New"/>
              </a:rPr>
              <a:t>CREATE </a:t>
            </a:r>
            <a:r>
              <a:rPr b="1" spc="-10" dirty="0">
                <a:solidFill>
                  <a:srgbClr val="FF0000"/>
                </a:solidFill>
                <a:latin typeface="Courier New"/>
                <a:cs typeface="Courier New"/>
              </a:rPr>
              <a:t>UNIQUE </a:t>
            </a:r>
            <a:r>
              <a:rPr b="1" spc="-10" dirty="0">
                <a:latin typeface="Courier New"/>
                <a:cs typeface="Courier New"/>
              </a:rPr>
              <a:t>INDEX aircrafts_unique_model_key  </a:t>
            </a:r>
            <a:r>
              <a:rPr b="1" spc="-5" dirty="0">
                <a:latin typeface="Courier New"/>
                <a:cs typeface="Courier New"/>
              </a:rPr>
              <a:t>ON </a:t>
            </a:r>
            <a:r>
              <a:rPr b="1" spc="-10" dirty="0">
                <a:latin typeface="Courier New"/>
                <a:cs typeface="Courier New"/>
              </a:rPr>
              <a:t>aircrafts </a:t>
            </a:r>
            <a:r>
              <a:rPr b="1" dirty="0">
                <a:latin typeface="Courier New"/>
                <a:cs typeface="Courier New"/>
              </a:rPr>
              <a:t>( </a:t>
            </a:r>
            <a:r>
              <a:rPr b="1" spc="-10" dirty="0">
                <a:latin typeface="Courier New"/>
                <a:cs typeface="Courier New"/>
              </a:rPr>
              <a:t>model</a:t>
            </a:r>
            <a:r>
              <a:rPr b="1" spc="-40" dirty="0">
                <a:latin typeface="Courier New"/>
                <a:cs typeface="Courier New"/>
              </a:rPr>
              <a:t> </a:t>
            </a:r>
            <a:r>
              <a:rPr b="1" spc="-15" dirty="0">
                <a:latin typeface="Courier New"/>
                <a:cs typeface="Courier New"/>
              </a:rPr>
              <a:t>);</a:t>
            </a:r>
            <a:endParaRPr dirty="0">
              <a:latin typeface="Courier New"/>
              <a:cs typeface="Courier New"/>
            </a:endParaRPr>
          </a:p>
          <a:p>
            <a:pPr marL="12700" marR="22860" algn="just">
              <a:lnSpc>
                <a:spcPct val="90000"/>
              </a:lnSpc>
              <a:spcBef>
                <a:spcPts val="505"/>
              </a:spcBef>
            </a:pPr>
            <a:r>
              <a:rPr sz="2000" spc="-5" dirty="0">
                <a:latin typeface="Carlito"/>
                <a:cs typeface="Carlito"/>
              </a:rPr>
              <a:t>ПРИМЕЧАНИЕ. </a:t>
            </a:r>
            <a:r>
              <a:rPr sz="2000" dirty="0">
                <a:latin typeface="Carlito"/>
                <a:cs typeface="Carlito"/>
              </a:rPr>
              <a:t>Мы </a:t>
            </a:r>
            <a:r>
              <a:rPr sz="2000" spc="-20" dirty="0">
                <a:latin typeface="Carlito"/>
                <a:cs typeface="Carlito"/>
              </a:rPr>
              <a:t>могли </a:t>
            </a:r>
            <a:r>
              <a:rPr sz="2000" dirty="0">
                <a:latin typeface="Carlito"/>
                <a:cs typeface="Carlito"/>
              </a:rPr>
              <a:t>при создании </a:t>
            </a:r>
            <a:r>
              <a:rPr sz="2000" spc="-10" dirty="0">
                <a:latin typeface="Carlito"/>
                <a:cs typeface="Carlito"/>
              </a:rPr>
              <a:t>таблицы </a:t>
            </a:r>
            <a:r>
              <a:rPr sz="2000" dirty="0">
                <a:latin typeface="Carlito"/>
                <a:cs typeface="Carlito"/>
              </a:rPr>
              <a:t>задать </a:t>
            </a:r>
            <a:r>
              <a:rPr sz="2000" spc="-5" dirty="0">
                <a:latin typeface="Carlito"/>
                <a:cs typeface="Carlito"/>
              </a:rPr>
              <a:t>ограничение  уникальности для </a:t>
            </a:r>
            <a:r>
              <a:rPr sz="2000" spc="-10" dirty="0">
                <a:latin typeface="Carlito"/>
                <a:cs typeface="Carlito"/>
              </a:rPr>
              <a:t>столбца </a:t>
            </a:r>
            <a:r>
              <a:rPr sz="2000" spc="-5" dirty="0">
                <a:latin typeface="Carlito"/>
                <a:cs typeface="Carlito"/>
              </a:rPr>
              <a:t>model, </a:t>
            </a:r>
            <a:r>
              <a:rPr sz="2000" dirty="0">
                <a:latin typeface="Carlito"/>
                <a:cs typeface="Carlito"/>
              </a:rPr>
              <a:t>и </a:t>
            </a:r>
            <a:r>
              <a:rPr sz="2000" spc="-25" dirty="0">
                <a:latin typeface="Carlito"/>
                <a:cs typeface="Carlito"/>
              </a:rPr>
              <a:t>тогда </a:t>
            </a:r>
            <a:r>
              <a:rPr sz="2000" spc="-5" dirty="0">
                <a:latin typeface="Carlito"/>
                <a:cs typeface="Carlito"/>
              </a:rPr>
              <a:t>уникальный </a:t>
            </a:r>
            <a:r>
              <a:rPr sz="2000" spc="-15" dirty="0">
                <a:latin typeface="Carlito"/>
                <a:cs typeface="Carlito"/>
              </a:rPr>
              <a:t>индекс </a:t>
            </a:r>
            <a:r>
              <a:rPr sz="2000" dirty="0">
                <a:latin typeface="Carlito"/>
                <a:cs typeface="Carlito"/>
              </a:rPr>
              <a:t>был бы  создан</a:t>
            </a:r>
            <a:r>
              <a:rPr sz="2000" spc="-25" dirty="0">
                <a:latin typeface="Carlito"/>
                <a:cs typeface="Carlito"/>
              </a:rPr>
              <a:t> </a:t>
            </a:r>
            <a:r>
              <a:rPr sz="2000" spc="-5" dirty="0">
                <a:latin typeface="Carlito"/>
                <a:cs typeface="Carlito"/>
              </a:rPr>
              <a:t>автоматически.</a:t>
            </a:r>
            <a:endParaRPr sz="2000" dirty="0">
              <a:latin typeface="Carlito"/>
              <a:cs typeface="Carlito"/>
            </a:endParaRPr>
          </a:p>
        </p:txBody>
      </p:sp>
      <p:sp>
        <p:nvSpPr>
          <p:cNvPr id="5" name="object 5"/>
          <p:cNvSpPr txBox="1"/>
          <p:nvPr/>
        </p:nvSpPr>
        <p:spPr>
          <a:xfrm>
            <a:off x="1909572" y="4315294"/>
            <a:ext cx="9291828" cy="954107"/>
          </a:xfrm>
          <a:prstGeom prst="rect">
            <a:avLst/>
          </a:prstGeom>
          <a:ln w="9525">
            <a:solidFill>
              <a:srgbClr val="4F81BC"/>
            </a:solidFill>
          </a:ln>
        </p:spPr>
        <p:txBody>
          <a:bodyPr vert="horz" wrap="square" lIns="0" tIns="30480" rIns="0" bIns="0" rtlCol="0">
            <a:spAutoFit/>
          </a:bodyPr>
          <a:lstStyle/>
          <a:p>
            <a:pPr marL="91440" marR="405130">
              <a:spcBef>
                <a:spcPts val="240"/>
              </a:spcBef>
            </a:pPr>
            <a:r>
              <a:rPr sz="2000" spc="-10" dirty="0">
                <a:solidFill>
                  <a:srgbClr val="FF0000"/>
                </a:solidFill>
                <a:latin typeface="Carlito"/>
                <a:cs typeface="Carlito"/>
              </a:rPr>
              <a:t>ВАЖНО! </a:t>
            </a:r>
            <a:r>
              <a:rPr sz="2000" dirty="0">
                <a:latin typeface="Carlito"/>
                <a:cs typeface="Carlito"/>
              </a:rPr>
              <a:t>В </a:t>
            </a:r>
            <a:r>
              <a:rPr sz="2000" spc="-5" dirty="0">
                <a:latin typeface="Carlito"/>
                <a:cs typeface="Carlito"/>
              </a:rPr>
              <a:t>уникальных </a:t>
            </a:r>
            <a:r>
              <a:rPr sz="2000" spc="-10" dirty="0">
                <a:latin typeface="Carlito"/>
                <a:cs typeface="Carlito"/>
              </a:rPr>
              <a:t>индексах допускается </a:t>
            </a:r>
            <a:r>
              <a:rPr sz="2000" spc="-5" dirty="0">
                <a:latin typeface="Carlito"/>
                <a:cs typeface="Carlito"/>
              </a:rPr>
              <a:t>наличие </a:t>
            </a:r>
            <a:r>
              <a:rPr sz="2000" dirty="0">
                <a:latin typeface="Carlito"/>
                <a:cs typeface="Carlito"/>
              </a:rPr>
              <a:t>значений NULL,  </a:t>
            </a:r>
            <a:r>
              <a:rPr sz="2000" spc="-10" dirty="0">
                <a:latin typeface="Carlito"/>
                <a:cs typeface="Carlito"/>
              </a:rPr>
              <a:t>поскольку </a:t>
            </a:r>
            <a:r>
              <a:rPr sz="2000" spc="-5" dirty="0">
                <a:latin typeface="Carlito"/>
                <a:cs typeface="Carlito"/>
              </a:rPr>
              <a:t>они считаются </a:t>
            </a:r>
            <a:r>
              <a:rPr sz="2000" dirty="0">
                <a:latin typeface="Carlito"/>
                <a:cs typeface="Carlito"/>
              </a:rPr>
              <a:t>не </a:t>
            </a:r>
            <a:r>
              <a:rPr sz="2000" spc="-5" dirty="0">
                <a:latin typeface="Carlito"/>
                <a:cs typeface="Carlito"/>
              </a:rPr>
              <a:t>совпадающими </a:t>
            </a:r>
            <a:r>
              <a:rPr sz="2000" dirty="0">
                <a:latin typeface="Carlito"/>
                <a:cs typeface="Carlito"/>
              </a:rPr>
              <a:t>ни с </a:t>
            </a:r>
            <a:r>
              <a:rPr sz="2000" spc="-10" dirty="0">
                <a:latin typeface="Carlito"/>
                <a:cs typeface="Carlito"/>
              </a:rPr>
              <a:t>какими</a:t>
            </a:r>
            <a:r>
              <a:rPr sz="2000" spc="-120" dirty="0">
                <a:latin typeface="Carlito"/>
                <a:cs typeface="Carlito"/>
              </a:rPr>
              <a:t> </a:t>
            </a:r>
            <a:r>
              <a:rPr sz="2000" spc="-5" dirty="0">
                <a:latin typeface="Carlito"/>
                <a:cs typeface="Carlito"/>
              </a:rPr>
              <a:t>другими</a:t>
            </a:r>
            <a:endParaRPr sz="2000">
              <a:latin typeface="Carlito"/>
              <a:cs typeface="Carlito"/>
            </a:endParaRPr>
          </a:p>
          <a:p>
            <a:pPr marL="91440"/>
            <a:r>
              <a:rPr sz="2000" spc="-5" dirty="0">
                <a:latin typeface="Carlito"/>
                <a:cs typeface="Carlito"/>
              </a:rPr>
              <a:t>значениями, </a:t>
            </a:r>
            <a:r>
              <a:rPr sz="2000" dirty="0">
                <a:latin typeface="Carlito"/>
                <a:cs typeface="Carlito"/>
              </a:rPr>
              <a:t>в </a:t>
            </a:r>
            <a:r>
              <a:rPr sz="2000" spc="-10" dirty="0">
                <a:latin typeface="Carlito"/>
                <a:cs typeface="Carlito"/>
              </a:rPr>
              <a:t>том </a:t>
            </a:r>
            <a:r>
              <a:rPr sz="2000" dirty="0">
                <a:latin typeface="Carlito"/>
                <a:cs typeface="Carlito"/>
              </a:rPr>
              <a:t>числе и </a:t>
            </a:r>
            <a:r>
              <a:rPr sz="2000" spc="-5" dirty="0">
                <a:latin typeface="Carlito"/>
                <a:cs typeface="Carlito"/>
              </a:rPr>
              <a:t>друг </a:t>
            </a:r>
            <a:r>
              <a:rPr sz="2000" dirty="0">
                <a:latin typeface="Carlito"/>
                <a:cs typeface="Carlito"/>
              </a:rPr>
              <a:t>с</a:t>
            </a:r>
            <a:r>
              <a:rPr sz="2000" spc="-75" dirty="0">
                <a:latin typeface="Carlito"/>
                <a:cs typeface="Carlito"/>
              </a:rPr>
              <a:t> </a:t>
            </a:r>
            <a:r>
              <a:rPr sz="2000" spc="-5" dirty="0">
                <a:latin typeface="Carlito"/>
                <a:cs typeface="Carlito"/>
              </a:rPr>
              <a:t>другом.</a:t>
            </a:r>
            <a:endParaRPr sz="2000">
              <a:latin typeface="Carlito"/>
              <a:cs typeface="Carlito"/>
            </a:endParaRPr>
          </a:p>
        </p:txBody>
      </p:sp>
    </p:spTree>
    <p:extLst>
      <p:ext uri="{BB962C8B-B14F-4D97-AF65-F5344CB8AC3E}">
        <p14:creationId xmlns:p14="http://schemas.microsoft.com/office/powerpoint/2010/main" val="3793025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p:nvPr>
        </p:nvSpPr>
        <p:spPr>
          <a:xfrm>
            <a:off x="1398860" y="1891820"/>
            <a:ext cx="9535840" cy="3977280"/>
          </a:xfrm>
        </p:spPr>
        <p:txBody>
          <a:bodyPr>
            <a:normAutofit/>
          </a:bodyPr>
          <a:lstStyle/>
          <a:p>
            <a:r>
              <a:rPr lang="ru-RU" sz="3200" dirty="0" smtClean="0"/>
              <a:t>Строки таблицы упорядочены по значению ключа индекса</a:t>
            </a:r>
          </a:p>
          <a:p>
            <a:r>
              <a:rPr lang="ru-RU" sz="3200" dirty="0" smtClean="0"/>
              <a:t>Добавление информации в таблицу приводит к изменению физического порядка данных</a:t>
            </a:r>
          </a:p>
          <a:p>
            <a:r>
              <a:rPr lang="ru-RU" sz="3200" dirty="0" smtClean="0"/>
              <a:t>Бинарный поиск – </a:t>
            </a:r>
            <a:r>
              <a:rPr lang="en-US" sz="3200" dirty="0" smtClean="0"/>
              <a:t>log</a:t>
            </a:r>
            <a:r>
              <a:rPr lang="en-US" sz="3200" baseline="-25000" dirty="0" smtClean="0"/>
              <a:t>2</a:t>
            </a:r>
            <a:r>
              <a:rPr lang="en-US" sz="3200" dirty="0" smtClean="0"/>
              <a:t>N</a:t>
            </a:r>
            <a:r>
              <a:rPr lang="ru-RU" sz="3200" dirty="0" smtClean="0"/>
              <a:t>, где </a:t>
            </a:r>
            <a:r>
              <a:rPr lang="en-US" sz="3200" dirty="0" smtClean="0"/>
              <a:t>N</a:t>
            </a:r>
            <a:r>
              <a:rPr lang="ru-RU" sz="3200" dirty="0" smtClean="0"/>
              <a:t> – количество блоков файла</a:t>
            </a:r>
            <a:endParaRPr lang="ru-RU" sz="3200" dirty="0"/>
          </a:p>
        </p:txBody>
      </p:sp>
      <p:sp>
        <p:nvSpPr>
          <p:cNvPr id="2" name="Заголовок 1"/>
          <p:cNvSpPr>
            <a:spLocks noGrp="1"/>
          </p:cNvSpPr>
          <p:nvPr>
            <p:ph type="title"/>
          </p:nvPr>
        </p:nvSpPr>
        <p:spPr>
          <a:xfrm>
            <a:off x="1817960" y="139700"/>
            <a:ext cx="9269140" cy="1752120"/>
          </a:xfrm>
        </p:spPr>
        <p:txBody>
          <a:bodyPr/>
          <a:lstStyle/>
          <a:p>
            <a:r>
              <a:rPr lang="ru-RU" b="1" dirty="0" smtClean="0"/>
              <a:t>Поиск в отсортированном файле</a:t>
            </a:r>
            <a:endParaRPr lang="ru-RU" b="1" dirty="0"/>
          </a:p>
        </p:txBody>
      </p:sp>
    </p:spTree>
    <p:extLst>
      <p:ext uri="{BB962C8B-B14F-4D97-AF65-F5344CB8AC3E}">
        <p14:creationId xmlns:p14="http://schemas.microsoft.com/office/powerpoint/2010/main" val="23483914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9060" y="2630619"/>
            <a:ext cx="9599340" cy="1367682"/>
          </a:xfrm>
          <a:prstGeom prst="rect">
            <a:avLst/>
          </a:prstGeom>
        </p:spPr>
        <p:txBody>
          <a:bodyPr vert="horz" wrap="square" lIns="0" tIns="13335" rIns="0" bIns="0" rtlCol="0" anchor="ctr">
            <a:spAutoFit/>
          </a:bodyPr>
          <a:lstStyle/>
          <a:p>
            <a:pPr marL="13335">
              <a:lnSpc>
                <a:spcPct val="100000"/>
              </a:lnSpc>
              <a:spcBef>
                <a:spcPts val="105"/>
              </a:spcBef>
            </a:pPr>
            <a:r>
              <a:rPr spc="-10" dirty="0" err="1" smtClean="0">
                <a:latin typeface="Arial Black" panose="020B0A04020102020204" pitchFamily="34" charset="0"/>
              </a:rPr>
              <a:t>Индексы</a:t>
            </a:r>
            <a:r>
              <a:rPr spc="-10" dirty="0" smtClean="0">
                <a:latin typeface="Arial Black" panose="020B0A04020102020204" pitchFamily="34" charset="0"/>
              </a:rPr>
              <a:t> </a:t>
            </a:r>
            <a:r>
              <a:rPr dirty="0">
                <a:latin typeface="Arial Black" panose="020B0A04020102020204" pitchFamily="34" charset="0"/>
              </a:rPr>
              <a:t>на </a:t>
            </a:r>
            <a:r>
              <a:rPr spc="-5" dirty="0">
                <a:latin typeface="Arial Black" panose="020B0A04020102020204" pitchFamily="34" charset="0"/>
              </a:rPr>
              <a:t>основе</a:t>
            </a:r>
            <a:r>
              <a:rPr spc="-15" dirty="0">
                <a:latin typeface="Arial Black" panose="020B0A04020102020204" pitchFamily="34" charset="0"/>
              </a:rPr>
              <a:t> </a:t>
            </a:r>
            <a:r>
              <a:rPr spc="-5" dirty="0">
                <a:latin typeface="Arial Black" panose="020B0A04020102020204" pitchFamily="34" charset="0"/>
              </a:rPr>
              <a:t>выражений</a:t>
            </a:r>
          </a:p>
        </p:txBody>
      </p:sp>
    </p:spTree>
    <p:extLst>
      <p:ext uri="{BB962C8B-B14F-4D97-AF65-F5344CB8AC3E}">
        <p14:creationId xmlns:p14="http://schemas.microsoft.com/office/powerpoint/2010/main" val="4104712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59940" y="56370"/>
            <a:ext cx="9035796" cy="997068"/>
          </a:xfrm>
          <a:prstGeom prst="rect">
            <a:avLst/>
          </a:prstGeom>
        </p:spPr>
        <p:txBody>
          <a:bodyPr vert="horz" wrap="square" lIns="0" tIns="12065" rIns="0" bIns="0" rtlCol="0" anchor="b">
            <a:spAutoFit/>
          </a:bodyPr>
          <a:lstStyle/>
          <a:p>
            <a:pPr marL="12700" marR="5080">
              <a:lnSpc>
                <a:spcPct val="100000"/>
              </a:lnSpc>
              <a:spcBef>
                <a:spcPts val="95"/>
              </a:spcBef>
            </a:pPr>
            <a:r>
              <a:rPr sz="3200" spc="-10" dirty="0">
                <a:latin typeface="Arial Black" panose="020B0A04020102020204" pitchFamily="34" charset="0"/>
              </a:rPr>
              <a:t>Использование функции  при </a:t>
            </a:r>
            <a:r>
              <a:rPr sz="3200" spc="-5" dirty="0">
                <a:latin typeface="Arial Black" panose="020B0A04020102020204" pitchFamily="34" charset="0"/>
              </a:rPr>
              <a:t>создании</a:t>
            </a:r>
            <a:r>
              <a:rPr sz="3200" spc="10" dirty="0">
                <a:latin typeface="Arial Black" panose="020B0A04020102020204" pitchFamily="34" charset="0"/>
              </a:rPr>
              <a:t> </a:t>
            </a:r>
            <a:r>
              <a:rPr sz="3200" spc="-10" dirty="0">
                <a:latin typeface="Arial Black" panose="020B0A04020102020204" pitchFamily="34" charset="0"/>
              </a:rPr>
              <a:t>индекса</a:t>
            </a:r>
            <a:endParaRPr sz="3200" dirty="0">
              <a:latin typeface="Arial Black" panose="020B0A04020102020204" pitchFamily="34" charset="0"/>
            </a:endParaRPr>
          </a:p>
        </p:txBody>
      </p:sp>
      <p:sp>
        <p:nvSpPr>
          <p:cNvPr id="4" name="object 4"/>
          <p:cNvSpPr txBox="1"/>
          <p:nvPr/>
        </p:nvSpPr>
        <p:spPr>
          <a:xfrm>
            <a:off x="2221738" y="2163457"/>
            <a:ext cx="8751062" cy="2111475"/>
          </a:xfrm>
          <a:prstGeom prst="rect">
            <a:avLst/>
          </a:prstGeom>
        </p:spPr>
        <p:txBody>
          <a:bodyPr vert="horz" wrap="square" lIns="0" tIns="13335" rIns="0" bIns="0" rtlCol="0">
            <a:spAutoFit/>
          </a:bodyPr>
          <a:lstStyle/>
          <a:p>
            <a:pPr marL="12700">
              <a:lnSpc>
                <a:spcPts val="2280"/>
              </a:lnSpc>
              <a:spcBef>
                <a:spcPts val="105"/>
              </a:spcBef>
            </a:pPr>
            <a:r>
              <a:rPr sz="2000" dirty="0">
                <a:latin typeface="Carlito"/>
                <a:cs typeface="Carlito"/>
              </a:rPr>
              <a:t>В </a:t>
            </a:r>
            <a:r>
              <a:rPr sz="2000" spc="-10" dirty="0">
                <a:latin typeface="Carlito"/>
                <a:cs typeface="Carlito"/>
              </a:rPr>
              <a:t>команде </a:t>
            </a:r>
            <a:r>
              <a:rPr sz="2000" dirty="0">
                <a:latin typeface="Carlito"/>
                <a:cs typeface="Carlito"/>
              </a:rPr>
              <a:t>создания </a:t>
            </a:r>
            <a:r>
              <a:rPr sz="2000" spc="-10" dirty="0">
                <a:latin typeface="Carlito"/>
                <a:cs typeface="Carlito"/>
              </a:rPr>
              <a:t>индекса </a:t>
            </a:r>
            <a:r>
              <a:rPr sz="2000" spc="-5" dirty="0">
                <a:latin typeface="Carlito"/>
                <a:cs typeface="Carlito"/>
              </a:rPr>
              <a:t>можно использовать </a:t>
            </a:r>
            <a:r>
              <a:rPr sz="2000" dirty="0">
                <a:latin typeface="Carlito"/>
                <a:cs typeface="Carlito"/>
              </a:rPr>
              <a:t>не </a:t>
            </a:r>
            <a:r>
              <a:rPr sz="2000" spc="-20" dirty="0" err="1">
                <a:latin typeface="Carlito"/>
                <a:cs typeface="Carlito"/>
              </a:rPr>
              <a:t>только</a:t>
            </a:r>
            <a:r>
              <a:rPr sz="2000" spc="-85" dirty="0">
                <a:latin typeface="Carlito"/>
                <a:cs typeface="Carlito"/>
              </a:rPr>
              <a:t> </a:t>
            </a:r>
            <a:r>
              <a:rPr sz="2000" dirty="0" err="1" smtClean="0">
                <a:latin typeface="Carlito"/>
                <a:cs typeface="Carlito"/>
              </a:rPr>
              <a:t>имена</a:t>
            </a:r>
            <a:r>
              <a:rPr sz="2000" spc="-15" dirty="0" err="1" smtClean="0">
                <a:latin typeface="Carlito"/>
                <a:cs typeface="Carlito"/>
              </a:rPr>
              <a:t>столбцов</a:t>
            </a:r>
            <a:r>
              <a:rPr sz="2000" spc="-15" dirty="0">
                <a:latin typeface="Carlito"/>
                <a:cs typeface="Carlito"/>
              </a:rPr>
              <a:t>, </a:t>
            </a:r>
            <a:r>
              <a:rPr sz="2000" spc="-5" dirty="0">
                <a:latin typeface="Carlito"/>
                <a:cs typeface="Carlito"/>
              </a:rPr>
              <a:t>но </a:t>
            </a:r>
            <a:r>
              <a:rPr sz="2000" spc="-10" dirty="0">
                <a:latin typeface="Carlito"/>
                <a:cs typeface="Carlito"/>
              </a:rPr>
              <a:t>также </a:t>
            </a:r>
            <a:r>
              <a:rPr sz="2000" spc="-5" dirty="0">
                <a:latin typeface="Carlito"/>
                <a:cs typeface="Carlito"/>
              </a:rPr>
              <a:t>функции </a:t>
            </a:r>
            <a:r>
              <a:rPr sz="2000" dirty="0">
                <a:latin typeface="Carlito"/>
                <a:cs typeface="Carlito"/>
              </a:rPr>
              <a:t>и </a:t>
            </a:r>
            <a:r>
              <a:rPr sz="2000" spc="-5" dirty="0">
                <a:latin typeface="Carlito"/>
                <a:cs typeface="Carlito"/>
              </a:rPr>
              <a:t>скалярные выражения, построенные </a:t>
            </a:r>
            <a:r>
              <a:rPr sz="2000" dirty="0">
                <a:latin typeface="Carlito"/>
                <a:cs typeface="Carlito"/>
              </a:rPr>
              <a:t>на  </a:t>
            </a:r>
            <a:r>
              <a:rPr sz="2000" spc="-5" dirty="0">
                <a:latin typeface="Carlito"/>
                <a:cs typeface="Carlito"/>
              </a:rPr>
              <a:t>основе </a:t>
            </a:r>
            <a:r>
              <a:rPr sz="2000" spc="-15" dirty="0">
                <a:latin typeface="Carlito"/>
                <a:cs typeface="Carlito"/>
              </a:rPr>
              <a:t>столбцов</a:t>
            </a:r>
            <a:r>
              <a:rPr sz="2000" spc="-20" dirty="0">
                <a:latin typeface="Carlito"/>
                <a:cs typeface="Carlito"/>
              </a:rPr>
              <a:t> </a:t>
            </a:r>
            <a:r>
              <a:rPr sz="2000" spc="-5" dirty="0">
                <a:latin typeface="Carlito"/>
                <a:cs typeface="Carlito"/>
              </a:rPr>
              <a:t>таблицы.</a:t>
            </a:r>
            <a:endParaRPr sz="2000" dirty="0">
              <a:latin typeface="Carlito"/>
              <a:cs typeface="Carlito"/>
            </a:endParaRPr>
          </a:p>
          <a:p>
            <a:pPr marL="12700">
              <a:lnSpc>
                <a:spcPts val="2280"/>
              </a:lnSpc>
              <a:spcBef>
                <a:spcPts val="209"/>
              </a:spcBef>
            </a:pPr>
            <a:r>
              <a:rPr sz="2000" b="1" dirty="0">
                <a:latin typeface="Carlito"/>
                <a:cs typeface="Carlito"/>
              </a:rPr>
              <a:t>Пример. </a:t>
            </a:r>
            <a:r>
              <a:rPr sz="2000" spc="-5" dirty="0">
                <a:latin typeface="Carlito"/>
                <a:cs typeface="Carlito"/>
              </a:rPr>
              <a:t>Запретим </a:t>
            </a:r>
            <a:r>
              <a:rPr sz="2000" dirty="0">
                <a:latin typeface="Carlito"/>
                <a:cs typeface="Carlito"/>
              </a:rPr>
              <a:t>значения </a:t>
            </a:r>
            <a:r>
              <a:rPr sz="2000" spc="-10" dirty="0">
                <a:latin typeface="Carlito"/>
                <a:cs typeface="Carlito"/>
              </a:rPr>
              <a:t>столбца </a:t>
            </a:r>
            <a:r>
              <a:rPr sz="2000" dirty="0">
                <a:latin typeface="Carlito"/>
                <a:cs typeface="Carlito"/>
              </a:rPr>
              <a:t>model в </a:t>
            </a:r>
            <a:r>
              <a:rPr sz="2000" spc="-15" dirty="0">
                <a:latin typeface="Carlito"/>
                <a:cs typeface="Carlito"/>
              </a:rPr>
              <a:t>таблице </a:t>
            </a:r>
            <a:r>
              <a:rPr sz="2000" spc="-10" dirty="0">
                <a:latin typeface="Carlito"/>
                <a:cs typeface="Carlito"/>
              </a:rPr>
              <a:t>aircrafts,</a:t>
            </a:r>
            <a:endParaRPr sz="2000" dirty="0">
              <a:latin typeface="Carlito"/>
              <a:cs typeface="Carlito"/>
            </a:endParaRPr>
          </a:p>
          <a:p>
            <a:pPr marL="12700">
              <a:lnSpc>
                <a:spcPts val="2280"/>
              </a:lnSpc>
            </a:pPr>
            <a:r>
              <a:rPr sz="2000" spc="-10" dirty="0">
                <a:latin typeface="Carlito"/>
                <a:cs typeface="Carlito"/>
              </a:rPr>
              <a:t>отличающиеся </a:t>
            </a:r>
            <a:r>
              <a:rPr sz="2000" spc="-20" dirty="0">
                <a:latin typeface="Carlito"/>
                <a:cs typeface="Carlito"/>
              </a:rPr>
              <a:t>только </a:t>
            </a:r>
            <a:r>
              <a:rPr sz="2000" spc="-5" dirty="0">
                <a:latin typeface="Carlito"/>
                <a:cs typeface="Carlito"/>
              </a:rPr>
              <a:t>регистром</a:t>
            </a:r>
            <a:r>
              <a:rPr sz="2000" spc="-50" dirty="0">
                <a:latin typeface="Carlito"/>
                <a:cs typeface="Carlito"/>
              </a:rPr>
              <a:t> </a:t>
            </a:r>
            <a:r>
              <a:rPr sz="2000" spc="-5" dirty="0" err="1">
                <a:latin typeface="Carlito"/>
                <a:cs typeface="Carlito"/>
              </a:rPr>
              <a:t>символов</a:t>
            </a:r>
            <a:r>
              <a:rPr sz="2000" spc="-5" dirty="0" smtClean="0">
                <a:latin typeface="Carlito"/>
                <a:cs typeface="Carlito"/>
              </a:rPr>
              <a:t>.</a:t>
            </a:r>
            <a:endParaRPr lang="en-US" sz="2000" spc="-5" dirty="0" smtClean="0">
              <a:latin typeface="Carlito"/>
              <a:cs typeface="Carlito"/>
            </a:endParaRPr>
          </a:p>
          <a:p>
            <a:pPr marL="12700">
              <a:lnSpc>
                <a:spcPts val="2280"/>
              </a:lnSpc>
            </a:pPr>
            <a:endParaRPr sz="2000" dirty="0">
              <a:latin typeface="Carlito"/>
              <a:cs typeface="Carlito"/>
            </a:endParaRPr>
          </a:p>
          <a:p>
            <a:pPr marL="12700">
              <a:spcBef>
                <a:spcPts val="185"/>
              </a:spcBef>
            </a:pPr>
            <a:r>
              <a:rPr b="1" spc="-10" dirty="0">
                <a:latin typeface="Courier New"/>
                <a:cs typeface="Courier New"/>
              </a:rPr>
              <a:t>CREATE UNIQUE INDEX</a:t>
            </a:r>
            <a:r>
              <a:rPr b="1" spc="-20" dirty="0">
                <a:latin typeface="Courier New"/>
                <a:cs typeface="Courier New"/>
              </a:rPr>
              <a:t> </a:t>
            </a:r>
            <a:r>
              <a:rPr b="1" spc="-10" dirty="0">
                <a:latin typeface="Courier New"/>
                <a:cs typeface="Courier New"/>
              </a:rPr>
              <a:t>aircrafts_unique_model_key</a:t>
            </a:r>
            <a:endParaRPr dirty="0">
              <a:latin typeface="Courier New"/>
              <a:cs typeface="Courier New"/>
            </a:endParaRPr>
          </a:p>
        </p:txBody>
      </p:sp>
      <p:sp>
        <p:nvSpPr>
          <p:cNvPr id="5" name="object 5"/>
          <p:cNvSpPr txBox="1"/>
          <p:nvPr/>
        </p:nvSpPr>
        <p:spPr>
          <a:xfrm>
            <a:off x="2237740" y="4125976"/>
            <a:ext cx="4395470" cy="417230"/>
          </a:xfrm>
          <a:prstGeom prst="rect">
            <a:avLst/>
          </a:prstGeom>
        </p:spPr>
        <p:txBody>
          <a:bodyPr vert="horz" wrap="square" lIns="0" tIns="12700" rIns="0" bIns="0" rtlCol="0">
            <a:spAutoFit/>
          </a:bodyPr>
          <a:lstStyle/>
          <a:p>
            <a:pPr marL="12700" marR="5080">
              <a:lnSpc>
                <a:spcPct val="145600"/>
              </a:lnSpc>
              <a:spcBef>
                <a:spcPts val="100"/>
              </a:spcBef>
            </a:pPr>
            <a:r>
              <a:rPr b="1" spc="-5" dirty="0">
                <a:latin typeface="Courier New"/>
                <a:cs typeface="Courier New"/>
              </a:rPr>
              <a:t>ON </a:t>
            </a:r>
            <a:r>
              <a:rPr b="1" spc="-10" dirty="0">
                <a:latin typeface="Courier New"/>
                <a:cs typeface="Courier New"/>
              </a:rPr>
              <a:t>aircrafts </a:t>
            </a:r>
            <a:r>
              <a:rPr b="1" dirty="0">
                <a:latin typeface="Courier New"/>
                <a:cs typeface="Courier New"/>
              </a:rPr>
              <a:t>( </a:t>
            </a:r>
            <a:r>
              <a:rPr b="1" spc="-10" dirty="0">
                <a:latin typeface="Courier New"/>
                <a:cs typeface="Courier New"/>
              </a:rPr>
              <a:t>lower( model </a:t>
            </a:r>
            <a:r>
              <a:rPr b="1" dirty="0">
                <a:latin typeface="Courier New"/>
                <a:cs typeface="Courier New"/>
              </a:rPr>
              <a:t>)</a:t>
            </a:r>
            <a:r>
              <a:rPr b="1" spc="-90" dirty="0">
                <a:latin typeface="Courier New"/>
                <a:cs typeface="Courier New"/>
              </a:rPr>
              <a:t> </a:t>
            </a:r>
            <a:r>
              <a:rPr b="1" spc="-5" dirty="0">
                <a:latin typeface="Courier New"/>
                <a:cs typeface="Courier New"/>
              </a:rPr>
              <a:t>);  </a:t>
            </a:r>
            <a:endParaRPr dirty="0">
              <a:latin typeface="Courier New"/>
              <a:cs typeface="Courier New"/>
            </a:endParaRPr>
          </a:p>
        </p:txBody>
      </p:sp>
      <p:sp>
        <p:nvSpPr>
          <p:cNvPr id="8" name="object 8"/>
          <p:cNvSpPr txBox="1"/>
          <p:nvPr/>
        </p:nvSpPr>
        <p:spPr>
          <a:xfrm>
            <a:off x="7137908" y="4554207"/>
            <a:ext cx="2952750" cy="308418"/>
          </a:xfrm>
          <a:prstGeom prst="rect">
            <a:avLst/>
          </a:prstGeom>
          <a:ln w="9525">
            <a:solidFill>
              <a:srgbClr val="4F81BC"/>
            </a:solidFill>
          </a:ln>
        </p:spPr>
        <p:txBody>
          <a:bodyPr vert="horz" wrap="square" lIns="0" tIns="31115" rIns="0" bIns="0" rtlCol="0">
            <a:spAutoFit/>
          </a:bodyPr>
          <a:lstStyle/>
          <a:p>
            <a:pPr marL="175895">
              <a:spcBef>
                <a:spcPts val="245"/>
              </a:spcBef>
            </a:pPr>
            <a:r>
              <a:rPr spc="-10" dirty="0">
                <a:latin typeface="Carlito"/>
                <a:cs typeface="Carlito"/>
              </a:rPr>
              <a:t>перевод </a:t>
            </a:r>
            <a:r>
              <a:rPr dirty="0">
                <a:latin typeface="Carlito"/>
                <a:cs typeface="Carlito"/>
              </a:rPr>
              <a:t>в </a:t>
            </a:r>
            <a:r>
              <a:rPr spc="-5" dirty="0">
                <a:latin typeface="Carlito"/>
                <a:cs typeface="Carlito"/>
              </a:rPr>
              <a:t>нижний</a:t>
            </a:r>
            <a:r>
              <a:rPr spc="5" dirty="0">
                <a:latin typeface="Carlito"/>
                <a:cs typeface="Carlito"/>
              </a:rPr>
              <a:t> </a:t>
            </a:r>
            <a:r>
              <a:rPr spc="-5" dirty="0">
                <a:latin typeface="Carlito"/>
                <a:cs typeface="Carlito"/>
              </a:rPr>
              <a:t>регистр</a:t>
            </a:r>
            <a:endParaRPr>
              <a:latin typeface="Carlito"/>
              <a:cs typeface="Carlito"/>
            </a:endParaRPr>
          </a:p>
        </p:txBody>
      </p:sp>
      <p:sp>
        <p:nvSpPr>
          <p:cNvPr id="9" name="object 9"/>
          <p:cNvSpPr/>
          <p:nvPr/>
        </p:nvSpPr>
        <p:spPr>
          <a:xfrm>
            <a:off x="4977639" y="4581397"/>
            <a:ext cx="2160905" cy="170180"/>
          </a:xfrm>
          <a:custGeom>
            <a:avLst/>
            <a:gdLst/>
            <a:ahLst/>
            <a:cxnLst/>
            <a:rect l="l" t="t" r="r" b="b"/>
            <a:pathLst>
              <a:path w="2160904" h="170179">
                <a:moveTo>
                  <a:pt x="72517" y="44907"/>
                </a:moveTo>
                <a:lnTo>
                  <a:pt x="50229" y="56521"/>
                </a:lnTo>
                <a:lnTo>
                  <a:pt x="71305" y="70185"/>
                </a:lnTo>
                <a:lnTo>
                  <a:pt x="2159635" y="170179"/>
                </a:lnTo>
                <a:lnTo>
                  <a:pt x="2160904" y="144779"/>
                </a:lnTo>
                <a:lnTo>
                  <a:pt x="72517" y="44907"/>
                </a:lnTo>
                <a:close/>
              </a:path>
              <a:path w="2160904" h="170179">
                <a:moveTo>
                  <a:pt x="103759" y="0"/>
                </a:moveTo>
                <a:lnTo>
                  <a:pt x="0" y="54101"/>
                </a:lnTo>
                <a:lnTo>
                  <a:pt x="98044" y="117855"/>
                </a:lnTo>
                <a:lnTo>
                  <a:pt x="105917" y="116204"/>
                </a:lnTo>
                <a:lnTo>
                  <a:pt x="109727" y="110236"/>
                </a:lnTo>
                <a:lnTo>
                  <a:pt x="113537" y="104393"/>
                </a:lnTo>
                <a:lnTo>
                  <a:pt x="111887" y="96519"/>
                </a:lnTo>
                <a:lnTo>
                  <a:pt x="71305" y="70185"/>
                </a:lnTo>
                <a:lnTo>
                  <a:pt x="24511" y="67944"/>
                </a:lnTo>
                <a:lnTo>
                  <a:pt x="25781" y="42672"/>
                </a:lnTo>
                <a:lnTo>
                  <a:pt x="76806" y="42672"/>
                </a:lnTo>
                <a:lnTo>
                  <a:pt x="109220" y="25780"/>
                </a:lnTo>
                <a:lnTo>
                  <a:pt x="115442" y="22605"/>
                </a:lnTo>
                <a:lnTo>
                  <a:pt x="117856" y="14859"/>
                </a:lnTo>
                <a:lnTo>
                  <a:pt x="114681" y="8636"/>
                </a:lnTo>
                <a:lnTo>
                  <a:pt x="111378" y="2412"/>
                </a:lnTo>
                <a:lnTo>
                  <a:pt x="103759" y="0"/>
                </a:lnTo>
                <a:close/>
              </a:path>
              <a:path w="2160904" h="170179">
                <a:moveTo>
                  <a:pt x="25781" y="42672"/>
                </a:moveTo>
                <a:lnTo>
                  <a:pt x="24511" y="67944"/>
                </a:lnTo>
                <a:lnTo>
                  <a:pt x="71305" y="70185"/>
                </a:lnTo>
                <a:lnTo>
                  <a:pt x="65694" y="66548"/>
                </a:lnTo>
                <a:lnTo>
                  <a:pt x="30987" y="66548"/>
                </a:lnTo>
                <a:lnTo>
                  <a:pt x="32003" y="44703"/>
                </a:lnTo>
                <a:lnTo>
                  <a:pt x="68271" y="44703"/>
                </a:lnTo>
                <a:lnTo>
                  <a:pt x="25781" y="42672"/>
                </a:lnTo>
                <a:close/>
              </a:path>
              <a:path w="2160904" h="170179">
                <a:moveTo>
                  <a:pt x="32003" y="44703"/>
                </a:moveTo>
                <a:lnTo>
                  <a:pt x="30987" y="66548"/>
                </a:lnTo>
                <a:lnTo>
                  <a:pt x="50229" y="56521"/>
                </a:lnTo>
                <a:lnTo>
                  <a:pt x="32003" y="44703"/>
                </a:lnTo>
                <a:close/>
              </a:path>
              <a:path w="2160904" h="170179">
                <a:moveTo>
                  <a:pt x="50229" y="56521"/>
                </a:moveTo>
                <a:lnTo>
                  <a:pt x="30987" y="66548"/>
                </a:lnTo>
                <a:lnTo>
                  <a:pt x="65694" y="66548"/>
                </a:lnTo>
                <a:lnTo>
                  <a:pt x="50229" y="56521"/>
                </a:lnTo>
                <a:close/>
              </a:path>
              <a:path w="2160904" h="170179">
                <a:moveTo>
                  <a:pt x="68271" y="44703"/>
                </a:moveTo>
                <a:lnTo>
                  <a:pt x="32003" y="44703"/>
                </a:lnTo>
                <a:lnTo>
                  <a:pt x="50229" y="56521"/>
                </a:lnTo>
                <a:lnTo>
                  <a:pt x="72517" y="44907"/>
                </a:lnTo>
                <a:lnTo>
                  <a:pt x="68271" y="44703"/>
                </a:lnTo>
                <a:close/>
              </a:path>
              <a:path w="2160904" h="170179">
                <a:moveTo>
                  <a:pt x="76806" y="42672"/>
                </a:moveTo>
                <a:lnTo>
                  <a:pt x="25781" y="42672"/>
                </a:lnTo>
                <a:lnTo>
                  <a:pt x="72517" y="44907"/>
                </a:lnTo>
                <a:lnTo>
                  <a:pt x="76806" y="42672"/>
                </a:lnTo>
                <a:close/>
              </a:path>
            </a:pathLst>
          </a:custGeom>
          <a:solidFill>
            <a:srgbClr val="497DBA"/>
          </a:solidFill>
        </p:spPr>
        <p:txBody>
          <a:bodyPr wrap="square" lIns="0" tIns="0" rIns="0" bIns="0" rtlCol="0"/>
          <a:lstStyle/>
          <a:p>
            <a:endParaRPr/>
          </a:p>
        </p:txBody>
      </p:sp>
    </p:spTree>
    <p:extLst>
      <p:ext uri="{BB962C8B-B14F-4D97-AF65-F5344CB8AC3E}">
        <p14:creationId xmlns:p14="http://schemas.microsoft.com/office/powerpoint/2010/main" val="2873562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p:nvPr/>
        </p:nvSpPr>
        <p:spPr>
          <a:xfrm>
            <a:off x="2866897" y="1123292"/>
            <a:ext cx="7803515" cy="1722908"/>
          </a:xfrm>
          <a:prstGeom prst="rect">
            <a:avLst/>
          </a:prstGeom>
        </p:spPr>
        <p:txBody>
          <a:bodyPr vert="horz" wrap="square" lIns="0" tIns="40005" rIns="0" bIns="0" rtlCol="0">
            <a:spAutoFit/>
          </a:bodyPr>
          <a:lstStyle/>
          <a:p>
            <a:pPr marL="12700">
              <a:spcBef>
                <a:spcPts val="315"/>
              </a:spcBef>
            </a:pPr>
            <a:r>
              <a:rPr lang="en-US" b="1" spc="-10" dirty="0">
                <a:latin typeface="Courier New"/>
                <a:cs typeface="Courier New"/>
              </a:rPr>
              <a:t>INSERT INTO</a:t>
            </a:r>
            <a:r>
              <a:rPr lang="en-US" b="1" spc="-15" dirty="0">
                <a:latin typeface="Courier New"/>
                <a:cs typeface="Courier New"/>
              </a:rPr>
              <a:t> </a:t>
            </a:r>
            <a:r>
              <a:rPr lang="en-US" b="1" spc="-10" dirty="0" smtClean="0">
                <a:latin typeface="Courier New"/>
                <a:cs typeface="Courier New"/>
              </a:rPr>
              <a:t>aircrafts</a:t>
            </a:r>
            <a:endParaRPr lang="ru-RU" b="1" spc="-10" dirty="0" smtClean="0">
              <a:latin typeface="Courier New"/>
              <a:cs typeface="Courier New"/>
            </a:endParaRPr>
          </a:p>
          <a:p>
            <a:pPr marL="12700">
              <a:spcBef>
                <a:spcPts val="315"/>
              </a:spcBef>
            </a:pPr>
            <a:r>
              <a:rPr b="1" spc="-10" dirty="0" smtClean="0">
                <a:latin typeface="Courier New"/>
                <a:cs typeface="Courier New"/>
              </a:rPr>
              <a:t>VALUES </a:t>
            </a:r>
            <a:r>
              <a:rPr b="1" dirty="0">
                <a:latin typeface="Courier New"/>
                <a:cs typeface="Courier New"/>
              </a:rPr>
              <a:t>( </a:t>
            </a:r>
            <a:r>
              <a:rPr b="1" spc="-10" dirty="0">
                <a:latin typeface="Courier New"/>
                <a:cs typeface="Courier New"/>
              </a:rPr>
              <a:t>'123', </a:t>
            </a:r>
            <a:r>
              <a:rPr b="1" spc="-10" dirty="0">
                <a:solidFill>
                  <a:srgbClr val="FF0000"/>
                </a:solidFill>
                <a:latin typeface="Courier New"/>
                <a:cs typeface="Courier New"/>
              </a:rPr>
              <a:t>'Cessna 208 CARAVAN</a:t>
            </a:r>
            <a:r>
              <a:rPr b="1" spc="-10" dirty="0">
                <a:latin typeface="Courier New"/>
                <a:cs typeface="Courier New"/>
              </a:rPr>
              <a:t>',</a:t>
            </a:r>
            <a:r>
              <a:rPr b="1" spc="-35" dirty="0">
                <a:latin typeface="Courier New"/>
                <a:cs typeface="Courier New"/>
              </a:rPr>
              <a:t> </a:t>
            </a:r>
            <a:r>
              <a:rPr b="1" spc="-10" dirty="0">
                <a:latin typeface="Courier New"/>
                <a:cs typeface="Courier New"/>
              </a:rPr>
              <a:t>1300);</a:t>
            </a:r>
            <a:endParaRPr dirty="0">
              <a:latin typeface="Courier New"/>
              <a:cs typeface="Courier New"/>
            </a:endParaRPr>
          </a:p>
          <a:p>
            <a:pPr marL="12700" marR="5080">
              <a:lnSpc>
                <a:spcPts val="1939"/>
              </a:lnSpc>
              <a:spcBef>
                <a:spcPts val="465"/>
              </a:spcBef>
              <a:tabLst>
                <a:tab pos="2060575" algn="l"/>
              </a:tabLst>
            </a:pPr>
            <a:r>
              <a:rPr spc="-10" dirty="0">
                <a:latin typeface="Courier New"/>
                <a:cs typeface="Courier New"/>
              </a:rPr>
              <a:t>ОШИБКА: повторяющееся значение ключа нарушает ограничение  уникальности,	"aircrafts_unique_model_key"</a:t>
            </a:r>
            <a:endParaRPr dirty="0">
              <a:latin typeface="Courier New"/>
              <a:cs typeface="Courier New"/>
            </a:endParaRPr>
          </a:p>
          <a:p>
            <a:pPr marL="12700" marR="275590">
              <a:lnSpc>
                <a:spcPts val="1939"/>
              </a:lnSpc>
              <a:spcBef>
                <a:spcPts val="440"/>
              </a:spcBef>
            </a:pPr>
            <a:r>
              <a:rPr spc="-10" dirty="0">
                <a:latin typeface="Courier New"/>
                <a:cs typeface="Courier New"/>
              </a:rPr>
              <a:t>ПОДРОБНОСТИ: Ключ "(lower(model))=(</a:t>
            </a:r>
            <a:r>
              <a:rPr spc="-10" dirty="0">
                <a:solidFill>
                  <a:srgbClr val="FF0000"/>
                </a:solidFill>
                <a:latin typeface="Courier New"/>
                <a:cs typeface="Courier New"/>
              </a:rPr>
              <a:t>cessna 208 caravan</a:t>
            </a:r>
            <a:r>
              <a:rPr spc="-10" dirty="0">
                <a:latin typeface="Courier New"/>
                <a:cs typeface="Courier New"/>
              </a:rPr>
              <a:t>)"  </a:t>
            </a:r>
            <a:r>
              <a:rPr spc="-5" dirty="0">
                <a:latin typeface="Courier New"/>
                <a:cs typeface="Courier New"/>
              </a:rPr>
              <a:t>уже</a:t>
            </a:r>
            <a:r>
              <a:rPr spc="-20" dirty="0">
                <a:latin typeface="Courier New"/>
                <a:cs typeface="Courier New"/>
              </a:rPr>
              <a:t> </a:t>
            </a:r>
            <a:r>
              <a:rPr spc="-10" dirty="0">
                <a:latin typeface="Courier New"/>
                <a:cs typeface="Courier New"/>
              </a:rPr>
              <a:t>существует.</a:t>
            </a:r>
            <a:endParaRPr dirty="0">
              <a:latin typeface="Courier New"/>
              <a:cs typeface="Courier New"/>
            </a:endParaRPr>
          </a:p>
        </p:txBody>
      </p:sp>
      <p:sp>
        <p:nvSpPr>
          <p:cNvPr id="2" name="Заголовок 1"/>
          <p:cNvSpPr>
            <a:spLocks noGrp="1"/>
          </p:cNvSpPr>
          <p:nvPr>
            <p:ph type="title"/>
          </p:nvPr>
        </p:nvSpPr>
        <p:spPr>
          <a:xfrm>
            <a:off x="4633880" y="406400"/>
            <a:ext cx="3163920" cy="647700"/>
          </a:xfrm>
        </p:spPr>
        <p:txBody>
          <a:bodyPr>
            <a:normAutofit/>
          </a:bodyPr>
          <a:lstStyle/>
          <a:p>
            <a:r>
              <a:rPr lang="ru-RU" sz="3600" dirty="0" smtClean="0">
                <a:latin typeface="Arial Black" panose="020B0A04020102020204" pitchFamily="34" charset="0"/>
              </a:rPr>
              <a:t>Проверка</a:t>
            </a:r>
            <a:endParaRPr lang="ru-RU" sz="3600" dirty="0">
              <a:latin typeface="Arial Black" panose="020B0A04020102020204" pitchFamily="34" charset="0"/>
            </a:endParaRPr>
          </a:p>
        </p:txBody>
      </p:sp>
      <p:sp>
        <p:nvSpPr>
          <p:cNvPr id="5" name="object 7"/>
          <p:cNvSpPr txBox="1"/>
          <p:nvPr/>
        </p:nvSpPr>
        <p:spPr>
          <a:xfrm>
            <a:off x="3492500" y="3716707"/>
            <a:ext cx="8432800" cy="889346"/>
          </a:xfrm>
          <a:prstGeom prst="rect">
            <a:avLst/>
          </a:prstGeom>
        </p:spPr>
        <p:txBody>
          <a:bodyPr vert="horz" wrap="square" lIns="0" tIns="12065" rIns="0" bIns="0" rtlCol="0">
            <a:spAutoFit/>
          </a:bodyPr>
          <a:lstStyle/>
          <a:p>
            <a:pPr marL="12700">
              <a:spcBef>
                <a:spcPts val="95"/>
              </a:spcBef>
            </a:pPr>
            <a:r>
              <a:rPr sz="1900" spc="-15" dirty="0">
                <a:latin typeface="Carlito"/>
                <a:cs typeface="Carlito"/>
              </a:rPr>
              <a:t>Индекс </a:t>
            </a:r>
            <a:r>
              <a:rPr sz="1900" spc="-10" dirty="0">
                <a:latin typeface="Carlito"/>
                <a:cs typeface="Carlito"/>
              </a:rPr>
              <a:t>строится уже </a:t>
            </a:r>
            <a:r>
              <a:rPr sz="1900" spc="-5" dirty="0">
                <a:latin typeface="Carlito"/>
                <a:cs typeface="Carlito"/>
              </a:rPr>
              <a:t>на </a:t>
            </a:r>
            <a:r>
              <a:rPr sz="1900" spc="-10" dirty="0">
                <a:latin typeface="Carlito"/>
                <a:cs typeface="Carlito"/>
              </a:rPr>
              <a:t>основе</a:t>
            </a:r>
            <a:r>
              <a:rPr sz="1900" u="heavy" spc="-10" dirty="0">
                <a:uFill>
                  <a:solidFill>
                    <a:srgbClr val="000000"/>
                  </a:solidFill>
                </a:uFill>
                <a:latin typeface="Carlito"/>
                <a:cs typeface="Carlito"/>
              </a:rPr>
              <a:t> </a:t>
            </a:r>
            <a:r>
              <a:rPr sz="1900" u="heavy" spc="-5" dirty="0">
                <a:uFill>
                  <a:solidFill>
                    <a:srgbClr val="000000"/>
                  </a:solidFill>
                </a:uFill>
                <a:latin typeface="Carlito"/>
                <a:cs typeface="Carlito"/>
              </a:rPr>
              <a:t>преобразованных</a:t>
            </a:r>
            <a:r>
              <a:rPr sz="1900" spc="-5" dirty="0">
                <a:latin typeface="Carlito"/>
                <a:cs typeface="Carlito"/>
              </a:rPr>
              <a:t> значений, </a:t>
            </a:r>
            <a:r>
              <a:rPr sz="1900" spc="-15" dirty="0">
                <a:latin typeface="Carlito"/>
                <a:cs typeface="Carlito"/>
              </a:rPr>
              <a:t>поэтому</a:t>
            </a:r>
            <a:r>
              <a:rPr sz="1900" spc="165" dirty="0">
                <a:latin typeface="Carlito"/>
                <a:cs typeface="Carlito"/>
              </a:rPr>
              <a:t> </a:t>
            </a:r>
            <a:r>
              <a:rPr sz="1900" spc="-5" dirty="0">
                <a:latin typeface="Carlito"/>
                <a:cs typeface="Carlito"/>
              </a:rPr>
              <a:t>при</a:t>
            </a:r>
            <a:endParaRPr sz="1900" dirty="0">
              <a:latin typeface="Carlito"/>
              <a:cs typeface="Carlito"/>
            </a:endParaRPr>
          </a:p>
          <a:p>
            <a:pPr marL="12700" marR="5080"/>
            <a:r>
              <a:rPr sz="1900" spc="-10" dirty="0">
                <a:latin typeface="Carlito"/>
                <a:cs typeface="Carlito"/>
              </a:rPr>
              <a:t>поиске </a:t>
            </a:r>
            <a:r>
              <a:rPr sz="1900" spc="-5" dirty="0">
                <a:latin typeface="Carlito"/>
                <a:cs typeface="Carlito"/>
              </a:rPr>
              <a:t>строки в </a:t>
            </a:r>
            <a:r>
              <a:rPr sz="1900" spc="-15" dirty="0">
                <a:latin typeface="Carlito"/>
                <a:cs typeface="Carlito"/>
              </a:rPr>
              <a:t>таблице </a:t>
            </a:r>
            <a:r>
              <a:rPr sz="1900" spc="-10" dirty="0">
                <a:latin typeface="Carlito"/>
                <a:cs typeface="Carlito"/>
              </a:rPr>
              <a:t>искомое </a:t>
            </a:r>
            <a:r>
              <a:rPr sz="1900" spc="-5" dirty="0">
                <a:latin typeface="Carlito"/>
                <a:cs typeface="Carlito"/>
              </a:rPr>
              <a:t>значение </a:t>
            </a:r>
            <a:r>
              <a:rPr sz="1900" i="1" spc="-5" dirty="0">
                <a:latin typeface="Carlito"/>
                <a:cs typeface="Carlito"/>
              </a:rPr>
              <a:t>сначала переводится в </a:t>
            </a:r>
            <a:r>
              <a:rPr sz="1900" i="1" spc="-10" dirty="0">
                <a:latin typeface="Carlito"/>
                <a:cs typeface="Carlito"/>
              </a:rPr>
              <a:t>нижний  </a:t>
            </a:r>
            <a:r>
              <a:rPr sz="1900" i="1" spc="-5" dirty="0">
                <a:latin typeface="Carlito"/>
                <a:cs typeface="Carlito"/>
              </a:rPr>
              <a:t>регистр</a:t>
            </a:r>
            <a:r>
              <a:rPr sz="1900" spc="-5" dirty="0">
                <a:latin typeface="Carlito"/>
                <a:cs typeface="Carlito"/>
              </a:rPr>
              <a:t>, а </a:t>
            </a:r>
            <a:r>
              <a:rPr sz="1900" spc="-10" dirty="0">
                <a:latin typeface="Carlito"/>
                <a:cs typeface="Carlito"/>
              </a:rPr>
              <a:t>затем осуществляется </a:t>
            </a:r>
            <a:r>
              <a:rPr sz="1900" spc="-5" dirty="0">
                <a:latin typeface="Carlito"/>
                <a:cs typeface="Carlito"/>
              </a:rPr>
              <a:t>поиск в</a:t>
            </a:r>
            <a:r>
              <a:rPr sz="1900" spc="50" dirty="0">
                <a:latin typeface="Carlito"/>
                <a:cs typeface="Carlito"/>
              </a:rPr>
              <a:t> </a:t>
            </a:r>
            <a:r>
              <a:rPr sz="1900" spc="-10" dirty="0">
                <a:latin typeface="Carlito"/>
                <a:cs typeface="Carlito"/>
              </a:rPr>
              <a:t>индексе.</a:t>
            </a:r>
            <a:endParaRPr sz="1900" dirty="0">
              <a:latin typeface="Carlito"/>
              <a:cs typeface="Carlito"/>
            </a:endParaRPr>
          </a:p>
        </p:txBody>
      </p:sp>
      <p:sp>
        <p:nvSpPr>
          <p:cNvPr id="6" name="object 10"/>
          <p:cNvSpPr txBox="1"/>
          <p:nvPr/>
        </p:nvSpPr>
        <p:spPr>
          <a:xfrm>
            <a:off x="4083558" y="2893495"/>
            <a:ext cx="3744595" cy="585417"/>
          </a:xfrm>
          <a:prstGeom prst="rect">
            <a:avLst/>
          </a:prstGeom>
          <a:ln w="9525">
            <a:solidFill>
              <a:srgbClr val="4F81BC"/>
            </a:solidFill>
          </a:ln>
        </p:spPr>
        <p:txBody>
          <a:bodyPr vert="horz" wrap="square" lIns="0" tIns="31115" rIns="0" bIns="0" rtlCol="0">
            <a:spAutoFit/>
          </a:bodyPr>
          <a:lstStyle/>
          <a:p>
            <a:pPr marL="156210">
              <a:spcBef>
                <a:spcPts val="245"/>
              </a:spcBef>
            </a:pPr>
            <a:r>
              <a:rPr spc="-10" dirty="0">
                <a:latin typeface="Carlito"/>
                <a:cs typeface="Carlito"/>
              </a:rPr>
              <a:t>такое </a:t>
            </a:r>
            <a:r>
              <a:rPr spc="-5" dirty="0">
                <a:latin typeface="Carlito"/>
                <a:cs typeface="Carlito"/>
              </a:rPr>
              <a:t>значение хранится </a:t>
            </a:r>
            <a:r>
              <a:rPr dirty="0">
                <a:latin typeface="Carlito"/>
                <a:cs typeface="Carlito"/>
              </a:rPr>
              <a:t>в</a:t>
            </a:r>
            <a:r>
              <a:rPr spc="40" dirty="0">
                <a:latin typeface="Carlito"/>
                <a:cs typeface="Carlito"/>
              </a:rPr>
              <a:t> </a:t>
            </a:r>
            <a:r>
              <a:rPr spc="-10" dirty="0">
                <a:latin typeface="Carlito"/>
                <a:cs typeface="Carlito"/>
              </a:rPr>
              <a:t>индексе</a:t>
            </a:r>
            <a:endParaRPr>
              <a:latin typeface="Carlito"/>
              <a:cs typeface="Carlito"/>
            </a:endParaRPr>
          </a:p>
        </p:txBody>
      </p:sp>
      <p:grpSp>
        <p:nvGrpSpPr>
          <p:cNvPr id="7" name="object 11"/>
          <p:cNvGrpSpPr/>
          <p:nvPr/>
        </p:nvGrpSpPr>
        <p:grpSpPr>
          <a:xfrm>
            <a:off x="7527291" y="2602042"/>
            <a:ext cx="2618105" cy="488315"/>
            <a:chOff x="5279390" y="4856479"/>
            <a:chExt cx="2618105" cy="488315"/>
          </a:xfrm>
        </p:grpSpPr>
        <p:sp>
          <p:nvSpPr>
            <p:cNvPr id="8" name="object 12"/>
            <p:cNvSpPr/>
            <p:nvPr/>
          </p:nvSpPr>
          <p:spPr>
            <a:xfrm>
              <a:off x="5292090" y="4869179"/>
              <a:ext cx="2592705" cy="216535"/>
            </a:xfrm>
            <a:custGeom>
              <a:avLst/>
              <a:gdLst/>
              <a:ahLst/>
              <a:cxnLst/>
              <a:rect l="l" t="t" r="r" b="b"/>
              <a:pathLst>
                <a:path w="2592704" h="216535">
                  <a:moveTo>
                    <a:pt x="2592324" y="0"/>
                  </a:moveTo>
                  <a:lnTo>
                    <a:pt x="2590899" y="42048"/>
                  </a:lnTo>
                  <a:lnTo>
                    <a:pt x="2587021" y="76358"/>
                  </a:lnTo>
                  <a:lnTo>
                    <a:pt x="2581286" y="99476"/>
                  </a:lnTo>
                  <a:lnTo>
                    <a:pt x="2574290" y="107950"/>
                  </a:lnTo>
                  <a:lnTo>
                    <a:pt x="1314195" y="107950"/>
                  </a:lnTo>
                  <a:lnTo>
                    <a:pt x="1307145" y="116443"/>
                  </a:lnTo>
                  <a:lnTo>
                    <a:pt x="1301416" y="139604"/>
                  </a:lnTo>
                  <a:lnTo>
                    <a:pt x="1297568" y="173958"/>
                  </a:lnTo>
                  <a:lnTo>
                    <a:pt x="1296162" y="216027"/>
                  </a:lnTo>
                  <a:lnTo>
                    <a:pt x="1294737" y="173958"/>
                  </a:lnTo>
                  <a:lnTo>
                    <a:pt x="1290859" y="139604"/>
                  </a:lnTo>
                  <a:lnTo>
                    <a:pt x="1285124" y="116443"/>
                  </a:lnTo>
                  <a:lnTo>
                    <a:pt x="1278128" y="107950"/>
                  </a:lnTo>
                  <a:lnTo>
                    <a:pt x="18034" y="107950"/>
                  </a:lnTo>
                  <a:lnTo>
                    <a:pt x="10983" y="99476"/>
                  </a:lnTo>
                  <a:lnTo>
                    <a:pt x="5254" y="76358"/>
                  </a:lnTo>
                  <a:lnTo>
                    <a:pt x="1406" y="42048"/>
                  </a:lnTo>
                  <a:lnTo>
                    <a:pt x="0" y="0"/>
                  </a:lnTo>
                </a:path>
              </a:pathLst>
            </a:custGeom>
            <a:ln w="25400">
              <a:solidFill>
                <a:srgbClr val="497DBA"/>
              </a:solidFill>
            </a:ln>
          </p:spPr>
          <p:txBody>
            <a:bodyPr wrap="square" lIns="0" tIns="0" rIns="0" bIns="0" rtlCol="0"/>
            <a:lstStyle/>
            <a:p>
              <a:endParaRPr/>
            </a:p>
          </p:txBody>
        </p:sp>
        <p:sp>
          <p:nvSpPr>
            <p:cNvPr id="9" name="object 13"/>
            <p:cNvSpPr/>
            <p:nvPr/>
          </p:nvSpPr>
          <p:spPr>
            <a:xfrm>
              <a:off x="5575046" y="5070855"/>
              <a:ext cx="581660" cy="273685"/>
            </a:xfrm>
            <a:custGeom>
              <a:avLst/>
              <a:gdLst/>
              <a:ahLst/>
              <a:cxnLst/>
              <a:rect l="l" t="t" r="r" b="b"/>
              <a:pathLst>
                <a:path w="581660" h="273685">
                  <a:moveTo>
                    <a:pt x="509860" y="31082"/>
                  </a:moveTo>
                  <a:lnTo>
                    <a:pt x="0" y="250063"/>
                  </a:lnTo>
                  <a:lnTo>
                    <a:pt x="10032" y="273431"/>
                  </a:lnTo>
                  <a:lnTo>
                    <a:pt x="519776" y="54501"/>
                  </a:lnTo>
                  <a:lnTo>
                    <a:pt x="534807" y="34156"/>
                  </a:lnTo>
                  <a:lnTo>
                    <a:pt x="509860" y="31082"/>
                  </a:lnTo>
                  <a:close/>
                </a:path>
                <a:path w="581660" h="273685">
                  <a:moveTo>
                    <a:pt x="566743" y="12573"/>
                  </a:moveTo>
                  <a:lnTo>
                    <a:pt x="552957" y="12573"/>
                  </a:lnTo>
                  <a:lnTo>
                    <a:pt x="562990" y="35941"/>
                  </a:lnTo>
                  <a:lnTo>
                    <a:pt x="519776" y="54501"/>
                  </a:lnTo>
                  <a:lnTo>
                    <a:pt x="495300" y="87630"/>
                  </a:lnTo>
                  <a:lnTo>
                    <a:pt x="491108" y="93218"/>
                  </a:lnTo>
                  <a:lnTo>
                    <a:pt x="492378" y="101219"/>
                  </a:lnTo>
                  <a:lnTo>
                    <a:pt x="497966" y="105410"/>
                  </a:lnTo>
                  <a:lnTo>
                    <a:pt x="503681" y="109601"/>
                  </a:lnTo>
                  <a:lnTo>
                    <a:pt x="511555" y="108331"/>
                  </a:lnTo>
                  <a:lnTo>
                    <a:pt x="515746" y="102743"/>
                  </a:lnTo>
                  <a:lnTo>
                    <a:pt x="581151" y="14351"/>
                  </a:lnTo>
                  <a:lnTo>
                    <a:pt x="566743" y="12573"/>
                  </a:lnTo>
                  <a:close/>
                </a:path>
                <a:path w="581660" h="273685">
                  <a:moveTo>
                    <a:pt x="534807" y="34156"/>
                  </a:moveTo>
                  <a:lnTo>
                    <a:pt x="519776" y="54501"/>
                  </a:lnTo>
                  <a:lnTo>
                    <a:pt x="560921" y="36830"/>
                  </a:lnTo>
                  <a:lnTo>
                    <a:pt x="556513" y="36830"/>
                  </a:lnTo>
                  <a:lnTo>
                    <a:pt x="534807" y="34156"/>
                  </a:lnTo>
                  <a:close/>
                </a:path>
                <a:path w="581660" h="273685">
                  <a:moveTo>
                    <a:pt x="547751" y="16637"/>
                  </a:moveTo>
                  <a:lnTo>
                    <a:pt x="534807" y="34156"/>
                  </a:lnTo>
                  <a:lnTo>
                    <a:pt x="556513" y="36830"/>
                  </a:lnTo>
                  <a:lnTo>
                    <a:pt x="547751" y="16637"/>
                  </a:lnTo>
                  <a:close/>
                </a:path>
                <a:path w="581660" h="273685">
                  <a:moveTo>
                    <a:pt x="554702" y="16637"/>
                  </a:moveTo>
                  <a:lnTo>
                    <a:pt x="547751" y="16637"/>
                  </a:lnTo>
                  <a:lnTo>
                    <a:pt x="556513" y="36830"/>
                  </a:lnTo>
                  <a:lnTo>
                    <a:pt x="560921" y="36830"/>
                  </a:lnTo>
                  <a:lnTo>
                    <a:pt x="562990" y="35941"/>
                  </a:lnTo>
                  <a:lnTo>
                    <a:pt x="554702" y="16637"/>
                  </a:lnTo>
                  <a:close/>
                </a:path>
                <a:path w="581660" h="273685">
                  <a:moveTo>
                    <a:pt x="552957" y="12573"/>
                  </a:moveTo>
                  <a:lnTo>
                    <a:pt x="509860" y="31082"/>
                  </a:lnTo>
                  <a:lnTo>
                    <a:pt x="534807" y="34156"/>
                  </a:lnTo>
                  <a:lnTo>
                    <a:pt x="547751" y="16637"/>
                  </a:lnTo>
                  <a:lnTo>
                    <a:pt x="554702" y="16637"/>
                  </a:lnTo>
                  <a:lnTo>
                    <a:pt x="552957" y="12573"/>
                  </a:lnTo>
                  <a:close/>
                </a:path>
                <a:path w="581660" h="273685">
                  <a:moveTo>
                    <a:pt x="465074" y="0"/>
                  </a:moveTo>
                  <a:lnTo>
                    <a:pt x="458724" y="4953"/>
                  </a:lnTo>
                  <a:lnTo>
                    <a:pt x="456945" y="18923"/>
                  </a:lnTo>
                  <a:lnTo>
                    <a:pt x="461899" y="25273"/>
                  </a:lnTo>
                  <a:lnTo>
                    <a:pt x="468883" y="26035"/>
                  </a:lnTo>
                  <a:lnTo>
                    <a:pt x="509860" y="31082"/>
                  </a:lnTo>
                  <a:lnTo>
                    <a:pt x="552957" y="12573"/>
                  </a:lnTo>
                  <a:lnTo>
                    <a:pt x="566743" y="12573"/>
                  </a:lnTo>
                  <a:lnTo>
                    <a:pt x="465074" y="0"/>
                  </a:lnTo>
                  <a:close/>
                </a:path>
              </a:pathLst>
            </a:custGeom>
            <a:solidFill>
              <a:srgbClr val="497DBA"/>
            </a:solidFill>
          </p:spPr>
          <p:txBody>
            <a:bodyPr wrap="square" lIns="0" tIns="0" rIns="0" bIns="0" rtlCol="0"/>
            <a:lstStyle/>
            <a:p>
              <a:endParaRPr/>
            </a:p>
          </p:txBody>
        </p:sp>
      </p:grpSp>
    </p:spTree>
    <p:extLst>
      <p:ext uri="{BB962C8B-B14F-4D97-AF65-F5344CB8AC3E}">
        <p14:creationId xmlns:p14="http://schemas.microsoft.com/office/powerpoint/2010/main" val="14164156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11904" y="528393"/>
            <a:ext cx="3841496" cy="504625"/>
          </a:xfrm>
          <a:prstGeom prst="rect">
            <a:avLst/>
          </a:prstGeom>
        </p:spPr>
        <p:txBody>
          <a:bodyPr vert="horz" wrap="square" lIns="0" tIns="12065" rIns="0" bIns="0" rtlCol="0" anchor="b">
            <a:spAutoFit/>
          </a:bodyPr>
          <a:lstStyle/>
          <a:p>
            <a:pPr marL="12700">
              <a:lnSpc>
                <a:spcPct val="100000"/>
              </a:lnSpc>
              <a:spcBef>
                <a:spcPts val="95"/>
              </a:spcBef>
            </a:pPr>
            <a:r>
              <a:rPr sz="3200" spc="-15" dirty="0">
                <a:latin typeface="Arial Black" panose="020B0A04020102020204" pitchFamily="34" charset="0"/>
              </a:rPr>
              <a:t>Ряд</a:t>
            </a:r>
            <a:r>
              <a:rPr sz="3200" spc="-65" dirty="0">
                <a:latin typeface="Arial Black" panose="020B0A04020102020204" pitchFamily="34" charset="0"/>
              </a:rPr>
              <a:t> </a:t>
            </a:r>
            <a:r>
              <a:rPr sz="3200" spc="-5" dirty="0">
                <a:latin typeface="Arial Black" panose="020B0A04020102020204" pitchFamily="34" charset="0"/>
              </a:rPr>
              <a:t>замечаний</a:t>
            </a:r>
            <a:endParaRPr sz="3200" dirty="0">
              <a:latin typeface="Arial Black" panose="020B0A04020102020204" pitchFamily="34" charset="0"/>
            </a:endParaRPr>
          </a:p>
        </p:txBody>
      </p:sp>
      <p:sp>
        <p:nvSpPr>
          <p:cNvPr id="3" name="object 3"/>
          <p:cNvSpPr txBox="1"/>
          <p:nvPr/>
        </p:nvSpPr>
        <p:spPr>
          <a:xfrm>
            <a:off x="1767841" y="1646170"/>
            <a:ext cx="10132059" cy="3399007"/>
          </a:xfrm>
          <a:prstGeom prst="rect">
            <a:avLst/>
          </a:prstGeom>
        </p:spPr>
        <p:txBody>
          <a:bodyPr vert="horz" wrap="square" lIns="0" tIns="13335" rIns="0" bIns="0" rtlCol="0">
            <a:spAutoFit/>
          </a:bodyPr>
          <a:lstStyle/>
          <a:p>
            <a:pPr marL="355600" indent="-342900">
              <a:spcBef>
                <a:spcPts val="105"/>
              </a:spcBef>
              <a:buFont typeface="Arial"/>
              <a:buChar char="•"/>
              <a:tabLst>
                <a:tab pos="354965" algn="l"/>
                <a:tab pos="355600" algn="l"/>
              </a:tabLst>
            </a:pPr>
            <a:r>
              <a:rPr sz="2000" spc="-10" dirty="0">
                <a:latin typeface="Carlito"/>
                <a:cs typeface="Carlito"/>
              </a:rPr>
              <a:t>Индексы </a:t>
            </a:r>
            <a:r>
              <a:rPr sz="2000" dirty="0">
                <a:latin typeface="Carlito"/>
                <a:cs typeface="Carlito"/>
              </a:rPr>
              <a:t>на </a:t>
            </a:r>
            <a:r>
              <a:rPr sz="2000" spc="-5" dirty="0">
                <a:latin typeface="Carlito"/>
                <a:cs typeface="Carlito"/>
              </a:rPr>
              <a:t>основе выражений требуют </a:t>
            </a:r>
            <a:r>
              <a:rPr sz="2000" i="1" spc="-5" dirty="0">
                <a:latin typeface="Carlito"/>
                <a:cs typeface="Carlito"/>
              </a:rPr>
              <a:t>больше ресурсов </a:t>
            </a:r>
            <a:r>
              <a:rPr sz="2000" spc="-5" dirty="0">
                <a:latin typeface="Carlito"/>
                <a:cs typeface="Carlito"/>
              </a:rPr>
              <a:t>для</a:t>
            </a:r>
            <a:r>
              <a:rPr sz="2000" spc="-25" dirty="0">
                <a:latin typeface="Carlito"/>
                <a:cs typeface="Carlito"/>
              </a:rPr>
              <a:t> </a:t>
            </a:r>
            <a:r>
              <a:rPr sz="2000" dirty="0">
                <a:latin typeface="Carlito"/>
                <a:cs typeface="Carlito"/>
              </a:rPr>
              <a:t>их</a:t>
            </a:r>
          </a:p>
          <a:p>
            <a:pPr marL="355600"/>
            <a:r>
              <a:rPr sz="2000" dirty="0">
                <a:latin typeface="Carlito"/>
                <a:cs typeface="Carlito"/>
              </a:rPr>
              <a:t>создания и </a:t>
            </a:r>
            <a:r>
              <a:rPr sz="2000" spc="-10" dirty="0">
                <a:latin typeface="Carlito"/>
                <a:cs typeface="Carlito"/>
              </a:rPr>
              <a:t>поддержания </a:t>
            </a:r>
            <a:r>
              <a:rPr sz="2000" dirty="0">
                <a:latin typeface="Carlito"/>
                <a:cs typeface="Carlito"/>
              </a:rPr>
              <a:t>при </a:t>
            </a:r>
            <a:r>
              <a:rPr sz="2000" spc="-5" dirty="0">
                <a:latin typeface="Carlito"/>
                <a:cs typeface="Carlito"/>
              </a:rPr>
              <a:t>вставке </a:t>
            </a:r>
            <a:r>
              <a:rPr sz="2000" dirty="0">
                <a:latin typeface="Carlito"/>
                <a:cs typeface="Carlito"/>
              </a:rPr>
              <a:t>и </a:t>
            </a:r>
            <a:r>
              <a:rPr sz="2000" spc="-5" dirty="0">
                <a:latin typeface="Carlito"/>
                <a:cs typeface="Carlito"/>
              </a:rPr>
              <a:t>обновлении </a:t>
            </a:r>
            <a:r>
              <a:rPr sz="2000" dirty="0">
                <a:latin typeface="Carlito"/>
                <a:cs typeface="Carlito"/>
              </a:rPr>
              <a:t>строк в</a:t>
            </a:r>
            <a:r>
              <a:rPr sz="2000" spc="-95" dirty="0">
                <a:latin typeface="Carlito"/>
                <a:cs typeface="Carlito"/>
              </a:rPr>
              <a:t> </a:t>
            </a:r>
            <a:r>
              <a:rPr sz="2000" spc="-10" dirty="0">
                <a:latin typeface="Carlito"/>
                <a:cs typeface="Carlito"/>
              </a:rPr>
              <a:t>таблице.</a:t>
            </a:r>
            <a:endParaRPr sz="2000" dirty="0">
              <a:latin typeface="Carlito"/>
              <a:cs typeface="Carlito"/>
            </a:endParaRPr>
          </a:p>
          <a:p>
            <a:pPr marL="355600" marR="5080" indent="-342900">
              <a:buFont typeface="Arial"/>
              <a:buChar char="•"/>
              <a:tabLst>
                <a:tab pos="354965" algn="l"/>
                <a:tab pos="355600" algn="l"/>
              </a:tabLst>
            </a:pPr>
            <a:r>
              <a:rPr sz="2000" spc="-5" dirty="0">
                <a:latin typeface="Carlito"/>
                <a:cs typeface="Carlito"/>
              </a:rPr>
              <a:t>Зато </a:t>
            </a:r>
            <a:r>
              <a:rPr sz="2000" dirty="0">
                <a:latin typeface="Carlito"/>
                <a:cs typeface="Carlito"/>
              </a:rPr>
              <a:t>при </a:t>
            </a:r>
            <a:r>
              <a:rPr sz="2000" spc="-5" dirty="0">
                <a:latin typeface="Carlito"/>
                <a:cs typeface="Carlito"/>
              </a:rPr>
              <a:t>выполнении </a:t>
            </a:r>
            <a:r>
              <a:rPr sz="2000" dirty="0">
                <a:latin typeface="Carlito"/>
                <a:cs typeface="Carlito"/>
              </a:rPr>
              <a:t>выборок, </a:t>
            </a:r>
            <a:r>
              <a:rPr sz="2000" spc="-5" dirty="0">
                <a:latin typeface="Carlito"/>
                <a:cs typeface="Carlito"/>
              </a:rPr>
              <a:t>построенных </a:t>
            </a:r>
            <a:r>
              <a:rPr sz="2000" dirty="0">
                <a:latin typeface="Carlito"/>
                <a:cs typeface="Carlito"/>
              </a:rPr>
              <a:t>на </a:t>
            </a:r>
            <a:r>
              <a:rPr sz="2000" spc="-5" dirty="0">
                <a:latin typeface="Carlito"/>
                <a:cs typeface="Carlito"/>
              </a:rPr>
              <a:t>основе сложных  выражений, работа </a:t>
            </a:r>
            <a:r>
              <a:rPr sz="2000" spc="-10" dirty="0">
                <a:latin typeface="Carlito"/>
                <a:cs typeface="Carlito"/>
              </a:rPr>
              <a:t>происходит </a:t>
            </a:r>
            <a:r>
              <a:rPr sz="2000" dirty="0">
                <a:latin typeface="Carlito"/>
                <a:cs typeface="Carlito"/>
              </a:rPr>
              <a:t>с </a:t>
            </a:r>
            <a:r>
              <a:rPr sz="2000" i="1" spc="-5" dirty="0">
                <a:latin typeface="Carlito"/>
                <a:cs typeface="Carlito"/>
              </a:rPr>
              <a:t>меньшими накладными расходами</a:t>
            </a:r>
            <a:r>
              <a:rPr sz="2000" spc="-5" dirty="0">
                <a:latin typeface="Carlito"/>
                <a:cs typeface="Carlito"/>
              </a:rPr>
              <a:t>,  </a:t>
            </a:r>
            <a:r>
              <a:rPr sz="2000" spc="-10" dirty="0">
                <a:latin typeface="Carlito"/>
                <a:cs typeface="Carlito"/>
              </a:rPr>
              <a:t>поскольку </a:t>
            </a:r>
            <a:r>
              <a:rPr sz="2000" dirty="0">
                <a:latin typeface="Carlito"/>
                <a:cs typeface="Carlito"/>
              </a:rPr>
              <a:t>в </a:t>
            </a:r>
            <a:r>
              <a:rPr sz="2000" spc="-10" dirty="0">
                <a:latin typeface="Carlito"/>
                <a:cs typeface="Carlito"/>
              </a:rPr>
              <a:t>индексе </a:t>
            </a:r>
            <a:r>
              <a:rPr sz="2000" spc="-5" dirty="0">
                <a:latin typeface="Carlito"/>
                <a:cs typeface="Carlito"/>
              </a:rPr>
              <a:t>хранятся </a:t>
            </a:r>
            <a:r>
              <a:rPr sz="2000" i="1" spc="-10" dirty="0">
                <a:latin typeface="Carlito"/>
                <a:cs typeface="Carlito"/>
              </a:rPr>
              <a:t>уже </a:t>
            </a:r>
            <a:r>
              <a:rPr sz="2000" i="1" dirty="0">
                <a:latin typeface="Carlito"/>
                <a:cs typeface="Carlito"/>
              </a:rPr>
              <a:t>вычисленные значения </a:t>
            </a:r>
            <a:r>
              <a:rPr sz="2000" spc="-10" dirty="0">
                <a:latin typeface="Carlito"/>
                <a:cs typeface="Carlito"/>
              </a:rPr>
              <a:t>этих  </a:t>
            </a:r>
            <a:r>
              <a:rPr sz="2000" spc="-5" dirty="0">
                <a:latin typeface="Carlito"/>
                <a:cs typeface="Carlito"/>
              </a:rPr>
              <a:t>выражений, пусть </a:t>
            </a:r>
            <a:r>
              <a:rPr sz="2000" spc="-10" dirty="0">
                <a:latin typeface="Carlito"/>
                <a:cs typeface="Carlito"/>
              </a:rPr>
              <a:t>даже </a:t>
            </a:r>
            <a:r>
              <a:rPr sz="2000" dirty="0">
                <a:latin typeface="Carlito"/>
                <a:cs typeface="Carlito"/>
              </a:rPr>
              <a:t>самых</a:t>
            </a:r>
            <a:r>
              <a:rPr sz="2000" spc="-30" dirty="0">
                <a:latin typeface="Carlito"/>
                <a:cs typeface="Carlito"/>
              </a:rPr>
              <a:t> </a:t>
            </a:r>
            <a:r>
              <a:rPr sz="2000" spc="-5" dirty="0" err="1">
                <a:latin typeface="Carlito"/>
                <a:cs typeface="Carlito"/>
              </a:rPr>
              <a:t>сложных</a:t>
            </a:r>
            <a:r>
              <a:rPr sz="2000" spc="-5" dirty="0" smtClean="0">
                <a:latin typeface="Carlito"/>
                <a:cs typeface="Carlito"/>
              </a:rPr>
              <a:t>.</a:t>
            </a:r>
            <a:endParaRPr lang="ru-RU" sz="2000" spc="-5" dirty="0" smtClean="0">
              <a:latin typeface="Carlito"/>
              <a:cs typeface="Carlito"/>
            </a:endParaRPr>
          </a:p>
          <a:p>
            <a:pPr marL="355600" indent="-342900">
              <a:buFont typeface="Arial"/>
              <a:buChar char="•"/>
              <a:tabLst>
                <a:tab pos="354965" algn="l"/>
                <a:tab pos="355600" algn="l"/>
              </a:tabLst>
            </a:pPr>
            <a:r>
              <a:rPr lang="ru-RU" sz="2000" spc="-10" dirty="0">
                <a:latin typeface="Carlito"/>
                <a:cs typeface="Carlito"/>
              </a:rPr>
              <a:t>Поэтому </a:t>
            </a:r>
            <a:r>
              <a:rPr lang="ru-RU" sz="2000" spc="-5" dirty="0">
                <a:latin typeface="Carlito"/>
                <a:cs typeface="Carlito"/>
              </a:rPr>
              <a:t>такие </a:t>
            </a:r>
            <a:r>
              <a:rPr lang="ru-RU" sz="2000" spc="-10" dirty="0">
                <a:latin typeface="Carlito"/>
                <a:cs typeface="Carlito"/>
              </a:rPr>
              <a:t>индексы целесообразно </a:t>
            </a:r>
            <a:r>
              <a:rPr lang="ru-RU" sz="2000" spc="-5" dirty="0">
                <a:latin typeface="Carlito"/>
                <a:cs typeface="Carlito"/>
              </a:rPr>
              <a:t>использовать </a:t>
            </a:r>
            <a:r>
              <a:rPr lang="ru-RU" sz="2000" spc="-25" dirty="0">
                <a:latin typeface="Carlito"/>
                <a:cs typeface="Carlito"/>
              </a:rPr>
              <a:t>тогда,</a:t>
            </a:r>
            <a:r>
              <a:rPr lang="ru-RU" sz="2000" spc="-40" dirty="0">
                <a:latin typeface="Carlito"/>
                <a:cs typeface="Carlito"/>
              </a:rPr>
              <a:t> </a:t>
            </a:r>
            <a:r>
              <a:rPr lang="ru-RU" sz="2000" spc="-30" dirty="0">
                <a:latin typeface="Carlito"/>
                <a:cs typeface="Carlito"/>
              </a:rPr>
              <a:t>когда</a:t>
            </a:r>
            <a:endParaRPr lang="ru-RU" sz="2000" dirty="0">
              <a:latin typeface="Carlito"/>
              <a:cs typeface="Carlito"/>
            </a:endParaRPr>
          </a:p>
          <a:p>
            <a:pPr marL="355600"/>
            <a:r>
              <a:rPr lang="ru-RU" sz="2000" i="1" dirty="0">
                <a:latin typeface="Carlito"/>
                <a:cs typeface="Carlito"/>
              </a:rPr>
              <a:t>выборки производятся </a:t>
            </a:r>
            <a:r>
              <a:rPr lang="ru-RU" sz="2000" i="1" spc="-5" dirty="0">
                <a:latin typeface="Carlito"/>
                <a:cs typeface="Carlito"/>
              </a:rPr>
              <a:t>многократно</a:t>
            </a:r>
            <a:r>
              <a:rPr lang="ru-RU" sz="2000" spc="-5" dirty="0">
                <a:latin typeface="Carlito"/>
                <a:cs typeface="Carlito"/>
              </a:rPr>
              <a:t>, </a:t>
            </a:r>
            <a:r>
              <a:rPr lang="ru-RU" sz="2000" dirty="0">
                <a:latin typeface="Carlito"/>
                <a:cs typeface="Carlito"/>
              </a:rPr>
              <a:t>и </a:t>
            </a:r>
            <a:r>
              <a:rPr lang="ru-RU" sz="2000" spc="-5" dirty="0">
                <a:latin typeface="Carlito"/>
                <a:cs typeface="Carlito"/>
              </a:rPr>
              <a:t>время, затраченное</a:t>
            </a:r>
            <a:r>
              <a:rPr lang="ru-RU" sz="2000" spc="-95" dirty="0">
                <a:latin typeface="Carlito"/>
                <a:cs typeface="Carlito"/>
              </a:rPr>
              <a:t> </a:t>
            </a:r>
            <a:r>
              <a:rPr lang="ru-RU" sz="2000" dirty="0">
                <a:latin typeface="Carlito"/>
                <a:cs typeface="Carlito"/>
              </a:rPr>
              <a:t>на</a:t>
            </a:r>
          </a:p>
          <a:p>
            <a:pPr marL="355600"/>
            <a:r>
              <a:rPr lang="ru-RU" sz="2000" spc="-5" dirty="0">
                <a:latin typeface="Carlito"/>
                <a:cs typeface="Carlito"/>
              </a:rPr>
              <a:t>создание </a:t>
            </a:r>
            <a:r>
              <a:rPr lang="ru-RU" sz="2000" dirty="0">
                <a:latin typeface="Carlito"/>
                <a:cs typeface="Carlito"/>
              </a:rPr>
              <a:t>и </a:t>
            </a:r>
            <a:r>
              <a:rPr lang="ru-RU" sz="2000" spc="-10" dirty="0">
                <a:latin typeface="Carlito"/>
                <a:cs typeface="Carlito"/>
              </a:rPr>
              <a:t>поддержание индекса, компенсируется </a:t>
            </a:r>
            <a:r>
              <a:rPr lang="ru-RU" sz="2000" spc="-5" dirty="0">
                <a:latin typeface="Carlito"/>
                <a:cs typeface="Carlito"/>
              </a:rPr>
              <a:t>(окупается)</a:t>
            </a:r>
            <a:r>
              <a:rPr lang="ru-RU" sz="2000" spc="-35" dirty="0">
                <a:latin typeface="Carlito"/>
                <a:cs typeface="Carlito"/>
              </a:rPr>
              <a:t> </a:t>
            </a:r>
            <a:r>
              <a:rPr lang="ru-RU" sz="2000" dirty="0">
                <a:latin typeface="Carlito"/>
                <a:cs typeface="Carlito"/>
              </a:rPr>
              <a:t>при</a:t>
            </a:r>
          </a:p>
          <a:p>
            <a:pPr marL="355600"/>
            <a:r>
              <a:rPr lang="ru-RU" sz="2000" spc="-5" dirty="0">
                <a:latin typeface="Carlito"/>
                <a:cs typeface="Carlito"/>
              </a:rPr>
              <a:t>выполнении </a:t>
            </a:r>
            <a:r>
              <a:rPr lang="ru-RU" sz="2000" dirty="0">
                <a:latin typeface="Carlito"/>
                <a:cs typeface="Carlito"/>
              </a:rPr>
              <a:t>выборок из</a:t>
            </a:r>
            <a:r>
              <a:rPr lang="ru-RU" sz="2000" spc="-40" dirty="0">
                <a:latin typeface="Carlito"/>
                <a:cs typeface="Carlito"/>
              </a:rPr>
              <a:t> </a:t>
            </a:r>
            <a:r>
              <a:rPr lang="ru-RU" sz="2000" spc="-10" dirty="0">
                <a:latin typeface="Carlito"/>
                <a:cs typeface="Carlito"/>
              </a:rPr>
              <a:t>таблицы.</a:t>
            </a:r>
            <a:endParaRPr lang="ru-RU" sz="2000" dirty="0">
              <a:latin typeface="Carlito"/>
              <a:cs typeface="Carlito"/>
            </a:endParaRPr>
          </a:p>
          <a:p>
            <a:pPr marL="355600" marR="5080" indent="-342900">
              <a:buFont typeface="Arial"/>
              <a:buChar char="•"/>
              <a:tabLst>
                <a:tab pos="354965" algn="l"/>
                <a:tab pos="355600" algn="l"/>
              </a:tabLst>
            </a:pPr>
            <a:endParaRPr sz="2000" dirty="0">
              <a:latin typeface="Carlito"/>
              <a:cs typeface="Carlito"/>
            </a:endParaRPr>
          </a:p>
        </p:txBody>
      </p:sp>
    </p:spTree>
    <p:extLst>
      <p:ext uri="{BB962C8B-B14F-4D97-AF65-F5344CB8AC3E}">
        <p14:creationId xmlns:p14="http://schemas.microsoft.com/office/powerpoint/2010/main" val="20636492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5026" y="2704682"/>
            <a:ext cx="6899274" cy="690574"/>
          </a:xfrm>
          <a:prstGeom prst="rect">
            <a:avLst/>
          </a:prstGeom>
        </p:spPr>
        <p:txBody>
          <a:bodyPr vert="horz" wrap="square" lIns="0" tIns="13335" rIns="0" bIns="0" rtlCol="0" anchor="ctr">
            <a:spAutoFit/>
          </a:bodyPr>
          <a:lstStyle/>
          <a:p>
            <a:pPr marL="12700">
              <a:lnSpc>
                <a:spcPct val="100000"/>
              </a:lnSpc>
              <a:spcBef>
                <a:spcPts val="105"/>
              </a:spcBef>
            </a:pPr>
            <a:r>
              <a:rPr smtClean="0">
                <a:latin typeface="Arial Black" panose="020B0A04020102020204" pitchFamily="34" charset="0"/>
              </a:rPr>
              <a:t>Частичные</a:t>
            </a:r>
            <a:r>
              <a:rPr spc="-55" dirty="0" smtClean="0">
                <a:latin typeface="Arial Black" panose="020B0A04020102020204" pitchFamily="34" charset="0"/>
              </a:rPr>
              <a:t> </a:t>
            </a:r>
            <a:r>
              <a:rPr spc="-10" dirty="0">
                <a:latin typeface="Arial Black" panose="020B0A04020102020204" pitchFamily="34" charset="0"/>
              </a:rPr>
              <a:t>индексы</a:t>
            </a:r>
          </a:p>
        </p:txBody>
      </p:sp>
    </p:spTree>
    <p:extLst>
      <p:ext uri="{BB962C8B-B14F-4D97-AF65-F5344CB8AC3E}">
        <p14:creationId xmlns:p14="http://schemas.microsoft.com/office/powerpoint/2010/main" val="17581749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3104" y="98968"/>
            <a:ext cx="7515351" cy="504625"/>
          </a:xfrm>
          <a:prstGeom prst="rect">
            <a:avLst/>
          </a:prstGeom>
        </p:spPr>
        <p:txBody>
          <a:bodyPr vert="horz" wrap="square" lIns="0" tIns="12065" rIns="0" bIns="0" rtlCol="0" anchor="b">
            <a:spAutoFit/>
          </a:bodyPr>
          <a:lstStyle/>
          <a:p>
            <a:pPr marL="12700">
              <a:lnSpc>
                <a:spcPct val="100000"/>
              </a:lnSpc>
              <a:spcBef>
                <a:spcPts val="95"/>
              </a:spcBef>
            </a:pPr>
            <a:r>
              <a:rPr sz="3200" spc="-15" dirty="0">
                <a:latin typeface="Arial Black" panose="020B0A04020102020204" pitchFamily="34" charset="0"/>
              </a:rPr>
              <a:t>Правдоподобная</a:t>
            </a:r>
            <a:r>
              <a:rPr sz="3200" spc="-70" dirty="0">
                <a:latin typeface="Arial Black" panose="020B0A04020102020204" pitchFamily="34" charset="0"/>
              </a:rPr>
              <a:t> </a:t>
            </a:r>
            <a:r>
              <a:rPr sz="3200" spc="-5" dirty="0">
                <a:latin typeface="Arial Black" panose="020B0A04020102020204" pitchFamily="34" charset="0"/>
              </a:rPr>
              <a:t>ситуация</a:t>
            </a:r>
            <a:endParaRPr sz="3200" dirty="0">
              <a:latin typeface="Arial Black" panose="020B0A04020102020204" pitchFamily="34" charset="0"/>
            </a:endParaRPr>
          </a:p>
        </p:txBody>
      </p:sp>
      <p:sp>
        <p:nvSpPr>
          <p:cNvPr id="3" name="object 3"/>
          <p:cNvSpPr txBox="1"/>
          <p:nvPr/>
        </p:nvSpPr>
        <p:spPr>
          <a:xfrm>
            <a:off x="2212085" y="747394"/>
            <a:ext cx="7786370" cy="2028761"/>
          </a:xfrm>
          <a:prstGeom prst="rect">
            <a:avLst/>
          </a:prstGeom>
        </p:spPr>
        <p:txBody>
          <a:bodyPr vert="horz" wrap="square" lIns="0" tIns="12700" rIns="0" bIns="0" rtlCol="0">
            <a:spAutoFit/>
          </a:bodyPr>
          <a:lstStyle/>
          <a:p>
            <a:pPr marL="12700">
              <a:spcBef>
                <a:spcPts val="100"/>
              </a:spcBef>
            </a:pPr>
            <a:r>
              <a:rPr b="1" spc="-5" dirty="0">
                <a:latin typeface="Carlito"/>
                <a:cs typeface="Carlito"/>
              </a:rPr>
              <a:t>Частичный </a:t>
            </a:r>
            <a:r>
              <a:rPr b="1" spc="-10" dirty="0">
                <a:latin typeface="Carlito"/>
                <a:cs typeface="Carlito"/>
              </a:rPr>
              <a:t>индекс </a:t>
            </a:r>
            <a:r>
              <a:rPr spc="-10" dirty="0">
                <a:latin typeface="Carlito"/>
                <a:cs typeface="Carlito"/>
              </a:rPr>
              <a:t>формируется </a:t>
            </a:r>
            <a:r>
              <a:rPr dirty="0">
                <a:latin typeface="Carlito"/>
                <a:cs typeface="Carlito"/>
              </a:rPr>
              <a:t>не для </a:t>
            </a:r>
            <a:r>
              <a:rPr spc="-5" dirty="0">
                <a:latin typeface="Carlito"/>
                <a:cs typeface="Carlito"/>
              </a:rPr>
              <a:t>всех строк </a:t>
            </a:r>
            <a:r>
              <a:rPr spc="-10" dirty="0">
                <a:latin typeface="Carlito"/>
                <a:cs typeface="Carlito"/>
              </a:rPr>
              <a:t>таблицы, </a:t>
            </a:r>
            <a:r>
              <a:rPr dirty="0">
                <a:latin typeface="Carlito"/>
                <a:cs typeface="Carlito"/>
              </a:rPr>
              <a:t>а лишь </a:t>
            </a:r>
            <a:r>
              <a:rPr dirty="0" err="1">
                <a:latin typeface="Carlito"/>
                <a:cs typeface="Carlito"/>
              </a:rPr>
              <a:t>для</a:t>
            </a:r>
            <a:r>
              <a:rPr spc="45" dirty="0">
                <a:latin typeface="Carlito"/>
                <a:cs typeface="Carlito"/>
              </a:rPr>
              <a:t> </a:t>
            </a:r>
            <a:r>
              <a:rPr dirty="0" err="1" smtClean="0">
                <a:latin typeface="Carlito"/>
                <a:cs typeface="Carlito"/>
              </a:rPr>
              <a:t>их</a:t>
            </a:r>
            <a:r>
              <a:rPr lang="ru-RU" dirty="0" smtClean="0">
                <a:latin typeface="Carlito"/>
                <a:cs typeface="Carlito"/>
              </a:rPr>
              <a:t> </a:t>
            </a:r>
            <a:r>
              <a:rPr i="1" spc="-5" dirty="0" err="1" smtClean="0">
                <a:latin typeface="Carlito"/>
                <a:cs typeface="Carlito"/>
              </a:rPr>
              <a:t>подмножества</a:t>
            </a:r>
            <a:r>
              <a:rPr spc="-5" dirty="0">
                <a:latin typeface="Carlito"/>
                <a:cs typeface="Carlito"/>
              </a:rPr>
              <a:t>. </a:t>
            </a:r>
            <a:r>
              <a:rPr spc="-10" dirty="0">
                <a:latin typeface="Carlito"/>
                <a:cs typeface="Carlito"/>
              </a:rPr>
              <a:t>Это достигается </a:t>
            </a:r>
            <a:r>
              <a:rPr dirty="0">
                <a:latin typeface="Carlito"/>
                <a:cs typeface="Carlito"/>
              </a:rPr>
              <a:t>с </a:t>
            </a:r>
            <a:r>
              <a:rPr spc="-5" dirty="0">
                <a:latin typeface="Carlito"/>
                <a:cs typeface="Carlito"/>
              </a:rPr>
              <a:t>помощью </a:t>
            </a:r>
            <a:r>
              <a:rPr spc="-10" dirty="0" err="1">
                <a:latin typeface="Carlito"/>
                <a:cs typeface="Carlito"/>
              </a:rPr>
              <a:t>использования</a:t>
            </a:r>
            <a:r>
              <a:rPr spc="100" dirty="0">
                <a:latin typeface="Carlito"/>
                <a:cs typeface="Carlito"/>
              </a:rPr>
              <a:t> </a:t>
            </a:r>
            <a:r>
              <a:rPr spc="-10" dirty="0" err="1" smtClean="0">
                <a:latin typeface="Carlito"/>
                <a:cs typeface="Carlito"/>
              </a:rPr>
              <a:t>условного</a:t>
            </a:r>
            <a:r>
              <a:rPr lang="ru-RU" spc="-10" dirty="0" smtClean="0">
                <a:latin typeface="Carlito"/>
                <a:cs typeface="Carlito"/>
              </a:rPr>
              <a:t> </a:t>
            </a:r>
            <a:r>
              <a:rPr spc="-5" dirty="0" err="1" smtClean="0">
                <a:latin typeface="Carlito"/>
                <a:cs typeface="Carlito"/>
              </a:rPr>
              <a:t>выражения</a:t>
            </a:r>
            <a:r>
              <a:rPr spc="-5" dirty="0">
                <a:latin typeface="Carlito"/>
                <a:cs typeface="Carlito"/>
              </a:rPr>
              <a:t>, называемого </a:t>
            </a:r>
            <a:r>
              <a:rPr b="1" spc="-10" dirty="0">
                <a:latin typeface="Carlito"/>
                <a:cs typeface="Carlito"/>
              </a:rPr>
              <a:t>предикатом индекса</a:t>
            </a:r>
            <a:r>
              <a:rPr spc="-10" dirty="0">
                <a:latin typeface="Carlito"/>
                <a:cs typeface="Carlito"/>
              </a:rPr>
              <a:t>. Предикат </a:t>
            </a:r>
            <a:r>
              <a:rPr spc="-15" dirty="0">
                <a:latin typeface="Carlito"/>
                <a:cs typeface="Carlito"/>
              </a:rPr>
              <a:t>вводится </a:t>
            </a:r>
            <a:r>
              <a:rPr dirty="0">
                <a:latin typeface="Carlito"/>
                <a:cs typeface="Carlito"/>
              </a:rPr>
              <a:t>с </a:t>
            </a:r>
            <a:r>
              <a:rPr spc="-5" dirty="0">
                <a:latin typeface="Carlito"/>
                <a:cs typeface="Carlito"/>
              </a:rPr>
              <a:t>помощью  </a:t>
            </a:r>
            <a:r>
              <a:rPr spc="-10" dirty="0">
                <a:latin typeface="Carlito"/>
                <a:cs typeface="Carlito"/>
              </a:rPr>
              <a:t>предложения</a:t>
            </a:r>
            <a:r>
              <a:rPr spc="-20" dirty="0">
                <a:latin typeface="Carlito"/>
                <a:cs typeface="Carlito"/>
              </a:rPr>
              <a:t> </a:t>
            </a:r>
            <a:r>
              <a:rPr spc="-10" dirty="0">
                <a:latin typeface="Carlito"/>
                <a:cs typeface="Carlito"/>
              </a:rPr>
              <a:t>WHERE.</a:t>
            </a:r>
            <a:endParaRPr dirty="0">
              <a:latin typeface="Carlito"/>
              <a:cs typeface="Carlito"/>
            </a:endParaRPr>
          </a:p>
          <a:p>
            <a:pPr marL="12700"/>
            <a:r>
              <a:rPr b="1" spc="-5" dirty="0">
                <a:latin typeface="Carlito"/>
                <a:cs typeface="Carlito"/>
              </a:rPr>
              <a:t>Пример. </a:t>
            </a:r>
            <a:r>
              <a:rPr spc="-10" dirty="0">
                <a:latin typeface="Carlito"/>
                <a:cs typeface="Carlito"/>
              </a:rPr>
              <a:t>Представим, </a:t>
            </a:r>
            <a:r>
              <a:rPr spc="-15" dirty="0">
                <a:latin typeface="Carlito"/>
                <a:cs typeface="Carlito"/>
              </a:rPr>
              <a:t>что руководство </a:t>
            </a:r>
            <a:r>
              <a:rPr spc="-5" dirty="0">
                <a:latin typeface="Carlito"/>
                <a:cs typeface="Carlito"/>
              </a:rPr>
              <a:t>компании интересуют </a:t>
            </a:r>
            <a:r>
              <a:rPr spc="-5" dirty="0" err="1">
                <a:latin typeface="Carlito"/>
                <a:cs typeface="Carlito"/>
              </a:rPr>
              <a:t>бронирования</a:t>
            </a:r>
            <a:r>
              <a:rPr spc="185" dirty="0">
                <a:latin typeface="Carlito"/>
                <a:cs typeface="Carlito"/>
              </a:rPr>
              <a:t> </a:t>
            </a:r>
            <a:r>
              <a:rPr dirty="0" err="1" smtClean="0">
                <a:latin typeface="Carlito"/>
                <a:cs typeface="Carlito"/>
              </a:rPr>
              <a:t>на</a:t>
            </a:r>
            <a:r>
              <a:rPr lang="ru-RU" dirty="0" smtClean="0">
                <a:latin typeface="Carlito"/>
                <a:cs typeface="Carlito"/>
              </a:rPr>
              <a:t> </a:t>
            </a:r>
            <a:r>
              <a:rPr lang="ru-RU" spc="-15" dirty="0">
                <a:latin typeface="Carlito"/>
                <a:cs typeface="Carlito"/>
              </a:rPr>
              <a:t>сумму </a:t>
            </a:r>
            <a:r>
              <a:rPr lang="ru-RU" spc="-5" dirty="0">
                <a:latin typeface="Carlito"/>
                <a:cs typeface="Carlito"/>
              </a:rPr>
              <a:t>свыше </a:t>
            </a:r>
            <a:r>
              <a:rPr lang="ru-RU" spc="-15" dirty="0">
                <a:latin typeface="Carlito"/>
                <a:cs typeface="Carlito"/>
              </a:rPr>
              <a:t>одного </a:t>
            </a:r>
            <a:r>
              <a:rPr lang="ru-RU" spc="-5" dirty="0">
                <a:latin typeface="Carlito"/>
                <a:cs typeface="Carlito"/>
              </a:rPr>
              <a:t>миллиона</a:t>
            </a:r>
            <a:r>
              <a:rPr lang="ru-RU" spc="10" dirty="0">
                <a:latin typeface="Carlito"/>
                <a:cs typeface="Carlito"/>
              </a:rPr>
              <a:t> </a:t>
            </a:r>
            <a:r>
              <a:rPr lang="ru-RU" spc="-5" dirty="0">
                <a:latin typeface="Carlito"/>
                <a:cs typeface="Carlito"/>
              </a:rPr>
              <a:t>рублей.</a:t>
            </a:r>
            <a:endParaRPr lang="ru-RU" dirty="0">
              <a:latin typeface="Carlito"/>
              <a:cs typeface="Carlito"/>
            </a:endParaRPr>
          </a:p>
          <a:p>
            <a:pPr marL="12700"/>
            <a:endParaRPr dirty="0">
              <a:latin typeface="Carlito"/>
              <a:cs typeface="Carlito"/>
            </a:endParaRPr>
          </a:p>
        </p:txBody>
      </p:sp>
      <p:sp>
        <p:nvSpPr>
          <p:cNvPr id="4" name="object 4"/>
          <p:cNvSpPr txBox="1"/>
          <p:nvPr/>
        </p:nvSpPr>
        <p:spPr>
          <a:xfrm>
            <a:off x="2166873" y="3017419"/>
            <a:ext cx="3904615" cy="908582"/>
          </a:xfrm>
          <a:prstGeom prst="rect">
            <a:avLst/>
          </a:prstGeom>
        </p:spPr>
        <p:txBody>
          <a:bodyPr vert="horz" wrap="square" lIns="0" tIns="76835" rIns="0" bIns="0" rtlCol="0">
            <a:spAutoFit/>
          </a:bodyPr>
          <a:lstStyle/>
          <a:p>
            <a:pPr marL="12700" marR="60960">
              <a:spcBef>
                <a:spcPts val="500"/>
              </a:spcBef>
            </a:pPr>
            <a:r>
              <a:rPr b="1" spc="-10" dirty="0" smtClean="0">
                <a:latin typeface="Courier New"/>
                <a:cs typeface="Courier New"/>
              </a:rPr>
              <a:t>SELECT </a:t>
            </a:r>
            <a:r>
              <a:rPr b="1" dirty="0">
                <a:latin typeface="Courier New"/>
                <a:cs typeface="Courier New"/>
              </a:rPr>
              <a:t>* </a:t>
            </a:r>
            <a:r>
              <a:rPr b="1" spc="-10" dirty="0">
                <a:latin typeface="Courier New"/>
                <a:cs typeface="Courier New"/>
              </a:rPr>
              <a:t>FROM bookings  WHERE total_amount </a:t>
            </a:r>
            <a:r>
              <a:rPr b="1" dirty="0">
                <a:latin typeface="Courier New"/>
                <a:cs typeface="Courier New"/>
              </a:rPr>
              <a:t>&gt; </a:t>
            </a:r>
            <a:r>
              <a:rPr b="1" spc="-10" dirty="0">
                <a:latin typeface="Courier New"/>
                <a:cs typeface="Courier New"/>
              </a:rPr>
              <a:t>1000000  ORDER </a:t>
            </a:r>
            <a:r>
              <a:rPr b="1" spc="-5" dirty="0">
                <a:latin typeface="Courier New"/>
                <a:cs typeface="Courier New"/>
              </a:rPr>
              <a:t>BY </a:t>
            </a:r>
            <a:r>
              <a:rPr b="1" spc="-10" dirty="0">
                <a:latin typeface="Courier New"/>
                <a:cs typeface="Courier New"/>
              </a:rPr>
              <a:t>book_date</a:t>
            </a:r>
            <a:r>
              <a:rPr b="1" spc="-45" dirty="0">
                <a:latin typeface="Courier New"/>
                <a:cs typeface="Courier New"/>
              </a:rPr>
              <a:t> </a:t>
            </a:r>
            <a:r>
              <a:rPr b="1" spc="-10" dirty="0">
                <a:solidFill>
                  <a:srgbClr val="FF0000"/>
                </a:solidFill>
                <a:latin typeface="Courier New"/>
                <a:cs typeface="Courier New"/>
              </a:rPr>
              <a:t>DESC</a:t>
            </a:r>
            <a:r>
              <a:rPr b="1" spc="-10" dirty="0">
                <a:latin typeface="Courier New"/>
                <a:cs typeface="Courier New"/>
              </a:rPr>
              <a:t>;</a:t>
            </a:r>
            <a:endParaRPr dirty="0">
              <a:latin typeface="Courier New"/>
              <a:cs typeface="Courier New"/>
            </a:endParaRPr>
          </a:p>
        </p:txBody>
      </p:sp>
      <p:sp>
        <p:nvSpPr>
          <p:cNvPr id="5" name="object 5"/>
          <p:cNvSpPr txBox="1"/>
          <p:nvPr/>
        </p:nvSpPr>
        <p:spPr>
          <a:xfrm>
            <a:off x="2341625" y="3948911"/>
            <a:ext cx="3411220" cy="285750"/>
          </a:xfrm>
          <a:prstGeom prst="rect">
            <a:avLst/>
          </a:prstGeom>
        </p:spPr>
        <p:txBody>
          <a:bodyPr vert="horz" wrap="square" lIns="0" tIns="13335" rIns="0" bIns="0" rtlCol="0">
            <a:spAutoFit/>
          </a:bodyPr>
          <a:lstStyle/>
          <a:p>
            <a:pPr marL="12700">
              <a:spcBef>
                <a:spcPts val="105"/>
              </a:spcBef>
              <a:tabLst>
                <a:tab pos="2225675" algn="l"/>
              </a:tabLst>
            </a:pPr>
            <a:r>
              <a:rPr sz="1700" dirty="0">
                <a:latin typeface="Courier New"/>
                <a:cs typeface="Courier New"/>
              </a:rPr>
              <a:t>book_ref</a:t>
            </a:r>
            <a:r>
              <a:rPr sz="1700" spc="10" dirty="0">
                <a:latin typeface="Courier New"/>
                <a:cs typeface="Courier New"/>
              </a:rPr>
              <a:t> </a:t>
            </a:r>
            <a:r>
              <a:rPr sz="1700" dirty="0">
                <a:latin typeface="Courier New"/>
                <a:cs typeface="Courier New"/>
              </a:rPr>
              <a:t>|	book_date</a:t>
            </a:r>
            <a:endParaRPr sz="1700">
              <a:latin typeface="Courier New"/>
              <a:cs typeface="Courier New"/>
            </a:endParaRPr>
          </a:p>
        </p:txBody>
      </p:sp>
      <p:sp>
        <p:nvSpPr>
          <p:cNvPr id="6" name="object 6"/>
          <p:cNvSpPr txBox="1"/>
          <p:nvPr/>
        </p:nvSpPr>
        <p:spPr>
          <a:xfrm>
            <a:off x="6769735" y="3948911"/>
            <a:ext cx="1848485" cy="285750"/>
          </a:xfrm>
          <a:prstGeom prst="rect">
            <a:avLst/>
          </a:prstGeom>
        </p:spPr>
        <p:txBody>
          <a:bodyPr vert="horz" wrap="square" lIns="0" tIns="13335" rIns="0" bIns="0" rtlCol="0">
            <a:spAutoFit/>
          </a:bodyPr>
          <a:lstStyle/>
          <a:p>
            <a:pPr marL="12700">
              <a:spcBef>
                <a:spcPts val="105"/>
              </a:spcBef>
            </a:pPr>
            <a:r>
              <a:rPr sz="1700" dirty="0">
                <a:latin typeface="Courier New"/>
                <a:cs typeface="Courier New"/>
              </a:rPr>
              <a:t>|</a:t>
            </a:r>
            <a:r>
              <a:rPr sz="1700" spc="-65" dirty="0">
                <a:latin typeface="Courier New"/>
                <a:cs typeface="Courier New"/>
              </a:rPr>
              <a:t> </a:t>
            </a:r>
            <a:r>
              <a:rPr sz="1700" dirty="0">
                <a:latin typeface="Courier New"/>
                <a:cs typeface="Courier New"/>
              </a:rPr>
              <a:t>total_amount</a:t>
            </a:r>
            <a:endParaRPr sz="1700">
              <a:latin typeface="Courier New"/>
              <a:cs typeface="Courier New"/>
            </a:endParaRPr>
          </a:p>
        </p:txBody>
      </p:sp>
      <p:sp>
        <p:nvSpPr>
          <p:cNvPr id="7" name="object 7"/>
          <p:cNvSpPr/>
          <p:nvPr/>
        </p:nvSpPr>
        <p:spPr>
          <a:xfrm>
            <a:off x="2224785" y="4376268"/>
            <a:ext cx="1300480" cy="0"/>
          </a:xfrm>
          <a:custGeom>
            <a:avLst/>
            <a:gdLst/>
            <a:ahLst/>
            <a:cxnLst/>
            <a:rect l="l" t="t" r="r" b="b"/>
            <a:pathLst>
              <a:path w="1300480">
                <a:moveTo>
                  <a:pt x="0" y="0"/>
                </a:moveTo>
                <a:lnTo>
                  <a:pt x="1300179" y="0"/>
                </a:lnTo>
              </a:path>
            </a:pathLst>
          </a:custGeom>
          <a:ln w="12768">
            <a:solidFill>
              <a:srgbClr val="000000"/>
            </a:solidFill>
            <a:prstDash val="dash"/>
          </a:ln>
        </p:spPr>
        <p:txBody>
          <a:bodyPr wrap="square" lIns="0" tIns="0" rIns="0" bIns="0" rtlCol="0"/>
          <a:lstStyle/>
          <a:p>
            <a:endParaRPr/>
          </a:p>
        </p:txBody>
      </p:sp>
      <p:sp>
        <p:nvSpPr>
          <p:cNvPr id="8" name="object 8"/>
          <p:cNvSpPr/>
          <p:nvPr/>
        </p:nvSpPr>
        <p:spPr>
          <a:xfrm>
            <a:off x="3657600" y="4376268"/>
            <a:ext cx="3123565" cy="0"/>
          </a:xfrm>
          <a:custGeom>
            <a:avLst/>
            <a:gdLst/>
            <a:ahLst/>
            <a:cxnLst/>
            <a:rect l="l" t="t" r="r" b="b"/>
            <a:pathLst>
              <a:path w="3123565">
                <a:moveTo>
                  <a:pt x="0" y="0"/>
                </a:moveTo>
                <a:lnTo>
                  <a:pt x="3123200" y="0"/>
                </a:lnTo>
              </a:path>
            </a:pathLst>
          </a:custGeom>
          <a:ln w="12768">
            <a:solidFill>
              <a:srgbClr val="000000"/>
            </a:solidFill>
            <a:prstDash val="dash"/>
          </a:ln>
        </p:spPr>
        <p:txBody>
          <a:bodyPr wrap="square" lIns="0" tIns="0" rIns="0" bIns="0" rtlCol="0"/>
          <a:lstStyle/>
          <a:p>
            <a:endParaRPr/>
          </a:p>
        </p:txBody>
      </p:sp>
      <p:grpSp>
        <p:nvGrpSpPr>
          <p:cNvPr id="9" name="object 9"/>
          <p:cNvGrpSpPr/>
          <p:nvPr/>
        </p:nvGrpSpPr>
        <p:grpSpPr>
          <a:xfrm>
            <a:off x="6913498" y="4369885"/>
            <a:ext cx="1821180" cy="13335"/>
            <a:chOff x="5237353" y="4242606"/>
            <a:chExt cx="1821180" cy="13335"/>
          </a:xfrm>
        </p:grpSpPr>
        <p:sp>
          <p:nvSpPr>
            <p:cNvPr id="10" name="object 10"/>
            <p:cNvSpPr/>
            <p:nvPr/>
          </p:nvSpPr>
          <p:spPr>
            <a:xfrm>
              <a:off x="5237353" y="4248990"/>
              <a:ext cx="649605" cy="0"/>
            </a:xfrm>
            <a:custGeom>
              <a:avLst/>
              <a:gdLst/>
              <a:ahLst/>
              <a:cxnLst/>
              <a:rect l="l" t="t" r="r" b="b"/>
              <a:pathLst>
                <a:path w="649604">
                  <a:moveTo>
                    <a:pt x="0" y="0"/>
                  </a:moveTo>
                  <a:lnTo>
                    <a:pt x="649224" y="0"/>
                  </a:lnTo>
                </a:path>
              </a:pathLst>
            </a:custGeom>
            <a:ln w="12768">
              <a:solidFill>
                <a:srgbClr val="000000"/>
              </a:solidFill>
              <a:prstDash val="dash"/>
            </a:ln>
          </p:spPr>
          <p:txBody>
            <a:bodyPr wrap="square" lIns="0" tIns="0" rIns="0" bIns="0" rtlCol="0"/>
            <a:lstStyle/>
            <a:p>
              <a:endParaRPr/>
            </a:p>
          </p:txBody>
        </p:sp>
        <p:sp>
          <p:nvSpPr>
            <p:cNvPr id="11" name="object 11"/>
            <p:cNvSpPr/>
            <p:nvPr/>
          </p:nvSpPr>
          <p:spPr>
            <a:xfrm>
              <a:off x="5887875" y="4248990"/>
              <a:ext cx="1170940" cy="0"/>
            </a:xfrm>
            <a:custGeom>
              <a:avLst/>
              <a:gdLst/>
              <a:ahLst/>
              <a:cxnLst/>
              <a:rect l="l" t="t" r="r" b="b"/>
              <a:pathLst>
                <a:path w="1170940">
                  <a:moveTo>
                    <a:pt x="0" y="0"/>
                  </a:moveTo>
                  <a:lnTo>
                    <a:pt x="1170334" y="0"/>
                  </a:lnTo>
                </a:path>
              </a:pathLst>
            </a:custGeom>
            <a:ln w="12768">
              <a:solidFill>
                <a:srgbClr val="000000"/>
              </a:solidFill>
              <a:prstDash val="dash"/>
            </a:ln>
          </p:spPr>
          <p:txBody>
            <a:bodyPr wrap="square" lIns="0" tIns="0" rIns="0" bIns="0" rtlCol="0"/>
            <a:lstStyle/>
            <a:p>
              <a:endParaRPr/>
            </a:p>
          </p:txBody>
        </p:sp>
      </p:grpSp>
      <p:sp>
        <p:nvSpPr>
          <p:cNvPr id="12" name="object 12"/>
          <p:cNvSpPr txBox="1"/>
          <p:nvPr/>
        </p:nvSpPr>
        <p:spPr>
          <a:xfrm>
            <a:off x="2212085" y="4208296"/>
            <a:ext cx="6657340" cy="285115"/>
          </a:xfrm>
          <a:prstGeom prst="rect">
            <a:avLst/>
          </a:prstGeom>
        </p:spPr>
        <p:txBody>
          <a:bodyPr vert="horz" wrap="square" lIns="0" tIns="12700" rIns="0" bIns="0" rtlCol="0">
            <a:spAutoFit/>
          </a:bodyPr>
          <a:lstStyle/>
          <a:p>
            <a:pPr marL="12700">
              <a:spcBef>
                <a:spcPts val="100"/>
              </a:spcBef>
              <a:tabLst>
                <a:tab pos="1313815" algn="l"/>
                <a:tab pos="4570095" algn="l"/>
                <a:tab pos="6644005" algn="l"/>
              </a:tabLst>
            </a:pPr>
            <a:r>
              <a:rPr sz="1700" dirty="0">
                <a:latin typeface="Courier New"/>
                <a:cs typeface="Courier New"/>
              </a:rPr>
              <a:t> 	</a:t>
            </a:r>
            <a:r>
              <a:rPr sz="1700" spc="5" dirty="0">
                <a:latin typeface="Courier New"/>
                <a:cs typeface="Courier New"/>
              </a:rPr>
              <a:t>+	+</a:t>
            </a:r>
            <a:r>
              <a:rPr sz="1700" dirty="0">
                <a:latin typeface="Courier New"/>
                <a:cs typeface="Courier New"/>
              </a:rPr>
              <a:t> 	</a:t>
            </a:r>
            <a:endParaRPr sz="1700">
              <a:latin typeface="Courier New"/>
              <a:cs typeface="Courier New"/>
            </a:endParaRPr>
          </a:p>
        </p:txBody>
      </p:sp>
      <p:graphicFrame>
        <p:nvGraphicFramePr>
          <p:cNvPr id="13" name="object 13"/>
          <p:cNvGraphicFramePr>
            <a:graphicFrameLocks noGrp="1"/>
          </p:cNvGraphicFramePr>
          <p:nvPr>
            <p:extLst>
              <p:ext uri="{D42A27DB-BD31-4B8C-83A1-F6EECF244321}">
                <p14:modId xmlns:p14="http://schemas.microsoft.com/office/powerpoint/2010/main" val="2901157065"/>
              </p:ext>
            </p:extLst>
          </p:nvPr>
        </p:nvGraphicFramePr>
        <p:xfrm>
          <a:off x="2322576" y="4516321"/>
          <a:ext cx="6182993" cy="1281823"/>
        </p:xfrm>
        <a:graphic>
          <a:graphicData uri="http://schemas.openxmlformats.org/drawingml/2006/table">
            <a:tbl>
              <a:tblPr firstRow="1" bandRow="1">
                <a:tableStyleId>{2D5ABB26-0587-4C30-8999-92F81FD0307C}</a:tableStyleId>
              </a:tblPr>
              <a:tblGrid>
                <a:gridCol w="1007744">
                  <a:extLst>
                    <a:ext uri="{9D8B030D-6E8A-4147-A177-3AD203B41FA5}">
                      <a16:colId xmlns:a16="http://schemas.microsoft.com/office/drawing/2014/main" val="20000"/>
                    </a:ext>
                  </a:extLst>
                </a:gridCol>
                <a:gridCol w="391159">
                  <a:extLst>
                    <a:ext uri="{9D8B030D-6E8A-4147-A177-3AD203B41FA5}">
                      <a16:colId xmlns:a16="http://schemas.microsoft.com/office/drawing/2014/main" val="20001"/>
                    </a:ext>
                  </a:extLst>
                </a:gridCol>
                <a:gridCol w="1432560">
                  <a:extLst>
                    <a:ext uri="{9D8B030D-6E8A-4147-A177-3AD203B41FA5}">
                      <a16:colId xmlns:a16="http://schemas.microsoft.com/office/drawing/2014/main" val="20002"/>
                    </a:ext>
                  </a:extLst>
                </a:gridCol>
                <a:gridCol w="1562100">
                  <a:extLst>
                    <a:ext uri="{9D8B030D-6E8A-4147-A177-3AD203B41FA5}">
                      <a16:colId xmlns:a16="http://schemas.microsoft.com/office/drawing/2014/main" val="20003"/>
                    </a:ext>
                  </a:extLst>
                </a:gridCol>
                <a:gridCol w="325120">
                  <a:extLst>
                    <a:ext uri="{9D8B030D-6E8A-4147-A177-3AD203B41FA5}">
                      <a16:colId xmlns:a16="http://schemas.microsoft.com/office/drawing/2014/main" val="20004"/>
                    </a:ext>
                  </a:extLst>
                </a:gridCol>
                <a:gridCol w="1464310">
                  <a:extLst>
                    <a:ext uri="{9D8B030D-6E8A-4147-A177-3AD203B41FA5}">
                      <a16:colId xmlns:a16="http://schemas.microsoft.com/office/drawing/2014/main" val="20005"/>
                    </a:ext>
                  </a:extLst>
                </a:gridCol>
              </a:tblGrid>
              <a:tr h="252114">
                <a:tc>
                  <a:txBody>
                    <a:bodyPr/>
                    <a:lstStyle/>
                    <a:p>
                      <a:pPr marL="31750">
                        <a:lnSpc>
                          <a:spcPts val="1760"/>
                        </a:lnSpc>
                      </a:pPr>
                      <a:r>
                        <a:rPr sz="1700" spc="-5" dirty="0">
                          <a:latin typeface="Courier New"/>
                          <a:cs typeface="Courier New"/>
                        </a:rPr>
                        <a:t>D7E9AA</a:t>
                      </a:r>
                      <a:endParaRPr sz="1700">
                        <a:latin typeface="Courier New"/>
                        <a:cs typeface="Courier New"/>
                      </a:endParaRPr>
                    </a:p>
                  </a:txBody>
                  <a:tcPr marL="0" marR="0" marT="0" marB="0"/>
                </a:tc>
                <a:tc>
                  <a:txBody>
                    <a:bodyPr/>
                    <a:lstStyle/>
                    <a:p>
                      <a:pPr marR="57785" algn="r">
                        <a:lnSpc>
                          <a:spcPts val="1760"/>
                        </a:lnSpc>
                      </a:pPr>
                      <a:r>
                        <a:rPr sz="1700" dirty="0">
                          <a:latin typeface="Courier New"/>
                          <a:cs typeface="Courier New"/>
                        </a:rPr>
                        <a:t>|</a:t>
                      </a:r>
                      <a:endParaRPr sz="1700">
                        <a:latin typeface="Courier New"/>
                        <a:cs typeface="Courier New"/>
                      </a:endParaRPr>
                    </a:p>
                  </a:txBody>
                  <a:tcPr marL="0" marR="0" marT="0" marB="0"/>
                </a:tc>
                <a:tc>
                  <a:txBody>
                    <a:bodyPr/>
                    <a:lstStyle/>
                    <a:p>
                      <a:pPr marR="57785" algn="r">
                        <a:lnSpc>
                          <a:spcPts val="1760"/>
                        </a:lnSpc>
                      </a:pPr>
                      <a:r>
                        <a:rPr sz="1700" spc="-5" dirty="0">
                          <a:latin typeface="Courier New"/>
                          <a:cs typeface="Courier New"/>
                        </a:rPr>
                        <a:t>201</a:t>
                      </a:r>
                      <a:r>
                        <a:rPr sz="1700" dirty="0">
                          <a:latin typeface="Courier New"/>
                          <a:cs typeface="Courier New"/>
                        </a:rPr>
                        <a:t>6</a:t>
                      </a:r>
                      <a:r>
                        <a:rPr sz="1700" spc="5" dirty="0">
                          <a:latin typeface="Courier New"/>
                          <a:cs typeface="Courier New"/>
                        </a:rPr>
                        <a:t>-</a:t>
                      </a:r>
                      <a:r>
                        <a:rPr sz="1700" spc="-5" dirty="0">
                          <a:latin typeface="Courier New"/>
                          <a:cs typeface="Courier New"/>
                        </a:rPr>
                        <a:t>1</a:t>
                      </a:r>
                      <a:r>
                        <a:rPr sz="1700" spc="10" dirty="0">
                          <a:latin typeface="Courier New"/>
                          <a:cs typeface="Courier New"/>
                        </a:rPr>
                        <a:t>0</a:t>
                      </a:r>
                      <a:r>
                        <a:rPr sz="1700" spc="-5" dirty="0">
                          <a:latin typeface="Courier New"/>
                          <a:cs typeface="Courier New"/>
                        </a:rPr>
                        <a:t>-</a:t>
                      </a:r>
                      <a:r>
                        <a:rPr sz="1700" spc="5" dirty="0">
                          <a:latin typeface="Courier New"/>
                          <a:cs typeface="Courier New"/>
                        </a:rPr>
                        <a:t>0</a:t>
                      </a:r>
                      <a:r>
                        <a:rPr sz="1700" dirty="0">
                          <a:latin typeface="Courier New"/>
                          <a:cs typeface="Courier New"/>
                        </a:rPr>
                        <a:t>6</a:t>
                      </a:r>
                      <a:endParaRPr sz="1700">
                        <a:latin typeface="Courier New"/>
                        <a:cs typeface="Courier New"/>
                      </a:endParaRPr>
                    </a:p>
                  </a:txBody>
                  <a:tcPr marL="0" marR="0" marT="0" marB="0"/>
                </a:tc>
                <a:tc>
                  <a:txBody>
                    <a:bodyPr/>
                    <a:lstStyle/>
                    <a:p>
                      <a:pPr marR="57150" algn="r">
                        <a:lnSpc>
                          <a:spcPts val="1760"/>
                        </a:lnSpc>
                      </a:pPr>
                      <a:r>
                        <a:rPr sz="1700" spc="-5" dirty="0">
                          <a:latin typeface="Courier New"/>
                          <a:cs typeface="Courier New"/>
                        </a:rPr>
                        <a:t>09:2</a:t>
                      </a:r>
                      <a:r>
                        <a:rPr sz="1700" spc="5" dirty="0">
                          <a:latin typeface="Courier New"/>
                          <a:cs typeface="Courier New"/>
                        </a:rPr>
                        <a:t>9</a:t>
                      </a:r>
                      <a:r>
                        <a:rPr sz="1700" spc="-5" dirty="0">
                          <a:latin typeface="Courier New"/>
                          <a:cs typeface="Courier New"/>
                        </a:rPr>
                        <a:t>:</a:t>
                      </a:r>
                      <a:r>
                        <a:rPr sz="1700" dirty="0">
                          <a:latin typeface="Courier New"/>
                          <a:cs typeface="Courier New"/>
                        </a:rPr>
                        <a:t>0</a:t>
                      </a:r>
                      <a:r>
                        <a:rPr sz="1700" spc="-5" dirty="0">
                          <a:latin typeface="Courier New"/>
                          <a:cs typeface="Courier New"/>
                        </a:rPr>
                        <a:t>0</a:t>
                      </a:r>
                      <a:r>
                        <a:rPr sz="1700" dirty="0">
                          <a:latin typeface="Courier New"/>
                          <a:cs typeface="Courier New"/>
                        </a:rPr>
                        <a:t>+</a:t>
                      </a:r>
                      <a:r>
                        <a:rPr sz="1700" spc="5" dirty="0">
                          <a:latin typeface="Courier New"/>
                          <a:cs typeface="Courier New"/>
                        </a:rPr>
                        <a:t>0</a:t>
                      </a:r>
                      <a:r>
                        <a:rPr sz="1700" dirty="0">
                          <a:latin typeface="Courier New"/>
                          <a:cs typeface="Courier New"/>
                        </a:rPr>
                        <a:t>8</a:t>
                      </a:r>
                      <a:endParaRPr sz="1700">
                        <a:latin typeface="Courier New"/>
                        <a:cs typeface="Courier New"/>
                      </a:endParaRPr>
                    </a:p>
                  </a:txBody>
                  <a:tcPr marL="0" marR="0" marT="0" marB="0"/>
                </a:tc>
                <a:tc>
                  <a:txBody>
                    <a:bodyPr/>
                    <a:lstStyle/>
                    <a:p>
                      <a:pPr marL="64769">
                        <a:lnSpc>
                          <a:spcPts val="1760"/>
                        </a:lnSpc>
                      </a:pPr>
                      <a:r>
                        <a:rPr sz="1700" dirty="0">
                          <a:latin typeface="Courier New"/>
                          <a:cs typeface="Courier New"/>
                        </a:rPr>
                        <a:t>|</a:t>
                      </a:r>
                      <a:endParaRPr sz="1700">
                        <a:latin typeface="Courier New"/>
                        <a:cs typeface="Courier New"/>
                      </a:endParaRPr>
                    </a:p>
                  </a:txBody>
                  <a:tcPr marL="0" marR="0" marT="0" marB="0"/>
                </a:tc>
                <a:tc>
                  <a:txBody>
                    <a:bodyPr/>
                    <a:lstStyle/>
                    <a:p>
                      <a:pPr marR="24765" algn="r">
                        <a:lnSpc>
                          <a:spcPts val="1760"/>
                        </a:lnSpc>
                      </a:pPr>
                      <a:r>
                        <a:rPr sz="1700" spc="5" dirty="0">
                          <a:latin typeface="Courier New"/>
                          <a:cs typeface="Courier New"/>
                        </a:rPr>
                        <a:t>1</a:t>
                      </a:r>
                      <a:r>
                        <a:rPr sz="1700" spc="-5" dirty="0">
                          <a:latin typeface="Courier New"/>
                          <a:cs typeface="Courier New"/>
                        </a:rPr>
                        <a:t>0</a:t>
                      </a:r>
                      <a:r>
                        <a:rPr sz="1700" dirty="0">
                          <a:latin typeface="Courier New"/>
                          <a:cs typeface="Courier New"/>
                        </a:rPr>
                        <a:t>6</a:t>
                      </a:r>
                      <a:r>
                        <a:rPr sz="1700" spc="-5" dirty="0">
                          <a:latin typeface="Courier New"/>
                          <a:cs typeface="Courier New"/>
                        </a:rPr>
                        <a:t>2</a:t>
                      </a:r>
                      <a:r>
                        <a:rPr sz="1700" dirty="0">
                          <a:latin typeface="Courier New"/>
                          <a:cs typeface="Courier New"/>
                        </a:rPr>
                        <a:t>8</a:t>
                      </a:r>
                      <a:r>
                        <a:rPr sz="1700" spc="5" dirty="0">
                          <a:latin typeface="Courier New"/>
                          <a:cs typeface="Courier New"/>
                        </a:rPr>
                        <a:t>0</a:t>
                      </a:r>
                      <a:r>
                        <a:rPr sz="1700" spc="-5" dirty="0">
                          <a:latin typeface="Courier New"/>
                          <a:cs typeface="Courier New"/>
                        </a:rPr>
                        <a:t>0.00</a:t>
                      </a:r>
                      <a:endParaRPr sz="1700">
                        <a:latin typeface="Courier New"/>
                        <a:cs typeface="Courier New"/>
                      </a:endParaRPr>
                    </a:p>
                  </a:txBody>
                  <a:tcPr marL="0" marR="0" marT="0" marB="0"/>
                </a:tc>
                <a:extLst>
                  <a:ext uri="{0D108BD9-81ED-4DB2-BD59-A6C34878D82A}">
                    <a16:rowId xmlns:a16="http://schemas.microsoft.com/office/drawing/2014/main" val="10000"/>
                  </a:ext>
                </a:extLst>
              </a:tr>
              <a:tr h="259080">
                <a:tc>
                  <a:txBody>
                    <a:bodyPr/>
                    <a:lstStyle/>
                    <a:p>
                      <a:pPr marL="31750">
                        <a:lnSpc>
                          <a:spcPts val="1814"/>
                        </a:lnSpc>
                      </a:pPr>
                      <a:r>
                        <a:rPr sz="1700" spc="-5" dirty="0">
                          <a:latin typeface="Courier New"/>
                          <a:cs typeface="Courier New"/>
                        </a:rPr>
                        <a:t>EF479E</a:t>
                      </a:r>
                      <a:endParaRPr sz="1700">
                        <a:latin typeface="Courier New"/>
                        <a:cs typeface="Courier New"/>
                      </a:endParaRPr>
                    </a:p>
                  </a:txBody>
                  <a:tcPr marL="0" marR="0" marT="0" marB="0"/>
                </a:tc>
                <a:tc>
                  <a:txBody>
                    <a:bodyPr/>
                    <a:lstStyle/>
                    <a:p>
                      <a:pPr marR="57785" algn="r">
                        <a:lnSpc>
                          <a:spcPts val="1814"/>
                        </a:lnSpc>
                      </a:pPr>
                      <a:r>
                        <a:rPr sz="1700" dirty="0">
                          <a:latin typeface="Courier New"/>
                          <a:cs typeface="Courier New"/>
                        </a:rPr>
                        <a:t>|</a:t>
                      </a:r>
                      <a:endParaRPr sz="1700">
                        <a:latin typeface="Courier New"/>
                        <a:cs typeface="Courier New"/>
                      </a:endParaRPr>
                    </a:p>
                  </a:txBody>
                  <a:tcPr marL="0" marR="0" marT="0" marB="0"/>
                </a:tc>
                <a:tc>
                  <a:txBody>
                    <a:bodyPr/>
                    <a:lstStyle/>
                    <a:p>
                      <a:pPr marR="57785" algn="r">
                        <a:lnSpc>
                          <a:spcPts val="1814"/>
                        </a:lnSpc>
                      </a:pPr>
                      <a:r>
                        <a:rPr sz="1700" spc="-5" dirty="0">
                          <a:latin typeface="Courier New"/>
                          <a:cs typeface="Courier New"/>
                        </a:rPr>
                        <a:t>2</a:t>
                      </a:r>
                      <a:r>
                        <a:rPr sz="1700" dirty="0">
                          <a:latin typeface="Courier New"/>
                          <a:cs typeface="Courier New"/>
                        </a:rPr>
                        <a:t>0</a:t>
                      </a:r>
                      <a:r>
                        <a:rPr sz="1700" spc="-5" dirty="0">
                          <a:latin typeface="Courier New"/>
                          <a:cs typeface="Courier New"/>
                        </a:rPr>
                        <a:t>16</a:t>
                      </a:r>
                      <a:r>
                        <a:rPr sz="1700" spc="5" dirty="0">
                          <a:latin typeface="Courier New"/>
                          <a:cs typeface="Courier New"/>
                        </a:rPr>
                        <a:t>-</a:t>
                      </a:r>
                      <a:r>
                        <a:rPr sz="1700" spc="-5" dirty="0">
                          <a:latin typeface="Courier New"/>
                          <a:cs typeface="Courier New"/>
                        </a:rPr>
                        <a:t>0</a:t>
                      </a:r>
                      <a:r>
                        <a:rPr sz="1700" spc="10" dirty="0">
                          <a:latin typeface="Courier New"/>
                          <a:cs typeface="Courier New"/>
                        </a:rPr>
                        <a:t>9</a:t>
                      </a:r>
                      <a:r>
                        <a:rPr sz="1700" spc="-5" dirty="0">
                          <a:latin typeface="Courier New"/>
                          <a:cs typeface="Courier New"/>
                        </a:rPr>
                        <a:t>-</a:t>
                      </a:r>
                      <a:r>
                        <a:rPr sz="1700" spc="5" dirty="0">
                          <a:latin typeface="Courier New"/>
                          <a:cs typeface="Courier New"/>
                        </a:rPr>
                        <a:t>3</a:t>
                      </a:r>
                      <a:r>
                        <a:rPr sz="1700" dirty="0">
                          <a:latin typeface="Courier New"/>
                          <a:cs typeface="Courier New"/>
                        </a:rPr>
                        <a:t>0</a:t>
                      </a:r>
                      <a:endParaRPr sz="1700">
                        <a:latin typeface="Courier New"/>
                        <a:cs typeface="Courier New"/>
                      </a:endParaRPr>
                    </a:p>
                  </a:txBody>
                  <a:tcPr marL="0" marR="0" marT="0" marB="0"/>
                </a:tc>
                <a:tc>
                  <a:txBody>
                    <a:bodyPr/>
                    <a:lstStyle/>
                    <a:p>
                      <a:pPr marR="57150" algn="r">
                        <a:lnSpc>
                          <a:spcPts val="1814"/>
                        </a:lnSpc>
                      </a:pPr>
                      <a:r>
                        <a:rPr sz="1700" spc="-5" dirty="0">
                          <a:latin typeface="Courier New"/>
                          <a:cs typeface="Courier New"/>
                        </a:rPr>
                        <a:t>19:5</a:t>
                      </a:r>
                      <a:r>
                        <a:rPr sz="1700" spc="5" dirty="0">
                          <a:latin typeface="Courier New"/>
                          <a:cs typeface="Courier New"/>
                        </a:rPr>
                        <a:t>8</a:t>
                      </a:r>
                      <a:r>
                        <a:rPr sz="1700" spc="-5" dirty="0">
                          <a:latin typeface="Courier New"/>
                          <a:cs typeface="Courier New"/>
                        </a:rPr>
                        <a:t>:</a:t>
                      </a:r>
                      <a:r>
                        <a:rPr sz="1700" dirty="0">
                          <a:latin typeface="Courier New"/>
                          <a:cs typeface="Courier New"/>
                        </a:rPr>
                        <a:t>0</a:t>
                      </a:r>
                      <a:r>
                        <a:rPr sz="1700" spc="-5" dirty="0">
                          <a:latin typeface="Courier New"/>
                          <a:cs typeface="Courier New"/>
                        </a:rPr>
                        <a:t>0</a:t>
                      </a:r>
                      <a:r>
                        <a:rPr sz="1700" dirty="0">
                          <a:latin typeface="Courier New"/>
                          <a:cs typeface="Courier New"/>
                        </a:rPr>
                        <a:t>+</a:t>
                      </a:r>
                      <a:r>
                        <a:rPr sz="1700" spc="5" dirty="0">
                          <a:latin typeface="Courier New"/>
                          <a:cs typeface="Courier New"/>
                        </a:rPr>
                        <a:t>0</a:t>
                      </a:r>
                      <a:r>
                        <a:rPr sz="1700" dirty="0">
                          <a:latin typeface="Courier New"/>
                          <a:cs typeface="Courier New"/>
                        </a:rPr>
                        <a:t>8</a:t>
                      </a:r>
                      <a:endParaRPr sz="1700">
                        <a:latin typeface="Courier New"/>
                        <a:cs typeface="Courier New"/>
                      </a:endParaRPr>
                    </a:p>
                  </a:txBody>
                  <a:tcPr marL="0" marR="0" marT="0" marB="0"/>
                </a:tc>
                <a:tc>
                  <a:txBody>
                    <a:bodyPr/>
                    <a:lstStyle/>
                    <a:p>
                      <a:pPr marL="64769">
                        <a:lnSpc>
                          <a:spcPts val="1814"/>
                        </a:lnSpc>
                      </a:pPr>
                      <a:r>
                        <a:rPr sz="1700" dirty="0">
                          <a:latin typeface="Courier New"/>
                          <a:cs typeface="Courier New"/>
                        </a:rPr>
                        <a:t>|</a:t>
                      </a:r>
                      <a:endParaRPr sz="1700">
                        <a:latin typeface="Courier New"/>
                        <a:cs typeface="Courier New"/>
                      </a:endParaRPr>
                    </a:p>
                  </a:txBody>
                  <a:tcPr marL="0" marR="0" marT="0" marB="0"/>
                </a:tc>
                <a:tc>
                  <a:txBody>
                    <a:bodyPr/>
                    <a:lstStyle/>
                    <a:p>
                      <a:pPr marR="24765" algn="r">
                        <a:lnSpc>
                          <a:spcPts val="1814"/>
                        </a:lnSpc>
                      </a:pPr>
                      <a:r>
                        <a:rPr sz="1700" spc="5" dirty="0">
                          <a:latin typeface="Courier New"/>
                          <a:cs typeface="Courier New"/>
                        </a:rPr>
                        <a:t>1</a:t>
                      </a:r>
                      <a:r>
                        <a:rPr sz="1700" spc="-5" dirty="0">
                          <a:latin typeface="Courier New"/>
                          <a:cs typeface="Courier New"/>
                        </a:rPr>
                        <a:t>0</a:t>
                      </a:r>
                      <a:r>
                        <a:rPr sz="1700" dirty="0">
                          <a:latin typeface="Courier New"/>
                          <a:cs typeface="Courier New"/>
                        </a:rPr>
                        <a:t>3</a:t>
                      </a:r>
                      <a:r>
                        <a:rPr sz="1700" spc="-5" dirty="0">
                          <a:latin typeface="Courier New"/>
                          <a:cs typeface="Courier New"/>
                        </a:rPr>
                        <a:t>5</a:t>
                      </a:r>
                      <a:r>
                        <a:rPr sz="1700" dirty="0">
                          <a:latin typeface="Courier New"/>
                          <a:cs typeface="Courier New"/>
                        </a:rPr>
                        <a:t>1</a:t>
                      </a:r>
                      <a:r>
                        <a:rPr sz="1700" spc="5" dirty="0">
                          <a:latin typeface="Courier New"/>
                          <a:cs typeface="Courier New"/>
                        </a:rPr>
                        <a:t>0</a:t>
                      </a:r>
                      <a:r>
                        <a:rPr sz="1700" spc="-5" dirty="0">
                          <a:latin typeface="Courier New"/>
                          <a:cs typeface="Courier New"/>
                        </a:rPr>
                        <a:t>0.00</a:t>
                      </a:r>
                      <a:endParaRPr sz="1700">
                        <a:latin typeface="Courier New"/>
                        <a:cs typeface="Courier New"/>
                      </a:endParaRPr>
                    </a:p>
                  </a:txBody>
                  <a:tcPr marL="0" marR="0" marT="0" marB="0"/>
                </a:tc>
                <a:extLst>
                  <a:ext uri="{0D108BD9-81ED-4DB2-BD59-A6C34878D82A}">
                    <a16:rowId xmlns:a16="http://schemas.microsoft.com/office/drawing/2014/main" val="10001"/>
                  </a:ext>
                </a:extLst>
              </a:tr>
              <a:tr h="259143">
                <a:tc>
                  <a:txBody>
                    <a:bodyPr/>
                    <a:lstStyle/>
                    <a:p>
                      <a:pPr marL="31750">
                        <a:lnSpc>
                          <a:spcPts val="1814"/>
                        </a:lnSpc>
                      </a:pPr>
                      <a:r>
                        <a:rPr sz="1700" spc="-5" dirty="0">
                          <a:latin typeface="Courier New"/>
                          <a:cs typeface="Courier New"/>
                        </a:rPr>
                        <a:t>3AC131</a:t>
                      </a:r>
                      <a:endParaRPr sz="1700">
                        <a:latin typeface="Courier New"/>
                        <a:cs typeface="Courier New"/>
                      </a:endParaRPr>
                    </a:p>
                  </a:txBody>
                  <a:tcPr marL="0" marR="0" marT="0" marB="0"/>
                </a:tc>
                <a:tc>
                  <a:txBody>
                    <a:bodyPr/>
                    <a:lstStyle/>
                    <a:p>
                      <a:pPr marR="57785" algn="r">
                        <a:lnSpc>
                          <a:spcPts val="1814"/>
                        </a:lnSpc>
                      </a:pPr>
                      <a:r>
                        <a:rPr sz="1700" dirty="0">
                          <a:latin typeface="Courier New"/>
                          <a:cs typeface="Courier New"/>
                        </a:rPr>
                        <a:t>|</a:t>
                      </a:r>
                      <a:endParaRPr sz="1700">
                        <a:latin typeface="Courier New"/>
                        <a:cs typeface="Courier New"/>
                      </a:endParaRPr>
                    </a:p>
                  </a:txBody>
                  <a:tcPr marL="0" marR="0" marT="0" marB="0"/>
                </a:tc>
                <a:tc>
                  <a:txBody>
                    <a:bodyPr/>
                    <a:lstStyle/>
                    <a:p>
                      <a:pPr marR="57785" algn="r">
                        <a:lnSpc>
                          <a:spcPts val="1814"/>
                        </a:lnSpc>
                      </a:pPr>
                      <a:r>
                        <a:rPr sz="1700" spc="-5" dirty="0">
                          <a:latin typeface="Courier New"/>
                          <a:cs typeface="Courier New"/>
                        </a:rPr>
                        <a:t>2</a:t>
                      </a:r>
                      <a:r>
                        <a:rPr sz="1700" dirty="0">
                          <a:latin typeface="Courier New"/>
                          <a:cs typeface="Courier New"/>
                        </a:rPr>
                        <a:t>0</a:t>
                      </a:r>
                      <a:r>
                        <a:rPr sz="1700" spc="-5" dirty="0">
                          <a:latin typeface="Courier New"/>
                          <a:cs typeface="Courier New"/>
                        </a:rPr>
                        <a:t>16</a:t>
                      </a:r>
                      <a:r>
                        <a:rPr sz="1700" spc="5" dirty="0">
                          <a:latin typeface="Courier New"/>
                          <a:cs typeface="Courier New"/>
                        </a:rPr>
                        <a:t>-</a:t>
                      </a:r>
                      <a:r>
                        <a:rPr sz="1700" spc="-5" dirty="0">
                          <a:latin typeface="Courier New"/>
                          <a:cs typeface="Courier New"/>
                        </a:rPr>
                        <a:t>0</a:t>
                      </a:r>
                      <a:r>
                        <a:rPr sz="1700" spc="10" dirty="0">
                          <a:latin typeface="Courier New"/>
                          <a:cs typeface="Courier New"/>
                        </a:rPr>
                        <a:t>9</a:t>
                      </a:r>
                      <a:r>
                        <a:rPr sz="1700" spc="-5" dirty="0">
                          <a:latin typeface="Courier New"/>
                          <a:cs typeface="Courier New"/>
                        </a:rPr>
                        <a:t>-</a:t>
                      </a:r>
                      <a:r>
                        <a:rPr sz="1700" spc="5" dirty="0">
                          <a:latin typeface="Courier New"/>
                          <a:cs typeface="Courier New"/>
                        </a:rPr>
                        <a:t>2</a:t>
                      </a:r>
                      <a:r>
                        <a:rPr sz="1700" dirty="0">
                          <a:latin typeface="Courier New"/>
                          <a:cs typeface="Courier New"/>
                        </a:rPr>
                        <a:t>8</a:t>
                      </a:r>
                      <a:endParaRPr sz="1700">
                        <a:latin typeface="Courier New"/>
                        <a:cs typeface="Courier New"/>
                      </a:endParaRPr>
                    </a:p>
                  </a:txBody>
                  <a:tcPr marL="0" marR="0" marT="0" marB="0"/>
                </a:tc>
                <a:tc>
                  <a:txBody>
                    <a:bodyPr/>
                    <a:lstStyle/>
                    <a:p>
                      <a:pPr marR="57150" algn="r">
                        <a:lnSpc>
                          <a:spcPts val="1814"/>
                        </a:lnSpc>
                      </a:pPr>
                      <a:r>
                        <a:rPr sz="1700" spc="-5" dirty="0">
                          <a:latin typeface="Courier New"/>
                          <a:cs typeface="Courier New"/>
                        </a:rPr>
                        <a:t>05:0</a:t>
                      </a:r>
                      <a:r>
                        <a:rPr sz="1700" spc="5" dirty="0">
                          <a:latin typeface="Courier New"/>
                          <a:cs typeface="Courier New"/>
                        </a:rPr>
                        <a:t>6</a:t>
                      </a:r>
                      <a:r>
                        <a:rPr sz="1700" spc="-5" dirty="0">
                          <a:latin typeface="Courier New"/>
                          <a:cs typeface="Courier New"/>
                        </a:rPr>
                        <a:t>:</a:t>
                      </a:r>
                      <a:r>
                        <a:rPr sz="1700" dirty="0">
                          <a:latin typeface="Courier New"/>
                          <a:cs typeface="Courier New"/>
                        </a:rPr>
                        <a:t>0</a:t>
                      </a:r>
                      <a:r>
                        <a:rPr sz="1700" spc="-5" dirty="0">
                          <a:latin typeface="Courier New"/>
                          <a:cs typeface="Courier New"/>
                        </a:rPr>
                        <a:t>0</a:t>
                      </a:r>
                      <a:r>
                        <a:rPr sz="1700" dirty="0">
                          <a:latin typeface="Courier New"/>
                          <a:cs typeface="Courier New"/>
                        </a:rPr>
                        <a:t>+</a:t>
                      </a:r>
                      <a:r>
                        <a:rPr sz="1700" spc="5" dirty="0">
                          <a:latin typeface="Courier New"/>
                          <a:cs typeface="Courier New"/>
                        </a:rPr>
                        <a:t>0</a:t>
                      </a:r>
                      <a:r>
                        <a:rPr sz="1700" dirty="0">
                          <a:latin typeface="Courier New"/>
                          <a:cs typeface="Courier New"/>
                        </a:rPr>
                        <a:t>8</a:t>
                      </a:r>
                      <a:endParaRPr sz="1700">
                        <a:latin typeface="Courier New"/>
                        <a:cs typeface="Courier New"/>
                      </a:endParaRPr>
                    </a:p>
                  </a:txBody>
                  <a:tcPr marL="0" marR="0" marT="0" marB="0"/>
                </a:tc>
                <a:tc>
                  <a:txBody>
                    <a:bodyPr/>
                    <a:lstStyle/>
                    <a:p>
                      <a:pPr marL="64769">
                        <a:lnSpc>
                          <a:spcPts val="1814"/>
                        </a:lnSpc>
                      </a:pPr>
                      <a:r>
                        <a:rPr sz="1700" dirty="0">
                          <a:latin typeface="Courier New"/>
                          <a:cs typeface="Courier New"/>
                        </a:rPr>
                        <a:t>|</a:t>
                      </a:r>
                      <a:endParaRPr sz="1700">
                        <a:latin typeface="Courier New"/>
                        <a:cs typeface="Courier New"/>
                      </a:endParaRPr>
                    </a:p>
                  </a:txBody>
                  <a:tcPr marL="0" marR="0" marT="0" marB="0"/>
                </a:tc>
                <a:tc>
                  <a:txBody>
                    <a:bodyPr/>
                    <a:lstStyle/>
                    <a:p>
                      <a:pPr marR="24765" algn="r">
                        <a:lnSpc>
                          <a:spcPts val="1814"/>
                        </a:lnSpc>
                      </a:pPr>
                      <a:r>
                        <a:rPr sz="1700" spc="5" dirty="0">
                          <a:latin typeface="Courier New"/>
                          <a:cs typeface="Courier New"/>
                        </a:rPr>
                        <a:t>1</a:t>
                      </a:r>
                      <a:r>
                        <a:rPr sz="1700" spc="-5" dirty="0">
                          <a:latin typeface="Courier New"/>
                          <a:cs typeface="Courier New"/>
                        </a:rPr>
                        <a:t>0</a:t>
                      </a:r>
                      <a:r>
                        <a:rPr sz="1700" dirty="0">
                          <a:latin typeface="Courier New"/>
                          <a:cs typeface="Courier New"/>
                        </a:rPr>
                        <a:t>8</a:t>
                      </a:r>
                      <a:r>
                        <a:rPr sz="1700" spc="-5" dirty="0">
                          <a:latin typeface="Courier New"/>
                          <a:cs typeface="Courier New"/>
                        </a:rPr>
                        <a:t>7</a:t>
                      </a:r>
                      <a:r>
                        <a:rPr sz="1700" dirty="0">
                          <a:latin typeface="Courier New"/>
                          <a:cs typeface="Courier New"/>
                        </a:rPr>
                        <a:t>1</a:t>
                      </a:r>
                      <a:r>
                        <a:rPr sz="1700" spc="5" dirty="0">
                          <a:latin typeface="Courier New"/>
                          <a:cs typeface="Courier New"/>
                        </a:rPr>
                        <a:t>0</a:t>
                      </a:r>
                      <a:r>
                        <a:rPr sz="1700" spc="-5" dirty="0">
                          <a:latin typeface="Courier New"/>
                          <a:cs typeface="Courier New"/>
                        </a:rPr>
                        <a:t>0.00</a:t>
                      </a:r>
                      <a:endParaRPr sz="1700">
                        <a:latin typeface="Courier New"/>
                        <a:cs typeface="Courier New"/>
                      </a:endParaRPr>
                    </a:p>
                  </a:txBody>
                  <a:tcPr marL="0" marR="0" marT="0" marB="0"/>
                </a:tc>
                <a:extLst>
                  <a:ext uri="{0D108BD9-81ED-4DB2-BD59-A6C34878D82A}">
                    <a16:rowId xmlns:a16="http://schemas.microsoft.com/office/drawing/2014/main" val="10002"/>
                  </a:ext>
                </a:extLst>
              </a:tr>
              <a:tr h="259430">
                <a:tc>
                  <a:txBody>
                    <a:bodyPr/>
                    <a:lstStyle/>
                    <a:p>
                      <a:pPr marL="31750">
                        <a:lnSpc>
                          <a:spcPts val="1814"/>
                        </a:lnSpc>
                      </a:pPr>
                      <a:r>
                        <a:rPr sz="1700" spc="-5" dirty="0">
                          <a:latin typeface="Courier New"/>
                          <a:cs typeface="Courier New"/>
                        </a:rPr>
                        <a:t>3B54BB</a:t>
                      </a:r>
                      <a:endParaRPr sz="1700">
                        <a:latin typeface="Courier New"/>
                        <a:cs typeface="Courier New"/>
                      </a:endParaRPr>
                    </a:p>
                  </a:txBody>
                  <a:tcPr marL="0" marR="0" marT="0" marB="0"/>
                </a:tc>
                <a:tc>
                  <a:txBody>
                    <a:bodyPr/>
                    <a:lstStyle/>
                    <a:p>
                      <a:pPr marR="57150" algn="r">
                        <a:lnSpc>
                          <a:spcPts val="1814"/>
                        </a:lnSpc>
                      </a:pPr>
                      <a:r>
                        <a:rPr sz="1700" dirty="0">
                          <a:latin typeface="Courier New"/>
                          <a:cs typeface="Courier New"/>
                        </a:rPr>
                        <a:t>|</a:t>
                      </a:r>
                      <a:endParaRPr sz="1700">
                        <a:latin typeface="Courier New"/>
                        <a:cs typeface="Courier New"/>
                      </a:endParaRPr>
                    </a:p>
                  </a:txBody>
                  <a:tcPr marL="0" marR="0" marT="0" marB="0"/>
                </a:tc>
                <a:tc>
                  <a:txBody>
                    <a:bodyPr/>
                    <a:lstStyle/>
                    <a:p>
                      <a:pPr marR="57150" algn="r">
                        <a:lnSpc>
                          <a:spcPts val="1814"/>
                        </a:lnSpc>
                      </a:pPr>
                      <a:r>
                        <a:rPr sz="1700" spc="-5" dirty="0">
                          <a:latin typeface="Courier New"/>
                          <a:cs typeface="Courier New"/>
                        </a:rPr>
                        <a:t>2016</a:t>
                      </a:r>
                      <a:r>
                        <a:rPr sz="1700" spc="5" dirty="0">
                          <a:latin typeface="Courier New"/>
                          <a:cs typeface="Courier New"/>
                        </a:rPr>
                        <a:t>-</a:t>
                      </a:r>
                      <a:r>
                        <a:rPr sz="1700" spc="-5" dirty="0">
                          <a:latin typeface="Courier New"/>
                          <a:cs typeface="Courier New"/>
                        </a:rPr>
                        <a:t>0</a:t>
                      </a:r>
                      <a:r>
                        <a:rPr sz="1700" spc="10" dirty="0">
                          <a:latin typeface="Courier New"/>
                          <a:cs typeface="Courier New"/>
                        </a:rPr>
                        <a:t>9</a:t>
                      </a:r>
                      <a:r>
                        <a:rPr sz="1700" spc="-5" dirty="0">
                          <a:latin typeface="Courier New"/>
                          <a:cs typeface="Courier New"/>
                        </a:rPr>
                        <a:t>-</a:t>
                      </a:r>
                      <a:r>
                        <a:rPr sz="1700" spc="5" dirty="0">
                          <a:latin typeface="Courier New"/>
                          <a:cs typeface="Courier New"/>
                        </a:rPr>
                        <a:t>0</a:t>
                      </a:r>
                      <a:r>
                        <a:rPr sz="1700" dirty="0">
                          <a:latin typeface="Courier New"/>
                          <a:cs typeface="Courier New"/>
                        </a:rPr>
                        <a:t>2</a:t>
                      </a:r>
                      <a:endParaRPr sz="1700">
                        <a:latin typeface="Courier New"/>
                        <a:cs typeface="Courier New"/>
                      </a:endParaRPr>
                    </a:p>
                  </a:txBody>
                  <a:tcPr marL="0" marR="0" marT="0" marB="0"/>
                </a:tc>
                <a:tc>
                  <a:txBody>
                    <a:bodyPr/>
                    <a:lstStyle/>
                    <a:p>
                      <a:pPr marR="57150" algn="r">
                        <a:lnSpc>
                          <a:spcPts val="1814"/>
                        </a:lnSpc>
                      </a:pPr>
                      <a:r>
                        <a:rPr sz="1700" spc="-10" dirty="0">
                          <a:latin typeface="Courier New"/>
                          <a:cs typeface="Courier New"/>
                        </a:rPr>
                        <a:t>2</a:t>
                      </a:r>
                      <a:r>
                        <a:rPr sz="1700" spc="5" dirty="0">
                          <a:latin typeface="Courier New"/>
                          <a:cs typeface="Courier New"/>
                        </a:rPr>
                        <a:t>1</a:t>
                      </a:r>
                      <a:r>
                        <a:rPr sz="1700" spc="-5" dirty="0">
                          <a:latin typeface="Courier New"/>
                          <a:cs typeface="Courier New"/>
                        </a:rPr>
                        <a:t>:</a:t>
                      </a:r>
                      <a:r>
                        <a:rPr sz="1700" spc="-10" dirty="0">
                          <a:latin typeface="Courier New"/>
                          <a:cs typeface="Courier New"/>
                        </a:rPr>
                        <a:t>0</a:t>
                      </a:r>
                      <a:r>
                        <a:rPr sz="1700" spc="5" dirty="0">
                          <a:latin typeface="Courier New"/>
                          <a:cs typeface="Courier New"/>
                        </a:rPr>
                        <a:t>8</a:t>
                      </a:r>
                      <a:r>
                        <a:rPr sz="1700" spc="-5" dirty="0">
                          <a:latin typeface="Courier New"/>
                          <a:cs typeface="Courier New"/>
                        </a:rPr>
                        <a:t>:00</a:t>
                      </a:r>
                      <a:r>
                        <a:rPr sz="1700" spc="5" dirty="0">
                          <a:latin typeface="Courier New"/>
                          <a:cs typeface="Courier New"/>
                        </a:rPr>
                        <a:t>+0</a:t>
                      </a:r>
                      <a:r>
                        <a:rPr sz="1700" dirty="0">
                          <a:latin typeface="Courier New"/>
                          <a:cs typeface="Courier New"/>
                        </a:rPr>
                        <a:t>8</a:t>
                      </a:r>
                      <a:endParaRPr sz="1700">
                        <a:latin typeface="Courier New"/>
                        <a:cs typeface="Courier New"/>
                      </a:endParaRPr>
                    </a:p>
                  </a:txBody>
                  <a:tcPr marL="0" marR="0" marT="0" marB="0"/>
                </a:tc>
                <a:tc>
                  <a:txBody>
                    <a:bodyPr/>
                    <a:lstStyle/>
                    <a:p>
                      <a:pPr marL="64769">
                        <a:lnSpc>
                          <a:spcPts val="1814"/>
                        </a:lnSpc>
                      </a:pPr>
                      <a:r>
                        <a:rPr sz="1700" dirty="0">
                          <a:latin typeface="Courier New"/>
                          <a:cs typeface="Courier New"/>
                        </a:rPr>
                        <a:t>|</a:t>
                      </a:r>
                      <a:endParaRPr sz="1700">
                        <a:latin typeface="Courier New"/>
                        <a:cs typeface="Courier New"/>
                      </a:endParaRPr>
                    </a:p>
                  </a:txBody>
                  <a:tcPr marL="0" marR="0" marT="0" marB="0"/>
                </a:tc>
                <a:tc>
                  <a:txBody>
                    <a:bodyPr/>
                    <a:lstStyle/>
                    <a:p>
                      <a:pPr marR="24130" algn="r">
                        <a:lnSpc>
                          <a:spcPts val="1814"/>
                        </a:lnSpc>
                      </a:pPr>
                      <a:r>
                        <a:rPr sz="1700" spc="5" dirty="0">
                          <a:latin typeface="Courier New"/>
                          <a:cs typeface="Courier New"/>
                        </a:rPr>
                        <a:t>1</a:t>
                      </a:r>
                      <a:r>
                        <a:rPr sz="1700" spc="-5" dirty="0">
                          <a:latin typeface="Courier New"/>
                          <a:cs typeface="Courier New"/>
                        </a:rPr>
                        <a:t>204</a:t>
                      </a:r>
                      <a:r>
                        <a:rPr sz="1700" spc="5" dirty="0">
                          <a:latin typeface="Courier New"/>
                          <a:cs typeface="Courier New"/>
                        </a:rPr>
                        <a:t>50</a:t>
                      </a:r>
                      <a:r>
                        <a:rPr sz="1700" spc="-5" dirty="0">
                          <a:latin typeface="Courier New"/>
                          <a:cs typeface="Courier New"/>
                        </a:rPr>
                        <a:t>0</a:t>
                      </a:r>
                      <a:r>
                        <a:rPr sz="1700" spc="-10" dirty="0">
                          <a:latin typeface="Courier New"/>
                          <a:cs typeface="Courier New"/>
                        </a:rPr>
                        <a:t>.</a:t>
                      </a:r>
                      <a:r>
                        <a:rPr sz="1700" spc="5" dirty="0">
                          <a:latin typeface="Courier New"/>
                          <a:cs typeface="Courier New"/>
                        </a:rPr>
                        <a:t>0</a:t>
                      </a:r>
                      <a:r>
                        <a:rPr sz="1700" dirty="0">
                          <a:latin typeface="Courier New"/>
                          <a:cs typeface="Courier New"/>
                        </a:rPr>
                        <a:t>0</a:t>
                      </a:r>
                      <a:endParaRPr sz="1700">
                        <a:latin typeface="Courier New"/>
                        <a:cs typeface="Courier New"/>
                      </a:endParaRPr>
                    </a:p>
                  </a:txBody>
                  <a:tcPr marL="0" marR="0" marT="0" marB="0"/>
                </a:tc>
                <a:extLst>
                  <a:ext uri="{0D108BD9-81ED-4DB2-BD59-A6C34878D82A}">
                    <a16:rowId xmlns:a16="http://schemas.microsoft.com/office/drawing/2014/main" val="10003"/>
                  </a:ext>
                </a:extLst>
              </a:tr>
              <a:tr h="252056">
                <a:tc>
                  <a:txBody>
                    <a:bodyPr/>
                    <a:lstStyle/>
                    <a:p>
                      <a:pPr marL="31750">
                        <a:lnSpc>
                          <a:spcPts val="1814"/>
                        </a:lnSpc>
                      </a:pPr>
                      <a:r>
                        <a:rPr sz="1700" spc="-5" dirty="0">
                          <a:latin typeface="Courier New"/>
                          <a:cs typeface="Courier New"/>
                        </a:rPr>
                        <a:t>65A6EA</a:t>
                      </a:r>
                      <a:endParaRPr sz="1700">
                        <a:latin typeface="Courier New"/>
                        <a:cs typeface="Courier New"/>
                      </a:endParaRPr>
                    </a:p>
                  </a:txBody>
                  <a:tcPr marL="0" marR="0" marT="0" marB="0"/>
                </a:tc>
                <a:tc>
                  <a:txBody>
                    <a:bodyPr/>
                    <a:lstStyle/>
                    <a:p>
                      <a:pPr marR="57785" algn="r">
                        <a:lnSpc>
                          <a:spcPts val="1814"/>
                        </a:lnSpc>
                      </a:pPr>
                      <a:r>
                        <a:rPr sz="1700" dirty="0">
                          <a:latin typeface="Courier New"/>
                          <a:cs typeface="Courier New"/>
                        </a:rPr>
                        <a:t>|</a:t>
                      </a:r>
                      <a:endParaRPr sz="1700">
                        <a:latin typeface="Courier New"/>
                        <a:cs typeface="Courier New"/>
                      </a:endParaRPr>
                    </a:p>
                  </a:txBody>
                  <a:tcPr marL="0" marR="0" marT="0" marB="0"/>
                </a:tc>
                <a:tc>
                  <a:txBody>
                    <a:bodyPr/>
                    <a:lstStyle/>
                    <a:p>
                      <a:pPr marR="57785" algn="r">
                        <a:lnSpc>
                          <a:spcPts val="1814"/>
                        </a:lnSpc>
                      </a:pPr>
                      <a:r>
                        <a:rPr sz="1700" spc="-5" dirty="0">
                          <a:latin typeface="Courier New"/>
                          <a:cs typeface="Courier New"/>
                        </a:rPr>
                        <a:t>2</a:t>
                      </a:r>
                      <a:r>
                        <a:rPr sz="1700" dirty="0">
                          <a:latin typeface="Courier New"/>
                          <a:cs typeface="Courier New"/>
                        </a:rPr>
                        <a:t>0</a:t>
                      </a:r>
                      <a:r>
                        <a:rPr sz="1700" spc="-5" dirty="0">
                          <a:latin typeface="Courier New"/>
                          <a:cs typeface="Courier New"/>
                        </a:rPr>
                        <a:t>16</a:t>
                      </a:r>
                      <a:r>
                        <a:rPr sz="1700" spc="5" dirty="0">
                          <a:latin typeface="Courier New"/>
                          <a:cs typeface="Courier New"/>
                        </a:rPr>
                        <a:t>-</a:t>
                      </a:r>
                      <a:r>
                        <a:rPr sz="1700" spc="-5" dirty="0">
                          <a:latin typeface="Courier New"/>
                          <a:cs typeface="Courier New"/>
                        </a:rPr>
                        <a:t>0</a:t>
                      </a:r>
                      <a:r>
                        <a:rPr sz="1700" spc="10" dirty="0">
                          <a:latin typeface="Courier New"/>
                          <a:cs typeface="Courier New"/>
                        </a:rPr>
                        <a:t>8</a:t>
                      </a:r>
                      <a:r>
                        <a:rPr sz="1700" spc="-5" dirty="0">
                          <a:latin typeface="Courier New"/>
                          <a:cs typeface="Courier New"/>
                        </a:rPr>
                        <a:t>-</a:t>
                      </a:r>
                      <a:r>
                        <a:rPr sz="1700" spc="5" dirty="0">
                          <a:latin typeface="Courier New"/>
                          <a:cs typeface="Courier New"/>
                        </a:rPr>
                        <a:t>3</a:t>
                      </a:r>
                      <a:r>
                        <a:rPr sz="1700" dirty="0">
                          <a:latin typeface="Courier New"/>
                          <a:cs typeface="Courier New"/>
                        </a:rPr>
                        <a:t>1</a:t>
                      </a:r>
                      <a:endParaRPr sz="1700">
                        <a:latin typeface="Courier New"/>
                        <a:cs typeface="Courier New"/>
                      </a:endParaRPr>
                    </a:p>
                  </a:txBody>
                  <a:tcPr marL="0" marR="0" marT="0" marB="0"/>
                </a:tc>
                <a:tc>
                  <a:txBody>
                    <a:bodyPr/>
                    <a:lstStyle/>
                    <a:p>
                      <a:pPr marR="57150" algn="r">
                        <a:lnSpc>
                          <a:spcPts val="1814"/>
                        </a:lnSpc>
                      </a:pPr>
                      <a:r>
                        <a:rPr sz="1700" spc="-5" dirty="0">
                          <a:latin typeface="Courier New"/>
                          <a:cs typeface="Courier New"/>
                        </a:rPr>
                        <a:t>10:2</a:t>
                      </a:r>
                      <a:r>
                        <a:rPr sz="1700" spc="5" dirty="0">
                          <a:latin typeface="Courier New"/>
                          <a:cs typeface="Courier New"/>
                        </a:rPr>
                        <a:t>8</a:t>
                      </a:r>
                      <a:r>
                        <a:rPr sz="1700" spc="-5" dirty="0">
                          <a:latin typeface="Courier New"/>
                          <a:cs typeface="Courier New"/>
                        </a:rPr>
                        <a:t>:</a:t>
                      </a:r>
                      <a:r>
                        <a:rPr sz="1700" dirty="0">
                          <a:latin typeface="Courier New"/>
                          <a:cs typeface="Courier New"/>
                        </a:rPr>
                        <a:t>0</a:t>
                      </a:r>
                      <a:r>
                        <a:rPr sz="1700" spc="-5" dirty="0">
                          <a:latin typeface="Courier New"/>
                          <a:cs typeface="Courier New"/>
                        </a:rPr>
                        <a:t>0</a:t>
                      </a:r>
                      <a:r>
                        <a:rPr sz="1700" dirty="0">
                          <a:latin typeface="Courier New"/>
                          <a:cs typeface="Courier New"/>
                        </a:rPr>
                        <a:t>+</a:t>
                      </a:r>
                      <a:r>
                        <a:rPr sz="1700" spc="5" dirty="0">
                          <a:latin typeface="Courier New"/>
                          <a:cs typeface="Courier New"/>
                        </a:rPr>
                        <a:t>0</a:t>
                      </a:r>
                      <a:r>
                        <a:rPr sz="1700" dirty="0">
                          <a:latin typeface="Courier New"/>
                          <a:cs typeface="Courier New"/>
                        </a:rPr>
                        <a:t>8</a:t>
                      </a:r>
                      <a:endParaRPr sz="1700">
                        <a:latin typeface="Courier New"/>
                        <a:cs typeface="Courier New"/>
                      </a:endParaRPr>
                    </a:p>
                  </a:txBody>
                  <a:tcPr marL="0" marR="0" marT="0" marB="0"/>
                </a:tc>
                <a:tc>
                  <a:txBody>
                    <a:bodyPr/>
                    <a:lstStyle/>
                    <a:p>
                      <a:pPr marL="64769">
                        <a:lnSpc>
                          <a:spcPts val="1814"/>
                        </a:lnSpc>
                      </a:pPr>
                      <a:r>
                        <a:rPr sz="1700" dirty="0">
                          <a:latin typeface="Courier New"/>
                          <a:cs typeface="Courier New"/>
                        </a:rPr>
                        <a:t>|</a:t>
                      </a:r>
                      <a:endParaRPr sz="1700">
                        <a:latin typeface="Courier New"/>
                        <a:cs typeface="Courier New"/>
                      </a:endParaRPr>
                    </a:p>
                  </a:txBody>
                  <a:tcPr marL="0" marR="0" marT="0" marB="0"/>
                </a:tc>
                <a:tc>
                  <a:txBody>
                    <a:bodyPr/>
                    <a:lstStyle/>
                    <a:p>
                      <a:pPr marR="24765" algn="r">
                        <a:lnSpc>
                          <a:spcPts val="1814"/>
                        </a:lnSpc>
                      </a:pPr>
                      <a:r>
                        <a:rPr sz="1700" spc="5" dirty="0">
                          <a:latin typeface="Courier New"/>
                          <a:cs typeface="Courier New"/>
                        </a:rPr>
                        <a:t>1</a:t>
                      </a:r>
                      <a:r>
                        <a:rPr sz="1700" spc="-5" dirty="0">
                          <a:latin typeface="Courier New"/>
                          <a:cs typeface="Courier New"/>
                        </a:rPr>
                        <a:t>0</a:t>
                      </a:r>
                      <a:r>
                        <a:rPr sz="1700" dirty="0">
                          <a:latin typeface="Courier New"/>
                          <a:cs typeface="Courier New"/>
                        </a:rPr>
                        <a:t>6</a:t>
                      </a:r>
                      <a:r>
                        <a:rPr sz="1700" spc="-5" dirty="0">
                          <a:latin typeface="Courier New"/>
                          <a:cs typeface="Courier New"/>
                        </a:rPr>
                        <a:t>5</a:t>
                      </a:r>
                      <a:r>
                        <a:rPr sz="1700" dirty="0">
                          <a:latin typeface="Courier New"/>
                          <a:cs typeface="Courier New"/>
                        </a:rPr>
                        <a:t>6</a:t>
                      </a:r>
                      <a:r>
                        <a:rPr sz="1700" spc="5" dirty="0">
                          <a:latin typeface="Courier New"/>
                          <a:cs typeface="Courier New"/>
                        </a:rPr>
                        <a:t>0</a:t>
                      </a:r>
                      <a:r>
                        <a:rPr sz="1700" spc="-5" dirty="0">
                          <a:latin typeface="Courier New"/>
                          <a:cs typeface="Courier New"/>
                        </a:rPr>
                        <a:t>0.00</a:t>
                      </a:r>
                      <a:endParaRPr sz="1700" dirty="0">
                        <a:latin typeface="Courier New"/>
                        <a:cs typeface="Courier New"/>
                      </a:endParaRPr>
                    </a:p>
                  </a:txBody>
                  <a:tcPr marL="0" marR="0" marT="0" marB="0"/>
                </a:tc>
                <a:extLst>
                  <a:ext uri="{0D108BD9-81ED-4DB2-BD59-A6C34878D82A}">
                    <a16:rowId xmlns:a16="http://schemas.microsoft.com/office/drawing/2014/main" val="10004"/>
                  </a:ext>
                </a:extLst>
              </a:tr>
            </a:tbl>
          </a:graphicData>
        </a:graphic>
      </p:graphicFrame>
      <p:sp>
        <p:nvSpPr>
          <p:cNvPr id="14" name="object 14"/>
          <p:cNvSpPr txBox="1"/>
          <p:nvPr/>
        </p:nvSpPr>
        <p:spPr>
          <a:xfrm>
            <a:off x="2212086" y="5763132"/>
            <a:ext cx="2107565" cy="544195"/>
          </a:xfrm>
          <a:prstGeom prst="rect">
            <a:avLst/>
          </a:prstGeom>
        </p:spPr>
        <p:txBody>
          <a:bodyPr vert="horz" wrap="square" lIns="0" tIns="12700" rIns="0" bIns="0" rtlCol="0">
            <a:spAutoFit/>
          </a:bodyPr>
          <a:lstStyle/>
          <a:p>
            <a:pPr marL="12700">
              <a:spcBef>
                <a:spcPts val="100"/>
              </a:spcBef>
            </a:pPr>
            <a:r>
              <a:rPr sz="1700" spc="-5" dirty="0">
                <a:latin typeface="Courier New"/>
                <a:cs typeface="Courier New"/>
              </a:rPr>
              <a:t>(5 </a:t>
            </a:r>
            <a:r>
              <a:rPr sz="1700" dirty="0">
                <a:latin typeface="Courier New"/>
                <a:cs typeface="Courier New"/>
              </a:rPr>
              <a:t>строк)</a:t>
            </a:r>
            <a:endParaRPr sz="1700">
              <a:latin typeface="Courier New"/>
              <a:cs typeface="Courier New"/>
            </a:endParaRPr>
          </a:p>
          <a:p>
            <a:pPr marL="12700">
              <a:spcBef>
                <a:spcPts val="5"/>
              </a:spcBef>
            </a:pPr>
            <a:r>
              <a:rPr sz="1700" spc="-5" dirty="0">
                <a:latin typeface="Courier New"/>
                <a:cs typeface="Courier New"/>
              </a:rPr>
              <a:t>Время: </a:t>
            </a:r>
            <a:r>
              <a:rPr sz="1700" dirty="0">
                <a:latin typeface="Courier New"/>
                <a:cs typeface="Courier New"/>
              </a:rPr>
              <a:t>90,996</a:t>
            </a:r>
            <a:r>
              <a:rPr sz="1700" spc="-35" dirty="0">
                <a:latin typeface="Courier New"/>
                <a:cs typeface="Courier New"/>
              </a:rPr>
              <a:t> </a:t>
            </a:r>
            <a:r>
              <a:rPr sz="1700" spc="-5" dirty="0">
                <a:latin typeface="Courier New"/>
                <a:cs typeface="Courier New"/>
              </a:rPr>
              <a:t>мс</a:t>
            </a:r>
            <a:endParaRPr sz="1700">
              <a:latin typeface="Courier New"/>
              <a:cs typeface="Courier New"/>
            </a:endParaRPr>
          </a:p>
        </p:txBody>
      </p:sp>
      <p:sp>
        <p:nvSpPr>
          <p:cNvPr id="15" name="object 15"/>
          <p:cNvSpPr txBox="1"/>
          <p:nvPr/>
        </p:nvSpPr>
        <p:spPr>
          <a:xfrm>
            <a:off x="7184262" y="2608254"/>
            <a:ext cx="2376805" cy="308418"/>
          </a:xfrm>
          <a:prstGeom prst="rect">
            <a:avLst/>
          </a:prstGeom>
          <a:ln w="9525">
            <a:solidFill>
              <a:srgbClr val="4F81BC"/>
            </a:solidFill>
          </a:ln>
        </p:spPr>
        <p:txBody>
          <a:bodyPr vert="horz" wrap="square" lIns="0" tIns="31115" rIns="0" bIns="0" rtlCol="0">
            <a:spAutoFit/>
          </a:bodyPr>
          <a:lstStyle/>
          <a:p>
            <a:pPr marL="313690">
              <a:spcBef>
                <a:spcPts val="245"/>
              </a:spcBef>
            </a:pPr>
            <a:r>
              <a:rPr spc="-10" dirty="0">
                <a:latin typeface="Carlito"/>
                <a:cs typeface="Carlito"/>
              </a:rPr>
              <a:t>предикат</a:t>
            </a:r>
            <a:r>
              <a:rPr spc="-15" dirty="0">
                <a:latin typeface="Carlito"/>
                <a:cs typeface="Carlito"/>
              </a:rPr>
              <a:t> </a:t>
            </a:r>
            <a:r>
              <a:rPr spc="-10" dirty="0">
                <a:latin typeface="Carlito"/>
                <a:cs typeface="Carlito"/>
              </a:rPr>
              <a:t>индекса</a:t>
            </a:r>
            <a:endParaRPr>
              <a:latin typeface="Carlito"/>
              <a:cs typeface="Carlito"/>
            </a:endParaRPr>
          </a:p>
        </p:txBody>
      </p:sp>
      <p:sp>
        <p:nvSpPr>
          <p:cNvPr id="16" name="object 16"/>
          <p:cNvSpPr/>
          <p:nvPr/>
        </p:nvSpPr>
        <p:spPr>
          <a:xfrm>
            <a:off x="6251256" y="2790897"/>
            <a:ext cx="933005" cy="650699"/>
          </a:xfrm>
          <a:custGeom>
            <a:avLst/>
            <a:gdLst/>
            <a:ahLst/>
            <a:cxnLst/>
            <a:rect l="l" t="t" r="r" b="b"/>
            <a:pathLst>
              <a:path w="869950" h="438785">
                <a:moveTo>
                  <a:pt x="73151" y="330834"/>
                </a:moveTo>
                <a:lnTo>
                  <a:pt x="65277" y="332486"/>
                </a:lnTo>
                <a:lnTo>
                  <a:pt x="61340" y="338200"/>
                </a:lnTo>
                <a:lnTo>
                  <a:pt x="0" y="429513"/>
                </a:lnTo>
                <a:lnTo>
                  <a:pt x="116586" y="438530"/>
                </a:lnTo>
                <a:lnTo>
                  <a:pt x="122681" y="433324"/>
                </a:lnTo>
                <a:lnTo>
                  <a:pt x="122922" y="430021"/>
                </a:lnTo>
                <a:lnTo>
                  <a:pt x="28193" y="430021"/>
                </a:lnTo>
                <a:lnTo>
                  <a:pt x="17144" y="407162"/>
                </a:lnTo>
                <a:lnTo>
                  <a:pt x="59291" y="386766"/>
                </a:lnTo>
                <a:lnTo>
                  <a:pt x="86360" y="346582"/>
                </a:lnTo>
                <a:lnTo>
                  <a:pt x="84836" y="338708"/>
                </a:lnTo>
                <a:lnTo>
                  <a:pt x="73151" y="330834"/>
                </a:lnTo>
                <a:close/>
              </a:path>
              <a:path w="869950" h="438785">
                <a:moveTo>
                  <a:pt x="59291" y="386766"/>
                </a:moveTo>
                <a:lnTo>
                  <a:pt x="17144" y="407162"/>
                </a:lnTo>
                <a:lnTo>
                  <a:pt x="28193" y="430021"/>
                </a:lnTo>
                <a:lnTo>
                  <a:pt x="37379" y="425576"/>
                </a:lnTo>
                <a:lnTo>
                  <a:pt x="33146" y="425576"/>
                </a:lnTo>
                <a:lnTo>
                  <a:pt x="23621" y="405891"/>
                </a:lnTo>
                <a:lnTo>
                  <a:pt x="46407" y="405891"/>
                </a:lnTo>
                <a:lnTo>
                  <a:pt x="59291" y="386766"/>
                </a:lnTo>
                <a:close/>
              </a:path>
              <a:path w="869950" h="438785">
                <a:moveTo>
                  <a:pt x="70498" y="409549"/>
                </a:moveTo>
                <a:lnTo>
                  <a:pt x="28193" y="430021"/>
                </a:lnTo>
                <a:lnTo>
                  <a:pt x="122922" y="430021"/>
                </a:lnTo>
                <a:lnTo>
                  <a:pt x="123259" y="425576"/>
                </a:lnTo>
                <a:lnTo>
                  <a:pt x="123825" y="419353"/>
                </a:lnTo>
                <a:lnTo>
                  <a:pt x="118617" y="413257"/>
                </a:lnTo>
                <a:lnTo>
                  <a:pt x="70498" y="409549"/>
                </a:lnTo>
                <a:close/>
              </a:path>
              <a:path w="869950" h="438785">
                <a:moveTo>
                  <a:pt x="23621" y="405891"/>
                </a:moveTo>
                <a:lnTo>
                  <a:pt x="33146" y="425576"/>
                </a:lnTo>
                <a:lnTo>
                  <a:pt x="45269" y="407581"/>
                </a:lnTo>
                <a:lnTo>
                  <a:pt x="23621" y="405891"/>
                </a:lnTo>
                <a:close/>
              </a:path>
              <a:path w="869950" h="438785">
                <a:moveTo>
                  <a:pt x="45269" y="407581"/>
                </a:moveTo>
                <a:lnTo>
                  <a:pt x="33146" y="425576"/>
                </a:lnTo>
                <a:lnTo>
                  <a:pt x="37379" y="425576"/>
                </a:lnTo>
                <a:lnTo>
                  <a:pt x="70498" y="409549"/>
                </a:lnTo>
                <a:lnTo>
                  <a:pt x="45269" y="407581"/>
                </a:lnTo>
                <a:close/>
              </a:path>
              <a:path w="869950" h="438785">
                <a:moveTo>
                  <a:pt x="858519" y="0"/>
                </a:moveTo>
                <a:lnTo>
                  <a:pt x="59291" y="386766"/>
                </a:lnTo>
                <a:lnTo>
                  <a:pt x="45269" y="407581"/>
                </a:lnTo>
                <a:lnTo>
                  <a:pt x="70498" y="409549"/>
                </a:lnTo>
                <a:lnTo>
                  <a:pt x="869568" y="22859"/>
                </a:lnTo>
                <a:lnTo>
                  <a:pt x="858519" y="0"/>
                </a:lnTo>
                <a:close/>
              </a:path>
              <a:path w="869950" h="438785">
                <a:moveTo>
                  <a:pt x="46407" y="405891"/>
                </a:moveTo>
                <a:lnTo>
                  <a:pt x="23621" y="405891"/>
                </a:lnTo>
                <a:lnTo>
                  <a:pt x="45269" y="407581"/>
                </a:lnTo>
                <a:lnTo>
                  <a:pt x="46407" y="405891"/>
                </a:lnTo>
                <a:close/>
              </a:path>
            </a:pathLst>
          </a:custGeom>
          <a:solidFill>
            <a:srgbClr val="497DBA"/>
          </a:solidFill>
        </p:spPr>
        <p:txBody>
          <a:bodyPr wrap="square" lIns="0" tIns="0" rIns="0" bIns="0" rtlCol="0"/>
          <a:lstStyle/>
          <a:p>
            <a:endParaRPr/>
          </a:p>
        </p:txBody>
      </p:sp>
      <p:sp>
        <p:nvSpPr>
          <p:cNvPr id="17" name="object 17"/>
          <p:cNvSpPr/>
          <p:nvPr/>
        </p:nvSpPr>
        <p:spPr>
          <a:xfrm>
            <a:off x="5963221" y="3369588"/>
            <a:ext cx="216535" cy="247650"/>
          </a:xfrm>
          <a:custGeom>
            <a:avLst/>
            <a:gdLst/>
            <a:ahLst/>
            <a:cxnLst/>
            <a:rect l="l" t="t" r="r" b="b"/>
            <a:pathLst>
              <a:path w="216535" h="247650">
                <a:moveTo>
                  <a:pt x="0" y="0"/>
                </a:moveTo>
                <a:lnTo>
                  <a:pt x="42068" y="1424"/>
                </a:lnTo>
                <a:lnTo>
                  <a:pt x="76422" y="5302"/>
                </a:lnTo>
                <a:lnTo>
                  <a:pt x="99583" y="11037"/>
                </a:lnTo>
                <a:lnTo>
                  <a:pt x="108076" y="18033"/>
                </a:lnTo>
                <a:lnTo>
                  <a:pt x="108076" y="105663"/>
                </a:lnTo>
                <a:lnTo>
                  <a:pt x="116550" y="112714"/>
                </a:lnTo>
                <a:lnTo>
                  <a:pt x="139668" y="118443"/>
                </a:lnTo>
                <a:lnTo>
                  <a:pt x="173978" y="122291"/>
                </a:lnTo>
                <a:lnTo>
                  <a:pt x="216026" y="123698"/>
                </a:lnTo>
                <a:lnTo>
                  <a:pt x="173978" y="125104"/>
                </a:lnTo>
                <a:lnTo>
                  <a:pt x="139668" y="128952"/>
                </a:lnTo>
                <a:lnTo>
                  <a:pt x="116550" y="134681"/>
                </a:lnTo>
                <a:lnTo>
                  <a:pt x="108076" y="141731"/>
                </a:lnTo>
                <a:lnTo>
                  <a:pt x="108076" y="229362"/>
                </a:lnTo>
                <a:lnTo>
                  <a:pt x="99583" y="236412"/>
                </a:lnTo>
                <a:lnTo>
                  <a:pt x="76422" y="242141"/>
                </a:lnTo>
                <a:lnTo>
                  <a:pt x="42068" y="245989"/>
                </a:lnTo>
                <a:lnTo>
                  <a:pt x="0" y="247395"/>
                </a:lnTo>
              </a:path>
            </a:pathLst>
          </a:custGeom>
          <a:ln w="25399">
            <a:solidFill>
              <a:srgbClr val="497DBA"/>
            </a:solidFill>
          </a:ln>
        </p:spPr>
        <p:txBody>
          <a:bodyPr wrap="square" lIns="0" tIns="0" rIns="0" bIns="0" rtlCol="0"/>
          <a:lstStyle/>
          <a:p>
            <a:endParaRPr/>
          </a:p>
        </p:txBody>
      </p:sp>
      <p:sp>
        <p:nvSpPr>
          <p:cNvPr id="18" name="object 18"/>
          <p:cNvSpPr txBox="1"/>
          <p:nvPr/>
        </p:nvSpPr>
        <p:spPr>
          <a:xfrm>
            <a:off x="7184262" y="3215695"/>
            <a:ext cx="2376805" cy="308418"/>
          </a:xfrm>
          <a:prstGeom prst="rect">
            <a:avLst/>
          </a:prstGeom>
          <a:ln w="9525">
            <a:solidFill>
              <a:srgbClr val="4F81BC"/>
            </a:solidFill>
          </a:ln>
        </p:spPr>
        <p:txBody>
          <a:bodyPr vert="horz" wrap="square" lIns="0" tIns="31115" rIns="0" bIns="0" rtlCol="0">
            <a:spAutoFit/>
          </a:bodyPr>
          <a:lstStyle/>
          <a:p>
            <a:pPr marL="160655">
              <a:spcBef>
                <a:spcPts val="245"/>
              </a:spcBef>
            </a:pPr>
            <a:r>
              <a:rPr spc="-5" dirty="0">
                <a:latin typeface="Carlito"/>
                <a:cs typeface="Carlito"/>
              </a:rPr>
              <a:t>убывающий</a:t>
            </a:r>
            <a:r>
              <a:rPr spc="-10" dirty="0">
                <a:latin typeface="Carlito"/>
                <a:cs typeface="Carlito"/>
              </a:rPr>
              <a:t> </a:t>
            </a:r>
            <a:r>
              <a:rPr spc="-5" dirty="0">
                <a:latin typeface="Carlito"/>
                <a:cs typeface="Carlito"/>
              </a:rPr>
              <a:t>порядок</a:t>
            </a:r>
            <a:endParaRPr>
              <a:latin typeface="Carlito"/>
              <a:cs typeface="Carlito"/>
            </a:endParaRPr>
          </a:p>
        </p:txBody>
      </p:sp>
      <p:sp>
        <p:nvSpPr>
          <p:cNvPr id="19" name="object 19"/>
          <p:cNvSpPr/>
          <p:nvPr/>
        </p:nvSpPr>
        <p:spPr>
          <a:xfrm>
            <a:off x="5549900" y="3387793"/>
            <a:ext cx="1636267" cy="512198"/>
          </a:xfrm>
          <a:custGeom>
            <a:avLst/>
            <a:gdLst/>
            <a:ahLst/>
            <a:cxnLst/>
            <a:rect l="l" t="t" r="r" b="b"/>
            <a:pathLst>
              <a:path w="1442085" h="238760">
                <a:moveTo>
                  <a:pt x="92963" y="121538"/>
                </a:moveTo>
                <a:lnTo>
                  <a:pt x="0" y="192658"/>
                </a:lnTo>
                <a:lnTo>
                  <a:pt x="101091" y="235838"/>
                </a:lnTo>
                <a:lnTo>
                  <a:pt x="107568" y="238505"/>
                </a:lnTo>
                <a:lnTo>
                  <a:pt x="115062" y="235584"/>
                </a:lnTo>
                <a:lnTo>
                  <a:pt x="117728" y="229107"/>
                </a:lnTo>
                <a:lnTo>
                  <a:pt x="120523" y="222630"/>
                </a:lnTo>
                <a:lnTo>
                  <a:pt x="117475" y="215264"/>
                </a:lnTo>
                <a:lnTo>
                  <a:pt x="111125" y="212470"/>
                </a:lnTo>
                <a:lnTo>
                  <a:pt x="86749" y="202056"/>
                </a:lnTo>
                <a:lnTo>
                  <a:pt x="26542" y="202056"/>
                </a:lnTo>
                <a:lnTo>
                  <a:pt x="23367" y="176910"/>
                </a:lnTo>
                <a:lnTo>
                  <a:pt x="69907" y="171093"/>
                </a:lnTo>
                <a:lnTo>
                  <a:pt x="102742" y="146049"/>
                </a:lnTo>
                <a:lnTo>
                  <a:pt x="108330" y="141731"/>
                </a:lnTo>
                <a:lnTo>
                  <a:pt x="109347" y="133730"/>
                </a:lnTo>
                <a:lnTo>
                  <a:pt x="105155" y="128142"/>
                </a:lnTo>
                <a:lnTo>
                  <a:pt x="100837" y="122681"/>
                </a:lnTo>
                <a:lnTo>
                  <a:pt x="92963" y="121538"/>
                </a:lnTo>
                <a:close/>
              </a:path>
              <a:path w="1442085" h="238760">
                <a:moveTo>
                  <a:pt x="69907" y="171093"/>
                </a:moveTo>
                <a:lnTo>
                  <a:pt x="23367" y="176910"/>
                </a:lnTo>
                <a:lnTo>
                  <a:pt x="26542" y="202056"/>
                </a:lnTo>
                <a:lnTo>
                  <a:pt x="46861" y="199516"/>
                </a:lnTo>
                <a:lnTo>
                  <a:pt x="32638" y="199516"/>
                </a:lnTo>
                <a:lnTo>
                  <a:pt x="29972" y="177799"/>
                </a:lnTo>
                <a:lnTo>
                  <a:pt x="61113" y="177799"/>
                </a:lnTo>
                <a:lnTo>
                  <a:pt x="69907" y="171093"/>
                </a:lnTo>
                <a:close/>
              </a:path>
              <a:path w="1442085" h="238760">
                <a:moveTo>
                  <a:pt x="73120" y="196234"/>
                </a:moveTo>
                <a:lnTo>
                  <a:pt x="26542" y="202056"/>
                </a:lnTo>
                <a:lnTo>
                  <a:pt x="86749" y="202056"/>
                </a:lnTo>
                <a:lnTo>
                  <a:pt x="73120" y="196234"/>
                </a:lnTo>
                <a:close/>
              </a:path>
              <a:path w="1442085" h="238760">
                <a:moveTo>
                  <a:pt x="29972" y="177799"/>
                </a:moveTo>
                <a:lnTo>
                  <a:pt x="32638" y="199516"/>
                </a:lnTo>
                <a:lnTo>
                  <a:pt x="49932" y="186327"/>
                </a:lnTo>
                <a:lnTo>
                  <a:pt x="29972" y="177799"/>
                </a:lnTo>
                <a:close/>
              </a:path>
              <a:path w="1442085" h="238760">
                <a:moveTo>
                  <a:pt x="49932" y="186327"/>
                </a:moveTo>
                <a:lnTo>
                  <a:pt x="32638" y="199516"/>
                </a:lnTo>
                <a:lnTo>
                  <a:pt x="46861" y="199516"/>
                </a:lnTo>
                <a:lnTo>
                  <a:pt x="73120" y="196234"/>
                </a:lnTo>
                <a:lnTo>
                  <a:pt x="49932" y="186327"/>
                </a:lnTo>
                <a:close/>
              </a:path>
              <a:path w="1442085" h="238760">
                <a:moveTo>
                  <a:pt x="1438528" y="0"/>
                </a:moveTo>
                <a:lnTo>
                  <a:pt x="69907" y="171093"/>
                </a:lnTo>
                <a:lnTo>
                  <a:pt x="49932" y="186327"/>
                </a:lnTo>
                <a:lnTo>
                  <a:pt x="73120" y="196234"/>
                </a:lnTo>
                <a:lnTo>
                  <a:pt x="1441703" y="25145"/>
                </a:lnTo>
                <a:lnTo>
                  <a:pt x="1438528" y="0"/>
                </a:lnTo>
                <a:close/>
              </a:path>
              <a:path w="1442085" h="238760">
                <a:moveTo>
                  <a:pt x="61113" y="177799"/>
                </a:moveTo>
                <a:lnTo>
                  <a:pt x="29972" y="177799"/>
                </a:lnTo>
                <a:lnTo>
                  <a:pt x="49932" y="186327"/>
                </a:lnTo>
                <a:lnTo>
                  <a:pt x="61113" y="177799"/>
                </a:lnTo>
                <a:close/>
              </a:path>
            </a:pathLst>
          </a:custGeom>
          <a:solidFill>
            <a:srgbClr val="497DBA"/>
          </a:solidFill>
        </p:spPr>
        <p:txBody>
          <a:bodyPr wrap="square" lIns="0" tIns="0" rIns="0" bIns="0" rtlCol="0"/>
          <a:lstStyle/>
          <a:p>
            <a:endParaRPr/>
          </a:p>
        </p:txBody>
      </p:sp>
    </p:spTree>
    <p:extLst>
      <p:ext uri="{BB962C8B-B14F-4D97-AF65-F5344CB8AC3E}">
        <p14:creationId xmlns:p14="http://schemas.microsoft.com/office/powerpoint/2010/main" val="421465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8356" y="160219"/>
            <a:ext cx="9899395" cy="504625"/>
          </a:xfrm>
          <a:prstGeom prst="rect">
            <a:avLst/>
          </a:prstGeom>
        </p:spPr>
        <p:txBody>
          <a:bodyPr vert="horz" wrap="square" lIns="0" tIns="12065" rIns="0" bIns="0" rtlCol="0" anchor="b">
            <a:spAutoFit/>
          </a:bodyPr>
          <a:lstStyle/>
          <a:p>
            <a:pPr marL="12700">
              <a:lnSpc>
                <a:spcPct val="100000"/>
              </a:lnSpc>
              <a:spcBef>
                <a:spcPts val="95"/>
              </a:spcBef>
            </a:pPr>
            <a:r>
              <a:rPr sz="3200" spc="-15" dirty="0">
                <a:latin typeface="Arial Black" panose="020B0A04020102020204" pitchFamily="34" charset="0"/>
              </a:rPr>
              <a:t>Поможет </a:t>
            </a:r>
            <a:r>
              <a:rPr sz="3200" spc="-5" dirty="0">
                <a:latin typeface="Arial Black" panose="020B0A04020102020204" pitchFamily="34" charset="0"/>
              </a:rPr>
              <a:t>ли частичный</a:t>
            </a:r>
            <a:r>
              <a:rPr sz="3200" spc="-50" dirty="0">
                <a:latin typeface="Arial Black" panose="020B0A04020102020204" pitchFamily="34" charset="0"/>
              </a:rPr>
              <a:t> </a:t>
            </a:r>
            <a:r>
              <a:rPr sz="3200" spc="-10" dirty="0">
                <a:latin typeface="Arial Black" panose="020B0A04020102020204" pitchFamily="34" charset="0"/>
              </a:rPr>
              <a:t>индекс?</a:t>
            </a:r>
            <a:endParaRPr sz="3200" dirty="0">
              <a:latin typeface="Arial Black" panose="020B0A04020102020204" pitchFamily="34" charset="0"/>
            </a:endParaRPr>
          </a:p>
        </p:txBody>
      </p:sp>
      <p:sp>
        <p:nvSpPr>
          <p:cNvPr id="4" name="object 4"/>
          <p:cNvSpPr txBox="1">
            <a:spLocks noGrp="1"/>
          </p:cNvSpPr>
          <p:nvPr>
            <p:ph idx="1"/>
          </p:nvPr>
        </p:nvSpPr>
        <p:spPr>
          <a:xfrm>
            <a:off x="1399846" y="3004558"/>
            <a:ext cx="10972440" cy="2689839"/>
          </a:xfrm>
          <a:prstGeom prst="rect">
            <a:avLst/>
          </a:prstGeom>
        </p:spPr>
        <p:txBody>
          <a:bodyPr vert="horz" wrap="square" lIns="0" tIns="12065" rIns="0" bIns="0" rtlCol="0">
            <a:spAutoFit/>
          </a:bodyPr>
          <a:lstStyle/>
          <a:p>
            <a:pPr marL="355600" marR="284480" indent="-342900">
              <a:lnSpc>
                <a:spcPct val="100000"/>
              </a:lnSpc>
              <a:spcBef>
                <a:spcPts val="95"/>
              </a:spcBef>
              <a:buFont typeface="Arial"/>
              <a:buChar char="•"/>
              <a:tabLst>
                <a:tab pos="354965" algn="l"/>
                <a:tab pos="355600" algn="l"/>
              </a:tabLst>
            </a:pPr>
            <a:r>
              <a:rPr sz="2000" spc="-20" dirty="0"/>
              <a:t>Хотя </a:t>
            </a:r>
            <a:r>
              <a:rPr sz="2000" spc="-10" dirty="0"/>
              <a:t>сортировка </a:t>
            </a:r>
            <a:r>
              <a:rPr sz="2000" spc="-5" dirty="0"/>
              <a:t>строк </a:t>
            </a:r>
            <a:r>
              <a:rPr sz="2000" spc="-10" dirty="0"/>
              <a:t>производится </a:t>
            </a:r>
            <a:r>
              <a:rPr sz="2000" spc="-5" dirty="0"/>
              <a:t>по датам </a:t>
            </a:r>
            <a:r>
              <a:rPr sz="2000" spc="-10" dirty="0"/>
              <a:t>бронирования </a:t>
            </a:r>
            <a:r>
              <a:rPr sz="2000" spc="-5" dirty="0"/>
              <a:t>в  </a:t>
            </a:r>
            <a:r>
              <a:rPr sz="2000" i="1" spc="-10" dirty="0">
                <a:cs typeface="Carlito"/>
              </a:rPr>
              <a:t>убывающем </a:t>
            </a:r>
            <a:r>
              <a:rPr sz="2000" spc="-10" dirty="0"/>
              <a:t>порядке, </a:t>
            </a:r>
            <a:r>
              <a:rPr sz="2000" spc="-45" dirty="0"/>
              <a:t>т. </a:t>
            </a:r>
            <a:r>
              <a:rPr sz="2000" spc="-5" dirty="0"/>
              <a:t>е. </a:t>
            </a:r>
            <a:r>
              <a:rPr sz="2000" spc="-15" dirty="0"/>
              <a:t>от более </a:t>
            </a:r>
            <a:r>
              <a:rPr sz="2000" spc="-10" dirty="0"/>
              <a:t>поздних дат </a:t>
            </a:r>
            <a:r>
              <a:rPr sz="2000" spc="-5" dirty="0"/>
              <a:t>к </a:t>
            </a:r>
            <a:r>
              <a:rPr sz="2000" spc="-15" dirty="0"/>
              <a:t>более </a:t>
            </a:r>
            <a:r>
              <a:rPr sz="2000" spc="-10" dirty="0"/>
              <a:t>ранним, </a:t>
            </a:r>
            <a:r>
              <a:rPr sz="2000" spc="-15" dirty="0"/>
              <a:t>тем </a:t>
            </a:r>
            <a:r>
              <a:rPr sz="2000" spc="-10" dirty="0"/>
              <a:t>не  </a:t>
            </a:r>
            <a:r>
              <a:rPr sz="2000" spc="-5" dirty="0"/>
              <a:t>менее, включать ключевое слово </a:t>
            </a:r>
            <a:r>
              <a:rPr sz="2000" i="1" spc="-15" dirty="0">
                <a:cs typeface="Carlito"/>
              </a:rPr>
              <a:t>DESC </a:t>
            </a:r>
            <a:r>
              <a:rPr sz="2000" spc="-5" dirty="0"/>
              <a:t>в </a:t>
            </a:r>
            <a:r>
              <a:rPr sz="2000" spc="-10" dirty="0"/>
              <a:t>индексное выражение, </a:t>
            </a:r>
            <a:r>
              <a:rPr sz="2000" spc="-35" dirty="0"/>
              <a:t>когда  </a:t>
            </a:r>
            <a:r>
              <a:rPr sz="2000" spc="-15" dirty="0"/>
              <a:t>индекс </a:t>
            </a:r>
            <a:r>
              <a:rPr sz="2000" spc="-10" dirty="0"/>
              <a:t>создается </a:t>
            </a:r>
            <a:r>
              <a:rPr sz="2000" spc="-25" dirty="0"/>
              <a:t>только </a:t>
            </a:r>
            <a:r>
              <a:rPr sz="2000" spc="-5" dirty="0"/>
              <a:t>по </a:t>
            </a:r>
            <a:r>
              <a:rPr sz="2000" spc="-20" dirty="0"/>
              <a:t>одному столбцу, </a:t>
            </a:r>
            <a:r>
              <a:rPr sz="2000" spc="-10" dirty="0"/>
              <a:t>нет</a:t>
            </a:r>
            <a:r>
              <a:rPr sz="2000" spc="160" dirty="0"/>
              <a:t> </a:t>
            </a:r>
            <a:r>
              <a:rPr sz="2000" spc="-15" dirty="0"/>
              <a:t>необходимости.</a:t>
            </a:r>
          </a:p>
          <a:p>
            <a:pPr marL="355600" indent="-342900">
              <a:lnSpc>
                <a:spcPct val="100000"/>
              </a:lnSpc>
              <a:spcBef>
                <a:spcPts val="5"/>
              </a:spcBef>
              <a:buFont typeface="Arial"/>
              <a:buChar char="•"/>
              <a:tabLst>
                <a:tab pos="354965" algn="l"/>
                <a:tab pos="355600" algn="l"/>
              </a:tabLst>
            </a:pPr>
            <a:r>
              <a:rPr sz="2000" spc="-10" dirty="0"/>
              <a:t>Это объясняется тем, </a:t>
            </a:r>
            <a:r>
              <a:rPr sz="2000" spc="-15" dirty="0" err="1"/>
              <a:t>что</a:t>
            </a:r>
            <a:r>
              <a:rPr sz="2000" spc="-15" dirty="0"/>
              <a:t> </a:t>
            </a:r>
            <a:r>
              <a:rPr lang="ru-RU" sz="2000" spc="-15" dirty="0" smtClean="0"/>
              <a:t>СУБД</a:t>
            </a:r>
            <a:r>
              <a:rPr sz="2000" spc="-15" dirty="0" smtClean="0"/>
              <a:t> </a:t>
            </a:r>
            <a:r>
              <a:rPr sz="2000" spc="-10" dirty="0"/>
              <a:t>умеет </a:t>
            </a:r>
            <a:r>
              <a:rPr sz="2000" spc="-5" dirty="0"/>
              <a:t>совершать </a:t>
            </a:r>
            <a:r>
              <a:rPr sz="2000" spc="-30" dirty="0"/>
              <a:t>обход </a:t>
            </a:r>
            <a:r>
              <a:rPr sz="2000" spc="-15" dirty="0" err="1"/>
              <a:t>индекса</a:t>
            </a:r>
            <a:r>
              <a:rPr sz="2000" spc="215" dirty="0"/>
              <a:t> </a:t>
            </a:r>
            <a:r>
              <a:rPr sz="2000" spc="-15" dirty="0" err="1" smtClean="0"/>
              <a:t>как</a:t>
            </a:r>
            <a:r>
              <a:rPr lang="ru-RU" sz="2000" spc="-15" dirty="0" smtClean="0"/>
              <a:t> </a:t>
            </a:r>
            <a:r>
              <a:rPr sz="2000" spc="-5" dirty="0" err="1" smtClean="0"/>
              <a:t>по</a:t>
            </a:r>
            <a:r>
              <a:rPr sz="2000" spc="-5" dirty="0" smtClean="0"/>
              <a:t> </a:t>
            </a:r>
            <a:r>
              <a:rPr sz="2000" i="1" spc="-5" dirty="0">
                <a:cs typeface="Carlito"/>
              </a:rPr>
              <a:t>возрастанию</a:t>
            </a:r>
            <a:r>
              <a:rPr sz="2000" spc="-5" dirty="0"/>
              <a:t>, </a:t>
            </a:r>
            <a:r>
              <a:rPr sz="2000" spc="-10" dirty="0"/>
              <a:t>так </a:t>
            </a:r>
            <a:r>
              <a:rPr sz="2000" spc="-5" dirty="0"/>
              <a:t>и по </a:t>
            </a:r>
            <a:r>
              <a:rPr sz="2000" i="1" spc="-10" dirty="0">
                <a:cs typeface="Carlito"/>
              </a:rPr>
              <a:t>убыванию </a:t>
            </a:r>
            <a:r>
              <a:rPr sz="2000" spc="-5" dirty="0"/>
              <a:t>с </a:t>
            </a:r>
            <a:r>
              <a:rPr sz="2000" spc="-15" dirty="0"/>
              <a:t>одинаковой</a:t>
            </a:r>
            <a:r>
              <a:rPr sz="2000" spc="90" dirty="0"/>
              <a:t> </a:t>
            </a:r>
            <a:r>
              <a:rPr sz="2000" spc="-5" dirty="0"/>
              <a:t>эффективностью.</a:t>
            </a:r>
          </a:p>
          <a:p>
            <a:pPr marL="355600" marR="5080" indent="-342900">
              <a:lnSpc>
                <a:spcPct val="100000"/>
              </a:lnSpc>
              <a:buFont typeface="Arial"/>
              <a:buChar char="•"/>
              <a:tabLst>
                <a:tab pos="354965" algn="l"/>
                <a:tab pos="355600" algn="l"/>
              </a:tabLst>
            </a:pPr>
            <a:r>
              <a:rPr sz="2000" spc="-10" dirty="0"/>
              <a:t>Обратите внимание, </a:t>
            </a:r>
            <a:r>
              <a:rPr sz="2000" spc="-15" dirty="0"/>
              <a:t>что индексируемый столбец </a:t>
            </a:r>
            <a:r>
              <a:rPr sz="2000" spc="-10" dirty="0"/>
              <a:t>book_date не участвует </a:t>
            </a:r>
            <a:r>
              <a:rPr sz="2000" spc="-5" dirty="0"/>
              <a:t>в  формировании </a:t>
            </a:r>
            <a:r>
              <a:rPr sz="2000" spc="-10" dirty="0"/>
              <a:t>предиката индекса </a:t>
            </a:r>
            <a:r>
              <a:rPr sz="2000" spc="-5" dirty="0"/>
              <a:t>— в </a:t>
            </a:r>
            <a:r>
              <a:rPr sz="2000" spc="-15" dirty="0"/>
              <a:t>предикате используется столбец  </a:t>
            </a:r>
            <a:r>
              <a:rPr sz="2000" spc="-10" dirty="0"/>
              <a:t>total_amount. </a:t>
            </a:r>
            <a:r>
              <a:rPr sz="2000" spc="-15" dirty="0"/>
              <a:t>Это вполне </a:t>
            </a:r>
            <a:r>
              <a:rPr sz="2000" spc="-10" dirty="0"/>
              <a:t>допустимая</a:t>
            </a:r>
            <a:r>
              <a:rPr sz="2000" spc="105" dirty="0"/>
              <a:t> </a:t>
            </a:r>
            <a:r>
              <a:rPr sz="2000" spc="-5" dirty="0" err="1"/>
              <a:t>ситуация</a:t>
            </a:r>
            <a:r>
              <a:rPr sz="2000" spc="-5" dirty="0" smtClean="0"/>
              <a:t>.</a:t>
            </a:r>
            <a:endParaRPr sz="2000" spc="-5" dirty="0"/>
          </a:p>
        </p:txBody>
      </p:sp>
      <p:sp>
        <p:nvSpPr>
          <p:cNvPr id="3" name="object 3"/>
          <p:cNvSpPr txBox="1"/>
          <p:nvPr/>
        </p:nvSpPr>
        <p:spPr>
          <a:xfrm>
            <a:off x="2237741" y="1058926"/>
            <a:ext cx="5485765" cy="1122680"/>
          </a:xfrm>
          <a:prstGeom prst="rect">
            <a:avLst/>
          </a:prstGeom>
        </p:spPr>
        <p:txBody>
          <a:bodyPr vert="horz" wrap="square" lIns="0" tIns="12700" rIns="0" bIns="0" rtlCol="0">
            <a:spAutoFit/>
          </a:bodyPr>
          <a:lstStyle/>
          <a:p>
            <a:pPr marL="12700" marR="5080">
              <a:spcBef>
                <a:spcPts val="100"/>
              </a:spcBef>
            </a:pPr>
            <a:r>
              <a:rPr b="1" spc="-10" dirty="0">
                <a:latin typeface="Courier New"/>
                <a:cs typeface="Courier New"/>
              </a:rPr>
              <a:t>CREATE INDEX bookings_book_date_part_key  </a:t>
            </a:r>
            <a:r>
              <a:rPr b="1" spc="-5" dirty="0">
                <a:latin typeface="Courier New"/>
                <a:cs typeface="Courier New"/>
              </a:rPr>
              <a:t>ON </a:t>
            </a:r>
            <a:r>
              <a:rPr b="1" spc="-10" dirty="0">
                <a:latin typeface="Courier New"/>
                <a:cs typeface="Courier New"/>
              </a:rPr>
              <a:t>bookings </a:t>
            </a:r>
            <a:r>
              <a:rPr b="1" dirty="0">
                <a:latin typeface="Courier New"/>
                <a:cs typeface="Courier New"/>
              </a:rPr>
              <a:t>( </a:t>
            </a:r>
            <a:r>
              <a:rPr b="1" spc="-10" dirty="0">
                <a:solidFill>
                  <a:srgbClr val="FF0000"/>
                </a:solidFill>
                <a:latin typeface="Courier New"/>
                <a:cs typeface="Courier New"/>
              </a:rPr>
              <a:t>book_date</a:t>
            </a:r>
            <a:r>
              <a:rPr b="1" spc="-35" dirty="0">
                <a:solidFill>
                  <a:srgbClr val="FF0000"/>
                </a:solidFill>
                <a:latin typeface="Courier New"/>
                <a:cs typeface="Courier New"/>
              </a:rPr>
              <a:t> </a:t>
            </a:r>
            <a:r>
              <a:rPr b="1" dirty="0">
                <a:latin typeface="Courier New"/>
                <a:cs typeface="Courier New"/>
              </a:rPr>
              <a:t>)</a:t>
            </a:r>
            <a:endParaRPr>
              <a:latin typeface="Courier New"/>
              <a:cs typeface="Courier New"/>
            </a:endParaRPr>
          </a:p>
          <a:p>
            <a:pPr marL="12700"/>
            <a:r>
              <a:rPr b="1" spc="-10" dirty="0">
                <a:latin typeface="Courier New"/>
                <a:cs typeface="Courier New"/>
              </a:rPr>
              <a:t>WHERE total_amount </a:t>
            </a:r>
            <a:r>
              <a:rPr b="1" dirty="0">
                <a:latin typeface="Courier New"/>
                <a:cs typeface="Courier New"/>
              </a:rPr>
              <a:t>&gt;</a:t>
            </a:r>
            <a:r>
              <a:rPr b="1" spc="-30" dirty="0">
                <a:latin typeface="Courier New"/>
                <a:cs typeface="Courier New"/>
              </a:rPr>
              <a:t> </a:t>
            </a:r>
            <a:r>
              <a:rPr b="1" spc="-10" dirty="0">
                <a:latin typeface="Courier New"/>
                <a:cs typeface="Courier New"/>
              </a:rPr>
              <a:t>1000000;</a:t>
            </a:r>
            <a:endParaRPr>
              <a:latin typeface="Courier New"/>
              <a:cs typeface="Courier New"/>
            </a:endParaRPr>
          </a:p>
          <a:p>
            <a:pPr marL="12700"/>
            <a:r>
              <a:rPr spc="-10" dirty="0">
                <a:latin typeface="Courier New"/>
                <a:cs typeface="Courier New"/>
              </a:rPr>
              <a:t>CREATE INDEX</a:t>
            </a:r>
            <a:endParaRPr>
              <a:latin typeface="Courier New"/>
              <a:cs typeface="Courier New"/>
            </a:endParaRPr>
          </a:p>
        </p:txBody>
      </p:sp>
      <p:sp>
        <p:nvSpPr>
          <p:cNvPr id="5" name="object 5"/>
          <p:cNvSpPr txBox="1"/>
          <p:nvPr/>
        </p:nvSpPr>
        <p:spPr>
          <a:xfrm>
            <a:off x="8002015" y="1988934"/>
            <a:ext cx="2232660" cy="308418"/>
          </a:xfrm>
          <a:prstGeom prst="rect">
            <a:avLst/>
          </a:prstGeom>
          <a:ln w="9525">
            <a:solidFill>
              <a:srgbClr val="4F81BC"/>
            </a:solidFill>
          </a:ln>
        </p:spPr>
        <p:txBody>
          <a:bodyPr vert="horz" wrap="square" lIns="0" tIns="31115" rIns="0" bIns="0" rtlCol="0">
            <a:spAutoFit/>
          </a:bodyPr>
          <a:lstStyle/>
          <a:p>
            <a:pPr marL="240665">
              <a:spcBef>
                <a:spcPts val="245"/>
              </a:spcBef>
            </a:pPr>
            <a:r>
              <a:rPr spc="-10" dirty="0">
                <a:latin typeface="Carlito"/>
                <a:cs typeface="Carlito"/>
              </a:rPr>
              <a:t>предикат</a:t>
            </a:r>
            <a:r>
              <a:rPr spc="-15" dirty="0">
                <a:latin typeface="Carlito"/>
                <a:cs typeface="Carlito"/>
              </a:rPr>
              <a:t> </a:t>
            </a:r>
            <a:r>
              <a:rPr spc="-10" dirty="0">
                <a:latin typeface="Carlito"/>
                <a:cs typeface="Carlito"/>
              </a:rPr>
              <a:t>индекса</a:t>
            </a:r>
            <a:endParaRPr>
              <a:latin typeface="Carlito"/>
              <a:cs typeface="Carlito"/>
            </a:endParaRPr>
          </a:p>
        </p:txBody>
      </p:sp>
      <p:sp>
        <p:nvSpPr>
          <p:cNvPr id="6" name="object 6"/>
          <p:cNvSpPr/>
          <p:nvPr/>
        </p:nvSpPr>
        <p:spPr>
          <a:xfrm>
            <a:off x="6705854" y="1765174"/>
            <a:ext cx="1299845" cy="421005"/>
          </a:xfrm>
          <a:custGeom>
            <a:avLst/>
            <a:gdLst/>
            <a:ahLst/>
            <a:cxnLst/>
            <a:rect l="l" t="t" r="r" b="b"/>
            <a:pathLst>
              <a:path w="1299845" h="421005">
                <a:moveTo>
                  <a:pt x="72743" y="36208"/>
                </a:moveTo>
                <a:lnTo>
                  <a:pt x="48357" y="42250"/>
                </a:lnTo>
                <a:lnTo>
                  <a:pt x="65701" y="60612"/>
                </a:lnTo>
                <a:lnTo>
                  <a:pt x="1292606" y="420624"/>
                </a:lnTo>
                <a:lnTo>
                  <a:pt x="1299718" y="396239"/>
                </a:lnTo>
                <a:lnTo>
                  <a:pt x="72743" y="36208"/>
                </a:lnTo>
                <a:close/>
              </a:path>
              <a:path w="1299845" h="421005">
                <a:moveTo>
                  <a:pt x="113537" y="0"/>
                </a:moveTo>
                <a:lnTo>
                  <a:pt x="0" y="28066"/>
                </a:lnTo>
                <a:lnTo>
                  <a:pt x="75437" y="107950"/>
                </a:lnTo>
                <a:lnTo>
                  <a:pt x="80263" y="113156"/>
                </a:lnTo>
                <a:lnTo>
                  <a:pt x="88392" y="113284"/>
                </a:lnTo>
                <a:lnTo>
                  <a:pt x="98551" y="103631"/>
                </a:lnTo>
                <a:lnTo>
                  <a:pt x="98806" y="95630"/>
                </a:lnTo>
                <a:lnTo>
                  <a:pt x="65701" y="60612"/>
                </a:lnTo>
                <a:lnTo>
                  <a:pt x="20574" y="47371"/>
                </a:lnTo>
                <a:lnTo>
                  <a:pt x="27686" y="22987"/>
                </a:lnTo>
                <a:lnTo>
                  <a:pt x="120642" y="22987"/>
                </a:lnTo>
                <a:lnTo>
                  <a:pt x="123825" y="17779"/>
                </a:lnTo>
                <a:lnTo>
                  <a:pt x="122047" y="10922"/>
                </a:lnTo>
                <a:lnTo>
                  <a:pt x="120396" y="4063"/>
                </a:lnTo>
                <a:lnTo>
                  <a:pt x="113537" y="0"/>
                </a:lnTo>
                <a:close/>
              </a:path>
              <a:path w="1299845" h="421005">
                <a:moveTo>
                  <a:pt x="27686" y="22987"/>
                </a:moveTo>
                <a:lnTo>
                  <a:pt x="20574" y="47371"/>
                </a:lnTo>
                <a:lnTo>
                  <a:pt x="65701" y="60612"/>
                </a:lnTo>
                <a:lnTo>
                  <a:pt x="53314" y="47498"/>
                </a:lnTo>
                <a:lnTo>
                  <a:pt x="27178" y="47498"/>
                </a:lnTo>
                <a:lnTo>
                  <a:pt x="33400" y="26415"/>
                </a:lnTo>
                <a:lnTo>
                  <a:pt x="39371" y="26415"/>
                </a:lnTo>
                <a:lnTo>
                  <a:pt x="27686" y="22987"/>
                </a:lnTo>
                <a:close/>
              </a:path>
              <a:path w="1299845" h="421005">
                <a:moveTo>
                  <a:pt x="33400" y="26415"/>
                </a:moveTo>
                <a:lnTo>
                  <a:pt x="27178" y="47498"/>
                </a:lnTo>
                <a:lnTo>
                  <a:pt x="48357" y="42250"/>
                </a:lnTo>
                <a:lnTo>
                  <a:pt x="33400" y="26415"/>
                </a:lnTo>
                <a:close/>
              </a:path>
              <a:path w="1299845" h="421005">
                <a:moveTo>
                  <a:pt x="48357" y="42250"/>
                </a:moveTo>
                <a:lnTo>
                  <a:pt x="27178" y="47498"/>
                </a:lnTo>
                <a:lnTo>
                  <a:pt x="53314" y="47498"/>
                </a:lnTo>
                <a:lnTo>
                  <a:pt x="48357" y="42250"/>
                </a:lnTo>
                <a:close/>
              </a:path>
              <a:path w="1299845" h="421005">
                <a:moveTo>
                  <a:pt x="39371" y="26415"/>
                </a:moveTo>
                <a:lnTo>
                  <a:pt x="33400" y="26415"/>
                </a:lnTo>
                <a:lnTo>
                  <a:pt x="48357" y="42250"/>
                </a:lnTo>
                <a:lnTo>
                  <a:pt x="72743" y="36208"/>
                </a:lnTo>
                <a:lnTo>
                  <a:pt x="39371" y="26415"/>
                </a:lnTo>
                <a:close/>
              </a:path>
              <a:path w="1299845" h="421005">
                <a:moveTo>
                  <a:pt x="120642" y="22987"/>
                </a:moveTo>
                <a:lnTo>
                  <a:pt x="27686" y="22987"/>
                </a:lnTo>
                <a:lnTo>
                  <a:pt x="72743" y="36208"/>
                </a:lnTo>
                <a:lnTo>
                  <a:pt x="119634" y="24637"/>
                </a:lnTo>
                <a:lnTo>
                  <a:pt x="120642" y="22987"/>
                </a:lnTo>
                <a:close/>
              </a:path>
            </a:pathLst>
          </a:custGeom>
          <a:solidFill>
            <a:srgbClr val="497DBA"/>
          </a:solidFill>
        </p:spPr>
        <p:txBody>
          <a:bodyPr wrap="square" lIns="0" tIns="0" rIns="0" bIns="0" rtlCol="0"/>
          <a:lstStyle/>
          <a:p>
            <a:endParaRPr/>
          </a:p>
        </p:txBody>
      </p:sp>
      <p:sp>
        <p:nvSpPr>
          <p:cNvPr id="7" name="object 7"/>
          <p:cNvSpPr/>
          <p:nvPr/>
        </p:nvSpPr>
        <p:spPr>
          <a:xfrm>
            <a:off x="6345810" y="1669542"/>
            <a:ext cx="216535" cy="247650"/>
          </a:xfrm>
          <a:custGeom>
            <a:avLst/>
            <a:gdLst/>
            <a:ahLst/>
            <a:cxnLst/>
            <a:rect l="l" t="t" r="r" b="b"/>
            <a:pathLst>
              <a:path w="216535" h="247650">
                <a:moveTo>
                  <a:pt x="0" y="0"/>
                </a:moveTo>
                <a:lnTo>
                  <a:pt x="42048" y="1424"/>
                </a:lnTo>
                <a:lnTo>
                  <a:pt x="76358" y="5302"/>
                </a:lnTo>
                <a:lnTo>
                  <a:pt x="99476" y="11037"/>
                </a:lnTo>
                <a:lnTo>
                  <a:pt x="107950" y="18034"/>
                </a:lnTo>
                <a:lnTo>
                  <a:pt x="107950" y="105663"/>
                </a:lnTo>
                <a:lnTo>
                  <a:pt x="116443" y="112714"/>
                </a:lnTo>
                <a:lnTo>
                  <a:pt x="139604" y="118443"/>
                </a:lnTo>
                <a:lnTo>
                  <a:pt x="173958" y="122291"/>
                </a:lnTo>
                <a:lnTo>
                  <a:pt x="216026" y="123698"/>
                </a:lnTo>
                <a:lnTo>
                  <a:pt x="173958" y="125122"/>
                </a:lnTo>
                <a:lnTo>
                  <a:pt x="139604" y="129000"/>
                </a:lnTo>
                <a:lnTo>
                  <a:pt x="116443" y="134735"/>
                </a:lnTo>
                <a:lnTo>
                  <a:pt x="107950" y="141732"/>
                </a:lnTo>
                <a:lnTo>
                  <a:pt x="107950" y="229362"/>
                </a:lnTo>
                <a:lnTo>
                  <a:pt x="99476" y="236412"/>
                </a:lnTo>
                <a:lnTo>
                  <a:pt x="76358" y="242141"/>
                </a:lnTo>
                <a:lnTo>
                  <a:pt x="42048" y="245989"/>
                </a:lnTo>
                <a:lnTo>
                  <a:pt x="0" y="247396"/>
                </a:lnTo>
              </a:path>
            </a:pathLst>
          </a:custGeom>
          <a:ln w="25400">
            <a:solidFill>
              <a:srgbClr val="497DBA"/>
            </a:solidFill>
          </a:ln>
        </p:spPr>
        <p:txBody>
          <a:bodyPr wrap="square" lIns="0" tIns="0" rIns="0" bIns="0" rtlCol="0"/>
          <a:lstStyle/>
          <a:p>
            <a:endParaRPr/>
          </a:p>
        </p:txBody>
      </p:sp>
      <p:sp>
        <p:nvSpPr>
          <p:cNvPr id="8" name="object 8"/>
          <p:cNvSpPr txBox="1"/>
          <p:nvPr/>
        </p:nvSpPr>
        <p:spPr>
          <a:xfrm>
            <a:off x="8002015" y="1196823"/>
            <a:ext cx="2232660" cy="584775"/>
          </a:xfrm>
          <a:prstGeom prst="rect">
            <a:avLst/>
          </a:prstGeom>
          <a:ln w="9525">
            <a:solidFill>
              <a:srgbClr val="4F81BC"/>
            </a:solidFill>
          </a:ln>
        </p:spPr>
        <p:txBody>
          <a:bodyPr vert="horz" wrap="square" lIns="0" tIns="30480" rIns="0" bIns="0" rtlCol="0">
            <a:spAutoFit/>
          </a:bodyPr>
          <a:lstStyle/>
          <a:p>
            <a:pPr marL="362585">
              <a:spcBef>
                <a:spcPts val="240"/>
              </a:spcBef>
            </a:pPr>
            <a:r>
              <a:rPr spc="-10" dirty="0">
                <a:latin typeface="Carlito"/>
                <a:cs typeface="Carlito"/>
              </a:rPr>
              <a:t>поля</a:t>
            </a:r>
            <a:r>
              <a:rPr spc="-15" dirty="0">
                <a:latin typeface="Carlito"/>
                <a:cs typeface="Carlito"/>
              </a:rPr>
              <a:t> </a:t>
            </a:r>
            <a:r>
              <a:rPr spc="-10" dirty="0">
                <a:latin typeface="Carlito"/>
                <a:cs typeface="Carlito"/>
              </a:rPr>
              <a:t>book_date</a:t>
            </a:r>
            <a:endParaRPr>
              <a:latin typeface="Carlito"/>
              <a:cs typeface="Carlito"/>
            </a:endParaRPr>
          </a:p>
          <a:p>
            <a:pPr marL="338455">
              <a:spcBef>
                <a:spcPts val="5"/>
              </a:spcBef>
            </a:pPr>
            <a:r>
              <a:rPr spc="-5" dirty="0">
                <a:latin typeface="Carlito"/>
                <a:cs typeface="Carlito"/>
              </a:rPr>
              <a:t>нет </a:t>
            </a:r>
            <a:r>
              <a:rPr dirty="0">
                <a:latin typeface="Carlito"/>
                <a:cs typeface="Carlito"/>
              </a:rPr>
              <a:t>в </a:t>
            </a:r>
            <a:r>
              <a:rPr spc="-10" dirty="0">
                <a:latin typeface="Carlito"/>
                <a:cs typeface="Carlito"/>
              </a:rPr>
              <a:t>предикате</a:t>
            </a:r>
            <a:endParaRPr>
              <a:latin typeface="Carlito"/>
              <a:cs typeface="Carlito"/>
            </a:endParaRPr>
          </a:p>
        </p:txBody>
      </p:sp>
      <p:sp>
        <p:nvSpPr>
          <p:cNvPr id="9" name="object 9"/>
          <p:cNvSpPr/>
          <p:nvPr/>
        </p:nvSpPr>
        <p:spPr>
          <a:xfrm>
            <a:off x="5769736" y="1453514"/>
            <a:ext cx="2232660" cy="118110"/>
          </a:xfrm>
          <a:custGeom>
            <a:avLst/>
            <a:gdLst/>
            <a:ahLst/>
            <a:cxnLst/>
            <a:rect l="l" t="t" r="r" b="b"/>
            <a:pathLst>
              <a:path w="2232660" h="118110">
                <a:moveTo>
                  <a:pt x="101218" y="0"/>
                </a:moveTo>
                <a:lnTo>
                  <a:pt x="0" y="58547"/>
                </a:lnTo>
                <a:lnTo>
                  <a:pt x="100837" y="117856"/>
                </a:lnTo>
                <a:lnTo>
                  <a:pt x="108585" y="115824"/>
                </a:lnTo>
                <a:lnTo>
                  <a:pt x="112140" y="109855"/>
                </a:lnTo>
                <a:lnTo>
                  <a:pt x="115697" y="103759"/>
                </a:lnTo>
                <a:lnTo>
                  <a:pt x="113664" y="96012"/>
                </a:lnTo>
                <a:lnTo>
                  <a:pt x="72037" y="71541"/>
                </a:lnTo>
                <a:lnTo>
                  <a:pt x="25146" y="71374"/>
                </a:lnTo>
                <a:lnTo>
                  <a:pt x="25146" y="45974"/>
                </a:lnTo>
                <a:lnTo>
                  <a:pt x="72510" y="45974"/>
                </a:lnTo>
                <a:lnTo>
                  <a:pt x="113918" y="21971"/>
                </a:lnTo>
                <a:lnTo>
                  <a:pt x="116077" y="14224"/>
                </a:lnTo>
                <a:lnTo>
                  <a:pt x="108965" y="2032"/>
                </a:lnTo>
                <a:lnTo>
                  <a:pt x="101218" y="0"/>
                </a:lnTo>
                <a:close/>
              </a:path>
              <a:path w="2232660" h="118110">
                <a:moveTo>
                  <a:pt x="72220" y="46141"/>
                </a:moveTo>
                <a:lnTo>
                  <a:pt x="50376" y="58790"/>
                </a:lnTo>
                <a:lnTo>
                  <a:pt x="72037" y="71541"/>
                </a:lnTo>
                <a:lnTo>
                  <a:pt x="2232152" y="79248"/>
                </a:lnTo>
                <a:lnTo>
                  <a:pt x="2232279" y="53848"/>
                </a:lnTo>
                <a:lnTo>
                  <a:pt x="72220" y="46141"/>
                </a:lnTo>
                <a:close/>
              </a:path>
              <a:path w="2232660" h="118110">
                <a:moveTo>
                  <a:pt x="25146" y="45974"/>
                </a:moveTo>
                <a:lnTo>
                  <a:pt x="25146" y="71374"/>
                </a:lnTo>
                <a:lnTo>
                  <a:pt x="72037" y="71541"/>
                </a:lnTo>
                <a:lnTo>
                  <a:pt x="68948" y="69723"/>
                </a:lnTo>
                <a:lnTo>
                  <a:pt x="31496" y="69723"/>
                </a:lnTo>
                <a:lnTo>
                  <a:pt x="31623" y="47751"/>
                </a:lnTo>
                <a:lnTo>
                  <a:pt x="69440" y="47751"/>
                </a:lnTo>
                <a:lnTo>
                  <a:pt x="72220" y="46141"/>
                </a:lnTo>
                <a:lnTo>
                  <a:pt x="25146" y="45974"/>
                </a:lnTo>
                <a:close/>
              </a:path>
              <a:path w="2232660" h="118110">
                <a:moveTo>
                  <a:pt x="31623" y="47751"/>
                </a:moveTo>
                <a:lnTo>
                  <a:pt x="31496" y="69723"/>
                </a:lnTo>
                <a:lnTo>
                  <a:pt x="50376" y="58790"/>
                </a:lnTo>
                <a:lnTo>
                  <a:pt x="31623" y="47751"/>
                </a:lnTo>
                <a:close/>
              </a:path>
              <a:path w="2232660" h="118110">
                <a:moveTo>
                  <a:pt x="50376" y="58790"/>
                </a:moveTo>
                <a:lnTo>
                  <a:pt x="31496" y="69723"/>
                </a:lnTo>
                <a:lnTo>
                  <a:pt x="68948" y="69723"/>
                </a:lnTo>
                <a:lnTo>
                  <a:pt x="50376" y="58790"/>
                </a:lnTo>
                <a:close/>
              </a:path>
              <a:path w="2232660" h="118110">
                <a:moveTo>
                  <a:pt x="69440" y="47751"/>
                </a:moveTo>
                <a:lnTo>
                  <a:pt x="31623" y="47751"/>
                </a:lnTo>
                <a:lnTo>
                  <a:pt x="50376" y="58790"/>
                </a:lnTo>
                <a:lnTo>
                  <a:pt x="69440" y="47751"/>
                </a:lnTo>
                <a:close/>
              </a:path>
              <a:path w="2232660" h="118110">
                <a:moveTo>
                  <a:pt x="72510" y="45974"/>
                </a:moveTo>
                <a:lnTo>
                  <a:pt x="25146" y="45974"/>
                </a:lnTo>
                <a:lnTo>
                  <a:pt x="72220" y="46141"/>
                </a:lnTo>
                <a:lnTo>
                  <a:pt x="72510" y="45974"/>
                </a:lnTo>
                <a:close/>
              </a:path>
            </a:pathLst>
          </a:custGeom>
          <a:solidFill>
            <a:srgbClr val="497DBA"/>
          </a:solidFill>
        </p:spPr>
        <p:txBody>
          <a:bodyPr wrap="square" lIns="0" tIns="0" rIns="0" bIns="0" rtlCol="0"/>
          <a:lstStyle/>
          <a:p>
            <a:endParaRPr/>
          </a:p>
        </p:txBody>
      </p:sp>
    </p:spTree>
    <p:extLst>
      <p:ext uri="{BB962C8B-B14F-4D97-AF65-F5344CB8AC3E}">
        <p14:creationId xmlns:p14="http://schemas.microsoft.com/office/powerpoint/2010/main" val="26155666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6404" y="193056"/>
            <a:ext cx="8034020" cy="504625"/>
          </a:xfrm>
          <a:prstGeom prst="rect">
            <a:avLst/>
          </a:prstGeom>
        </p:spPr>
        <p:txBody>
          <a:bodyPr vert="horz" wrap="square" lIns="0" tIns="12065" rIns="0" bIns="0" rtlCol="0" anchor="b">
            <a:spAutoFit/>
          </a:bodyPr>
          <a:lstStyle/>
          <a:p>
            <a:pPr marL="12700">
              <a:lnSpc>
                <a:spcPct val="100000"/>
              </a:lnSpc>
              <a:spcBef>
                <a:spcPts val="95"/>
              </a:spcBef>
            </a:pPr>
            <a:r>
              <a:rPr sz="3200" spc="-15" dirty="0">
                <a:latin typeface="Arial Black" panose="020B0A04020102020204" pitchFamily="34" charset="0"/>
              </a:rPr>
              <a:t>Ряд</a:t>
            </a:r>
            <a:r>
              <a:rPr sz="3200" spc="-65" dirty="0">
                <a:latin typeface="Arial Black" panose="020B0A04020102020204" pitchFamily="34" charset="0"/>
              </a:rPr>
              <a:t> </a:t>
            </a:r>
            <a:r>
              <a:rPr sz="3200" spc="-5" dirty="0">
                <a:latin typeface="Arial Black" panose="020B0A04020102020204" pitchFamily="34" charset="0"/>
              </a:rPr>
              <a:t>замечаний</a:t>
            </a:r>
            <a:endParaRPr sz="3200" dirty="0">
              <a:latin typeface="Arial Black" panose="020B0A04020102020204" pitchFamily="34" charset="0"/>
            </a:endParaRPr>
          </a:p>
        </p:txBody>
      </p:sp>
      <p:sp>
        <p:nvSpPr>
          <p:cNvPr id="3" name="object 3"/>
          <p:cNvSpPr txBox="1"/>
          <p:nvPr/>
        </p:nvSpPr>
        <p:spPr>
          <a:xfrm>
            <a:off x="1962404" y="872179"/>
            <a:ext cx="8034020" cy="3118161"/>
          </a:xfrm>
          <a:prstGeom prst="rect">
            <a:avLst/>
          </a:prstGeom>
        </p:spPr>
        <p:txBody>
          <a:bodyPr vert="horz" wrap="square" lIns="0" tIns="12065" rIns="0" bIns="0" rtlCol="0">
            <a:spAutoFit/>
          </a:bodyPr>
          <a:lstStyle/>
          <a:p>
            <a:pPr marL="355600" marR="74295" indent="-342900">
              <a:spcBef>
                <a:spcPts val="95"/>
              </a:spcBef>
              <a:buFont typeface="Arial"/>
              <a:buChar char="•"/>
              <a:tabLst>
                <a:tab pos="354965" algn="l"/>
                <a:tab pos="355600" algn="l"/>
              </a:tabLst>
            </a:pPr>
            <a:r>
              <a:rPr sz="1900" spc="-5" dirty="0">
                <a:latin typeface="Carlito"/>
                <a:cs typeface="Carlito"/>
              </a:rPr>
              <a:t>Для </a:t>
            </a:r>
            <a:r>
              <a:rPr sz="1900" spc="-20" dirty="0">
                <a:latin typeface="Carlito"/>
                <a:cs typeface="Carlito"/>
              </a:rPr>
              <a:t>того </a:t>
            </a:r>
            <a:r>
              <a:rPr sz="1900" spc="-15" dirty="0">
                <a:latin typeface="Carlito"/>
                <a:cs typeface="Carlito"/>
              </a:rPr>
              <a:t>чтобы </a:t>
            </a:r>
            <a:r>
              <a:rPr sz="1900" spc="-10" dirty="0">
                <a:latin typeface="Carlito"/>
                <a:cs typeface="Carlito"/>
              </a:rPr>
              <a:t>СУБД использовала </a:t>
            </a:r>
            <a:r>
              <a:rPr sz="1900" spc="-5" dirty="0">
                <a:latin typeface="Carlito"/>
                <a:cs typeface="Carlito"/>
              </a:rPr>
              <a:t>частичный </a:t>
            </a:r>
            <a:r>
              <a:rPr sz="1900" spc="-10" dirty="0">
                <a:latin typeface="Carlito"/>
                <a:cs typeface="Carlito"/>
              </a:rPr>
              <a:t>индекс, </a:t>
            </a:r>
            <a:r>
              <a:rPr sz="1900" spc="-20" dirty="0">
                <a:latin typeface="Carlito"/>
                <a:cs typeface="Carlito"/>
              </a:rPr>
              <a:t>необходимо </a:t>
            </a:r>
            <a:r>
              <a:rPr sz="1900" spc="-15" dirty="0">
                <a:latin typeface="Carlito"/>
                <a:cs typeface="Carlito"/>
              </a:rPr>
              <a:t>чтобы  </a:t>
            </a:r>
            <a:r>
              <a:rPr sz="1900" spc="-5" dirty="0">
                <a:latin typeface="Carlito"/>
                <a:cs typeface="Carlito"/>
              </a:rPr>
              <a:t>условие, </a:t>
            </a:r>
            <a:r>
              <a:rPr sz="1900" spc="-10" dirty="0">
                <a:latin typeface="Carlito"/>
                <a:cs typeface="Carlito"/>
              </a:rPr>
              <a:t>записанное </a:t>
            </a:r>
            <a:r>
              <a:rPr sz="1900" spc="-5" dirty="0">
                <a:latin typeface="Carlito"/>
                <a:cs typeface="Carlito"/>
              </a:rPr>
              <a:t>в запросе в </a:t>
            </a:r>
            <a:r>
              <a:rPr sz="1900" spc="-10" dirty="0">
                <a:latin typeface="Carlito"/>
                <a:cs typeface="Carlito"/>
              </a:rPr>
              <a:t>предложении </a:t>
            </a:r>
            <a:r>
              <a:rPr sz="1900" spc="-5" dirty="0">
                <a:latin typeface="Carlito"/>
                <a:cs typeface="Carlito"/>
              </a:rPr>
              <a:t>WHERE, </a:t>
            </a:r>
            <a:r>
              <a:rPr sz="1900" spc="-10" dirty="0">
                <a:latin typeface="Carlito"/>
                <a:cs typeface="Carlito"/>
              </a:rPr>
              <a:t>соответствовало  предикату</a:t>
            </a:r>
            <a:r>
              <a:rPr sz="1900" spc="25" dirty="0">
                <a:latin typeface="Carlito"/>
                <a:cs typeface="Carlito"/>
              </a:rPr>
              <a:t> </a:t>
            </a:r>
            <a:r>
              <a:rPr sz="1900" spc="-10" dirty="0">
                <a:latin typeface="Carlito"/>
                <a:cs typeface="Carlito"/>
              </a:rPr>
              <a:t>индекса.</a:t>
            </a:r>
            <a:endParaRPr sz="1900" dirty="0">
              <a:latin typeface="Carlito"/>
              <a:cs typeface="Carlito"/>
            </a:endParaRPr>
          </a:p>
          <a:p>
            <a:pPr marL="355600" indent="-342900">
              <a:spcBef>
                <a:spcPts val="455"/>
              </a:spcBef>
              <a:buFont typeface="Arial"/>
              <a:buChar char="•"/>
              <a:tabLst>
                <a:tab pos="354965" algn="l"/>
                <a:tab pos="355600" algn="l"/>
              </a:tabLst>
            </a:pPr>
            <a:r>
              <a:rPr sz="1900" spc="-15" dirty="0">
                <a:latin typeface="Carlito"/>
                <a:cs typeface="Carlito"/>
              </a:rPr>
              <a:t>Это </a:t>
            </a:r>
            <a:r>
              <a:rPr sz="1900" spc="-20" dirty="0">
                <a:latin typeface="Carlito"/>
                <a:cs typeface="Carlito"/>
              </a:rPr>
              <a:t>означает, </a:t>
            </a:r>
            <a:r>
              <a:rPr sz="1900" spc="-15" dirty="0">
                <a:latin typeface="Carlito"/>
                <a:cs typeface="Carlito"/>
              </a:rPr>
              <a:t>что </a:t>
            </a:r>
            <a:r>
              <a:rPr sz="1900" spc="-10" dirty="0">
                <a:latin typeface="Carlito"/>
                <a:cs typeface="Carlito"/>
              </a:rPr>
              <a:t>либо </a:t>
            </a:r>
            <a:r>
              <a:rPr sz="1900" spc="-5" dirty="0">
                <a:latin typeface="Carlito"/>
                <a:cs typeface="Carlito"/>
              </a:rPr>
              <a:t>условие </a:t>
            </a:r>
            <a:r>
              <a:rPr sz="1900" spc="-20" dirty="0">
                <a:latin typeface="Carlito"/>
                <a:cs typeface="Carlito"/>
              </a:rPr>
              <a:t>должно </a:t>
            </a:r>
            <a:r>
              <a:rPr sz="1900" spc="-5" dirty="0">
                <a:latin typeface="Carlito"/>
                <a:cs typeface="Carlito"/>
              </a:rPr>
              <a:t>быть </a:t>
            </a:r>
            <a:r>
              <a:rPr sz="1900" spc="-15" dirty="0">
                <a:latin typeface="Carlito"/>
                <a:cs typeface="Carlito"/>
              </a:rPr>
              <a:t>точно </a:t>
            </a:r>
            <a:r>
              <a:rPr sz="1900" spc="-10" dirty="0">
                <a:latin typeface="Carlito"/>
                <a:cs typeface="Carlito"/>
              </a:rPr>
              <a:t>таким </a:t>
            </a:r>
            <a:r>
              <a:rPr sz="1900" spc="-15" dirty="0">
                <a:latin typeface="Carlito"/>
                <a:cs typeface="Carlito"/>
              </a:rPr>
              <a:t>же,</a:t>
            </a:r>
            <a:r>
              <a:rPr sz="1900" spc="229" dirty="0">
                <a:latin typeface="Carlito"/>
                <a:cs typeface="Carlito"/>
              </a:rPr>
              <a:t> </a:t>
            </a:r>
            <a:r>
              <a:rPr sz="1900" spc="-15" dirty="0">
                <a:latin typeface="Carlito"/>
                <a:cs typeface="Carlito"/>
              </a:rPr>
              <a:t>как</a:t>
            </a:r>
            <a:endParaRPr sz="1900" dirty="0">
              <a:latin typeface="Carlito"/>
              <a:cs typeface="Carlito"/>
            </a:endParaRPr>
          </a:p>
          <a:p>
            <a:pPr marL="355600" marR="8255"/>
            <a:r>
              <a:rPr sz="1900" spc="-10" dirty="0">
                <a:latin typeface="Carlito"/>
                <a:cs typeface="Carlito"/>
              </a:rPr>
              <a:t>использованное </a:t>
            </a:r>
            <a:r>
              <a:rPr sz="1900" spc="-5" dirty="0">
                <a:latin typeface="Carlito"/>
                <a:cs typeface="Carlito"/>
              </a:rPr>
              <a:t>в </a:t>
            </a:r>
            <a:r>
              <a:rPr sz="1900" spc="-15" dirty="0">
                <a:latin typeface="Carlito"/>
                <a:cs typeface="Carlito"/>
              </a:rPr>
              <a:t>предикате </a:t>
            </a:r>
            <a:r>
              <a:rPr sz="1900" spc="-10" dirty="0">
                <a:latin typeface="Carlito"/>
                <a:cs typeface="Carlito"/>
              </a:rPr>
              <a:t>частичного индекса </a:t>
            </a:r>
            <a:r>
              <a:rPr sz="1900" spc="-5" dirty="0">
                <a:latin typeface="Carlito"/>
                <a:cs typeface="Carlito"/>
              </a:rPr>
              <a:t>при </a:t>
            </a:r>
            <a:r>
              <a:rPr sz="1900" spc="-10" dirty="0">
                <a:latin typeface="Carlito"/>
                <a:cs typeface="Carlito"/>
              </a:rPr>
              <a:t>его создании, либо  </a:t>
            </a:r>
            <a:r>
              <a:rPr sz="1900" spc="-5" dirty="0">
                <a:latin typeface="Carlito"/>
                <a:cs typeface="Carlito"/>
              </a:rPr>
              <a:t>условие запроса </a:t>
            </a:r>
            <a:r>
              <a:rPr sz="1900" spc="-20" dirty="0">
                <a:latin typeface="Carlito"/>
                <a:cs typeface="Carlito"/>
              </a:rPr>
              <a:t>должно </a:t>
            </a:r>
            <a:r>
              <a:rPr sz="1900" spc="-10" dirty="0">
                <a:latin typeface="Carlito"/>
                <a:cs typeface="Carlito"/>
              </a:rPr>
              <a:t>математически </a:t>
            </a:r>
            <a:r>
              <a:rPr sz="1900" spc="-15" dirty="0">
                <a:latin typeface="Carlito"/>
                <a:cs typeface="Carlito"/>
              </a:rPr>
              <a:t>сводиться </a:t>
            </a:r>
            <a:r>
              <a:rPr sz="1900" spc="-5" dirty="0">
                <a:latin typeface="Carlito"/>
                <a:cs typeface="Carlito"/>
              </a:rPr>
              <a:t>к </a:t>
            </a:r>
            <a:r>
              <a:rPr sz="1900" spc="-10" dirty="0">
                <a:latin typeface="Carlito"/>
                <a:cs typeface="Carlito"/>
              </a:rPr>
              <a:t>предикату индекса, </a:t>
            </a:r>
            <a:r>
              <a:rPr sz="1900" spc="-5" dirty="0">
                <a:latin typeface="Carlito"/>
                <a:cs typeface="Carlito"/>
              </a:rPr>
              <a:t>а  </a:t>
            </a:r>
            <a:r>
              <a:rPr sz="1900" spc="-10" dirty="0">
                <a:latin typeface="Carlito"/>
                <a:cs typeface="Carlito"/>
              </a:rPr>
              <a:t>система </a:t>
            </a:r>
            <a:r>
              <a:rPr sz="1900" spc="-20" dirty="0">
                <a:latin typeface="Carlito"/>
                <a:cs typeface="Carlito"/>
              </a:rPr>
              <a:t>должна </a:t>
            </a:r>
            <a:r>
              <a:rPr sz="1900" spc="-10" dirty="0">
                <a:latin typeface="Carlito"/>
                <a:cs typeface="Carlito"/>
              </a:rPr>
              <a:t>суметь </a:t>
            </a:r>
            <a:r>
              <a:rPr sz="1900" spc="-20" dirty="0">
                <a:latin typeface="Carlito"/>
                <a:cs typeface="Carlito"/>
              </a:rPr>
              <a:t>это</a:t>
            </a:r>
            <a:r>
              <a:rPr sz="1900" spc="55" dirty="0">
                <a:latin typeface="Carlito"/>
                <a:cs typeface="Carlito"/>
              </a:rPr>
              <a:t> </a:t>
            </a:r>
            <a:r>
              <a:rPr sz="1900" spc="-10" dirty="0">
                <a:latin typeface="Carlito"/>
                <a:cs typeface="Carlito"/>
              </a:rPr>
              <a:t>понять.</a:t>
            </a:r>
            <a:endParaRPr sz="1900" dirty="0">
              <a:latin typeface="Carlito"/>
              <a:cs typeface="Carlito"/>
            </a:endParaRPr>
          </a:p>
          <a:p>
            <a:pPr marL="12700">
              <a:spcBef>
                <a:spcPts val="480"/>
              </a:spcBef>
            </a:pPr>
            <a:r>
              <a:rPr sz="2000" b="1" dirty="0">
                <a:latin typeface="Carlito"/>
                <a:cs typeface="Carlito"/>
              </a:rPr>
              <a:t>Пример. </a:t>
            </a:r>
            <a:r>
              <a:rPr sz="2000" dirty="0">
                <a:latin typeface="Carlito"/>
                <a:cs typeface="Carlito"/>
              </a:rPr>
              <a:t>В </a:t>
            </a:r>
            <a:r>
              <a:rPr sz="2000" spc="-10" dirty="0">
                <a:latin typeface="Carlito"/>
                <a:cs typeface="Carlito"/>
              </a:rPr>
              <a:t>таком </a:t>
            </a:r>
            <a:r>
              <a:rPr sz="2000" dirty="0">
                <a:latin typeface="Carlito"/>
                <a:cs typeface="Carlito"/>
              </a:rPr>
              <a:t>запросе </a:t>
            </a:r>
            <a:r>
              <a:rPr sz="2000" spc="-5" dirty="0">
                <a:latin typeface="Carlito"/>
                <a:cs typeface="Carlito"/>
              </a:rPr>
              <a:t>ранее созданный </a:t>
            </a:r>
            <a:r>
              <a:rPr sz="2000" spc="-10" dirty="0">
                <a:latin typeface="Carlito"/>
                <a:cs typeface="Carlito"/>
              </a:rPr>
              <a:t>индекс </a:t>
            </a:r>
            <a:r>
              <a:rPr sz="2000" spc="-25" dirty="0">
                <a:latin typeface="Carlito"/>
                <a:cs typeface="Carlito"/>
              </a:rPr>
              <a:t>будет</a:t>
            </a:r>
            <a:r>
              <a:rPr sz="2000" spc="30" dirty="0">
                <a:latin typeface="Carlito"/>
                <a:cs typeface="Carlito"/>
              </a:rPr>
              <a:t> </a:t>
            </a:r>
            <a:r>
              <a:rPr sz="2000" spc="-5" dirty="0">
                <a:latin typeface="Carlito"/>
                <a:cs typeface="Carlito"/>
              </a:rPr>
              <a:t>использоваться:</a:t>
            </a:r>
            <a:endParaRPr sz="2000" dirty="0">
              <a:latin typeface="Carlito"/>
              <a:cs typeface="Carlito"/>
            </a:endParaRPr>
          </a:p>
          <a:p>
            <a:pPr marL="12700">
              <a:spcBef>
                <a:spcPts val="345"/>
              </a:spcBef>
            </a:pPr>
            <a:r>
              <a:rPr b="1" spc="-10" dirty="0">
                <a:latin typeface="Courier New"/>
                <a:cs typeface="Courier New"/>
              </a:rPr>
              <a:t>SELECT </a:t>
            </a:r>
            <a:r>
              <a:rPr b="1" dirty="0">
                <a:latin typeface="Courier New"/>
                <a:cs typeface="Courier New"/>
              </a:rPr>
              <a:t>* </a:t>
            </a:r>
            <a:r>
              <a:rPr b="1" spc="-10" dirty="0">
                <a:latin typeface="Courier New"/>
                <a:cs typeface="Courier New"/>
              </a:rPr>
              <a:t>FROM bookings WHERE total_amount </a:t>
            </a:r>
            <a:r>
              <a:rPr b="1" dirty="0">
                <a:latin typeface="Courier New"/>
                <a:cs typeface="Courier New"/>
              </a:rPr>
              <a:t>&gt; </a:t>
            </a:r>
            <a:r>
              <a:rPr b="1" spc="-10" dirty="0">
                <a:solidFill>
                  <a:srgbClr val="FF0000"/>
                </a:solidFill>
                <a:latin typeface="Courier New"/>
                <a:cs typeface="Courier New"/>
              </a:rPr>
              <a:t>1100000</a:t>
            </a:r>
            <a:r>
              <a:rPr b="1" spc="-45" dirty="0">
                <a:solidFill>
                  <a:srgbClr val="FF0000"/>
                </a:solidFill>
                <a:latin typeface="Courier New"/>
                <a:cs typeface="Courier New"/>
              </a:rPr>
              <a:t> </a:t>
            </a:r>
            <a:r>
              <a:rPr b="1" spc="-10" dirty="0">
                <a:latin typeface="Courier New"/>
                <a:cs typeface="Courier New"/>
              </a:rPr>
              <a:t>...</a:t>
            </a:r>
            <a:endParaRPr dirty="0">
              <a:latin typeface="Courier New"/>
              <a:cs typeface="Courier New"/>
            </a:endParaRPr>
          </a:p>
        </p:txBody>
      </p:sp>
      <p:sp>
        <p:nvSpPr>
          <p:cNvPr id="4" name="object 4"/>
          <p:cNvSpPr txBox="1"/>
          <p:nvPr/>
        </p:nvSpPr>
        <p:spPr>
          <a:xfrm>
            <a:off x="2059940" y="3945170"/>
            <a:ext cx="2098040" cy="628377"/>
          </a:xfrm>
          <a:prstGeom prst="rect">
            <a:avLst/>
          </a:prstGeom>
        </p:spPr>
        <p:txBody>
          <a:bodyPr vert="horz" wrap="square" lIns="0" tIns="12700" rIns="0" bIns="0" rtlCol="0">
            <a:spAutoFit/>
          </a:bodyPr>
          <a:lstStyle/>
          <a:p>
            <a:pPr marL="12700">
              <a:spcBef>
                <a:spcPts val="100"/>
              </a:spcBef>
            </a:pPr>
            <a:r>
              <a:rPr sz="2000" dirty="0">
                <a:latin typeface="Carlito"/>
                <a:cs typeface="Carlito"/>
              </a:rPr>
              <a:t>А в </a:t>
            </a:r>
            <a:r>
              <a:rPr sz="2000" spc="-10" dirty="0">
                <a:latin typeface="Carlito"/>
                <a:cs typeface="Carlito"/>
              </a:rPr>
              <a:t>таком </a:t>
            </a:r>
            <a:r>
              <a:rPr sz="2000" spc="-5" dirty="0">
                <a:latin typeface="Carlito"/>
                <a:cs typeface="Carlito"/>
              </a:rPr>
              <a:t>не</a:t>
            </a:r>
            <a:r>
              <a:rPr sz="2000" spc="-80" dirty="0">
                <a:latin typeface="Carlito"/>
                <a:cs typeface="Carlito"/>
              </a:rPr>
              <a:t> </a:t>
            </a:r>
            <a:r>
              <a:rPr sz="2000" spc="-20" dirty="0">
                <a:latin typeface="Carlito"/>
                <a:cs typeface="Carlito"/>
              </a:rPr>
              <a:t>будет:</a:t>
            </a:r>
            <a:endParaRPr sz="2000" dirty="0">
              <a:latin typeface="Carlito"/>
              <a:cs typeface="Carlito"/>
            </a:endParaRPr>
          </a:p>
        </p:txBody>
      </p:sp>
      <p:sp>
        <p:nvSpPr>
          <p:cNvPr id="5" name="object 5"/>
          <p:cNvSpPr txBox="1"/>
          <p:nvPr/>
        </p:nvSpPr>
        <p:spPr>
          <a:xfrm>
            <a:off x="2044954" y="4573547"/>
            <a:ext cx="8007350" cy="2056973"/>
          </a:xfrm>
          <a:prstGeom prst="rect">
            <a:avLst/>
          </a:prstGeom>
        </p:spPr>
        <p:txBody>
          <a:bodyPr vert="horz" wrap="square" lIns="0" tIns="12700" rIns="0" bIns="0" rtlCol="0">
            <a:spAutoFit/>
          </a:bodyPr>
          <a:lstStyle/>
          <a:p>
            <a:pPr marL="12700">
              <a:spcBef>
                <a:spcPts val="100"/>
              </a:spcBef>
            </a:pPr>
            <a:r>
              <a:rPr b="1" spc="-10" dirty="0">
                <a:latin typeface="Courier New"/>
                <a:cs typeface="Courier New"/>
              </a:rPr>
              <a:t>SELECT </a:t>
            </a:r>
            <a:r>
              <a:rPr b="1" dirty="0">
                <a:latin typeface="Courier New"/>
                <a:cs typeface="Courier New"/>
              </a:rPr>
              <a:t>* </a:t>
            </a:r>
            <a:r>
              <a:rPr b="1" spc="-10" dirty="0">
                <a:latin typeface="Courier New"/>
                <a:cs typeface="Courier New"/>
              </a:rPr>
              <a:t>FROM bookings WHERE total_amount </a:t>
            </a:r>
            <a:r>
              <a:rPr b="1" dirty="0">
                <a:latin typeface="Courier New"/>
                <a:cs typeface="Courier New"/>
              </a:rPr>
              <a:t>&gt; </a:t>
            </a:r>
            <a:r>
              <a:rPr b="1" spc="-10" dirty="0">
                <a:solidFill>
                  <a:srgbClr val="FF0000"/>
                </a:solidFill>
                <a:latin typeface="Courier New"/>
                <a:cs typeface="Courier New"/>
              </a:rPr>
              <a:t>900000</a:t>
            </a:r>
            <a:r>
              <a:rPr b="1" spc="-40" dirty="0">
                <a:solidFill>
                  <a:srgbClr val="FF0000"/>
                </a:solidFill>
                <a:latin typeface="Courier New"/>
                <a:cs typeface="Courier New"/>
              </a:rPr>
              <a:t> </a:t>
            </a:r>
            <a:r>
              <a:rPr b="1" spc="-10" dirty="0">
                <a:latin typeface="Courier New"/>
                <a:cs typeface="Courier New"/>
              </a:rPr>
              <a:t>...</a:t>
            </a:r>
            <a:endParaRPr dirty="0">
              <a:latin typeface="Courier New"/>
              <a:cs typeface="Courier New"/>
            </a:endParaRPr>
          </a:p>
          <a:p>
            <a:pPr marL="355600" marR="5080" indent="-342900">
              <a:spcBef>
                <a:spcPts val="90"/>
              </a:spcBef>
              <a:buFont typeface="Arial"/>
              <a:buChar char="•"/>
              <a:tabLst>
                <a:tab pos="354965" algn="l"/>
                <a:tab pos="355600" algn="l"/>
              </a:tabLst>
            </a:pPr>
            <a:r>
              <a:rPr sz="1900" spc="-5" dirty="0">
                <a:latin typeface="Carlito"/>
                <a:cs typeface="Carlito"/>
              </a:rPr>
              <a:t>В </a:t>
            </a:r>
            <a:r>
              <a:rPr sz="1900" spc="-10" dirty="0">
                <a:latin typeface="Carlito"/>
                <a:cs typeface="Carlito"/>
              </a:rPr>
              <a:t>большинстве </a:t>
            </a:r>
            <a:r>
              <a:rPr sz="1900" spc="-5" dirty="0">
                <a:latin typeface="Carlito"/>
                <a:cs typeface="Carlito"/>
              </a:rPr>
              <a:t>случаев </a:t>
            </a:r>
            <a:r>
              <a:rPr sz="1900" spc="-10" dirty="0">
                <a:latin typeface="Carlito"/>
                <a:cs typeface="Carlito"/>
              </a:rPr>
              <a:t>преимущества </a:t>
            </a:r>
            <a:r>
              <a:rPr sz="1900" spc="-5" dirty="0">
                <a:latin typeface="Carlito"/>
                <a:cs typeface="Carlito"/>
              </a:rPr>
              <a:t>частичных </a:t>
            </a:r>
            <a:r>
              <a:rPr sz="1900" spc="-10" dirty="0">
                <a:latin typeface="Carlito"/>
                <a:cs typeface="Carlito"/>
              </a:rPr>
              <a:t>индексов </a:t>
            </a:r>
            <a:r>
              <a:rPr sz="1900" spc="-5" dirty="0">
                <a:latin typeface="Carlito"/>
                <a:cs typeface="Carlito"/>
              </a:rPr>
              <a:t>по сравнению  с </a:t>
            </a:r>
            <a:r>
              <a:rPr sz="1900" spc="-10" dirty="0">
                <a:latin typeface="Carlito"/>
                <a:cs typeface="Carlito"/>
              </a:rPr>
              <a:t>обычными индексами </a:t>
            </a:r>
            <a:r>
              <a:rPr sz="1900" spc="-25" dirty="0">
                <a:latin typeface="Carlito"/>
                <a:cs typeface="Carlito"/>
              </a:rPr>
              <a:t>будут </a:t>
            </a:r>
            <a:r>
              <a:rPr sz="1900" i="1" spc="-10" dirty="0">
                <a:latin typeface="Carlito"/>
                <a:cs typeface="Carlito"/>
              </a:rPr>
              <a:t>минимальными</a:t>
            </a:r>
            <a:r>
              <a:rPr sz="1900" spc="-10" dirty="0">
                <a:latin typeface="Carlito"/>
                <a:cs typeface="Carlito"/>
              </a:rPr>
              <a:t>. </a:t>
            </a:r>
            <a:r>
              <a:rPr sz="1900" spc="-20" dirty="0">
                <a:latin typeface="Carlito"/>
                <a:cs typeface="Carlito"/>
              </a:rPr>
              <a:t>Однако </a:t>
            </a:r>
            <a:r>
              <a:rPr sz="1900" spc="-5" dirty="0">
                <a:latin typeface="Carlito"/>
                <a:cs typeface="Carlito"/>
              </a:rPr>
              <a:t>размер </a:t>
            </a:r>
            <a:r>
              <a:rPr sz="1900" spc="-10" dirty="0">
                <a:latin typeface="Carlito"/>
                <a:cs typeface="Carlito"/>
              </a:rPr>
              <a:t>частичного  индекса </a:t>
            </a:r>
            <a:r>
              <a:rPr sz="1900" spc="-25" dirty="0">
                <a:latin typeface="Carlito"/>
                <a:cs typeface="Carlito"/>
              </a:rPr>
              <a:t>будет </a:t>
            </a:r>
            <a:r>
              <a:rPr sz="1900" i="1" spc="-5" dirty="0">
                <a:latin typeface="Carlito"/>
                <a:cs typeface="Carlito"/>
              </a:rPr>
              <a:t>меньше</a:t>
            </a:r>
            <a:r>
              <a:rPr sz="1900" spc="-5" dirty="0">
                <a:latin typeface="Carlito"/>
                <a:cs typeface="Carlito"/>
              </a:rPr>
              <a:t>, </a:t>
            </a:r>
            <a:r>
              <a:rPr sz="1900" spc="-10" dirty="0">
                <a:latin typeface="Carlito"/>
                <a:cs typeface="Carlito"/>
              </a:rPr>
              <a:t>чем </a:t>
            </a:r>
            <a:r>
              <a:rPr sz="1900" spc="-5" dirty="0">
                <a:latin typeface="Carlito"/>
                <a:cs typeface="Carlito"/>
              </a:rPr>
              <a:t>размер </a:t>
            </a:r>
            <a:r>
              <a:rPr sz="1900" spc="-10" dirty="0">
                <a:latin typeface="Carlito"/>
                <a:cs typeface="Carlito"/>
              </a:rPr>
              <a:t>обычного. </a:t>
            </a:r>
            <a:r>
              <a:rPr sz="1900" spc="-5" dirty="0">
                <a:latin typeface="Carlito"/>
                <a:cs typeface="Carlito"/>
              </a:rPr>
              <a:t>Для </a:t>
            </a:r>
            <a:r>
              <a:rPr sz="1900" spc="-10" dirty="0">
                <a:latin typeface="Carlito"/>
                <a:cs typeface="Carlito"/>
              </a:rPr>
              <a:t>получения заметного  </a:t>
            </a:r>
            <a:r>
              <a:rPr sz="1900" spc="-15" dirty="0">
                <a:latin typeface="Carlito"/>
                <a:cs typeface="Carlito"/>
              </a:rPr>
              <a:t>полезного </a:t>
            </a:r>
            <a:r>
              <a:rPr sz="1900" spc="-5" dirty="0">
                <a:latin typeface="Carlito"/>
                <a:cs typeface="Carlito"/>
              </a:rPr>
              <a:t>эффекта </a:t>
            </a:r>
            <a:r>
              <a:rPr sz="1900" spc="-10" dirty="0">
                <a:latin typeface="Carlito"/>
                <a:cs typeface="Carlito"/>
              </a:rPr>
              <a:t>от </a:t>
            </a:r>
            <a:r>
              <a:rPr sz="1900" spc="-5" dirty="0">
                <a:latin typeface="Carlito"/>
                <a:cs typeface="Carlito"/>
              </a:rPr>
              <a:t>их </a:t>
            </a:r>
            <a:r>
              <a:rPr sz="1900" spc="-10" dirty="0">
                <a:latin typeface="Carlito"/>
                <a:cs typeface="Carlito"/>
              </a:rPr>
              <a:t>применения </a:t>
            </a:r>
            <a:r>
              <a:rPr sz="1900" spc="-20" dirty="0">
                <a:latin typeface="Carlito"/>
                <a:cs typeface="Carlito"/>
              </a:rPr>
              <a:t>необходим </a:t>
            </a:r>
            <a:r>
              <a:rPr sz="1900" spc="-10" dirty="0">
                <a:latin typeface="Carlito"/>
                <a:cs typeface="Carlito"/>
              </a:rPr>
              <a:t>опыт </a:t>
            </a:r>
            <a:r>
              <a:rPr sz="1900" spc="-5" dirty="0">
                <a:latin typeface="Carlito"/>
                <a:cs typeface="Carlito"/>
              </a:rPr>
              <a:t>и </a:t>
            </a:r>
            <a:r>
              <a:rPr sz="1900" spc="-10" dirty="0">
                <a:latin typeface="Carlito"/>
                <a:cs typeface="Carlito"/>
              </a:rPr>
              <a:t>понимание </a:t>
            </a:r>
            <a:r>
              <a:rPr sz="1900" spc="-20" dirty="0">
                <a:latin typeface="Carlito"/>
                <a:cs typeface="Carlito"/>
              </a:rPr>
              <a:t>того,  </a:t>
            </a:r>
            <a:r>
              <a:rPr sz="1900" spc="-15" dirty="0">
                <a:latin typeface="Carlito"/>
                <a:cs typeface="Carlito"/>
              </a:rPr>
              <a:t>как </a:t>
            </a:r>
            <a:r>
              <a:rPr sz="1900" spc="-10" dirty="0">
                <a:latin typeface="Carlito"/>
                <a:cs typeface="Carlito"/>
              </a:rPr>
              <a:t>работают индексы </a:t>
            </a:r>
            <a:r>
              <a:rPr sz="1900" spc="-5" dirty="0">
                <a:latin typeface="Carlito"/>
                <a:cs typeface="Carlito"/>
              </a:rPr>
              <a:t>в</a:t>
            </a:r>
            <a:r>
              <a:rPr sz="1900" spc="85" dirty="0">
                <a:latin typeface="Carlito"/>
                <a:cs typeface="Carlito"/>
              </a:rPr>
              <a:t> </a:t>
            </a:r>
            <a:r>
              <a:rPr sz="1900" spc="-15" dirty="0">
                <a:latin typeface="Carlito"/>
                <a:cs typeface="Carlito"/>
              </a:rPr>
              <a:t>PostgreSQL.</a:t>
            </a:r>
            <a:endParaRPr sz="1900" dirty="0">
              <a:latin typeface="Carlito"/>
              <a:cs typeface="Carlito"/>
            </a:endParaRPr>
          </a:p>
        </p:txBody>
      </p:sp>
      <p:sp>
        <p:nvSpPr>
          <p:cNvPr id="6" name="object 6"/>
          <p:cNvSpPr txBox="1"/>
          <p:nvPr/>
        </p:nvSpPr>
        <p:spPr>
          <a:xfrm>
            <a:off x="5193791" y="3990340"/>
            <a:ext cx="2448560" cy="308418"/>
          </a:xfrm>
          <a:prstGeom prst="rect">
            <a:avLst/>
          </a:prstGeom>
          <a:ln w="9525">
            <a:solidFill>
              <a:srgbClr val="4F81BC"/>
            </a:solidFill>
          </a:ln>
        </p:spPr>
        <p:txBody>
          <a:bodyPr vert="horz" wrap="square" lIns="0" tIns="31115" rIns="0" bIns="0" rtlCol="0">
            <a:spAutoFit/>
          </a:bodyPr>
          <a:lstStyle/>
          <a:p>
            <a:pPr marL="212090">
              <a:spcBef>
                <a:spcPts val="245"/>
              </a:spcBef>
            </a:pPr>
            <a:r>
              <a:rPr spc="-10" dirty="0">
                <a:latin typeface="Carlito"/>
                <a:cs typeface="Carlito"/>
              </a:rPr>
              <a:t>подмножество</a:t>
            </a:r>
            <a:r>
              <a:rPr spc="-5" dirty="0">
                <a:latin typeface="Carlito"/>
                <a:cs typeface="Carlito"/>
              </a:rPr>
              <a:t> </a:t>
            </a:r>
            <a:r>
              <a:rPr spc="-10" dirty="0">
                <a:latin typeface="Carlito"/>
                <a:cs typeface="Carlito"/>
              </a:rPr>
              <a:t>строк</a:t>
            </a:r>
            <a:endParaRPr dirty="0">
              <a:latin typeface="Carlito"/>
              <a:cs typeface="Carlito"/>
            </a:endParaRPr>
          </a:p>
        </p:txBody>
      </p:sp>
      <p:sp>
        <p:nvSpPr>
          <p:cNvPr id="7" name="object 7"/>
          <p:cNvSpPr/>
          <p:nvPr/>
        </p:nvSpPr>
        <p:spPr>
          <a:xfrm>
            <a:off x="7638542" y="3961270"/>
            <a:ext cx="652145" cy="226060"/>
          </a:xfrm>
          <a:custGeom>
            <a:avLst/>
            <a:gdLst/>
            <a:ahLst/>
            <a:cxnLst/>
            <a:rect l="l" t="t" r="r" b="b"/>
            <a:pathLst>
              <a:path w="652145" h="226060">
                <a:moveTo>
                  <a:pt x="578784" y="36619"/>
                </a:moveTo>
                <a:lnTo>
                  <a:pt x="0" y="201549"/>
                </a:lnTo>
                <a:lnTo>
                  <a:pt x="6985" y="225933"/>
                </a:lnTo>
                <a:lnTo>
                  <a:pt x="585757" y="61006"/>
                </a:lnTo>
                <a:lnTo>
                  <a:pt x="603184" y="42855"/>
                </a:lnTo>
                <a:lnTo>
                  <a:pt x="578784" y="36619"/>
                </a:lnTo>
                <a:close/>
              </a:path>
              <a:path w="652145" h="226060">
                <a:moveTo>
                  <a:pt x="630821" y="23749"/>
                </a:moveTo>
                <a:lnTo>
                  <a:pt x="623951" y="23749"/>
                </a:lnTo>
                <a:lnTo>
                  <a:pt x="630936" y="48133"/>
                </a:lnTo>
                <a:lnTo>
                  <a:pt x="585757" y="61006"/>
                </a:lnTo>
                <a:lnTo>
                  <a:pt x="557149" y="90805"/>
                </a:lnTo>
                <a:lnTo>
                  <a:pt x="552323" y="95885"/>
                </a:lnTo>
                <a:lnTo>
                  <a:pt x="552450" y="103886"/>
                </a:lnTo>
                <a:lnTo>
                  <a:pt x="557530" y="108712"/>
                </a:lnTo>
                <a:lnTo>
                  <a:pt x="562610" y="113665"/>
                </a:lnTo>
                <a:lnTo>
                  <a:pt x="570611" y="113411"/>
                </a:lnTo>
                <a:lnTo>
                  <a:pt x="575437" y="108331"/>
                </a:lnTo>
                <a:lnTo>
                  <a:pt x="651637" y="29083"/>
                </a:lnTo>
                <a:lnTo>
                  <a:pt x="630821" y="23749"/>
                </a:lnTo>
                <a:close/>
              </a:path>
              <a:path w="652145" h="226060">
                <a:moveTo>
                  <a:pt x="603184" y="42855"/>
                </a:moveTo>
                <a:lnTo>
                  <a:pt x="585757" y="61006"/>
                </a:lnTo>
                <a:lnTo>
                  <a:pt x="630490" y="48260"/>
                </a:lnTo>
                <a:lnTo>
                  <a:pt x="624332" y="48260"/>
                </a:lnTo>
                <a:lnTo>
                  <a:pt x="603184" y="42855"/>
                </a:lnTo>
                <a:close/>
              </a:path>
              <a:path w="652145" h="226060">
                <a:moveTo>
                  <a:pt x="618236" y="27178"/>
                </a:moveTo>
                <a:lnTo>
                  <a:pt x="603184" y="42855"/>
                </a:lnTo>
                <a:lnTo>
                  <a:pt x="624332" y="48260"/>
                </a:lnTo>
                <a:lnTo>
                  <a:pt x="618236" y="27178"/>
                </a:lnTo>
                <a:close/>
              </a:path>
              <a:path w="652145" h="226060">
                <a:moveTo>
                  <a:pt x="624933" y="27178"/>
                </a:moveTo>
                <a:lnTo>
                  <a:pt x="618236" y="27178"/>
                </a:lnTo>
                <a:lnTo>
                  <a:pt x="624332" y="48260"/>
                </a:lnTo>
                <a:lnTo>
                  <a:pt x="630490" y="48260"/>
                </a:lnTo>
                <a:lnTo>
                  <a:pt x="630936" y="48133"/>
                </a:lnTo>
                <a:lnTo>
                  <a:pt x="624933" y="27178"/>
                </a:lnTo>
                <a:close/>
              </a:path>
              <a:path w="652145" h="226060">
                <a:moveTo>
                  <a:pt x="623951" y="23749"/>
                </a:moveTo>
                <a:lnTo>
                  <a:pt x="578784" y="36619"/>
                </a:lnTo>
                <a:lnTo>
                  <a:pt x="603184" y="42855"/>
                </a:lnTo>
                <a:lnTo>
                  <a:pt x="618236" y="27178"/>
                </a:lnTo>
                <a:lnTo>
                  <a:pt x="624933" y="27178"/>
                </a:lnTo>
                <a:lnTo>
                  <a:pt x="623951" y="23749"/>
                </a:lnTo>
                <a:close/>
              </a:path>
              <a:path w="652145" h="226060">
                <a:moveTo>
                  <a:pt x="538353" y="0"/>
                </a:moveTo>
                <a:lnTo>
                  <a:pt x="531367" y="4191"/>
                </a:lnTo>
                <a:lnTo>
                  <a:pt x="529589" y="10922"/>
                </a:lnTo>
                <a:lnTo>
                  <a:pt x="527938" y="17780"/>
                </a:lnTo>
                <a:lnTo>
                  <a:pt x="532003" y="24638"/>
                </a:lnTo>
                <a:lnTo>
                  <a:pt x="578784" y="36619"/>
                </a:lnTo>
                <a:lnTo>
                  <a:pt x="623951" y="23749"/>
                </a:lnTo>
                <a:lnTo>
                  <a:pt x="630821" y="23749"/>
                </a:lnTo>
                <a:lnTo>
                  <a:pt x="538353" y="0"/>
                </a:lnTo>
                <a:close/>
              </a:path>
            </a:pathLst>
          </a:custGeom>
          <a:solidFill>
            <a:srgbClr val="497DBA"/>
          </a:solidFill>
        </p:spPr>
        <p:txBody>
          <a:bodyPr wrap="square" lIns="0" tIns="0" rIns="0" bIns="0" rtlCol="0"/>
          <a:lstStyle/>
          <a:p>
            <a:endParaRPr/>
          </a:p>
        </p:txBody>
      </p:sp>
    </p:spTree>
    <p:extLst>
      <p:ext uri="{BB962C8B-B14F-4D97-AF65-F5344CB8AC3E}">
        <p14:creationId xmlns:p14="http://schemas.microsoft.com/office/powerpoint/2010/main" val="24015789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40634677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0"/>
            <a:ext cx="10018713" cy="698500"/>
          </a:xfrm>
        </p:spPr>
        <p:txBody>
          <a:bodyPr>
            <a:normAutofit fontScale="90000"/>
          </a:bodyPr>
          <a:lstStyle/>
          <a:p>
            <a:r>
              <a:rPr lang="ru-RU" dirty="0" smtClean="0"/>
              <a:t>Для практики</a:t>
            </a:r>
            <a:endParaRPr lang="ru-RU" dirty="0"/>
          </a:p>
        </p:txBody>
      </p:sp>
      <p:sp>
        <p:nvSpPr>
          <p:cNvPr id="3" name="Объект 2"/>
          <p:cNvSpPr>
            <a:spLocks noGrp="1"/>
          </p:cNvSpPr>
          <p:nvPr>
            <p:ph idx="1"/>
          </p:nvPr>
        </p:nvSpPr>
        <p:spPr>
          <a:xfrm>
            <a:off x="2020887" y="558800"/>
            <a:ext cx="10018713" cy="6019800"/>
          </a:xfrm>
        </p:spPr>
        <p:txBody>
          <a:bodyPr>
            <a:normAutofit fontScale="85000" lnSpcReduction="20000"/>
          </a:bodyPr>
          <a:lstStyle/>
          <a:p>
            <a:pPr marL="0" indent="0">
              <a:buNone/>
            </a:pPr>
            <a:r>
              <a:rPr lang="en-US" dirty="0"/>
              <a:t>--1</a:t>
            </a:r>
            <a:br>
              <a:rPr lang="en-US" dirty="0"/>
            </a:br>
            <a:r>
              <a:rPr lang="en-US" dirty="0"/>
              <a:t>EXPLAIN ANALYSE</a:t>
            </a:r>
            <a:br>
              <a:rPr lang="en-US" dirty="0"/>
            </a:br>
            <a:r>
              <a:rPr lang="en-US" dirty="0"/>
              <a:t>SELECT count( * ) FROM tickets WHERE </a:t>
            </a:r>
            <a:r>
              <a:rPr lang="en-US" dirty="0" err="1"/>
              <a:t>passenger_name</a:t>
            </a:r>
            <a:r>
              <a:rPr lang="en-US" dirty="0"/>
              <a:t> = 'IVAN IVANOV';</a:t>
            </a:r>
            <a:br>
              <a:rPr lang="en-US" dirty="0"/>
            </a:br>
            <a:r>
              <a:rPr lang="en-US" dirty="0"/>
              <a:t/>
            </a:r>
            <a:br>
              <a:rPr lang="en-US" dirty="0"/>
            </a:br>
            <a:r>
              <a:rPr lang="en-US" dirty="0"/>
              <a:t>create index </a:t>
            </a:r>
            <a:r>
              <a:rPr lang="en-US" dirty="0" err="1"/>
              <a:t>tickets_passenger_name_idx</a:t>
            </a:r>
            <a:r>
              <a:rPr lang="en-US" dirty="0"/>
              <a:t> on tickets (</a:t>
            </a:r>
            <a:r>
              <a:rPr lang="en-US" dirty="0" err="1"/>
              <a:t>passenger_name</a:t>
            </a:r>
            <a:r>
              <a:rPr lang="en-US" dirty="0"/>
              <a:t>);</a:t>
            </a:r>
            <a:br>
              <a:rPr lang="en-US" dirty="0"/>
            </a:br>
            <a:r>
              <a:rPr lang="en-US" dirty="0"/>
              <a:t/>
            </a:r>
            <a:br>
              <a:rPr lang="en-US" dirty="0"/>
            </a:br>
            <a:r>
              <a:rPr lang="en-US" dirty="0"/>
              <a:t>drop index if exists </a:t>
            </a:r>
            <a:r>
              <a:rPr lang="en-US" dirty="0" err="1"/>
              <a:t>tickets_passenger_name_idx</a:t>
            </a:r>
            <a:r>
              <a:rPr lang="en-US" dirty="0"/>
              <a:t>;</a:t>
            </a:r>
            <a:br>
              <a:rPr lang="en-US" dirty="0"/>
            </a:br>
            <a:r>
              <a:rPr lang="en-US" dirty="0"/>
              <a:t/>
            </a:r>
            <a:br>
              <a:rPr lang="en-US" dirty="0"/>
            </a:br>
            <a:r>
              <a:rPr lang="en-US" dirty="0"/>
              <a:t>--2</a:t>
            </a:r>
            <a:br>
              <a:rPr lang="en-US" dirty="0"/>
            </a:br>
            <a:r>
              <a:rPr lang="en-US" dirty="0"/>
              <a:t>SELECT count( * ) FROM </a:t>
            </a:r>
            <a:r>
              <a:rPr lang="en-US" dirty="0" err="1"/>
              <a:t>ticket_flights</a:t>
            </a:r>
            <a:r>
              <a:rPr lang="en-US" dirty="0"/>
              <a:t> WHERE </a:t>
            </a:r>
            <a:r>
              <a:rPr lang="en-US" dirty="0" err="1"/>
              <a:t>fare_conditions</a:t>
            </a:r>
            <a:r>
              <a:rPr lang="en-US" dirty="0"/>
              <a:t> = 'Comfort';</a:t>
            </a:r>
            <a:br>
              <a:rPr lang="en-US" dirty="0"/>
            </a:br>
            <a:r>
              <a:rPr lang="en-US" dirty="0"/>
              <a:t>SELECT count( * ) FROM </a:t>
            </a:r>
            <a:r>
              <a:rPr lang="en-US" dirty="0" err="1"/>
              <a:t>ticket_flights</a:t>
            </a:r>
            <a:r>
              <a:rPr lang="en-US" dirty="0"/>
              <a:t> WHERE </a:t>
            </a:r>
            <a:r>
              <a:rPr lang="en-US" dirty="0" err="1"/>
              <a:t>fare_conditions</a:t>
            </a:r>
            <a:r>
              <a:rPr lang="en-US" dirty="0"/>
              <a:t> = 'Business';</a:t>
            </a:r>
            <a:br>
              <a:rPr lang="en-US" dirty="0"/>
            </a:br>
            <a:r>
              <a:rPr lang="en-US" dirty="0"/>
              <a:t>SELECT count( * ) FROM </a:t>
            </a:r>
            <a:r>
              <a:rPr lang="en-US" dirty="0" err="1"/>
              <a:t>ticket_flights</a:t>
            </a:r>
            <a:r>
              <a:rPr lang="en-US" dirty="0"/>
              <a:t> WHERE </a:t>
            </a:r>
            <a:r>
              <a:rPr lang="en-US" dirty="0" err="1"/>
              <a:t>fare_conditions</a:t>
            </a:r>
            <a:r>
              <a:rPr lang="en-US" dirty="0"/>
              <a:t> = 'Economy';</a:t>
            </a:r>
            <a:br>
              <a:rPr lang="en-US" dirty="0"/>
            </a:br>
            <a:r>
              <a:rPr lang="en-US" dirty="0"/>
              <a:t/>
            </a:r>
            <a:br>
              <a:rPr lang="en-US" dirty="0"/>
            </a:br>
            <a:r>
              <a:rPr lang="en-US" dirty="0"/>
              <a:t>create index </a:t>
            </a:r>
            <a:r>
              <a:rPr lang="en-US" dirty="0" err="1"/>
              <a:t>ticket_flights_fare_conditions_idx</a:t>
            </a:r>
            <a:r>
              <a:rPr lang="en-US" dirty="0"/>
              <a:t> on </a:t>
            </a:r>
            <a:r>
              <a:rPr lang="en-US" dirty="0" err="1"/>
              <a:t>ticket_flights</a:t>
            </a:r>
            <a:r>
              <a:rPr lang="en-US" dirty="0"/>
              <a:t>(</a:t>
            </a:r>
            <a:r>
              <a:rPr lang="en-US" dirty="0" err="1"/>
              <a:t>fare_conditions</a:t>
            </a:r>
            <a:r>
              <a:rPr lang="en-US" dirty="0"/>
              <a:t>);</a:t>
            </a:r>
            <a:br>
              <a:rPr lang="en-US" dirty="0"/>
            </a:br>
            <a:r>
              <a:rPr lang="en-US" dirty="0"/>
              <a:t>drop index if exists </a:t>
            </a:r>
            <a:r>
              <a:rPr lang="en-US" dirty="0" err="1"/>
              <a:t>ticket_flights_fare_conditions_idx</a:t>
            </a:r>
            <a:r>
              <a:rPr lang="en-US" dirty="0"/>
              <a:t>;</a:t>
            </a:r>
            <a:br>
              <a:rPr lang="en-US" dirty="0"/>
            </a:br>
            <a:r>
              <a:rPr lang="en-US" dirty="0"/>
              <a:t/>
            </a:r>
            <a:br>
              <a:rPr lang="en-US" dirty="0"/>
            </a:br>
            <a:r>
              <a:rPr lang="en-US" dirty="0"/>
              <a:t/>
            </a:r>
            <a:br>
              <a:rPr lang="en-US" dirty="0"/>
            </a:br>
            <a:r>
              <a:rPr lang="en-US" dirty="0"/>
              <a:t>--3</a:t>
            </a:r>
            <a:br>
              <a:rPr lang="en-US" dirty="0"/>
            </a:br>
            <a:r>
              <a:rPr lang="en-US" dirty="0"/>
              <a:t>SELECT * from </a:t>
            </a:r>
            <a:r>
              <a:rPr lang="en-US" dirty="0" err="1"/>
              <a:t>ticket_flights</a:t>
            </a:r>
            <a:r>
              <a:rPr lang="en-US" dirty="0"/>
              <a:t> where </a:t>
            </a:r>
            <a:r>
              <a:rPr lang="en-US" dirty="0" err="1"/>
              <a:t>flight_id</a:t>
            </a:r>
            <a:r>
              <a:rPr lang="en-US" dirty="0"/>
              <a:t> &gt; 32000 order by amount </a:t>
            </a:r>
            <a:r>
              <a:rPr lang="en-US" dirty="0" err="1"/>
              <a:t>desc</a:t>
            </a:r>
            <a:r>
              <a:rPr lang="en-US" dirty="0"/>
              <a:t>;</a:t>
            </a:r>
            <a:br>
              <a:rPr lang="en-US" dirty="0"/>
            </a:br>
            <a:r>
              <a:rPr lang="en-US" dirty="0"/>
              <a:t/>
            </a:r>
            <a:br>
              <a:rPr lang="en-US" dirty="0"/>
            </a:br>
            <a:r>
              <a:rPr lang="en-US" dirty="0"/>
              <a:t>create index </a:t>
            </a:r>
            <a:r>
              <a:rPr lang="en-US" dirty="0" err="1"/>
              <a:t>test_tickets_idx</a:t>
            </a:r>
            <a:r>
              <a:rPr lang="en-US" dirty="0"/>
              <a:t> on </a:t>
            </a:r>
            <a:r>
              <a:rPr lang="en-US" dirty="0" err="1"/>
              <a:t>ticket_flights</a:t>
            </a:r>
            <a:r>
              <a:rPr lang="en-US" dirty="0"/>
              <a:t> (</a:t>
            </a:r>
            <a:r>
              <a:rPr lang="en-US" dirty="0" err="1"/>
              <a:t>flight_id</a:t>
            </a:r>
            <a:r>
              <a:rPr lang="en-US" dirty="0"/>
              <a:t> </a:t>
            </a:r>
            <a:r>
              <a:rPr lang="en-US" dirty="0" err="1"/>
              <a:t>asc</a:t>
            </a:r>
            <a:r>
              <a:rPr lang="en-US" dirty="0"/>
              <a:t> nulls first, amount </a:t>
            </a:r>
            <a:r>
              <a:rPr lang="en-US" dirty="0" err="1"/>
              <a:t>desc</a:t>
            </a:r>
            <a:r>
              <a:rPr lang="en-US" dirty="0"/>
              <a:t> nulls last);</a:t>
            </a:r>
            <a:br>
              <a:rPr lang="en-US" dirty="0"/>
            </a:br>
            <a:r>
              <a:rPr lang="en-US" dirty="0"/>
              <a:t>drop index </a:t>
            </a:r>
            <a:r>
              <a:rPr lang="en-US" dirty="0" err="1"/>
              <a:t>test_tickets_idx</a:t>
            </a:r>
            <a:r>
              <a:rPr lang="en-US" dirty="0"/>
              <a:t>;</a:t>
            </a:r>
            <a:endParaRPr lang="ru-RU" dirty="0"/>
          </a:p>
        </p:txBody>
      </p:sp>
    </p:spTree>
    <p:extLst>
      <p:ext uri="{BB962C8B-B14F-4D97-AF65-F5344CB8AC3E}">
        <p14:creationId xmlns:p14="http://schemas.microsoft.com/office/powerpoint/2010/main" val="2793596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p:nvPr>
        </p:nvSpPr>
        <p:spPr>
          <a:xfrm>
            <a:off x="1412260" y="1688380"/>
            <a:ext cx="9334620" cy="3977280"/>
          </a:xfrm>
        </p:spPr>
        <p:txBody>
          <a:bodyPr>
            <a:normAutofit/>
          </a:bodyPr>
          <a:lstStyle/>
          <a:p>
            <a:r>
              <a:rPr lang="ru-RU" sz="3600" dirty="0" smtClean="0"/>
              <a:t>Точечный запрос</a:t>
            </a:r>
          </a:p>
          <a:p>
            <a:r>
              <a:rPr lang="ru-RU" sz="3600" dirty="0" smtClean="0"/>
              <a:t>Набор из нескольких записей</a:t>
            </a:r>
          </a:p>
          <a:p>
            <a:r>
              <a:rPr lang="ru-RU" sz="3600" dirty="0" smtClean="0"/>
              <a:t>Ранговый запрос</a:t>
            </a:r>
          </a:p>
          <a:p>
            <a:r>
              <a:rPr lang="ru-RU" sz="3600" dirty="0" smtClean="0"/>
              <a:t>Выборка с использованием функций агрегирования</a:t>
            </a:r>
            <a:endParaRPr lang="ru-RU" sz="3600" dirty="0"/>
          </a:p>
        </p:txBody>
      </p:sp>
      <p:sp>
        <p:nvSpPr>
          <p:cNvPr id="2" name="Заголовок 1"/>
          <p:cNvSpPr>
            <a:spLocks noGrp="1"/>
          </p:cNvSpPr>
          <p:nvPr>
            <p:ph type="title"/>
          </p:nvPr>
        </p:nvSpPr>
        <p:spPr>
          <a:xfrm>
            <a:off x="3065940" y="215900"/>
            <a:ext cx="6027260" cy="964480"/>
          </a:xfrm>
        </p:spPr>
        <p:txBody>
          <a:bodyPr/>
          <a:lstStyle/>
          <a:p>
            <a:r>
              <a:rPr lang="ru-RU" b="1" dirty="0" smtClean="0"/>
              <a:t>Типы запросов</a:t>
            </a:r>
            <a:endParaRPr lang="ru-RU" b="1" dirty="0"/>
          </a:p>
        </p:txBody>
      </p:sp>
    </p:spTree>
    <p:extLst>
      <p:ext uri="{BB962C8B-B14F-4D97-AF65-F5344CB8AC3E}">
        <p14:creationId xmlns:p14="http://schemas.microsoft.com/office/powerpoint/2010/main" val="12812975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09" y="-88900"/>
            <a:ext cx="10018713" cy="1752599"/>
          </a:xfrm>
        </p:spPr>
        <p:txBody>
          <a:bodyPr/>
          <a:lstStyle/>
          <a:p>
            <a:r>
              <a:rPr lang="ru-RU" dirty="0" smtClean="0"/>
              <a:t>Задание</a:t>
            </a:r>
            <a:endParaRPr lang="ru-RU" dirty="0"/>
          </a:p>
        </p:txBody>
      </p:sp>
      <p:sp>
        <p:nvSpPr>
          <p:cNvPr id="3" name="Объект 2"/>
          <p:cNvSpPr>
            <a:spLocks noGrp="1"/>
          </p:cNvSpPr>
          <p:nvPr>
            <p:ph idx="1"/>
          </p:nvPr>
        </p:nvSpPr>
        <p:spPr>
          <a:xfrm>
            <a:off x="1484308" y="1485901"/>
            <a:ext cx="10018713" cy="4648200"/>
          </a:xfrm>
        </p:spPr>
        <p:txBody>
          <a:bodyPr>
            <a:normAutofit/>
          </a:bodyPr>
          <a:lstStyle/>
          <a:p>
            <a:pPr marL="0" indent="0">
              <a:buNone/>
            </a:pPr>
            <a:r>
              <a:rPr lang="ru-RU" dirty="0"/>
              <a:t>В сложных базах данных целесообразно использование комбинаций индексов. Иногда бывают более полезны комбинированные индексы по нескольким столбцам, чем отдельные индексы по единичным столбцам. В реальных </a:t>
            </a:r>
            <a:r>
              <a:rPr lang="ru-RU" dirty="0" smtClean="0"/>
              <a:t>ситуациях часто приходится делать выбор, т.е. находить компромисс, между, например</a:t>
            </a:r>
            <a:r>
              <a:rPr lang="ru-RU" dirty="0"/>
              <a:t>, созданием двух индексов по каждому из двух столбцов таблицы либо созданием одного индекса по двум столбцам этой таблицы, либо созданием всех трех индексов. Выбор зависит от того, запросы какого вида будут выполняться </a:t>
            </a:r>
            <a:r>
              <a:rPr lang="ru-RU" dirty="0" smtClean="0"/>
              <a:t>чаще всего. Предложите какую-нибудь таблицу в базе данных «Авиаперевозки</a:t>
            </a:r>
            <a:r>
              <a:rPr lang="ru-RU" dirty="0"/>
              <a:t>» </a:t>
            </a:r>
            <a:r>
              <a:rPr lang="ru-RU" dirty="0" smtClean="0"/>
              <a:t>и смоделируйте ситуации, в которых вы приняли бы одно из этих трех возможных решений.</a:t>
            </a:r>
            <a:endParaRPr lang="ru-RU" dirty="0"/>
          </a:p>
        </p:txBody>
      </p:sp>
    </p:spTree>
    <p:extLst>
      <p:ext uri="{BB962C8B-B14F-4D97-AF65-F5344CB8AC3E}">
        <p14:creationId xmlns:p14="http://schemas.microsoft.com/office/powerpoint/2010/main" val="2918800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209254" y="195581"/>
            <a:ext cx="3626646" cy="624885"/>
          </a:xfrm>
          <a:prstGeom prst="rect">
            <a:avLst/>
          </a:prstGeom>
        </p:spPr>
        <p:txBody>
          <a:bodyPr vert="horz" wrap="square" lIns="0" tIns="9242" rIns="0" bIns="0" rtlCol="0" anchor="b">
            <a:spAutoFit/>
          </a:bodyPr>
          <a:lstStyle/>
          <a:p>
            <a:pPr marL="7701">
              <a:lnSpc>
                <a:spcPct val="100000"/>
              </a:lnSpc>
              <a:spcBef>
                <a:spcPts val="73"/>
              </a:spcBef>
            </a:pPr>
            <a:r>
              <a:rPr spc="-103" dirty="0">
                <a:latin typeface="Arial Black" panose="020B0A04020102020204" pitchFamily="34" charset="0"/>
              </a:rPr>
              <a:t>Ин</a:t>
            </a:r>
            <a:r>
              <a:rPr spc="-152" dirty="0">
                <a:latin typeface="Arial Black" panose="020B0A04020102020204" pitchFamily="34" charset="0"/>
              </a:rPr>
              <a:t>д</a:t>
            </a:r>
            <a:r>
              <a:rPr spc="-197" dirty="0">
                <a:latin typeface="Arial Black" panose="020B0A04020102020204" pitchFamily="34" charset="0"/>
              </a:rPr>
              <a:t>е</a:t>
            </a:r>
            <a:r>
              <a:rPr spc="18" dirty="0">
                <a:latin typeface="Arial Black" panose="020B0A04020102020204" pitchFamily="34" charset="0"/>
              </a:rPr>
              <a:t>к</a:t>
            </a:r>
            <a:r>
              <a:rPr spc="-467" dirty="0">
                <a:latin typeface="Arial Black" panose="020B0A04020102020204" pitchFamily="34" charset="0"/>
              </a:rPr>
              <a:t>с</a:t>
            </a:r>
          </a:p>
        </p:txBody>
      </p:sp>
      <p:sp>
        <p:nvSpPr>
          <p:cNvPr id="3" name="object 3"/>
          <p:cNvSpPr txBox="1"/>
          <p:nvPr/>
        </p:nvSpPr>
        <p:spPr>
          <a:xfrm>
            <a:off x="1800733" y="1798366"/>
            <a:ext cx="11750167" cy="3908135"/>
          </a:xfrm>
          <a:prstGeom prst="rect">
            <a:avLst/>
          </a:prstGeom>
        </p:spPr>
        <p:txBody>
          <a:bodyPr vert="horz" wrap="square" lIns="0" tIns="7316" rIns="0" bIns="0" rtlCol="0">
            <a:spAutoFit/>
          </a:bodyPr>
          <a:lstStyle/>
          <a:p>
            <a:pPr marL="7701" marR="3081">
              <a:spcBef>
                <a:spcPts val="58"/>
              </a:spcBef>
            </a:pPr>
            <a:r>
              <a:rPr sz="3002" spc="-100" dirty="0" err="1">
                <a:solidFill>
                  <a:srgbClr val="231E20"/>
                </a:solidFill>
                <a:latin typeface="Arial"/>
                <a:cs typeface="Arial"/>
              </a:rPr>
              <a:t>Избыточная</a:t>
            </a:r>
            <a:r>
              <a:rPr sz="3002" spc="-100" dirty="0">
                <a:solidFill>
                  <a:srgbClr val="231E20"/>
                </a:solidFill>
                <a:latin typeface="Arial"/>
                <a:cs typeface="Arial"/>
              </a:rPr>
              <a:t> </a:t>
            </a:r>
            <a:r>
              <a:rPr sz="3002" spc="-45" dirty="0">
                <a:solidFill>
                  <a:srgbClr val="231E20"/>
                </a:solidFill>
                <a:latin typeface="Arial"/>
                <a:cs typeface="Arial"/>
              </a:rPr>
              <a:t>структура, </a:t>
            </a:r>
            <a:r>
              <a:rPr sz="3002" spc="-76" dirty="0">
                <a:solidFill>
                  <a:srgbClr val="231E20"/>
                </a:solidFill>
                <a:latin typeface="Arial"/>
                <a:cs typeface="Arial"/>
              </a:rPr>
              <a:t>предназначенная </a:t>
            </a:r>
            <a:r>
              <a:rPr sz="3002" spc="-170" dirty="0" err="1">
                <a:solidFill>
                  <a:srgbClr val="231E20"/>
                </a:solidFill>
                <a:latin typeface="Arial"/>
                <a:cs typeface="Arial"/>
              </a:rPr>
              <a:t>для</a:t>
            </a:r>
            <a:r>
              <a:rPr sz="3002" spc="-170" dirty="0">
                <a:solidFill>
                  <a:srgbClr val="231E20"/>
                </a:solidFill>
                <a:latin typeface="Arial"/>
                <a:cs typeface="Arial"/>
              </a:rPr>
              <a:t> </a:t>
            </a:r>
            <a:endParaRPr lang="ru-RU" sz="3002" spc="-170" dirty="0" smtClean="0">
              <a:solidFill>
                <a:srgbClr val="231E20"/>
              </a:solidFill>
              <a:latin typeface="Arial"/>
              <a:cs typeface="Arial"/>
            </a:endParaRPr>
          </a:p>
          <a:p>
            <a:pPr marL="7701" marR="3081">
              <a:spcBef>
                <a:spcPts val="58"/>
              </a:spcBef>
            </a:pPr>
            <a:r>
              <a:rPr sz="3002" spc="-88" dirty="0" err="1" smtClean="0">
                <a:solidFill>
                  <a:srgbClr val="231E20"/>
                </a:solidFill>
                <a:latin typeface="Arial"/>
                <a:cs typeface="Arial"/>
              </a:rPr>
              <a:t>ускорения</a:t>
            </a:r>
            <a:r>
              <a:rPr sz="3002" spc="-88" dirty="0" smtClean="0">
                <a:solidFill>
                  <a:srgbClr val="231E20"/>
                </a:solidFill>
                <a:latin typeface="Arial"/>
                <a:cs typeface="Arial"/>
              </a:rPr>
              <a:t> </a:t>
            </a:r>
            <a:r>
              <a:rPr sz="3002" spc="-82" dirty="0">
                <a:solidFill>
                  <a:srgbClr val="231E20"/>
                </a:solidFill>
                <a:latin typeface="Arial"/>
                <a:cs typeface="Arial"/>
              </a:rPr>
              <a:t>поиска.</a:t>
            </a:r>
            <a:endParaRPr sz="3002" dirty="0">
              <a:latin typeface="Arial"/>
              <a:cs typeface="Arial"/>
            </a:endParaRPr>
          </a:p>
          <a:p>
            <a:pPr marL="7701">
              <a:spcBef>
                <a:spcPts val="2170"/>
              </a:spcBef>
            </a:pPr>
            <a:r>
              <a:rPr sz="3002" b="1" spc="-161" dirty="0">
                <a:solidFill>
                  <a:srgbClr val="231E20"/>
                </a:solidFill>
                <a:latin typeface="Arial"/>
                <a:cs typeface="Arial"/>
              </a:rPr>
              <a:t>Основное</a:t>
            </a:r>
            <a:r>
              <a:rPr sz="3002" b="1" spc="-49" dirty="0">
                <a:solidFill>
                  <a:srgbClr val="231E20"/>
                </a:solidFill>
                <a:latin typeface="Arial"/>
                <a:cs typeface="Arial"/>
              </a:rPr>
              <a:t> </a:t>
            </a:r>
            <a:r>
              <a:rPr sz="3002" b="1" spc="-115" dirty="0">
                <a:solidFill>
                  <a:srgbClr val="231E20"/>
                </a:solidFill>
                <a:latin typeface="Arial"/>
                <a:cs typeface="Arial"/>
              </a:rPr>
              <a:t>назначение:</a:t>
            </a:r>
            <a:endParaRPr sz="3002" dirty="0">
              <a:latin typeface="Arial"/>
              <a:cs typeface="Arial"/>
            </a:endParaRPr>
          </a:p>
          <a:p>
            <a:pPr marL="452065" indent="-444364">
              <a:spcBef>
                <a:spcPts val="1082"/>
              </a:spcBef>
              <a:buChar char="•"/>
              <a:tabLst>
                <a:tab pos="452065" algn="l"/>
                <a:tab pos="452450" algn="l"/>
              </a:tabLst>
            </a:pPr>
            <a:r>
              <a:rPr sz="3002" spc="-100" dirty="0">
                <a:solidFill>
                  <a:srgbClr val="231E20"/>
                </a:solidFill>
                <a:latin typeface="Arial"/>
                <a:cs typeface="Arial"/>
              </a:rPr>
              <a:t>увеличение </a:t>
            </a:r>
            <a:r>
              <a:rPr sz="3002" spc="-36" dirty="0">
                <a:solidFill>
                  <a:srgbClr val="231E20"/>
                </a:solidFill>
                <a:latin typeface="Arial"/>
                <a:cs typeface="Arial"/>
              </a:rPr>
              <a:t>скорости </a:t>
            </a:r>
            <a:r>
              <a:rPr sz="3002" spc="-67" dirty="0">
                <a:solidFill>
                  <a:srgbClr val="231E20"/>
                </a:solidFill>
                <a:latin typeface="Arial"/>
                <a:cs typeface="Arial"/>
              </a:rPr>
              <a:t>доступа </a:t>
            </a:r>
            <a:r>
              <a:rPr sz="3002" spc="118" dirty="0">
                <a:solidFill>
                  <a:srgbClr val="231E20"/>
                </a:solidFill>
                <a:latin typeface="Arial"/>
                <a:cs typeface="Arial"/>
              </a:rPr>
              <a:t>к</a:t>
            </a:r>
            <a:r>
              <a:rPr sz="3002" spc="334" dirty="0">
                <a:solidFill>
                  <a:srgbClr val="231E20"/>
                </a:solidFill>
                <a:latin typeface="Arial"/>
                <a:cs typeface="Arial"/>
              </a:rPr>
              <a:t> </a:t>
            </a:r>
            <a:r>
              <a:rPr sz="3002" spc="-94" dirty="0">
                <a:solidFill>
                  <a:srgbClr val="231E20"/>
                </a:solidFill>
                <a:latin typeface="Arial"/>
                <a:cs typeface="Arial"/>
              </a:rPr>
              <a:t>данным;</a:t>
            </a:r>
            <a:endParaRPr sz="3002" dirty="0">
              <a:latin typeface="Arial"/>
              <a:cs typeface="Arial"/>
            </a:endParaRPr>
          </a:p>
          <a:p>
            <a:pPr marL="452065" indent="-444364">
              <a:spcBef>
                <a:spcPts val="897"/>
              </a:spcBef>
              <a:buChar char="•"/>
              <a:tabLst>
                <a:tab pos="452065" algn="l"/>
                <a:tab pos="452450" algn="l"/>
              </a:tabLst>
            </a:pPr>
            <a:r>
              <a:rPr sz="3002" spc="-55" dirty="0">
                <a:solidFill>
                  <a:srgbClr val="231E20"/>
                </a:solidFill>
                <a:latin typeface="Arial"/>
                <a:cs typeface="Arial"/>
              </a:rPr>
              <a:t>поддержка уникальности</a:t>
            </a:r>
            <a:r>
              <a:rPr sz="3002" spc="61" dirty="0">
                <a:solidFill>
                  <a:srgbClr val="231E20"/>
                </a:solidFill>
                <a:latin typeface="Arial"/>
                <a:cs typeface="Arial"/>
              </a:rPr>
              <a:t> </a:t>
            </a:r>
            <a:r>
              <a:rPr sz="3002" spc="-88" dirty="0">
                <a:solidFill>
                  <a:srgbClr val="231E20"/>
                </a:solidFill>
                <a:latin typeface="Arial"/>
                <a:cs typeface="Arial"/>
              </a:rPr>
              <a:t>данных;</a:t>
            </a:r>
            <a:endParaRPr sz="3002" dirty="0">
              <a:latin typeface="Arial"/>
              <a:cs typeface="Arial"/>
            </a:endParaRPr>
          </a:p>
          <a:p>
            <a:pPr marL="452065" marR="2402414" indent="-444364">
              <a:spcBef>
                <a:spcPts val="897"/>
              </a:spcBef>
              <a:buChar char="•"/>
              <a:tabLst>
                <a:tab pos="452065" algn="l"/>
                <a:tab pos="452450" algn="l"/>
              </a:tabLst>
            </a:pPr>
            <a:r>
              <a:rPr sz="3002" spc="-79" dirty="0">
                <a:solidFill>
                  <a:srgbClr val="231E20"/>
                </a:solidFill>
                <a:latin typeface="Arial"/>
                <a:cs typeface="Arial"/>
              </a:rPr>
              <a:t>автоматическое </a:t>
            </a:r>
            <a:r>
              <a:rPr sz="3002" spc="-73" dirty="0" err="1">
                <a:solidFill>
                  <a:srgbClr val="231E20"/>
                </a:solidFill>
                <a:latin typeface="Arial"/>
                <a:cs typeface="Arial"/>
              </a:rPr>
              <a:t>упорядочение</a:t>
            </a:r>
            <a:r>
              <a:rPr sz="3002" spc="-73" dirty="0">
                <a:solidFill>
                  <a:srgbClr val="231E20"/>
                </a:solidFill>
                <a:latin typeface="Arial"/>
                <a:cs typeface="Arial"/>
              </a:rPr>
              <a:t> </a:t>
            </a:r>
            <a:r>
              <a:rPr sz="3002" spc="-64" dirty="0" err="1" smtClean="0">
                <a:solidFill>
                  <a:srgbClr val="231E20"/>
                </a:solidFill>
                <a:latin typeface="Arial"/>
                <a:cs typeface="Arial"/>
              </a:rPr>
              <a:t>записей</a:t>
            </a:r>
            <a:r>
              <a:rPr lang="ru-RU" sz="3002" spc="-64" dirty="0">
                <a:solidFill>
                  <a:srgbClr val="231E20"/>
                </a:solidFill>
                <a:latin typeface="Arial"/>
                <a:cs typeface="Arial"/>
              </a:rPr>
              <a:t> </a:t>
            </a:r>
            <a:r>
              <a:rPr sz="3002" spc="-18" dirty="0" err="1" smtClean="0">
                <a:solidFill>
                  <a:srgbClr val="231E20"/>
                </a:solidFill>
                <a:latin typeface="Arial"/>
                <a:cs typeface="Arial"/>
              </a:rPr>
              <a:t>при</a:t>
            </a:r>
            <a:r>
              <a:rPr sz="3002" spc="30" dirty="0" smtClean="0">
                <a:solidFill>
                  <a:srgbClr val="231E20"/>
                </a:solidFill>
                <a:latin typeface="Arial"/>
                <a:cs typeface="Arial"/>
              </a:rPr>
              <a:t> </a:t>
            </a:r>
            <a:r>
              <a:rPr sz="3002" spc="-76" dirty="0" err="1">
                <a:solidFill>
                  <a:srgbClr val="231E20"/>
                </a:solidFill>
                <a:latin typeface="Arial"/>
                <a:cs typeface="Arial"/>
              </a:rPr>
              <a:t>выборке</a:t>
            </a:r>
            <a:r>
              <a:rPr sz="3002" spc="-76" dirty="0" smtClean="0">
                <a:solidFill>
                  <a:srgbClr val="231E20"/>
                </a:solidFill>
                <a:latin typeface="Arial"/>
                <a:cs typeface="Arial"/>
              </a:rPr>
              <a:t>.</a:t>
            </a:r>
            <a:endParaRPr sz="3002" dirty="0">
              <a:latin typeface="Arial"/>
              <a:cs typeface="Arial"/>
            </a:endParaRPr>
          </a:p>
        </p:txBody>
      </p:sp>
    </p:spTree>
    <p:extLst>
      <p:ext uri="{BB962C8B-B14F-4D97-AF65-F5344CB8AC3E}">
        <p14:creationId xmlns:p14="http://schemas.microsoft.com/office/powerpoint/2010/main" val="176259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7300" y="462281"/>
            <a:ext cx="8885046" cy="624885"/>
          </a:xfrm>
          <a:prstGeom prst="rect">
            <a:avLst/>
          </a:prstGeom>
        </p:spPr>
        <p:txBody>
          <a:bodyPr vert="horz" wrap="square" lIns="0" tIns="9242" rIns="0" bIns="0" rtlCol="0" anchor="b">
            <a:spAutoFit/>
          </a:bodyPr>
          <a:lstStyle/>
          <a:p>
            <a:pPr marL="7701">
              <a:lnSpc>
                <a:spcPct val="100000"/>
              </a:lnSpc>
              <a:spcBef>
                <a:spcPts val="73"/>
              </a:spcBef>
            </a:pPr>
            <a:r>
              <a:rPr spc="-118" dirty="0">
                <a:latin typeface="Arial Black" panose="020B0A04020102020204" pitchFamily="34" charset="0"/>
              </a:rPr>
              <a:t>Поиск </a:t>
            </a:r>
            <a:r>
              <a:rPr spc="-467" dirty="0">
                <a:latin typeface="Arial Black" panose="020B0A04020102020204" pitchFamily="34" charset="0"/>
              </a:rPr>
              <a:t>с </a:t>
            </a:r>
            <a:r>
              <a:rPr spc="-236" dirty="0">
                <a:latin typeface="Arial Black" panose="020B0A04020102020204" pitchFamily="34" charset="0"/>
              </a:rPr>
              <a:t>помощью</a:t>
            </a:r>
            <a:r>
              <a:rPr spc="-415" dirty="0">
                <a:latin typeface="Arial Black" panose="020B0A04020102020204" pitchFamily="34" charset="0"/>
              </a:rPr>
              <a:t> </a:t>
            </a:r>
            <a:r>
              <a:rPr spc="-179" dirty="0">
                <a:latin typeface="Arial Black" panose="020B0A04020102020204" pitchFamily="34" charset="0"/>
              </a:rPr>
              <a:t>индекса</a:t>
            </a:r>
          </a:p>
        </p:txBody>
      </p:sp>
      <p:sp>
        <p:nvSpPr>
          <p:cNvPr id="3" name="object 3"/>
          <p:cNvSpPr txBox="1"/>
          <p:nvPr/>
        </p:nvSpPr>
        <p:spPr>
          <a:xfrm>
            <a:off x="2528386" y="2738587"/>
            <a:ext cx="7415714" cy="1739658"/>
          </a:xfrm>
          <a:prstGeom prst="rect">
            <a:avLst/>
          </a:prstGeom>
        </p:spPr>
        <p:txBody>
          <a:bodyPr vert="horz" wrap="square" lIns="0" tIns="121680" rIns="0" bIns="0" rtlCol="0">
            <a:spAutoFit/>
          </a:bodyPr>
          <a:lstStyle/>
          <a:p>
            <a:pPr marL="522051" indent="-514350">
              <a:spcBef>
                <a:spcPts val="958"/>
              </a:spcBef>
              <a:buFont typeface="Arial" panose="020B0604020202020204" pitchFamily="34" charset="0"/>
              <a:buChar char="•"/>
              <a:tabLst>
                <a:tab pos="452065" algn="l"/>
                <a:tab pos="452450" algn="l"/>
              </a:tabLst>
            </a:pPr>
            <a:r>
              <a:rPr sz="3002" spc="-139" dirty="0">
                <a:solidFill>
                  <a:srgbClr val="231E20"/>
                </a:solidFill>
                <a:latin typeface="Arial"/>
                <a:cs typeface="Arial"/>
              </a:rPr>
              <a:t>Точное </a:t>
            </a:r>
            <a:r>
              <a:rPr sz="3002" spc="-61" dirty="0">
                <a:solidFill>
                  <a:srgbClr val="231E20"/>
                </a:solidFill>
                <a:latin typeface="Arial"/>
                <a:cs typeface="Arial"/>
              </a:rPr>
              <a:t>значение</a:t>
            </a:r>
            <a:r>
              <a:rPr sz="3002" spc="206" dirty="0">
                <a:solidFill>
                  <a:srgbClr val="231E20"/>
                </a:solidFill>
                <a:latin typeface="Arial"/>
                <a:cs typeface="Arial"/>
              </a:rPr>
              <a:t> </a:t>
            </a:r>
            <a:r>
              <a:rPr sz="3002" spc="-55" dirty="0">
                <a:solidFill>
                  <a:srgbClr val="231E20"/>
                </a:solidFill>
                <a:latin typeface="Arial"/>
                <a:cs typeface="Arial"/>
              </a:rPr>
              <a:t>атрибута.</a:t>
            </a:r>
            <a:endParaRPr sz="3002" dirty="0">
              <a:latin typeface="Arial"/>
              <a:cs typeface="Arial"/>
            </a:endParaRPr>
          </a:p>
          <a:p>
            <a:pPr marL="522051" indent="-514350">
              <a:spcBef>
                <a:spcPts val="897"/>
              </a:spcBef>
              <a:buFont typeface="Arial" panose="020B0604020202020204" pitchFamily="34" charset="0"/>
              <a:buChar char="•"/>
              <a:tabLst>
                <a:tab pos="452065" algn="l"/>
                <a:tab pos="452450" algn="l"/>
              </a:tabLst>
            </a:pPr>
            <a:r>
              <a:rPr sz="3002" spc="-67" dirty="0">
                <a:solidFill>
                  <a:srgbClr val="231E20"/>
                </a:solidFill>
                <a:latin typeface="Arial"/>
                <a:cs typeface="Arial"/>
              </a:rPr>
              <a:t>Интервал </a:t>
            </a:r>
            <a:r>
              <a:rPr sz="3002" spc="-52" dirty="0">
                <a:solidFill>
                  <a:srgbClr val="231E20"/>
                </a:solidFill>
                <a:latin typeface="Arial"/>
                <a:cs typeface="Arial"/>
              </a:rPr>
              <a:t>значений</a:t>
            </a:r>
            <a:r>
              <a:rPr sz="3002" spc="124" dirty="0">
                <a:solidFill>
                  <a:srgbClr val="231E20"/>
                </a:solidFill>
                <a:latin typeface="Arial"/>
                <a:cs typeface="Arial"/>
              </a:rPr>
              <a:t> </a:t>
            </a:r>
            <a:r>
              <a:rPr sz="3002" spc="-55" dirty="0">
                <a:solidFill>
                  <a:srgbClr val="231E20"/>
                </a:solidFill>
                <a:latin typeface="Arial"/>
                <a:cs typeface="Arial"/>
              </a:rPr>
              <a:t>атрибута.</a:t>
            </a:r>
            <a:endParaRPr sz="3002" dirty="0">
              <a:latin typeface="Arial"/>
              <a:cs typeface="Arial"/>
            </a:endParaRPr>
          </a:p>
          <a:p>
            <a:pPr marL="522051" indent="-514350">
              <a:spcBef>
                <a:spcPts val="897"/>
              </a:spcBef>
              <a:buFont typeface="Arial" panose="020B0604020202020204" pitchFamily="34" charset="0"/>
              <a:buChar char="•"/>
              <a:tabLst>
                <a:tab pos="452065" algn="l"/>
                <a:tab pos="452450" algn="l"/>
              </a:tabLst>
            </a:pPr>
            <a:r>
              <a:rPr sz="3002" spc="-67" dirty="0">
                <a:solidFill>
                  <a:srgbClr val="231E20"/>
                </a:solidFill>
                <a:latin typeface="Arial"/>
                <a:cs typeface="Arial"/>
              </a:rPr>
              <a:t>Значение </a:t>
            </a:r>
            <a:r>
              <a:rPr sz="3002" spc="-58" dirty="0">
                <a:solidFill>
                  <a:srgbClr val="231E20"/>
                </a:solidFill>
                <a:latin typeface="Arial"/>
                <a:cs typeface="Arial"/>
              </a:rPr>
              <a:t>нескольких</a:t>
            </a:r>
            <a:r>
              <a:rPr sz="3002" spc="85" dirty="0">
                <a:solidFill>
                  <a:srgbClr val="231E20"/>
                </a:solidFill>
                <a:latin typeface="Arial"/>
                <a:cs typeface="Arial"/>
              </a:rPr>
              <a:t> </a:t>
            </a:r>
            <a:r>
              <a:rPr sz="3002" spc="-67" dirty="0">
                <a:solidFill>
                  <a:srgbClr val="231E20"/>
                </a:solidFill>
                <a:latin typeface="Arial"/>
                <a:cs typeface="Arial"/>
              </a:rPr>
              <a:t>атрибутов.</a:t>
            </a:r>
            <a:endParaRPr sz="3002" dirty="0">
              <a:latin typeface="Arial"/>
              <a:cs typeface="Arial"/>
            </a:endParaRPr>
          </a:p>
        </p:txBody>
      </p:sp>
    </p:spTree>
    <p:extLst>
      <p:ext uri="{BB962C8B-B14F-4D97-AF65-F5344CB8AC3E}">
        <p14:creationId xmlns:p14="http://schemas.microsoft.com/office/powerpoint/2010/main" val="2565080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6286" y="215304"/>
            <a:ext cx="9155614" cy="624885"/>
          </a:xfrm>
          <a:prstGeom prst="rect">
            <a:avLst/>
          </a:prstGeom>
        </p:spPr>
        <p:txBody>
          <a:bodyPr vert="horz" wrap="square" lIns="0" tIns="9242" rIns="0" bIns="0" rtlCol="0" anchor="b">
            <a:spAutoFit/>
          </a:bodyPr>
          <a:lstStyle/>
          <a:p>
            <a:pPr marL="7701">
              <a:lnSpc>
                <a:spcPct val="100000"/>
              </a:lnSpc>
              <a:spcBef>
                <a:spcPts val="73"/>
              </a:spcBef>
            </a:pPr>
            <a:r>
              <a:rPr spc="-318" dirty="0">
                <a:latin typeface="Arial Black" panose="020B0A04020102020204" pitchFamily="34" charset="0"/>
              </a:rPr>
              <a:t>Способы </a:t>
            </a:r>
            <a:r>
              <a:rPr spc="-221" dirty="0">
                <a:latin typeface="Arial Black" panose="020B0A04020102020204" pitchFamily="34" charset="0"/>
              </a:rPr>
              <a:t>определения</a:t>
            </a:r>
            <a:r>
              <a:rPr spc="154" dirty="0">
                <a:latin typeface="Arial Black" panose="020B0A04020102020204" pitchFamily="34" charset="0"/>
              </a:rPr>
              <a:t> </a:t>
            </a:r>
            <a:r>
              <a:rPr spc="-179" dirty="0">
                <a:latin typeface="Arial Black" panose="020B0A04020102020204" pitchFamily="34" charset="0"/>
              </a:rPr>
              <a:t>индекса</a:t>
            </a:r>
          </a:p>
        </p:txBody>
      </p:sp>
      <p:sp>
        <p:nvSpPr>
          <p:cNvPr id="3" name="object 3"/>
          <p:cNvSpPr txBox="1"/>
          <p:nvPr/>
        </p:nvSpPr>
        <p:spPr>
          <a:xfrm>
            <a:off x="1639386" y="1544366"/>
            <a:ext cx="9434082" cy="3009491"/>
          </a:xfrm>
          <a:prstGeom prst="rect">
            <a:avLst/>
          </a:prstGeom>
        </p:spPr>
        <p:txBody>
          <a:bodyPr vert="horz" wrap="square" lIns="0" tIns="7316" rIns="0" bIns="0" rtlCol="0">
            <a:spAutoFit/>
          </a:bodyPr>
          <a:lstStyle/>
          <a:p>
            <a:pPr marL="452065" marR="660000" indent="-444364">
              <a:spcBef>
                <a:spcPts val="58"/>
              </a:spcBef>
              <a:buClr>
                <a:srgbClr val="C0DBDE"/>
              </a:buClr>
              <a:buChar char="•"/>
              <a:tabLst>
                <a:tab pos="452065" algn="l"/>
                <a:tab pos="452450" algn="l"/>
              </a:tabLst>
            </a:pPr>
            <a:r>
              <a:rPr sz="3002" spc="-82" dirty="0">
                <a:solidFill>
                  <a:srgbClr val="231E20"/>
                </a:solidFill>
                <a:latin typeface="Arial"/>
                <a:cs typeface="Arial"/>
              </a:rPr>
              <a:t>Автоматическое создание </a:t>
            </a:r>
            <a:r>
              <a:rPr sz="3002" spc="-88" dirty="0">
                <a:solidFill>
                  <a:srgbClr val="231E20"/>
                </a:solidFill>
                <a:latin typeface="Arial"/>
                <a:cs typeface="Arial"/>
              </a:rPr>
              <a:t>индекса </a:t>
            </a:r>
            <a:r>
              <a:rPr sz="3002" spc="-18" dirty="0">
                <a:solidFill>
                  <a:srgbClr val="231E20"/>
                </a:solidFill>
                <a:latin typeface="Arial"/>
                <a:cs typeface="Arial"/>
              </a:rPr>
              <a:t>при </a:t>
            </a:r>
            <a:r>
              <a:rPr sz="3002" spc="-76" dirty="0">
                <a:solidFill>
                  <a:srgbClr val="231E20"/>
                </a:solidFill>
                <a:latin typeface="Arial"/>
                <a:cs typeface="Arial"/>
              </a:rPr>
              <a:t>создании  </a:t>
            </a:r>
            <a:r>
              <a:rPr sz="3002" spc="-49" dirty="0">
                <a:solidFill>
                  <a:srgbClr val="231E20"/>
                </a:solidFill>
                <a:latin typeface="Arial"/>
                <a:cs typeface="Arial"/>
              </a:rPr>
              <a:t>первичного </a:t>
            </a:r>
            <a:r>
              <a:rPr sz="3002" spc="-36" dirty="0">
                <a:solidFill>
                  <a:srgbClr val="231E20"/>
                </a:solidFill>
                <a:latin typeface="Arial"/>
                <a:cs typeface="Arial"/>
              </a:rPr>
              <a:t>ключа </a:t>
            </a:r>
            <a:r>
              <a:rPr sz="3002" b="1" spc="-130" dirty="0">
                <a:solidFill>
                  <a:srgbClr val="231E20"/>
                </a:solidFill>
                <a:latin typeface="Arial"/>
                <a:cs typeface="Arial"/>
              </a:rPr>
              <a:t>PRIMARY</a:t>
            </a:r>
            <a:r>
              <a:rPr sz="3002" b="1" spc="100" dirty="0">
                <a:solidFill>
                  <a:srgbClr val="231E20"/>
                </a:solidFill>
                <a:latin typeface="Arial"/>
                <a:cs typeface="Arial"/>
              </a:rPr>
              <a:t> </a:t>
            </a:r>
            <a:r>
              <a:rPr sz="3002" b="1" spc="-146" dirty="0">
                <a:solidFill>
                  <a:srgbClr val="231E20"/>
                </a:solidFill>
                <a:latin typeface="Arial"/>
                <a:cs typeface="Arial"/>
              </a:rPr>
              <a:t>KEY</a:t>
            </a:r>
            <a:r>
              <a:rPr sz="3002" spc="-146" dirty="0">
                <a:solidFill>
                  <a:srgbClr val="231E20"/>
                </a:solidFill>
                <a:latin typeface="Arial"/>
                <a:cs typeface="Arial"/>
              </a:rPr>
              <a:t>;</a:t>
            </a:r>
            <a:endParaRPr sz="3002" dirty="0">
              <a:latin typeface="Arial"/>
              <a:cs typeface="Arial"/>
            </a:endParaRPr>
          </a:p>
          <a:p>
            <a:pPr marL="452065" marR="3081" indent="-444364">
              <a:spcBef>
                <a:spcPts val="894"/>
              </a:spcBef>
              <a:buClr>
                <a:srgbClr val="C0DBDE"/>
              </a:buClr>
              <a:buChar char="•"/>
              <a:tabLst>
                <a:tab pos="452065" algn="l"/>
                <a:tab pos="452450" algn="l"/>
              </a:tabLst>
            </a:pPr>
            <a:r>
              <a:rPr sz="3002" spc="-82" dirty="0">
                <a:solidFill>
                  <a:srgbClr val="231E20"/>
                </a:solidFill>
                <a:latin typeface="Arial"/>
                <a:cs typeface="Arial"/>
              </a:rPr>
              <a:t>Автоматическое создание </a:t>
            </a:r>
            <a:r>
              <a:rPr sz="3002" spc="-88" dirty="0">
                <a:solidFill>
                  <a:srgbClr val="231E20"/>
                </a:solidFill>
                <a:latin typeface="Arial"/>
                <a:cs typeface="Arial"/>
              </a:rPr>
              <a:t>индекса </a:t>
            </a:r>
            <a:r>
              <a:rPr sz="3002" spc="-18" dirty="0">
                <a:solidFill>
                  <a:srgbClr val="231E20"/>
                </a:solidFill>
                <a:latin typeface="Arial"/>
                <a:cs typeface="Arial"/>
              </a:rPr>
              <a:t>при </a:t>
            </a:r>
            <a:r>
              <a:rPr sz="3002" spc="-85" dirty="0">
                <a:solidFill>
                  <a:srgbClr val="231E20"/>
                </a:solidFill>
                <a:latin typeface="Arial"/>
                <a:cs typeface="Arial"/>
              </a:rPr>
              <a:t>определении  </a:t>
            </a:r>
            <a:r>
              <a:rPr sz="3002" spc="-42" dirty="0">
                <a:solidFill>
                  <a:srgbClr val="231E20"/>
                </a:solidFill>
                <a:latin typeface="Arial"/>
                <a:cs typeface="Arial"/>
              </a:rPr>
              <a:t>ограничения </a:t>
            </a:r>
            <a:r>
              <a:rPr sz="3002" spc="-85" dirty="0">
                <a:solidFill>
                  <a:srgbClr val="231E20"/>
                </a:solidFill>
                <a:latin typeface="Arial"/>
                <a:cs typeface="Arial"/>
              </a:rPr>
              <a:t>целостности</a:t>
            </a:r>
            <a:r>
              <a:rPr sz="3002" spc="106" dirty="0">
                <a:solidFill>
                  <a:srgbClr val="231E20"/>
                </a:solidFill>
                <a:latin typeface="Arial"/>
                <a:cs typeface="Arial"/>
              </a:rPr>
              <a:t> </a:t>
            </a:r>
            <a:r>
              <a:rPr sz="3002" b="1" spc="-79" dirty="0">
                <a:solidFill>
                  <a:srgbClr val="231E20"/>
                </a:solidFill>
                <a:latin typeface="Arial"/>
                <a:cs typeface="Arial"/>
              </a:rPr>
              <a:t>UNIQUE</a:t>
            </a:r>
            <a:r>
              <a:rPr sz="3002" spc="-79" dirty="0">
                <a:solidFill>
                  <a:srgbClr val="231E20"/>
                </a:solidFill>
                <a:latin typeface="Arial"/>
                <a:cs typeface="Arial"/>
              </a:rPr>
              <a:t>;</a:t>
            </a:r>
            <a:endParaRPr sz="3002" dirty="0">
              <a:latin typeface="Arial"/>
              <a:cs typeface="Arial"/>
            </a:endParaRPr>
          </a:p>
          <a:p>
            <a:pPr marL="452065" indent="-444364">
              <a:lnSpc>
                <a:spcPts val="3602"/>
              </a:lnSpc>
              <a:spcBef>
                <a:spcPts val="897"/>
              </a:spcBef>
              <a:buClr>
                <a:srgbClr val="C0DBDE"/>
              </a:buClr>
              <a:buChar char="•"/>
              <a:tabLst>
                <a:tab pos="452065" algn="l"/>
                <a:tab pos="452450" algn="l"/>
              </a:tabLst>
            </a:pPr>
            <a:r>
              <a:rPr sz="3002" spc="-82" dirty="0">
                <a:solidFill>
                  <a:srgbClr val="231E20"/>
                </a:solidFill>
                <a:latin typeface="Arial"/>
                <a:cs typeface="Arial"/>
              </a:rPr>
              <a:t>Создание </a:t>
            </a:r>
            <a:r>
              <a:rPr sz="3002" spc="-88" dirty="0">
                <a:solidFill>
                  <a:srgbClr val="231E20"/>
                </a:solidFill>
                <a:latin typeface="Arial"/>
                <a:cs typeface="Arial"/>
              </a:rPr>
              <a:t>индекса </a:t>
            </a:r>
            <a:r>
              <a:rPr sz="3002" spc="-115" dirty="0">
                <a:solidFill>
                  <a:srgbClr val="231E20"/>
                </a:solidFill>
                <a:latin typeface="Arial"/>
                <a:cs typeface="Arial"/>
              </a:rPr>
              <a:t>с </a:t>
            </a:r>
            <a:r>
              <a:rPr sz="3002" spc="-61" dirty="0">
                <a:solidFill>
                  <a:srgbClr val="231E20"/>
                </a:solidFill>
                <a:latin typeface="Arial"/>
                <a:cs typeface="Arial"/>
              </a:rPr>
              <a:t>помощью</a:t>
            </a:r>
            <a:r>
              <a:rPr sz="3002" spc="415" dirty="0">
                <a:solidFill>
                  <a:srgbClr val="231E20"/>
                </a:solidFill>
                <a:latin typeface="Arial"/>
                <a:cs typeface="Arial"/>
              </a:rPr>
              <a:t> </a:t>
            </a:r>
            <a:r>
              <a:rPr sz="3002" spc="-76" dirty="0">
                <a:solidFill>
                  <a:srgbClr val="231E20"/>
                </a:solidFill>
                <a:latin typeface="Arial"/>
                <a:cs typeface="Arial"/>
              </a:rPr>
              <a:t>команды</a:t>
            </a:r>
            <a:endParaRPr sz="3002" dirty="0">
              <a:latin typeface="Arial"/>
              <a:cs typeface="Arial"/>
            </a:endParaRPr>
          </a:p>
          <a:p>
            <a:pPr marL="452065">
              <a:lnSpc>
                <a:spcPts val="3602"/>
              </a:lnSpc>
            </a:pPr>
            <a:r>
              <a:rPr sz="3002" b="1" spc="-303" dirty="0">
                <a:solidFill>
                  <a:srgbClr val="231E20"/>
                </a:solidFill>
                <a:latin typeface="Arial"/>
                <a:cs typeface="Arial"/>
              </a:rPr>
              <a:t>CREATE</a:t>
            </a:r>
            <a:r>
              <a:rPr sz="3002" b="1" spc="-49" dirty="0">
                <a:solidFill>
                  <a:srgbClr val="231E20"/>
                </a:solidFill>
                <a:latin typeface="Arial"/>
                <a:cs typeface="Arial"/>
              </a:rPr>
              <a:t> </a:t>
            </a:r>
            <a:r>
              <a:rPr sz="3002" b="1" spc="-76" dirty="0">
                <a:solidFill>
                  <a:srgbClr val="231E20"/>
                </a:solidFill>
                <a:latin typeface="Arial"/>
                <a:cs typeface="Arial"/>
              </a:rPr>
              <a:t>INDEX</a:t>
            </a:r>
            <a:r>
              <a:rPr sz="3002" spc="-76" dirty="0">
                <a:solidFill>
                  <a:srgbClr val="231E20"/>
                </a:solidFill>
                <a:latin typeface="Arial"/>
                <a:cs typeface="Arial"/>
              </a:rPr>
              <a:t>.</a:t>
            </a:r>
            <a:endParaRPr sz="3002" dirty="0">
              <a:latin typeface="Arial"/>
              <a:cs typeface="Arial"/>
            </a:endParaRPr>
          </a:p>
        </p:txBody>
      </p:sp>
      <p:sp>
        <p:nvSpPr>
          <p:cNvPr id="4" name="object 5"/>
          <p:cNvSpPr txBox="1"/>
          <p:nvPr/>
        </p:nvSpPr>
        <p:spPr>
          <a:xfrm>
            <a:off x="3547110" y="4920811"/>
            <a:ext cx="8136890" cy="862416"/>
          </a:xfrm>
          <a:prstGeom prst="rect">
            <a:avLst/>
          </a:prstGeom>
          <a:ln w="9525">
            <a:solidFill>
              <a:srgbClr val="4F81BC"/>
            </a:solidFill>
          </a:ln>
        </p:spPr>
        <p:txBody>
          <a:bodyPr vert="horz" wrap="square" lIns="0" tIns="31115" rIns="0" bIns="0" rtlCol="0">
            <a:spAutoFit/>
          </a:bodyPr>
          <a:lstStyle/>
          <a:p>
            <a:pPr marL="91440" marR="565785" algn="just">
              <a:spcBef>
                <a:spcPts val="245"/>
              </a:spcBef>
            </a:pPr>
            <a:r>
              <a:rPr spc="-10" dirty="0">
                <a:solidFill>
                  <a:srgbClr val="FF0000"/>
                </a:solidFill>
                <a:latin typeface="Carlito"/>
                <a:cs typeface="Carlito"/>
              </a:rPr>
              <a:t>ВАЖНО! </a:t>
            </a:r>
            <a:r>
              <a:rPr spc="-10" dirty="0">
                <a:latin typeface="Carlito"/>
                <a:cs typeface="Carlito"/>
              </a:rPr>
              <a:t>Индексы </a:t>
            </a:r>
            <a:r>
              <a:rPr spc="-5" dirty="0">
                <a:latin typeface="Carlito"/>
                <a:cs typeface="Carlito"/>
              </a:rPr>
              <a:t>требуют </a:t>
            </a:r>
            <a:r>
              <a:rPr spc="-10" dirty="0">
                <a:latin typeface="Carlito"/>
                <a:cs typeface="Carlito"/>
              </a:rPr>
              <a:t>некоторых </a:t>
            </a:r>
            <a:r>
              <a:rPr dirty="0">
                <a:latin typeface="Carlito"/>
                <a:cs typeface="Carlito"/>
              </a:rPr>
              <a:t>накладных </a:t>
            </a:r>
            <a:r>
              <a:rPr spc="-15" dirty="0">
                <a:latin typeface="Carlito"/>
                <a:cs typeface="Carlito"/>
              </a:rPr>
              <a:t>расходов </a:t>
            </a:r>
            <a:r>
              <a:rPr dirty="0">
                <a:latin typeface="Carlito"/>
                <a:cs typeface="Carlito"/>
              </a:rPr>
              <a:t>на их </a:t>
            </a:r>
            <a:r>
              <a:rPr spc="-10" dirty="0">
                <a:latin typeface="Carlito"/>
                <a:cs typeface="Carlito"/>
              </a:rPr>
              <a:t>создание </a:t>
            </a:r>
            <a:r>
              <a:rPr dirty="0">
                <a:latin typeface="Carlito"/>
                <a:cs typeface="Carlito"/>
              </a:rPr>
              <a:t>и  </a:t>
            </a:r>
            <a:r>
              <a:rPr spc="-10" dirty="0">
                <a:latin typeface="Carlito"/>
                <a:cs typeface="Carlito"/>
              </a:rPr>
              <a:t>поддержание </a:t>
            </a:r>
            <a:r>
              <a:rPr dirty="0">
                <a:latin typeface="Carlito"/>
                <a:cs typeface="Carlito"/>
              </a:rPr>
              <a:t>в </a:t>
            </a:r>
            <a:r>
              <a:rPr spc="-5" dirty="0">
                <a:latin typeface="Carlito"/>
                <a:cs typeface="Carlito"/>
              </a:rPr>
              <a:t>актуальном </a:t>
            </a:r>
            <a:r>
              <a:rPr spc="-10" dirty="0">
                <a:latin typeface="Carlito"/>
                <a:cs typeface="Carlito"/>
              </a:rPr>
              <a:t>состоянии </a:t>
            </a:r>
            <a:r>
              <a:rPr dirty="0">
                <a:latin typeface="Carlito"/>
                <a:cs typeface="Carlito"/>
              </a:rPr>
              <a:t>при </a:t>
            </a:r>
            <a:r>
              <a:rPr spc="-10" dirty="0">
                <a:latin typeface="Carlito"/>
                <a:cs typeface="Carlito"/>
              </a:rPr>
              <a:t>выполнении </a:t>
            </a:r>
            <a:r>
              <a:rPr spc="-5" dirty="0">
                <a:latin typeface="Carlito"/>
                <a:cs typeface="Carlito"/>
              </a:rPr>
              <a:t>обновлений данных  </a:t>
            </a:r>
            <a:r>
              <a:rPr dirty="0">
                <a:latin typeface="Carlito"/>
                <a:cs typeface="Carlito"/>
              </a:rPr>
              <a:t>в</a:t>
            </a:r>
            <a:r>
              <a:rPr spc="-5" dirty="0">
                <a:latin typeface="Carlito"/>
                <a:cs typeface="Carlito"/>
              </a:rPr>
              <a:t> таблицах.</a:t>
            </a:r>
            <a:endParaRPr dirty="0">
              <a:latin typeface="Carlito"/>
              <a:cs typeface="Carlito"/>
            </a:endParaRPr>
          </a:p>
        </p:txBody>
      </p:sp>
    </p:spTree>
    <p:extLst>
      <p:ext uri="{BB962C8B-B14F-4D97-AF65-F5344CB8AC3E}">
        <p14:creationId xmlns:p14="http://schemas.microsoft.com/office/powerpoint/2010/main" val="15531165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Параллакс</Template>
  <TotalTime>1677</TotalTime>
  <Words>3131</Words>
  <Application>Microsoft Office PowerPoint</Application>
  <PresentationFormat>Широкоэкранный</PresentationFormat>
  <Paragraphs>773</Paragraphs>
  <Slides>60</Slides>
  <Notes>37</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60</vt:i4>
      </vt:variant>
    </vt:vector>
  </HeadingPairs>
  <TitlesOfParts>
    <vt:vector size="68" baseType="lpstr">
      <vt:lpstr>Arial</vt:lpstr>
      <vt:lpstr>Arial Black</vt:lpstr>
      <vt:lpstr>Carlito</vt:lpstr>
      <vt:lpstr>Corbel</vt:lpstr>
      <vt:lpstr>Courier New</vt:lpstr>
      <vt:lpstr>DejaVu Sans</vt:lpstr>
      <vt:lpstr>Times New Roman</vt:lpstr>
      <vt:lpstr>Параллакс</vt:lpstr>
      <vt:lpstr>Презентация PowerPoint</vt:lpstr>
      <vt:lpstr>Физическое хранение данных</vt:lpstr>
      <vt:lpstr>Хранение таблицы с добавлением в конец</vt:lpstr>
      <vt:lpstr>Поиск в таблице с добавлением в конец</vt:lpstr>
      <vt:lpstr>Поиск в отсортированном файле</vt:lpstr>
      <vt:lpstr>Типы запросов</vt:lpstr>
      <vt:lpstr>Индекс</vt:lpstr>
      <vt:lpstr>Поиск с помощью индекса</vt:lpstr>
      <vt:lpstr>Способы определения индекса</vt:lpstr>
      <vt:lpstr>Создание индекса</vt:lpstr>
      <vt:lpstr>Как увидеть созданные индексы?</vt:lpstr>
      <vt:lpstr>Проведем эксперимент:  выборка без индекса</vt:lpstr>
      <vt:lpstr>Проведем эксперимент: индекс создан</vt:lpstr>
      <vt:lpstr>Удаление индекса</vt:lpstr>
      <vt:lpstr>Характеристики индекса:</vt:lpstr>
      <vt:lpstr>Виды индексов</vt:lpstr>
      <vt:lpstr>Рекомендации</vt:lpstr>
      <vt:lpstr>В-дерево</vt:lpstr>
      <vt:lpstr>Свойства В-дерева</vt:lpstr>
      <vt:lpstr>Пример: построение B-дерева</vt:lpstr>
      <vt:lpstr>Пример: построение B-дерева</vt:lpstr>
      <vt:lpstr>Пример: построение B-дерева</vt:lpstr>
      <vt:lpstr>Пример: построение B-дерева</vt:lpstr>
      <vt:lpstr>Поиск в В-дереве</vt:lpstr>
      <vt:lpstr>Пример: поиск в B-дереве  StudentId = 345571</vt:lpstr>
      <vt:lpstr>Вставка в В-дерево</vt:lpstr>
      <vt:lpstr>Пример добавления </vt:lpstr>
      <vt:lpstr>Кластерный индекс</vt:lpstr>
      <vt:lpstr>Рекомендации для ключа  кластерного индекса</vt:lpstr>
      <vt:lpstr>Способы построения  кластерного индекса</vt:lpstr>
      <vt:lpstr>Некластерные индексы</vt:lpstr>
      <vt:lpstr>Создание некластерного  индекса</vt:lpstr>
      <vt:lpstr>Структура некластерного  индекса</vt:lpstr>
      <vt:lpstr>Пример: создание  некластерного индекса</vt:lpstr>
      <vt:lpstr>Пример: построение некластерного  индекса по полю StudentName</vt:lpstr>
      <vt:lpstr>Пример: построение некластерного  индекса по полю StudentName</vt:lpstr>
      <vt:lpstr>Пример: построение некластерного  индекса по полю StudentName</vt:lpstr>
      <vt:lpstr>Индекс по составному ключу</vt:lpstr>
      <vt:lpstr>Пример: создание составного индекса</vt:lpstr>
      <vt:lpstr>Статистика</vt:lpstr>
      <vt:lpstr>Индексы: недостатки</vt:lpstr>
      <vt:lpstr>Рекомендации</vt:lpstr>
      <vt:lpstr>Ряд замечаний</vt:lpstr>
      <vt:lpstr>Индексы и сортировка</vt:lpstr>
      <vt:lpstr>Селективность индекса</vt:lpstr>
      <vt:lpstr>Эксперимент с LIMIT и ORDER BY</vt:lpstr>
      <vt:lpstr>Порядок сортировки и значения NULL</vt:lpstr>
      <vt:lpstr>Уникальные индексы</vt:lpstr>
      <vt:lpstr>Создание уникальных индексов</vt:lpstr>
      <vt:lpstr>Индексы на основе выражений</vt:lpstr>
      <vt:lpstr>Использование функции  при создании индекса</vt:lpstr>
      <vt:lpstr>Проверка</vt:lpstr>
      <vt:lpstr>Ряд замечаний</vt:lpstr>
      <vt:lpstr>Частичные индексы</vt:lpstr>
      <vt:lpstr>Правдоподобная ситуация</vt:lpstr>
      <vt:lpstr>Поможет ли частичный индекс?</vt:lpstr>
      <vt:lpstr>Ряд замечаний</vt:lpstr>
      <vt:lpstr>Презентация PowerPoint</vt:lpstr>
      <vt:lpstr>Для практики</vt:lpstr>
      <vt:lpstr>Задание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subject/>
  <dc:creator>Александр Семин</dc:creator>
  <dc:description/>
  <cp:lastModifiedBy>Александр Семин</cp:lastModifiedBy>
  <cp:revision>111</cp:revision>
  <dcterms:created xsi:type="dcterms:W3CDTF">2019-10-14T19:09:40Z</dcterms:created>
  <dcterms:modified xsi:type="dcterms:W3CDTF">2020-11-20T09:54:18Z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48</vt:i4>
  </property>
  <property fmtid="{D5CDD505-2E9C-101B-9397-08002B2CF9AE}" pid="8" name="PresentationFormat">
    <vt:lpwstr>Широкоэкранный</vt:lpwstr>
  </property>
  <property fmtid="{D5CDD505-2E9C-101B-9397-08002B2CF9AE}" pid="9" name="ScaleCrop">
    <vt:bool>false</vt:bool>
  </property>
  <property fmtid="{D5CDD505-2E9C-101B-9397-08002B2CF9AE}" pid="10" name="ShareDoc">
    <vt:bool>false</vt:bool>
  </property>
  <property fmtid="{D5CDD505-2E9C-101B-9397-08002B2CF9AE}" pid="11" name="Slides">
    <vt:i4>50</vt:i4>
  </property>
</Properties>
</file>