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9.bin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0.bin"/>
  <Override ContentType="application/vnd.openxmlformats-officedocument.oleObject" PartName="/ppt/embeddings/oleObject1.bin"/>
  <Override ContentType="application/vnd.openxmlformats-officedocument.oleObject" PartName="/ppt/embeddings/oleObject1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Tahoma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j59d5uCMss1sJXhadPCEAWhvBf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Tahoma-bold.fntdata"/><Relationship Id="rId14" Type="http://schemas.openxmlformats.org/officeDocument/2006/relationships/slide" Target="slides/slide9.xml"/><Relationship Id="rId36" Type="http://schemas.openxmlformats.org/officeDocument/2006/relationships/font" Target="fonts/Tahoma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1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8" name="Google Shape;3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6" name="Google Shape;3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4" name="Google Shape;38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0" name="Google Shape;40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8" name="Google Shape;4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6" name="Google Shape;4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4" name="Google Shape;4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32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2560"/>
              <a:buFont typeface="Noto Sans Symbols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75775" y="22396"/>
            <a:ext cx="824704" cy="661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937" y="70884"/>
            <a:ext cx="1738911" cy="44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1"/>
          <p:cNvSpPr txBox="1"/>
          <p:nvPr/>
        </p:nvSpPr>
        <p:spPr>
          <a:xfrm>
            <a:off x="0" y="6479766"/>
            <a:ext cx="9144000" cy="36933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1"/>
          <p:cNvSpPr txBox="1"/>
          <p:nvPr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8.bin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9.bin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0.bin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11.v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1.bin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library.books24x7.com/toc.aspx?bookid=62587" TargetMode="External"/><Relationship Id="rId4" Type="http://schemas.openxmlformats.org/officeDocument/2006/relationships/hyperlink" Target="http://java.sun.com/docs/books/tutorial/jdbc/" TargetMode="External"/><Relationship Id="rId5" Type="http://schemas.openxmlformats.org/officeDocument/2006/relationships/hyperlink" Target="https://docs.oracle.com/cd/B14099_19/web.1012/b14017/filters.htm" TargetMode="External"/><Relationship Id="rId6" Type="http://schemas.openxmlformats.org/officeDocument/2006/relationships/hyperlink" Target="http://java.sun.com/" TargetMode="External"/><Relationship Id="rId7" Type="http://schemas.openxmlformats.org/officeDocument/2006/relationships/hyperlink" Target="https://www.facebook.com/TrongKhanh.Kieu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oracle.com/java/technologies/downloads/" TargetMode="External"/><Relationship Id="rId4" Type="http://schemas.openxmlformats.org/officeDocument/2006/relationships/hyperlink" Target="https://www.oracle.com/java/technologies/javase/javase8u211-later-archive-downloads.html" TargetMode="External"/><Relationship Id="rId5" Type="http://schemas.openxmlformats.org/officeDocument/2006/relationships/hyperlink" Target="https://netbeans.apache.org/" TargetMode="External"/><Relationship Id="rId6" Type="http://schemas.openxmlformats.org/officeDocument/2006/relationships/hyperlink" Target="http://tomcat.apache.org/" TargetMode="External"/><Relationship Id="rId7" Type="http://schemas.openxmlformats.org/officeDocument/2006/relationships/hyperlink" Target="http://www.microsoft.com/sqlserver/2008/en/us/default.aspx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0" y="1676400"/>
            <a:ext cx="9144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Introduction to </a:t>
            </a:r>
            <a:b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Web-Based Java Applications</a:t>
            </a:r>
            <a:b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-US" sz="5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PRJ301</a:t>
            </a:r>
            <a:r>
              <a:rPr b="1" lang="en-US" sz="5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idx="4294967295" type="title"/>
          </p:nvPr>
        </p:nvSpPr>
        <p:spPr>
          <a:xfrm>
            <a:off x="914400" y="0"/>
            <a:ext cx="8229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aphicFrame>
        <p:nvGraphicFramePr>
          <p:cNvPr id="146" name="Google Shape;146;p10"/>
          <p:cNvGraphicFramePr/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>
              <mc:Choice Requires="v">
                <p:oleObj r:id="rId4" imgH="984250" imgW="1312863" progId="MSPhotoEd.3" spid="_x0000_s1">
                  <p:embed/>
                </p:oleObj>
              </mc:Choice>
              <mc:Fallback>
                <p:oleObj r:id="rId5" imgH="984250" imgW="1312863" progId="MSPhotoEd.3">
                  <p:embed/>
                  <p:pic>
                    <p:nvPicPr>
                      <p:cNvPr id="146" name="Google Shape;146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" name="Google Shape;147;p10"/>
          <p:cNvSpPr/>
          <p:nvPr/>
        </p:nvSpPr>
        <p:spPr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cap="flat" cmpd="sng" w="9525">
            <a:solidFill>
              <a:srgbClr val="FFF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49" name="Google Shape;149;p10"/>
          <p:cNvCxnSpPr>
            <a:endCxn id="148" idx="2"/>
          </p:cNvCxnSpPr>
          <p:nvPr/>
        </p:nvCxnSpPr>
        <p:spPr>
          <a:xfrm flipH="1" rot="10800000">
            <a:off x="1547813" y="3568700"/>
            <a:ext cx="1333500" cy="646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0"/>
          <p:cNvSpPr/>
          <p:nvPr/>
        </p:nvSpPr>
        <p:spPr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cxnSp>
        <p:nvCxnSpPr>
          <p:cNvPr id="151" name="Google Shape;151;p10"/>
          <p:cNvCxnSpPr>
            <a:stCxn id="148" idx="5"/>
            <a:endCxn id="150" idx="0"/>
          </p:cNvCxnSpPr>
          <p:nvPr/>
        </p:nvCxnSpPr>
        <p:spPr>
          <a:xfrm>
            <a:off x="3385379" y="3777491"/>
            <a:ext cx="381900" cy="337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0"/>
          <p:cNvSpPr/>
          <p:nvPr/>
        </p:nvSpPr>
        <p:spPr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7816850" y="3329781"/>
            <a:ext cx="1047750" cy="1725613"/>
          </a:xfrm>
          <a:prstGeom prst="can">
            <a:avLst>
              <a:gd fmla="val 4117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MVC architecture is applied in web application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56" name="Google Shape;156;p10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57" name="Google Shape;157;p10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158" name="Google Shape;158;p10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idx="4294967295" type="title"/>
          </p:nvPr>
        </p:nvSpPr>
        <p:spPr>
          <a:xfrm>
            <a:off x="914400" y="0"/>
            <a:ext cx="8229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aphicFrame>
        <p:nvGraphicFramePr>
          <p:cNvPr id="164" name="Google Shape;164;p11"/>
          <p:cNvGraphicFramePr/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>
              <mc:Choice Requires="v">
                <p:oleObj r:id="rId4" imgH="984250" imgW="1312863" progId="MSPhotoEd.3" spid="_x0000_s1">
                  <p:embed/>
                </p:oleObj>
              </mc:Choice>
              <mc:Fallback>
                <p:oleObj r:id="rId5" imgH="984250" imgW="1312863" progId="MSPhotoEd.3">
                  <p:embed/>
                  <p:pic>
                    <p:nvPicPr>
                      <p:cNvPr id="164" name="Google Shape;164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" name="Google Shape;165;p11"/>
          <p:cNvSpPr/>
          <p:nvPr/>
        </p:nvSpPr>
        <p:spPr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cap="flat" cmpd="sng" w="9525">
            <a:solidFill>
              <a:srgbClr val="FFF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67" name="Google Shape;167;p11"/>
          <p:cNvCxnSpPr>
            <a:endCxn id="166" idx="2"/>
          </p:cNvCxnSpPr>
          <p:nvPr/>
        </p:nvCxnSpPr>
        <p:spPr>
          <a:xfrm flipH="1" rot="10800000">
            <a:off x="1547813" y="3568700"/>
            <a:ext cx="1333500" cy="646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1"/>
          <p:cNvSpPr/>
          <p:nvPr/>
        </p:nvSpPr>
        <p:spPr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cxnSp>
        <p:nvCxnSpPr>
          <p:cNvPr id="169" name="Google Shape;169;p11"/>
          <p:cNvCxnSpPr>
            <a:stCxn id="166" idx="5"/>
            <a:endCxn id="168" idx="0"/>
          </p:cNvCxnSpPr>
          <p:nvPr/>
        </p:nvCxnSpPr>
        <p:spPr>
          <a:xfrm>
            <a:off x="3385379" y="3777491"/>
            <a:ext cx="381900" cy="337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1"/>
          <p:cNvSpPr/>
          <p:nvPr/>
        </p:nvSpPr>
        <p:spPr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cxnSp>
        <p:nvCxnSpPr>
          <p:cNvPr id="171" name="Google Shape;171;p11"/>
          <p:cNvCxnSpPr>
            <a:stCxn id="168" idx="7"/>
          </p:cNvCxnSpPr>
          <p:nvPr/>
        </p:nvCxnSpPr>
        <p:spPr>
          <a:xfrm flipH="1" rot="10800000">
            <a:off x="3975929" y="3891684"/>
            <a:ext cx="3840900" cy="30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1"/>
          <p:cNvSpPr/>
          <p:nvPr/>
        </p:nvSpPr>
        <p:spPr>
          <a:xfrm>
            <a:off x="7816850" y="3329781"/>
            <a:ext cx="1047750" cy="1725613"/>
          </a:xfrm>
          <a:prstGeom prst="can">
            <a:avLst>
              <a:gd fmla="val 4117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MVC architecture is applied in web application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76" name="Google Shape;176;p11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77" name="Google Shape;177;p11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178" name="Google Shape;178;p11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idx="4294967295" type="title"/>
          </p:nvPr>
        </p:nvSpPr>
        <p:spPr>
          <a:xfrm>
            <a:off x="914400" y="0"/>
            <a:ext cx="8229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aphicFrame>
        <p:nvGraphicFramePr>
          <p:cNvPr id="184" name="Google Shape;184;p12"/>
          <p:cNvGraphicFramePr/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>
              <mc:Choice Requires="v">
                <p:oleObj r:id="rId4" imgH="984250" imgW="1312863" progId="MSPhotoEd.3" spid="_x0000_s1">
                  <p:embed/>
                </p:oleObj>
              </mc:Choice>
              <mc:Fallback>
                <p:oleObj r:id="rId5" imgH="984250" imgW="1312863" progId="MSPhotoEd.3">
                  <p:embed/>
                  <p:pic>
                    <p:nvPicPr>
                      <p:cNvPr id="184" name="Google Shape;184;p1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" name="Google Shape;185;p12"/>
          <p:cNvSpPr/>
          <p:nvPr/>
        </p:nvSpPr>
        <p:spPr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cap="flat" cmpd="sng" w="9525">
            <a:solidFill>
              <a:srgbClr val="FFF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87" name="Google Shape;187;p12"/>
          <p:cNvCxnSpPr>
            <a:endCxn id="186" idx="2"/>
          </p:cNvCxnSpPr>
          <p:nvPr/>
        </p:nvCxnSpPr>
        <p:spPr>
          <a:xfrm flipH="1" rot="10800000">
            <a:off x="1547813" y="3568700"/>
            <a:ext cx="1333500" cy="646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2"/>
          <p:cNvSpPr/>
          <p:nvPr/>
        </p:nvSpPr>
        <p:spPr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cxnSp>
        <p:nvCxnSpPr>
          <p:cNvPr id="189" name="Google Shape;189;p12"/>
          <p:cNvCxnSpPr>
            <a:stCxn id="186" idx="5"/>
            <a:endCxn id="188" idx="0"/>
          </p:cNvCxnSpPr>
          <p:nvPr/>
        </p:nvCxnSpPr>
        <p:spPr>
          <a:xfrm>
            <a:off x="3385379" y="3777491"/>
            <a:ext cx="381900" cy="337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2"/>
          <p:cNvSpPr/>
          <p:nvPr/>
        </p:nvSpPr>
        <p:spPr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cxnSp>
        <p:nvCxnSpPr>
          <p:cNvPr id="191" name="Google Shape;191;p12"/>
          <p:cNvCxnSpPr>
            <a:stCxn id="188" idx="7"/>
          </p:cNvCxnSpPr>
          <p:nvPr/>
        </p:nvCxnSpPr>
        <p:spPr>
          <a:xfrm flipH="1" rot="10800000">
            <a:off x="3975929" y="3891684"/>
            <a:ext cx="3840900" cy="30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2"/>
          <p:cNvCxnSpPr>
            <a:endCxn id="188" idx="6"/>
          </p:cNvCxnSpPr>
          <p:nvPr/>
        </p:nvCxnSpPr>
        <p:spPr>
          <a:xfrm rot="10800000">
            <a:off x="4062413" y="4410075"/>
            <a:ext cx="3754500" cy="9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3" name="Google Shape;193;p12"/>
          <p:cNvSpPr/>
          <p:nvPr/>
        </p:nvSpPr>
        <p:spPr>
          <a:xfrm>
            <a:off x="7816850" y="3329781"/>
            <a:ext cx="1047750" cy="1725613"/>
          </a:xfrm>
          <a:prstGeom prst="can">
            <a:avLst>
              <a:gd fmla="val 4117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endParaRPr/>
          </a:p>
        </p:txBody>
      </p:sp>
      <p:sp>
        <p:nvSpPr>
          <p:cNvPr id="194" name="Google Shape;194;p12"/>
          <p:cNvSpPr/>
          <p:nvPr/>
        </p:nvSpPr>
        <p:spPr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MVC architecture is applied in web application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96" name="Google Shape;196;p12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97" name="Google Shape;197;p12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98" name="Google Shape;198;p12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199" name="Google Shape;199;p12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idx="4294967295" type="title"/>
          </p:nvPr>
        </p:nvSpPr>
        <p:spPr>
          <a:xfrm>
            <a:off x="914400" y="0"/>
            <a:ext cx="8229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aphicFrame>
        <p:nvGraphicFramePr>
          <p:cNvPr id="205" name="Google Shape;205;p13"/>
          <p:cNvGraphicFramePr/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>
              <mc:Choice Requires="v">
                <p:oleObj r:id="rId4" imgH="984250" imgW="1312863" progId="MSPhotoEd.3" spid="_x0000_s1">
                  <p:embed/>
                </p:oleObj>
              </mc:Choice>
              <mc:Fallback>
                <p:oleObj r:id="rId5" imgH="984250" imgW="1312863" progId="MSPhotoEd.3">
                  <p:embed/>
                  <p:pic>
                    <p:nvPicPr>
                      <p:cNvPr id="205" name="Google Shape;205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" name="Google Shape;206;p13"/>
          <p:cNvSpPr/>
          <p:nvPr/>
        </p:nvSpPr>
        <p:spPr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cap="flat" cmpd="sng" w="9525">
            <a:solidFill>
              <a:srgbClr val="FFF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208" name="Google Shape;208;p13"/>
          <p:cNvCxnSpPr>
            <a:endCxn id="207" idx="2"/>
          </p:cNvCxnSpPr>
          <p:nvPr/>
        </p:nvCxnSpPr>
        <p:spPr>
          <a:xfrm flipH="1" rot="10800000">
            <a:off x="1547813" y="3568700"/>
            <a:ext cx="1333500" cy="646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13"/>
          <p:cNvSpPr/>
          <p:nvPr/>
        </p:nvSpPr>
        <p:spPr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cxnSp>
        <p:nvCxnSpPr>
          <p:cNvPr id="210" name="Google Shape;210;p13"/>
          <p:cNvCxnSpPr>
            <a:stCxn id="207" idx="5"/>
            <a:endCxn id="209" idx="0"/>
          </p:cNvCxnSpPr>
          <p:nvPr/>
        </p:nvCxnSpPr>
        <p:spPr>
          <a:xfrm>
            <a:off x="3385379" y="3777491"/>
            <a:ext cx="381900" cy="337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13"/>
          <p:cNvSpPr/>
          <p:nvPr/>
        </p:nvSpPr>
        <p:spPr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cxnSp>
        <p:nvCxnSpPr>
          <p:cNvPr id="212" name="Google Shape;212;p13"/>
          <p:cNvCxnSpPr>
            <a:stCxn id="209" idx="7"/>
          </p:cNvCxnSpPr>
          <p:nvPr/>
        </p:nvCxnSpPr>
        <p:spPr>
          <a:xfrm flipH="1" rot="10800000">
            <a:off x="3975929" y="3891684"/>
            <a:ext cx="3840900" cy="30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3"/>
          <p:cNvCxnSpPr>
            <a:endCxn id="209" idx="6"/>
          </p:cNvCxnSpPr>
          <p:nvPr/>
        </p:nvCxnSpPr>
        <p:spPr>
          <a:xfrm rot="10800000">
            <a:off x="4062413" y="4410075"/>
            <a:ext cx="3754500" cy="9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4" name="Google Shape;214;p13"/>
          <p:cNvSpPr/>
          <p:nvPr/>
        </p:nvSpPr>
        <p:spPr>
          <a:xfrm>
            <a:off x="7816850" y="3329781"/>
            <a:ext cx="1047750" cy="1725613"/>
          </a:xfrm>
          <a:prstGeom prst="can">
            <a:avLst>
              <a:gd fmla="val 4117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endParaRPr/>
          </a:p>
        </p:txBody>
      </p:sp>
      <p:sp>
        <p:nvSpPr>
          <p:cNvPr id="215" name="Google Shape;215;p13"/>
          <p:cNvSpPr/>
          <p:nvPr/>
        </p:nvSpPr>
        <p:spPr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MVC architecture is applied in web application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17" name="Google Shape;217;p13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219" name="Google Shape;219;p13"/>
          <p:cNvCxnSpPr/>
          <p:nvPr/>
        </p:nvCxnSpPr>
        <p:spPr>
          <a:xfrm flipH="1" rot="5400000">
            <a:off x="3292475" y="3884613"/>
            <a:ext cx="312738" cy="30321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0" name="Google Shape;220;p13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221" name="Google Shape;221;p13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idx="4294967295" type="title"/>
          </p:nvPr>
        </p:nvSpPr>
        <p:spPr>
          <a:xfrm>
            <a:off x="914400" y="0"/>
            <a:ext cx="8229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aphicFrame>
        <p:nvGraphicFramePr>
          <p:cNvPr id="227" name="Google Shape;227;p14"/>
          <p:cNvGraphicFramePr/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>
              <mc:Choice Requires="v">
                <p:oleObj r:id="rId4" imgH="984250" imgW="1312863" progId="MSPhotoEd.3" spid="_x0000_s1">
                  <p:embed/>
                </p:oleObj>
              </mc:Choice>
              <mc:Fallback>
                <p:oleObj r:id="rId5" imgH="984250" imgW="1312863" progId="MSPhotoEd.3">
                  <p:embed/>
                  <p:pic>
                    <p:nvPicPr>
                      <p:cNvPr id="227" name="Google Shape;227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" name="Google Shape;228;p14"/>
          <p:cNvSpPr/>
          <p:nvPr/>
        </p:nvSpPr>
        <p:spPr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cap="flat" cmpd="sng" w="9525">
            <a:solidFill>
              <a:srgbClr val="FFF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230" name="Google Shape;230;p14"/>
          <p:cNvCxnSpPr>
            <a:endCxn id="229" idx="2"/>
          </p:cNvCxnSpPr>
          <p:nvPr/>
        </p:nvCxnSpPr>
        <p:spPr>
          <a:xfrm flipH="1" rot="10800000">
            <a:off x="1547813" y="3568700"/>
            <a:ext cx="1333500" cy="646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14"/>
          <p:cNvSpPr/>
          <p:nvPr/>
        </p:nvSpPr>
        <p:spPr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cxnSp>
        <p:nvCxnSpPr>
          <p:cNvPr id="232" name="Google Shape;232;p14"/>
          <p:cNvCxnSpPr>
            <a:stCxn id="229" idx="5"/>
            <a:endCxn id="231" idx="0"/>
          </p:cNvCxnSpPr>
          <p:nvPr/>
        </p:nvCxnSpPr>
        <p:spPr>
          <a:xfrm>
            <a:off x="3385379" y="3777491"/>
            <a:ext cx="381900" cy="337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14"/>
          <p:cNvSpPr/>
          <p:nvPr/>
        </p:nvSpPr>
        <p:spPr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cxnSp>
        <p:nvCxnSpPr>
          <p:cNvPr id="234" name="Google Shape;234;p14"/>
          <p:cNvCxnSpPr>
            <a:stCxn id="231" idx="7"/>
          </p:cNvCxnSpPr>
          <p:nvPr/>
        </p:nvCxnSpPr>
        <p:spPr>
          <a:xfrm flipH="1" rot="10800000">
            <a:off x="3975929" y="3891684"/>
            <a:ext cx="3840900" cy="30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4"/>
          <p:cNvCxnSpPr>
            <a:endCxn id="231" idx="6"/>
          </p:cNvCxnSpPr>
          <p:nvPr/>
        </p:nvCxnSpPr>
        <p:spPr>
          <a:xfrm rot="10800000">
            <a:off x="4062413" y="4410075"/>
            <a:ext cx="3754500" cy="9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6" name="Google Shape;236;p14"/>
          <p:cNvSpPr/>
          <p:nvPr/>
        </p:nvSpPr>
        <p:spPr>
          <a:xfrm>
            <a:off x="7816850" y="3329781"/>
            <a:ext cx="1047750" cy="1725613"/>
          </a:xfrm>
          <a:prstGeom prst="can">
            <a:avLst>
              <a:gd fmla="val 4117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MVC architecture is applied in web application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39" name="Google Shape;239;p14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40" name="Google Shape;240;p14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241" name="Google Shape;241;p14"/>
          <p:cNvCxnSpPr/>
          <p:nvPr/>
        </p:nvCxnSpPr>
        <p:spPr>
          <a:xfrm flipH="1" rot="5400000">
            <a:off x="3292475" y="3884613"/>
            <a:ext cx="312738" cy="30321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14"/>
          <p:cNvCxnSpPr/>
          <p:nvPr/>
        </p:nvCxnSpPr>
        <p:spPr>
          <a:xfrm>
            <a:off x="3176588" y="3863975"/>
            <a:ext cx="0" cy="92868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14"/>
          <p:cNvSpPr txBox="1"/>
          <p:nvPr/>
        </p:nvSpPr>
        <p:spPr>
          <a:xfrm>
            <a:off x="2932284" y="4167175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244" name="Google Shape;244;p14"/>
          <p:cNvCxnSpPr>
            <a:stCxn id="233" idx="7"/>
            <a:endCxn id="231" idx="3"/>
          </p:cNvCxnSpPr>
          <p:nvPr/>
        </p:nvCxnSpPr>
        <p:spPr>
          <a:xfrm flipH="1" rot="10800000">
            <a:off x="3385379" y="4618747"/>
            <a:ext cx="173100" cy="260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5" name="Google Shape;245;p14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246" name="Google Shape;246;p14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idx="4294967295" type="title"/>
          </p:nvPr>
        </p:nvSpPr>
        <p:spPr>
          <a:xfrm>
            <a:off x="914400" y="0"/>
            <a:ext cx="8229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aphicFrame>
        <p:nvGraphicFramePr>
          <p:cNvPr id="252" name="Google Shape;252;p15"/>
          <p:cNvGraphicFramePr/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>
              <mc:Choice Requires="v">
                <p:oleObj r:id="rId4" imgH="984250" imgW="1312863" progId="MSPhotoEd.3" spid="_x0000_s1">
                  <p:embed/>
                </p:oleObj>
              </mc:Choice>
              <mc:Fallback>
                <p:oleObj r:id="rId5" imgH="984250" imgW="1312863" progId="MSPhotoEd.3">
                  <p:embed/>
                  <p:pic>
                    <p:nvPicPr>
                      <p:cNvPr id="252" name="Google Shape;252;p1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" name="Google Shape;253;p15"/>
          <p:cNvSpPr/>
          <p:nvPr/>
        </p:nvSpPr>
        <p:spPr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cap="flat" cmpd="sng" w="9525">
            <a:solidFill>
              <a:srgbClr val="FFF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255" name="Google Shape;255;p15"/>
          <p:cNvCxnSpPr>
            <a:endCxn id="254" idx="2"/>
          </p:cNvCxnSpPr>
          <p:nvPr/>
        </p:nvCxnSpPr>
        <p:spPr>
          <a:xfrm flipH="1" rot="10800000">
            <a:off x="1547813" y="3568700"/>
            <a:ext cx="1333500" cy="646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15"/>
          <p:cNvSpPr/>
          <p:nvPr/>
        </p:nvSpPr>
        <p:spPr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cxnSp>
        <p:nvCxnSpPr>
          <p:cNvPr id="257" name="Google Shape;257;p15"/>
          <p:cNvCxnSpPr>
            <a:stCxn id="254" idx="5"/>
            <a:endCxn id="256" idx="0"/>
          </p:cNvCxnSpPr>
          <p:nvPr/>
        </p:nvCxnSpPr>
        <p:spPr>
          <a:xfrm>
            <a:off x="3385379" y="3777491"/>
            <a:ext cx="381900" cy="337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15"/>
          <p:cNvSpPr/>
          <p:nvPr/>
        </p:nvSpPr>
        <p:spPr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cxnSp>
        <p:nvCxnSpPr>
          <p:cNvPr id="259" name="Google Shape;259;p15"/>
          <p:cNvCxnSpPr>
            <a:stCxn id="256" idx="7"/>
          </p:cNvCxnSpPr>
          <p:nvPr/>
        </p:nvCxnSpPr>
        <p:spPr>
          <a:xfrm flipH="1" rot="10800000">
            <a:off x="3975929" y="3891684"/>
            <a:ext cx="3840900" cy="30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15"/>
          <p:cNvCxnSpPr>
            <a:endCxn id="256" idx="6"/>
          </p:cNvCxnSpPr>
          <p:nvPr/>
        </p:nvCxnSpPr>
        <p:spPr>
          <a:xfrm rot="10800000">
            <a:off x="4062413" y="4410075"/>
            <a:ext cx="3754500" cy="9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1" name="Google Shape;261;p15"/>
          <p:cNvSpPr/>
          <p:nvPr/>
        </p:nvSpPr>
        <p:spPr>
          <a:xfrm>
            <a:off x="7816850" y="3329781"/>
            <a:ext cx="1047750" cy="1725613"/>
          </a:xfrm>
          <a:prstGeom prst="can">
            <a:avLst>
              <a:gd fmla="val 4117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endParaRPr/>
          </a:p>
        </p:txBody>
      </p:sp>
      <p:sp>
        <p:nvSpPr>
          <p:cNvPr id="262" name="Google Shape;262;p15"/>
          <p:cNvSpPr/>
          <p:nvPr/>
        </p:nvSpPr>
        <p:spPr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MVC architecture is applied in web application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5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64" name="Google Shape;264;p15"/>
          <p:cNvSpPr txBox="1"/>
          <p:nvPr/>
        </p:nvSpPr>
        <p:spPr>
          <a:xfrm>
            <a:off x="3767138" y="3609975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65" name="Google Shape;265;p15"/>
          <p:cNvSpPr txBox="1"/>
          <p:nvPr/>
        </p:nvSpPr>
        <p:spPr>
          <a:xfrm>
            <a:off x="4289822" y="3722479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266" name="Google Shape;266;p15"/>
          <p:cNvCxnSpPr/>
          <p:nvPr/>
        </p:nvCxnSpPr>
        <p:spPr>
          <a:xfrm flipH="1" rot="5400000">
            <a:off x="3292475" y="3884613"/>
            <a:ext cx="312738" cy="30321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15"/>
          <p:cNvCxnSpPr/>
          <p:nvPr/>
        </p:nvCxnSpPr>
        <p:spPr>
          <a:xfrm>
            <a:off x="3176588" y="3863975"/>
            <a:ext cx="0" cy="92868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15"/>
          <p:cNvSpPr txBox="1"/>
          <p:nvPr/>
        </p:nvSpPr>
        <p:spPr>
          <a:xfrm>
            <a:off x="2932284" y="4167175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269" name="Google Shape;269;p15"/>
          <p:cNvCxnSpPr/>
          <p:nvPr/>
        </p:nvCxnSpPr>
        <p:spPr>
          <a:xfrm rot="10800000">
            <a:off x="1547813" y="4214813"/>
            <a:ext cx="1333500" cy="873125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15"/>
          <p:cNvCxnSpPr/>
          <p:nvPr/>
        </p:nvCxnSpPr>
        <p:spPr>
          <a:xfrm flipH="1">
            <a:off x="1547813" y="3778250"/>
            <a:ext cx="1419225" cy="436563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1" name="Google Shape;271;p15"/>
          <p:cNvSpPr txBox="1"/>
          <p:nvPr/>
        </p:nvSpPr>
        <p:spPr>
          <a:xfrm>
            <a:off x="1899444" y="4137819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272" name="Google Shape;272;p15"/>
          <p:cNvCxnSpPr>
            <a:endCxn id="254" idx="3"/>
          </p:cNvCxnSpPr>
          <p:nvPr/>
        </p:nvCxnSpPr>
        <p:spPr>
          <a:xfrm rot="10800000">
            <a:off x="2967797" y="3777491"/>
            <a:ext cx="111900" cy="10197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15"/>
          <p:cNvCxnSpPr/>
          <p:nvPr/>
        </p:nvCxnSpPr>
        <p:spPr>
          <a:xfrm flipH="1" rot="10800000">
            <a:off x="3385379" y="4618866"/>
            <a:ext cx="172968" cy="26028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4" name="Google Shape;274;p15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275" name="Google Shape;275;p15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 txBox="1"/>
          <p:nvPr>
            <p:ph idx="4294967295" type="title"/>
          </p:nvPr>
        </p:nvSpPr>
        <p:spPr>
          <a:xfrm>
            <a:off x="914400" y="0"/>
            <a:ext cx="8229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1" name="Google Shape;2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" y="1138237"/>
            <a:ext cx="806767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6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283" name="Google Shape;283;p16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>
            <p:ph idx="4294967295" type="title"/>
          </p:nvPr>
        </p:nvSpPr>
        <p:spPr>
          <a:xfrm>
            <a:off x="914400" y="0"/>
            <a:ext cx="8229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228600" y="763588"/>
            <a:ext cx="891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J2EE 1.4/ JavaEE5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JavaEE6 Platform API</a:t>
            </a:r>
            <a:endParaRPr/>
          </a:p>
        </p:txBody>
      </p:sp>
      <p:pic>
        <p:nvPicPr>
          <p:cNvPr id="290" name="Google Shape;2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137" y="1593851"/>
            <a:ext cx="7934325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7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292" name="Google Shape;292;p17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"/>
          <p:cNvSpPr txBox="1"/>
          <p:nvPr>
            <p:ph idx="4294967295" type="title"/>
          </p:nvPr>
        </p:nvSpPr>
        <p:spPr>
          <a:xfrm>
            <a:off x="914400" y="0"/>
            <a:ext cx="8229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228600" y="763588"/>
            <a:ext cx="35544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J2EE/JavaEE Technologies</a:t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3392487" y="1090024"/>
            <a:ext cx="2167655" cy="282575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3392487" y="1583761"/>
            <a:ext cx="2034919" cy="210781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3392487" y="1794542"/>
            <a:ext cx="2801836" cy="241633"/>
          </a:xfrm>
          <a:prstGeom prst="rect">
            <a:avLst/>
          </a:prstGeom>
          <a:noFill/>
          <a:ln cap="flat" cmpd="sng" w="254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2" name="Google Shape;302;p18"/>
          <p:cNvGrpSpPr/>
          <p:nvPr/>
        </p:nvGrpSpPr>
        <p:grpSpPr>
          <a:xfrm>
            <a:off x="2991156" y="731942"/>
            <a:ext cx="4638675" cy="5727854"/>
            <a:chOff x="2991156" y="667724"/>
            <a:chExt cx="5049483" cy="6194424"/>
          </a:xfrm>
        </p:grpSpPr>
        <p:pic>
          <p:nvPicPr>
            <p:cNvPr id="303" name="Google Shape;30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91156" y="667724"/>
              <a:ext cx="5049483" cy="6194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18"/>
            <p:cNvSpPr/>
            <p:nvPr/>
          </p:nvSpPr>
          <p:spPr>
            <a:xfrm>
              <a:off x="3392487" y="5069423"/>
              <a:ext cx="2359384" cy="241633"/>
            </a:xfrm>
            <a:prstGeom prst="rect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3421983" y="5496846"/>
              <a:ext cx="2521617" cy="241633"/>
            </a:xfrm>
            <a:prstGeom prst="rect">
              <a:avLst/>
            </a:prstGeom>
            <a:noFill/>
            <a:ln cap="flat" cmpd="sng" w="25400">
              <a:solidFill>
                <a:srgbClr val="FF33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06" name="Google Shape;306;p18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307" name="Google Shape;307;p18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idx="4294967295" type="title"/>
          </p:nvPr>
        </p:nvSpPr>
        <p:spPr>
          <a:xfrm>
            <a:off x="914400" y="-28575"/>
            <a:ext cx="8229600" cy="760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Description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9"/>
          <p:cNvSpPr txBox="1"/>
          <p:nvPr>
            <p:ph idx="4294967295" type="body"/>
          </p:nvPr>
        </p:nvSpPr>
        <p:spPr>
          <a:xfrm>
            <a:off x="534988" y="914400"/>
            <a:ext cx="8609012" cy="584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Servlets Model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Web Application Interacting with Database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Web Application &amp; Web Container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Java Server Pages (JSP)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Session Management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JavaBeans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JSP Tag Libraries – Custom Tags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Filters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9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315" name="Google Shape;315;p19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Prerequisites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2"/>
          <p:cNvSpPr txBox="1"/>
          <p:nvPr>
            <p:ph idx="1" type="body"/>
          </p:nvPr>
        </p:nvSpPr>
        <p:spPr>
          <a:xfrm>
            <a:off x="368710" y="1648235"/>
            <a:ext cx="8686800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Completed:</a:t>
            </a:r>
            <a:endParaRPr/>
          </a:p>
          <a:p>
            <a:pPr indent="-342900" lvl="1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DBI202 (Database Systems)</a:t>
            </a:r>
            <a:endParaRPr/>
          </a:p>
          <a:p>
            <a:pPr indent="-342900" lvl="1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PRO192 (Object Oriented Programming)</a:t>
            </a:r>
            <a:endParaRPr/>
          </a:p>
        </p:txBody>
      </p:sp>
      <p:sp>
        <p:nvSpPr>
          <p:cNvPr id="44" name="Google Shape;44;p2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idx="4294967295" type="title"/>
          </p:nvPr>
        </p:nvSpPr>
        <p:spPr>
          <a:xfrm>
            <a:off x="914400" y="0"/>
            <a:ext cx="8229600" cy="719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Plan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1" name="Google Shape;321;p20"/>
          <p:cNvGrpSpPr/>
          <p:nvPr/>
        </p:nvGrpSpPr>
        <p:grpSpPr>
          <a:xfrm>
            <a:off x="-16166" y="662129"/>
            <a:ext cx="8744483" cy="5901538"/>
            <a:chOff x="0" y="27312"/>
            <a:chExt cx="8744483" cy="5901538"/>
          </a:xfrm>
        </p:grpSpPr>
        <p:sp>
          <p:nvSpPr>
            <p:cNvPr id="322" name="Google Shape;322;p20"/>
            <p:cNvSpPr/>
            <p:nvPr/>
          </p:nvSpPr>
          <p:spPr>
            <a:xfrm>
              <a:off x="0" y="2645970"/>
              <a:ext cx="1498117" cy="74905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 txBox="1"/>
            <p:nvPr/>
          </p:nvSpPr>
          <p:spPr>
            <a:xfrm>
              <a:off x="21939" y="2667909"/>
              <a:ext cx="1454239" cy="705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Web based App - PBL</a:t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 rot="-1677906">
              <a:off x="1463264" y="2869156"/>
              <a:ext cx="596983" cy="22741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 txBox="1"/>
            <p:nvPr/>
          </p:nvSpPr>
          <p:spPr>
            <a:xfrm rot="-1677906">
              <a:off x="1746831" y="2865602"/>
              <a:ext cx="29849" cy="29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2025394" y="2366024"/>
              <a:ext cx="1498117" cy="74905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2047333" y="2387963"/>
              <a:ext cx="1454239" cy="705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Web</a:t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 rot="-3924013">
              <a:off x="2772795" y="1559827"/>
              <a:ext cx="2572167" cy="22741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 txBox="1"/>
            <p:nvPr/>
          </p:nvSpPr>
          <p:spPr>
            <a:xfrm rot="-3924013">
              <a:off x="3994575" y="1506894"/>
              <a:ext cx="128608" cy="128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594247" y="27312"/>
              <a:ext cx="4085772" cy="74905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 txBox="1"/>
            <p:nvPr/>
          </p:nvSpPr>
          <p:spPr>
            <a:xfrm>
              <a:off x="4616186" y="49251"/>
              <a:ext cx="4041894" cy="705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 1, 2, 3, 4, 5, 6 – Login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Servlet, JDBC</a:t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 rot="-3221994">
              <a:off x="3154564" y="2000371"/>
              <a:ext cx="1808629" cy="22741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 txBox="1"/>
            <p:nvPr/>
          </p:nvSpPr>
          <p:spPr>
            <a:xfrm rot="-3221994">
              <a:off x="4013663" y="1966526"/>
              <a:ext cx="90431" cy="90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4594247" y="908400"/>
              <a:ext cx="4109712" cy="74905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 txBox="1"/>
            <p:nvPr/>
          </p:nvSpPr>
          <p:spPr>
            <a:xfrm>
              <a:off x="4616186" y="930339"/>
              <a:ext cx="4065834" cy="705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 7, 8, 9 – Search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Break Down</a:t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 rot="-1746595">
              <a:off x="3446112" y="2431080"/>
              <a:ext cx="1225534" cy="22741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 txBox="1"/>
            <p:nvPr/>
          </p:nvSpPr>
          <p:spPr>
            <a:xfrm rot="-1746595">
              <a:off x="4028241" y="2411812"/>
              <a:ext cx="61276" cy="61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594247" y="1769818"/>
              <a:ext cx="4115240" cy="74905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 txBox="1"/>
            <p:nvPr/>
          </p:nvSpPr>
          <p:spPr>
            <a:xfrm>
              <a:off x="4616186" y="1791757"/>
              <a:ext cx="4071362" cy="705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 10, 11 – MVC2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JSP</a:t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 rot="834701">
              <a:off x="3507333" y="2861789"/>
              <a:ext cx="1103091" cy="22741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 txBox="1"/>
            <p:nvPr/>
          </p:nvSpPr>
          <p:spPr>
            <a:xfrm rot="834701">
              <a:off x="4031302" y="2845582"/>
              <a:ext cx="55154" cy="55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594247" y="2631236"/>
              <a:ext cx="4109712" cy="74905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 txBox="1"/>
            <p:nvPr/>
          </p:nvSpPr>
          <p:spPr>
            <a:xfrm>
              <a:off x="4616186" y="2653175"/>
              <a:ext cx="4065834" cy="705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 12, 13, 14, 15 – CUD, Shopping Carts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Sessions</a:t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 rot="2787428">
              <a:off x="3281742" y="3292498"/>
              <a:ext cx="1554273" cy="22741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 txBox="1"/>
            <p:nvPr/>
          </p:nvSpPr>
          <p:spPr>
            <a:xfrm rot="2787428">
              <a:off x="4020022" y="3265012"/>
              <a:ext cx="77713" cy="77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594247" y="3492654"/>
              <a:ext cx="4150236" cy="74905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 txBox="1"/>
            <p:nvPr/>
          </p:nvSpPr>
          <p:spPr>
            <a:xfrm>
              <a:off x="4616186" y="3514593"/>
              <a:ext cx="4106358" cy="705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 16, 17 – Login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JavaBeans</a:t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 rot="3701623">
              <a:off x="2929852" y="3723207"/>
              <a:ext cx="2258053" cy="22741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 txBox="1"/>
            <p:nvPr/>
          </p:nvSpPr>
          <p:spPr>
            <a:xfrm rot="3701623">
              <a:off x="4002428" y="3678126"/>
              <a:ext cx="112902" cy="1129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4594247" y="4354072"/>
              <a:ext cx="4091300" cy="74905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 txBox="1"/>
            <p:nvPr/>
          </p:nvSpPr>
          <p:spPr>
            <a:xfrm>
              <a:off x="4616186" y="4376011"/>
              <a:ext cx="4047422" cy="705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 18, 19, 20 – CRUD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MVC 2 Complete - JSTL - Taglib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 rot="4149988">
              <a:off x="2553575" y="4136067"/>
              <a:ext cx="3010607" cy="22741"/>
            </a:xfrm>
            <a:custGeom>
              <a:rect b="b" l="l" r="r" t="t"/>
              <a:pathLst>
                <a:path extrusionOk="0" h="120000" w="120000">
                  <a:moveTo>
                    <a:pt x="0" y="59997"/>
                  </a:moveTo>
                  <a:lnTo>
                    <a:pt x="120000" y="59997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 txBox="1"/>
            <p:nvPr/>
          </p:nvSpPr>
          <p:spPr>
            <a:xfrm rot="4149988">
              <a:off x="3983614" y="4072172"/>
              <a:ext cx="150530" cy="150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4594247" y="5179792"/>
              <a:ext cx="4115240" cy="749058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 txBox="1"/>
            <p:nvPr/>
          </p:nvSpPr>
          <p:spPr>
            <a:xfrm>
              <a:off x="4616186" y="5201731"/>
              <a:ext cx="4071362" cy="7051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 21, 22, 23 – Filter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MVC2 Using Filter as Controller</a:t>
              </a:r>
              <a:endParaRPr/>
            </a:p>
          </p:txBody>
        </p:sp>
      </p:grpSp>
      <p:sp>
        <p:nvSpPr>
          <p:cNvPr id="356" name="Google Shape;356;p20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357" name="Google Shape;357;p20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"/>
          <p:cNvSpPr txBox="1"/>
          <p:nvPr>
            <p:ph idx="4294967295" type="title"/>
          </p:nvPr>
        </p:nvSpPr>
        <p:spPr>
          <a:xfrm>
            <a:off x="914400" y="0"/>
            <a:ext cx="8229600" cy="719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Plan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21"/>
          <p:cNvSpPr txBox="1"/>
          <p:nvPr>
            <p:ph idx="4294967295" type="body"/>
          </p:nvPr>
        </p:nvSpPr>
        <p:spPr>
          <a:xfrm>
            <a:off x="404813" y="898991"/>
            <a:ext cx="8739187" cy="619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material of the course on LMS (link shared by Google Drive)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The Servlet Model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Web Application Interacting with Database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Web Application &amp; Web Container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Java Server Pages (JSP)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Session Management,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&amp; Listener (self-study)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JavaBeans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JSP Tag Libraries – Custom Tags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Filters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Practical test</a:t>
            </a:r>
            <a:endParaRPr/>
          </a:p>
          <a:p>
            <a:pPr indent="-514350" lvl="0" marL="51435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Presentation </a:t>
            </a:r>
            <a:endParaRPr/>
          </a:p>
          <a:p>
            <a:pPr indent="-190500" lvl="0" marL="342900" rtl="0" algn="l">
              <a:lnSpc>
                <a:spcPct val="125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21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365" name="Google Shape;365;p21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2"/>
          <p:cNvSpPr txBox="1"/>
          <p:nvPr>
            <p:ph idx="4294967295" type="title"/>
          </p:nvPr>
        </p:nvSpPr>
        <p:spPr>
          <a:xfrm>
            <a:off x="914400" y="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Materials/ 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22"/>
          <p:cNvSpPr txBox="1"/>
          <p:nvPr>
            <p:ph idx="4294967295" type="body"/>
          </p:nvPr>
        </p:nvSpPr>
        <p:spPr>
          <a:xfrm>
            <a:off x="265113" y="942975"/>
            <a:ext cx="8878887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Required Textbook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Online Text book: Nicholas S. Williams, 2014, Professional Java® for Web Applications, Wrox Press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http://library.books24x7.com/toc.aspx?bookid=62587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Required References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http://java.sun.com/docs/books/tutorial/jdbc/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https://docs.oracle.com/cd/B14099_19/web.1012/b14017/filters.htm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http://java.sun.com/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Fan Page: </a:t>
            </a: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https://www.facebook.com/TrongKhanh.Kieu/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72" name="Google Shape;372;p22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373" name="Google Shape;373;p22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"/>
          <p:cNvSpPr txBox="1"/>
          <p:nvPr>
            <p:ph idx="4294967295" type="title"/>
          </p:nvPr>
        </p:nvSpPr>
        <p:spPr>
          <a:xfrm>
            <a:off x="914400" y="0"/>
            <a:ext cx="8229600" cy="805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Learning Environments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23"/>
          <p:cNvSpPr txBox="1"/>
          <p:nvPr>
            <p:ph idx="4294967295" type="body"/>
          </p:nvPr>
        </p:nvSpPr>
        <p:spPr>
          <a:xfrm>
            <a:off x="133350" y="1243599"/>
            <a:ext cx="8877300" cy="5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JDK 8 (</a:t>
            </a:r>
            <a:r>
              <a:rPr lang="en-US" sz="1800" u="sng">
                <a:solidFill>
                  <a:srgbClr val="0563C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https://www.oracle.com/java/technologies/downloads/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Recommend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 JDK 8 Update 172/321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400" u="sng" strike="noStrike">
                <a:solidFill>
                  <a:srgbClr val="51666C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https://www.oracle.com/java/technologies/javase/javase8u211-later-archive-downloads.html</a:t>
            </a:r>
            <a:r>
              <a:rPr b="0" i="0" lang="en-US" sz="2000" u="none" strike="noStrike">
                <a:solidFill>
                  <a:srgbClr val="5166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JDK 8 Documentation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J2EE 1.4/JavaEE7 Core Patterns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NetBeans IDE 13 with supporting JavaEE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https://netbeans.apache.org/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Bundle Tomcat  10.0.27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http://tomcat.apache.org/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DBMS: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MS. SQL Server  2019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http://www.microsoft.com/sqlserver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Browser: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Internet Explorer ≥ 8.x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Driver Type 4/6 for MS. SQL Server: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sqlserver4.jar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Viewer for supporting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23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381" name="Google Shape;381;p23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4"/>
          <p:cNvSpPr txBox="1"/>
          <p:nvPr>
            <p:ph idx="4294967295" type="title"/>
          </p:nvPr>
        </p:nvSpPr>
        <p:spPr>
          <a:xfrm>
            <a:off x="914400" y="0"/>
            <a:ext cx="82296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Rules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24"/>
          <p:cNvSpPr txBox="1"/>
          <p:nvPr>
            <p:ph idx="4294967295" type="body"/>
          </p:nvPr>
        </p:nvSpPr>
        <p:spPr>
          <a:xfrm>
            <a:off x="-16166" y="1152884"/>
            <a:ext cx="9144000" cy="608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How to conduct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Prepare contents of the next session/ topic at home 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Following lessons in classrooms (take note yourself to understand) and </a:t>
            </a:r>
            <a:r>
              <a:rPr b="1" i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previous session in lecture on class every day (penalty marks on workshops)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Completing chapter assessments in time and Quizzes (via LMS)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Interchange by FU-HCM LMS, Forum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Discussing actively in your teams and in classrooms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Free to question and answer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Others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Off phone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Use laptops under teacher’s instruction (No game, no chat in class)</a:t>
            </a:r>
            <a:endParaRPr/>
          </a:p>
        </p:txBody>
      </p:sp>
      <p:sp>
        <p:nvSpPr>
          <p:cNvPr id="388" name="Google Shape;388;p24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389" name="Google Shape;389;p24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>
            <p:ph idx="4294967295" type="title"/>
          </p:nvPr>
        </p:nvSpPr>
        <p:spPr>
          <a:xfrm>
            <a:off x="914400" y="0"/>
            <a:ext cx="8229600" cy="415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Evaluation Strategy</a:t>
            </a: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95" name="Google Shape;395;p25"/>
          <p:cNvSpPr txBox="1"/>
          <p:nvPr>
            <p:ph idx="4294967295" type="body"/>
          </p:nvPr>
        </p:nvSpPr>
        <p:spPr>
          <a:xfrm>
            <a:off x="211308" y="682552"/>
            <a:ext cx="8820150" cy="588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Must attend more than 80% of contact hours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(if not, not allow to take exam).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Evaluating</a:t>
            </a:r>
            <a:endParaRPr/>
          </a:p>
          <a:p>
            <a:pPr indent="-285750" lvl="1" marL="74295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02 Progress Test (Q)	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		10 %</a:t>
            </a:r>
            <a:endParaRPr/>
          </a:p>
          <a:p>
            <a:pPr indent="-285750" lvl="1" marL="74295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02 Workshop (Lab)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			10 %</a:t>
            </a:r>
            <a:endParaRPr/>
          </a:p>
          <a:p>
            <a:pPr indent="-285750" lvl="1" marL="74295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01 Assignment (Prj) 			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0 %</a:t>
            </a:r>
            <a:endParaRPr/>
          </a:p>
          <a:p>
            <a:pPr indent="-285750" lvl="1" marL="74295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01 Practical Exam (P)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			30 %</a:t>
            </a:r>
            <a:endParaRPr/>
          </a:p>
          <a:p>
            <a:pPr indent="-285750" lvl="1" marL="74295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Final Exam (FE)	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		20 %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Total score</a:t>
            </a:r>
            <a:endParaRPr/>
          </a:p>
          <a:p>
            <a:pPr indent="-285750" lvl="1" marL="74295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10% (Q) + 10% (Lab) + 40% (Prj) + 20% (P) + 20% (FE)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Pass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–"/>
            </a:pP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score ≥ 5 and Final Examination ≥ 4 (of 10)</a:t>
            </a:r>
            <a:endParaRPr/>
          </a:p>
          <a:p>
            <a:pPr indent="-285750" lvl="1" marL="742950" rtl="0" algn="just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–"/>
            </a:pPr>
            <a:r>
              <a:rPr b="1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components  &gt; 0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Retake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only the Final Exam when not passed</a:t>
            </a:r>
            <a:endParaRPr/>
          </a:p>
        </p:txBody>
      </p:sp>
      <p:sp>
        <p:nvSpPr>
          <p:cNvPr id="396" name="Google Shape;396;p25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397" name="Google Shape;397;p25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"/>
          <p:cNvSpPr txBox="1"/>
          <p:nvPr>
            <p:ph idx="4294967295" type="title"/>
          </p:nvPr>
        </p:nvSpPr>
        <p:spPr>
          <a:xfrm>
            <a:off x="1504950" y="0"/>
            <a:ext cx="7639050" cy="554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How to study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26"/>
          <p:cNvSpPr txBox="1"/>
          <p:nvPr>
            <p:ph idx="4294967295" type="body"/>
          </p:nvPr>
        </p:nvSpPr>
        <p:spPr>
          <a:xfrm>
            <a:off x="0" y="1435983"/>
            <a:ext cx="9144000" cy="5044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course is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complex knowledge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however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it’s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attractive and exciting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), so you need to keep tight grip on it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endParaRPr/>
          </a:p>
          <a:p>
            <a:pPr indent="-228600" lvl="2" marL="1143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On the books to get the general concept</a:t>
            </a:r>
            <a:endParaRPr/>
          </a:p>
          <a:p>
            <a:pPr indent="-228600" lvl="2" marL="1143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Reference, study, collection from internet, your classmates, forum …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Attend lectures</a:t>
            </a:r>
            <a:endParaRPr/>
          </a:p>
          <a:p>
            <a:pPr indent="-228600" lvl="2" marL="1143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Listens, understand, then make your own notes</a:t>
            </a:r>
            <a:endParaRPr/>
          </a:p>
          <a:p>
            <a:pPr indent="-228600" lvl="2" marL="1143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Give your explanation about some topic in lectures</a:t>
            </a:r>
            <a:endParaRPr/>
          </a:p>
          <a:p>
            <a:pPr indent="-228600" lvl="2" marL="1143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Ask questions</a:t>
            </a:r>
            <a:endParaRPr/>
          </a:p>
          <a:p>
            <a:pPr indent="-228600" lvl="2" marL="1143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Give some examples that are not existed in your book</a:t>
            </a:r>
            <a:endParaRPr/>
          </a:p>
          <a:p>
            <a:pPr indent="-228600" lvl="2" marL="1143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Practice all the exercises, demo to make your sense </a:t>
            </a:r>
            <a:endParaRPr/>
          </a:p>
          <a:p>
            <a:pPr indent="-285750" lvl="1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After classes</a:t>
            </a:r>
            <a:endParaRPr/>
          </a:p>
          <a:p>
            <a:pPr indent="-228600" lvl="2" marL="1143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Discuss your classmate in directly, on forum</a:t>
            </a:r>
            <a:endParaRPr/>
          </a:p>
          <a:p>
            <a:pPr indent="-228600" lvl="2" marL="1143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Do the lab, assignments to submit via LMS, and do more exercises</a:t>
            </a:r>
            <a:endParaRPr/>
          </a:p>
          <a:p>
            <a:pPr indent="-228600" lvl="2" marL="11430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Build your teams in yourselves to support together in studying</a:t>
            </a:r>
            <a:endParaRPr/>
          </a:p>
        </p:txBody>
      </p:sp>
      <p:sp>
        <p:nvSpPr>
          <p:cNvPr id="404" name="Google Shape;404;p26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405" name="Google Shape;405;p26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 txBox="1"/>
          <p:nvPr>
            <p:ph idx="4294967295" type="title"/>
          </p:nvPr>
        </p:nvSpPr>
        <p:spPr>
          <a:xfrm>
            <a:off x="1504950" y="0"/>
            <a:ext cx="7639050" cy="554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How to exam/test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27"/>
          <p:cNvSpPr txBox="1"/>
          <p:nvPr>
            <p:ph idx="4294967295" type="body"/>
          </p:nvPr>
        </p:nvSpPr>
        <p:spPr>
          <a:xfrm>
            <a:off x="-39328" y="1217009"/>
            <a:ext cx="9144000" cy="5303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This course is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required following rules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so you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need to focus and practice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your exercises and homework in try your best everyday (</a:t>
            </a: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 deadline and submit on LMS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Progress Tests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students violate, they take 0 marks)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books and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conversations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Practical Exam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students violate, they take 0 marks)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Obey requirements and lecturer’s recommended in his lecture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internets,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emails,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chats,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conversation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Not copy or paste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from available/previous code.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All are try it yourselves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manually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… Nothing else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You do only work with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Netbeans IDE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tools and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DBMS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configuring svn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Workshop/Assignment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students violate, they take 0 marks)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Obey requirements and lecturer’s recommended in his lecture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copy (copy code, contents, style)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Submission of all source code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does not delete anything</a:t>
            </a:r>
            <a:endParaRPr/>
          </a:p>
        </p:txBody>
      </p:sp>
      <p:sp>
        <p:nvSpPr>
          <p:cNvPr id="412" name="Google Shape;412;p27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413" name="Google Shape;413;p27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"/>
          <p:cNvSpPr txBox="1"/>
          <p:nvPr>
            <p:ph idx="4294967295" type="title"/>
          </p:nvPr>
        </p:nvSpPr>
        <p:spPr>
          <a:xfrm>
            <a:off x="1328738" y="1"/>
            <a:ext cx="7815262" cy="5433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Academic policy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28"/>
          <p:cNvSpPr txBox="1"/>
          <p:nvPr>
            <p:ph idx="4294967295" type="body"/>
          </p:nvPr>
        </p:nvSpPr>
        <p:spPr>
          <a:xfrm>
            <a:off x="-98474" y="742407"/>
            <a:ext cx="9242474" cy="5723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Cheating, plagiarism and breach of copyright are serious offenses under this Policy.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Cheating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Cheating during a test, making a project, or an exam is construed as talking, peeking at another student’s paper, or any other clandestine method of transmitting information.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Cheating during in making lab and assignment as copy source code, copy style, same meaning in progress, …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verify, student’s code in project can be deleted, then he/she must be retyped to make the program running correctly. Or/And make new required functions (Otherwise, he/she takes 0 marks for his/her project/quiz)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Plagiarism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Plagiarism is using the work of others without citing it; that is, holding the work of others out as your own work.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verify, student must be described functionality dataflow and how it work (Otherwise, he/she takes 0 marks for his/her project)</a:t>
            </a:r>
            <a:endParaRPr/>
          </a:p>
          <a:p>
            <a:pPr indent="-285750" lvl="1" marL="7429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Breach of Copyright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If you photocopy a textbook without the copyright holder's permission, you violate copyright law. </a:t>
            </a:r>
            <a:endParaRPr/>
          </a:p>
        </p:txBody>
      </p:sp>
      <p:sp>
        <p:nvSpPr>
          <p:cNvPr id="420" name="Google Shape;420;p28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421" name="Google Shape;421;p28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>
            <p:ph idx="4294967295" type="title"/>
          </p:nvPr>
        </p:nvSpPr>
        <p:spPr>
          <a:xfrm>
            <a:off x="1666875" y="0"/>
            <a:ext cx="7477125" cy="1138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Enjoy the Course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29"/>
          <p:cNvSpPr txBox="1"/>
          <p:nvPr>
            <p:ph idx="4294967295" type="body"/>
          </p:nvPr>
        </p:nvSpPr>
        <p:spPr>
          <a:xfrm>
            <a:off x="16166" y="1610185"/>
            <a:ext cx="9127834" cy="4446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 enthusiastic about the material because it is interesting, useful and an important part of your training as a software engineer.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Our job is to help you learn and enjoy the experience.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will do our best but we need your help. 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So, let’s all have fun together with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Web-Based Java Applications!!!</a:t>
            </a:r>
            <a:endParaRPr/>
          </a:p>
        </p:txBody>
      </p:sp>
      <p:sp>
        <p:nvSpPr>
          <p:cNvPr id="428" name="Google Shape;428;p29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429" name="Google Shape;429;p29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4294967295" type="title"/>
          </p:nvPr>
        </p:nvSpPr>
        <p:spPr>
          <a:xfrm>
            <a:off x="914400" y="0"/>
            <a:ext cx="8229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1" name="Google Shape;51;p3"/>
          <p:cNvSpPr txBox="1"/>
          <p:nvPr>
            <p:ph idx="4294967295" type="body"/>
          </p:nvPr>
        </p:nvSpPr>
        <p:spPr>
          <a:xfrm>
            <a:off x="0" y="1645164"/>
            <a:ext cx="9144000" cy="2848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This course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explores the features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of JavaEE (J2EE)</a:t>
            </a:r>
            <a:endParaRPr/>
          </a:p>
          <a:p>
            <a:pPr indent="-285750" lvl="1" marL="74295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Understand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core technologies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Java web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programming (Servlets, JSP, JavaBeans, Custom Tags, Filtering)</a:t>
            </a:r>
            <a:endParaRPr/>
          </a:p>
          <a:p>
            <a:pPr indent="-285750" lvl="1" marL="74295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Understand and be able to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apply MVC architecture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the web 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combining with framework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(Struts 2)</a:t>
            </a:r>
            <a:endParaRPr/>
          </a:p>
          <a:p>
            <a:pPr indent="-285750" lvl="1" marL="74295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Develop a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Web Application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(Servlets, JSP)</a:t>
            </a:r>
            <a:endParaRPr/>
          </a:p>
        </p:txBody>
      </p:sp>
      <p:sp>
        <p:nvSpPr>
          <p:cNvPr id="52" name="Google Shape;52;p3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0"/>
          <p:cNvSpPr txBox="1"/>
          <p:nvPr>
            <p:ph idx="1" type="body"/>
          </p:nvPr>
        </p:nvSpPr>
        <p:spPr>
          <a:xfrm>
            <a:off x="457200" y="1600200"/>
            <a:ext cx="8229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30"/>
          <p:cNvSpPr txBox="1"/>
          <p:nvPr/>
        </p:nvSpPr>
        <p:spPr>
          <a:xfrm>
            <a:off x="1309688" y="2867025"/>
            <a:ext cx="66294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&amp; A</a:t>
            </a:r>
            <a:endParaRPr/>
          </a:p>
        </p:txBody>
      </p:sp>
      <p:sp>
        <p:nvSpPr>
          <p:cNvPr id="437" name="Google Shape;437;p30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438" name="Google Shape;438;p30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idx="4294967295" type="title"/>
          </p:nvPr>
        </p:nvSpPr>
        <p:spPr>
          <a:xfrm>
            <a:off x="1504950" y="0"/>
            <a:ext cx="763905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MVC Design Pattern 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Model – View – Controller </a:t>
            </a:r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4164013" y="25050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endParaRPr/>
          </a:p>
        </p:txBody>
      </p:sp>
      <p:cxnSp>
        <p:nvCxnSpPr>
          <p:cNvPr id="60" name="Google Shape;60;p4"/>
          <p:cNvCxnSpPr/>
          <p:nvPr/>
        </p:nvCxnSpPr>
        <p:spPr>
          <a:xfrm>
            <a:off x="5092700" y="2392363"/>
            <a:ext cx="1073150" cy="1030287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descr="C:\My Documents\images\couch-tator.gif" id="61" name="Google Shape;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093788"/>
            <a:ext cx="116046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"/>
          <p:cNvSpPr txBox="1"/>
          <p:nvPr/>
        </p:nvSpPr>
        <p:spPr>
          <a:xfrm>
            <a:off x="5562600" y="4333875"/>
            <a:ext cx="1600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</a:t>
            </a:r>
            <a:endParaRPr/>
          </a:p>
        </p:txBody>
      </p:sp>
      <p:cxnSp>
        <p:nvCxnSpPr>
          <p:cNvPr id="63" name="Google Shape;63;p4"/>
          <p:cNvCxnSpPr/>
          <p:nvPr/>
        </p:nvCxnSpPr>
        <p:spPr>
          <a:xfrm flipH="1">
            <a:off x="4876800" y="4105275"/>
            <a:ext cx="838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C:\My Documents\images\remote.gif" id="64" name="Google Shape;6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2886075"/>
            <a:ext cx="113347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"/>
          <p:cNvSpPr txBox="1"/>
          <p:nvPr/>
        </p:nvSpPr>
        <p:spPr>
          <a:xfrm>
            <a:off x="3810000" y="5476875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/>
          </a:p>
        </p:txBody>
      </p:sp>
      <p:cxnSp>
        <p:nvCxnSpPr>
          <p:cNvPr id="66" name="Google Shape;66;p4"/>
          <p:cNvCxnSpPr/>
          <p:nvPr/>
        </p:nvCxnSpPr>
        <p:spPr>
          <a:xfrm rot="10800000">
            <a:off x="2971800" y="4029075"/>
            <a:ext cx="990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descr="C:\My Documents\images\vcr.gif" id="67" name="Google Shape;6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81400" y="4791075"/>
            <a:ext cx="190500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"/>
          <p:cNvSpPr txBox="1"/>
          <p:nvPr/>
        </p:nvSpPr>
        <p:spPr>
          <a:xfrm>
            <a:off x="1905000" y="4333875"/>
            <a:ext cx="1066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endParaRPr/>
          </a:p>
        </p:txBody>
      </p:sp>
      <p:cxnSp>
        <p:nvCxnSpPr>
          <p:cNvPr id="69" name="Google Shape;69;p4"/>
          <p:cNvCxnSpPr/>
          <p:nvPr/>
        </p:nvCxnSpPr>
        <p:spPr>
          <a:xfrm flipH="1" rot="10800000">
            <a:off x="2971800" y="2413000"/>
            <a:ext cx="1062038" cy="71596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descr="C:\My Documents\images\tv.gif" id="70" name="Google Shape;7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2600" y="2886075"/>
            <a:ext cx="11874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 txBox="1"/>
          <p:nvPr/>
        </p:nvSpPr>
        <p:spPr>
          <a:xfrm>
            <a:off x="1263650" y="5803900"/>
            <a:ext cx="67246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MVC Model</a:t>
            </a:r>
            <a:endParaRPr/>
          </a:p>
        </p:txBody>
      </p:sp>
      <p:cxnSp>
        <p:nvCxnSpPr>
          <p:cNvPr id="72" name="Google Shape;72;p4"/>
          <p:cNvCxnSpPr/>
          <p:nvPr/>
        </p:nvCxnSpPr>
        <p:spPr>
          <a:xfrm rot="10800000">
            <a:off x="2940175" y="3548038"/>
            <a:ext cx="3044700" cy="5400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73" name="Google Shape;73;p4"/>
          <p:cNvSpPr txBox="1"/>
          <p:nvPr/>
        </p:nvSpPr>
        <p:spPr>
          <a:xfrm rot="2527738">
            <a:off x="5119688" y="2393950"/>
            <a:ext cx="1600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</a:t>
            </a:r>
            <a:endParaRPr/>
          </a:p>
        </p:txBody>
      </p:sp>
      <p:sp>
        <p:nvSpPr>
          <p:cNvPr id="74" name="Google Shape;74;p4"/>
          <p:cNvSpPr txBox="1"/>
          <p:nvPr/>
        </p:nvSpPr>
        <p:spPr>
          <a:xfrm rot="-2374083">
            <a:off x="2389188" y="2214563"/>
            <a:ext cx="1600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Sees</a:t>
            </a:r>
            <a:endParaRPr/>
          </a:p>
        </p:txBody>
      </p:sp>
      <p:sp>
        <p:nvSpPr>
          <p:cNvPr id="75" name="Google Shape;75;p4"/>
          <p:cNvSpPr txBox="1"/>
          <p:nvPr/>
        </p:nvSpPr>
        <p:spPr>
          <a:xfrm rot="-2372124">
            <a:off x="4217988" y="4029075"/>
            <a:ext cx="1600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Manipulates</a:t>
            </a:r>
            <a:endParaRPr/>
          </a:p>
        </p:txBody>
      </p:sp>
      <p:sp>
        <p:nvSpPr>
          <p:cNvPr id="76" name="Google Shape;76;p4"/>
          <p:cNvSpPr txBox="1"/>
          <p:nvPr/>
        </p:nvSpPr>
        <p:spPr>
          <a:xfrm rot="2052344">
            <a:off x="2778125" y="4002088"/>
            <a:ext cx="1600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Updates</a:t>
            </a:r>
            <a:endParaRPr/>
          </a:p>
        </p:txBody>
      </p:sp>
      <p:sp>
        <p:nvSpPr>
          <p:cNvPr id="77" name="Google Shape;77;p4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idx="4294967295" type="title"/>
          </p:nvPr>
        </p:nvSpPr>
        <p:spPr>
          <a:xfrm>
            <a:off x="914400" y="0"/>
            <a:ext cx="8229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aphicFrame>
        <p:nvGraphicFramePr>
          <p:cNvPr id="84" name="Google Shape;84;p5"/>
          <p:cNvGraphicFramePr/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>
              <mc:Choice Requires="v">
                <p:oleObj r:id="rId4" imgH="984250" imgW="1312863" progId="MSPhotoEd.3" spid="_x0000_s1">
                  <p:embed/>
                </p:oleObj>
              </mc:Choice>
              <mc:Fallback>
                <p:oleObj r:id="rId5" imgH="984250" imgW="1312863" progId="MSPhotoEd.3">
                  <p:embed/>
                  <p:pic>
                    <p:nvPicPr>
                      <p:cNvPr id="84" name="Google Shape;84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Google Shape;85;p5"/>
          <p:cNvSpPr/>
          <p:nvPr/>
        </p:nvSpPr>
        <p:spPr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MVC architecture is applied in web application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5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4294967295" type="title"/>
          </p:nvPr>
        </p:nvSpPr>
        <p:spPr>
          <a:xfrm>
            <a:off x="914400" y="0"/>
            <a:ext cx="8229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aphicFrame>
        <p:nvGraphicFramePr>
          <p:cNvPr id="93" name="Google Shape;93;p6"/>
          <p:cNvGraphicFramePr/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>
              <mc:Choice Requires="v">
                <p:oleObj r:id="rId4" imgH="984250" imgW="1312863" progId="MSPhotoEd.3" spid="_x0000_s1">
                  <p:embed/>
                </p:oleObj>
              </mc:Choice>
              <mc:Fallback>
                <p:oleObj r:id="rId5" imgH="984250" imgW="1312863" progId="MSPhotoEd.3">
                  <p:embed/>
                  <p:pic>
                    <p:nvPicPr>
                      <p:cNvPr id="93" name="Google Shape;93;p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Google Shape;94;p6"/>
          <p:cNvSpPr/>
          <p:nvPr/>
        </p:nvSpPr>
        <p:spPr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cap="flat" cmpd="sng" w="9525">
            <a:solidFill>
              <a:srgbClr val="FFF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MVC architecture is applied in web application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6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idx="4294967295" type="title"/>
          </p:nvPr>
        </p:nvSpPr>
        <p:spPr>
          <a:xfrm>
            <a:off x="914400" y="0"/>
            <a:ext cx="8229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aphicFrame>
        <p:nvGraphicFramePr>
          <p:cNvPr id="103" name="Google Shape;103;p7"/>
          <p:cNvGraphicFramePr/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>
              <mc:Choice Requires="v">
                <p:oleObj r:id="rId4" imgH="984250" imgW="1312863" progId="MSPhotoEd.3" spid="_x0000_s1">
                  <p:embed/>
                </p:oleObj>
              </mc:Choice>
              <mc:Fallback>
                <p:oleObj r:id="rId5" imgH="984250" imgW="1312863" progId="MSPhotoEd.3">
                  <p:embed/>
                  <p:pic>
                    <p:nvPicPr>
                      <p:cNvPr id="103" name="Google Shape;103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Google Shape;104;p7"/>
          <p:cNvSpPr/>
          <p:nvPr/>
        </p:nvSpPr>
        <p:spPr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cap="flat" cmpd="sng" w="9525">
            <a:solidFill>
              <a:srgbClr val="FFF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MVC architecture is applied in web application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7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idx="4294967295" type="title"/>
          </p:nvPr>
        </p:nvSpPr>
        <p:spPr>
          <a:xfrm>
            <a:off x="914400" y="0"/>
            <a:ext cx="8229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aphicFrame>
        <p:nvGraphicFramePr>
          <p:cNvPr id="116" name="Google Shape;116;p8"/>
          <p:cNvGraphicFramePr/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>
              <mc:Choice Requires="v">
                <p:oleObj r:id="rId4" imgH="984250" imgW="1312863" progId="MSPhotoEd.3" spid="_x0000_s1">
                  <p:embed/>
                </p:oleObj>
              </mc:Choice>
              <mc:Fallback>
                <p:oleObj r:id="rId5" imgH="984250" imgW="1312863" progId="MSPhotoEd.3">
                  <p:embed/>
                  <p:pic>
                    <p:nvPicPr>
                      <p:cNvPr id="116" name="Google Shape;116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Google Shape;117;p8"/>
          <p:cNvSpPr/>
          <p:nvPr/>
        </p:nvSpPr>
        <p:spPr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cap="flat" cmpd="sng" w="9525">
            <a:solidFill>
              <a:srgbClr val="FFF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7816850" y="3329781"/>
            <a:ext cx="1047750" cy="1725613"/>
          </a:xfrm>
          <a:prstGeom prst="can">
            <a:avLst>
              <a:gd fmla="val 4117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MVC architecture is applied in web application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8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124" name="Google Shape;124;p8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idx="4294967295" type="title"/>
          </p:nvPr>
        </p:nvSpPr>
        <p:spPr>
          <a:xfrm>
            <a:off x="914400" y="0"/>
            <a:ext cx="8229600" cy="830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Course Objectives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aphicFrame>
        <p:nvGraphicFramePr>
          <p:cNvPr id="130" name="Google Shape;130;p9"/>
          <p:cNvGraphicFramePr/>
          <p:nvPr/>
        </p:nvGraphicFramePr>
        <p:xfrm>
          <a:off x="234950" y="3722688"/>
          <a:ext cx="1312863" cy="984250"/>
        </p:xfrm>
        <a:graphic>
          <a:graphicData uri="http://schemas.openxmlformats.org/presentationml/2006/ole">
            <mc:AlternateContent>
              <mc:Choice Requires="v">
                <p:oleObj r:id="rId4" imgH="984250" imgW="1312863" progId="MSPhotoEd.3" spid="_x0000_s1">
                  <p:embed/>
                </p:oleObj>
              </mc:Choice>
              <mc:Fallback>
                <p:oleObj r:id="rId5" imgH="984250" imgW="1312863" progId="MSPhotoEd.3">
                  <p:embed/>
                  <p:pic>
                    <p:nvPicPr>
                      <p:cNvPr id="130" name="Google Shape;130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4950" y="3722688"/>
                        <a:ext cx="131286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Google Shape;131;p9"/>
          <p:cNvSpPr/>
          <p:nvPr/>
        </p:nvSpPr>
        <p:spPr>
          <a:xfrm>
            <a:off x="2728913" y="2633663"/>
            <a:ext cx="1414462" cy="3008312"/>
          </a:xfrm>
          <a:prstGeom prst="rect">
            <a:avLst/>
          </a:prstGeom>
          <a:solidFill>
            <a:srgbClr val="FFFF66"/>
          </a:solidFill>
          <a:ln cap="flat" cmpd="sng" w="9525">
            <a:solidFill>
              <a:srgbClr val="FFF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2881313" y="3273425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33" name="Google Shape;133;p9"/>
          <p:cNvCxnSpPr>
            <a:endCxn id="132" idx="2"/>
          </p:cNvCxnSpPr>
          <p:nvPr/>
        </p:nvCxnSpPr>
        <p:spPr>
          <a:xfrm flipH="1" rot="10800000">
            <a:off x="1547813" y="3568700"/>
            <a:ext cx="1333500" cy="646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9"/>
          <p:cNvSpPr/>
          <p:nvPr/>
        </p:nvSpPr>
        <p:spPr>
          <a:xfrm>
            <a:off x="3471863" y="4114800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>
            <a:off x="2881313" y="4792663"/>
            <a:ext cx="590550" cy="59055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>
            <a:off x="7816850" y="3329781"/>
            <a:ext cx="1047750" cy="1725613"/>
          </a:xfrm>
          <a:prstGeom prst="can">
            <a:avLst>
              <a:gd fmla="val 4117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228600" y="1006475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MVC architecture is applied in web application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1825228" y="3553202"/>
            <a:ext cx="6262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9" name="Google Shape;139;p9"/>
          <p:cNvSpPr txBox="1"/>
          <p:nvPr>
            <p:ph idx="10" type="dt"/>
          </p:nvPr>
        </p:nvSpPr>
        <p:spPr>
          <a:xfrm>
            <a:off x="16166" y="6480699"/>
            <a:ext cx="13877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12/28/2023</a:t>
            </a:r>
            <a:endParaRPr/>
          </a:p>
        </p:txBody>
      </p:sp>
      <p:sp>
        <p:nvSpPr>
          <p:cNvPr id="140" name="Google Shape;140;p9"/>
          <p:cNvSpPr txBox="1"/>
          <p:nvPr>
            <p:ph idx="12" type="sldNum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2007-08-21T04:43:22Z</dcterms:created>
  <dc:creator>Kieu Trong Khanh</dc:creator>
</cp:coreProperties>
</file>