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1"/>
  </p:sldMasterIdLst>
  <p:notesMasterIdLst>
    <p:notesMasterId r:id="rId47"/>
  </p:notesMasterIdLst>
  <p:sldIdLst>
    <p:sldId id="256" r:id="rId2"/>
    <p:sldId id="359" r:id="rId3"/>
    <p:sldId id="535" r:id="rId4"/>
    <p:sldId id="705" r:id="rId5"/>
    <p:sldId id="706" r:id="rId6"/>
    <p:sldId id="707" r:id="rId7"/>
    <p:sldId id="717" r:id="rId8"/>
    <p:sldId id="708" r:id="rId9"/>
    <p:sldId id="536" r:id="rId10"/>
    <p:sldId id="709" r:id="rId11"/>
    <p:sldId id="718" r:id="rId12"/>
    <p:sldId id="537" r:id="rId13"/>
    <p:sldId id="710" r:id="rId14"/>
    <p:sldId id="711" r:id="rId15"/>
    <p:sldId id="712" r:id="rId16"/>
    <p:sldId id="713" r:id="rId17"/>
    <p:sldId id="719" r:id="rId18"/>
    <p:sldId id="538" r:id="rId19"/>
    <p:sldId id="732" r:id="rId20"/>
    <p:sldId id="743" r:id="rId21"/>
    <p:sldId id="533" r:id="rId22"/>
    <p:sldId id="534" r:id="rId23"/>
    <p:sldId id="714" r:id="rId24"/>
    <p:sldId id="720" r:id="rId25"/>
    <p:sldId id="721" r:id="rId26"/>
    <p:sldId id="722" r:id="rId27"/>
    <p:sldId id="723" r:id="rId28"/>
    <p:sldId id="725" r:id="rId29"/>
    <p:sldId id="726" r:id="rId30"/>
    <p:sldId id="727" r:id="rId31"/>
    <p:sldId id="724" r:id="rId32"/>
    <p:sldId id="741" r:id="rId33"/>
    <p:sldId id="742" r:id="rId34"/>
    <p:sldId id="730" r:id="rId35"/>
    <p:sldId id="731" r:id="rId36"/>
    <p:sldId id="734" r:id="rId37"/>
    <p:sldId id="736" r:id="rId38"/>
    <p:sldId id="737" r:id="rId39"/>
    <p:sldId id="735" r:id="rId40"/>
    <p:sldId id="739" r:id="rId41"/>
    <p:sldId id="738" r:id="rId42"/>
    <p:sldId id="394" r:id="rId43"/>
    <p:sldId id="634" r:id="rId44"/>
    <p:sldId id="503" r:id="rId45"/>
    <p:sldId id="509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800080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54" autoAdjust="0"/>
    <p:restoredTop sz="89935" autoAdjust="0"/>
  </p:normalViewPr>
  <p:slideViewPr>
    <p:cSldViewPr snapToGrid="0">
      <p:cViewPr varScale="1">
        <p:scale>
          <a:sx n="86" d="100"/>
          <a:sy n="86" d="100"/>
        </p:scale>
        <p:origin x="177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6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7060604-AE71-4C08-A949-AF2A535F0551}" type="datetimeFigureOut">
              <a:rPr lang="en-US"/>
              <a:pPr>
                <a:defRPr/>
              </a:pPr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3E8CF86-90DE-4A0B-86D1-084D91DB4D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565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956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308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31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601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4087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E8CF86-90DE-4A0B-86D1-084D91DB4D6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865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452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9253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3968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5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>
                <a:solidFill>
                  <a:srgbClr val="FF00FF"/>
                </a:solidFill>
                <a:latin typeface="Consolas" panose="020B0609020204030204" pitchFamily="49" charset="0"/>
              </a:rPr>
              <a:t>@@version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343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035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266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505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4274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300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C27B2-A05A-62AD-86CA-C44BF35B68C8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147D65-4425-C873-B021-491A7AB8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8" y="6492875"/>
            <a:ext cx="51723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F0B227-3F0E-4BDA-425C-048DD27CC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98ABCD-E90E-4F43-9551-77C7F3D74DD7}" type="datetime1">
              <a:rPr lang="en-US" smtClean="0"/>
              <a:t>9/11/2024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18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2">
                  <a:lumMod val="60000"/>
                  <a:lumOff val="40000"/>
                </a:schemeClr>
              </a:buClr>
              <a:buSzPct val="80000"/>
              <a:buFont typeface="Wingdings" pitchFamily="2" charset="2"/>
              <a:buChar char="l"/>
              <a:defRPr>
                <a:latin typeface="Arial" pitchFamily="34" charset="0"/>
                <a:cs typeface="Arial" pitchFamily="34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718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FFCAE-1BB5-4C83-A559-97448847606D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1345" y="6492875"/>
            <a:ext cx="57265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9278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794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359D7-5FCE-4A6D-ABF3-33A68BAF08E8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6A7AF88-9653-605E-7F71-2A24466C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9055" y="6492875"/>
            <a:ext cx="54494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354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794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9EEA1D0-6BA1-9CF3-55A6-237147F56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0582" y="6492875"/>
            <a:ext cx="56341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95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BDF03-CB8E-B663-B3C7-3E5F065F438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275775" y="22396"/>
            <a:ext cx="824704" cy="661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7EC091C-DA5A-F315-FF6F-28B139571DB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98937" y="70884"/>
            <a:ext cx="1738911" cy="4463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F1348D-537C-8565-4F43-A4B8FE9C1385}"/>
              </a:ext>
            </a:extLst>
          </p:cNvPr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560EF-9C18-88EC-76FA-56D6C8BFD331}"/>
              </a:ext>
            </a:extLst>
          </p:cNvPr>
          <p:cNvSpPr txBox="1"/>
          <p:nvPr userDrawn="1"/>
        </p:nvSpPr>
        <p:spPr>
          <a:xfrm>
            <a:off x="0" y="6479766"/>
            <a:ext cx="9144000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748248E-8534-CDA6-C123-C3E7D359A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166" y="6480699"/>
            <a:ext cx="1387761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4998ABCD-E90E-4F43-9551-77C7F3D74DD7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7795B8F-8CE0-A52F-D527-C3A6C3DE7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5606" y="6470479"/>
            <a:ext cx="424873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7" r:id="rId3"/>
    <p:sldLayoutId id="2147483838" r:id="rId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vi-vn/sql/connect/jdbc/download-microsoft-jdbc-driver-for-sql-server?view=sql-server-201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0" y="1833563"/>
            <a:ext cx="9144000" cy="2438400"/>
          </a:xfrm>
        </p:spPr>
        <p:txBody>
          <a:bodyPr/>
          <a:lstStyle/>
          <a:p>
            <a:pPr eaLnBrk="1" hangingPunct="1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Interacting with Database 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  <a:br>
              <a:rPr lang="en-US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40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617663"/>
            <a:ext cx="8951912" cy="4700587"/>
          </a:xfrm>
        </p:spPr>
        <p:txBody>
          <a:bodyPr/>
          <a:lstStyle/>
          <a:p>
            <a:pPr algn="just">
              <a:lnSpc>
                <a:spcPct val="80000"/>
              </a:lnSpc>
              <a:defRPr/>
            </a:pPr>
            <a:r>
              <a:rPr lang="en-US" b="1" dirty="0">
                <a:latin typeface="Times New Roman" pitchFamily="18" charset="0"/>
                <a:cs typeface="Arial" charset="0"/>
              </a:rPr>
              <a:t>DBMS provider/developer </a:t>
            </a:r>
            <a:r>
              <a:rPr lang="en-US" dirty="0">
                <a:latin typeface="Times New Roman" pitchFamily="18" charset="0"/>
                <a:cs typeface="Arial" charset="0"/>
              </a:rPr>
              <a:t>will supply a package in which </a:t>
            </a:r>
            <a:r>
              <a:rPr lang="en-US" b="1" dirty="0">
                <a:latin typeface="Times New Roman" pitchFamily="18" charset="0"/>
                <a:cs typeface="Arial" charset="0"/>
              </a:rPr>
              <a:t>specific classes </a:t>
            </a:r>
            <a:r>
              <a:rPr lang="en-US" dirty="0">
                <a:latin typeface="Times New Roman" pitchFamily="18" charset="0"/>
                <a:cs typeface="Arial" charset="0"/>
              </a:rPr>
              <a:t>implementing </a:t>
            </a:r>
            <a:r>
              <a:rPr lang="en-US" b="1" dirty="0">
                <a:latin typeface="Times New Roman" pitchFamily="18" charset="0"/>
                <a:cs typeface="Arial" charset="0"/>
              </a:rPr>
              <a:t>standard JDBC driver</a:t>
            </a:r>
            <a:r>
              <a:rPr lang="en-US" dirty="0">
                <a:latin typeface="Times New Roman" pitchFamily="18" charset="0"/>
                <a:cs typeface="Arial" charset="0"/>
              </a:rPr>
              <a:t> (</a:t>
            </a:r>
            <a:r>
              <a:rPr lang="en-US" b="1" dirty="0">
                <a:latin typeface="Times New Roman" pitchFamily="18" charset="0"/>
                <a:cs typeface="Arial" charset="0"/>
              </a:rPr>
              <a:t>free</a:t>
            </a:r>
            <a:r>
              <a:rPr lang="en-US" dirty="0">
                <a:latin typeface="Times New Roman" pitchFamily="18" charset="0"/>
                <a:cs typeface="Arial" charset="0"/>
              </a:rPr>
              <a:t>).</a:t>
            </a:r>
          </a:p>
          <a:p>
            <a:pPr algn="just">
              <a:lnSpc>
                <a:spcPct val="80000"/>
              </a:lnSpc>
              <a:defRPr/>
            </a:pPr>
            <a:r>
              <a:rPr lang="en-US" dirty="0">
                <a:latin typeface="Times New Roman" pitchFamily="18" charset="0"/>
                <a:cs typeface="Arial" charset="0"/>
              </a:rPr>
              <a:t>Based on characteristics of DBMSs, </a:t>
            </a:r>
            <a:r>
              <a:rPr lang="en-US" b="1" dirty="0">
                <a:latin typeface="Times New Roman" pitchFamily="18" charset="0"/>
                <a:cs typeface="Arial" charset="0"/>
              </a:rPr>
              <a:t>four types </a:t>
            </a:r>
            <a:r>
              <a:rPr lang="en-US" dirty="0">
                <a:latin typeface="Times New Roman" pitchFamily="18" charset="0"/>
                <a:cs typeface="Arial" charset="0"/>
              </a:rPr>
              <a:t>of JDBC drivers are:</a:t>
            </a:r>
            <a:endParaRPr lang="vi-VN" dirty="0">
              <a:latin typeface="Times New Roman" pitchFamily="18" charset="0"/>
              <a:cs typeface="Arial" charset="0"/>
            </a:endParaRP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JDBC ODBC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  <a:defRPr/>
            </a:pPr>
            <a:r>
              <a:rPr lang="vi-V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Font typeface="Arial" charset="0"/>
              <a:buChar char="•"/>
              <a:defRPr/>
            </a:pPr>
            <a:r>
              <a:rPr lang="vi-VN" sz="3200" b="1" dirty="0" err="1">
                <a:latin typeface="Times New Roman" pitchFamily="18" charset="0"/>
                <a:cs typeface="Arial" charset="0"/>
              </a:rPr>
              <a:t>Type</a:t>
            </a:r>
            <a:r>
              <a:rPr lang="vi-VN" sz="3200" b="1" dirty="0">
                <a:latin typeface="Times New Roman" pitchFamily="18" charset="0"/>
                <a:cs typeface="Arial" charset="0"/>
              </a:rPr>
              <a:t> 1 </a:t>
            </a:r>
            <a:r>
              <a:rPr lang="en-US" sz="3200" b="1" dirty="0">
                <a:latin typeface="Times New Roman" pitchFamily="18" charset="0"/>
                <a:cs typeface="Arial" charset="0"/>
              </a:rPr>
              <a:t>and</a:t>
            </a:r>
            <a:r>
              <a:rPr lang="vi-VN" sz="32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3200" b="1" dirty="0" err="1">
                <a:latin typeface="Times New Roman" pitchFamily="18" charset="0"/>
                <a:cs typeface="Arial" charset="0"/>
              </a:rPr>
              <a:t>Type</a:t>
            </a:r>
            <a:r>
              <a:rPr lang="vi-VN" sz="3200" b="1" dirty="0">
                <a:latin typeface="Times New Roman" pitchFamily="18" charset="0"/>
                <a:cs typeface="Arial" charset="0"/>
              </a:rPr>
              <a:t> 4 </a:t>
            </a:r>
            <a:r>
              <a:rPr lang="en-US" sz="3200" dirty="0">
                <a:latin typeface="Times New Roman" pitchFamily="18" charset="0"/>
                <a:cs typeface="Arial" charset="0"/>
              </a:rPr>
              <a:t>are</a:t>
            </a:r>
            <a:r>
              <a:rPr lang="vi-VN" sz="3200" dirty="0">
                <a:latin typeface="Times New Roman" pitchFamily="18" charset="0"/>
                <a:cs typeface="Arial" charset="0"/>
              </a:rPr>
              <a:t> </a:t>
            </a:r>
            <a:r>
              <a:rPr lang="vi-VN" sz="3200" b="1" dirty="0" err="1">
                <a:latin typeface="Times New Roman" pitchFamily="18" charset="0"/>
                <a:cs typeface="Arial" charset="0"/>
              </a:rPr>
              <a:t>populated</a:t>
            </a:r>
            <a:r>
              <a:rPr lang="en-US" sz="3200" dirty="0">
                <a:latin typeface="Arial" charset="0"/>
                <a:cs typeface="Arial" charset="0"/>
              </a:rPr>
              <a:t>.</a:t>
            </a:r>
            <a:endParaRPr lang="vi-VN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1A641-7F3D-1FE5-F87C-854420FE7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918F72-E2AB-4858-993A-72DEF1C17400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8DA40-1AD8-DB93-128D-C862F3991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73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Drivers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9C5B56-2720-4832-BAE9-095513FD6DA6}"/>
              </a:ext>
            </a:extLst>
          </p:cNvPr>
          <p:cNvSpPr txBox="1">
            <a:spLocks/>
          </p:cNvSpPr>
          <p:nvPr/>
        </p:nvSpPr>
        <p:spPr bwMode="auto">
          <a:xfrm>
            <a:off x="0" y="1531505"/>
            <a:ext cx="9144000" cy="513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altLang="en-US" sz="2800" b="1" dirty="0">
                <a:latin typeface="Times New Roman" panose="02020603050405020304" pitchFamily="18" charset="0"/>
              </a:rPr>
              <a:t>Translates</a:t>
            </a:r>
            <a:r>
              <a:rPr lang="en-US" altLang="en-US" sz="2800" dirty="0">
                <a:latin typeface="Times New Roman" panose="02020603050405020304" pitchFamily="18" charset="0"/>
              </a:rPr>
              <a:t> Java statements to SQL statements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Helps applications to </a:t>
            </a:r>
            <a:r>
              <a:rPr lang="en-US" altLang="en-US" sz="2800" b="1" dirty="0">
                <a:latin typeface="Times New Roman" panose="02020603050405020304" pitchFamily="18" charset="0"/>
              </a:rPr>
              <a:t>interact</a:t>
            </a:r>
            <a:r>
              <a:rPr lang="en-US" altLang="en-US" sz="2800" dirty="0">
                <a:latin typeface="Times New Roman" panose="02020603050405020304" pitchFamily="18" charset="0"/>
              </a:rPr>
              <a:t> with the database, using Java</a:t>
            </a:r>
            <a:r>
              <a:rPr lang="en-US" altLang="en-US" sz="2800" dirty="0"/>
              <a:t>’</a:t>
            </a:r>
            <a:r>
              <a:rPr lang="en-US" altLang="en-US" sz="2800" dirty="0">
                <a:latin typeface="Times New Roman" panose="02020603050405020304" pitchFamily="18" charset="0"/>
              </a:rPr>
              <a:t>s built-in </a:t>
            </a:r>
            <a:r>
              <a:rPr lang="en-US" altLang="en-US" sz="2800" b="1" dirty="0">
                <a:latin typeface="Times New Roman" panose="02020603050405020304" pitchFamily="18" charset="0"/>
              </a:rPr>
              <a:t>Driver Manager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JDBC driver manager </a:t>
            </a:r>
            <a:r>
              <a:rPr lang="en-US" altLang="en-US" sz="2800" b="1" dirty="0">
                <a:latin typeface="Times New Roman" panose="02020603050405020304" pitchFamily="18" charset="0"/>
              </a:rPr>
              <a:t>maintains a list of drivers </a:t>
            </a:r>
            <a:r>
              <a:rPr lang="en-US" altLang="en-US" sz="2800" dirty="0">
                <a:latin typeface="Times New Roman" panose="02020603050405020304" pitchFamily="18" charset="0"/>
              </a:rPr>
              <a:t>created for different databases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JDBC drivers connect the Java application to the driver </a:t>
            </a:r>
            <a:r>
              <a:rPr lang="en-US" altLang="en-US" sz="2800" b="1" dirty="0">
                <a:latin typeface="Times New Roman" panose="02020603050405020304" pitchFamily="18" charset="0"/>
              </a:rPr>
              <a:t>specified in the Java program</a:t>
            </a:r>
          </a:p>
          <a:p>
            <a:pPr algn="just"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</a:rPr>
              <a:t>four types </a:t>
            </a:r>
            <a:r>
              <a:rPr lang="en-US" altLang="en-US" sz="2800" dirty="0">
                <a:latin typeface="Times New Roman" panose="02020603050405020304" pitchFamily="18" charset="0"/>
              </a:rPr>
              <a:t>of JDBC drivers are: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1</a:t>
            </a:r>
            <a:r>
              <a:rPr lang="vi-VN" altLang="en-US" sz="2400" dirty="0">
                <a:latin typeface="Times New Roman" panose="02020603050405020304" pitchFamily="18" charset="0"/>
              </a:rPr>
              <a:t>: JDBC ODBC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2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Native</a:t>
            </a:r>
            <a:r>
              <a:rPr lang="vi-VN" altLang="en-US" sz="2400" dirty="0">
                <a:latin typeface="Times New Roman" panose="02020603050405020304" pitchFamily="18" charset="0"/>
              </a:rPr>
              <a:t> API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3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Network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Protocol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4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Native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Protocol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1 &amp;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Type</a:t>
            </a:r>
            <a:r>
              <a:rPr lang="vi-VN" altLang="en-US" sz="2400" b="1" dirty="0">
                <a:latin typeface="Times New Roman" panose="02020603050405020304" pitchFamily="18" charset="0"/>
              </a:rPr>
              <a:t> 4 </a:t>
            </a:r>
            <a:r>
              <a:rPr lang="vi-VN" altLang="en-US" sz="2400" dirty="0" err="1">
                <a:latin typeface="Times New Roman" panose="02020603050405020304" pitchFamily="18" charset="0"/>
              </a:rPr>
              <a:t>is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populated</a:t>
            </a:r>
            <a:endParaRPr lang="vi-V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35BE42-814A-9C5C-7E7B-BBD54489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0AEDE1-D21F-4043-9B7A-D5AECFF9AE66}" type="datetime1">
              <a:rPr lang="en-US" smtClean="0"/>
              <a:t>9/11/2024</a:t>
            </a:fld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3D1A71BE-9149-8375-5407-504312DD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751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1-Driver: JDBC-ODBC Bridge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C9E8BF-F2BD-45D8-A6BD-F18D701A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1087585"/>
            <a:ext cx="3151188" cy="2174875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8505AF7D-1213-46E0-B19F-0BB42909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663" y="1544785"/>
            <a:ext cx="2251075" cy="630238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F209F5CE-8023-4B81-A847-1990AE0C3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250" y="2306785"/>
            <a:ext cx="2701925" cy="800100"/>
          </a:xfrm>
          <a:prstGeom prst="cube">
            <a:avLst>
              <a:gd name="adj" fmla="val 16667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 JDBC-ODBC Bridge</a:t>
            </a:r>
          </a:p>
        </p:txBody>
      </p:sp>
      <p:sp>
        <p:nvSpPr>
          <p:cNvPr id="19" name="Text Box 7">
            <a:extLst>
              <a:ext uri="{FF2B5EF4-FFF2-40B4-BE49-F238E27FC236}">
                <a16:creationId xmlns:a16="http://schemas.microsoft.com/office/drawing/2014/main" id="{B5E4F5CE-1780-4271-AE47-E2DEF9543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213" y="3373585"/>
            <a:ext cx="24765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</a:t>
            </a:r>
          </a:p>
        </p:txBody>
      </p:sp>
      <p:sp>
        <p:nvSpPr>
          <p:cNvPr id="20" name="Text Box 8">
            <a:extLst>
              <a:ext uri="{FF2B5EF4-FFF2-40B4-BE49-F238E27FC236}">
                <a16:creationId xmlns:a16="http://schemas.microsoft.com/office/drawing/2014/main" id="{680DB956-FBBF-407B-A3AA-E511A09D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5813" y="3373585"/>
            <a:ext cx="1576387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26D1BEFD-3B8C-46E0-AFE5-8B618B747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4675" y="1087585"/>
            <a:ext cx="2251075" cy="31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54F079E0-BEBE-49E9-8A53-182B51D0A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3825" y="3830785"/>
            <a:ext cx="3151188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ODBC Driver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1DC733B1-7ACC-4C9D-ABD9-BFE178D5736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906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4C89FA8A-B984-4A16-A64C-DA7EF0CA8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069E2157-53FF-494E-8084-811E04249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7463" y="3297385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CC87C498-D092-4495-8CBD-463D3628846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284663" y="3297385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213E7E56-9195-4E1E-B0DA-3A35FE6A5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28" name="AutoShape 10">
            <a:extLst>
              <a:ext uri="{FF2B5EF4-FFF2-40B4-BE49-F238E27FC236}">
                <a16:creationId xmlns:a16="http://schemas.microsoft.com/office/drawing/2014/main" id="{23B69F92-413B-45B7-AFA9-C655A4283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5185"/>
            <a:ext cx="1981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Access Driver</a:t>
            </a:r>
          </a:p>
        </p:txBody>
      </p:sp>
      <p:sp>
        <p:nvSpPr>
          <p:cNvPr id="29" name="AutoShape 10">
            <a:extLst>
              <a:ext uri="{FF2B5EF4-FFF2-40B4-BE49-F238E27FC236}">
                <a16:creationId xmlns:a16="http://schemas.microsoft.com/office/drawing/2014/main" id="{4A3153A0-AF1B-4F72-8E3F-871023BF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745185"/>
            <a:ext cx="1981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Excel Driver</a:t>
            </a:r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D41C4F73-DAA0-4541-8A8B-893DBD3CD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45185"/>
            <a:ext cx="22860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 SQL Srv Driver</a:t>
            </a:r>
          </a:p>
        </p:txBody>
      </p:sp>
      <p:sp>
        <p:nvSpPr>
          <p:cNvPr id="31" name="AutoShape 10">
            <a:extLst>
              <a:ext uri="{FF2B5EF4-FFF2-40B4-BE49-F238E27FC236}">
                <a16:creationId xmlns:a16="http://schemas.microsoft.com/office/drawing/2014/main" id="{C67EBD29-98E8-4545-8EDD-B79A7D8B7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745185"/>
            <a:ext cx="16002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Driver</a:t>
            </a:r>
          </a:p>
        </p:txBody>
      </p:sp>
      <p:sp>
        <p:nvSpPr>
          <p:cNvPr id="32" name="AutoShape 10">
            <a:extLst>
              <a:ext uri="{FF2B5EF4-FFF2-40B4-BE49-F238E27FC236}">
                <a16:creationId xmlns:a16="http://schemas.microsoft.com/office/drawing/2014/main" id="{B4BCA178-CDDE-411E-AE30-A3A584391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4745185"/>
            <a:ext cx="609600" cy="457200"/>
          </a:xfrm>
          <a:prstGeom prst="plus">
            <a:avLst>
              <a:gd name="adj" fmla="val 25000"/>
            </a:avLst>
          </a:prstGeom>
          <a:gradFill rotWithShape="0">
            <a:gsLst>
              <a:gs pos="0">
                <a:srgbClr val="EAAAD5"/>
              </a:gs>
              <a:gs pos="50000">
                <a:srgbClr val="FFFFFF"/>
              </a:gs>
              <a:gs pos="100000">
                <a:srgbClr val="EAAAD5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3" name="AutoShape 11">
            <a:extLst>
              <a:ext uri="{FF2B5EF4-FFF2-40B4-BE49-F238E27FC236}">
                <a16:creationId xmlns:a16="http://schemas.microsoft.com/office/drawing/2014/main" id="{8D2D2DA2-3B39-4AEB-B667-AAB6E72D5B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24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420AD348-59CB-45B3-8F2C-903FA4F64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AutoShape 15">
            <a:extLst>
              <a:ext uri="{FF2B5EF4-FFF2-40B4-BE49-F238E27FC236}">
                <a16:creationId xmlns:a16="http://schemas.microsoft.com/office/drawing/2014/main" id="{ACF57158-8EB5-4775-ACDD-FA46BD69D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6" name="AutoShape 11">
            <a:extLst>
              <a:ext uri="{FF2B5EF4-FFF2-40B4-BE49-F238E27FC236}">
                <a16:creationId xmlns:a16="http://schemas.microsoft.com/office/drawing/2014/main" id="{DB5BAA5A-D242-4005-83F5-C023F53AA3F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10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AutoShape 12">
            <a:extLst>
              <a:ext uri="{FF2B5EF4-FFF2-40B4-BE49-F238E27FC236}">
                <a16:creationId xmlns:a16="http://schemas.microsoft.com/office/drawing/2014/main" id="{7FC05B7F-2E74-4B2E-935E-E57AD4CE3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AutoShape 15">
            <a:extLst>
              <a:ext uri="{FF2B5EF4-FFF2-40B4-BE49-F238E27FC236}">
                <a16:creationId xmlns:a16="http://schemas.microsoft.com/office/drawing/2014/main" id="{C85ECADB-63DB-4E0C-BE0F-553950032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9" name="AutoShape 11">
            <a:extLst>
              <a:ext uri="{FF2B5EF4-FFF2-40B4-BE49-F238E27FC236}">
                <a16:creationId xmlns:a16="http://schemas.microsoft.com/office/drawing/2014/main" id="{F24CB66F-0A43-4BE9-9DF7-5E558C8A76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200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AutoShape 12">
            <a:extLst>
              <a:ext uri="{FF2B5EF4-FFF2-40B4-BE49-F238E27FC236}">
                <a16:creationId xmlns:a16="http://schemas.microsoft.com/office/drawing/2014/main" id="{8F457C42-1ECD-4D9C-960D-EF7F5357A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520238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AutoShape 15">
            <a:extLst>
              <a:ext uri="{FF2B5EF4-FFF2-40B4-BE49-F238E27FC236}">
                <a16:creationId xmlns:a16="http://schemas.microsoft.com/office/drawing/2014/main" id="{C05155E4-752F-4024-8D16-F1ACC6B7E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5577035"/>
            <a:ext cx="1295400" cy="7762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DF1D80-CFB5-444C-94D6-D30B8A814CDE}"/>
              </a:ext>
            </a:extLst>
          </p:cNvPr>
          <p:cNvCxnSpPr>
            <a:stCxn id="22" idx="1"/>
            <a:endCxn id="28" idx="0"/>
          </p:cNvCxnSpPr>
          <p:nvPr/>
        </p:nvCxnSpPr>
        <p:spPr>
          <a:xfrm rot="10800000" flipV="1">
            <a:off x="990600" y="4059385"/>
            <a:ext cx="1673225" cy="685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D3DC831-0BD6-4E0E-9FE3-B3F7D9A2B62A}"/>
              </a:ext>
            </a:extLst>
          </p:cNvPr>
          <p:cNvCxnSpPr>
            <a:endCxn id="29" idx="0"/>
          </p:cNvCxnSpPr>
          <p:nvPr/>
        </p:nvCxnSpPr>
        <p:spPr>
          <a:xfrm rot="5400000">
            <a:off x="2895600" y="4516585"/>
            <a:ext cx="4572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C85CF31-454D-4128-8ED4-488D5FE79CEE}"/>
              </a:ext>
            </a:extLst>
          </p:cNvPr>
          <p:cNvCxnSpPr/>
          <p:nvPr/>
        </p:nvCxnSpPr>
        <p:spPr>
          <a:xfrm rot="5400000">
            <a:off x="5105400" y="4516585"/>
            <a:ext cx="457200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C033B9-3F2C-42B7-BA48-4681FF3A7621}"/>
              </a:ext>
            </a:extLst>
          </p:cNvPr>
          <p:cNvCxnSpPr>
            <a:stCxn id="22" idx="3"/>
          </p:cNvCxnSpPr>
          <p:nvPr/>
        </p:nvCxnSpPr>
        <p:spPr>
          <a:xfrm>
            <a:off x="5815013" y="4059385"/>
            <a:ext cx="1728787" cy="68580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81F38C2-0D03-4C72-A70E-571F4F6309A9}"/>
              </a:ext>
            </a:extLst>
          </p:cNvPr>
          <p:cNvSpPr/>
          <p:nvPr/>
        </p:nvSpPr>
        <p:spPr>
          <a:xfrm>
            <a:off x="6019800" y="3373585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&lt;Datasource name, Data file&gt;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BEB8FA-A5E4-4F30-9109-35C10846294F}"/>
              </a:ext>
            </a:extLst>
          </p:cNvPr>
          <p:cNvSpPr/>
          <p:nvPr/>
        </p:nvSpPr>
        <p:spPr>
          <a:xfrm>
            <a:off x="6629400" y="1620985"/>
            <a:ext cx="1905000" cy="838200"/>
          </a:xfrm>
          <a:prstGeom prst="rect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Technology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8D769-33BF-58F7-A5AF-BFD20EEA7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96E3D9-6257-4D91-BFD7-FE36F18479EB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A6EFE-49E9-5CBD-198E-BCF4D006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0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1-Driver: JDBC-ODBC Bridge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367850"/>
            <a:ext cx="8951912" cy="5116079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dirty="0">
                <a:latin typeface="Times New Roman" pitchFamily="18" charset="0"/>
                <a:cs typeface="Arial" charset="0"/>
              </a:rPr>
              <a:t>This package is in the JDK as default.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Translates</a:t>
            </a:r>
            <a:r>
              <a:rPr lang="en-US" sz="2800" dirty="0">
                <a:latin typeface="Times New Roman" pitchFamily="18" charset="0"/>
                <a:cs typeface="Arial" charset="0"/>
              </a:rPr>
              <a:t> JDBC APIs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to</a:t>
            </a:r>
            <a:r>
              <a:rPr lang="en-US" sz="2800" dirty="0">
                <a:latin typeface="Times New Roman" pitchFamily="18" charset="0"/>
                <a:cs typeface="Arial" charset="0"/>
              </a:rPr>
              <a:t> ODBC APIs </a:t>
            </a: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Enables</a:t>
            </a:r>
            <a:r>
              <a:rPr lang="en-US" sz="2800" dirty="0">
                <a:latin typeface="Times New Roman" pitchFamily="18" charset="0"/>
                <a:cs typeface="Arial" charset="0"/>
              </a:rPr>
              <a:t> the Java applications to </a:t>
            </a:r>
            <a:r>
              <a:rPr lang="en-US" sz="2800" b="1" dirty="0">
                <a:latin typeface="Times New Roman" pitchFamily="18" charset="0"/>
                <a:cs typeface="Arial" charset="0"/>
              </a:rPr>
              <a:t>interact</a:t>
            </a:r>
            <a:r>
              <a:rPr lang="en-US" sz="2800" dirty="0">
                <a:latin typeface="Times New Roman" pitchFamily="18" charset="0"/>
                <a:cs typeface="Arial" charset="0"/>
              </a:rPr>
              <a:t> with any database supported by Microsoft.</a:t>
            </a:r>
            <a:endParaRPr lang="vi-VN" sz="28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Provides platform dependence</a:t>
            </a:r>
            <a:r>
              <a:rPr lang="en-US" sz="2800" dirty="0">
                <a:latin typeface="Times New Roman" pitchFamily="18" charset="0"/>
                <a:cs typeface="Arial" charset="0"/>
              </a:rPr>
              <a:t>, as JDBC ODBC bridge driver uses ODBC</a:t>
            </a:r>
            <a:endParaRPr lang="vi-VN" sz="28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800" b="1" dirty="0">
                <a:latin typeface="Times New Roman" pitchFamily="18" charset="0"/>
                <a:cs typeface="Arial" charset="0"/>
              </a:rPr>
              <a:t>JDBC-ODBC bridge is useful when Java driver is not available for a database but it is supported by Microsoft.</a:t>
            </a:r>
            <a:endParaRPr lang="vi-VN" sz="28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vi-VN" sz="2800" b="1" dirty="0" err="1">
                <a:latin typeface="Times New Roman" pitchFamily="18" charset="0"/>
                <a:cs typeface="Arial" charset="0"/>
              </a:rPr>
              <a:t>Disadvantages</a:t>
            </a:r>
            <a:endParaRPr lang="vi-VN" sz="2800" b="1" dirty="0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</a:pPr>
            <a:r>
              <a:rPr lang="vi-VN" sz="2400" dirty="0" err="1">
                <a:latin typeface="Times New Roman" pitchFamily="18" charset="0"/>
                <a:cs typeface="Arial" charset="0"/>
              </a:rPr>
              <a:t>Platform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depen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den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ce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(Microsoft)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</a:pPr>
            <a:r>
              <a:rPr lang="vi-VN" sz="2400" dirty="0">
                <a:latin typeface="Times New Roman" pitchFamily="18" charset="0"/>
                <a:cs typeface="Arial" charset="0"/>
              </a:rPr>
              <a:t>The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performance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comparatively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slower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than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other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drivers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lvl="1" algn="just">
              <a:lnSpc>
                <a:spcPct val="80000"/>
              </a:lnSpc>
              <a:spcBef>
                <a:spcPts val="0"/>
              </a:spcBef>
            </a:pPr>
            <a:r>
              <a:rPr lang="vi-VN" sz="2400" dirty="0" err="1">
                <a:latin typeface="Times New Roman" pitchFamily="18" charset="0"/>
                <a:cs typeface="Arial" charset="0"/>
              </a:rPr>
              <a:t>Require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ODBC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driver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and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client</a:t>
            </a:r>
            <a:r>
              <a:rPr lang="vi-VN" sz="2400" dirty="0">
                <a:latin typeface="Times New Roman" pitchFamily="18" charset="0"/>
                <a:cs typeface="Arial" charset="0"/>
              </a:rPr>
              <a:t> DB to be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on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server</a:t>
            </a:r>
            <a:r>
              <a:rPr lang="vi-VN" sz="2400" dirty="0">
                <a:latin typeface="Times New Roman" pitchFamily="18" charset="0"/>
                <a:cs typeface="Arial" charset="0"/>
              </a:rPr>
              <a:t>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vi-VN" sz="2800" b="1" dirty="0" err="1">
                <a:latin typeface="Times New Roman" pitchFamily="18" charset="0"/>
                <a:cs typeface="Arial" charset="0"/>
              </a:rPr>
              <a:t>Usage</a:t>
            </a:r>
            <a:r>
              <a:rPr lang="vi-VN" sz="2800" dirty="0">
                <a:latin typeface="Times New Roman" pitchFamily="18" charset="0"/>
                <a:cs typeface="Arial" charset="0"/>
              </a:rPr>
              <a:t>: DSN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800" dirty="0">
                <a:latin typeface="Times New Roman" pitchFamily="18" charset="0"/>
                <a:cs typeface="Arial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registered</a:t>
            </a:r>
            <a:r>
              <a:rPr lang="vi-VN" sz="2800" dirty="0">
                <a:latin typeface="Times New Roman" pitchFamily="18" charset="0"/>
                <a:cs typeface="Arial" charset="0"/>
              </a:rPr>
              <a:t> to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use</a:t>
            </a:r>
            <a:r>
              <a:rPr lang="vi-VN" sz="2800" dirty="0">
                <a:latin typeface="Times New Roman" pitchFamily="18" charset="0"/>
                <a:cs typeface="Arial" charset="0"/>
              </a:rPr>
              <a:t> </a:t>
            </a:r>
            <a:r>
              <a:rPr lang="vi-VN" sz="2800" dirty="0" err="1">
                <a:latin typeface="Times New Roman" pitchFamily="18" charset="0"/>
                <a:cs typeface="Arial" charset="0"/>
              </a:rPr>
              <a:t>connecting</a:t>
            </a:r>
            <a:r>
              <a:rPr lang="vi-VN" sz="2800" dirty="0">
                <a:latin typeface="Times New Roman" pitchFamily="18" charset="0"/>
                <a:cs typeface="Arial" charset="0"/>
              </a:rPr>
              <a:t> DB</a:t>
            </a:r>
            <a:r>
              <a:rPr lang="en-US" sz="2800" dirty="0">
                <a:latin typeface="Times New Roman" pitchFamily="18" charset="0"/>
                <a:cs typeface="Arial" charset="0"/>
              </a:rPr>
              <a:t> (a data source is declared in Control Panel/ODBC Data sources)  </a:t>
            </a:r>
          </a:p>
          <a:p>
            <a:pPr marL="342900" lvl="1" indent="-342900">
              <a:buFont typeface="Arial" charset="0"/>
              <a:buChar char="•"/>
              <a:defRPr/>
            </a:pPr>
            <a:endParaRPr lang="vi-VN" sz="32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BA5C8-0812-0206-EF7C-78F4A376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D9AC114-4D3A-4318-AC57-D28E1C7ADD86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3776B-F6D1-769B-4533-3990C152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848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0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2-Driver: Native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238993" y="1201594"/>
            <a:ext cx="4130675" cy="5271943"/>
          </a:xfrm>
        </p:spPr>
        <p:txBody>
          <a:bodyPr/>
          <a:lstStyle/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Provides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access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to the database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through C/C++ codes.</a:t>
            </a: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Developed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using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native code libraries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Native code libraries provide access to the database, and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improve the performance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Java application sends a request for database connectivity as a normal JDBC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call to the Native API driver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80000"/>
              </a:lnSpc>
              <a:spcBef>
                <a:spcPts val="0"/>
              </a:spcBef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Establishes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call, and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translates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call to the particular database protocol that is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forwarded</a:t>
            </a:r>
            <a:r>
              <a:rPr lang="en-US" sz="2400" dirty="0">
                <a:latin typeface="Times New Roman" pitchFamily="18" charset="0"/>
                <a:cs typeface="Arial" charset="0"/>
              </a:rPr>
              <a:t> to the database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  <a:defRPr/>
            </a:pPr>
            <a:endParaRPr lang="vi-VN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C6B1D96-725D-4EB3-BB7B-9AF698FEB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1354138"/>
            <a:ext cx="3054350" cy="2139950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2B1FEE59-CC22-480C-B271-D5420B553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3288" y="1660525"/>
            <a:ext cx="2181225" cy="763588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95EA77B-1463-4FFF-8103-769E47F63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4213" y="2576513"/>
            <a:ext cx="2619375" cy="763587"/>
          </a:xfrm>
          <a:prstGeom prst="cube">
            <a:avLst>
              <a:gd name="adj" fmla="val 18296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 JDBC Driver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8ECF1088-0023-4AAB-8DAB-C47B7A6B3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0775" y="5238750"/>
            <a:ext cx="1746250" cy="763588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E6BD819F-18C8-43BC-AE3F-A8DF793F8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3646488"/>
            <a:ext cx="2400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A72CEC0-AF1B-4A91-890B-B93A05C25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463" y="3646488"/>
            <a:ext cx="1527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D4478B7A-0F36-4585-AE35-0E68659A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3288" y="1354138"/>
            <a:ext cx="2181225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ACAFB78A-E4E3-4054-97E4-8C4612BF8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038" y="4868863"/>
            <a:ext cx="2617787" cy="306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 Protocol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093CB64E-E57D-47C5-BA46-3C261D9E289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46725" y="3976688"/>
            <a:ext cx="3273425" cy="1069975"/>
          </a:xfrm>
          <a:prstGeom prst="flowChartMultidocument">
            <a:avLst/>
          </a:prstGeom>
          <a:gradFill rotWithShape="0">
            <a:gsLst>
              <a:gs pos="0">
                <a:srgbClr val="FFCC99"/>
              </a:gs>
              <a:gs pos="50000">
                <a:srgbClr val="FFFFFF"/>
              </a:gs>
              <a:gs pos="100000">
                <a:srgbClr val="FFCC99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 Database Library</a:t>
            </a:r>
          </a:p>
        </p:txBody>
      </p:sp>
      <p:sp>
        <p:nvSpPr>
          <p:cNvPr id="13" name="AutoShape 14">
            <a:extLst>
              <a:ext uri="{FF2B5EF4-FFF2-40B4-BE49-F238E27FC236}">
                <a16:creationId xmlns:a16="http://schemas.microsoft.com/office/drawing/2014/main" id="{30287F12-FAC4-4329-8FC2-D50A6BCD6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9238" y="3411538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utoShape 15">
            <a:extLst>
              <a:ext uri="{FF2B5EF4-FFF2-40B4-BE49-F238E27FC236}">
                <a16:creationId xmlns:a16="http://schemas.microsoft.com/office/drawing/2014/main" id="{56719011-C24B-4DFE-B323-E1EFD0A49A7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08838" y="3411538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utoShape 16">
            <a:extLst>
              <a:ext uri="{FF2B5EF4-FFF2-40B4-BE49-F238E27FC236}">
                <a16:creationId xmlns:a16="http://schemas.microsoft.com/office/drawing/2014/main" id="{B595600E-2AF7-428F-A611-F9490B6192D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32638" y="494982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FF30699E-939E-4A36-BAA1-6F29B34DD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1638" y="4949825"/>
            <a:ext cx="304800" cy="366713"/>
          </a:xfrm>
          <a:prstGeom prst="downArrow">
            <a:avLst>
              <a:gd name="adj1" fmla="val 29528"/>
              <a:gd name="adj2" fmla="val 30128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E5FF1-1635-51C5-9BF9-3E6B5F88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B2C43B-2C34-4B42-B4F3-5AB819FA161E}" type="datetime1">
              <a:rPr lang="en-US" smtClean="0"/>
              <a:t>9/11/2024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4E4A815-78E2-9636-816A-00815170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7015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0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3-Driver: Network Protocol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7429" y="1305504"/>
            <a:ext cx="4814888" cy="4022725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Use a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pure Java client </a:t>
            </a:r>
            <a:r>
              <a:rPr lang="en-US" sz="2400" dirty="0">
                <a:latin typeface="Times New Roman" pitchFamily="18" charset="0"/>
                <a:cs typeface="Arial" charset="0"/>
              </a:rPr>
              <a:t>and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communicate</a:t>
            </a:r>
            <a:r>
              <a:rPr lang="en-US" sz="2400" dirty="0">
                <a:latin typeface="Times New Roman" pitchFamily="18" charset="0"/>
                <a:cs typeface="Arial" charset="0"/>
              </a:rPr>
              <a:t> with a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middleware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server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using</a:t>
            </a:r>
            <a:r>
              <a:rPr lang="en-US" sz="2400" dirty="0">
                <a:latin typeface="Times New Roman" pitchFamily="18" charset="0"/>
                <a:cs typeface="Arial" charset="0"/>
              </a:rPr>
              <a:t> a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database-independent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protocol</a:t>
            </a:r>
            <a:r>
              <a:rPr lang="en-US" sz="2400" dirty="0">
                <a:latin typeface="Times New Roman" pitchFamily="18" charset="0"/>
                <a:cs typeface="Arial" charset="0"/>
              </a:rPr>
              <a:t>. 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middleware server </a:t>
            </a:r>
            <a:r>
              <a:rPr lang="en-US" sz="2400" dirty="0">
                <a:latin typeface="Times New Roman" pitchFamily="18" charset="0"/>
                <a:cs typeface="Arial" charset="0"/>
              </a:rPr>
              <a:t>then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communicates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client</a:t>
            </a:r>
            <a:r>
              <a:rPr lang="en-US" sz="2400" b="1" dirty="0">
                <a:latin typeface="Arial" charset="0"/>
                <a:cs typeface="Arial" charset="0"/>
              </a:rPr>
              <a:t>’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s requests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to the data source</a:t>
            </a:r>
          </a:p>
          <a:p>
            <a:pPr algn="just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Manages multiple Java applications</a:t>
            </a:r>
            <a:r>
              <a:rPr lang="en-US" sz="2400" dirty="0">
                <a:latin typeface="Times New Roman" pitchFamily="18" charset="0"/>
                <a:cs typeface="Arial" charset="0"/>
              </a:rPr>
              <a:t> connecting to different databases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6EA488C1-3D06-497C-98DB-A5FF9696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813" y="1371600"/>
            <a:ext cx="3346450" cy="2217738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A01D487C-F474-45CD-B5D4-A6ADF254A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2650" y="1812925"/>
            <a:ext cx="2390775" cy="739775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46BFE569-B6BD-46C8-A334-7BDC07C65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2660650"/>
            <a:ext cx="2867025" cy="781050"/>
          </a:xfrm>
          <a:prstGeom prst="cube">
            <a:avLst>
              <a:gd name="adj" fmla="val 15852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III JDBC Driver</a:t>
            </a: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CFBECDDE-1967-41BC-9176-9283F4089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5426075"/>
            <a:ext cx="1911350" cy="739775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21" name="Text Box 9">
            <a:extLst>
              <a:ext uri="{FF2B5EF4-FFF2-40B4-BE49-F238E27FC236}">
                <a16:creationId xmlns:a16="http://schemas.microsoft.com/office/drawing/2014/main" id="{ECB3EED8-107B-4468-B75B-B9EC86890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1371600"/>
            <a:ext cx="2390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22" name="AutoShape 10">
            <a:extLst>
              <a:ext uri="{FF2B5EF4-FFF2-40B4-BE49-F238E27FC236}">
                <a16:creationId xmlns:a16="http://schemas.microsoft.com/office/drawing/2014/main" id="{345D4D0B-FB45-48DE-8A29-87294A692C1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724525" y="4094163"/>
            <a:ext cx="2867025" cy="1036637"/>
          </a:xfrm>
          <a:prstGeom prst="flowChartPunchedTape">
            <a:avLst/>
          </a:prstGeom>
          <a:gradFill rotWithShape="0">
            <a:gsLst>
              <a:gs pos="0">
                <a:srgbClr val="CCECFF"/>
              </a:gs>
              <a:gs pos="50000">
                <a:srgbClr val="FFFFFF"/>
              </a:gs>
              <a:gs pos="100000">
                <a:srgbClr val="CCECFF"/>
              </a:gs>
            </a:gsLst>
            <a:lin ang="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0"/>
          <a:lstStyle/>
          <a:p>
            <a:pPr algn="ctr" eaLnBrk="0" hangingPunct="0"/>
            <a:r>
              <a:rPr lang="en-US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</p:txBody>
      </p:sp>
      <p:sp>
        <p:nvSpPr>
          <p:cNvPr id="23" name="AutoShape 11">
            <a:extLst>
              <a:ext uri="{FF2B5EF4-FFF2-40B4-BE49-F238E27FC236}">
                <a16:creationId xmlns:a16="http://schemas.microsoft.com/office/drawing/2014/main" id="{F56C7606-4DA8-42D4-BEC4-547BCC622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2363" y="4513263"/>
            <a:ext cx="1911350" cy="333375"/>
          </a:xfrm>
          <a:prstGeom prst="cube">
            <a:avLst>
              <a:gd name="adj" fmla="val 25000"/>
            </a:avLst>
          </a:prstGeom>
          <a:solidFill>
            <a:srgbClr val="C0C0EA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tIns="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</p:txBody>
      </p:sp>
      <p:sp>
        <p:nvSpPr>
          <p:cNvPr id="24" name="AutoShape 12">
            <a:extLst>
              <a:ext uri="{FF2B5EF4-FFF2-40B4-BE49-F238E27FC236}">
                <a16:creationId xmlns:a16="http://schemas.microsoft.com/office/drawing/2014/main" id="{BF0F2700-2D1B-4520-9CD3-BC6E3871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100" y="3651250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utoShape 13">
            <a:extLst>
              <a:ext uri="{FF2B5EF4-FFF2-40B4-BE49-F238E27FC236}">
                <a16:creationId xmlns:a16="http://schemas.microsoft.com/office/drawing/2014/main" id="{9001B67B-52EC-4EE2-8C1F-32049E759B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51700" y="3651250"/>
            <a:ext cx="304800" cy="533400"/>
          </a:xfrm>
          <a:prstGeom prst="downArrow">
            <a:avLst>
              <a:gd name="adj1" fmla="val 29528"/>
              <a:gd name="adj2" fmla="val 4382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AutoShape 14">
            <a:extLst>
              <a:ext uri="{FF2B5EF4-FFF2-40B4-BE49-F238E27FC236}">
                <a16:creationId xmlns:a16="http://schemas.microsoft.com/office/drawing/2014/main" id="{6FCFC089-4664-4CFA-8235-BA4C03DD0D0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175500" y="5099050"/>
            <a:ext cx="304800" cy="457200"/>
          </a:xfrm>
          <a:prstGeom prst="downArrow">
            <a:avLst>
              <a:gd name="adj1" fmla="val 29528"/>
              <a:gd name="adj2" fmla="val 375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AutoShape 15">
            <a:extLst>
              <a:ext uri="{FF2B5EF4-FFF2-40B4-BE49-F238E27FC236}">
                <a16:creationId xmlns:a16="http://schemas.microsoft.com/office/drawing/2014/main" id="{6E19F0B1-704F-4CB4-8064-69D5FC469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4500" y="5099050"/>
            <a:ext cx="304800" cy="457200"/>
          </a:xfrm>
          <a:prstGeom prst="downArrow">
            <a:avLst>
              <a:gd name="adj1" fmla="val 29528"/>
              <a:gd name="adj2" fmla="val 37563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16">
            <a:extLst>
              <a:ext uri="{FF2B5EF4-FFF2-40B4-BE49-F238E27FC236}">
                <a16:creationId xmlns:a16="http://schemas.microsoft.com/office/drawing/2014/main" id="{43BFF9B5-A5E3-4D2F-BAC5-971FAFD792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3810000"/>
            <a:ext cx="147637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EAB2F-A93F-E829-4AE8-AE338ADD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895E18-CE3A-496E-AD71-B939F445D5E8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46179A-20EF-55CE-8F7B-9495A810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968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0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4-Driver: Native Protocol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7429" y="1128858"/>
            <a:ext cx="4814888" cy="49657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Communicates directly </a:t>
            </a:r>
            <a:r>
              <a:rPr lang="en-US" sz="2400" dirty="0">
                <a:latin typeface="Times New Roman" pitchFamily="18" charset="0"/>
                <a:cs typeface="Arial" charset="0"/>
              </a:rPr>
              <a:t>with the database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using Java sockets</a:t>
            </a:r>
            <a:endParaRPr lang="vi-VN" sz="2400" b="1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b="1" dirty="0">
                <a:latin typeface="Times New Roman" pitchFamily="18" charset="0"/>
                <a:cs typeface="Arial" charset="0"/>
              </a:rPr>
              <a:t>Improves</a:t>
            </a:r>
            <a:r>
              <a:rPr lang="en-US" sz="2400" dirty="0">
                <a:latin typeface="Times New Roman" pitchFamily="18" charset="0"/>
                <a:cs typeface="Arial" charset="0"/>
              </a:rPr>
              <a:t> the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performance</a:t>
            </a:r>
            <a:r>
              <a:rPr lang="en-US" sz="2400" dirty="0">
                <a:latin typeface="Times New Roman" pitchFamily="18" charset="0"/>
                <a:cs typeface="Arial" charset="0"/>
              </a:rPr>
              <a:t> as translation is not required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Arial" charset="0"/>
              </a:rPr>
              <a:t>Converts JDBC queries into 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native calls</a:t>
            </a:r>
            <a:r>
              <a:rPr lang="en-US" sz="2400" dirty="0">
                <a:latin typeface="Times New Roman" pitchFamily="18" charset="0"/>
                <a:cs typeface="Arial" charset="0"/>
              </a:rPr>
              <a:t> used by the particular RDBMS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vi-VN" sz="2400" dirty="0">
                <a:latin typeface="Times New Roman" pitchFamily="18" charset="0"/>
                <a:cs typeface="Arial" charset="0"/>
              </a:rPr>
              <a:t>The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driver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library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required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when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it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is</a:t>
            </a:r>
            <a:r>
              <a:rPr lang="vi-VN" sz="2400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used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and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attached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dirty="0" err="1">
                <a:latin typeface="Times New Roman" pitchFamily="18" charset="0"/>
                <a:cs typeface="Arial" charset="0"/>
              </a:rPr>
              <a:t>with</a:t>
            </a:r>
            <a:r>
              <a:rPr lang="vi-VN" sz="2400" dirty="0">
                <a:latin typeface="Times New Roman" pitchFamily="18" charset="0"/>
                <a:cs typeface="Arial" charset="0"/>
              </a:rPr>
              <a:t> the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deployed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application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2000</a:t>
            </a:r>
            <a:r>
              <a:rPr lang="en-US" sz="2400" dirty="0">
                <a:latin typeface="Times New Roman" pitchFamily="18" charset="0"/>
                <a:cs typeface="Arial" charset="0"/>
              </a:rPr>
              <a:t>: mssqlserver.jar, msutil.jar, msbase.jar;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b="1" dirty="0">
                <a:latin typeface="Times New Roman" pitchFamily="18" charset="0"/>
                <a:cs typeface="Arial" charset="0"/>
              </a:rPr>
              <a:t> 2005</a:t>
            </a:r>
            <a:r>
              <a:rPr lang="en-US" sz="2400" dirty="0">
                <a:latin typeface="Times New Roman" pitchFamily="18" charset="0"/>
                <a:cs typeface="Arial" charset="0"/>
              </a:rPr>
              <a:t>: sqljdbc.jar;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jtds</a:t>
            </a:r>
            <a:r>
              <a:rPr lang="en-US" sz="2400" dirty="0">
                <a:latin typeface="Times New Roman" pitchFamily="18" charset="0"/>
                <a:cs typeface="Arial" charset="0"/>
              </a:rPr>
              <a:t>: jtds.jar </a:t>
            </a:r>
            <a:r>
              <a:rPr lang="en-US" sz="2400" dirty="0">
                <a:latin typeface="Arial" charset="0"/>
                <a:cs typeface="Arial" charset="0"/>
              </a:rPr>
              <a:t>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endParaRPr lang="vi-VN" sz="2400" dirty="0">
              <a:latin typeface="Times New Roman" pitchFamily="18" charset="0"/>
              <a:cs typeface="Arial" charset="0"/>
            </a:endParaRPr>
          </a:p>
          <a:p>
            <a:pPr algn="just">
              <a:lnSpc>
                <a:spcPct val="90000"/>
              </a:lnSpc>
            </a:pPr>
            <a:r>
              <a:rPr lang="vi-VN" sz="2400" b="1" dirty="0" err="1">
                <a:latin typeface="Times New Roman" pitchFamily="18" charset="0"/>
                <a:cs typeface="Arial" charset="0"/>
              </a:rPr>
              <a:t>Independent</a:t>
            </a:r>
            <a:r>
              <a:rPr lang="vi-VN" sz="2400" b="1" dirty="0">
                <a:latin typeface="Times New Roman" pitchFamily="18" charset="0"/>
                <a:cs typeface="Arial" charset="0"/>
              </a:rPr>
              <a:t> </a:t>
            </a:r>
            <a:r>
              <a:rPr lang="vi-VN" sz="2400" b="1" dirty="0" err="1">
                <a:latin typeface="Times New Roman" pitchFamily="18" charset="0"/>
                <a:cs typeface="Arial" charset="0"/>
              </a:rPr>
              <a:t>platform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13C0A585-78D4-429C-8857-E83B0005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737" y="1219200"/>
            <a:ext cx="3319463" cy="2646362"/>
          </a:xfrm>
          <a:prstGeom prst="rect">
            <a:avLst/>
          </a:prstGeom>
          <a:solidFill>
            <a:srgbClr val="FF6600"/>
          </a:solidFill>
          <a:ln w="9525">
            <a:solidFill>
              <a:srgbClr val="000000"/>
            </a:solidFill>
            <a:prstDash val="dash"/>
            <a:miter lim="800000"/>
            <a:headEnd/>
            <a:tailEnd/>
          </a:ln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AutoShape 6">
            <a:extLst>
              <a:ext uri="{FF2B5EF4-FFF2-40B4-BE49-F238E27FC236}">
                <a16:creationId xmlns:a16="http://schemas.microsoft.com/office/drawing/2014/main" id="{FFAC0431-381B-4A2C-A8EA-7395D980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1597025"/>
            <a:ext cx="2370137" cy="946150"/>
          </a:xfrm>
          <a:prstGeom prst="foldedCorner">
            <a:avLst>
              <a:gd name="adj" fmla="val 24944"/>
            </a:avLst>
          </a:prstGeom>
          <a:solidFill>
            <a:srgbClr val="E5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Application</a:t>
            </a:r>
          </a:p>
        </p:txBody>
      </p:sp>
      <p:sp>
        <p:nvSpPr>
          <p:cNvPr id="30" name="AutoShape 7">
            <a:extLst>
              <a:ext uri="{FF2B5EF4-FFF2-40B4-BE49-F238E27FC236}">
                <a16:creationId xmlns:a16="http://schemas.microsoft.com/office/drawing/2014/main" id="{6F778CD5-1B95-4272-878E-1D883D54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7862" y="2732087"/>
            <a:ext cx="2844800" cy="944563"/>
          </a:xfrm>
          <a:prstGeom prst="cube">
            <a:avLst>
              <a:gd name="adj" fmla="val 25000"/>
            </a:avLst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2000" b="1" dirty="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IV JDBC Driver</a:t>
            </a:r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B5389E52-32D9-46A8-961C-5655281B5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37" y="5127625"/>
            <a:ext cx="1897063" cy="946150"/>
          </a:xfrm>
          <a:prstGeom prst="can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336699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tIns="137160"/>
          <a:lstStyle/>
          <a:p>
            <a:pPr algn="ctr" eaLnBrk="0" hangingPunct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74781219-8546-488B-B89A-FC04E6D4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1219200"/>
            <a:ext cx="2370137" cy="37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33" name="AutoShape 12">
            <a:extLst>
              <a:ext uri="{FF2B5EF4-FFF2-40B4-BE49-F238E27FC236}">
                <a16:creationId xmlns:a16="http://schemas.microsoft.com/office/drawing/2014/main" id="{C38AEBF4-4ADF-4C8E-936B-73AAAF19E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6400" y="3886200"/>
            <a:ext cx="330200" cy="1417638"/>
          </a:xfrm>
          <a:prstGeom prst="downArrow">
            <a:avLst>
              <a:gd name="adj1" fmla="val 20833"/>
              <a:gd name="adj2" fmla="val 3943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AutoShape 13">
            <a:extLst>
              <a:ext uri="{FF2B5EF4-FFF2-40B4-BE49-F238E27FC236}">
                <a16:creationId xmlns:a16="http://schemas.microsoft.com/office/drawing/2014/main" id="{00BB7E9D-088E-4F34-840D-C3961901265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39000" y="3886200"/>
            <a:ext cx="330200" cy="1417638"/>
          </a:xfrm>
          <a:prstGeom prst="downArrow">
            <a:avLst>
              <a:gd name="adj1" fmla="val 20833"/>
              <a:gd name="adj2" fmla="val 3943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39B891-E310-41E0-A316-27571EA9C4A0}"/>
              </a:ext>
            </a:extLst>
          </p:cNvPr>
          <p:cNvSpPr/>
          <p:nvPr/>
        </p:nvSpPr>
        <p:spPr>
          <a:xfrm>
            <a:off x="6071879" y="473606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Proprietary protocol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F07FDB0-480C-451C-B615-F679C10FA0DB}"/>
              </a:ext>
            </a:extLst>
          </p:cNvPr>
          <p:cNvSpPr/>
          <p:nvPr/>
        </p:nvSpPr>
        <p:spPr>
          <a:xfrm>
            <a:off x="5273168" y="3974068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ahoma" pitchFamily="34" charset="0"/>
              </a:rPr>
              <a:t>SQL command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84FCCC4-EE28-4741-9972-63F95E5AD0DB}"/>
              </a:ext>
            </a:extLst>
          </p:cNvPr>
          <p:cNvSpPr/>
          <p:nvPr/>
        </p:nvSpPr>
        <p:spPr>
          <a:xfrm>
            <a:off x="7543800" y="3962400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44290-B039-C607-E19F-7AD1FE3F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42E70A-DC92-4ABB-B544-8BD050012DB6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0431-C039-820A-E26A-827C5CC6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21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873125" y="72737"/>
            <a:ext cx="8270875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ABC0A-CB81-D03D-E17E-35FB47148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083D99D-6780-47B9-82B6-50680D1AF589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6162F-7587-CE2B-4DFB-06CF8B2F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18A574-F7CA-30CC-28BD-FF98ABB9E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701" y="1128246"/>
            <a:ext cx="3455407" cy="52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22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Driver &amp; Configure RDBMS</a:t>
            </a: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19C97029-FF5E-4979-A907-9BF233F5A85C}"/>
              </a:ext>
            </a:extLst>
          </p:cNvPr>
          <p:cNvSpPr txBox="1">
            <a:spLocks/>
          </p:cNvSpPr>
          <p:nvPr/>
        </p:nvSpPr>
        <p:spPr bwMode="auto">
          <a:xfrm>
            <a:off x="-83127" y="992318"/>
            <a:ext cx="8785658" cy="2293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>
                <a:latin typeface="Times New Roman" pitchFamily="18" charset="0"/>
                <a:cs typeface="Arial" charset="0"/>
              </a:rPr>
              <a:t>Download: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Download Microsoft JDBC Driver for SQL Server - SQL Server | Microsoft Docs</a:t>
            </a:r>
            <a:endParaRPr lang="vi-V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itchFamily="18" charset="0"/>
                <a:cs typeface="Arial" charset="0"/>
              </a:rPr>
              <a:t>Configuration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Arial" charset="0"/>
              </a:rPr>
              <a:t>Using </a:t>
            </a:r>
            <a:r>
              <a:rPr lang="en-US" sz="2400" dirty="0" err="1">
                <a:latin typeface="Times New Roman" pitchFamily="18" charset="0"/>
                <a:cs typeface="Arial" charset="0"/>
              </a:rPr>
              <a:t>SQLServer</a:t>
            </a:r>
            <a:r>
              <a:rPr lang="en-US" sz="2400" dirty="0">
                <a:latin typeface="Times New Roman" pitchFamily="18" charset="0"/>
                <a:cs typeface="Arial" charset="0"/>
              </a:rPr>
              <a:t> Configuration Manager  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Arial" charset="0"/>
              </a:rPr>
              <a:t>Configure ports, protocol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C62C8-D06E-3F65-7AAB-1A962A94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96611B-1D58-4DD1-8CBF-9EF2F74735DF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0C236-E2D0-D49A-AF54-E2FE97CCE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939671-3CA4-B740-1E78-FC22E59A1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97" y="3194066"/>
            <a:ext cx="5431822" cy="231583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31BD5F2-D429-A1F4-18A7-723073A52D0D}"/>
              </a:ext>
            </a:extLst>
          </p:cNvPr>
          <p:cNvGrpSpPr/>
          <p:nvPr/>
        </p:nvGrpSpPr>
        <p:grpSpPr>
          <a:xfrm>
            <a:off x="5800942" y="2891855"/>
            <a:ext cx="3163887" cy="2754001"/>
            <a:chOff x="5917840" y="3658349"/>
            <a:chExt cx="3163887" cy="275400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4197370-C227-CA4B-4770-E771050F1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7840" y="3658349"/>
              <a:ext cx="3119627" cy="2754001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433C35-F146-D57F-7BE3-D3E7C7081E7F}"/>
                </a:ext>
              </a:extLst>
            </p:cNvPr>
            <p:cNvSpPr/>
            <p:nvPr/>
          </p:nvSpPr>
          <p:spPr>
            <a:xfrm>
              <a:off x="5917840" y="5883345"/>
              <a:ext cx="3163887" cy="52900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4E3727C-5391-25A4-6DB7-56AF48A858FB}"/>
              </a:ext>
            </a:extLst>
          </p:cNvPr>
          <p:cNvSpPr txBox="1"/>
          <p:nvPr/>
        </p:nvSpPr>
        <p:spPr>
          <a:xfrm>
            <a:off x="-51956" y="5677029"/>
            <a:ext cx="8291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>
                <a:latin typeface="Times New Roman" pitchFamily="18" charset="0"/>
                <a:cs typeface="Arial" charset="0"/>
              </a:rPr>
              <a:t>Open C:\Windows\SysWOW64\</a:t>
            </a:r>
            <a:r>
              <a:rPr lang="en-US" sz="2400" b="1">
                <a:latin typeface="Times New Roman" pitchFamily="18" charset="0"/>
                <a:cs typeface="Arial" charset="0"/>
              </a:rPr>
              <a:t>SQLServerManager1x.msc </a:t>
            </a:r>
          </a:p>
          <a:p>
            <a:pPr algn="just"/>
            <a:r>
              <a:rPr lang="en-US" sz="2400">
                <a:latin typeface="Times New Roman" pitchFamily="18" charset="0"/>
                <a:cs typeface="Arial" charset="0"/>
              </a:rPr>
              <a:t>      ( used for SQL Server 2012 (v11) to SQL Server 2022(v16) )</a:t>
            </a:r>
            <a:endParaRPr lang="en-US" dirty="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19</a:t>
            </a:fld>
            <a:endParaRPr lang="en-US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BDFEC7-E2D9-E523-2778-11D2B1E80A20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56359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SQL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C4393-60CE-5CE9-5BF2-AE31CC11E8CE}"/>
              </a:ext>
            </a:extLst>
          </p:cNvPr>
          <p:cNvSpPr txBox="1"/>
          <p:nvPr/>
        </p:nvSpPr>
        <p:spPr>
          <a:xfrm>
            <a:off x="157811" y="946073"/>
            <a:ext cx="8828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Configure Ports, Protocols for SQL Server.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00F9B-E303-D2EE-31B7-5C3DFAAC4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08" y="2058725"/>
            <a:ext cx="7297445" cy="3057537"/>
          </a:xfrm>
          <a:prstGeom prst="rect">
            <a:avLst/>
          </a:prstGeom>
        </p:spPr>
      </p:pic>
      <p:sp>
        <p:nvSpPr>
          <p:cNvPr id="19" name="Heptagon 18">
            <a:extLst>
              <a:ext uri="{FF2B5EF4-FFF2-40B4-BE49-F238E27FC236}">
                <a16:creationId xmlns:a16="http://schemas.microsoft.com/office/drawing/2014/main" id="{9671D9CE-358B-C2A9-7354-F59FC8947128}"/>
              </a:ext>
            </a:extLst>
          </p:cNvPr>
          <p:cNvSpPr/>
          <p:nvPr/>
        </p:nvSpPr>
        <p:spPr>
          <a:xfrm>
            <a:off x="6536415" y="2511394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3156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alt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1"/>
          </p:nvPr>
        </p:nvSpPr>
        <p:spPr>
          <a:xfrm>
            <a:off x="0" y="1690760"/>
            <a:ext cx="9144000" cy="3476480"/>
          </a:xfrm>
        </p:spPr>
        <p:txBody>
          <a:bodyPr/>
          <a:lstStyle/>
          <a:p>
            <a:pPr algn="just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</a:p>
          <a:p>
            <a:pPr lvl="1"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BF43E-3E63-AE65-7395-75593C4E5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A768229-DAB6-46A1-BD7B-C178D04F5E94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EA0975-223D-3ACD-D98C-60E4933E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436" y="6492875"/>
            <a:ext cx="358066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20</a:t>
            </a:fld>
            <a:endParaRPr lang="en-US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BDFEC7-E2D9-E523-2778-11D2B1E80A20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563591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 SQL Server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C4393-60CE-5CE9-5BF2-AE31CC11E8CE}"/>
              </a:ext>
            </a:extLst>
          </p:cNvPr>
          <p:cNvSpPr txBox="1"/>
          <p:nvPr/>
        </p:nvSpPr>
        <p:spPr>
          <a:xfrm>
            <a:off x="157811" y="946073"/>
            <a:ext cx="88283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Configure Ports, Protocols for SQL Server.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734ACC-4268-A09E-7E6E-56D8CCA8B132}"/>
              </a:ext>
            </a:extLst>
          </p:cNvPr>
          <p:cNvGrpSpPr/>
          <p:nvPr/>
        </p:nvGrpSpPr>
        <p:grpSpPr>
          <a:xfrm>
            <a:off x="92979" y="1330154"/>
            <a:ext cx="8893209" cy="4694327"/>
            <a:chOff x="92979" y="1552096"/>
            <a:chExt cx="8893209" cy="469432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D5C2A54-408D-2CC1-A0C0-22CB0761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2716" y="1552096"/>
              <a:ext cx="2903472" cy="469432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AEDE488-79E6-DBBD-678F-5F34EA6FC895}"/>
                </a:ext>
              </a:extLst>
            </p:cNvPr>
            <p:cNvGrpSpPr/>
            <p:nvPr/>
          </p:nvGrpSpPr>
          <p:grpSpPr>
            <a:xfrm>
              <a:off x="92979" y="1552096"/>
              <a:ext cx="6245677" cy="3388185"/>
              <a:chOff x="92979" y="1552096"/>
              <a:chExt cx="6245677" cy="338818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45F091C-F7D4-F14D-39D6-F0962F7D0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979" y="1552096"/>
                <a:ext cx="5883150" cy="2491956"/>
              </a:xfrm>
              <a:prstGeom prst="rect">
                <a:avLst/>
              </a:prstGeom>
            </p:spPr>
          </p:pic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F8F9F6-CA4C-EF2E-AB23-D2225F167F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388746" y="3650942"/>
                <a:ext cx="949910" cy="1289339"/>
              </a:xfrm>
              <a:prstGeom prst="straightConnector1">
                <a:avLst/>
              </a:prstGeom>
              <a:ln w="28575">
                <a:solidFill>
                  <a:srgbClr val="008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F7038E6F-31BD-0B44-80D2-3B8002EEE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7501"/>
            <a:ext cx="5906012" cy="2187130"/>
          </a:xfrm>
          <a:prstGeom prst="rect">
            <a:avLst/>
          </a:prstGeom>
        </p:spPr>
      </p:pic>
      <p:sp>
        <p:nvSpPr>
          <p:cNvPr id="14" name="Heptagon 13">
            <a:extLst>
              <a:ext uri="{FF2B5EF4-FFF2-40B4-BE49-F238E27FC236}">
                <a16:creationId xmlns:a16="http://schemas.microsoft.com/office/drawing/2014/main" id="{97E9CC68-15CE-3FBF-EE26-2ADF339EFFFD}"/>
              </a:ext>
            </a:extLst>
          </p:cNvPr>
          <p:cNvSpPr/>
          <p:nvPr/>
        </p:nvSpPr>
        <p:spPr>
          <a:xfrm>
            <a:off x="4571999" y="2098149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" name="Heptagon 16">
            <a:extLst>
              <a:ext uri="{FF2B5EF4-FFF2-40B4-BE49-F238E27FC236}">
                <a16:creationId xmlns:a16="http://schemas.microsoft.com/office/drawing/2014/main" id="{EB7D8086-4A8C-F527-FFF7-422B4D673131}"/>
              </a:ext>
            </a:extLst>
          </p:cNvPr>
          <p:cNvSpPr/>
          <p:nvPr/>
        </p:nvSpPr>
        <p:spPr>
          <a:xfrm>
            <a:off x="3151471" y="4560180"/>
            <a:ext cx="488373" cy="477983"/>
          </a:xfrm>
          <a:prstGeom prst="heptagon">
            <a:avLst/>
          </a:prstGeom>
          <a:solidFill>
            <a:srgbClr val="00B05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32115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85800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213013" y="1039243"/>
            <a:ext cx="8717973" cy="5137173"/>
          </a:xfrm>
        </p:spPr>
        <p:txBody>
          <a:bodyPr/>
          <a:lstStyle/>
          <a:p>
            <a:pPr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</a:t>
            </a:r>
          </a:p>
          <a:p>
            <a:pPr lvl="1"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RDBMS: </a:t>
            </a:r>
            <a:r>
              <a:rPr lang="en-US" alt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Server 2017 /  2019</a:t>
            </a:r>
            <a:endParaRPr lang="en-US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Connection: </a:t>
            </a: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sqljdbc42.jar</a:t>
            </a:r>
          </a:p>
          <a:p>
            <a:pPr lvl="1"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lvl="3">
              <a:spcBef>
                <a:spcPts val="372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</a:p>
          <a:p>
            <a:pPr lvl="3">
              <a:spcBef>
                <a:spcPts val="372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string: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com.microsoft.sqlserver.jdbc.SQLServerDriver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372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ClassNotFoundException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String</a:t>
            </a:r>
          </a:p>
          <a:p>
            <a:pPr lvl="3">
              <a:spcBef>
                <a:spcPts val="372"/>
              </a:spcBef>
            </a:pP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protocol:server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ip:port;databaseName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=DB[;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instanceName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=Instance]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connection</a:t>
            </a:r>
          </a:p>
          <a:p>
            <a:pPr lvl="3">
              <a:spcBef>
                <a:spcPts val="372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con =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DriverManager.getConnection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“user", “pass");</a:t>
            </a:r>
          </a:p>
          <a:p>
            <a:pPr lvl="3">
              <a:spcBef>
                <a:spcPts val="372"/>
              </a:spcBef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SQLException</a:t>
            </a: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59993-EAFE-3402-320B-D2E087B60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A199B-B486-4D34-ADB1-2100108310B9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E6DE7-3A7D-F4FC-132F-CD4BE327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B41AD4-869E-32F6-5124-2157EBCB0F3C}"/>
              </a:ext>
            </a:extLst>
          </p:cNvPr>
          <p:cNvSpPr txBox="1"/>
          <p:nvPr/>
        </p:nvSpPr>
        <p:spPr>
          <a:xfrm>
            <a:off x="1" y="6215877"/>
            <a:ext cx="93141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More</a:t>
            </a:r>
            <a:r>
              <a:rPr lang="en-US" sz="1200">
                <a:solidFill>
                  <a:srgbClr val="0070C0"/>
                </a:solidFill>
              </a:rPr>
              <a:t>: https</a:t>
            </a:r>
            <a:r>
              <a:rPr lang="en-US" sz="1200" dirty="0">
                <a:solidFill>
                  <a:srgbClr val="0070C0"/>
                </a:solidFill>
              </a:rPr>
              <a:t>://learn.microsoft.com/en-us/sql/connect/jdbc/microsoft-jdbc-driver-for-sql-server-support-matrix?view=sql-server-ver16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85800"/>
          </a:xfrm>
        </p:spPr>
        <p:txBody>
          <a:bodyPr/>
          <a:lstStyle/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>
          <a:xfrm>
            <a:off x="238991" y="685800"/>
            <a:ext cx="8593282" cy="1000125"/>
          </a:xfrm>
        </p:spPr>
        <p:txBody>
          <a:bodyPr/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connect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FFF169-3929-EBF4-92FF-3774337CF359}"/>
              </a:ext>
            </a:extLst>
          </p:cNvPr>
          <p:cNvGrpSpPr/>
          <p:nvPr/>
        </p:nvGrpSpPr>
        <p:grpSpPr>
          <a:xfrm>
            <a:off x="0" y="1699349"/>
            <a:ext cx="9144000" cy="4778375"/>
            <a:chOff x="0" y="1844822"/>
            <a:chExt cx="9144000" cy="4778375"/>
          </a:xfrm>
        </p:grpSpPr>
        <p:pic>
          <p:nvPicPr>
            <p:cNvPr id="6148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44822"/>
              <a:ext cx="9144000" cy="4778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363380" y="3495957"/>
              <a:ext cx="7735887" cy="1444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CB6AC-9387-0F61-0C1B-E2AF2CFF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3CA76C-28DC-40F8-A003-1B8EE649EE9D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D2CF8-FA12-FEBD-D462-65BB5E1F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55628" y="6457946"/>
            <a:ext cx="488372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2FA79A-CC87-5E12-218F-3B42072AEA90}"/>
              </a:ext>
            </a:extLst>
          </p:cNvPr>
          <p:cNvGrpSpPr/>
          <p:nvPr/>
        </p:nvGrpSpPr>
        <p:grpSpPr>
          <a:xfrm>
            <a:off x="5698240" y="1065355"/>
            <a:ext cx="3373024" cy="2166011"/>
            <a:chOff x="5531985" y="1065355"/>
            <a:chExt cx="3373024" cy="216601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61204A7-2DEF-38DB-E12F-F97FB0CAE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1985" y="1065355"/>
              <a:ext cx="3373024" cy="2166011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6A844-EBAF-F9B6-D599-11997EA9B033}"/>
                </a:ext>
              </a:extLst>
            </p:cNvPr>
            <p:cNvSpPr/>
            <p:nvPr/>
          </p:nvSpPr>
          <p:spPr>
            <a:xfrm>
              <a:off x="7949047" y="1996494"/>
              <a:ext cx="540326" cy="1855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685800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0" y="685800"/>
            <a:ext cx="8988135" cy="5916899"/>
          </a:xfrm>
        </p:spPr>
        <p:txBody>
          <a:bodyPr/>
          <a:lstStyle/>
          <a:p>
            <a:pPr>
              <a:spcBef>
                <a:spcPts val="372"/>
              </a:spcBef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 using JDBC API </a:t>
            </a:r>
          </a:p>
          <a:p>
            <a:pPr lvl="1">
              <a:spcBef>
                <a:spcPts val="372"/>
              </a:spcBef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Required : 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DB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connected</a:t>
            </a:r>
          </a:p>
          <a:p>
            <a:pPr lvl="1">
              <a:spcBef>
                <a:spcPts val="372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DB using method that you are built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spcBef>
                <a:spcPts val="372"/>
              </a:spcBef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available DB connection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String using DML</a:t>
            </a:r>
          </a:p>
          <a:p>
            <a:pPr lvl="2">
              <a:spcBef>
                <a:spcPts val="372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Statement</a:t>
            </a:r>
          </a:p>
          <a:p>
            <a:pPr lvl="3">
              <a:spcBef>
                <a:spcPts val="372"/>
              </a:spcBef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alt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03 types</a:t>
            </a: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of Statement</a:t>
            </a:r>
          </a:p>
          <a:p>
            <a:pPr lvl="4">
              <a:spcBef>
                <a:spcPts val="372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 lvl="4">
              <a:spcBef>
                <a:spcPts val="372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 (prepareStatement).</a:t>
            </a:r>
          </a:p>
          <a:p>
            <a:pPr marL="1828800" lvl="4" indent="0">
              <a:spcBef>
                <a:spcPts val="372"/>
              </a:spcBef>
              <a:buNone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 Ex: Select * From Registration Where userName = ?</a:t>
            </a:r>
          </a:p>
          <a:p>
            <a:pPr lvl="4">
              <a:spcBef>
                <a:spcPts val="372"/>
              </a:spcBef>
              <a:buFont typeface="Arial" panose="020B0604020202020204" pitchFamily="34" charset="0"/>
              <a:buChar char="•"/>
            </a:pPr>
            <a: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CallableStatement (prepareCall()). Ex: {call spInsertUser (?,?,?,?)}</a:t>
            </a:r>
          </a:p>
          <a:p>
            <a:pPr lvl="2">
              <a:spcBef>
                <a:spcPts val="372"/>
              </a:spcBef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to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alt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spcBef>
                <a:spcPts val="372"/>
              </a:spcBef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372"/>
              </a:spcBef>
            </a:pPr>
            <a:r>
              <a:rPr lang="en-US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objects that are created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process had finished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4A3159-BAB4-1636-B227-93A2B824E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72251F-7680-4A91-9712-789040FD585E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7698A-9546-F3D4-7E73-FA008D3F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6414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E90279-3CD3-420B-B3D0-880A15D87DA4}"/>
              </a:ext>
            </a:extLst>
          </p:cNvPr>
          <p:cNvSpPr txBox="1">
            <a:spLocks/>
          </p:cNvSpPr>
          <p:nvPr/>
        </p:nvSpPr>
        <p:spPr bwMode="auto">
          <a:xfrm>
            <a:off x="0" y="1439682"/>
            <a:ext cx="8834437" cy="4770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</a:rPr>
              <a:t>Sends</a:t>
            </a:r>
            <a:r>
              <a:rPr lang="en-US" altLang="en-US" sz="2800" dirty="0">
                <a:latin typeface="Times New Roman" panose="02020603050405020304" pitchFamily="18" charset="0"/>
              </a:rPr>
              <a:t> queries and command to the database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>
                <a:latin typeface="Calibri" panose="020F0502020204030204" pitchFamily="34" charset="0"/>
              </a:rPr>
              <a:t>“</a:t>
            </a:r>
            <a:r>
              <a:rPr lang="vi-VN" altLang="en-US" sz="2400" dirty="0" err="1">
                <a:latin typeface="Times New Roman" panose="02020603050405020304" pitchFamily="18" charset="0"/>
              </a:rPr>
              <a:t>Select</a:t>
            </a:r>
            <a:r>
              <a:rPr lang="vi-VN" altLang="en-US" sz="2400" dirty="0">
                <a:latin typeface="Times New Roman" panose="02020603050405020304" pitchFamily="18" charset="0"/>
              </a:rPr>
              <a:t> * </a:t>
            </a:r>
            <a:r>
              <a:rPr lang="vi-VN" altLang="en-US" sz="2400" dirty="0" err="1">
                <a:latin typeface="Times New Roman" panose="02020603050405020304" pitchFamily="18" charset="0"/>
              </a:rPr>
              <a:t>From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400" dirty="0">
                <a:latin typeface="Calibri" panose="020F0502020204030204" pitchFamily="34" charset="0"/>
              </a:rPr>
              <a:t>”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</a:rPr>
              <a:t>Is Created</a:t>
            </a:r>
            <a:r>
              <a:rPr lang="en-US" altLang="en-US" sz="2800" dirty="0">
                <a:latin typeface="Times New Roman" panose="02020603050405020304" pitchFamily="18" charset="0"/>
              </a:rPr>
              <a:t> from the Connection object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vi-VN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Statement</a:t>
            </a:r>
            <a:r>
              <a:rPr lang="vi-V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stmt</a:t>
            </a:r>
            <a:r>
              <a:rPr lang="vi-V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vi-VN" altLang="en-US" sz="24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con.createStatement</a:t>
            </a:r>
            <a:r>
              <a:rPr lang="vi-V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();</a:t>
            </a:r>
          </a:p>
          <a:p>
            <a:pPr lvl="1" algn="just">
              <a:lnSpc>
                <a:spcPct val="150000"/>
              </a:lnSpc>
            </a:pPr>
            <a:r>
              <a:rPr lang="vi-VN" altLang="en-US" sz="2400" dirty="0" err="1">
                <a:latin typeface="Times New Roman" panose="02020603050405020304" pitchFamily="18" charset="0"/>
              </a:rPr>
              <a:t>Statement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stmt</a:t>
            </a:r>
            <a:r>
              <a:rPr lang="vi-VN" altLang="en-US" sz="2400" dirty="0">
                <a:latin typeface="Times New Roman" panose="02020603050405020304" pitchFamily="18" charset="0"/>
              </a:rPr>
              <a:t> = </a:t>
            </a:r>
            <a:r>
              <a:rPr lang="vi-VN" altLang="en-US" sz="2400" dirty="0" err="1">
                <a:latin typeface="Times New Roman" panose="02020603050405020304" pitchFamily="18" charset="0"/>
              </a:rPr>
              <a:t>con.createStatement</a:t>
            </a:r>
            <a:r>
              <a:rPr lang="vi-VN" altLang="en-US" sz="2400" dirty="0">
                <a:latin typeface="Times New Roman" panose="02020603050405020304" pitchFamily="18" charset="0"/>
              </a:rPr>
              <a:t>(</a:t>
            </a:r>
            <a:r>
              <a:rPr lang="vi-VN" altLang="en-US" sz="2400" dirty="0" err="1">
                <a:latin typeface="Times New Roman" panose="02020603050405020304" pitchFamily="18" charset="0"/>
              </a:rPr>
              <a:t>rsType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dirty="0" err="1">
                <a:latin typeface="Times New Roman" panose="02020603050405020304" pitchFamily="18" charset="0"/>
              </a:rPr>
              <a:t>rsConcurrency</a:t>
            </a:r>
            <a:r>
              <a:rPr lang="vi-VN" altLang="en-US" sz="2400" dirty="0">
                <a:latin typeface="Times New Roman" panose="02020603050405020304" pitchFamily="18" charset="0"/>
              </a:rPr>
              <a:t>)</a:t>
            </a:r>
          </a:p>
          <a:p>
            <a:pPr lvl="2" algn="just">
              <a:lnSpc>
                <a:spcPct val="150000"/>
              </a:lnSpc>
            </a:pPr>
            <a:r>
              <a:rPr lang="vi-VN" altLang="en-US" sz="2000" b="1" dirty="0" err="1">
                <a:latin typeface="Times New Roman" panose="02020603050405020304" pitchFamily="18" charset="0"/>
              </a:rPr>
              <a:t>rsType</a:t>
            </a:r>
            <a:r>
              <a:rPr lang="vi-VN" altLang="en-US" sz="2000" b="1" dirty="0">
                <a:latin typeface="Times New Roman" panose="02020603050405020304" pitchFamily="18" charset="0"/>
              </a:rPr>
              <a:t>:</a:t>
            </a:r>
            <a:r>
              <a:rPr lang="vi-VN" altLang="en-US" sz="2000" dirty="0">
                <a:latin typeface="Times New Roman" panose="02020603050405020304" pitchFamily="18" charset="0"/>
              </a:rPr>
              <a:t> TYPE_FORWARD_ONLY, TYPE_SCROLL_INSENSITIVE, TYPE_SCROLL_SENSITIVE</a:t>
            </a:r>
          </a:p>
          <a:p>
            <a:pPr lvl="2" algn="just">
              <a:lnSpc>
                <a:spcPct val="150000"/>
              </a:lnSpc>
            </a:pPr>
            <a:r>
              <a:rPr lang="vi-VN" altLang="en-US" sz="2000" b="1" dirty="0" err="1">
                <a:latin typeface="Times New Roman" panose="02020603050405020304" pitchFamily="18" charset="0"/>
              </a:rPr>
              <a:t>rsConcurrency</a:t>
            </a:r>
            <a:r>
              <a:rPr lang="vi-VN" altLang="en-US" sz="2000" dirty="0">
                <a:latin typeface="Times New Roman" panose="02020603050405020304" pitchFamily="18" charset="0"/>
              </a:rPr>
              <a:t>: CONCUR_READ_ONLY, CONCUR</a:t>
            </a:r>
            <a:r>
              <a:rPr lang="vi-VN" altLang="en-US" sz="2000">
                <a:latin typeface="Times New Roman" panose="02020603050405020304" pitchFamily="18" charset="0"/>
              </a:rPr>
              <a:t>_UPDATABLE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B574A-FBE3-EFCD-2941-FD57DD93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DA1877-8B77-46F5-A7B9-57D1E200A455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AFDA5-8373-E17F-48E6-0251BF6A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82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6C8EC82-576A-4643-9AC9-94973AA00626}"/>
              </a:ext>
            </a:extLst>
          </p:cNvPr>
          <p:cNvSpPr txBox="1">
            <a:spLocks/>
          </p:cNvSpPr>
          <p:nvPr/>
        </p:nvSpPr>
        <p:spPr bwMode="auto">
          <a:xfrm>
            <a:off x="0" y="1192211"/>
            <a:ext cx="8834437" cy="5265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Statement object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times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normally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execution time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a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instead.</a:t>
            </a:r>
          </a:p>
          <a:p>
            <a:pPr lvl="1"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con.prepareStatement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Supplying Values for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PreparedStatement</a:t>
            </a:r>
            <a:r>
              <a:rPr lang="en-US" altLang="en-US" sz="2800" dirty="0">
                <a:latin typeface="Times New Roman" panose="02020603050405020304" pitchFamily="18" charset="0"/>
              </a:rPr>
              <a:t> Parameters: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values to be used in place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question mark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there are any)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is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alt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XXX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in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PreparedStatement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class.</a:t>
            </a:r>
          </a:p>
          <a:p>
            <a:pPr lvl="1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stm.setXXX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vi-VN" altLang="en-US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Cardinal</a:t>
            </a:r>
            <a:r>
              <a:rPr lang="vi-VN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number</a:t>
            </a:r>
            <a:r>
              <a:rPr lang="en-US" altLang="en-US" sz="2400" dirty="0">
                <a:solidFill>
                  <a:srgbClr val="FF3300"/>
                </a:solidFill>
                <a:latin typeface="Times New Roman" panose="02020603050405020304" pitchFamily="18" charset="0"/>
              </a:rPr>
              <a:t>, values);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400" b="1" dirty="0">
                <a:latin typeface="Times New Roman" panose="02020603050405020304" pitchFamily="18" charset="0"/>
              </a:rPr>
              <a:t>Ex</a:t>
            </a:r>
            <a:r>
              <a:rPr lang="en-US" altLang="en-US" sz="2400" dirty="0">
                <a:latin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</a:rPr>
              <a:t>stm.SetInt</a:t>
            </a:r>
            <a:r>
              <a:rPr lang="en-US" altLang="en-US" sz="2000" dirty="0">
                <a:latin typeface="Times New Roman" panose="02020603050405020304" pitchFamily="18" charset="0"/>
              </a:rPr>
              <a:t>(1, 5);</a:t>
            </a:r>
          </a:p>
          <a:p>
            <a:pPr lvl="2" algn="just">
              <a:lnSpc>
                <a:spcPct val="90000"/>
              </a:lnSpc>
            </a:pPr>
            <a:r>
              <a:rPr lang="en-US" altLang="en-US" sz="2000" dirty="0" err="1">
                <a:latin typeface="Times New Roman" panose="02020603050405020304" pitchFamily="18" charset="0"/>
              </a:rPr>
              <a:t>stm.SetString</a:t>
            </a:r>
            <a:r>
              <a:rPr lang="en-US" altLang="en-US" sz="2000" dirty="0">
                <a:latin typeface="Times New Roman" panose="02020603050405020304" pitchFamily="18" charset="0"/>
              </a:rPr>
              <a:t>(2, </a:t>
            </a:r>
            <a:r>
              <a:rPr lang="en-US" altLang="en-US" sz="2000" dirty="0"/>
              <a:t>“</a:t>
            </a:r>
            <a:r>
              <a:rPr lang="en-US" altLang="en-US" sz="2000" dirty="0" err="1">
                <a:latin typeface="Times New Roman" panose="02020603050405020304" pitchFamily="18" charset="0"/>
              </a:rPr>
              <a:t>abc</a:t>
            </a:r>
            <a:r>
              <a:rPr lang="en-US" altLang="en-US" sz="2000" dirty="0"/>
              <a:t>”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endParaRPr lang="vi-V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C17280-8B31-7FC3-505D-ADB064E5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3B3DD7E-DCEC-4E75-9D6B-15B95ECB4E53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47E64-248D-6B20-AC1A-0A552C48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7E0B3B-7401-E705-E606-D52A31FCD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5393" y="4757769"/>
            <a:ext cx="3627434" cy="1684166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2749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Callable</a:t>
            </a:r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DBCC2A-67A0-B15A-2651-B7ECBF3D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BB48D7-5566-43C9-AF4F-FF631882D8DB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7C-D568-FFB3-97CA-204A2E4D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35BF96-135E-27CE-D8AC-DD5E9FE58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96" y="4845933"/>
            <a:ext cx="4426002" cy="159541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9FC33C0-4880-6F11-96B3-80BF74DEB013}"/>
              </a:ext>
            </a:extLst>
          </p:cNvPr>
          <p:cNvGrpSpPr/>
          <p:nvPr/>
        </p:nvGrpSpPr>
        <p:grpSpPr>
          <a:xfrm>
            <a:off x="-41564" y="1074386"/>
            <a:ext cx="8967787" cy="3754953"/>
            <a:chOff x="-41564" y="1074386"/>
            <a:chExt cx="8967787" cy="375495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28BCB5-33AD-4E1C-B300-6BFF4294528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41564" y="1074386"/>
              <a:ext cx="8967787" cy="3754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eaLnBrk="1" hangingPunct="1">
                <a:spcBef>
                  <a:spcPts val="0"/>
                </a:spcBef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 </a:t>
              </a: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the </a:t>
              </a:r>
              <a:r>
                <a:rPr lang="en-US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stored procedure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the Callable Statement is used</a:t>
              </a:r>
            </a:p>
            <a:p>
              <a:pPr lvl="1">
                <a:spcBef>
                  <a:spcPts val="0"/>
                </a:spcBef>
              </a:pPr>
              <a:r>
                <a:rPr lang="en-US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CallableStatement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cs</a:t>
              </a:r>
              <a:b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= </a:t>
              </a:r>
              <a:r>
                <a:rPr lang="en-US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con.prepareCall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("{call </a:t>
              </a:r>
              <a:r>
                <a:rPr lang="en-US" alt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stored_p_name</a:t>
              </a: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(?)}");</a:t>
              </a:r>
            </a:p>
            <a:p>
              <a:pPr marL="457200" lvl="1" indent="0">
                <a:spcBef>
                  <a:spcPts val="0"/>
                </a:spcBef>
                <a:buNone/>
              </a:pPr>
              <a:r>
                <a: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-Example:</a:t>
              </a:r>
            </a:p>
            <a:p>
              <a:pPr marL="457200" lvl="1" indent="0">
                <a:spcBef>
                  <a:spcPts val="0"/>
                </a:spcBef>
                <a:buNone/>
              </a:pP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String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strSQL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= "{call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spUpdateBookPriceByID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(?)}";            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CallableStatement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cs =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cnn.prepareCall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strSQL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);                   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cs.setInt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(1,Integer.parseInt(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txtBookID.getText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()));            </a:t>
              </a:r>
              <a:r>
                <a:rPr lang="en-US" altLang="en-US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cs.execute</a:t>
              </a:r>
              <a:r>
                <a:rPr lang="en-US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();</a:t>
              </a:r>
              <a:endParaRPr lang="en-US" altLang="en-US" sz="32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1">
                <a:spcBef>
                  <a:spcPts val="0"/>
                </a:spcBef>
              </a:pPr>
              <a:endParaRPr lang="en-US" altLang="en-US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ED39CAA-4C1A-B434-A197-FB2811BD979C}"/>
                </a:ext>
              </a:extLst>
            </p:cNvPr>
            <p:cNvSpPr/>
            <p:nvPr/>
          </p:nvSpPr>
          <p:spPr>
            <a:xfrm>
              <a:off x="369022" y="3384714"/>
              <a:ext cx="6800705" cy="1444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330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Query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C1CB20-14CC-4EFE-AEC7-CF72BD1DC082}"/>
              </a:ext>
            </a:extLst>
          </p:cNvPr>
          <p:cNvSpPr txBox="1">
            <a:spLocks/>
          </p:cNvSpPr>
          <p:nvPr/>
        </p:nvSpPr>
        <p:spPr bwMode="auto">
          <a:xfrm>
            <a:off x="238991" y="1192213"/>
            <a:ext cx="9144000" cy="552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</a:rPr>
              <a:t>Used to </a:t>
            </a:r>
            <a:r>
              <a:rPr lang="en-US" altLang="en-US" sz="2800" b="1" dirty="0">
                <a:latin typeface="Times New Roman" panose="02020603050405020304" pitchFamily="18" charset="0"/>
              </a:rPr>
              <a:t>execute</a:t>
            </a:r>
            <a:r>
              <a:rPr lang="en-US" altLang="en-US" sz="2800" dirty="0">
                <a:latin typeface="Times New Roman" panose="02020603050405020304" pitchFamily="18" charset="0"/>
              </a:rPr>
              <a:t> statement and </a:t>
            </a:r>
            <a:r>
              <a:rPr lang="en-US" altLang="en-US" sz="2800" b="1" dirty="0">
                <a:latin typeface="Times New Roman" panose="02020603050405020304" pitchFamily="18" charset="0"/>
              </a:rPr>
              <a:t>get data </a:t>
            </a:r>
            <a:r>
              <a:rPr lang="en-US" altLang="en-US" sz="2800" dirty="0">
                <a:latin typeface="Times New Roman" panose="02020603050405020304" pitchFamily="18" charset="0"/>
              </a:rPr>
              <a:t>from DB</a:t>
            </a:r>
            <a:endParaRPr lang="vi-V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executeQuery</a:t>
            </a:r>
            <a:r>
              <a:rPr lang="vi-VN" altLang="en-US" sz="2400" b="1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2" algn="just">
              <a:lnSpc>
                <a:spcPct val="90000"/>
              </a:lnSpc>
            </a:pP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Query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commands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and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stored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procedure</a:t>
            </a:r>
            <a:r>
              <a:rPr lang="vi-VN" altLang="en-US" sz="2000" dirty="0">
                <a:latin typeface="Times New Roman" panose="02020603050405020304" pitchFamily="18" charset="0"/>
              </a:rPr>
              <a:t>.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strSQL</a:t>
            </a:r>
            <a:r>
              <a:rPr lang="vi-VN" altLang="en-US" sz="2000" dirty="0">
                <a:latin typeface="Times New Roman" panose="02020603050405020304" pitchFamily="18" charset="0"/>
              </a:rPr>
              <a:t> =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Select</a:t>
            </a:r>
            <a:r>
              <a:rPr lang="vi-VN" altLang="en-US" sz="2000" dirty="0">
                <a:latin typeface="Times New Roman" panose="02020603050405020304" pitchFamily="18" charset="0"/>
              </a:rPr>
              <a:t> *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From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Calibri" panose="020F0502020204030204" pitchFamily="34" charset="0"/>
              </a:rPr>
              <a:t>”</a:t>
            </a:r>
            <a:r>
              <a:rPr lang="vi-VN" altLang="en-US" sz="2000" dirty="0">
                <a:latin typeface="Times New Roman" panose="02020603050405020304" pitchFamily="18" charset="0"/>
              </a:rPr>
              <a:t>;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Returns </a:t>
            </a:r>
            <a:r>
              <a:rPr lang="en-US" altLang="en-US" sz="2000" b="1" dirty="0">
                <a:latin typeface="Times New Roman" panose="02020603050405020304" pitchFamily="18" charset="0"/>
              </a:rPr>
              <a:t>an object of type </a:t>
            </a:r>
            <a:r>
              <a:rPr lang="en-US" altLang="en-US" sz="2000" b="1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</a:p>
          <a:p>
            <a:pPr lvl="2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stmt.executeQuery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strSQL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executeUpdate</a:t>
            </a:r>
            <a:r>
              <a:rPr lang="vi-VN" altLang="en-US" sz="2400" b="1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Insert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Update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or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Delete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commands</a:t>
            </a:r>
            <a:r>
              <a:rPr lang="vi-VN" altLang="en-US" sz="2000" dirty="0">
                <a:latin typeface="Times New Roman" panose="02020603050405020304" pitchFamily="18" charset="0"/>
              </a:rPr>
              <a:t>.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endParaRPr lang="vi-VN" altLang="en-US" sz="20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strSQL</a:t>
            </a:r>
            <a:r>
              <a:rPr lang="vi-VN" altLang="en-US" sz="2000" dirty="0">
                <a:latin typeface="Times New Roman" panose="02020603050405020304" pitchFamily="18" charset="0"/>
              </a:rPr>
              <a:t> =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Insert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into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err="1">
                <a:latin typeface="Times New Roman" panose="02020603050405020304" pitchFamily="18" charset="0"/>
              </a:rPr>
              <a:t>Values</a:t>
            </a:r>
            <a:r>
              <a:rPr lang="vi-VN" altLang="en-US" sz="2000">
                <a:latin typeface="Times New Roman" panose="02020603050405020304" pitchFamily="18" charset="0"/>
              </a:rPr>
              <a:t>(</a:t>
            </a:r>
            <a:r>
              <a:rPr lang="vi-VN" altLang="en-US" sz="2000">
                <a:latin typeface="Calibri" panose="020F0502020204030204" pitchFamily="34" charset="0"/>
              </a:rPr>
              <a:t>“</a:t>
            </a:r>
            <a:r>
              <a:rPr lang="en-US" altLang="en-US" sz="2000">
                <a:latin typeface="Times New Roman" panose="02020603050405020304" pitchFamily="18" charset="0"/>
              </a:rPr>
              <a:t>UserName</a:t>
            </a:r>
            <a:r>
              <a:rPr lang="vi-VN" altLang="en-US" sz="2000">
                <a:latin typeface="Calibri" panose="020F0502020204030204" pitchFamily="34" charset="0"/>
              </a:rPr>
              <a:t>”</a:t>
            </a:r>
            <a:r>
              <a:rPr lang="vi-VN" altLang="en-US" sz="2000">
                <a:latin typeface="Times New Roman" panose="02020603050405020304" pitchFamily="18" charset="0"/>
              </a:rPr>
              <a:t>, </a:t>
            </a:r>
            <a:r>
              <a:rPr lang="vi-VN" altLang="en-US" sz="2000">
                <a:latin typeface="Calibri" panose="020F0502020204030204" pitchFamily="34" charset="0"/>
              </a:rPr>
              <a:t>“</a:t>
            </a:r>
            <a:r>
              <a:rPr lang="en-US" altLang="en-US" sz="2000">
                <a:latin typeface="Times New Roman" panose="02020603050405020304" pitchFamily="18" charset="0"/>
              </a:rPr>
              <a:t>Tom</a:t>
            </a:r>
            <a:r>
              <a:rPr lang="vi-VN" altLang="en-US" sz="2000">
                <a:latin typeface="Calibri" panose="020F0502020204030204" pitchFamily="34" charset="0"/>
              </a:rPr>
              <a:t>”</a:t>
            </a:r>
            <a:r>
              <a:rPr lang="vi-VN" altLang="en-US" sz="2000">
                <a:latin typeface="Times New Roman" panose="02020603050405020304" pitchFamily="18" charset="0"/>
              </a:rPr>
              <a:t>);</a:t>
            </a:r>
            <a:endParaRPr lang="vi-VN" altLang="en-US" sz="20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</a:rPr>
              <a:t>Returns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row</a:t>
            </a:r>
            <a:r>
              <a:rPr lang="vi-VN" altLang="en-US" sz="2000" b="1" dirty="0">
                <a:latin typeface="Times New Roman" panose="02020603050405020304" pitchFamily="18" charset="0"/>
              </a:rPr>
              <a:t>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of</a:t>
            </a:r>
            <a:r>
              <a:rPr lang="vi-VN" altLang="en-US" sz="2000" b="1" dirty="0">
                <a:latin typeface="Times New Roman" panose="02020603050405020304" pitchFamily="18" charset="0"/>
              </a:rPr>
              <a:t>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executed</a:t>
            </a:r>
            <a:r>
              <a:rPr lang="vi-VN" altLang="en-US" sz="2000" b="1" dirty="0">
                <a:latin typeface="Times New Roman" panose="02020603050405020304" pitchFamily="18" charset="0"/>
              </a:rPr>
              <a:t>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validation</a:t>
            </a:r>
            <a:r>
              <a:rPr lang="vi-VN" altLang="en-US" sz="2000" dirty="0">
                <a:latin typeface="Times New Roman" panose="02020603050405020304" pitchFamily="18" charset="0"/>
              </a:rPr>
              <a:t>.</a:t>
            </a:r>
            <a:endParaRPr lang="en-US" altLang="en-US" sz="16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int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nRow</a:t>
            </a:r>
            <a:r>
              <a:rPr lang="en-US" altLang="en-US" sz="2000" dirty="0">
                <a:latin typeface="Times New Roman" panose="02020603050405020304" pitchFamily="18" charset="0"/>
              </a:rPr>
              <a:t> = 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stmt.executeUpdate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strSQL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vi-VN" altLang="en-US" sz="2400" dirty="0">
                <a:latin typeface="Times New Roman" panose="02020603050405020304" pitchFamily="18" charset="0"/>
              </a:rPr>
              <a:t>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execute</a:t>
            </a:r>
            <a:r>
              <a:rPr lang="vi-VN" altLang="en-US" sz="2400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endParaRPr lang="vi-VN" altLang="en-US" sz="24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</a:pP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create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and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delete</a:t>
            </a:r>
            <a:r>
              <a:rPr lang="vi-VN" altLang="en-US" sz="2000" dirty="0">
                <a:latin typeface="Times New Roman" panose="02020603050405020304" pitchFamily="18" charset="0"/>
              </a:rPr>
              <a:t> DB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objects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table</a:t>
            </a:r>
            <a:r>
              <a:rPr lang="vi-VN" altLang="en-US" sz="2000" dirty="0">
                <a:latin typeface="Times New Roman" panose="02020603050405020304" pitchFamily="18" charset="0"/>
              </a:rPr>
              <a:t>, DB ...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</a:t>
            </a: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strSQL</a:t>
            </a:r>
            <a:r>
              <a:rPr lang="vi-VN" altLang="en-US" sz="2000" dirty="0">
                <a:latin typeface="Times New Roman" panose="02020603050405020304" pitchFamily="18" charset="0"/>
              </a:rPr>
              <a:t> = </a:t>
            </a:r>
            <a:r>
              <a:rPr lang="vi-VN" altLang="en-US" sz="2000" dirty="0">
                <a:latin typeface="Calibri" panose="020F0502020204030204" pitchFamily="34" charset="0"/>
              </a:rPr>
              <a:t>“</a:t>
            </a:r>
            <a:r>
              <a:rPr lang="vi-VN" altLang="en-US" sz="2000" dirty="0" err="1">
                <a:latin typeface="Times New Roman" panose="02020603050405020304" pitchFamily="18" charset="0"/>
              </a:rPr>
              <a:t>Drop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table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Registration</a:t>
            </a:r>
            <a:r>
              <a:rPr lang="vi-VN" altLang="en-US" sz="2000" dirty="0">
                <a:latin typeface="Calibri" panose="020F0502020204030204" pitchFamily="34" charset="0"/>
              </a:rPr>
              <a:t>”</a:t>
            </a:r>
            <a:r>
              <a:rPr lang="vi-VN" altLang="en-US" sz="2000" dirty="0">
                <a:latin typeface="Times New Roman" panose="02020603050405020304" pitchFamily="18" charset="0"/>
              </a:rPr>
              <a:t>;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lvl="2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000" dirty="0" err="1">
                <a:latin typeface="Times New Roman" panose="02020603050405020304" pitchFamily="18" charset="0"/>
              </a:rPr>
              <a:t>stmt.execute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strSQL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5673A-44D5-5CE4-E4B8-196700EC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8215859-073C-4857-A3A3-77745AABC23B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4EDFF-AD7F-4DC6-5357-EDE20792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57946"/>
            <a:ext cx="457200" cy="365125"/>
          </a:xfrm>
        </p:spPr>
        <p:txBody>
          <a:bodyPr/>
          <a:lstStyle/>
          <a:p>
            <a:pPr>
              <a:defRPr/>
            </a:pPr>
            <a:fld id="{A19F415E-89A9-4565-AD8F-B757D5FD0027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6694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the Results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08437-18CC-44B4-B174-CD2B8D71E791}"/>
              </a:ext>
            </a:extLst>
          </p:cNvPr>
          <p:cNvSpPr txBox="1">
            <a:spLocks/>
          </p:cNvSpPr>
          <p:nvPr/>
        </p:nvSpPr>
        <p:spPr bwMode="auto">
          <a:xfrm>
            <a:off x="-41564" y="1295400"/>
            <a:ext cx="9144000" cy="516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The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400" b="1" dirty="0">
                <a:latin typeface="Times New Roman" panose="02020603050405020304" pitchFamily="18" charset="0"/>
              </a:rPr>
              <a:t> class </a:t>
            </a:r>
            <a:r>
              <a:rPr lang="en-US" altLang="en-US" sz="2400" dirty="0">
                <a:latin typeface="Times New Roman" panose="02020603050405020304" pitchFamily="18" charset="0"/>
              </a:rPr>
              <a:t>implements a </a:t>
            </a:r>
            <a:r>
              <a:rPr lang="en-US" altLang="en-US" sz="2400" b="1" dirty="0">
                <a:latin typeface="Times New Roman" panose="02020603050405020304" pitchFamily="18" charset="0"/>
              </a:rPr>
              <a:t>collection of type Set </a:t>
            </a:r>
            <a:r>
              <a:rPr lang="en-US" altLang="en-US" sz="2400" dirty="0">
                <a:latin typeface="Times New Roman" panose="02020603050405020304" pitchFamily="18" charset="0"/>
              </a:rPr>
              <a:t>and allows to use it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process one row at the time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400" dirty="0" err="1">
                <a:latin typeface="Times New Roman" panose="02020603050405020304" pitchFamily="18" charset="0"/>
              </a:rPr>
              <a:t>Apply</a:t>
            </a:r>
            <a:r>
              <a:rPr lang="vi-VN" altLang="en-US" sz="2400" dirty="0">
                <a:latin typeface="Times New Roman" panose="02020603050405020304" pitchFamily="18" charset="0"/>
              </a:rPr>
              <a:t> to the </a:t>
            </a:r>
            <a:r>
              <a:rPr lang="vi-VN" altLang="en-US" sz="2400" dirty="0" err="1">
                <a:latin typeface="Times New Roman" panose="02020603050405020304" pitchFamily="18" charset="0"/>
              </a:rPr>
              <a:t>ResultSet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object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</a:rPr>
              <a:t>The </a:t>
            </a:r>
            <a:r>
              <a:rPr lang="vi-VN" altLang="en-US" sz="2000" b="1" dirty="0" err="1">
                <a:latin typeface="Times New Roman" panose="02020603050405020304" pitchFamily="18" charset="0"/>
              </a:rPr>
              <a:t>getXxx</a:t>
            </a:r>
            <a:r>
              <a:rPr lang="vi-VN" altLang="en-US" sz="2000" dirty="0">
                <a:latin typeface="Times New Roman" panose="02020603050405020304" pitchFamily="18" charset="0"/>
              </a:rPr>
              <a:t> (</a:t>
            </a:r>
            <a:r>
              <a:rPr lang="vi-VN" altLang="en-US" sz="2000" dirty="0" err="1">
                <a:latin typeface="Times New Roman" panose="02020603050405020304" pitchFamily="18" charset="0"/>
              </a:rPr>
              <a:t>cardinal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number</a:t>
            </a:r>
            <a:r>
              <a:rPr lang="vi-VN" altLang="en-US" sz="2000" dirty="0">
                <a:latin typeface="Times New Roman" panose="02020603050405020304" pitchFamily="18" charset="0"/>
              </a:rPr>
              <a:t>/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field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name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string</a:t>
            </a:r>
            <a:r>
              <a:rPr lang="vi-VN" altLang="en-US" sz="2000" dirty="0">
                <a:latin typeface="Times New Roman" panose="02020603050405020304" pitchFamily="18" charset="0"/>
              </a:rPr>
              <a:t>)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of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object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000" dirty="0">
                <a:latin typeface="Times New Roman" panose="02020603050405020304" pitchFamily="18" charset="0"/>
              </a:rPr>
              <a:t> to </a:t>
            </a:r>
            <a:r>
              <a:rPr lang="vi-VN" altLang="en-US" sz="2000" dirty="0" err="1">
                <a:latin typeface="Times New Roman" panose="02020603050405020304" pitchFamily="18" charset="0"/>
              </a:rPr>
              <a:t>get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field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value</a:t>
            </a:r>
            <a:r>
              <a:rPr lang="vi-VN" altLang="en-US" sz="2000" dirty="0">
                <a:latin typeface="Times New Roman" panose="02020603050405020304" pitchFamily="18" charset="0"/>
              </a:rPr>
              <a:t>.</a:t>
            </a:r>
          </a:p>
          <a:p>
            <a:pPr lvl="2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1800" dirty="0" err="1">
                <a:latin typeface="Times New Roman" panose="02020603050405020304" pitchFamily="18" charset="0"/>
              </a:rPr>
              <a:t>Cardinal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number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starts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with</a:t>
            </a:r>
            <a:r>
              <a:rPr lang="vi-VN" altLang="en-US" sz="1800" dirty="0">
                <a:latin typeface="Times New Roman" panose="02020603050405020304" pitchFamily="18" charset="0"/>
              </a:rPr>
              <a:t> 1</a:t>
            </a:r>
          </a:p>
          <a:p>
            <a:pPr lvl="2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1800" dirty="0" err="1">
                <a:latin typeface="Times New Roman" panose="02020603050405020304" pitchFamily="18" charset="0"/>
              </a:rPr>
              <a:t>Xxx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is</a:t>
            </a:r>
            <a:r>
              <a:rPr lang="vi-VN" altLang="en-US" sz="1800" dirty="0">
                <a:latin typeface="Times New Roman" panose="02020603050405020304" pitchFamily="18" charset="0"/>
              </a:rPr>
              <a:t> a </a:t>
            </a:r>
            <a:r>
              <a:rPr lang="vi-VN" altLang="en-US" sz="1800" dirty="0" err="1">
                <a:latin typeface="Times New Roman" panose="02020603050405020304" pitchFamily="18" charset="0"/>
              </a:rPr>
              <a:t>DataType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of</a:t>
            </a:r>
            <a:r>
              <a:rPr lang="vi-VN" altLang="en-US" sz="1800" dirty="0">
                <a:latin typeface="Times New Roman" panose="02020603050405020304" pitchFamily="18" charset="0"/>
              </a:rPr>
              <a:t> the </a:t>
            </a:r>
            <a:r>
              <a:rPr lang="vi-VN" altLang="en-US" sz="1800" dirty="0" err="1">
                <a:latin typeface="Times New Roman" panose="02020603050405020304" pitchFamily="18" charset="0"/>
              </a:rPr>
              <a:t>selected</a:t>
            </a:r>
            <a:r>
              <a:rPr lang="vi-VN" altLang="en-US" sz="1800" dirty="0">
                <a:latin typeface="Times New Roman" panose="02020603050405020304" pitchFamily="18" charset="0"/>
              </a:rPr>
              <a:t> </a:t>
            </a:r>
            <a:r>
              <a:rPr lang="vi-VN" altLang="en-US" sz="1800" dirty="0" err="1">
                <a:latin typeface="Times New Roman" panose="02020603050405020304" pitchFamily="18" charset="0"/>
              </a:rPr>
              <a:t>field</a:t>
            </a:r>
            <a:endParaRPr lang="vi-VN" altLang="en-US" sz="1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The next()</a:t>
            </a:r>
            <a:r>
              <a:rPr lang="en-US" altLang="en-US" sz="2000" dirty="0">
                <a:latin typeface="Times New Roman" panose="02020603050405020304" pitchFamily="18" charset="0"/>
              </a:rPr>
              <a:t> method of the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en-US" altLang="en-US" sz="2000" dirty="0">
                <a:latin typeface="Times New Roman" panose="02020603050405020304" pitchFamily="18" charset="0"/>
              </a:rPr>
              <a:t> object is used to process the results from the DB</a:t>
            </a:r>
            <a:endParaRPr lang="vi-VN" altLang="en-US" sz="20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000" dirty="0">
                <a:latin typeface="Times New Roman" panose="02020603050405020304" pitchFamily="18" charset="0"/>
              </a:rPr>
              <a:t>:</a:t>
            </a:r>
            <a:r>
              <a:rPr lang="en-US" altLang="en-US" sz="2000" dirty="0">
                <a:latin typeface="Times New Roman" panose="02020603050405020304" pitchFamily="18" charset="0"/>
              </a:rPr>
              <a:t> while(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rs.next</a:t>
            </a:r>
            <a:r>
              <a:rPr lang="en-US" altLang="en-US" sz="2000" dirty="0">
                <a:latin typeface="Times New Roman" panose="02020603050405020304" pitchFamily="18" charset="0"/>
              </a:rPr>
              <a:t>()) </a:t>
            </a:r>
            <a:r>
              <a:rPr lang="en-US" altLang="en-US" sz="2000" i="1" dirty="0">
                <a:latin typeface="Times New Roman" panose="02020603050405020304" pitchFamily="18" charset="0"/>
              </a:rPr>
              <a:t>(Point the cursor next row) </a:t>
            </a:r>
            <a:r>
              <a:rPr lang="en-US" altLang="en-US" sz="2000" dirty="0"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rs.getInt</a:t>
            </a:r>
            <a:r>
              <a:rPr lang="en-US" altLang="en-US" sz="2000" dirty="0">
                <a:latin typeface="Times New Roman" panose="02020603050405020304" pitchFamily="18" charset="0"/>
              </a:rPr>
              <a:t>(1) or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rs.getInt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/>
              <a:t>“</a:t>
            </a:r>
            <a:r>
              <a:rPr lang="en-US" altLang="en-US" sz="2000" dirty="0" err="1">
                <a:latin typeface="Times New Roman" panose="02020603050405020304" pitchFamily="18" charset="0"/>
              </a:rPr>
              <a:t>userId</a:t>
            </a:r>
            <a:r>
              <a:rPr lang="en-US" altLang="en-US" sz="2000" dirty="0"/>
              <a:t>”</a:t>
            </a:r>
            <a:r>
              <a:rPr lang="en-US" altLang="en-US" sz="2000" dirty="0">
                <a:latin typeface="Times New Roman" panose="02020603050405020304" pitchFamily="18" charset="0"/>
              </a:rPr>
              <a:t>);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rs.getString</a:t>
            </a:r>
            <a:r>
              <a:rPr lang="en-US" altLang="en-US" sz="2000" dirty="0">
                <a:latin typeface="Times New Roman" panose="02020603050405020304" pitchFamily="18" charset="0"/>
              </a:rPr>
              <a:t>(1) or </a:t>
            </a:r>
            <a:r>
              <a:rPr lang="en-US" altLang="en-US" sz="2000" dirty="0" err="1">
                <a:latin typeface="Times New Roman" panose="02020603050405020304" pitchFamily="18" charset="0"/>
              </a:rPr>
              <a:t>rs.getString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/>
              <a:t>“</a:t>
            </a:r>
            <a:r>
              <a:rPr lang="en-US" altLang="en-US" sz="2000" dirty="0">
                <a:latin typeface="Times New Roman" panose="02020603050405020304" pitchFamily="18" charset="0"/>
              </a:rPr>
              <a:t>username</a:t>
            </a:r>
            <a:r>
              <a:rPr lang="en-US" altLang="en-US" sz="2000" dirty="0"/>
              <a:t>”</a:t>
            </a:r>
            <a:r>
              <a:rPr lang="en-US" altLang="en-US" sz="2000" dirty="0">
                <a:latin typeface="Times New Roman" panose="02020603050405020304" pitchFamily="18" charset="0"/>
              </a:rPr>
              <a:t>); }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2000" b="1" dirty="0">
                <a:latin typeface="Times New Roman" panose="02020603050405020304" pitchFamily="18" charset="0"/>
              </a:rPr>
              <a:t>Notes: The field must be accessed in the order</a:t>
            </a:r>
          </a:p>
          <a:p>
            <a:pPr lvl="1"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000" dirty="0">
                <a:latin typeface="Times New Roman" panose="02020603050405020304" pitchFamily="18" charset="0"/>
              </a:rPr>
              <a:t>The 2D </a:t>
            </a:r>
            <a:r>
              <a:rPr lang="vi-VN" altLang="en-US" sz="2000" dirty="0" err="1">
                <a:latin typeface="Times New Roman" panose="02020603050405020304" pitchFamily="18" charset="0"/>
              </a:rPr>
              <a:t>Resultset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support</a:t>
            </a:r>
            <a:r>
              <a:rPr lang="vi-VN" altLang="en-US" sz="2000" dirty="0">
                <a:latin typeface="Times New Roman" panose="02020603050405020304" pitchFamily="18" charset="0"/>
              </a:rPr>
              <a:t> the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access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methods</a:t>
            </a:r>
            <a:r>
              <a:rPr lang="vi-VN" altLang="en-US" sz="2000" dirty="0">
                <a:latin typeface="Times New Roman" panose="02020603050405020304" pitchFamily="18" charset="0"/>
              </a:rPr>
              <a:t> to DB </a:t>
            </a:r>
            <a:r>
              <a:rPr lang="vi-VN" altLang="en-US" sz="2000" dirty="0" err="1">
                <a:latin typeface="Times New Roman" panose="02020603050405020304" pitchFamily="18" charset="0"/>
              </a:rPr>
              <a:t>as</a:t>
            </a:r>
            <a:r>
              <a:rPr lang="vi-VN" altLang="en-US" sz="2000" dirty="0">
                <a:latin typeface="Times New Roman" panose="02020603050405020304" pitchFamily="18" charset="0"/>
              </a:rPr>
              <a:t> </a:t>
            </a:r>
            <a:r>
              <a:rPr lang="vi-VN" altLang="en-US" sz="2000" dirty="0" err="1">
                <a:latin typeface="Times New Roman" panose="02020603050405020304" pitchFamily="18" charset="0"/>
              </a:rPr>
              <a:t>first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isFirst</a:t>
            </a:r>
            <a:r>
              <a:rPr lang="vi-VN" altLang="en-US" sz="2000" dirty="0">
                <a:latin typeface="Times New Roman" panose="02020603050405020304" pitchFamily="18" charset="0"/>
              </a:rPr>
              <a:t>, </a:t>
            </a:r>
            <a:r>
              <a:rPr lang="vi-VN" altLang="en-US" sz="2000" dirty="0" err="1">
                <a:latin typeface="Times New Roman" panose="02020603050405020304" pitchFamily="18" charset="0"/>
              </a:rPr>
              <a:t>last</a:t>
            </a:r>
            <a:r>
              <a:rPr lang="vi-VN" altLang="en-US" sz="2000" dirty="0">
                <a:latin typeface="Times New Roman" panose="02020603050405020304" pitchFamily="18" charset="0"/>
              </a:rPr>
              <a:t>, ...</a:t>
            </a: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en-US" altLang="en-US" sz="2400" dirty="0">
                <a:latin typeface="Times New Roman" panose="02020603050405020304" pitchFamily="18" charset="0"/>
              </a:rPr>
              <a:t>There is a class </a:t>
            </a:r>
            <a:r>
              <a:rPr lang="en-US" altLang="en-US" sz="2400" b="1" dirty="0" err="1">
                <a:latin typeface="Times New Roman" panose="02020603050405020304" pitchFamily="18" charset="0"/>
              </a:rPr>
              <a:t>ResultSetMetaData</a:t>
            </a:r>
            <a:r>
              <a:rPr lang="en-US" altLang="en-US" sz="2400" dirty="0">
                <a:latin typeface="Times New Roman" panose="02020603050405020304" pitchFamily="18" charset="0"/>
              </a:rPr>
              <a:t> that helps to </a:t>
            </a:r>
            <a:r>
              <a:rPr lang="en-US" altLang="en-US" sz="2400" b="1" dirty="0">
                <a:latin typeface="Times New Roman" panose="02020603050405020304" pitchFamily="18" charset="0"/>
              </a:rPr>
              <a:t>determine</a:t>
            </a:r>
            <a:r>
              <a:rPr lang="en-US" altLang="en-US" sz="2400" dirty="0">
                <a:latin typeface="Times New Roman" panose="02020603050405020304" pitchFamily="18" charset="0"/>
              </a:rPr>
              <a:t> the </a:t>
            </a:r>
            <a:r>
              <a:rPr lang="en-US" altLang="en-US" sz="2400" b="1" dirty="0">
                <a:latin typeface="Times New Roman" panose="02020603050405020304" pitchFamily="18" charset="0"/>
              </a:rPr>
              <a:t>number, names and types of column </a:t>
            </a:r>
            <a:r>
              <a:rPr lang="en-US" altLang="en-US" sz="2400" dirty="0">
                <a:latin typeface="Times New Roman" panose="02020603050405020304" pitchFamily="18" charset="0"/>
              </a:rPr>
              <a:t>in the </a:t>
            </a:r>
            <a:r>
              <a:rPr lang="en-US" altLang="en-US" sz="2400" dirty="0" err="1">
                <a:latin typeface="Times New Roman" panose="02020603050405020304" pitchFamily="18" charset="0"/>
              </a:rPr>
              <a:t>ResultSet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ts val="300"/>
              </a:spcBef>
            </a:pPr>
            <a:r>
              <a:rPr lang="vi-VN" altLang="en-US" sz="2400" b="1" dirty="0" err="1">
                <a:latin typeface="Times New Roman" panose="02020603050405020304" pitchFamily="18" charset="0"/>
              </a:rPr>
              <a:t>Close</a:t>
            </a:r>
            <a:r>
              <a:rPr lang="vi-VN" altLang="en-US" sz="2400" b="1" dirty="0">
                <a:latin typeface="Times New Roman" panose="02020603050405020304" pitchFamily="18" charset="0"/>
              </a:rPr>
              <a:t> the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connection</a:t>
            </a:r>
            <a:r>
              <a:rPr lang="vi-VN" altLang="en-US" sz="2400" b="1" dirty="0">
                <a:latin typeface="Times New Roman" panose="02020603050405020304" pitchFamily="18" charset="0"/>
              </a:rPr>
              <a:t>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after</a:t>
            </a:r>
            <a:r>
              <a:rPr lang="vi-VN" altLang="en-US" sz="2400" b="1" dirty="0">
                <a:latin typeface="Times New Roman" panose="02020603050405020304" pitchFamily="18" charset="0"/>
              </a:rPr>
              <a:t>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used</a:t>
            </a:r>
            <a:r>
              <a:rPr lang="vi-VN" altLang="en-US" sz="2400" dirty="0">
                <a:latin typeface="Times New Roman" panose="02020603050405020304" pitchFamily="18" charset="0"/>
              </a:rPr>
              <a:t>: The </a:t>
            </a:r>
            <a:r>
              <a:rPr lang="vi-VN" altLang="en-US" sz="2400" dirty="0" err="1">
                <a:latin typeface="Times New Roman" panose="02020603050405020304" pitchFamily="18" charset="0"/>
              </a:rPr>
              <a:t>close</a:t>
            </a:r>
            <a:r>
              <a:rPr lang="vi-VN" altLang="en-US" sz="2400" dirty="0">
                <a:latin typeface="Times New Roman" panose="02020603050405020304" pitchFamily="18" charset="0"/>
              </a:rPr>
              <a:t>() </a:t>
            </a:r>
            <a:r>
              <a:rPr lang="vi-VN" altLang="en-US" sz="2400" dirty="0" err="1">
                <a:latin typeface="Times New Roman" panose="02020603050405020304" pitchFamily="18" charset="0"/>
              </a:rPr>
              <a:t>method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is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used</a:t>
            </a:r>
            <a:r>
              <a:rPr lang="vi-VN" altLang="en-US" sz="2400" dirty="0">
                <a:latin typeface="Times New Roman" panose="02020603050405020304" pitchFamily="18" charset="0"/>
              </a:rPr>
              <a:t>.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Ex</a:t>
            </a:r>
            <a:r>
              <a:rPr lang="vi-VN" altLang="en-US" sz="2400" dirty="0">
                <a:latin typeface="Times New Roman" panose="02020603050405020304" pitchFamily="18" charset="0"/>
              </a:rPr>
              <a:t>: </a:t>
            </a:r>
            <a:r>
              <a:rPr lang="vi-VN" altLang="en-US" sz="2400" dirty="0" err="1">
                <a:latin typeface="Times New Roman" panose="02020603050405020304" pitchFamily="18" charset="0"/>
              </a:rPr>
              <a:t>con.close</a:t>
            </a:r>
            <a:r>
              <a:rPr lang="vi-VN" altLang="en-US" sz="2400" dirty="0">
                <a:latin typeface="Times New Roman" panose="02020603050405020304" pitchFamily="18" charset="0"/>
              </a:rPr>
              <a:t>();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BC2FC1-ADF7-6E00-4567-256FA9F0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BE2968-1254-4C18-8573-668C6BC60C85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7CBD3-87F4-D3AE-BDBA-5340009F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2196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8229600" cy="1192213"/>
          </a:xfrm>
        </p:spPr>
        <p:txBody>
          <a:bodyPr/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methods of </a:t>
            </a:r>
            <a:r>
              <a:rPr lang="en-US" alt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</a:t>
            </a:r>
            <a:endParaRPr lang="en-US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Group 39">
            <a:extLst>
              <a:ext uri="{FF2B5EF4-FFF2-40B4-BE49-F238E27FC236}">
                <a16:creationId xmlns:a16="http://schemas.microsoft.com/office/drawing/2014/main" id="{92D5E5C3-33BC-4AF6-8313-6407EE46477D}"/>
              </a:ext>
            </a:extLst>
          </p:cNvPr>
          <p:cNvGraphicFramePr>
            <a:graphicFrameLocks noGrp="1"/>
          </p:cNvGraphicFramePr>
          <p:nvPr/>
        </p:nvGraphicFramePr>
        <p:xfrm>
          <a:off x="367651" y="1241426"/>
          <a:ext cx="8450262" cy="5205752"/>
        </p:xfrm>
        <a:graphic>
          <a:graphicData uri="http://schemas.openxmlformats.org/drawingml/2006/table">
            <a:tbl>
              <a:tblPr/>
              <a:tblGrid>
                <a:gridCol w="1676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1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Methods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Description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7D7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getString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value from the specified column number as a string to the ResultSet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getInt()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an integer to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getFloat()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float type to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4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getDate()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column number as an argument and returns the value from the specified column number as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java.sql.Date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to the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findColumn()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Takes a column name as a string parameter and returns the column index of the specified column name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80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wasNull()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true if the last column value read was SQL NULL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2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getMetaData()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Returns the information about the columns of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object in a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ResultSetMetaData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class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486A7-A8CF-D1DA-6EEB-068C94865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35BFC8-1709-41BF-829C-A05E734EAD32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494C8-D68C-ED9B-926C-52EF3C960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949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 vs. DBMS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0" y="1679575"/>
            <a:ext cx="8950325" cy="4929188"/>
          </a:xfrm>
        </p:spPr>
        <p:txBody>
          <a:bodyPr/>
          <a:lstStyle/>
          <a:p>
            <a:pPr algn="just"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related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mass storage and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some processes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some ways in order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redundancies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1" hangingPunct="1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DBMS: Database management system</a:t>
            </a:r>
            <a:endParaRPr lang="en-US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manages some databases.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ways to users/processes for creating, updating, manipulating on databases and security mechanisms are supported also.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DBMS libraries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(C/C++ codes are usually used) support APIs for user programs to manipulate databases. 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292FA-F29F-081C-0CBE-6FA1CF297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0AD82F-B6F0-4F4E-802D-93FE8B30BAB7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7FC96-D354-A40E-9C4A-A2681E56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427" y="6492875"/>
            <a:ext cx="358066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0" y="-82550"/>
            <a:ext cx="8229600" cy="1190625"/>
          </a:xfrm>
        </p:spPr>
        <p:txBody>
          <a:bodyPr/>
          <a:lstStyle/>
          <a:p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b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method of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ResultSetMetaData</a:t>
            </a:r>
            <a:endParaRPr lang="en-US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CCE05-7827-93FC-DE56-008C48B0A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0EB9A9-5D2A-48DD-9D01-D56AB4349EF6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9AD0-9FCA-239F-6A59-62E1FC54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48C91-C573-9F5C-DFBA-BC9AE484B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89" y="1076902"/>
            <a:ext cx="8108011" cy="54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76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140231" y="1049785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F077-7EED-6C4B-53EC-E689E0F3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BBCD0-DD28-4F27-9A7D-51FE0C7EBF3C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5015-1290-2225-02AC-622BBA0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31</a:t>
            </a:fld>
            <a:endParaRPr lang="en-US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9183C9-6549-836D-69A3-A059B93B7B80}"/>
              </a:ext>
            </a:extLst>
          </p:cNvPr>
          <p:cNvSpPr txBox="1"/>
          <p:nvPr/>
        </p:nvSpPr>
        <p:spPr>
          <a:xfrm>
            <a:off x="3781149" y="2090172"/>
            <a:ext cx="5123838" cy="19389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On the project, right-click on  Libraries | Add JAR/Folder then </a:t>
            </a:r>
            <a:r>
              <a:rPr lang="en-US" sz="2400">
                <a:latin typeface="Times New Roman" pitchFamily="18" charset="0"/>
                <a:cs typeface="Arial" charset="0"/>
              </a:rPr>
              <a:t>select </a:t>
            </a:r>
            <a:r>
              <a:rPr lang="en-US" sz="2400" b="1">
                <a:latin typeface="Times New Roman" pitchFamily="18" charset="0"/>
                <a:cs typeface="Arial" charset="0"/>
              </a:rPr>
              <a:t>sqljdbc42.jar</a:t>
            </a:r>
            <a:r>
              <a:rPr lang="en-US" sz="2400">
                <a:latin typeface="Times New Roman" pitchFamily="18" charset="0"/>
                <a:cs typeface="Arial" charset="0"/>
              </a:rPr>
              <a:t> driver or another that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matches of Sql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Server version </a:t>
            </a:r>
            <a:r>
              <a:rPr lang="en-US" sz="2400" dirty="0">
                <a:latin typeface="Times New Roman" pitchFamily="18" charset="0"/>
                <a:cs typeface="Arial" charset="0"/>
              </a:rPr>
              <a:t>on the </a:t>
            </a:r>
            <a:r>
              <a:rPr lang="en-US" sz="2400">
                <a:latin typeface="Times New Roman" pitchFamily="18" charset="0"/>
                <a:cs typeface="Arial" charset="0"/>
              </a:rPr>
              <a:t>machine.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EABF0F-5F1C-AD8D-5D7E-CC53571F35F6}"/>
              </a:ext>
            </a:extLst>
          </p:cNvPr>
          <p:cNvGrpSpPr/>
          <p:nvPr/>
        </p:nvGrpSpPr>
        <p:grpSpPr>
          <a:xfrm>
            <a:off x="3781149" y="4607713"/>
            <a:ext cx="5123838" cy="1071815"/>
            <a:chOff x="3781149" y="5178329"/>
            <a:chExt cx="5293641" cy="107181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60EAB54-86B5-27C4-A148-0FD62FAEB68F}"/>
                </a:ext>
              </a:extLst>
            </p:cNvPr>
            <p:cNvGrpSpPr/>
            <p:nvPr/>
          </p:nvGrpSpPr>
          <p:grpSpPr>
            <a:xfrm>
              <a:off x="3781149" y="5178329"/>
              <a:ext cx="5293641" cy="1071815"/>
              <a:chOff x="3687516" y="4185217"/>
              <a:chExt cx="4847707" cy="1259771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397BB069-89C6-112A-377A-22F8CBC3B3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8478" y="4269820"/>
                <a:ext cx="3833192" cy="35817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760A23B-6FD7-A1F0-6F1F-D192FA02569E}"/>
                  </a:ext>
                </a:extLst>
              </p:cNvPr>
              <p:cNvSpPr/>
              <p:nvPr/>
            </p:nvSpPr>
            <p:spPr>
              <a:xfrm>
                <a:off x="3687516" y="4185217"/>
                <a:ext cx="4847707" cy="125977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D102B8-3D02-2ED8-7B50-917AB2E30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72000" y="5651934"/>
              <a:ext cx="4418328" cy="54443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6C8FF5-07A9-0CBE-D17F-D759A9CA2923}"/>
              </a:ext>
            </a:extLst>
          </p:cNvPr>
          <p:cNvGrpSpPr/>
          <p:nvPr/>
        </p:nvGrpSpPr>
        <p:grpSpPr>
          <a:xfrm>
            <a:off x="461818" y="2067096"/>
            <a:ext cx="2798618" cy="2904893"/>
            <a:chOff x="461818" y="2067096"/>
            <a:chExt cx="2798618" cy="290489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E01DA6-D8FB-5733-F7A7-BFCEFD689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1818" y="2067096"/>
              <a:ext cx="2798618" cy="290489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CE7B372-FCEE-20F4-10CE-5D299BB65B50}"/>
                </a:ext>
              </a:extLst>
            </p:cNvPr>
            <p:cNvSpPr/>
            <p:nvPr/>
          </p:nvSpPr>
          <p:spPr>
            <a:xfrm>
              <a:off x="1590963" y="4225640"/>
              <a:ext cx="1115291" cy="22628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689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F077-7EED-6C4B-53EC-E689E0F3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BBCD0-DD28-4F27-9A7D-51FE0C7EBF3C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5015-1290-2225-02AC-622BBA0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32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1D89CA-C922-50F9-455F-A923B2847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327" y="872002"/>
            <a:ext cx="5764630" cy="55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1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928688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1502D5BA-F6B0-4C4A-A016-8738233EFCD6}"/>
              </a:ext>
            </a:extLst>
          </p:cNvPr>
          <p:cNvSpPr txBox="1">
            <a:spLocks/>
          </p:cNvSpPr>
          <p:nvPr/>
        </p:nvSpPr>
        <p:spPr bwMode="auto">
          <a:xfrm>
            <a:off x="0" y="685800"/>
            <a:ext cx="9144000" cy="1129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DB</a:t>
            </a:r>
          </a:p>
          <a:p>
            <a:pPr lvl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FF077-7EED-6C4B-53EC-E689E0F3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6BBCD0-DD28-4F27-9A7D-51FE0C7EBF3C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A5015-1290-2225-02AC-622BBA0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457946"/>
            <a:ext cx="2133600" cy="365125"/>
          </a:xfrm>
        </p:spPr>
        <p:txBody>
          <a:bodyPr/>
          <a:lstStyle/>
          <a:p>
            <a:pPr algn="r">
              <a:defRPr/>
            </a:pPr>
            <a:fld id="{A19F415E-89A9-4565-AD8F-B757D5FD0027}" type="slidenum">
              <a:rPr lang="en-US" altLang="en-US" smtClean="0"/>
              <a:pPr algn="r">
                <a:defRPr/>
              </a:pPr>
              <a:t>33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65B6FA-6C42-AE35-4059-A64BBDF08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032" y="1738980"/>
            <a:ext cx="6645936" cy="471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24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34</a:t>
            </a:fld>
            <a:endParaRPr lang="en-US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BDFEC7-E2D9-E523-2778-11D2B1E80A20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1F0D3-4A20-C986-5CFE-A78B9AB13744}"/>
              </a:ext>
            </a:extLst>
          </p:cNvPr>
          <p:cNvSpPr txBox="1"/>
          <p:nvPr/>
        </p:nvSpPr>
        <p:spPr>
          <a:xfrm>
            <a:off x="173939" y="685800"/>
            <a:ext cx="64554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Create web project named </a:t>
            </a:r>
            <a:r>
              <a:rPr lang="en-US" sz="2400" b="1" dirty="0" err="1">
                <a:latin typeface="Times New Roman" pitchFamily="18" charset="0"/>
                <a:cs typeface="Arial" charset="0"/>
              </a:rPr>
              <a:t>IntroJDBC</a:t>
            </a:r>
            <a:endParaRPr lang="en-US" sz="2400" b="1" dirty="0">
              <a:latin typeface="Times New Roman" pitchFamily="18" charset="0"/>
              <a:cs typeface="Arial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9763B5-C1EA-D750-887A-73AA32F5471E}"/>
              </a:ext>
            </a:extLst>
          </p:cNvPr>
          <p:cNvGrpSpPr/>
          <p:nvPr/>
        </p:nvGrpSpPr>
        <p:grpSpPr>
          <a:xfrm>
            <a:off x="4048828" y="1525873"/>
            <a:ext cx="4775909" cy="4308102"/>
            <a:chOff x="4033085" y="1316464"/>
            <a:chExt cx="4775909" cy="430810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0AA801-40E3-BB4A-B086-C81DCEA3D478}"/>
                </a:ext>
              </a:extLst>
            </p:cNvPr>
            <p:cNvSpPr txBox="1"/>
            <p:nvPr/>
          </p:nvSpPr>
          <p:spPr>
            <a:xfrm>
              <a:off x="4053853" y="4054906"/>
              <a:ext cx="4755141" cy="156966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457200" indent="-457200" algn="just">
                <a:buFont typeface="Wingdings" panose="05000000000000000000" pitchFamily="2" charset="2"/>
                <a:buChar char="§"/>
              </a:pPr>
              <a:r>
                <a:rPr lang="en-US" sz="2400">
                  <a:latin typeface="Times New Roman" pitchFamily="18" charset="0"/>
                  <a:cs typeface="Arial" charset="0"/>
                </a:rPr>
                <a:t>On </a:t>
              </a:r>
              <a:r>
                <a:rPr lang="en-US" sz="2400" dirty="0">
                  <a:latin typeface="Times New Roman" pitchFamily="18" charset="0"/>
                  <a:cs typeface="Arial" charset="0"/>
                </a:rPr>
                <a:t>the project, right-click on  Libraries | Add JAR/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Folder , select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sqljdbc42.jar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 driver in the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WEB-INF\lib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 folder</a:t>
              </a:r>
              <a:endParaRPr lang="en-US" sz="2400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310876-9B39-A53E-969A-8A9266EE8640}"/>
                </a:ext>
              </a:extLst>
            </p:cNvPr>
            <p:cNvSpPr txBox="1"/>
            <p:nvPr/>
          </p:nvSpPr>
          <p:spPr>
            <a:xfrm>
              <a:off x="4033085" y="1316464"/>
              <a:ext cx="4755141" cy="830997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457200" indent="-457200" algn="just">
                <a:buFont typeface="Wingdings" panose="05000000000000000000" pitchFamily="2" charset="2"/>
                <a:buChar char="§"/>
              </a:pPr>
              <a:r>
                <a:rPr lang="en-US" sz="2400">
                  <a:latin typeface="Times New Roman" pitchFamily="18" charset="0"/>
                  <a:cs typeface="Arial" charset="0"/>
                </a:rPr>
                <a:t>Use the SampleDB database in the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Slide 4</a:t>
              </a:r>
              <a:endParaRPr lang="en-US" sz="2400" b="1" dirty="0"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0C535A-25A2-D2BA-AAB8-2506BA2162DB}"/>
                </a:ext>
              </a:extLst>
            </p:cNvPr>
            <p:cNvSpPr txBox="1"/>
            <p:nvPr/>
          </p:nvSpPr>
          <p:spPr>
            <a:xfrm>
              <a:off x="4033086" y="2491706"/>
              <a:ext cx="4755141" cy="1200329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457200" indent="-457200" algn="just">
                <a:buFont typeface="Wingdings" panose="05000000000000000000" pitchFamily="2" charset="2"/>
                <a:buChar char="§"/>
              </a:pPr>
              <a:r>
                <a:rPr lang="en-US" sz="2400">
                  <a:latin typeface="Times New Roman" pitchFamily="18" charset="0"/>
                  <a:cs typeface="Arial" charset="0"/>
                </a:rPr>
                <a:t>In the WEB-INF, create the folder named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lib 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then copy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sqljdbc42.jar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 into </a:t>
              </a:r>
              <a:r>
                <a:rPr lang="en-US" sz="2400" b="1">
                  <a:latin typeface="Times New Roman" pitchFamily="18" charset="0"/>
                  <a:cs typeface="Arial" charset="0"/>
                </a:rPr>
                <a:t>lib </a:t>
              </a:r>
              <a:r>
                <a:rPr lang="en-US" sz="2400">
                  <a:latin typeface="Times New Roman" pitchFamily="18" charset="0"/>
                  <a:cs typeface="Arial" charset="0"/>
                </a:rPr>
                <a:t>folder</a:t>
              </a:r>
              <a:endParaRPr lang="en-US" sz="2400" dirty="0">
                <a:latin typeface="Times New Roman" pitchFamily="18" charset="0"/>
                <a:cs typeface="Arial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1BC683-7C8C-9AA5-B8DF-34159D992E53}"/>
              </a:ext>
            </a:extLst>
          </p:cNvPr>
          <p:cNvGrpSpPr/>
          <p:nvPr/>
        </p:nvGrpSpPr>
        <p:grpSpPr>
          <a:xfrm>
            <a:off x="46436" y="1597891"/>
            <a:ext cx="4002392" cy="4108483"/>
            <a:chOff x="46436" y="1653474"/>
            <a:chExt cx="4002392" cy="40529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1D8603-5AC1-FFB2-C197-4BA95B15623D}"/>
                </a:ext>
              </a:extLst>
            </p:cNvPr>
            <p:cNvGrpSpPr/>
            <p:nvPr/>
          </p:nvGrpSpPr>
          <p:grpSpPr>
            <a:xfrm>
              <a:off x="46436" y="1653474"/>
              <a:ext cx="3381486" cy="4052900"/>
              <a:chOff x="46436" y="1653474"/>
              <a:chExt cx="3381486" cy="405290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CBAB0D36-3C55-ECEC-E11B-5EDDAD004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436" y="1653474"/>
                <a:ext cx="3381486" cy="4052900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B581E8A-7F45-A552-3325-1EFCD8F09EB5}"/>
                  </a:ext>
                </a:extLst>
              </p:cNvPr>
              <p:cNvSpPr/>
              <p:nvPr/>
            </p:nvSpPr>
            <p:spPr>
              <a:xfrm>
                <a:off x="1126833" y="4378038"/>
                <a:ext cx="1667164" cy="26785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FCC4901-915D-229D-7724-FFECB4976B6B}"/>
                  </a:ext>
                </a:extLst>
              </p:cNvPr>
              <p:cNvSpPr/>
              <p:nvPr/>
            </p:nvSpPr>
            <p:spPr>
              <a:xfrm>
                <a:off x="603827" y="2466109"/>
                <a:ext cx="2259446" cy="110849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11DB98C-208D-E082-A282-799EBBA65264}"/>
                </a:ext>
              </a:extLst>
            </p:cNvPr>
            <p:cNvCxnSpPr>
              <a:cxnSpLocks/>
            </p:cNvCxnSpPr>
            <p:nvPr/>
          </p:nvCxnSpPr>
          <p:spPr>
            <a:xfrm>
              <a:off x="2863273" y="3006503"/>
              <a:ext cx="1185555" cy="0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1A7CB1-7360-E09E-4DD2-5C9F2054FC2C}"/>
              </a:ext>
            </a:extLst>
          </p:cNvPr>
          <p:cNvCxnSpPr>
            <a:cxnSpLocks/>
          </p:cNvCxnSpPr>
          <p:nvPr/>
        </p:nvCxnSpPr>
        <p:spPr>
          <a:xfrm>
            <a:off x="2793997" y="4511965"/>
            <a:ext cx="1275599" cy="0"/>
          </a:xfrm>
          <a:prstGeom prst="straightConnector1">
            <a:avLst/>
          </a:prstGeom>
          <a:ln w="28575">
            <a:solidFill>
              <a:srgbClr val="008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444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35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98B95-1C6E-5677-7271-5CCCD906228D}"/>
              </a:ext>
            </a:extLst>
          </p:cNvPr>
          <p:cNvSpPr txBox="1"/>
          <p:nvPr/>
        </p:nvSpPr>
        <p:spPr>
          <a:xfrm>
            <a:off x="259772" y="819087"/>
            <a:ext cx="40940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Write codes for Item.java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4D8287-C42D-DAB4-9D18-5051F5419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68468"/>
            <a:ext cx="8207064" cy="434051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E1A8241-AAAD-55B4-A538-6C2A53DDFBB4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473266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36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98B95-1C6E-5677-7271-5CCCD906228D}"/>
              </a:ext>
            </a:extLst>
          </p:cNvPr>
          <p:cNvSpPr txBox="1"/>
          <p:nvPr/>
        </p:nvSpPr>
        <p:spPr>
          <a:xfrm>
            <a:off x="270163" y="740238"/>
            <a:ext cx="5611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Write codes for ItemManager.java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7C8AA9-064A-B659-AF23-1BFBD5DD1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72945"/>
            <a:ext cx="8125691" cy="528500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1354B4E-30EE-DD25-3AA8-66BA08C18A06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55978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37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3A4FE-615C-2751-FD64-1B96A8E23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78" y="986872"/>
            <a:ext cx="8492044" cy="488425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2700F32-958C-03DC-429F-065AF0035A02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427136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5A5359-F4EF-6024-1971-E5554364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317" y="983118"/>
            <a:ext cx="4136091" cy="531542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76714A4F-285B-1801-536C-87B630CA035C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934897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D98B95-1C6E-5677-7271-5CCCD906228D}"/>
              </a:ext>
            </a:extLst>
          </p:cNvPr>
          <p:cNvSpPr txBox="1"/>
          <p:nvPr/>
        </p:nvSpPr>
        <p:spPr>
          <a:xfrm>
            <a:off x="259771" y="819087"/>
            <a:ext cx="510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Write codes for ItemServlet.java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D897F-DD84-18FF-E2F5-4582D359B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10" y="1237251"/>
            <a:ext cx="7350190" cy="522069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2FE9C64-E32D-7DF0-D7D0-78CC5989C74D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60628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DB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606550"/>
            <a:ext cx="8951912" cy="4929188"/>
          </a:xfrm>
        </p:spPr>
        <p:txBody>
          <a:bodyPr/>
          <a:lstStyle/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information in tables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and columns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table is referred to as a relation in the sense that it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objects of the same type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(rows).</a:t>
            </a:r>
          </a:p>
          <a:p>
            <a:pPr algn="just" eaLnBrk="1" hangingPunct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Relational Database Management System (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way data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stored, maintained, and retrieved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 Access, MS SQL Server, Oracle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FE439-EB5F-AA7C-40B6-846F22702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70D005-2F2D-4402-BCD9-3195C31B53CB}" type="datetime1">
              <a:rPr lang="en-US" smtClean="0"/>
              <a:t>9/11/2024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408A79-D988-847D-6627-858A26512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48" y="4464581"/>
            <a:ext cx="4000501" cy="14251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5DC843-90FE-8F73-DD00-624D05094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614" y="4464581"/>
            <a:ext cx="3735526" cy="1425114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6D0864C-B6A5-A32C-B501-44B7FC265E68}"/>
              </a:ext>
            </a:extLst>
          </p:cNvPr>
          <p:cNvSpPr txBox="1">
            <a:spLocks/>
          </p:cNvSpPr>
          <p:nvPr/>
        </p:nvSpPr>
        <p:spPr>
          <a:xfrm>
            <a:off x="8750427" y="6492875"/>
            <a:ext cx="3580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2256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D0045-4343-35A9-CE95-FCB9517BB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47" y="906400"/>
            <a:ext cx="7513971" cy="18823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07D5C8-2C39-22B7-3447-0CD52B8B8DDD}"/>
              </a:ext>
            </a:extLst>
          </p:cNvPr>
          <p:cNvSpPr txBox="1"/>
          <p:nvPr/>
        </p:nvSpPr>
        <p:spPr>
          <a:xfrm>
            <a:off x="155863" y="2833582"/>
            <a:ext cx="5611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Update web.xml file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033E09D-BD13-2ED6-BA0A-617C020E0F28}"/>
              </a:ext>
            </a:extLst>
          </p:cNvPr>
          <p:cNvGrpSpPr/>
          <p:nvPr/>
        </p:nvGrpSpPr>
        <p:grpSpPr>
          <a:xfrm>
            <a:off x="1737794" y="3340127"/>
            <a:ext cx="5418078" cy="3117820"/>
            <a:chOff x="1737794" y="3340127"/>
            <a:chExt cx="5418078" cy="311782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60784EB-272D-8EF5-911B-26F349FB7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7794" y="3340127"/>
              <a:ext cx="5418078" cy="311782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BE02E4-DC35-BBFE-F586-A6D6397BB701}"/>
                </a:ext>
              </a:extLst>
            </p:cNvPr>
            <p:cNvSpPr/>
            <p:nvPr/>
          </p:nvSpPr>
          <p:spPr>
            <a:xfrm>
              <a:off x="2680854" y="5538354"/>
              <a:ext cx="4475017" cy="6546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sp>
        <p:nvSpPr>
          <p:cNvPr id="5" name="Rectangle 2">
            <a:extLst>
              <a:ext uri="{FF2B5EF4-FFF2-40B4-BE49-F238E27FC236}">
                <a16:creationId xmlns:a16="http://schemas.microsoft.com/office/drawing/2014/main" id="{A41EEAF0-F542-5145-9CBB-814D4159B66B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244929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D94C2-5500-51AD-93AD-B725C82B8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DF59D2-959E-4071-98C7-8B36DE2F1E6D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EA9972-B4A9-BB9C-C34F-1C3898150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8F3F5-DCE4-7E9E-C99A-8ED47E5F2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004" y="1778555"/>
            <a:ext cx="5486400" cy="36215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D98B95-1C6E-5677-7271-5CCCD906228D}"/>
              </a:ext>
            </a:extLst>
          </p:cNvPr>
          <p:cNvSpPr txBox="1"/>
          <p:nvPr/>
        </p:nvSpPr>
        <p:spPr>
          <a:xfrm>
            <a:off x="259771" y="819087"/>
            <a:ext cx="51019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itchFamily="18" charset="0"/>
                <a:cs typeface="Arial" charset="0"/>
              </a:rPr>
              <a:t>Run project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CD6FA6-DC95-1C8A-23BC-C382615C6806}"/>
              </a:ext>
            </a:extLst>
          </p:cNvPr>
          <p:cNvSpPr txBox="1">
            <a:spLocks/>
          </p:cNvSpPr>
          <p:nvPr/>
        </p:nvSpPr>
        <p:spPr bwMode="auto">
          <a:xfrm>
            <a:off x="1437409" y="0"/>
            <a:ext cx="693073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30965438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sp>
        <p:nvSpPr>
          <p:cNvPr id="155651" name="Rectangle 3"/>
          <p:cNvSpPr>
            <a:spLocks noGrp="1"/>
          </p:cNvSpPr>
          <p:nvPr>
            <p:ph type="body" idx="1"/>
          </p:nvPr>
        </p:nvSpPr>
        <p:spPr>
          <a:xfrm>
            <a:off x="211138" y="1231900"/>
            <a:ext cx="8229600" cy="2514600"/>
          </a:xfrm>
        </p:spPr>
        <p:txBody>
          <a:bodyPr/>
          <a:lstStyle/>
          <a:p>
            <a:pPr algn="just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access database from web application?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Database Overview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and JDBC Drivers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 Basics: Processing SQL Statements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CRUD application using MS SQL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Tx/>
              <a:buFont typeface="Wingdings" pitchFamily="2" charset="2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1322388" y="5661025"/>
            <a:ext cx="662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55709A-2AF7-36FE-3549-DFC4A5C6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71E0A8-BF1D-4550-A830-116A2F4D22E1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4B0BF-1967-6B5A-37E1-B5A3CF69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673651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/>
          </p:cNvSpPr>
          <p:nvPr>
            <p:ph type="title" idx="4294967295"/>
          </p:nvPr>
        </p:nvSpPr>
        <p:spPr>
          <a:xfrm>
            <a:off x="664369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E9BF-4A1C-6474-BECE-81933A38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3769F9-DA9D-4AEF-9DCE-B0541B60C2A3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47F7B-AC69-1201-8E01-042D446091DA}"/>
              </a:ext>
            </a:extLst>
          </p:cNvPr>
          <p:cNvSpPr txBox="1"/>
          <p:nvPr/>
        </p:nvSpPr>
        <p:spPr>
          <a:xfrm>
            <a:off x="1305018" y="2856654"/>
            <a:ext cx="68727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/>
              <a:t>Do Lab02_JDBC_WebApp.</a:t>
            </a:r>
            <a:r>
              <a:rPr lang="en-US" sz="3600" dirty="0"/>
              <a:t>pdf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C72EB0C1-D037-F084-41FF-EFD0BC23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43</a:t>
            </a:fld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Exercises</a:t>
            </a:r>
          </a:p>
        </p:txBody>
      </p:sp>
      <p:sp>
        <p:nvSpPr>
          <p:cNvPr id="15769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7614"/>
            <a:ext cx="8686800" cy="5079278"/>
          </a:xfrm>
        </p:spPr>
        <p:txBody>
          <a:bodyPr/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it again all of demos</a:t>
            </a:r>
          </a:p>
          <a:p>
            <a:pPr algn="just" eaLnBrk="1" hangingPunct="1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servlet to write the programs as the following requirement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Login form (naming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with title Login, header h1 – Login, 02 textbox with naming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txtUser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txtPass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Login button</a:t>
            </a:r>
          </a:p>
          <a:p>
            <a:pPr lvl="2" algn="just"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above Login application combining with DB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presents “Welcome to Servlet course” with yellow in background and red in foreground</a:t>
            </a:r>
          </a:p>
          <a:p>
            <a:pPr lvl="1" algn="just"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the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ProductServlet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includes a form with a combo box containing strings : Servlet &amp; JSP, Struts &amp; JSF, EJB, XMJ, Java Web Services, and the button with value Add to Cart</a:t>
            </a:r>
          </a:p>
          <a:p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75244-6210-A929-9A0A-D922D13A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205605-CD0B-4699-A319-FA923429D41E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59A80-0189-89D0-16A2-AE95BB88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44</a:t>
            </a:fld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Next Lecture</a:t>
            </a:r>
          </a:p>
        </p:txBody>
      </p:sp>
      <p:sp>
        <p:nvSpPr>
          <p:cNvPr id="158723" name="Rectangle 3"/>
          <p:cNvSpPr>
            <a:spLocks noGrp="1"/>
          </p:cNvSpPr>
          <p:nvPr>
            <p:ph type="body" idx="4294967295"/>
          </p:nvPr>
        </p:nvSpPr>
        <p:spPr>
          <a:xfrm>
            <a:off x="519113" y="955675"/>
            <a:ext cx="8624887" cy="5595938"/>
          </a:xfrm>
        </p:spPr>
        <p:txBody>
          <a:bodyPr/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deploy the Web Application to Web Server?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Structure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 Parameters vs. Context Parameters vs. Config/Servlet Parameters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Segments vs. Scope</a:t>
            </a:r>
          </a:p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How to transfer from resources to others with/without data/objects?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Attributes vs. Parameters vs. Variables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Redirect vs. RequestDispatcher</a:t>
            </a:r>
          </a:p>
          <a:p>
            <a:pPr lvl="1" algn="just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RequestDispatcher vs. Filter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896E38-C0CE-DC1A-94EE-6FA2F5021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D4B25E-2A45-437A-9E03-AE37BF77AB0A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1C23C-5332-D10C-58AB-7A59D50D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6492875"/>
            <a:ext cx="457200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45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Query Language (SQL)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731963"/>
            <a:ext cx="8951912" cy="4076700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DML –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Manipulating Language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queries.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tables [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condition]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column=value,…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condition 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(col1, col2,…)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val1, val2,…)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2FA4B2-D062-19B3-67F9-7F31D997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5EF4FF-80E0-4F3C-ADEB-7ACC001FD834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CAC93B0-B4F0-012E-38AB-401EFE115326}"/>
              </a:ext>
            </a:extLst>
          </p:cNvPr>
          <p:cNvSpPr txBox="1">
            <a:spLocks/>
          </p:cNvSpPr>
          <p:nvPr/>
        </p:nvSpPr>
        <p:spPr>
          <a:xfrm>
            <a:off x="8750427" y="6492875"/>
            <a:ext cx="358066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5637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1597025"/>
            <a:ext cx="8951912" cy="4481513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Database Connectivity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application programming interface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the programming language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defines how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a database</a:t>
            </a:r>
          </a:p>
          <a:p>
            <a:pPr lvl="1" algn="just">
              <a:lnSpc>
                <a:spcPct val="150000"/>
              </a:lnSpc>
            </a:pPr>
            <a:r>
              <a:rPr lang="vi-VN" altLang="en-US" sz="2400" dirty="0" err="1">
                <a:latin typeface="Times New Roman" panose="02020603050405020304" pitchFamily="18" charset="0"/>
              </a:rPr>
              <a:t>Provides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access</a:t>
            </a:r>
            <a:r>
              <a:rPr lang="vi-VN" altLang="en-US" sz="2400" dirty="0">
                <a:latin typeface="Times New Roman" panose="02020603050405020304" pitchFamily="18" charset="0"/>
              </a:rPr>
              <a:t> to DB </a:t>
            </a:r>
            <a:r>
              <a:rPr lang="vi-VN" altLang="en-US" sz="2400" dirty="0" err="1">
                <a:latin typeface="Times New Roman" panose="02020603050405020304" pitchFamily="18" charset="0"/>
              </a:rPr>
              <a:t>and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vi-VN" altLang="en-US" sz="2400" dirty="0" err="1">
                <a:latin typeface="Times New Roman" panose="02020603050405020304" pitchFamily="18" charset="0"/>
              </a:rPr>
              <a:t>performs</a:t>
            </a:r>
            <a:r>
              <a:rPr lang="vi-VN" altLang="en-US" sz="2400" dirty="0">
                <a:latin typeface="Times New Roman" panose="02020603050405020304" pitchFamily="18" charset="0"/>
              </a:rPr>
              <a:t> DB </a:t>
            </a:r>
            <a:r>
              <a:rPr lang="vi-VN" altLang="en-US" sz="2400" dirty="0" err="1">
                <a:latin typeface="Times New Roman" panose="02020603050405020304" pitchFamily="18" charset="0"/>
              </a:rPr>
              <a:t>operations</a:t>
            </a:r>
            <a:r>
              <a:rPr lang="vi-V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/>
              <a:t>–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</a:rPr>
              <a:t>CRUD</a:t>
            </a:r>
            <a:r>
              <a:rPr lang="vi-VN" altLang="en-US" sz="2400" dirty="0">
                <a:latin typeface="Times New Roman" panose="02020603050405020304" pitchFamily="18" charset="0"/>
              </a:rPr>
              <a:t>(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C</a:t>
            </a:r>
            <a:r>
              <a:rPr lang="vi-VN" altLang="en-US" sz="2400" dirty="0" err="1">
                <a:latin typeface="Times New Roman" panose="02020603050405020304" pitchFamily="18" charset="0"/>
              </a:rPr>
              <a:t>reate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R</a:t>
            </a:r>
            <a:r>
              <a:rPr lang="vi-VN" altLang="en-US" sz="2400" dirty="0" err="1">
                <a:latin typeface="Times New Roman" panose="02020603050405020304" pitchFamily="18" charset="0"/>
              </a:rPr>
              <a:t>ead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U</a:t>
            </a:r>
            <a:r>
              <a:rPr lang="vi-VN" altLang="en-US" sz="2400" dirty="0" err="1">
                <a:latin typeface="Times New Roman" panose="02020603050405020304" pitchFamily="18" charset="0"/>
              </a:rPr>
              <a:t>pdate</a:t>
            </a:r>
            <a:r>
              <a:rPr lang="vi-VN" altLang="en-US" sz="2400" dirty="0">
                <a:latin typeface="Times New Roman" panose="02020603050405020304" pitchFamily="18" charset="0"/>
              </a:rPr>
              <a:t>, </a:t>
            </a:r>
            <a:r>
              <a:rPr lang="vi-VN" altLang="en-US" sz="2400" b="1" dirty="0" err="1">
                <a:latin typeface="Times New Roman" panose="02020603050405020304" pitchFamily="18" charset="0"/>
              </a:rPr>
              <a:t>D</a:t>
            </a:r>
            <a:r>
              <a:rPr lang="vi-VN" altLang="en-US" sz="2400" dirty="0" err="1">
                <a:latin typeface="Times New Roman" panose="02020603050405020304" pitchFamily="18" charset="0"/>
              </a:rPr>
              <a:t>elete</a:t>
            </a:r>
            <a:r>
              <a:rPr lang="vi-VN" altLang="en-US" sz="2400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1118E-20FF-B3E5-B1AC-00E4CE68A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0D5D075-26C4-4126-A1B6-04E119E98FE6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F9DC1820-40B3-7F03-0EF2-376DEF4D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427" y="6492875"/>
            <a:ext cx="358066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2467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921037"/>
            <a:ext cx="8951912" cy="5694363"/>
          </a:xfrm>
        </p:spPr>
        <p:txBody>
          <a:bodyPr/>
          <a:lstStyle/>
          <a:p>
            <a:pPr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JDBC™ API </a:t>
            </a:r>
          </a:p>
          <a:p>
            <a:pPr lvl="1"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designed to keep simple things simple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common to database applications</a:t>
            </a:r>
          </a:p>
          <a:p>
            <a:pPr lvl="1" algn="just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Java API that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kind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tabular data, especially data stored in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Relational 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1" hangingPunct="1"/>
            <a:r>
              <a:rPr lang="en-US" altLang="en-US" sz="2800" dirty="0">
                <a:latin typeface="Times New Roman" panose="02020603050405020304" pitchFamily="18" charset="0"/>
              </a:rPr>
              <a:t>Executes </a:t>
            </a:r>
            <a:r>
              <a:rPr lang="en-US" altLang="en-US" sz="2800" b="1" dirty="0">
                <a:latin typeface="Times New Roman" panose="02020603050405020304" pitchFamily="18" charset="0"/>
              </a:rPr>
              <a:t>simple SQL queries </a:t>
            </a:r>
            <a:r>
              <a:rPr lang="en-US" altLang="en-US" sz="2800" dirty="0">
                <a:latin typeface="Times New Roman" panose="02020603050405020304" pitchFamily="18" charset="0"/>
              </a:rPr>
              <a:t>in the Java code to </a:t>
            </a:r>
            <a:r>
              <a:rPr lang="en-US" altLang="en-US" sz="2800" b="1" dirty="0">
                <a:latin typeface="Times New Roman" panose="02020603050405020304" pitchFamily="18" charset="0"/>
              </a:rPr>
              <a:t>retrieve data </a:t>
            </a:r>
            <a:r>
              <a:rPr lang="en-US" altLang="en-US" sz="2800" dirty="0">
                <a:latin typeface="Times New Roman" panose="02020603050405020304" pitchFamily="18" charset="0"/>
              </a:rPr>
              <a:t>from database</a:t>
            </a:r>
          </a:p>
          <a:p>
            <a:pPr lvl="1" algn="just" eaLnBrk="1" hangingPunct="1"/>
            <a:r>
              <a:rPr lang="en-US" altLang="en-US" sz="2800" dirty="0">
                <a:latin typeface="Times New Roman" panose="02020603050405020304" pitchFamily="18" charset="0"/>
              </a:rPr>
              <a:t>The </a:t>
            </a:r>
            <a:r>
              <a:rPr lang="en-US" altLang="en-US" sz="2800" b="1" dirty="0">
                <a:latin typeface="Times New Roman" panose="02020603050405020304" pitchFamily="18" charset="0"/>
              </a:rPr>
              <a:t>java.sql.*</a:t>
            </a:r>
            <a:r>
              <a:rPr lang="en-US" altLang="en-US" sz="2800" dirty="0">
                <a:latin typeface="Times New Roman" panose="02020603050405020304" pitchFamily="18" charset="0"/>
              </a:rPr>
              <a:t> and </a:t>
            </a:r>
            <a:r>
              <a:rPr lang="en-US" altLang="en-US" sz="2800" b="1" dirty="0">
                <a:latin typeface="Times New Roman" panose="02020603050405020304" pitchFamily="18" charset="0"/>
              </a:rPr>
              <a:t>javax.sql.*</a:t>
            </a:r>
            <a:r>
              <a:rPr lang="en-US" altLang="en-US" sz="2800" dirty="0">
                <a:latin typeface="Times New Roman" panose="02020603050405020304" pitchFamily="18" charset="0"/>
              </a:rPr>
              <a:t> package provides database access in Java </a:t>
            </a:r>
            <a:r>
              <a:rPr lang="vi-VN" altLang="en-US" sz="2800" dirty="0" err="1">
                <a:latin typeface="Times New Roman" panose="02020603050405020304" pitchFamily="18" charset="0"/>
              </a:rPr>
              <a:t>through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</a:rPr>
              <a:t>directly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</a:rPr>
              <a:t>or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vi-VN" altLang="en-US" sz="2800" dirty="0" err="1">
                <a:latin typeface="Times New Roman" panose="02020603050405020304" pitchFamily="18" charset="0"/>
              </a:rPr>
              <a:t>indirectly</a:t>
            </a:r>
            <a:r>
              <a:rPr lang="vi-V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</a:rPr>
              <a:t>(Data source </a:t>
            </a:r>
            <a:r>
              <a:rPr lang="en-US" altLang="en-US" sz="2800" dirty="0"/>
              <a:t>–</a:t>
            </a:r>
            <a:r>
              <a:rPr lang="en-US" altLang="en-US" sz="2800" dirty="0">
                <a:latin typeface="Times New Roman" panose="02020603050405020304" pitchFamily="18" charset="0"/>
              </a:rPr>
              <a:t> flexible), and provides classes and interfaces that are used to interact with the database</a:t>
            </a:r>
            <a:r>
              <a:rPr lang="en-US" altLang="en-US" sz="2800" dirty="0"/>
              <a:t> </a:t>
            </a:r>
            <a:endParaRPr lang="vi-V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A5B3EA-6713-6A3C-663A-B4584714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4C28840-A083-48FC-BDE6-C168A13FD266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A27A9296-6414-2BDB-C725-908FA0E9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0427" y="6492875"/>
            <a:ext cx="358066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871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>
          <a:xfrm>
            <a:off x="192088" y="873125"/>
            <a:ext cx="8951912" cy="5694363"/>
          </a:xfrm>
        </p:spPr>
        <p:txBody>
          <a:bodyPr/>
          <a:lstStyle/>
          <a:p>
            <a:pPr algn="just" eaLnBrk="1" hangingPunct="1"/>
            <a:r>
              <a:rPr lang="vi-VN" dirty="0">
                <a:latin typeface="Times New Roman" pitchFamily="18" charset="0"/>
                <a:cs typeface="Arial" charset="0"/>
              </a:rPr>
              <a:t>JDBC </a:t>
            </a:r>
            <a:r>
              <a:rPr lang="en-US" dirty="0">
                <a:latin typeface="Times New Roman" pitchFamily="18" charset="0"/>
                <a:cs typeface="Arial" charset="0"/>
              </a:rPr>
              <a:t>APIs </a:t>
            </a:r>
            <a:r>
              <a:rPr lang="vi-VN" dirty="0" err="1">
                <a:latin typeface="Times New Roman" pitchFamily="18" charset="0"/>
                <a:cs typeface="Arial" charset="0"/>
              </a:rPr>
              <a:t>has</a:t>
            </a:r>
            <a:r>
              <a:rPr lang="vi-VN" dirty="0">
                <a:latin typeface="Times New Roman" pitchFamily="18" charset="0"/>
                <a:cs typeface="Arial" charset="0"/>
              </a:rPr>
              <a:t> 02 </a:t>
            </a:r>
            <a:r>
              <a:rPr lang="vi-VN" dirty="0" err="1">
                <a:latin typeface="Times New Roman" pitchFamily="18" charset="0"/>
                <a:cs typeface="Arial" charset="0"/>
              </a:rPr>
              <a:t>parts</a:t>
            </a:r>
            <a:r>
              <a:rPr lang="en-US" dirty="0">
                <a:latin typeface="Times New Roman" pitchFamily="18" charset="0"/>
                <a:cs typeface="Arial" charset="0"/>
              </a:rPr>
              <a:t> in the </a:t>
            </a:r>
            <a:r>
              <a:rPr lang="en-US" b="1" dirty="0" err="1">
                <a:latin typeface="Times New Roman" pitchFamily="18" charset="0"/>
                <a:cs typeface="Arial" charset="0"/>
              </a:rPr>
              <a:t>java.sql</a:t>
            </a:r>
            <a:r>
              <a:rPr lang="en-US" dirty="0">
                <a:latin typeface="Times New Roman" pitchFamily="18" charset="0"/>
                <a:cs typeface="Arial" charset="0"/>
              </a:rPr>
              <a:t> package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E82649-4136-4DC1-9F06-A1E227175AEA}"/>
              </a:ext>
            </a:extLst>
          </p:cNvPr>
          <p:cNvSpPr/>
          <p:nvPr/>
        </p:nvSpPr>
        <p:spPr>
          <a:xfrm>
            <a:off x="1193213" y="6036807"/>
            <a:ext cx="6949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Arial" charset="0"/>
              </a:rPr>
              <a:t>Refer to the java.sql package for more details in Java documentation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4E6CD-88FE-C4DF-EC55-966EDD1A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9C0056-7523-4BCE-AE33-D81557EA4874}" type="datetime1">
              <a:rPr lang="en-US" smtClean="0"/>
              <a:t>9/11/2024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D9BC70-68C9-8B39-421C-14D8D7E8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73" y="1519594"/>
            <a:ext cx="7709454" cy="4501790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BD2F3E7-13DF-AC82-2170-30303776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0016" y="6492875"/>
            <a:ext cx="363984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6991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1328738" y="0"/>
            <a:ext cx="7815262" cy="1136650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JDBC</a:t>
            </a:r>
            <a:b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5DC79DF-6F62-4F30-A85D-AF5E99923402}"/>
              </a:ext>
            </a:extLst>
          </p:cNvPr>
          <p:cNvGrpSpPr/>
          <p:nvPr/>
        </p:nvGrpSpPr>
        <p:grpSpPr>
          <a:xfrm>
            <a:off x="990600" y="969820"/>
            <a:ext cx="6927273" cy="5488127"/>
            <a:chOff x="990600" y="969820"/>
            <a:chExt cx="7162800" cy="567055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58C05B-B41D-476F-93AF-26DD5F77A411}"/>
                </a:ext>
              </a:extLst>
            </p:cNvPr>
            <p:cNvSpPr/>
            <p:nvPr/>
          </p:nvSpPr>
          <p:spPr>
            <a:xfrm>
              <a:off x="990600" y="1427020"/>
              <a:ext cx="7162800" cy="40386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D50CD9-4A0F-4A0F-AC0C-365A12F67317}"/>
                </a:ext>
              </a:extLst>
            </p:cNvPr>
            <p:cNvSpPr/>
            <p:nvPr/>
          </p:nvSpPr>
          <p:spPr>
            <a:xfrm>
              <a:off x="3733800" y="969820"/>
              <a:ext cx="2057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Java App.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BD56908-1BA2-4661-BE9F-3C917E4A4DF4}"/>
                </a:ext>
              </a:extLst>
            </p:cNvPr>
            <p:cNvSpPr/>
            <p:nvPr/>
          </p:nvSpPr>
          <p:spPr>
            <a:xfrm>
              <a:off x="1143000" y="1808020"/>
              <a:ext cx="2286000" cy="4572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Connection con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87D0BE-F5BE-4BA6-8130-F5255B6B9A36}"/>
                </a:ext>
              </a:extLst>
            </p:cNvPr>
            <p:cNvSpPr/>
            <p:nvPr/>
          </p:nvSpPr>
          <p:spPr>
            <a:xfrm>
              <a:off x="1143000" y="4094020"/>
              <a:ext cx="22860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Specific JDBC Driver implement interfaces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(loaded dynamically by  java.lang.Class)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8F54ACA-49B5-4F47-8C13-F2BFCDCF3F22}"/>
                </a:ext>
              </a:extLst>
            </p:cNvPr>
            <p:cNvSpPr/>
            <p:nvPr/>
          </p:nvSpPr>
          <p:spPr>
            <a:xfrm>
              <a:off x="1143000" y="2722420"/>
              <a:ext cx="22860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DriverManager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B1571DC-BF19-4915-869C-9FCC2C291681}"/>
                </a:ext>
              </a:extLst>
            </p:cNvPr>
            <p:cNvCxnSpPr/>
            <p:nvPr/>
          </p:nvCxnSpPr>
          <p:spPr>
            <a:xfrm rot="5400000">
              <a:off x="952500" y="3598720"/>
              <a:ext cx="990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3C6435A-6847-47A1-86CC-CE7DCE22E954}"/>
                </a:ext>
              </a:extLst>
            </p:cNvPr>
            <p:cNvCxnSpPr/>
            <p:nvPr/>
          </p:nvCxnSpPr>
          <p:spPr>
            <a:xfrm rot="5400000" flipH="1" flipV="1">
              <a:off x="1180306" y="3598720"/>
              <a:ext cx="991394" cy="79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7F71996-946C-421D-B8AD-0F8B8C2FF3DF}"/>
                </a:ext>
              </a:extLst>
            </p:cNvPr>
            <p:cNvCxnSpPr/>
            <p:nvPr/>
          </p:nvCxnSpPr>
          <p:spPr>
            <a:xfrm rot="5400000" flipH="1" flipV="1">
              <a:off x="1447800" y="2493820"/>
              <a:ext cx="4572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EE4C97-D129-4E78-BDAD-EFAD91C0A78B}"/>
                </a:ext>
              </a:extLst>
            </p:cNvPr>
            <p:cNvSpPr/>
            <p:nvPr/>
          </p:nvSpPr>
          <p:spPr>
            <a:xfrm>
              <a:off x="1066800" y="3408220"/>
              <a:ext cx="1828800" cy="381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getConnection()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2FCF87-2708-49EB-8CA6-DB751BC9E4F9}"/>
                </a:ext>
              </a:extLst>
            </p:cNvPr>
            <p:cNvSpPr/>
            <p:nvPr/>
          </p:nvSpPr>
          <p:spPr>
            <a:xfrm>
              <a:off x="3886200" y="1808020"/>
              <a:ext cx="1600200" cy="4572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Statement stmt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05C22A2-79FC-4872-9471-883ED349E3A6}"/>
                </a:ext>
              </a:extLst>
            </p:cNvPr>
            <p:cNvCxnSpPr/>
            <p:nvPr/>
          </p:nvCxnSpPr>
          <p:spPr>
            <a:xfrm rot="5400000">
              <a:off x="2056606" y="3179620"/>
              <a:ext cx="182880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5BB9DA-03E7-4A9E-88AA-08275054897A}"/>
                </a:ext>
              </a:extLst>
            </p:cNvPr>
            <p:cNvCxnSpPr>
              <a:stCxn id="8" idx="3"/>
              <a:endCxn id="15" idx="1"/>
            </p:cNvCxnSpPr>
            <p:nvPr/>
          </p:nvCxnSpPr>
          <p:spPr>
            <a:xfrm>
              <a:off x="3429000" y="2036620"/>
              <a:ext cx="45720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5FB286A-F4A4-4EA8-A0D9-5DBD9786A5F6}"/>
                </a:ext>
              </a:extLst>
            </p:cNvPr>
            <p:cNvCxnSpPr/>
            <p:nvPr/>
          </p:nvCxnSpPr>
          <p:spPr>
            <a:xfrm rot="5400000">
              <a:off x="2209006" y="3178826"/>
              <a:ext cx="1828800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CF67F3-ED64-429E-8618-ECA55E46B9CD}"/>
                </a:ext>
              </a:extLst>
            </p:cNvPr>
            <p:cNvSpPr/>
            <p:nvPr/>
          </p:nvSpPr>
          <p:spPr>
            <a:xfrm>
              <a:off x="5943600" y="1808020"/>
              <a:ext cx="1524000" cy="457200"/>
            </a:xfrm>
            <a:prstGeom prst="rect">
              <a:avLst/>
            </a:prstGeom>
            <a:solidFill>
              <a:srgbClr val="008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ResultSet rs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41498D4-A869-4560-BD1D-AC10631CC67F}"/>
                </a:ext>
              </a:extLst>
            </p:cNvPr>
            <p:cNvCxnSpPr>
              <a:stCxn id="15" idx="2"/>
            </p:cNvCxnSpPr>
            <p:nvPr/>
          </p:nvCxnSpPr>
          <p:spPr>
            <a:xfrm rot="5400000">
              <a:off x="3143250" y="2550970"/>
              <a:ext cx="1828800" cy="1257300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E153C7B-135C-4940-A9BA-FD347E7F16C8}"/>
                </a:ext>
              </a:extLst>
            </p:cNvPr>
            <p:cNvCxnSpPr/>
            <p:nvPr/>
          </p:nvCxnSpPr>
          <p:spPr>
            <a:xfrm rot="5400000">
              <a:off x="3105150" y="2589070"/>
              <a:ext cx="2057400" cy="1409700"/>
            </a:xfrm>
            <a:prstGeom prst="straightConnector1">
              <a:avLst/>
            </a:prstGeom>
            <a:ln w="28575">
              <a:solidFill>
                <a:srgbClr val="008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34F6380-CDFD-47EA-B48D-3A9818A771C9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5486400" y="2036620"/>
              <a:ext cx="457200" cy="1588"/>
            </a:xfrm>
            <a:prstGeom prst="straightConnector1">
              <a:avLst/>
            </a:prstGeom>
            <a:ln w="28575">
              <a:solidFill>
                <a:srgbClr val="008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1FE66C1-4A56-4569-8B97-2DCA72E2BACA}"/>
                </a:ext>
              </a:extLst>
            </p:cNvPr>
            <p:cNvSpPr/>
            <p:nvPr/>
          </p:nvSpPr>
          <p:spPr>
            <a:xfrm>
              <a:off x="5867400" y="3255820"/>
              <a:ext cx="1676400" cy="1143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  rs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EEED44C-4354-4837-B98B-B8738D32A943}"/>
                </a:ext>
              </a:extLst>
            </p:cNvPr>
            <p:cNvCxnSpPr>
              <a:stCxn id="23" idx="0"/>
              <a:endCxn id="19" idx="2"/>
            </p:cNvCxnSpPr>
            <p:nvPr/>
          </p:nvCxnSpPr>
          <p:spPr>
            <a:xfrm rot="5400000" flipH="1" flipV="1">
              <a:off x="6210300" y="2760520"/>
              <a:ext cx="9906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0F3A00-2D5F-4F1A-BA6A-7194584DBA1E}"/>
                </a:ext>
              </a:extLst>
            </p:cNvPr>
            <p:cNvSpPr/>
            <p:nvPr/>
          </p:nvSpPr>
          <p:spPr>
            <a:xfrm>
              <a:off x="2819400" y="3255820"/>
              <a:ext cx="1981200" cy="381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createStatement()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2374798-54BD-4A3B-B710-1BA12B041945}"/>
                </a:ext>
              </a:extLst>
            </p:cNvPr>
            <p:cNvSpPr/>
            <p:nvPr/>
          </p:nvSpPr>
          <p:spPr>
            <a:xfrm>
              <a:off x="3886200" y="2646220"/>
              <a:ext cx="1981200" cy="3810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executeQuery()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19FF32-510C-473F-81D0-037209A88203}"/>
                </a:ext>
              </a:extLst>
            </p:cNvPr>
            <p:cNvSpPr/>
            <p:nvPr/>
          </p:nvSpPr>
          <p:spPr>
            <a:xfrm>
              <a:off x="3505200" y="5694220"/>
              <a:ext cx="46482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of a JDBC App. </a:t>
              </a:r>
            </a:p>
          </p:txBody>
        </p:sp>
        <p:sp>
          <p:nvSpPr>
            <p:cNvPr id="28" name="AutoShape 8">
              <a:extLst>
                <a:ext uri="{FF2B5EF4-FFF2-40B4-BE49-F238E27FC236}">
                  <a16:creationId xmlns:a16="http://schemas.microsoft.com/office/drawing/2014/main" id="{A34D9ED6-4B27-4B62-92FA-B633A89806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400" y="5694220"/>
              <a:ext cx="1897063" cy="946150"/>
            </a:xfrm>
            <a:prstGeom prst="can">
              <a:avLst>
                <a:gd name="adj" fmla="val 25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336699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tIns="137160"/>
            <a:lstStyle/>
            <a:p>
              <a:pPr algn="ctr" eaLnBrk="0" hangingPunct="0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Database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4C11396-AFA0-4DD7-9B87-FDCCD70CC58C}"/>
                </a:ext>
              </a:extLst>
            </p:cNvPr>
            <p:cNvCxnSpPr>
              <a:stCxn id="9" idx="2"/>
            </p:cNvCxnSpPr>
            <p:nvPr/>
          </p:nvCxnSpPr>
          <p:spPr>
            <a:xfrm rot="5400000">
              <a:off x="2019300" y="5503720"/>
              <a:ext cx="533400" cy="1588"/>
            </a:xfrm>
            <a:prstGeom prst="straightConnector1">
              <a:avLst/>
            </a:prstGeom>
            <a:ln w="57150">
              <a:solidFill>
                <a:srgbClr val="7030A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51377-DFA3-D9DB-DD09-E0980E1A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ACBEE1-2B47-42C6-9B84-8346E9D1451B}" type="datetime1">
              <a:rPr lang="en-US" smtClean="0"/>
              <a:t>9/11/2024</a:t>
            </a:fld>
            <a:endParaRPr lang="en-US"/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244E0C48-7801-14A8-42F0-B8C6D613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8892" y="6492875"/>
            <a:ext cx="355107" cy="365125"/>
          </a:xfrm>
        </p:spPr>
        <p:txBody>
          <a:bodyPr/>
          <a:lstStyle/>
          <a:p>
            <a:pPr>
              <a:defRPr/>
            </a:pPr>
            <a:fld id="{26B5A609-8EF5-4EDB-AD7F-42E6269F5972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The Servlet Model &amp;#x0D;&amp;#x0A;&amp;#x0D;&amp;#x0A;HTTP Methods&amp;#x0D;&amp;#x0A;Form Parameters&amp;#x0D;&amp;#x0A;Requests&amp;#x0D;&amp;#x0A;Responses&amp;#x0D;&amp;#x0A;Servlet Life Cycle 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Objectives&amp;quot;&quot;/&gt;&lt;property id=&quot;20307&quot; value=&quot;359&quot;/&gt;&lt;/object&gt;&lt;object type=&quot;3&quot; unique_id=&quot;10006&quot;&gt;&lt;property id=&quot;20148&quot; value=&quot;5&quot;/&gt;&lt;property id=&quot;20300&quot; value=&quot;Slide 3 - &amp;quot;HTML Introduction &amp;#x0D;&amp;#x0A;What is HTML? &amp;quot;&quot;/&gt;&lt;property id=&quot;20307&quot; value=&quot;437&quot;/&gt;&lt;/object&gt;&lt;object type=&quot;3&quot; unique_id=&quot;10007&quot;&gt;&lt;property id=&quot;20148&quot; value=&quot;5&quot;/&gt;&lt;property id=&quot;20300&quot; value=&quot;Slide 4 - &amp;quot;HTML Introduction &amp;#x0D;&amp;#x0A;HTML Tags &amp;quot;&quot;/&gt;&lt;property id=&quot;20307&quot; value=&quot;439&quot;/&gt;&lt;/object&gt;&lt;object type=&quot;3&quot; unique_id=&quot;10008&quot;&gt;&lt;property id=&quot;20148&quot; value=&quot;5&quot;/&gt;&lt;property id=&quot;20300&quot; value=&quot;Slide 5 - &amp;quot;HTML Introduction &amp;#x0D;&amp;#x0A;Example  &amp;quot;&quot;/&gt;&lt;property id=&quot;20307&quot; value=&quot;438&quot;/&gt;&lt;/object&gt;&lt;object type=&quot;3&quot; unique_id=&quot;10009&quot;&gt;&lt;property id=&quot;20148&quot; value=&quot;5&quot;/&gt;&lt;property id=&quot;20300&quot; value=&quot;Slide 6 - &amp;quot;The Servlet Model &amp;#x0D;&amp;#x0A;Applications &amp;quot;&quot;/&gt;&lt;property id=&quot;20307&quot; value=&quot;441&quot;/&gt;&lt;/object&gt;&lt;object type=&quot;3&quot; unique_id=&quot;10010&quot;&gt;&lt;property id=&quot;20148&quot; value=&quot;5&quot;/&gt;&lt;property id=&quot;20300&quot; value=&quot;Slide 7 - &amp;quot;The Servlet Model &amp;#x0D;&amp;#x0A;Applications&amp;quot;&quot;/&gt;&lt;property id=&quot;20307&quot; value=&quot;440&quot;/&gt;&lt;/object&gt;&lt;object type=&quot;3&quot; unique_id=&quot;10011&quot;&gt;&lt;property id=&quot;20148&quot; value=&quot;5&quot;/&gt;&lt;property id=&quot;20300&quot; value=&quot;Slide 8 - &amp;quot;The Servlet Model &amp;#x0D;&amp;#x0A;HTTP Protocols &amp;quot;&quot;/&gt;&lt;property id=&quot;20307&quot; value=&quot;442&quot;/&gt;&lt;/object&gt;&lt;object type=&quot;3&quot; unique_id=&quot;10012&quot;&gt;&lt;property id=&quot;20148&quot; value=&quot;5&quot;/&gt;&lt;property id=&quot;20300&quot; value=&quot;Slide 9 - &amp;quot;The Servlet Model &amp;#x0D;&amp;#x0A;HTTP Requests &amp;quot;&quot;/&gt;&lt;property id=&quot;20307&quot; value=&quot;444&quot;/&gt;&lt;/object&gt;&lt;object type=&quot;3&quot; unique_id=&quot;10013&quot;&gt;&lt;property id=&quot;20148&quot; value=&quot;5&quot;/&gt;&lt;property id=&quot;20300&quot; value=&quot;Slide 10 - &amp;quot;The Servlet Model &amp;#x0D;&amp;#x0A;Request Objects&amp;quot;&quot;/&gt;&lt;property id=&quot;20307&quot; value=&quot;446&quot;/&gt;&lt;/object&gt;&lt;object type=&quot;3&quot; unique_id=&quot;10014&quot;&gt;&lt;property id=&quot;20148&quot; value=&quot;5&quot;/&gt;&lt;property id=&quot;20300&quot; value=&quot;Slide 11 - &amp;quot;The Servlet Model &amp;#x0D;&amp;#x0A;HTTP Methods&amp;quot;&quot;/&gt;&lt;property id=&quot;20307&quot; value=&quot;443&quot;/&gt;&lt;/object&gt;&lt;object type=&quot;3&quot; unique_id=&quot;10015&quot;&gt;&lt;property id=&quot;20148&quot; value=&quot;5&quot;/&gt;&lt;property id=&quot;20300&quot; value=&quot;Slide 12 - &amp;quot;The Servlet Model &amp;#x0D;&amp;#x0A;HTTP Responses&amp;quot;&quot;/&gt;&lt;property id=&quot;20307&quot; value=&quot;471&quot;/&gt;&lt;/object&gt;&lt;object type=&quot;3&quot; unique_id=&quot;10016&quot;&gt;&lt;property id=&quot;20148&quot; value=&quot;5&quot;/&gt;&lt;property id=&quot;20300&quot; value=&quot;Slide 13 - &amp;quot;The Servlet Model &amp;#x0D;&amp;#x0A;Some commonly Status codes&amp;quot;&quot;/&gt;&lt;property id=&quot;20307&quot; value=&quot;470&quot;/&gt;&lt;/object&gt;&lt;object type=&quot;3&quot; unique_id=&quot;10017&quot;&gt;&lt;property id=&quot;20148&quot; value=&quot;5&quot;/&gt;&lt;property id=&quot;20300&quot; value=&quot;Slide 14 - &amp;quot;The Servlet Model &amp;#x0D;&amp;#x0A;Some commonly Status codes&amp;quot;&quot;/&gt;&lt;property id=&quot;20307&quot; value=&quot;445&quot;/&gt;&lt;/object&gt;&lt;object type=&quot;3&quot; unique_id=&quot;10018&quot;&gt;&lt;property id=&quot;20148&quot; value=&quot;5&quot;/&gt;&lt;property id=&quot;20300&quot; value=&quot;Slide 15 - &amp;quot;The Servlet Model &amp;#x0D;&amp;#x0A;Common Gateway Interface (CGI) &amp;quot;&quot;/&gt;&lt;property id=&quot;20307&quot; value=&quot;447&quot;/&gt;&lt;/object&gt;&lt;object type=&quot;3&quot; unique_id=&quot;10019&quot;&gt;&lt;property id=&quot;20148&quot; value=&quot;5&quot;/&gt;&lt;property id=&quot;20300&quot; value=&quot;Slide 16 - &amp;quot;The Servlet Model &amp;#x0D;&amp;#x0A;Common Gateway Interface (CGI)&amp;quot;&quot;/&gt;&lt;property id=&quot;20307&quot; value=&quot;448&quot;/&gt;&lt;/object&gt;&lt;object type=&quot;3&quot; unique_id=&quot;10020&quot;&gt;&lt;property id=&quot;20148&quot; value=&quot;5&quot;/&gt;&lt;property id=&quot;20300&quot; value=&quot;Slide 17 - &amp;quot;The Servlet Model &amp;#x0D;&amp;#x0A; Servlets&amp;quot;&quot;/&gt;&lt;property id=&quot;20307&quot; value=&quot;449&quot;/&gt;&lt;/object&gt;&lt;object type=&quot;3&quot; unique_id=&quot;10021&quot;&gt;&lt;property id=&quot;20148&quot; value=&quot;5&quot;/&gt;&lt;property id=&quot;20300&quot; value=&quot;Slide 18 - &amp;quot;The Servlet Model &amp;#x0D;&amp;#x0A; Servlets&amp;quot;&quot;/&gt;&lt;property id=&quot;20307&quot; value=&quot;453&quot;/&gt;&lt;/object&gt;&lt;object type=&quot;3&quot; unique_id=&quot;10022&quot;&gt;&lt;property id=&quot;20148&quot; value=&quot;5&quot;/&gt;&lt;property id=&quot;20300&quot; value=&quot;Slide 19 - &amp;quot;The Servlet Model &amp;#x0D;&amp;#x0A; Architecture of the Servlet packages&amp;quot;&quot;/&gt;&lt;property id=&quot;20307&quot; value=&quot;450&quot;/&gt;&lt;/object&gt;&lt;object type=&quot;3&quot; unique_id=&quot;10023&quot;&gt;&lt;property id=&quot;20148&quot; value=&quot;5&quot;/&gt;&lt;property id=&quot;20300&quot; value=&quot;Slide 20 - &amp;quot;The Servlet Model &amp;#x0D;&amp;#x0A; Form Parameters&amp;quot;&quot;/&gt;&lt;property id=&quot;20307&quot; value=&quot;451&quot;/&gt;&lt;/object&gt;&lt;object type=&quot;3&quot; unique_id=&quot;10024&quot;&gt;&lt;property id=&quot;20148&quot; value=&quot;5&quot;/&gt;&lt;property id=&quot;20300&quot; value=&quot;Slide 23 - &amp;quot;The Servlet Model &amp;#x0D;&amp;#x0A; Form Parameters – Examples &amp;quot;&quot;/&gt;&lt;property id=&quot;20307&quot; value=&quot;456&quot;/&gt;&lt;/object&gt;&lt;object type=&quot;3&quot; unique_id=&quot;10025&quot;&gt;&lt;property id=&quot;20148&quot; value=&quot;5&quot;/&gt;&lt;property id=&quot;20300&quot; value=&quot;Slide 22 - &amp;quot;The Servlet Model &amp;#x0D;&amp;#x0A; Form Parameters&amp;quot;&quot;/&gt;&lt;property id=&quot;20307&quot; value=&quot;454&quot;/&gt;&lt;/object&gt;&lt;object type=&quot;3&quot; unique_id=&quot;10031&quot;&gt;&lt;property id=&quot;20148&quot; value=&quot;5&quot;/&gt;&lt;property id=&quot;20300&quot; value=&quot;Slide 25 - &amp;quot;Web Applications &amp;#x0D;&amp;#x0A; Web Application Development Process&amp;quot;&quot;/&gt;&lt;property id=&quot;20307&quot; value=&quot;465&quot;/&gt;&lt;/object&gt;&lt;object type=&quot;3&quot; unique_id=&quot;10032&quot;&gt;&lt;property id=&quot;20148&quot; value=&quot;5&quot;/&gt;&lt;property id=&quot;20300&quot; value=&quot;Slide 26 - &amp;quot;Web Applications &amp;#x0D;&amp;#x0A; Web Application Development Process&amp;quot;&quot;/&gt;&lt;property id=&quot;20307&quot; value=&quot;457&quot;/&gt;&lt;/object&gt;&lt;object type=&quot;3&quot; unique_id=&quot;10033&quot;&gt;&lt;property id=&quot;20148&quot; value=&quot;5&quot;/&gt;&lt;property id=&quot;20300&quot; value=&quot;Slide 27 - &amp;quot;Web Applications &amp;#x0D;&amp;#x0A; Web Application Development Process&amp;quot;&quot;/&gt;&lt;property id=&quot;20307&quot; value=&quot;472&quot;/&gt;&lt;/object&gt;&lt;object type=&quot;3&quot; unique_id=&quot;10034&quot;&gt;&lt;property id=&quot;20148&quot; value=&quot;5&quot;/&gt;&lt;property id=&quot;20300&quot; value=&quot;Slide 28 - &amp;quot;Web Applications &amp;#x0D;&amp;#x0A; Web Application Development Process&amp;quot;&quot;/&gt;&lt;property id=&quot;20307&quot; value=&quot;459&quot;/&gt;&lt;/object&gt;&lt;object type=&quot;3&quot; unique_id=&quot;10035&quot;&gt;&lt;property id=&quot;20148&quot; value=&quot;5&quot;/&gt;&lt;property id=&quot;20300&quot; value=&quot;Slide 29 - &amp;quot;Web Applications &amp;#x0D;&amp;#x0A; Web Application Development Process&amp;quot;&quot;/&gt;&lt;property id=&quot;20307&quot; value=&quot;461&quot;/&gt;&lt;/object&gt;&lt;object type=&quot;3&quot; unique_id=&quot;10036&quot;&gt;&lt;property id=&quot;20148&quot; value=&quot;5&quot;/&gt;&lt;property id=&quot;20300&quot; value=&quot;Slide 30 - &amp;quot;Web Applications &amp;#x0D;&amp;#x0A; Web Application Development Process&amp;quot;&quot;/&gt;&lt;property id=&quot;20307&quot; value=&quot;463&quot;/&gt;&lt;/object&gt;&lt;object type=&quot;3&quot; unique_id=&quot;10037&quot;&gt;&lt;property id=&quot;20148&quot; value=&quot;5&quot;/&gt;&lt;property id=&quot;20300&quot; value=&quot;Slide 31 - &amp;quot;Web Applications &amp;#x0D;&amp;#x0A; Web Application Development Process&amp;quot;&quot;/&gt;&lt;property id=&quot;20307&quot; value=&quot;464&quot;/&gt;&lt;/object&gt;&lt;object type=&quot;3&quot; unique_id=&quot;10038&quot;&gt;&lt;property id=&quot;20148&quot; value=&quot;5&quot;/&gt;&lt;property id=&quot;20300&quot; value=&quot;Slide 32 - &amp;quot;Web Applications &amp;#x0D;&amp;#x0A; Web Application Development Process&amp;quot;&quot;/&gt;&lt;property id=&quot;20307&quot; value=&quot;467&quot;/&gt;&lt;/object&gt;&lt;object type=&quot;3&quot; unique_id=&quot;10039&quot;&gt;&lt;property id=&quot;20148&quot; value=&quot;5&quot;/&gt;&lt;property id=&quot;20300&quot; value=&quot;Slide 33 - &amp;quot;Web Applications &amp;#x0D;&amp;#x0A; Web Application Development Process&amp;quot;&quot;/&gt;&lt;property id=&quot;20307&quot; value=&quot;468&quot;/&gt;&lt;/object&gt;&lt;object type=&quot;3&quot; unique_id=&quot;10040&quot;&gt;&lt;property id=&quot;20148&quot; value=&quot;5&quot;/&gt;&lt;property id=&quot;20300&quot; value=&quot;Slide 34 - &amp;quot;Web Applications &amp;#x0D;&amp;#x0A; Web Application Development Process&amp;quot;&quot;/&gt;&lt;property id=&quot;20307&quot; value=&quot;473&quot;/&gt;&lt;/object&gt;&lt;object type=&quot;3&quot; unique_id=&quot;10042&quot;&gt;&lt;property id=&quot;20148&quot; value=&quot;5&quot;/&gt;&lt;property id=&quot;20300&quot; value=&quot;Slide 35 - &amp;quot;Web Applications &amp;#x0D;&amp;#x0A; Web Application Development Process&amp;quot;&quot;/&gt;&lt;property id=&quot;20307&quot; value=&quot;475&quot;/&gt;&lt;/object&gt;&lt;object type=&quot;3&quot; unique_id=&quot;10043&quot;&gt;&lt;property id=&quot;20148&quot; value=&quot;5&quot;/&gt;&lt;property id=&quot;20300&quot; value=&quot;Slide 36 - &amp;quot;Web Applications &amp;#x0D;&amp;#x0A; Web Application Development Process&amp;quot;&quot;/&gt;&lt;property id=&quot;20307&quot; value=&quot;476&quot;/&gt;&lt;/object&gt;&lt;object type=&quot;3&quot; unique_id=&quot;10044&quot;&gt;&lt;property id=&quot;20148&quot; value=&quot;5&quot;/&gt;&lt;property id=&quot;20300&quot; value=&quot;Slide 37 - &amp;quot;The Servlet Model &amp;#x0D;&amp;#x0A; GenericServlet class&amp;quot;&quot;/&gt;&lt;property id=&quot;20307&quot; value=&quot;466&quot;/&gt;&lt;/object&gt;&lt;object type=&quot;3&quot; unique_id=&quot;10045&quot;&gt;&lt;property id=&quot;20148&quot; value=&quot;5&quot;/&gt;&lt;property id=&quot;20300&quot; value=&quot;Slide 38 - &amp;quot;The Servlet Model &amp;#x0D;&amp;#x0A; ServletRequest interface&amp;quot;&quot;/&gt;&lt;property id=&quot;20307&quot; value=&quot;469&quot;/&gt;&lt;/object&gt;&lt;object type=&quot;3&quot; unique_id=&quot;10046&quot;&gt;&lt;property id=&quot;20148&quot; value=&quot;5&quot;/&gt;&lt;property id=&quot;20300&quot; value=&quot;Slide 39 - &amp;quot;The Servlet Model &amp;#x0D;&amp;#x0A; ServletRequest interface&amp;quot;&quot;/&gt;&lt;property id=&quot;20307&quot; value=&quot;477&quot;/&gt;&lt;/object&gt;&lt;object type=&quot;3&quot; unique_id=&quot;10047&quot;&gt;&lt;property id=&quot;20148&quot; value=&quot;5&quot;/&gt;&lt;property id=&quot;20300&quot; value=&quot;Slide 40 - &amp;quot;The Servlet Model &amp;#x0D;&amp;#x0A; ServletResponse interface&amp;quot;&quot;/&gt;&lt;property id=&quot;20307&quot; value=&quot;478&quot;/&gt;&lt;/object&gt;&lt;object type=&quot;3&quot; unique_id=&quot;10048&quot;&gt;&lt;property id=&quot;20148&quot; value=&quot;5&quot;/&gt;&lt;property id=&quot;20300&quot; value=&quot;Slide 41 - &amp;quot;The Servlet Model &amp;#x0D;&amp;#x0A; ServletResponse interface&amp;quot;&quot;/&gt;&lt;property id=&quot;20307&quot; value=&quot;479&quot;/&gt;&lt;/object&gt;&lt;object type=&quot;3&quot; unique_id=&quot;10049&quot;&gt;&lt;property id=&quot;20148&quot; value=&quot;5&quot;/&gt;&lt;property id=&quot;20300&quot; value=&quot;Slide 42 - &amp;quot;The Servlet Model &amp;#x0D;&amp;#x0A; HttpServlet class&amp;quot;&quot;/&gt;&lt;property id=&quot;20307&quot; value=&quot;480&quot;/&gt;&lt;/object&gt;&lt;object type=&quot;3&quot; unique_id=&quot;10050&quot;&gt;&lt;property id=&quot;20148&quot; value=&quot;5&quot;/&gt;&lt;property id=&quot;20300&quot; value=&quot;Slide 43 - &amp;quot;The Servlet Model &amp;#x0D;&amp;#x0A; HttpServletRequest interface&amp;quot;&quot;/&gt;&lt;property id=&quot;20307&quot; value=&quot;481&quot;/&gt;&lt;/object&gt;&lt;object type=&quot;3&quot; unique_id=&quot;10051&quot;&gt;&lt;property id=&quot;20148&quot; value=&quot;5&quot;/&gt;&lt;property id=&quot;20300&quot; value=&quot;Slide 44 - &amp;quot;The Servlet Model &amp;#x0D;&amp;#x0A; HttpServletRequest interface&amp;quot;&quot;/&gt;&lt;property id=&quot;20307&quot; value=&quot;482&quot;/&gt;&lt;/object&gt;&lt;object type=&quot;3&quot; unique_id=&quot;10052&quot;&gt;&lt;property id=&quot;20148&quot; value=&quot;5&quot;/&gt;&lt;property id=&quot;20300&quot; value=&quot;Slide 45 - &amp;quot;The Servlet Model &amp;#x0D;&amp;#x0A; HttpServletRequest interface&amp;quot;&quot;/&gt;&lt;property id=&quot;20307&quot; value=&quot;483&quot;/&gt;&lt;/object&gt;&lt;object type=&quot;3&quot; unique_id=&quot;10053&quot;&gt;&lt;property id=&quot;20148&quot; value=&quot;5&quot;/&gt;&lt;property id=&quot;20300&quot; value=&quot;Slide 46 - &amp;quot;The Servlet Model &amp;#x0D;&amp;#x0A; HttpServletRequest interface – Examples &amp;quot;&quot;/&gt;&lt;property id=&quot;20307&quot; value=&quot;484&quot;/&gt;&lt;/object&gt;&lt;object type=&quot;3&quot; unique_id=&quot;10054&quot;&gt;&lt;property id=&quot;20148&quot; value=&quot;5&quot;/&gt;&lt;property id=&quot;20300&quot; value=&quot;Slide 47 - &amp;quot;The Servlet Model &amp;#x0D;&amp;#x0A; HttpServletRequest interface – Examples &amp;quot;&quot;/&gt;&lt;property id=&quot;20307&quot; value=&quot;485&quot;/&gt;&lt;/object&gt;&lt;object type=&quot;3&quot; unique_id=&quot;10055&quot;&gt;&lt;property id=&quot;20148&quot; value=&quot;5&quot;/&gt;&lt;property id=&quot;20300&quot; value=&quot;Slide 48 - &amp;quot;The Servlet Model &amp;#x0D;&amp;#x0A; HttpServletRequest interface – Examples &amp;quot;&quot;/&gt;&lt;property id=&quot;20307&quot; value=&quot;486&quot;/&gt;&lt;/object&gt;&lt;object type=&quot;3&quot; unique_id=&quot;10056&quot;&gt;&lt;property id=&quot;20148&quot; value=&quot;5&quot;/&gt;&lt;property id=&quot;20300&quot; value=&quot;Slide 49 - &amp;quot;The Servlet Model &amp;#x0D;&amp;#x0A; HttpServletRequest interface – Examples &amp;quot;&quot;/&gt;&lt;property id=&quot;20307&quot; value=&quot;487&quot;/&gt;&lt;/object&gt;&lt;object type=&quot;3&quot; unique_id=&quot;10057&quot;&gt;&lt;property id=&quot;20148&quot; value=&quot;5&quot;/&gt;&lt;property id=&quot;20300&quot; value=&quot;Slide 50 - &amp;quot;The Servlet Model &amp;#x0D;&amp;#x0A; HttpServletRequest interface – Examples &amp;quot;&quot;/&gt;&lt;property id=&quot;20307&quot; value=&quot;488&quot;/&gt;&lt;/object&gt;&lt;object type=&quot;3&quot; unique_id=&quot;10058&quot;&gt;&lt;property id=&quot;20148&quot; value=&quot;5&quot;/&gt;&lt;property id=&quot;20300&quot; value=&quot;Slide 51 - &amp;quot;The Servlet Model &amp;#x0D;&amp;#x0A; HttpServletRequest interface – Examples &amp;quot;&quot;/&gt;&lt;property id=&quot;20307&quot; value=&quot;489&quot;/&gt;&lt;/object&gt;&lt;object type=&quot;3&quot; unique_id=&quot;10059&quot;&gt;&lt;property id=&quot;20148&quot; value=&quot;5&quot;/&gt;&lt;property id=&quot;20300&quot; value=&quot;Slide 52 - &amp;quot;The Servlet Model &amp;#x0D;&amp;#x0A; HttpServletResponse interface&amp;quot;&quot;/&gt;&lt;property id=&quot;20307&quot; value=&quot;490&quot;/&gt;&lt;/object&gt;&lt;object type=&quot;3&quot; unique_id=&quot;10060&quot;&gt;&lt;property id=&quot;20148&quot; value=&quot;5&quot;/&gt;&lt;property id=&quot;20300&quot; value=&quot;Slide 53&quot;/&gt;&lt;property id=&quot;20307&quot; value=&quot;491&quot;/&gt;&lt;/object&gt;&lt;object type=&quot;3&quot; unique_id=&quot;10061&quot;&gt;&lt;property id=&quot;20148&quot; value=&quot;5&quot;/&gt;&lt;property id=&quot;20300&quot; value=&quot;Slide 54 - &amp;quot;The Servlet Model &amp;#x0D;&amp;#x0A; HttpServletResponse interface - Example&amp;quot;&quot;/&gt;&lt;property id=&quot;20307&quot; value=&quot;492&quot;/&gt;&lt;/object&gt;&lt;object type=&quot;3&quot; unique_id=&quot;10062&quot;&gt;&lt;property id=&quot;20148&quot; value=&quot;5&quot;/&gt;&lt;property id=&quot;20300&quot; value=&quot;Slide 55 - &amp;quot;The Servlet Model &amp;#x0D;&amp;#x0A; HttpServletResponse interface - Example&amp;quot;&quot;/&gt;&lt;property id=&quot;20307&quot; value=&quot;493&quot;/&gt;&lt;/object&gt;&lt;object type=&quot;3&quot; unique_id=&quot;10063&quot;&gt;&lt;property id=&quot;20148&quot; value=&quot;5&quot;/&gt;&lt;property id=&quot;20300&quot; value=&quot;Slide 56 - &amp;quot;The Servlet Model &amp;#x0D;&amp;#x0A; The Servlet Life Cycle&amp;quot;&quot;/&gt;&lt;property id=&quot;20307&quot; value=&quot;494&quot;/&gt;&lt;/object&gt;&lt;object type=&quot;3&quot; unique_id=&quot;10064&quot;&gt;&lt;property id=&quot;20148&quot; value=&quot;5&quot;/&gt;&lt;property id=&quot;20300&quot; value=&quot;Slide 57 - &amp;quot;The Servlet Model &amp;#x0D;&amp;#x0A; The Servlet Life Cycle – Example &amp;quot;&quot;/&gt;&lt;property id=&quot;20307&quot; value=&quot;495&quot;/&gt;&lt;/object&gt;&lt;object type=&quot;3&quot; unique_id=&quot;10065&quot;&gt;&lt;property id=&quot;20148&quot; value=&quot;5&quot;/&gt;&lt;property id=&quot;20300&quot; value=&quot;Slide 58 - &amp;quot;The Servlet Model &amp;#x0D;&amp;#x0A; The Servlet Life Cycle – Example &amp;quot;&quot;/&gt;&lt;property id=&quot;20307&quot; value=&quot;496&quot;/&gt;&lt;/object&gt;&lt;object type=&quot;3&quot; unique_id=&quot;10066&quot;&gt;&lt;property id=&quot;20148&quot; value=&quot;5&quot;/&gt;&lt;property id=&quot;20300&quot; value=&quot;Slide 59 - &amp;quot;The Servlet Model &amp;#x0D;&amp;#x0A; The Servlet Life Cycle – Example &amp;quot;&quot;/&gt;&lt;property id=&quot;20307&quot; value=&quot;497&quot;/&gt;&lt;/object&gt;&lt;object type=&quot;3&quot; unique_id=&quot;10067&quot;&gt;&lt;property id=&quot;20148&quot; value=&quot;5&quot;/&gt;&lt;property id=&quot;20300&quot; value=&quot;Slide 60 - &amp;quot;The Servlet Model &amp;#x0D;&amp;#x0A; The Servlet Life Cycle – Example &amp;quot;&quot;/&gt;&lt;property id=&quot;20307&quot; value=&quot;498&quot;/&gt;&lt;/object&gt;&lt;object type=&quot;3&quot; unique_id=&quot;10069&quot;&gt;&lt;property id=&quot;20148&quot; value=&quot;5&quot;/&gt;&lt;property id=&quot;20300&quot; value=&quot;Slide 61 - &amp;quot;The Servlet Model &amp;#x0D;&amp;#x0A; Example &amp;quot;&quot;/&gt;&lt;property id=&quot;20307&quot; value=&quot;500&quot;/&gt;&lt;/object&gt;&lt;object type=&quot;3&quot; unique_id=&quot;10070&quot;&gt;&lt;property id=&quot;20148&quot; value=&quot;5&quot;/&gt;&lt;property id=&quot;20300&quot; value=&quot;Slide 62 - &amp;quot;Summary&amp;quot;&quot;/&gt;&lt;property id=&quot;20307&quot; value=&quot;394&quot;/&gt;&lt;/object&gt;&lt;object type=&quot;3&quot; unique_id=&quot;10071&quot;&gt;&lt;property id=&quot;20148&quot; value=&quot;5&quot;/&gt;&lt;property id=&quot;20300&quot; value=&quot;Slide 21 - &amp;quot;The Servlet Model &amp;#x0D;&amp;#x0A; Form Parameters&amp;quot;&quot;/&gt;&lt;property id=&quot;20307&quot; value=&quot;501&quot;/&gt;&lt;/object&gt;&lt;object type=&quot;3&quot; unique_id=&quot;10072&quot;&gt;&lt;property id=&quot;20148&quot; value=&quot;5&quot;/&gt;&lt;property id=&quot;20300&quot; value=&quot;Slide 24 - &amp;quot;The Servlet Model &amp;#x0D;&amp;#x0A; Form Parameters – Examples &amp;quot;&quot;/&gt;&lt;property id=&quot;20307&quot; value=&quot;502&quot;/&gt;&lt;/object&gt;&lt;object type=&quot;3&quot; unique_id=&quot;10073&quot;&gt;&lt;property id=&quot;20148&quot; value=&quot;5&quot;/&gt;&lt;property id=&quot;20300&quot; value=&quot;Slide 63 - &amp;quot;Exercises&amp;quot;&quot;/&gt;&lt;property id=&quot;20307&quot; value=&quot;50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8276</TotalTime>
  <Words>2510</Words>
  <Application>Microsoft Office PowerPoint</Application>
  <PresentationFormat>On-screen Show (4:3)</PresentationFormat>
  <Paragraphs>407</Paragraphs>
  <Slides>45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Tahoma</vt:lpstr>
      <vt:lpstr>Times New Roman</vt:lpstr>
      <vt:lpstr>Wingdings</vt:lpstr>
      <vt:lpstr>Office Theme</vt:lpstr>
      <vt:lpstr>Web Application Interacting with Database   Java Database Connectivity </vt:lpstr>
      <vt:lpstr>Objectives</vt:lpstr>
      <vt:lpstr>Overview  DB vs. DBMS</vt:lpstr>
      <vt:lpstr>Overview  Relational DB</vt:lpstr>
      <vt:lpstr>RDBMS  Structure Query Language (SQL)</vt:lpstr>
      <vt:lpstr>JDBC  Overview</vt:lpstr>
      <vt:lpstr>JDBC  API</vt:lpstr>
      <vt:lpstr>JDBC  API</vt:lpstr>
      <vt:lpstr>JDBC  API</vt:lpstr>
      <vt:lpstr>JDBC  API</vt:lpstr>
      <vt:lpstr>JDBC  Drivers</vt:lpstr>
      <vt:lpstr>JDBC  Type 1-Driver: JDBC-ODBC Bridge</vt:lpstr>
      <vt:lpstr>JDBC  Type 1-Driver: JDBC-ODBC Bridge</vt:lpstr>
      <vt:lpstr>JDBC  Type 2-Driver: Native API</vt:lpstr>
      <vt:lpstr>JDBC  Type 3-Driver: Network Protocol</vt:lpstr>
      <vt:lpstr>JDBC  Type 4-Driver: Native Protocol</vt:lpstr>
      <vt:lpstr>JDBC  Summary</vt:lpstr>
      <vt:lpstr>JDBC API  Download Driver &amp; Configure RDBMS</vt:lpstr>
      <vt:lpstr>PowerPoint Presentation</vt:lpstr>
      <vt:lpstr>PowerPoint Presentation</vt:lpstr>
      <vt:lpstr>JDBC API</vt:lpstr>
      <vt:lpstr>JDBC API</vt:lpstr>
      <vt:lpstr>JDBC API</vt:lpstr>
      <vt:lpstr>JDBC API Statements</vt:lpstr>
      <vt:lpstr>JDBC API Prepared Statements</vt:lpstr>
      <vt:lpstr>JDBC API Callable Statements</vt:lpstr>
      <vt:lpstr>JDBC API Execute Query</vt:lpstr>
      <vt:lpstr>JDBC API Process the Results</vt:lpstr>
      <vt:lpstr>JDBC API Some methods of ResultSet</vt:lpstr>
      <vt:lpstr>JDBC API Some method of ResultSetMetaData</vt:lpstr>
      <vt:lpstr>JDBC API</vt:lpstr>
      <vt:lpstr>JDBC API</vt:lpstr>
      <vt:lpstr>JDBC API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Practice</vt:lpstr>
      <vt:lpstr>Exercises</vt:lpstr>
      <vt:lpstr>Next Lecture</vt:lpstr>
    </vt:vector>
  </TitlesOfParts>
  <Company>FPT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JAD: Java Fundamentals</dc:title>
  <dc:creator>Kieu Trong Khanh</dc:creator>
  <cp:lastModifiedBy>Kiem Ho Hoan</cp:lastModifiedBy>
  <cp:revision>2948</cp:revision>
  <dcterms:created xsi:type="dcterms:W3CDTF">2007-08-21T04:43:22Z</dcterms:created>
  <dcterms:modified xsi:type="dcterms:W3CDTF">2024-09-11T01:47:55Z</dcterms:modified>
</cp:coreProperties>
</file>