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59" r:id="rId3"/>
    <p:sldId id="572" r:id="rId4"/>
    <p:sldId id="511" r:id="rId5"/>
    <p:sldId id="513" r:id="rId6"/>
    <p:sldId id="512" r:id="rId7"/>
    <p:sldId id="635" r:id="rId8"/>
    <p:sldId id="545" r:id="rId9"/>
    <p:sldId id="546" r:id="rId10"/>
    <p:sldId id="437" r:id="rId11"/>
    <p:sldId id="441" r:id="rId12"/>
    <p:sldId id="442" r:id="rId13"/>
    <p:sldId id="443" r:id="rId14"/>
    <p:sldId id="640" r:id="rId15"/>
    <p:sldId id="537" r:id="rId16"/>
    <p:sldId id="446" r:id="rId17"/>
    <p:sldId id="438" r:id="rId18"/>
    <p:sldId id="547" r:id="rId19"/>
    <p:sldId id="544" r:id="rId20"/>
    <p:sldId id="565" r:id="rId21"/>
    <p:sldId id="447" r:id="rId22"/>
    <p:sldId id="473" r:id="rId23"/>
    <p:sldId id="444" r:id="rId24"/>
    <p:sldId id="471" r:id="rId25"/>
    <p:sldId id="566" r:id="rId26"/>
    <p:sldId id="549" r:id="rId27"/>
    <p:sldId id="567" r:id="rId28"/>
    <p:sldId id="553" r:id="rId29"/>
    <p:sldId id="573" r:id="rId30"/>
    <p:sldId id="574" r:id="rId31"/>
    <p:sldId id="576" r:id="rId32"/>
    <p:sldId id="550" r:id="rId33"/>
    <p:sldId id="449" r:id="rId34"/>
    <p:sldId id="531" r:id="rId35"/>
    <p:sldId id="448" r:id="rId36"/>
    <p:sldId id="470" r:id="rId37"/>
    <p:sldId id="450" r:id="rId38"/>
    <p:sldId id="563" r:id="rId39"/>
    <p:sldId id="639" r:id="rId40"/>
    <p:sldId id="564" r:id="rId41"/>
    <p:sldId id="562" r:id="rId42"/>
    <p:sldId id="568" r:id="rId43"/>
    <p:sldId id="454" r:id="rId44"/>
    <p:sldId id="445" r:id="rId45"/>
    <p:sldId id="456" r:id="rId46"/>
    <p:sldId id="624" r:id="rId47"/>
    <p:sldId id="569" r:id="rId48"/>
    <p:sldId id="458" r:id="rId49"/>
    <p:sldId id="570" r:id="rId50"/>
    <p:sldId id="394" r:id="rId51"/>
    <p:sldId id="638" r:id="rId52"/>
    <p:sldId id="631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6839" autoAdjust="0"/>
  </p:normalViewPr>
  <p:slideViewPr>
    <p:cSldViewPr snapToGrid="0">
      <p:cViewPr varScale="1">
        <p:scale>
          <a:sx n="88" d="100"/>
          <a:sy n="88" d="100"/>
        </p:scale>
        <p:origin x="142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2D3BC5-0224-4C45-B848-67E80900802D}" type="datetimeFigureOut">
              <a:rPr lang="en-US"/>
              <a:pPr>
                <a:defRPr/>
              </a:pPr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472A3A-876F-4C31-9E4D-534EE6501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22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CB557-EF59-41AE-BF3A-21B80DA6B61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4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D:\Training\JavaWeb\apache-tomcat-8.5.95\webapps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B674-9B86-87D6-8003-33C02618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A2AB434-EF72-443F-B5C6-68D4BD7221CE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888C9C-0A89-8419-373B-866E5C8C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C1E13-B565-2184-A416-D4FFC8684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7BBB0BA-BC4E-480F-9CF0-B700F52906A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A6C4113-3CE2-F50E-AE93-5998399E7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99A14-1E24-46A3-8253-871EBC51F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A2303D1-EBF7-4C70-ACBE-F5F74C862BA4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1DA71-823F-DA1B-CD5E-0951B1271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39D21FC-4832-1495-E13B-D9BEEDD2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5634D6C-B282-4F90-A78C-DD13779438CC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AF3FF4-0EA4-B7F0-1302-E7F821E09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12A3309-2D24-F709-64D3-90DD41BC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70ABC3D6-4986-4C0B-8253-C2497E9C3C60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2D4C76-EF4E-593E-EFEA-F89F84428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F75DD7-FF5B-BA28-2A27-F5329C515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EEA0A4EE-D00B-401C-8910-1F5AEB60C54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FA8B6B-62DA-87B7-D134-D72AC5059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89325A-84F2-8060-D25E-25820D24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0062847-9085-49AD-BE71-F3CE490B6D76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94B9-7512-676A-5F91-C4EBBD034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39D8B-8803-96D2-CD8F-74D5726A5DE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75776" y="22404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1FF905-935A-DCC3-4A40-A4737C9941D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939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91990-29AF-1FB9-4199-0CDADCEFDEBD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3E453-608A-05DD-B38B-8184FF918FAA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70DD3A-FCCC-BD49-87E0-F8D3FB625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1AB108-5149-4006-9BF4-BB9274F97D96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89CEE7-5A5B-0E21-A070-B61C5ECFF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&amp; Web Containers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#Servlet #Tomcat #Deploy</a:t>
            </a:r>
            <a:b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#Dispatcher #Scope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6DDF0-C8EF-8701-F230-77B17024E9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2297F5-F4DD-4FDC-94F2-7A3DD6C5161E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648B-69F0-32A0-1E85-9D2657AF2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3001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216034"/>
            <a:ext cx="9144000" cy="56419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 program.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Web server and the servlets in the container.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Loads, initializes, and executes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arrives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servlet.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format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Web server.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perform well while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serving large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number of active servlets, filters, and listeners.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container and the objects in the container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creates and manages threads as necessary to handle incoming requests.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handles multiple requests concurrently, and more than one thread may enter an object at a time.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each object within a container must be threadsafe.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637EE-6B35-850C-7E9D-B94401B55D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0A378E-85A3-41C7-8374-1A5A523E56E0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B6104-B20D-E4BE-62DE-4CA2BA60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8"/>
            <a:ext cx="8229600" cy="9826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969967"/>
            <a:ext cx="9144000" cy="407035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Collects all methods that are used for particular Web application in server side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 to interact with Servlet container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 some object in server side that all web’s component can access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Exists from the application has been deployed to undeployed (or server is crashed)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uses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data in easily.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web application to work with the container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context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usually corresponds to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84" y="4753653"/>
            <a:ext cx="3792539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31D7F-984C-2CA0-50C8-36F6BE19E5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388ECC-23B8-4D20-9AF6-F0BDC13DFB1A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D1300-7EB9-708F-E176-C16126636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70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265122" y="1335091"/>
            <a:ext cx="8878887" cy="51689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structure below describes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contexts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day1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The day2 context contains a static HTML page, intro.html.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webapps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\day1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\WEB-INF </a:t>
            </a:r>
          </a:p>
          <a:p>
            <a:pPr lvl="3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web.xml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\day2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intro.html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\WEB-INF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web.xml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EABF-7D17-DA0A-BA0D-22AC443A4C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5D7798-09E0-4ED7-AEA3-1ABE51A3FCC6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4B9AA-CCB0-5BBC-A251-86DE3728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173168"/>
            <a:ext cx="8834437" cy="35766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some fundamental information available to all the dynamic resources (servlets, JSP) within the web application is allowed by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servlet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 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getInitParameter(String parName)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method to provide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information for servlets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initialization parameters is accessible only from its containing servlet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62F34-ADFD-D8DA-E1B3-C6C41AAA19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0D2931-DE53-4B69-A109-D3DB20570A07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2B622-09CF-0D86-D786-8D043530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2EB6-C910-CA8B-EED4-2D9BB527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6" y="4439833"/>
            <a:ext cx="7769891" cy="2068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Initialization Parameters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173168"/>
            <a:ext cx="8834437" cy="357663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have the counter function that allows the web site can account the number of accessed users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application’s GUI should be same as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7" y="2972098"/>
            <a:ext cx="5753780" cy="34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C7982-D662-1FE5-7D1B-6B4CD9569F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FD9B59-6E64-4EF5-A3D4-25E157AF2F77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ADEC6-8541-ED04-4963-65979367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0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154781" y="1333777"/>
            <a:ext cx="8834437" cy="60800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the web application for all demonstrations 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C7982-D662-1FE5-7D1B-6B4CD9569F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FD9B59-6E64-4EF5-A3D4-25E157AF2F77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ADEC6-8541-ED04-4963-65979367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4C2BF-701D-E167-BF22-1F3275BD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" y="2257589"/>
            <a:ext cx="2592277" cy="342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BBE83-DF57-4BDA-B629-6D252F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87" y="2307498"/>
            <a:ext cx="6448647" cy="24867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Initialization Parameters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0" y="1680782"/>
            <a:ext cx="9144000" cy="7143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ServletContext Initialization Parameters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444500" y="2242754"/>
            <a:ext cx="838200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 sc = getServletContext();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 var = sc.getInitParameter(“parName");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7" y="3171441"/>
            <a:ext cx="3841751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9" y="3363528"/>
            <a:ext cx="4125912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B1498-B895-665C-51F5-33AD1E8CE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839087-B510-439E-8BD0-345A6BD04D4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B6CF5-D701-B90C-319D-A12939A2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AF785B-EE62-AA98-64FB-0E656CEDEE99}"/>
              </a:ext>
            </a:extLst>
          </p:cNvPr>
          <p:cNvGrpSpPr/>
          <p:nvPr/>
        </p:nvGrpSpPr>
        <p:grpSpPr>
          <a:xfrm>
            <a:off x="4012936" y="1223694"/>
            <a:ext cx="5131071" cy="2073779"/>
            <a:chOff x="3633788" y="1271588"/>
            <a:chExt cx="5510212" cy="2222500"/>
          </a:xfrm>
        </p:grpSpPr>
        <p:pic>
          <p:nvPicPr>
            <p:cNvPr id="2356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88" y="1271588"/>
              <a:ext cx="5510212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4811713" y="2459038"/>
              <a:ext cx="4332287" cy="10350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8" y="1223694"/>
            <a:ext cx="3543300" cy="200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5706F-F1B5-4E7B-115E-60DE2F81F8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D22D4-6F9D-42CC-8A1E-1E07E8A938C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BFC2-02D2-B5C7-DD09-145CF7A0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A07D7-2C71-8754-D00F-8191008D9785}"/>
              </a:ext>
            </a:extLst>
          </p:cNvPr>
          <p:cNvGrpSpPr/>
          <p:nvPr/>
        </p:nvGrpSpPr>
        <p:grpSpPr>
          <a:xfrm>
            <a:off x="1827530" y="3429001"/>
            <a:ext cx="5109804" cy="2980851"/>
            <a:chOff x="1827530" y="3429001"/>
            <a:chExt cx="5109804" cy="29808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35E3D0-090C-43F9-7A45-6D051DD0B557}"/>
                </a:ext>
              </a:extLst>
            </p:cNvPr>
            <p:cNvGrpSpPr/>
            <p:nvPr/>
          </p:nvGrpSpPr>
          <p:grpSpPr>
            <a:xfrm>
              <a:off x="1827530" y="3429001"/>
              <a:ext cx="5109804" cy="2980851"/>
              <a:chOff x="0" y="3114675"/>
              <a:chExt cx="5916613" cy="3735388"/>
            </a:xfrm>
          </p:grpSpPr>
          <p:pic>
            <p:nvPicPr>
              <p:cNvPr id="23565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114675"/>
                <a:ext cx="5916613" cy="3735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2"/>
              <p:cNvSpPr>
                <a:spLocks noChangeArrowheads="1"/>
              </p:cNvSpPr>
              <p:nvPr/>
            </p:nvSpPr>
            <p:spPr bwMode="auto">
              <a:xfrm>
                <a:off x="1044575" y="5132388"/>
                <a:ext cx="4710113" cy="442912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6DF8A9-6BBC-50F3-8396-423B07C6B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7139" y="3895782"/>
              <a:ext cx="3086531" cy="413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pic>
        <p:nvPicPr>
          <p:cNvPr id="419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618881"/>
            <a:ext cx="8824912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63" y="4137708"/>
            <a:ext cx="3741695" cy="22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A3A9-3B18-0DA0-B5A7-028C5484CB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C893C3-2A56-43DB-9049-50A58A77C473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295F9-CB5B-F72D-DFD6-BA45028D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55755" y="8"/>
            <a:ext cx="9144000" cy="12112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B6EA11-F7ED-1633-2123-1A14680BCB5F}"/>
              </a:ext>
            </a:extLst>
          </p:cNvPr>
          <p:cNvGrpSpPr/>
          <p:nvPr/>
        </p:nvGrpSpPr>
        <p:grpSpPr>
          <a:xfrm>
            <a:off x="1076100" y="1795308"/>
            <a:ext cx="6991815" cy="4215207"/>
            <a:chOff x="0" y="1033463"/>
            <a:chExt cx="5986463" cy="3787775"/>
          </a:xfrm>
        </p:grpSpPr>
        <p:pic>
          <p:nvPicPr>
            <p:cNvPr id="4403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33463"/>
              <a:ext cx="5986463" cy="378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1265238" y="2341563"/>
              <a:ext cx="4457700" cy="104933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301750" y="3384550"/>
              <a:ext cx="4416425" cy="11525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357D-8D82-B573-9FBC-5DB1CAC0B3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BD52F-F8FD-435B-880C-2D1020714201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C84D-A9A8-D4B8-86AA-6BDFD5F2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185742" y="1273682"/>
            <a:ext cx="8958263" cy="5216331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 without using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Eclipse tools?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6E019-F5D7-DC89-0931-7E56D0F69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F0A10-DE14-482C-BE8C-496B25FFEF93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0D397-F443-7BA7-B9CD-7715D41B9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0" y="8"/>
            <a:ext cx="9144000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pic>
        <p:nvPicPr>
          <p:cNvPr id="460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1" y="1647830"/>
            <a:ext cx="709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2CCB5-1F59-D095-B937-865C2F41A3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27435-6FD0-4438-ACD7-BAD34F15D5A5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03D97-8E9F-C728-411A-6DB489C7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0" y="977903"/>
            <a:ext cx="9144000" cy="13223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 as an argument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during initialization, the servlet container uses an object of ServletConfig interface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servlet before processing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requested data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Retrieve servlet initialization parameters</a:t>
            </a:r>
          </a:p>
        </p:txBody>
      </p:sp>
      <p:graphicFrame>
        <p:nvGraphicFramePr>
          <p:cNvPr id="2767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76170"/>
              </p:ext>
            </p:extLst>
          </p:nvPr>
        </p:nvGraphicFramePr>
        <p:xfrm>
          <a:off x="60334" y="2190327"/>
          <a:ext cx="8983664" cy="4253832"/>
        </p:xfrm>
        <a:graphic>
          <a:graphicData uri="http://schemas.openxmlformats.org/drawingml/2006/table">
            <a:tbl>
              <a:tblPr/>
              <a:tblGrid>
                <a:gridCol w="216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getServletName()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Searches the configuration information and retrieves name of the servlet instance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servletName = getServletName();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getInitParameter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getInitParameter 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Retrieves the value of the initialisation parameter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null if the specified parameter does not exist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password = getInitParameter(”password”);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object used by the servlet to interact with its container.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ctx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AB401-45B2-D8AD-D52C-B7D974A2EF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187D86-82FB-4FF0-8F48-B3646FA36206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64A2-A031-B328-71A3-7315B662E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– Initialization Parameters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585757"/>
            <a:ext cx="8834437" cy="45085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38175" y="2058831"/>
            <a:ext cx="8153400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&lt;servlet-name&gt;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&lt;servlet-class&gt;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servletClass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&lt;/servlet-class&gt;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&lt;param-name&gt;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parName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&lt;param-value&gt;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parValue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</p:txBody>
      </p:sp>
      <p:sp>
        <p:nvSpPr>
          <p:cNvPr id="50181" name="Rectangle 3"/>
          <p:cNvSpPr>
            <a:spLocks/>
          </p:cNvSpPr>
          <p:nvPr/>
        </p:nvSpPr>
        <p:spPr bwMode="auto">
          <a:xfrm>
            <a:off x="309568" y="5086194"/>
            <a:ext cx="88344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 Parameters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533400" y="5584674"/>
            <a:ext cx="838200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sc.getInitParameter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26EB-93BF-3A9A-73BA-19E28B1CF7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817E41-9D9F-41B7-8672-7C17564483F0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04B87-CE3C-965A-ACA3-6797DF22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9" y="2050320"/>
            <a:ext cx="816133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0B47A-14BC-309D-8367-E292CD6CA9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87C7C8-35C0-4DFE-8853-C6417CF1BFF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73468-E375-A718-044C-4CFF67AB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5578F-FC84-15F0-605D-4EEC17B06C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155B22-3608-4B45-9829-AB1F232C2A0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63E10-3D0B-9BFA-F5F5-21B1599EA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FCBC8F-64F7-2E60-85E4-265EFA2C688E}"/>
              </a:ext>
            </a:extLst>
          </p:cNvPr>
          <p:cNvGrpSpPr/>
          <p:nvPr/>
        </p:nvGrpSpPr>
        <p:grpSpPr>
          <a:xfrm>
            <a:off x="56856" y="1166170"/>
            <a:ext cx="5485497" cy="4072686"/>
            <a:chOff x="61908" y="1241949"/>
            <a:chExt cx="5485497" cy="40726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3739EB-F034-F270-0562-F9D741B2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08" y="1241949"/>
              <a:ext cx="5485497" cy="407268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376C75-6642-CA79-3868-571E1A5861A2}"/>
                </a:ext>
              </a:extLst>
            </p:cNvPr>
            <p:cNvGrpSpPr/>
            <p:nvPr/>
          </p:nvGrpSpPr>
          <p:grpSpPr>
            <a:xfrm>
              <a:off x="136346" y="1241949"/>
              <a:ext cx="1906955" cy="3358488"/>
              <a:chOff x="100983" y="1241949"/>
              <a:chExt cx="1906955" cy="3358488"/>
            </a:xfrm>
          </p:grpSpPr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14ED98ED-B3F4-6E4A-4BF3-CA3B7417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83" y="1241949"/>
                <a:ext cx="722482" cy="254310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D110DF1B-45AC-229F-7145-AE5936BB0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875" y="1465947"/>
                <a:ext cx="609063" cy="254310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121563EE-0849-E9F3-FF91-97BBFAFFD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58" y="4346127"/>
                <a:ext cx="609063" cy="254310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4A9DADD-A47D-6DDD-5B4E-DA9497F49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17" y="4499257"/>
            <a:ext cx="3905145" cy="1981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3CDE-44F6-C25A-1A5A-2542A8E7F8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6ABA15-ECBE-471B-8ECE-22A5E2EF4822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2FF-BCDE-DF6D-9986-F26CA0EA0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C48D62-9E46-43E9-E4D9-B3EA2ADD701F}"/>
              </a:ext>
            </a:extLst>
          </p:cNvPr>
          <p:cNvGrpSpPr/>
          <p:nvPr/>
        </p:nvGrpSpPr>
        <p:grpSpPr>
          <a:xfrm>
            <a:off x="444569" y="1502873"/>
            <a:ext cx="8184133" cy="4663717"/>
            <a:chOff x="444569" y="1502873"/>
            <a:chExt cx="8184133" cy="4663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F5B938-CC52-6F47-ABB3-73F9B683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569" y="1502873"/>
              <a:ext cx="8184133" cy="4663717"/>
            </a:xfrm>
            <a:prstGeom prst="rect">
              <a:avLst/>
            </a:prstGeom>
          </p:spPr>
        </p:pic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84712" y="3050663"/>
              <a:ext cx="7143990" cy="230446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C5D32-7B2E-5526-73C9-4057AC1037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90EE1E-06EE-4016-9FFD-69CCD7F74E84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1DF4-809A-691C-E2B9-ABA38EB9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F85FC-B998-9C0C-7D4A-0305AA44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5" y="1644373"/>
            <a:ext cx="8987390" cy="38259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7694D-66C9-BCF2-C6E6-E433DE5321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02CA3F-4646-4228-8140-505B3879E872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A8F44-F57F-9D23-599A-79FAF28B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4FB49-547C-DC5E-4061-7D8E405C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502"/>
            <a:ext cx="7484508" cy="3651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6C51B-172D-F249-887F-C293FC84A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86" y="4454440"/>
            <a:ext cx="4920583" cy="19782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3EDC-6598-2D77-A529-BFAAC9B174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BE1166-CEC9-402F-8A6A-2A00CD91A482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2EB9B-BCFC-06D6-92AC-E135DCCB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FDD6B9-455F-B55E-FD85-3F23034EAC92}"/>
              </a:ext>
            </a:extLst>
          </p:cNvPr>
          <p:cNvGrpSpPr/>
          <p:nvPr/>
        </p:nvGrpSpPr>
        <p:grpSpPr>
          <a:xfrm>
            <a:off x="16166" y="1131459"/>
            <a:ext cx="6691037" cy="4913390"/>
            <a:chOff x="710046" y="1164086"/>
            <a:chExt cx="7300044" cy="5259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3627E0-5E34-BE73-38B6-40DC44A0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46" y="1164086"/>
              <a:ext cx="7300044" cy="525926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8458C-68C0-9E21-15B6-9A3829A152FA}"/>
                </a:ext>
              </a:extLst>
            </p:cNvPr>
            <p:cNvGrpSpPr/>
            <p:nvPr/>
          </p:nvGrpSpPr>
          <p:grpSpPr>
            <a:xfrm>
              <a:off x="2128533" y="3272848"/>
              <a:ext cx="4807772" cy="2253968"/>
              <a:chOff x="1389063" y="1747838"/>
              <a:chExt cx="5689882" cy="2478742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389063" y="1747838"/>
                <a:ext cx="5689882" cy="1220787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1389063" y="3030216"/>
                <a:ext cx="5689882" cy="1196364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F819DCF-99ED-6EF8-1957-F2C6ECD8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311" y="5116876"/>
            <a:ext cx="3349893" cy="13467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1"/>
            <a:ext cx="7815263" cy="113665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421583"/>
            <a:ext cx="8951912" cy="477283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built the web application in the first topic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The search page </a:t>
            </a:r>
            <a:r>
              <a:rPr lang="en-US" altLang="en-US" sz="2400" dirty="0">
                <a:latin typeface="Times New Roman" panose="02020603050405020304" pitchFamily="18" charset="0"/>
              </a:rPr>
              <a:t>allows user </a:t>
            </a:r>
            <a:r>
              <a:rPr lang="en-US" altLang="en-US" sz="2400" b="1" dirty="0">
                <a:latin typeface="Times New Roman" panose="02020603050405020304" pitchFamily="18" charset="0"/>
              </a:rPr>
              <a:t>search appropriate the last name of users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The result </a:t>
            </a:r>
            <a:r>
              <a:rPr lang="en-US" altLang="en-US" sz="2400" dirty="0">
                <a:latin typeface="Times New Roman" panose="02020603050405020304" pitchFamily="18" charset="0"/>
              </a:rPr>
              <a:t>of searching is </a:t>
            </a:r>
            <a:r>
              <a:rPr lang="en-US" altLang="en-US" sz="2400" b="1" dirty="0">
                <a:latin typeface="Times New Roman" panose="02020603050405020304" pitchFamily="18" charset="0"/>
              </a:rPr>
              <a:t>shown in the data grid</a:t>
            </a:r>
            <a:r>
              <a:rPr lang="en-US" altLang="en-US" sz="2400" dirty="0">
                <a:latin typeface="Times New Roman" panose="02020603050405020304" pitchFamily="18" charset="0"/>
              </a:rPr>
              <a:t>. In each row,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information about ordinary number, username, password, last name and roles is shown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GUI of web application is present as following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13B6D-E57E-ED12-D5D1-CF18289E8E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FF4575-8052-43F6-99C3-F0DB48E24F53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92A39-BEEB-E335-A2DB-78559D917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F8427-F816-D7C6-CD89-84E93D326060}"/>
              </a:ext>
            </a:extLst>
          </p:cNvPr>
          <p:cNvGrpSpPr/>
          <p:nvPr/>
        </p:nvGrpSpPr>
        <p:grpSpPr>
          <a:xfrm>
            <a:off x="771529" y="1417639"/>
            <a:ext cx="7610475" cy="4964112"/>
            <a:chOff x="0" y="1390650"/>
            <a:chExt cx="8048625" cy="5467350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90650"/>
              <a:ext cx="80486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/>
            <p:nvPr/>
          </p:nvSpPr>
          <p:spPr>
            <a:xfrm>
              <a:off x="641350" y="1522413"/>
              <a:ext cx="2159000" cy="2206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2795588" y="1700213"/>
              <a:ext cx="833437" cy="5429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DA9FF1-A863-8491-23C3-18B3E0A51C0B}"/>
                </a:ext>
              </a:extLst>
            </p:cNvPr>
            <p:cNvGrpSpPr/>
            <p:nvPr/>
          </p:nvGrpSpPr>
          <p:grpSpPr>
            <a:xfrm>
              <a:off x="3525838" y="2062163"/>
              <a:ext cx="4289425" cy="4795837"/>
              <a:chOff x="3525838" y="2062163"/>
              <a:chExt cx="4289425" cy="4795837"/>
            </a:xfrm>
          </p:grpSpPr>
          <p:pic>
            <p:nvPicPr>
              <p:cNvPr id="1126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5838" y="3200400"/>
                <a:ext cx="4289425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49"/>
              <p:cNvSpPr txBox="1">
                <a:spLocks noChangeArrowheads="1"/>
              </p:cNvSpPr>
              <p:nvPr/>
            </p:nvSpPr>
            <p:spPr bwMode="auto">
              <a:xfrm>
                <a:off x="3625850" y="2062163"/>
                <a:ext cx="2127250" cy="37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Typed and Press Enter</a:t>
                </a:r>
              </a:p>
            </p:txBody>
          </p:sp>
          <p:sp>
            <p:nvSpPr>
              <p:cNvPr id="9" name="Line 51"/>
              <p:cNvSpPr>
                <a:spLocks noChangeShapeType="1"/>
              </p:cNvSpPr>
              <p:nvPr/>
            </p:nvSpPr>
            <p:spPr bwMode="auto">
              <a:xfrm>
                <a:off x="5367338" y="2414588"/>
                <a:ext cx="719137" cy="81438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F0D6B-4A3C-E6E9-7579-97D680D523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A4112F-8D24-4143-A094-A2769A750162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F45F4-32E0-117A-1CA8-DFDCFFCE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1"/>
            <a:ext cx="7815263" cy="113665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5" y="1140389"/>
            <a:ext cx="3329429" cy="20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B087D8-7B9C-1244-16C2-1E37E17F1F67}"/>
              </a:ext>
            </a:extLst>
          </p:cNvPr>
          <p:cNvGrpSpPr/>
          <p:nvPr/>
        </p:nvGrpSpPr>
        <p:grpSpPr>
          <a:xfrm>
            <a:off x="4302306" y="2805554"/>
            <a:ext cx="4841703" cy="3675153"/>
            <a:chOff x="3562350" y="2801938"/>
            <a:chExt cx="5203825" cy="3829050"/>
          </a:xfrm>
        </p:grpSpPr>
        <p:pic>
          <p:nvPicPr>
            <p:cNvPr id="6656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2801938"/>
              <a:ext cx="5162550" cy="381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251575" y="2881313"/>
              <a:ext cx="2514600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" name="Rectangle 7"/>
            <p:cNvSpPr/>
            <p:nvPr/>
          </p:nvSpPr>
          <p:spPr>
            <a:xfrm>
              <a:off x="3562350" y="6338888"/>
              <a:ext cx="4886325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FAE4-2F0D-21AD-397C-FB291F3914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498D3-FBD4-4C97-AE47-99ECB0121F34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CF6B-448A-6731-0460-04866E10E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EA4984-F75C-B7E6-267C-6AB80133189C}"/>
              </a:ext>
            </a:extLst>
          </p:cNvPr>
          <p:cNvGrpSpPr/>
          <p:nvPr/>
        </p:nvGrpSpPr>
        <p:grpSpPr>
          <a:xfrm>
            <a:off x="208287" y="1137132"/>
            <a:ext cx="2578513" cy="5201805"/>
            <a:chOff x="247650" y="679450"/>
            <a:chExt cx="3575050" cy="6178550"/>
          </a:xfrm>
        </p:grpSpPr>
        <p:pic>
          <p:nvPicPr>
            <p:cNvPr id="6861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" y="679450"/>
              <a:ext cx="3575050" cy="617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96963" y="3394075"/>
              <a:ext cx="2514600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985838" y="4503738"/>
              <a:ext cx="2514600" cy="485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9"/>
            <a:ext cx="7815263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1847858"/>
            <a:ext cx="1517651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1" y="1962154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1" y="1579571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03930" y="1207298"/>
            <a:ext cx="1968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81391" y="2668594"/>
            <a:ext cx="1739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33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5" name="TextBox 21"/>
          <p:cNvSpPr txBox="1">
            <a:spLocks noChangeArrowheads="1"/>
          </p:cNvSpPr>
          <p:nvPr/>
        </p:nvSpPr>
        <p:spPr bwMode="auto">
          <a:xfrm>
            <a:off x="1588675" y="5662615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0666" name="TextBox 22"/>
          <p:cNvSpPr txBox="1">
            <a:spLocks noChangeArrowheads="1"/>
          </p:cNvSpPr>
          <p:nvPr/>
        </p:nvSpPr>
        <p:spPr bwMode="auto">
          <a:xfrm>
            <a:off x="6032509" y="560388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1"/>
            <a:ext cx="588963" cy="515939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7" y="2271722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9" y="2403475"/>
            <a:ext cx="1773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Search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70489" y="3054353"/>
            <a:ext cx="20367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Transfer &amp; Traverse to display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93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6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6954842" y="2374908"/>
            <a:ext cx="110980" cy="132715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92"/>
            <a:ext cx="1517651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6029329" y="3635375"/>
            <a:ext cx="126841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DTO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5996785" y="2923386"/>
            <a:ext cx="1482725" cy="746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78518" y="2098676"/>
            <a:ext cx="777875" cy="7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575050" y="2495554"/>
            <a:ext cx="1379539" cy="8842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19937" y="2245527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581903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  <a:stCxn id="35" idx="5"/>
          </p:cNvCxnSpPr>
          <p:nvPr/>
        </p:nvCxnSpPr>
        <p:spPr bwMode="auto">
          <a:xfrm>
            <a:off x="7704120" y="2255281"/>
            <a:ext cx="565168" cy="82923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256464" y="2401896"/>
            <a:ext cx="563563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34"/>
          <p:cNvSpPr/>
          <p:nvPr/>
        </p:nvSpPr>
        <p:spPr>
          <a:xfrm>
            <a:off x="7634291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>
            <a:off x="8586447" y="3970346"/>
            <a:ext cx="122663" cy="9112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92" y="3905258"/>
            <a:ext cx="158751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91" y="4116389"/>
            <a:ext cx="180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Query DB</a:t>
            </a: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342191" y="2592389"/>
            <a:ext cx="180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Call Search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277177" y="3714606"/>
            <a:ext cx="422924" cy="2033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4BB1C0-332F-710C-C3C7-E1970384A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BB6DA-5F31-46A9-BF7A-BF0637A8DAA3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AF6F-C581-29E3-DAEF-DB3076AF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8" grpId="0"/>
      <p:bldP spid="27" grpId="0" animBg="1"/>
      <p:bldP spid="29" grpId="0"/>
      <p:bldP spid="33" grpId="0"/>
      <p:bldP spid="35" grpId="0" animBg="1"/>
      <p:bldP spid="32" grpId="0" animBg="1"/>
      <p:bldP spid="13" grpId="0" animBg="1"/>
      <p:bldP spid="2" grpId="0" animBg="1"/>
      <p:bldP spid="15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71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 attributes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0" y="1383526"/>
            <a:ext cx="9144000" cy="5073031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Problems: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remember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logged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into the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particular website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How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a collection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of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selected products online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when the user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chosen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while the HTTP is a stateless protocol? Besides, they can search and choose other products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Solutions: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data or object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as 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user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still browses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web site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Attributes is a qualified candidate: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are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collection of &lt;attribute-name, value&gt; pairs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stored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scope (segment) in server</a:t>
            </a: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Life cycle of them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its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defined scope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2A32C-08C6-A2CA-D0E0-B141798EDB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D630FA-BEE6-4043-87F8-D10695F4B671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11947-2DDD-6DC1-60B3-79B577FF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082375"/>
            <a:ext cx="9144000" cy="56864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reserved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is available in the context on the server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scopes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servlet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window establishes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window is closed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is closed, session is time out, server is crashed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(Application)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longest-lived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three scopes available to you.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is stopped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javax.servlet.ServletContext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F3032-569C-7938-590F-8E3A188F4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F6B859-6035-4185-BC4E-35B3CBD99361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ABBF7-4729-F3C1-2661-36BF3E0B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142765" y="1680777"/>
            <a:ext cx="8967787" cy="4374339"/>
          </a:xfrm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Scopes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are required for a one-off web page and aren’t part of a longer transaction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are part of a longer transaction, or are spanned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information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to particular client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username or account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can allow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web resource to access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public variables in application)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6D9FB-AC6C-7B10-4798-3842BB4367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F28EA2-057B-4E84-ADF5-CE47B00618F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A44B5-68B3-85E4-EBD8-C6C2E192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71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Scope, and Multithreading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0" y="988705"/>
            <a:ext cx="9144000" cy="55229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Attributes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information to flow into a web application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web application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form or query string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 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of a means of handling information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application. They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or accessed within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scope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Parameter is String but the Attribute is Object</a:t>
            </a:r>
          </a:p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uses attributes as a place to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to interested code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way supplement the standard APIs that yield information about the web container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 on to information that your application, session, or even request requires later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with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attribute’s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E577-3AB4-7B67-DCEB-8C43066CBF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2DC440-27B5-4603-9708-37EF4174FA91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922F7-7DF9-A0CA-BBB9-EDAC20DC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460"/>
              </p:ext>
            </p:extLst>
          </p:nvPr>
        </p:nvGraphicFramePr>
        <p:xfrm>
          <a:off x="0" y="1543859"/>
          <a:ext cx="9144000" cy="4952840"/>
        </p:xfrm>
        <a:graphic>
          <a:graphicData uri="http://schemas.openxmlformats.org/drawingml/2006/table">
            <a:tbl>
              <a:tblPr/>
              <a:tblGrid>
                <a:gridCol w="22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Object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value of the name attribute as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String user = (String)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servletContext.getAttribute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(“USER”);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setAttribute(String name, Object obj)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Binds an object to a given attribute name in the scope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Replace the attribute with new attribute, if the name specified is already used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servletContext.setAttribute(“USER”, “TOM”);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removeAttribute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removeAttribute(String name)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Removes the name attributes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servletContext.removeAttribute(“USER”);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getAttributeNames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Enumeration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getAttributeNames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Enumeration containing the name of available attributes. Returns an empty if no attributes exist.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170FA-4EEA-9B9F-DEA2-9445DC8320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F051B5-18DC-401A-A584-1FB5338CB62D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D697-D751-FCED-B8D1-3F74892F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Scope, and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78057" y="1223579"/>
            <a:ext cx="9144000" cy="5522912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Request Attributes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attributes are thread safe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everything will only ever be accessed by one thread and one thread alone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Session Attributes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attributes are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thread safe.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Context Attributes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 are not thread safe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multithreading dilemma: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servlet context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servlet that loads on the startup of the server, and at no other time. Thereafter, treat these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as “read only”.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you have no option but to update them later, surround the updates with synchronization blocks.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AC97D-BD11-753D-602E-2C9DD922DA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A057D9-6D15-4FAC-93D1-ACDF468B9356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028D3-B01D-9933-D658-DE6379FD8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Redirect </a:t>
            </a:r>
          </a:p>
        </p:txBody>
      </p:sp>
      <p:pic>
        <p:nvPicPr>
          <p:cNvPr id="849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1" y="1954214"/>
            <a:ext cx="7450317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21C7-BC5C-E89B-F836-A7AFA031B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DF598D-E1CC-47B5-A3C4-B7EA095E7A3A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2486-ECFE-EFE9-600C-0C852AFB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5DB6701E-424F-3B7A-07F8-5DFE245832F2}"/>
              </a:ext>
            </a:extLst>
          </p:cNvPr>
          <p:cNvSpPr/>
          <p:nvPr/>
        </p:nvSpPr>
        <p:spPr>
          <a:xfrm>
            <a:off x="6982696" y="2701640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Redirect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21C7-BC5C-E89B-F836-A7AFA031B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DF598D-E1CC-47B5-A3C4-B7EA095E7A3A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2486-ECFE-EFE9-600C-0C852AFB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045B31-681F-E7D7-89A6-9704A660CFD4}"/>
              </a:ext>
            </a:extLst>
          </p:cNvPr>
          <p:cNvGrpSpPr/>
          <p:nvPr/>
        </p:nvGrpSpPr>
        <p:grpSpPr>
          <a:xfrm>
            <a:off x="1055058" y="1166182"/>
            <a:ext cx="7376799" cy="5182049"/>
            <a:chOff x="1055050" y="1166174"/>
            <a:chExt cx="7376799" cy="51820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103497-DA03-10A5-952A-AF66D923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050" y="1166174"/>
              <a:ext cx="7376799" cy="518204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CF9CA0-E28E-E2E5-144F-9E6776207AA4}"/>
                </a:ext>
              </a:extLst>
            </p:cNvPr>
            <p:cNvSpPr/>
            <p:nvPr/>
          </p:nvSpPr>
          <p:spPr>
            <a:xfrm>
              <a:off x="2620961" y="4731274"/>
              <a:ext cx="4608513" cy="46937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" name="Heptagon 3">
            <a:extLst>
              <a:ext uri="{FF2B5EF4-FFF2-40B4-BE49-F238E27FC236}">
                <a16:creationId xmlns:a16="http://schemas.microsoft.com/office/drawing/2014/main" id="{C3E5EAA6-70C9-F4D2-8DFA-6C50DDC52272}"/>
              </a:ext>
            </a:extLst>
          </p:cNvPr>
          <p:cNvSpPr/>
          <p:nvPr/>
        </p:nvSpPr>
        <p:spPr>
          <a:xfrm>
            <a:off x="7600581" y="3657603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15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 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-304800" y="5758849"/>
            <a:ext cx="94326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Above structure is packaged into </a:t>
            </a:r>
            <a:r>
              <a:rPr lang="vi-VN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*.war</a:t>
            </a:r>
            <a:r>
              <a:rPr lang="en-US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chive</a:t>
            </a:r>
            <a:r>
              <a:rPr lang="en-US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vi-VN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file to deploy on Web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84AB1A-E102-17E5-1267-5EAFE72F7E45}"/>
              </a:ext>
            </a:extLst>
          </p:cNvPr>
          <p:cNvGrpSpPr/>
          <p:nvPr/>
        </p:nvGrpSpPr>
        <p:grpSpPr>
          <a:xfrm>
            <a:off x="457200" y="1051073"/>
            <a:ext cx="8229600" cy="4755861"/>
            <a:chOff x="57150" y="1085850"/>
            <a:chExt cx="8566150" cy="4953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F9E03-9BA0-9DE0-F7BA-C64049776DFA}"/>
                </a:ext>
              </a:extLst>
            </p:cNvPr>
            <p:cNvGrpSpPr/>
            <p:nvPr/>
          </p:nvGrpSpPr>
          <p:grpSpPr>
            <a:xfrm>
              <a:off x="69850" y="1085850"/>
              <a:ext cx="8553450" cy="4953000"/>
              <a:chOff x="69850" y="1085850"/>
              <a:chExt cx="8553450" cy="4953000"/>
            </a:xfrm>
          </p:grpSpPr>
          <p:pic>
            <p:nvPicPr>
              <p:cNvPr id="13314" name="Picture 32" descr="Image0055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" y="1085850"/>
                <a:ext cx="5146675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5387975" y="3263900"/>
                <a:ext cx="984250" cy="4921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49" name="File"/>
              <p:cNvSpPr>
                <a:spLocks noEditPoints="1" noChangeArrowheads="1"/>
              </p:cNvSpPr>
              <p:nvPr/>
            </p:nvSpPr>
            <p:spPr bwMode="auto">
              <a:xfrm>
                <a:off x="6488113" y="2503488"/>
                <a:ext cx="2135187" cy="1646237"/>
              </a:xfrm>
              <a:custGeom>
                <a:avLst/>
                <a:gdLst>
                  <a:gd name="T0" fmla="*/ 107301648 w 21600"/>
                  <a:gd name="T1" fmla="*/ 18820147 h 21600"/>
                  <a:gd name="T2" fmla="*/ 0 w 21600"/>
                  <a:gd name="T3" fmla="*/ 62733748 h 21600"/>
                  <a:gd name="T4" fmla="*/ 105533001 w 21600"/>
                  <a:gd name="T5" fmla="*/ 125467419 h 21600"/>
                  <a:gd name="T6" fmla="*/ 211065904 w 21600"/>
                  <a:gd name="T7" fmla="*/ 62733748 h 21600"/>
                  <a:gd name="T8" fmla="*/ 0 w 21600"/>
                  <a:gd name="T9" fmla="*/ 125467419 h 21600"/>
                  <a:gd name="T10" fmla="*/ 211065904 w 21600"/>
                  <a:gd name="T11" fmla="*/ 125467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1086 w 21600"/>
                  <a:gd name="T19" fmla="*/ 4628 h 21600"/>
                  <a:gd name="T20" fmla="*/ 20635 w 21600"/>
                  <a:gd name="T21" fmla="*/ 20289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lnTo>
                      <a:pt x="19790" y="324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*.war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7150" y="1800225"/>
              <a:ext cx="5157788" cy="414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C3AFA-8CEC-7A26-D3BA-813346625C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4418A-438E-4D50-B5DF-D1CD3E1E197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9DE2F-A97E-9CE4-D33F-4F66BE64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FAC7E6-85B2-961B-0B81-7EA3117DDA1B}"/>
              </a:ext>
            </a:extLst>
          </p:cNvPr>
          <p:cNvGrpSpPr/>
          <p:nvPr/>
        </p:nvGrpSpPr>
        <p:grpSpPr>
          <a:xfrm>
            <a:off x="769442" y="1062038"/>
            <a:ext cx="7627433" cy="5338763"/>
            <a:chOff x="1357313" y="1062038"/>
            <a:chExt cx="6589712" cy="5541962"/>
          </a:xfrm>
        </p:grpSpPr>
        <p:pic>
          <p:nvPicPr>
            <p:cNvPr id="8704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313" y="1062038"/>
              <a:ext cx="6589712" cy="554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819400" y="4176713"/>
              <a:ext cx="5049838" cy="9366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B138F-13F2-3829-3D96-C9CC68B6CA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E56BF3-9FB8-4D72-9AED-F7F1C8E77117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0CBEA-33EA-8A36-7E33-F377AEA21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DCC3752C-797D-F530-9296-E361F741488D}"/>
              </a:ext>
            </a:extLst>
          </p:cNvPr>
          <p:cNvSpPr/>
          <p:nvPr/>
        </p:nvSpPr>
        <p:spPr>
          <a:xfrm>
            <a:off x="6982696" y="2701640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/>
          </p:cNvSpPr>
          <p:nvPr>
            <p:ph type="title" idx="4294967295"/>
          </p:nvPr>
        </p:nvSpPr>
        <p:spPr>
          <a:xfrm>
            <a:off x="0" y="4"/>
            <a:ext cx="9144000" cy="11382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817A7-7259-A6A7-81E7-4A9215D789D4}"/>
              </a:ext>
            </a:extLst>
          </p:cNvPr>
          <p:cNvGrpSpPr/>
          <p:nvPr/>
        </p:nvGrpSpPr>
        <p:grpSpPr>
          <a:xfrm>
            <a:off x="60774" y="1582742"/>
            <a:ext cx="4393580" cy="3056148"/>
            <a:chOff x="47544" y="1217613"/>
            <a:chExt cx="4683125" cy="3117850"/>
          </a:xfrm>
        </p:grpSpPr>
        <p:pic>
          <p:nvPicPr>
            <p:cNvPr id="8909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4" y="1217613"/>
              <a:ext cx="4683125" cy="311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56"/>
            <p:cNvSpPr>
              <a:spLocks noChangeArrowheads="1"/>
            </p:cNvSpPr>
            <p:nvPr/>
          </p:nvSpPr>
          <p:spPr bwMode="auto">
            <a:xfrm>
              <a:off x="2546350" y="1506538"/>
              <a:ext cx="1658938" cy="50482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23422-C815-FEC4-4F58-A89031D36ED1}"/>
              </a:ext>
            </a:extLst>
          </p:cNvPr>
          <p:cNvGrpSpPr/>
          <p:nvPr/>
        </p:nvGrpSpPr>
        <p:grpSpPr>
          <a:xfrm>
            <a:off x="4594310" y="3392493"/>
            <a:ext cx="4475511" cy="3088211"/>
            <a:chOff x="4311650" y="3392488"/>
            <a:chExt cx="4832350" cy="32654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EB6C8E-3542-1161-DEB3-32F028797CC8}"/>
                </a:ext>
              </a:extLst>
            </p:cNvPr>
            <p:cNvGrpSpPr/>
            <p:nvPr/>
          </p:nvGrpSpPr>
          <p:grpSpPr>
            <a:xfrm>
              <a:off x="4311650" y="3392488"/>
              <a:ext cx="4832350" cy="3265487"/>
              <a:chOff x="4311650" y="3392488"/>
              <a:chExt cx="4832350" cy="3265487"/>
            </a:xfrm>
          </p:grpSpPr>
          <p:pic>
            <p:nvPicPr>
              <p:cNvPr id="43018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650" y="3392488"/>
                <a:ext cx="4832350" cy="3265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56"/>
              <p:cNvSpPr>
                <a:spLocks noChangeArrowheads="1"/>
              </p:cNvSpPr>
              <p:nvPr/>
            </p:nvSpPr>
            <p:spPr bwMode="auto">
              <a:xfrm>
                <a:off x="8153400" y="3819525"/>
                <a:ext cx="990600" cy="50482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411663" y="6267450"/>
              <a:ext cx="1317625" cy="3905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A291F-7812-A2F8-ACCD-45848E3F80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F80D70-1B4D-4D57-B77E-FCB01E375350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B2179-F16E-DB9E-5BA6-A47F927EE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CA80BE8-DE9B-AF24-E5A6-85AF51528F5C}"/>
              </a:ext>
            </a:extLst>
          </p:cNvPr>
          <p:cNvSpPr/>
          <p:nvPr/>
        </p:nvSpPr>
        <p:spPr>
          <a:xfrm>
            <a:off x="6554480" y="1810366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Redirect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2" name="TextBox 21"/>
          <p:cNvSpPr txBox="1">
            <a:spLocks noChangeArrowheads="1"/>
          </p:cNvSpPr>
          <p:nvPr/>
        </p:nvSpPr>
        <p:spPr bwMode="auto">
          <a:xfrm>
            <a:off x="2100271" y="534407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91143" name="TextBox 22"/>
          <p:cNvSpPr txBox="1">
            <a:spLocks noChangeArrowheads="1"/>
          </p:cNvSpPr>
          <p:nvPr/>
        </p:nvSpPr>
        <p:spPr bwMode="auto">
          <a:xfrm>
            <a:off x="4791083" y="5350273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21" y="2297117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3180" y="2971808"/>
            <a:ext cx="1076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Send Redirect</a:t>
            </a:r>
          </a:p>
        </p:txBody>
      </p:sp>
      <p:cxnSp>
        <p:nvCxnSpPr>
          <p:cNvPr id="37" name="Straight Arrow Connector 36"/>
          <p:cNvCxnSpPr>
            <a:endCxn id="27" idx="4"/>
          </p:cNvCxnSpPr>
          <p:nvPr/>
        </p:nvCxnSpPr>
        <p:spPr>
          <a:xfrm flipV="1">
            <a:off x="5986466" y="2871792"/>
            <a:ext cx="811212" cy="28575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24558" y="3106742"/>
            <a:ext cx="1490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6’. Response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5376871" y="2773366"/>
            <a:ext cx="547687" cy="518043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6’’/9.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80" y="4500565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71" y="3514729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91" y="3914775"/>
            <a:ext cx="159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E4C68-3B19-B93D-E408-AF06BB3825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B93D8-F71D-4A85-AE69-B7CAEF64D26E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C273A-32B9-D265-F95F-EE952E3B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38" grpId="0"/>
      <p:bldP spid="43" grpId="0"/>
      <p:bldP spid="43" grpId="1"/>
      <p:bldP spid="56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5"/>
            <a:ext cx="7639051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 Dispatching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135518" y="1049339"/>
            <a:ext cx="8863012" cy="5522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within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web application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the </a:t>
            </a:r>
            <a:r>
              <a:rPr lang="en-US" altLang="en-US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getRequestDispacher</a:t>
            </a:r>
            <a:r>
              <a:rPr lang="en-US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path) method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parameter can be a full path beginning at the context root (“/”)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requirement with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the </a:t>
            </a:r>
            <a:r>
              <a:rPr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getNameDispatcher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requires providing the resource’s name to want to execute (e.g. the name must match one of the &lt;servlet-name&gt;)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container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Web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3C95-01FA-01A6-8751-AE88CAA5E1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189A6B-1F82-4357-AABF-6EA611FAD0D2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34A8-965F-6EA8-E222-64059557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</a:p>
        </p:txBody>
      </p:sp>
      <p:graphicFrame>
        <p:nvGraphicFramePr>
          <p:cNvPr id="3995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93601"/>
              </p:ext>
            </p:extLst>
          </p:nvPr>
        </p:nvGraphicFramePr>
        <p:xfrm>
          <a:off x="103195" y="1739594"/>
          <a:ext cx="8937626" cy="4492581"/>
        </p:xfrm>
        <a:graphic>
          <a:graphicData uri="http://schemas.openxmlformats.org/drawingml/2006/table">
            <a:tbl>
              <a:tblPr/>
              <a:tblGrid>
                <a:gridCol w="131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1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1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into the current output stream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Include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0B8C2-D24E-1616-2312-2BC3AF81B8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159A05-B93C-4564-B86B-BA727113FD6D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98F4-1B6D-2F1F-FE1B-6081BB8F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889000"/>
            <a:ext cx="7270751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82296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521AC-AD85-0409-538B-40FDFE3563B4}"/>
              </a:ext>
            </a:extLst>
          </p:cNvPr>
          <p:cNvGrpSpPr/>
          <p:nvPr/>
        </p:nvGrpSpPr>
        <p:grpSpPr>
          <a:xfrm>
            <a:off x="2486027" y="2251076"/>
            <a:ext cx="6641808" cy="4229624"/>
            <a:chOff x="2486025" y="2251075"/>
            <a:chExt cx="6657975" cy="4606925"/>
          </a:xfrm>
        </p:grpSpPr>
        <p:pic>
          <p:nvPicPr>
            <p:cNvPr id="348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025" y="2251075"/>
              <a:ext cx="6657975" cy="46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3779838" y="5164138"/>
              <a:ext cx="5364162" cy="8636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D1A-4BC4-09E2-CCD0-9286434531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9765E7-2FA5-4A24-9E1E-E06D7940369E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1D976-EF52-CFE6-AF6F-BA7E5D03B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EB532D-EF33-8E3D-59F3-5620701BB0CA}"/>
              </a:ext>
            </a:extLst>
          </p:cNvPr>
          <p:cNvGrpSpPr/>
          <p:nvPr/>
        </p:nvGrpSpPr>
        <p:grpSpPr>
          <a:xfrm>
            <a:off x="314326" y="1328742"/>
            <a:ext cx="4122739" cy="2581275"/>
            <a:chOff x="314325" y="1328738"/>
            <a:chExt cx="4122738" cy="2581275"/>
          </a:xfrm>
        </p:grpSpPr>
        <p:pic>
          <p:nvPicPr>
            <p:cNvPr id="9933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" y="1328738"/>
              <a:ext cx="3956050" cy="258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Oval 15"/>
            <p:cNvSpPr>
              <a:spLocks noChangeArrowheads="1"/>
            </p:cNvSpPr>
            <p:nvPr/>
          </p:nvSpPr>
          <p:spPr bwMode="auto">
            <a:xfrm>
              <a:off x="2463800" y="1508125"/>
              <a:ext cx="1973263" cy="5524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6C230B-55BD-460A-3748-47ED2C61134B}"/>
              </a:ext>
            </a:extLst>
          </p:cNvPr>
          <p:cNvGrpSpPr/>
          <p:nvPr/>
        </p:nvGrpSpPr>
        <p:grpSpPr>
          <a:xfrm>
            <a:off x="2636226" y="3675846"/>
            <a:ext cx="6373967" cy="2796111"/>
            <a:chOff x="2357438" y="3684588"/>
            <a:chExt cx="6786562" cy="3173412"/>
          </a:xfrm>
        </p:grpSpPr>
        <p:pic>
          <p:nvPicPr>
            <p:cNvPr id="4608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38" y="3684588"/>
              <a:ext cx="6786562" cy="317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2" name="Oval 16"/>
            <p:cNvSpPr>
              <a:spLocks noChangeArrowheads="1"/>
            </p:cNvSpPr>
            <p:nvPr/>
          </p:nvSpPr>
          <p:spPr bwMode="auto">
            <a:xfrm>
              <a:off x="6013450" y="3994150"/>
              <a:ext cx="3130550" cy="6889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FC722-16BF-D82C-2076-4EF55C81ED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AC2274-FDF1-4788-AA08-3395704F4554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C4E21-A170-A60E-4202-448A164B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Forward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2" name="TextBox 21"/>
          <p:cNvSpPr txBox="1">
            <a:spLocks noChangeArrowheads="1"/>
          </p:cNvSpPr>
          <p:nvPr/>
        </p:nvSpPr>
        <p:spPr bwMode="auto">
          <a:xfrm>
            <a:off x="1789119" y="5222454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1383" name="TextBox 22"/>
          <p:cNvSpPr txBox="1">
            <a:spLocks noChangeArrowheads="1"/>
          </p:cNvSpPr>
          <p:nvPr/>
        </p:nvSpPr>
        <p:spPr bwMode="auto">
          <a:xfrm>
            <a:off x="4778383" y="5227642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21" y="2297117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57950" y="2957521"/>
            <a:ext cx="26860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 &amp; execute remained r1’s code &amp; no response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6871" y="2773368"/>
            <a:ext cx="573087" cy="382587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80" y="4500565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71" y="3514729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91" y="3914775"/>
            <a:ext cx="159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29397" y="2700344"/>
            <a:ext cx="428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 </a:t>
            </a:r>
            <a:endParaRPr lang="en-US" altLang="en-US" sz="16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96D1-66B8-025B-1EAE-914B18A92C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2FA77F-7AE2-46BE-AEB3-26C42D5069CD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F58DD-8A71-26C5-79F3-A6ADDE356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>
          <a:xfrm>
            <a:off x="1520834" y="5"/>
            <a:ext cx="7623175" cy="11223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103427" name="Text Box 34"/>
          <p:cNvSpPr txBox="1">
            <a:spLocks noChangeArrowheads="1"/>
          </p:cNvSpPr>
          <p:nvPr/>
        </p:nvSpPr>
        <p:spPr bwMode="auto">
          <a:xfrm>
            <a:off x="8" y="1130305"/>
            <a:ext cx="93249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Change the RequestDispatch – forward method to include method</a:t>
            </a:r>
            <a:endParaRPr lang="vi-VN" altLang="en-US" sz="2200" b="1">
              <a:solidFill>
                <a:srgbClr val="FF33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7D6013-5279-B67D-D43C-51D7529264CE}"/>
              </a:ext>
            </a:extLst>
          </p:cNvPr>
          <p:cNvGrpSpPr/>
          <p:nvPr/>
        </p:nvGrpSpPr>
        <p:grpSpPr>
          <a:xfrm>
            <a:off x="1480518" y="4716998"/>
            <a:ext cx="6291883" cy="1688036"/>
            <a:chOff x="744538" y="4792663"/>
            <a:chExt cx="6457950" cy="1822450"/>
          </a:xfrm>
        </p:grpSpPr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4792663"/>
              <a:ext cx="6456363" cy="182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744538" y="4886325"/>
              <a:ext cx="6421437" cy="10826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1498605"/>
            <a:ext cx="3805239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060583" y="1662114"/>
            <a:ext cx="1973263" cy="5524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1501783"/>
            <a:ext cx="531336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6781800" y="1731964"/>
            <a:ext cx="2362200" cy="5524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911605" y="2947996"/>
            <a:ext cx="2970213" cy="12223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FA18-8FDD-9DBA-8076-FAE54D8EE3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03BA3F-5514-46C6-9728-57730CF55E9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96F60-2393-9183-606B-99454A4D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2" grpId="0" animBg="1"/>
      <p:bldP spid="1515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Include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8" name="TextBox 21"/>
          <p:cNvSpPr txBox="1">
            <a:spLocks noChangeArrowheads="1"/>
          </p:cNvSpPr>
          <p:nvPr/>
        </p:nvSpPr>
        <p:spPr bwMode="auto">
          <a:xfrm>
            <a:off x="1697046" y="538252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5479" name="TextBox 22"/>
          <p:cNvSpPr txBox="1">
            <a:spLocks noChangeArrowheads="1"/>
          </p:cNvSpPr>
          <p:nvPr/>
        </p:nvSpPr>
        <p:spPr bwMode="auto">
          <a:xfrm>
            <a:off x="4707955" y="538252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88341" y="2325693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</a:t>
            </a:r>
            <a:r>
              <a:rPr lang="en-US" altLang="en-US" sz="18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543800" y="2957521"/>
            <a:ext cx="160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Include: get r2 and add to r1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5010948" y="3139283"/>
            <a:ext cx="1327151" cy="595312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757866" y="2557468"/>
            <a:ext cx="1598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Compile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5748342" y="3181354"/>
            <a:ext cx="1285875" cy="7524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86455" y="4129091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6669889" y="3240882"/>
            <a:ext cx="1077913" cy="29845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6B606-7CE2-63E4-182D-D584F80269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4AD0FA-4D1A-4968-92BC-236903B0F15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F5F37-C252-E3B1-2E0A-C113D559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0"/>
            <a:ext cx="7815263" cy="10048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949333"/>
            <a:ext cx="9144000" cy="55229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/WEB-INF/classes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exist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separate Java classes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within JAR files). These might be servlets or other support classes.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/WEB-INF/lib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JAR file. These can contain anything at all – the main servlets for your application, supporting classes that connect to databases – whatever.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the home for an absolutely crucial file called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deployment descriptor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special rules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files within the /WEB-INF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client access should be disallowed with an HTTP 404 code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class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java classes in the /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WEB-INF/classes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should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resident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files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/WEB-INF/lib directory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252FD-CE27-86A4-F39E-E937B1651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2749A8-EBEC-42E4-9915-D0B86F6950DC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29931-4A9F-6FA9-2B91-81BFC110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498475" y="5"/>
            <a:ext cx="8229600" cy="727075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498475" y="741363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42639" y="5807097"/>
            <a:ext cx="6629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D1659-8D4C-16CB-0CA6-A75BC695D2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49F90-0CA5-47D1-A06E-19864CD95EB0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AD132-13A4-FED3-985D-477CFCCFC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92183"/>
            <a:ext cx="8229600" cy="574357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upgrade Application in previous topics approach MVC Model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JSP to View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Pattern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787B0-3BBF-F167-EC04-041CF7AC5C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DF3D4C-31B5-4680-AA30-00070F841FFA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EBCD1-D355-2A2B-8E32-8E882641D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9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9"/>
            <a:ext cx="7815263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8915-5596-B2DD-AF21-0362F560A8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2C8E46-4098-4759-BF68-2412FACE515F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7A5D-5FD7-3687-1517-47D9E2BA9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9C5C37-D103-FDBB-B844-B658FF49F383}"/>
              </a:ext>
            </a:extLst>
          </p:cNvPr>
          <p:cNvSpPr txBox="1">
            <a:spLocks/>
          </p:cNvSpPr>
          <p:nvPr/>
        </p:nvSpPr>
        <p:spPr bwMode="auto">
          <a:xfrm>
            <a:off x="838090" y="2609393"/>
            <a:ext cx="781526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Lab03_SearchUsers.pdf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9"/>
            <a:ext cx="7639051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280991" y="1120783"/>
            <a:ext cx="8863012" cy="5522913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Place for Everything and Everything in Its Place.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Tomcat Server, it locates at 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CATALINA_HOME/webapps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http://host:port/webappcontext/resourceIneed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file and directory structure of a Web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content,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classes,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files and Java class files;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describe how to protect resource file from HTTP access.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6564-5126-E4B1-F004-78D53941FD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BDA7AC-177A-447D-8BAF-3CD140CE91B9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FE588-1C7A-F7AB-C0A9-90555B10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5B39B-57DD-29E8-5E69-853AC57B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83" y="3179157"/>
            <a:ext cx="3429297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Deploy Mechanism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40F07-A15B-5F58-CB45-29C5F5E63F1B}"/>
              </a:ext>
            </a:extLst>
          </p:cNvPr>
          <p:cNvGrpSpPr/>
          <p:nvPr/>
        </p:nvGrpSpPr>
        <p:grpSpPr>
          <a:xfrm>
            <a:off x="9" y="1085849"/>
            <a:ext cx="8951913" cy="5453282"/>
            <a:chOff x="0" y="1343025"/>
            <a:chExt cx="8951913" cy="5453281"/>
          </a:xfrm>
        </p:grpSpPr>
        <p:pic>
          <p:nvPicPr>
            <p:cNvPr id="13314" name="Picture 32" descr="Image005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613" y="1343025"/>
              <a:ext cx="5146675" cy="495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2454275" y="3327400"/>
              <a:ext cx="984250" cy="492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461" name="File"/>
            <p:cNvSpPr>
              <a:spLocks noEditPoints="1" noChangeArrowheads="1"/>
            </p:cNvSpPr>
            <p:nvPr/>
          </p:nvSpPr>
          <p:spPr bwMode="auto">
            <a:xfrm>
              <a:off x="0" y="2686050"/>
              <a:ext cx="2135188" cy="1646238"/>
            </a:xfrm>
            <a:custGeom>
              <a:avLst/>
              <a:gdLst>
                <a:gd name="T0" fmla="*/ 107301648 w 21600"/>
                <a:gd name="T1" fmla="*/ 18820147 h 21600"/>
                <a:gd name="T2" fmla="*/ 0 w 21600"/>
                <a:gd name="T3" fmla="*/ 62733748 h 21600"/>
                <a:gd name="T4" fmla="*/ 105533001 w 21600"/>
                <a:gd name="T5" fmla="*/ 125467419 h 21600"/>
                <a:gd name="T6" fmla="*/ 211065904 w 21600"/>
                <a:gd name="T7" fmla="*/ 62733748 h 21600"/>
                <a:gd name="T8" fmla="*/ 0 w 21600"/>
                <a:gd name="T9" fmla="*/ 125467419 h 21600"/>
                <a:gd name="T10" fmla="*/ 211065904 w 21600"/>
                <a:gd name="T11" fmla="*/ 1254674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*.war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4125" y="1343025"/>
              <a:ext cx="5157788" cy="4854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2306639" y="4022725"/>
              <a:ext cx="1487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Extract to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16550" y="1343025"/>
              <a:ext cx="2855913" cy="72548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Path</a:t>
              </a:r>
            </a:p>
          </p:txBody>
        </p:sp>
        <p:cxnSp>
          <p:nvCxnSpPr>
            <p:cNvPr id="6" name="Curved Connector 5"/>
            <p:cNvCxnSpPr>
              <a:endCxn id="3" idx="1"/>
            </p:cNvCxnSpPr>
            <p:nvPr/>
          </p:nvCxnSpPr>
          <p:spPr>
            <a:xfrm flipV="1">
              <a:off x="2454275" y="1704975"/>
              <a:ext cx="2962275" cy="1489075"/>
            </a:xfrm>
            <a:prstGeom prst="curvedConnector3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759075" y="2182813"/>
              <a:ext cx="11763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Create Directory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82613" y="4529138"/>
              <a:ext cx="1176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Unzip/ Un-jar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94125" y="4852988"/>
              <a:ext cx="384175" cy="11684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735263" y="5422901"/>
              <a:ext cx="120015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Locate DD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971925" y="5314950"/>
              <a:ext cx="1444625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Parse &amp; Process to look up servlet declaration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5143500" y="5022850"/>
              <a:ext cx="2271713" cy="1412875"/>
            </a:xfrm>
            <a:prstGeom prst="curvedConnector3">
              <a:avLst>
                <a:gd name="adj1" fmla="val 105728"/>
              </a:avLst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719888" y="6149975"/>
              <a:ext cx="22209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 Load servlet class to instance</a:t>
              </a:r>
            </a:p>
          </p:txBody>
        </p:sp>
        <p:cxnSp>
          <p:nvCxnSpPr>
            <p:cNvPr id="23" name="Curved Connector 22"/>
            <p:cNvCxnSpPr/>
            <p:nvPr/>
          </p:nvCxnSpPr>
          <p:spPr>
            <a:xfrm rot="10800000">
              <a:off x="5627688" y="4529138"/>
              <a:ext cx="958850" cy="493712"/>
            </a:xfrm>
            <a:prstGeom prst="curvedConnector3">
              <a:avLst>
                <a:gd name="adj1" fmla="val 13296"/>
              </a:avLst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627688" y="2828925"/>
              <a:ext cx="163195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 Load lib/jar (if any)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E9AD-D956-4823-11E0-80ED451CBE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97C67B-F5DE-40A9-8A52-47FCDB70AB0C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83DB62-8BC2-0A2A-965E-A55656681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1666880" y="28579"/>
            <a:ext cx="7477125" cy="1138239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-98789" y="956289"/>
            <a:ext cx="9118963" cy="218641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environment for JAVA and TOMCAT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Windows 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 Properties of Computer, choose “Advanced System Setting”, choose Advanced, Click “Environment Variables”, to set following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variables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2770C-FF94-7962-7FFB-96F8075EE0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85C967-65F8-413B-B889-C5E1F3757E29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AF2C-BDBC-F805-5568-9084A7431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E1373-8454-A58F-AEB8-06E2D2A0B138}"/>
              </a:ext>
            </a:extLst>
          </p:cNvPr>
          <p:cNvGrpSpPr/>
          <p:nvPr/>
        </p:nvGrpSpPr>
        <p:grpSpPr>
          <a:xfrm>
            <a:off x="308457" y="2263459"/>
            <a:ext cx="4384559" cy="2011805"/>
            <a:chOff x="501783" y="4413290"/>
            <a:chExt cx="4644093" cy="20674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903F45-127A-1200-BF32-47C85D4F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83" y="4413290"/>
              <a:ext cx="4644093" cy="2067409"/>
            </a:xfrm>
            <a:prstGeom prst="rect">
              <a:avLst/>
            </a:prstGeom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5F9CA707-F6CF-442A-E39B-5EECCC595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98" y="6105527"/>
              <a:ext cx="1387761" cy="36512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E0B854F2-959A-B21A-EAE1-21EC476D1C38}"/>
              </a:ext>
            </a:extLst>
          </p:cNvPr>
          <p:cNvSpPr txBox="1">
            <a:spLocks/>
          </p:cNvSpPr>
          <p:nvPr/>
        </p:nvSpPr>
        <p:spPr bwMode="auto">
          <a:xfrm>
            <a:off x="-70214" y="4655445"/>
            <a:ext cx="5338763" cy="9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Installed_Tomcat\bin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directory, double-click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startup.bat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start Tomcat server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7776DD-AC2D-B2A1-6B44-548E056C0E96}"/>
              </a:ext>
            </a:extLst>
          </p:cNvPr>
          <p:cNvGrpSpPr/>
          <p:nvPr/>
        </p:nvGrpSpPr>
        <p:grpSpPr>
          <a:xfrm>
            <a:off x="5372881" y="4872708"/>
            <a:ext cx="3771119" cy="1555375"/>
            <a:chOff x="5372881" y="4894770"/>
            <a:chExt cx="3771119" cy="155537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9D8BE5-9B38-5298-29EC-403F0300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881" y="4894770"/>
              <a:ext cx="3771119" cy="1555374"/>
            </a:xfrm>
            <a:prstGeom prst="rect">
              <a:avLst/>
            </a:prstGeom>
          </p:spPr>
        </p:pic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327586CD-C5AC-F2B6-BC7E-AE25ED78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684" y="6232588"/>
              <a:ext cx="2811610" cy="18107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Heptagon 21">
            <a:extLst>
              <a:ext uri="{FF2B5EF4-FFF2-40B4-BE49-F238E27FC236}">
                <a16:creationId xmlns:a16="http://schemas.microsoft.com/office/drawing/2014/main" id="{BEA4CCAD-60DD-C9D7-CCA2-589021D3B10D}"/>
              </a:ext>
            </a:extLst>
          </p:cNvPr>
          <p:cNvSpPr/>
          <p:nvPr/>
        </p:nvSpPr>
        <p:spPr>
          <a:xfrm>
            <a:off x="8435780" y="5546118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0B8D44-BB8B-038D-FB13-CD227000F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603" y="2263459"/>
            <a:ext cx="4351397" cy="20194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0ECE0-4691-4488-F3B3-671BF1A35DE8}"/>
              </a:ext>
            </a:extLst>
          </p:cNvPr>
          <p:cNvGrpSpPr/>
          <p:nvPr/>
        </p:nvGrpSpPr>
        <p:grpSpPr>
          <a:xfrm>
            <a:off x="4861324" y="2763768"/>
            <a:ext cx="3768326" cy="1500115"/>
            <a:chOff x="5372889" y="1478486"/>
            <a:chExt cx="3768326" cy="1500115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BC9F922-862F-B95F-69CB-5E4FCC5F3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889" y="1478486"/>
              <a:ext cx="3768326" cy="38841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1A684EFE-29AD-926F-59FD-4024E303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14" y="2777280"/>
              <a:ext cx="3025375" cy="20132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Heptagon 29">
            <a:extLst>
              <a:ext uri="{FF2B5EF4-FFF2-40B4-BE49-F238E27FC236}">
                <a16:creationId xmlns:a16="http://schemas.microsoft.com/office/drawing/2014/main" id="{BC499DDF-8BA8-C4D8-ADA4-9A84BCAF16A2}"/>
              </a:ext>
            </a:extLst>
          </p:cNvPr>
          <p:cNvSpPr/>
          <p:nvPr/>
        </p:nvSpPr>
        <p:spPr>
          <a:xfrm>
            <a:off x="8214294" y="3368424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 idx="4294967295"/>
          </p:nvPr>
        </p:nvSpPr>
        <p:spPr>
          <a:xfrm>
            <a:off x="1666880" y="28579"/>
            <a:ext cx="7477125" cy="1138239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3194-E821-AB1E-CB71-ADC7396B91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0C2791-F0B4-4C53-8487-8FBFE847553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EA00D-8146-775C-9A4B-A14FEDB4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D2C50-24E2-0E5D-C597-D555D0CB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7" y="989916"/>
            <a:ext cx="8351988" cy="20679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6E8BBC3-75A2-CE95-D922-605D5735AE62}"/>
              </a:ext>
            </a:extLst>
          </p:cNvPr>
          <p:cNvGrpSpPr/>
          <p:nvPr/>
        </p:nvGrpSpPr>
        <p:grpSpPr>
          <a:xfrm>
            <a:off x="72056" y="3633300"/>
            <a:ext cx="3925712" cy="2847407"/>
            <a:chOff x="221289" y="3287522"/>
            <a:chExt cx="4084382" cy="30154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CCB705-F9ED-33AC-F533-50A6F13A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065" y="3287522"/>
              <a:ext cx="4063606" cy="3015424"/>
            </a:xfrm>
            <a:prstGeom prst="rect">
              <a:avLst/>
            </a:prstGeom>
          </p:spPr>
        </p:pic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D963E81-131A-68DD-B77C-9A41D7E07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9" y="5734975"/>
              <a:ext cx="915054" cy="56797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3"/>
          <p:cNvSpPr>
            <a:spLocks/>
          </p:cNvSpPr>
          <p:nvPr/>
        </p:nvSpPr>
        <p:spPr bwMode="auto">
          <a:xfrm>
            <a:off x="1473789" y="5559138"/>
            <a:ext cx="7321733" cy="88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web browser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war file and the directory to undeploy application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Press Ctrl + C to stop server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2699E5F2-7B32-8D6F-F273-69AC4FAB135F}"/>
              </a:ext>
            </a:extLst>
          </p:cNvPr>
          <p:cNvSpPr/>
          <p:nvPr/>
        </p:nvSpPr>
        <p:spPr>
          <a:xfrm>
            <a:off x="2044896" y="4800141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285B45E8-E440-D512-05A9-6D1A37A6BCD1}"/>
              </a:ext>
            </a:extLst>
          </p:cNvPr>
          <p:cNvSpPr/>
          <p:nvPr/>
        </p:nvSpPr>
        <p:spPr>
          <a:xfrm>
            <a:off x="8065772" y="4069972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10E61E-142B-2BB1-D514-CD4EC4B293E3}"/>
              </a:ext>
            </a:extLst>
          </p:cNvPr>
          <p:cNvGrpSpPr/>
          <p:nvPr/>
        </p:nvGrpSpPr>
        <p:grpSpPr>
          <a:xfrm>
            <a:off x="4785066" y="3771107"/>
            <a:ext cx="3804839" cy="1973152"/>
            <a:chOff x="4980382" y="3256235"/>
            <a:chExt cx="3804839" cy="19731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4268D8-EF19-D70F-8D1F-D5CAA1B2EB13}"/>
                </a:ext>
              </a:extLst>
            </p:cNvPr>
            <p:cNvGrpSpPr/>
            <p:nvPr/>
          </p:nvGrpSpPr>
          <p:grpSpPr>
            <a:xfrm>
              <a:off x="4980382" y="3256235"/>
              <a:ext cx="3804839" cy="1973152"/>
              <a:chOff x="4980373" y="3256234"/>
              <a:chExt cx="3804839" cy="197315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45753A4-8BDA-A7EA-36BC-158A194A8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373" y="3256234"/>
                <a:ext cx="3804839" cy="197315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D1BDEB1-541E-487F-71CB-BB0A49206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4969" y="3721553"/>
                <a:ext cx="2135491" cy="235340"/>
              </a:xfrm>
              <a:prstGeom prst="rect">
                <a:avLst/>
              </a:prstGeom>
            </p:spPr>
          </p:pic>
        </p:grp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004545F-8A7C-8EC8-F5DF-93A1190A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628" y="3698205"/>
              <a:ext cx="2135837" cy="24075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17E054C7-E297-4B07-DFFE-B15CCBAE5209}"/>
              </a:ext>
            </a:extLst>
          </p:cNvPr>
          <p:cNvSpPr/>
          <p:nvPr/>
        </p:nvSpPr>
        <p:spPr>
          <a:xfrm>
            <a:off x="8031783" y="4633759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C354B0-2925-950E-88B0-C455C792BBC6}"/>
              </a:ext>
            </a:extLst>
          </p:cNvPr>
          <p:cNvGrpSpPr/>
          <p:nvPr/>
        </p:nvGrpSpPr>
        <p:grpSpPr>
          <a:xfrm>
            <a:off x="443534" y="3092536"/>
            <a:ext cx="8351988" cy="540764"/>
            <a:chOff x="453193" y="3225940"/>
            <a:chExt cx="8016935" cy="5791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981DC1-5FE5-7BA4-D88B-A9576C31F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193" y="3225940"/>
              <a:ext cx="8016935" cy="579170"/>
            </a:xfrm>
            <a:prstGeom prst="rect">
              <a:avLst/>
            </a:prstGeom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069981E-B6E3-FDBF-41C5-C82E1238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402" y="3559257"/>
              <a:ext cx="4034848" cy="22915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b Applications &amp;amp; Web Containers &amp;#x0D;&amp;#x0A;&amp;#x0D;&amp;#x0A;Web Applications&amp;#x0D;&amp;#x0A;The Web Container Model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Web Applications &amp;#x0D;&amp;#x0A; Overview&amp;quot;&quot;/&gt;&lt;property id=&quot;20307&quot; value=&quot;510&quot;/&gt;&lt;/object&gt;&lt;object type=&quot;3&quot; unique_id=&quot;10007&quot;&gt;&lt;property id=&quot;20148&quot; value=&quot;5&quot;/&gt;&lt;property id=&quot;20300&quot; value=&quot;Slide 4 - &amp;quot;Web Applications &amp;#x0D;&amp;#x0A; File and Directory Structure &amp;quot;&quot;/&gt;&lt;property id=&quot;20307&quot; value=&quot;511&quot;/&gt;&lt;/object&gt;&lt;object type=&quot;3&quot; unique_id=&quot;10008&quot;&gt;&lt;property id=&quot;20148&quot; value=&quot;5&quot;/&gt;&lt;property id=&quot;20300&quot; value=&quot;Slide 5 - &amp;quot;Web Applications &amp;#x0D;&amp;#x0A; File and Directory Structure&amp;quot;&quot;/&gt;&lt;property id=&quot;20307&quot; value=&quot;512&quot;/&gt;&lt;/object&gt;&lt;object type=&quot;3&quot; unique_id=&quot;10009&quot;&gt;&lt;property id=&quot;20148&quot; value=&quot;5&quot;/&gt;&lt;property id=&quot;20300&quot; value=&quot;Slide 6 - &amp;quot;Web Applications &amp;#x0D;&amp;#x0A; File and Directory Structure&amp;quot;&quot;/&gt;&lt;property id=&quot;20307&quot; value=&quot;513&quot;/&gt;&lt;/object&gt;&lt;object type=&quot;3&quot; unique_id=&quot;10010&quot;&gt;&lt;property id=&quot;20148&quot; value=&quot;5&quot;/&gt;&lt;property id=&quot;20300&quot; value=&quot;Slide 7 - &amp;quot;Web Applications &amp;#x0D;&amp;#x0A; The Deployment Descriptor&amp;quot;&quot;/&gt;&lt;property id=&quot;20307&quot; value=&quot;514&quot;/&gt;&lt;/object&gt;&lt;object type=&quot;3&quot; unique_id=&quot;10011&quot;&gt;&lt;property id=&quot;20148&quot; value=&quot;5&quot;/&gt;&lt;property id=&quot;20300&quot; value=&quot;Slide 8 - &amp;quot;Web Applications &amp;#x0D;&amp;#x0A; The Deployment Descriptor – web.xml&amp;quot;&quot;/&gt;&lt;property id=&quot;20307&quot; value=&quot;515&quot;/&gt;&lt;/object&gt;&lt;object type=&quot;3&quot; unique_id=&quot;10012&quot;&gt;&lt;property id=&quot;20148&quot; value=&quot;5&quot;/&gt;&lt;property id=&quot;20300&quot; value=&quot;Slide 9 - &amp;quot;Web Applications &amp;#x0D;&amp;#x0A; The Deployment Descriptor – Example&amp;quot;&quot;/&gt;&lt;property id=&quot;20307&quot; value=&quot;516&quot;/&gt;&lt;/object&gt;&lt;object type=&quot;3&quot; unique_id=&quot;10013&quot;&gt;&lt;property id=&quot;20148&quot; value=&quot;5&quot;/&gt;&lt;property id=&quot;20300&quot; value=&quot;Slide 10 - &amp;quot;Web Applications &amp;#x0D;&amp;#x0A; Packaging Your Web Application&amp;quot;&quot;/&gt;&lt;property id=&quot;20307&quot; value=&quot;517&quot;/&gt;&lt;/object&gt;&lt;object type=&quot;3&quot; unique_id=&quot;10014&quot;&gt;&lt;property id=&quot;20148&quot; value=&quot;5&quot;/&gt;&lt;property id=&quot;20300&quot; value=&quot;Slide 11 - &amp;quot;Web Applications &amp;#x0D;&amp;#x0A; Web Application Development Process&amp;quot;&quot;/&gt;&lt;property id=&quot;20307&quot; value=&quot;518&quot;/&gt;&lt;/object&gt;&lt;object type=&quot;3&quot; unique_id=&quot;10015&quot;&gt;&lt;property id=&quot;20148&quot; value=&quot;5&quot;/&gt;&lt;property id=&quot;20300&quot; value=&quot;Slide 12 - &amp;quot;Web Applications &amp;#x0D;&amp;#x0A; Web Application Development Process&amp;quot;&quot;/&gt;&lt;property id=&quot;20307&quot; value=&quot;519&quot;/&gt;&lt;/object&gt;&lt;object type=&quot;3&quot; unique_id=&quot;10016&quot;&gt;&lt;property id=&quot;20148&quot; value=&quot;5&quot;/&gt;&lt;property id=&quot;20300&quot; value=&quot;Slide 13 - &amp;quot;Web Applications &amp;#x0D;&amp;#x0A; Web Application Development Process&amp;quot;&quot;/&gt;&lt;property id=&quot;20307&quot; value=&quot;520&quot;/&gt;&lt;/object&gt;&lt;object type=&quot;3&quot; unique_id=&quot;10017&quot;&gt;&lt;property id=&quot;20148&quot; value=&quot;5&quot;/&gt;&lt;property id=&quot;20300&quot; value=&quot;Slide 14 - &amp;quot;Web Applications &amp;#x0D;&amp;#x0A; Web Application Development Process&amp;quot;&quot;/&gt;&lt;property id=&quot;20307&quot; value=&quot;521&quot;/&gt;&lt;/object&gt;&lt;object type=&quot;3&quot; unique_id=&quot;10018&quot;&gt;&lt;property id=&quot;20148&quot; value=&quot;5&quot;/&gt;&lt;property id=&quot;20300&quot; value=&quot;Slide 15 - &amp;quot;Web Applications &amp;#x0D;&amp;#x0A; Web Application Development Process&amp;quot;&quot;/&gt;&lt;property id=&quot;20307&quot; value=&quot;522&quot;/&gt;&lt;/object&gt;&lt;object type=&quot;3&quot; unique_id=&quot;10019&quot;&gt;&lt;property id=&quot;20148&quot; value=&quot;5&quot;/&gt;&lt;property id=&quot;20300&quot; value=&quot;Slide 16 - &amp;quot;Web Applications &amp;#x0D;&amp;#x0A; Web Application Development Process&amp;quot;&quot;/&gt;&lt;property id=&quot;20307&quot; value=&quot;523&quot;/&gt;&lt;/object&gt;&lt;object type=&quot;3&quot; unique_id=&quot;10020&quot;&gt;&lt;property id=&quot;20148&quot; value=&quot;5&quot;/&gt;&lt;property id=&quot;20300&quot; value=&quot;Slide 17 - &amp;quot;Web Applications &amp;#x0D;&amp;#x0A; Web Application Development Process&amp;quot;&quot;/&gt;&lt;property id=&quot;20307&quot; value=&quot;524&quot;/&gt;&lt;/object&gt;&lt;object type=&quot;3&quot; unique_id=&quot;10021&quot;&gt;&lt;property id=&quot;20148&quot; value=&quot;5&quot;/&gt;&lt;property id=&quot;20300&quot; value=&quot;Slide 18 - &amp;quot;Web Applications &amp;#x0D;&amp;#x0A; Web Application Development Process&amp;quot;&quot;/&gt;&lt;property id=&quot;20307&quot; value=&quot;525&quot;/&gt;&lt;/object&gt;&lt;object type=&quot;3&quot; unique_id=&quot;10022&quot;&gt;&lt;property id=&quot;20148&quot; value=&quot;5&quot;/&gt;&lt;property id=&quot;20300&quot; value=&quot;Slide 19 - &amp;quot;Web Applications &amp;#x0D;&amp;#x0A; Web Application Development Process&amp;quot;&quot;/&gt;&lt;property id=&quot;20307&quot; value=&quot;526&quot;/&gt;&lt;/object&gt;&lt;object type=&quot;3&quot; unique_id=&quot;10023&quot;&gt;&lt;property id=&quot;20148&quot; value=&quot;5&quot;/&gt;&lt;property id=&quot;20300&quot; value=&quot;Slide 20 - &amp;quot;Web Applications &amp;#x0D;&amp;#x0A; Web Application Development Process&amp;quot;&quot;/&gt;&lt;property id=&quot;20307&quot; value=&quot;527&quot;/&gt;&lt;/object&gt;&lt;object type=&quot;3&quot; unique_id=&quot;10024&quot;&gt;&lt;property id=&quot;20148&quot; value=&quot;5&quot;/&gt;&lt;property id=&quot;20300&quot; value=&quot;Slide 21 - &amp;quot;Web Applications &amp;#x0D;&amp;#x0A; Web Application Development Process&amp;quot;&quot;/&gt;&lt;property id=&quot;20307&quot; value=&quot;528&quot;/&gt;&lt;/object&gt;&lt;object type=&quot;3&quot; unique_id=&quot;10025&quot;&gt;&lt;property id=&quot;20148&quot; value=&quot;5&quot;/&gt;&lt;property id=&quot;20300&quot; value=&quot;Slide 22 - &amp;quot;Web Applications &amp;#x0D;&amp;#x0A; Web Application Development Process&amp;quot;&quot;/&gt;&lt;property id=&quot;20307&quot; value=&quot;529&quot;/&gt;&lt;/object&gt;&lt;object type=&quot;3&quot; unique_id=&quot;10026&quot;&gt;&lt;property id=&quot;20148&quot; value=&quot;5&quot;/&gt;&lt;property id=&quot;20300&quot; value=&quot;Slide 23 - &amp;quot;Web Applications &amp;#x0D;&amp;#x0A; Web Application Development Process&amp;quot;&quot;/&gt;&lt;property id=&quot;20307&quot; value=&quot;530&quot;/&gt;&lt;/object&gt;&lt;object type=&quot;3&quot; unique_id=&quot;10027&quot;&gt;&lt;property id=&quot;20148&quot; value=&quot;5&quot;/&gt;&lt;property id=&quot;20300&quot; value=&quot;Slide 24 - &amp;quot;The Web Container Model &amp;#x0D;&amp;#x0A;The Servlet Container&amp;quot;&quot;/&gt;&lt;property id=&quot;20307&quot; value=&quot;437&quot;/&gt;&lt;/object&gt;&lt;object type=&quot;3&quot; unique_id=&quot;10028&quot;&gt;&lt;property id=&quot;20148&quot; value=&quot;5&quot;/&gt;&lt;property id=&quot;20300&quot; value=&quot;Slide 25 - &amp;quot;The Web Container Model &amp;#x0D;&amp;#x0A;The Servlet Container&amp;quot;&quot;/&gt;&lt;property id=&quot;20307&quot; value=&quot;439&quot;/&gt;&lt;/object&gt;&lt;object type=&quot;3&quot; unique_id=&quot;10029&quot;&gt;&lt;property id=&quot;20148&quot; value=&quot;5&quot;/&gt;&lt;property id=&quot;20300&quot; value=&quot;Slide 26 - &amp;quot;The Web Container Model &amp;#x0D;&amp;#x0A;The ServletContext&amp;quot;&quot;/&gt;&lt;property id=&quot;20307&quot; value=&quot;441&quot;/&gt;&lt;/object&gt;&lt;object type=&quot;3&quot; unique_id=&quot;10030&quot;&gt;&lt;property id=&quot;20148&quot; value=&quot;5&quot;/&gt;&lt;property id=&quot;20300&quot; value=&quot;Slide 27 - &amp;quot;The Web Container Model &amp;#x0D;&amp;#x0A;The ServletContext – Example&amp;quot;&quot;/&gt;&lt;property id=&quot;20307&quot; value=&quot;442&quot;/&gt;&lt;/object&gt;&lt;object type=&quot;3&quot; unique_id=&quot;10031&quot;&gt;&lt;property id=&quot;20148&quot; value=&quot;5&quot;/&gt;&lt;property id=&quot;20300&quot; value=&quot;Slide 28 - &amp;quot;The Web Container Model &amp;#x0D;&amp;#x0A;The ServletContext – Initialization Parameters&amp;quot;&quot;/&gt;&lt;property id=&quot;20307&quot; value=&quot;443&quot;/&gt;&lt;/object&gt;&lt;object type=&quot;3&quot; unique_id=&quot;10032&quot;&gt;&lt;property id=&quot;20148&quot; value=&quot;5&quot;/&gt;&lt;property id=&quot;20300&quot; value=&quot;Slide 29 - &amp;quot;The Web Container Model &amp;#x0D;&amp;#x0A;The ServletContext – Initialization Parameters&amp;quot;&quot;/&gt;&lt;property id=&quot;20307&quot; value=&quot;446&quot;/&gt;&lt;/object&gt;&lt;object type=&quot;3&quot; unique_id=&quot;10033&quot;&gt;&lt;property id=&quot;20148&quot; value=&quot;5&quot;/&gt;&lt;property id=&quot;20300&quot; value=&quot;Slide 30 - &amp;quot;The Web Container Model &amp;#x0D;&amp;#x0A;The ServletContext – Initialization Parameters&amp;quot;&quot;/&gt;&lt;property id=&quot;20307&quot; value=&quot;438&quot;/&gt;&lt;/object&gt;&lt;object type=&quot;3&quot; unique_id=&quot;10034&quot;&gt;&lt;property id=&quot;20148&quot; value=&quot;5&quot;/&gt;&lt;property id=&quot;20300&quot; value=&quot;Slide 31 - &amp;quot;The Web Container Model &amp;#x0D;&amp;#x0A; The ServletConfig interface &amp;quot;&quot;/&gt;&lt;property id=&quot;20307&quot; value=&quot;447&quot;/&gt;&lt;/object&gt;&lt;object type=&quot;3&quot; unique_id=&quot;10035&quot;&gt;&lt;property id=&quot;20148&quot; value=&quot;5&quot;/&gt;&lt;property id=&quot;20300&quot; value=&quot;Slide 32 - &amp;quot;The Web Container Model &amp;#x0D;&amp;#x0A;The ServletConfig – Initialization Parameters&amp;quot;&quot;/&gt;&lt;property id=&quot;20307&quot; value=&quot;473&quot;/&gt;&lt;/object&gt;&lt;object type=&quot;3&quot; unique_id=&quot;10036&quot;&gt;&lt;property id=&quot;20148&quot; value=&quot;5&quot;/&gt;&lt;property id=&quot;20300&quot; value=&quot;Slide 33 - &amp;quot;The Web Container Model &amp;#x0D;&amp;#x0A; The ServletConfig interface – Example&amp;quot;&quot;/&gt;&lt;property id=&quot;20307&quot; value=&quot;440&quot;/&gt;&lt;/object&gt;&lt;object type=&quot;3&quot; unique_id=&quot;10037&quot;&gt;&lt;property id=&quot;20148&quot; value=&quot;5&quot;/&gt;&lt;property id=&quot;20300&quot; value=&quot;Slide 34 - &amp;quot;The Web Container Model &amp;#x0D;&amp;#x0A; The ServletConfig interface – Example&amp;quot;&quot;/&gt;&lt;property id=&quot;20307&quot; value=&quot;444&quot;/&gt;&lt;/object&gt;&lt;object type=&quot;3&quot; unique_id=&quot;10038&quot;&gt;&lt;property id=&quot;20148&quot; value=&quot;5&quot;/&gt;&lt;property id=&quot;20300&quot; value=&quot;Slide 35 - &amp;quot;The Web Container Model &amp;#x0D;&amp;#x0A; The ServletConfig interface – Example&amp;quot;&quot;/&gt;&lt;property id=&quot;20307&quot; value=&quot;471&quot;/&gt;&lt;/object&gt;&lt;object type=&quot;3&quot; unique_id=&quot;10039&quot;&gt;&lt;property id=&quot;20148&quot; value=&quot;5&quot;/&gt;&lt;property id=&quot;20300&quot; value=&quot;Slide 36 - &amp;quot;The Web Container Model &amp;#x0D;&amp;#x0A; Attributes, Scope, and Multithreading&amp;quot;&quot;/&gt;&lt;property id=&quot;20307&quot; value=&quot;448&quot;/&gt;&lt;/object&gt;&lt;object type=&quot;3&quot; unique_id=&quot;10040&quot;&gt;&lt;property id=&quot;20148&quot; value=&quot;5&quot;/&gt;&lt;property id=&quot;20300&quot; value=&quot;Slide 37 - &amp;quot;The Web Container Model &amp;#x0D;&amp;#x0A; Attributes, Scope, and Multithreading&amp;quot;&quot;/&gt;&lt;property id=&quot;20307&quot; value=&quot;449&quot;/&gt;&lt;/object&gt;&lt;object type=&quot;3&quot; unique_id=&quot;10041&quot;&gt;&lt;property id=&quot;20148&quot; value=&quot;5&quot;/&gt;&lt;property id=&quot;20300&quot; value=&quot;Slide 38 - &amp;quot;The Web Container Model &amp;#x0D;&amp;#x0A; Attributes, Scope, and Multithreading&amp;quot;&quot;/&gt;&lt;property id=&quot;20307&quot; value=&quot;470&quot;/&gt;&lt;/object&gt;&lt;object type=&quot;3&quot; unique_id=&quot;10042&quot;&gt;&lt;property id=&quot;20148&quot; value=&quot;5&quot;/&gt;&lt;property id=&quot;20300&quot; value=&quot;Slide 39 - &amp;quot;The Web Container Model &amp;#x0D;&amp;#x0A; Attributes, Scope, and Multithreading&amp;quot;&quot;/&gt;&lt;property id=&quot;20307&quot; value=&quot;531&quot;/&gt;&lt;/object&gt;&lt;object type=&quot;3&quot; unique_id=&quot;10043&quot;&gt;&lt;property id=&quot;20148&quot; value=&quot;5&quot;/&gt;&lt;property id=&quot;20300&quot; value=&quot;Slide 40 - &amp;quot;The Web Container Model &amp;#x0D;&amp;#x0A; Attributes, Scope, and Multithreading&amp;quot;&quot;/&gt;&lt;property id=&quot;20307&quot; value=&quot;450&quot;/&gt;&lt;/object&gt;&lt;object type=&quot;3&quot; unique_id=&quot;10044&quot;&gt;&lt;property id=&quot;20148&quot; value=&quot;5&quot;/&gt;&lt;property id=&quot;20300&quot; value=&quot;Slide 41 - &amp;quot;The Web Container Model &amp;#x0D;&amp;#x0A; Request Dispatching&amp;quot;&quot;/&gt;&lt;property id=&quot;20307&quot; value=&quot;454&quot;/&gt;&lt;/object&gt;&lt;object type=&quot;3&quot; unique_id=&quot;10045&quot;&gt;&lt;property id=&quot;20148&quot; value=&quot;5&quot;/&gt;&lt;property id=&quot;20300&quot; value=&quot;Slide 42 - &amp;quot;The Web Container Model &amp;#x0D;&amp;#x0A; Using RequestDispatcher&amp;quot;&quot;/&gt;&lt;property id=&quot;20307&quot; value=&quot;445&quot;/&gt;&lt;/object&gt;&lt;object type=&quot;3&quot; unique_id=&quot;10046&quot;&gt;&lt;property id=&quot;20148&quot; value=&quot;5&quot;/&gt;&lt;property id=&quot;20300&quot; value=&quot;Slide 43 - &amp;quot;The Web Container Model &amp;#x0D;&amp;#x0A; Using RequestDispatcher – Example &amp;quot;&quot;/&gt;&lt;property id=&quot;20307&quot; value=&quot;453&quot;/&gt;&lt;/object&gt;&lt;object type=&quot;3&quot; unique_id=&quot;10047&quot;&gt;&lt;property id=&quot;20148&quot; value=&quot;5&quot;/&gt;&lt;property id=&quot;20300&quot; value=&quot;Slide 44 - &amp;quot;The Web Container Model &amp;#x0D;&amp;#x0A; Using RequestDispatcher – Example&amp;quot;&quot;/&gt;&lt;property id=&quot;20307&quot; value=&quot;456&quot;/&gt;&lt;/object&gt;&lt;object type=&quot;3&quot; unique_id=&quot;10048&quot;&gt;&lt;property id=&quot;20148&quot; value=&quot;5&quot;/&gt;&lt;property id=&quot;20300&quot; value=&quot;Slide 45 - &amp;quot;The Web Container Model &amp;#x0D;&amp;#x0A; Using RequestDispatcher – Example&amp;quot;&quot;/&gt;&lt;property id=&quot;20307&quot; value=&quot;452&quot;/&gt;&lt;/object&gt;&lt;object type=&quot;3&quot; unique_id=&quot;10049&quot;&gt;&lt;property id=&quot;20148&quot; value=&quot;5&quot;/&gt;&lt;property id=&quot;20300&quot; value=&quot;Slide 46 - &amp;quot;The Web Container Model &amp;#x0D;&amp;#x0A; Using RequestDispatcher – Example&amp;quot;&quot;/&gt;&lt;property id=&quot;20307&quot; value=&quot;458&quot;/&gt;&lt;/object&gt;&lt;object type=&quot;3&quot; unique_id=&quot;10050&quot;&gt;&lt;property id=&quot;20148&quot; value=&quot;5&quot;/&gt;&lt;property id=&quot;20300&quot; value=&quot;Slide 47 - &amp;quot;The Web Container Model &amp;#x0D;&amp;#x0A; Filter&amp;quot;&quot;/&gt;&lt;property id=&quot;20307&quot; value=&quot;451&quot;/&gt;&lt;/object&gt;&lt;object type=&quot;3&quot; unique_id=&quot;10051&quot;&gt;&lt;property id=&quot;20148&quot; value=&quot;5&quot;/&gt;&lt;property id=&quot;20300&quot; value=&quot;Slide 48 - &amp;quot;The Web Container Model &amp;#x0D;&amp;#x0A; Filter&amp;quot;&quot;/&gt;&lt;property id=&quot;20307&quot; value=&quot;455&quot;/&gt;&lt;/object&gt;&lt;object type=&quot;3&quot; unique_id=&quot;10052&quot;&gt;&lt;property id=&quot;20148&quot; value=&quot;5&quot;/&gt;&lt;property id=&quot;20300&quot; value=&quot;Slide 49 - &amp;quot;The Web Container Model &amp;#x0D;&amp;#x0A; Filter&amp;quot;&quot;/&gt;&lt;property id=&quot;20307&quot; value=&quot;460&quot;/&gt;&lt;/object&gt;&lt;object type=&quot;3&quot; unique_id=&quot;10053&quot;&gt;&lt;property id=&quot;20148&quot; value=&quot;5&quot;/&gt;&lt;property id=&quot;20300&quot; value=&quot;Slide 50 - &amp;quot;The Web Container Model &amp;#x0D;&amp;#x0A; Filter Life Cycle&amp;quot;&quot;/&gt;&lt;property id=&quot;20307&quot; value=&quot;462&quot;/&gt;&lt;/object&gt;&lt;object type=&quot;3&quot; unique_id=&quot;10054&quot;&gt;&lt;property id=&quot;20148&quot; value=&quot;5&quot;/&gt;&lt;property id=&quot;20300&quot; value=&quot;Slide 51 - &amp;quot;The Web Container Model &amp;#x0D;&amp;#x0A; Filter API&amp;quot;&quot;/&gt;&lt;property id=&quot;20307&quot; value=&quot;457&quot;/&gt;&lt;/object&gt;&lt;object type=&quot;3&quot; unique_id=&quot;10055&quot;&gt;&lt;property id=&quot;20148&quot; value=&quot;5&quot;/&gt;&lt;property id=&quot;20300&quot; value=&quot;Slide 52 - &amp;quot;The Web Container Model &amp;#x0D;&amp;#x0A; Filter&amp;quot;&quot;/&gt;&lt;property id=&quot;20307&quot; value=&quot;474&quot;/&gt;&lt;/object&gt;&lt;object type=&quot;3&quot; unique_id=&quot;10056&quot;&gt;&lt;property id=&quot;20148&quot; value=&quot;5&quot;/&gt;&lt;property id=&quot;20300&quot; value=&quot;Slide 53 - &amp;quot;The Web Container Model &amp;#x0D;&amp;#x0A; Filter – Example &amp;quot;&quot;/&gt;&lt;property id=&quot;20307&quot; value=&quot;472&quot;/&gt;&lt;/object&gt;&lt;object type=&quot;3&quot; unique_id=&quot;10057&quot;&gt;&lt;property id=&quot;20148&quot; value=&quot;5&quot;/&gt;&lt;property id=&quot;20300&quot; value=&quot;Slide 54 - &amp;quot;The Web Container Model &amp;#x0D;&amp;#x0A; Filter – Example&amp;quot;&quot;/&gt;&lt;property id=&quot;20307&quot; value=&quot;459&quot;/&gt;&lt;/object&gt;&lt;object type=&quot;3&quot; unique_id=&quot;10058&quot;&gt;&lt;property id=&quot;20148&quot; value=&quot;5&quot;/&gt;&lt;property id=&quot;20300&quot; value=&quot;Slide 55 - &amp;quot;The Web Container Model &amp;#x0D;&amp;#x0A; Filter – Example&amp;quot;&quot;/&gt;&lt;property id=&quot;20307&quot; value=&quot;461&quot;/&gt;&lt;/object&gt;&lt;object type=&quot;3&quot; unique_id=&quot;10059&quot;&gt;&lt;property id=&quot;20148&quot; value=&quot;5&quot;/&gt;&lt;property id=&quot;20300&quot; value=&quot;Slide 56 - &amp;quot;The Web Container Model &amp;#x0D;&amp;#x0A; Filter – Example&amp;quot;&quot;/&gt;&lt;property id=&quot;20307&quot; value=&quot;463&quot;/&gt;&lt;/object&gt;&lt;object type=&quot;3&quot; unique_id=&quot;10060&quot;&gt;&lt;property id=&quot;20148&quot; value=&quot;5&quot;/&gt;&lt;property id=&quot;20300&quot; value=&quot;Slide 57 - &amp;quot;The Web Container Model &amp;#x0D;&amp;#x0A; Filter – Example&amp;quot;&quot;/&gt;&lt;property id=&quot;20307&quot; value=&quot;464&quot;/&gt;&lt;/object&gt;&lt;object type=&quot;3&quot; unique_id=&quot;10061&quot;&gt;&lt;property id=&quot;20148&quot; value=&quot;5&quot;/&gt;&lt;property id=&quot;20300&quot; value=&quot;Slide 58 - &amp;quot;The Web Container Model &amp;#x0D;&amp;#x0A; Filter – Example&amp;quot;&quot;/&gt;&lt;property id=&quot;20307&quot; value=&quot;467&quot;/&gt;&lt;/object&gt;&lt;object type=&quot;3&quot; unique_id=&quot;10062&quot;&gt;&lt;property id=&quot;20148&quot; value=&quot;5&quot;/&gt;&lt;property id=&quot;20300&quot; value=&quot;Slide 59 - &amp;quot;The Web Container Model &amp;#x0D;&amp;#x0A; Filter Chain&amp;quot;&quot;/&gt;&lt;property id=&quot;20307&quot; value=&quot;465&quot;/&gt;&lt;/object&gt;&lt;object type=&quot;3&quot; unique_id=&quot;10063&quot;&gt;&lt;property id=&quot;20148&quot; value=&quot;5&quot;/&gt;&lt;property id=&quot;20300&quot; value=&quot;Slide 60 - &amp;quot;The Web Container Model &amp;#x0D;&amp;#x0A; Filter Chain – Example &amp;quot;&quot;/&gt;&lt;property id=&quot;20307&quot; value=&quot;468&quot;/&gt;&lt;/object&gt;&lt;object type=&quot;3&quot; unique_id=&quot;10064&quot;&gt;&lt;property id=&quot;20148&quot; value=&quot;5&quot;/&gt;&lt;property id=&quot;20300&quot; value=&quot;Slide 61 - &amp;quot;The Web Container Model &amp;#x0D;&amp;#x0A; Filter Chain – Example &amp;quot;&quot;/&gt;&lt;property id=&quot;20307&quot; value=&quot;475&quot;/&gt;&lt;/object&gt;&lt;object type=&quot;3&quot; unique_id=&quot;10065&quot;&gt;&lt;property id=&quot;20148&quot; value=&quot;5&quot;/&gt;&lt;property id=&quot;20300&quot; value=&quot;Slide 62 - &amp;quot;The Web Container Model &amp;#x0D;&amp;#x0A; Filter Chain – Example &amp;quot;&quot;/&gt;&lt;property id=&quot;20307&quot; value=&quot;476&quot;/&gt;&lt;/object&gt;&lt;object type=&quot;3&quot; unique_id=&quot;10066&quot;&gt;&lt;property id=&quot;20148&quot; value=&quot;5&quot;/&gt;&lt;property id=&quot;20300&quot; value=&quot;Slide 63 - &amp;quot;The Web Container Model &amp;#x0D;&amp;#x0A; Filter Chain – Example &amp;quot;&quot;/&gt;&lt;property id=&quot;20307&quot; value=&quot;477&quot;/&gt;&lt;/object&gt;&lt;object type=&quot;3&quot; unique_id=&quot;10067&quot;&gt;&lt;property id=&quot;20148&quot; value=&quot;5&quot;/&gt;&lt;property id=&quot;20300&quot; value=&quot;Slide 64 - &amp;quot;The Web Container Model &amp;#x0D;&amp;#x0A; Why need a Wrapper Class&amp;quot;&quot;/&gt;&lt;property id=&quot;20307&quot; value=&quot;466&quot;/&gt;&lt;/object&gt;&lt;object type=&quot;3&quot; unique_id=&quot;10068&quot;&gt;&lt;property id=&quot;20148&quot; value=&quot;5&quot;/&gt;&lt;property id=&quot;20300&quot; value=&quot;Slide 65 - &amp;quot;The Web Container Model &amp;#x0D;&amp;#x0A; Why need a Wrapper Class&amp;quot;&quot;/&gt;&lt;property id=&quot;20307&quot; value=&quot;533&quot;/&gt;&lt;/object&gt;&lt;object type=&quot;3&quot; unique_id=&quot;10069&quot;&gt;&lt;property id=&quot;20148&quot; value=&quot;5&quot;/&gt;&lt;property id=&quot;20300&quot; value=&quot;Slide 66 - &amp;quot;The Web Container Model &amp;#x0D;&amp;#x0A; Why need a Wrapper Class&amp;quot;&quot;/&gt;&lt;property id=&quot;20307&quot; value=&quot;534&quot;/&gt;&lt;/object&gt;&lt;object type=&quot;3&quot; unique_id=&quot;10070&quot;&gt;&lt;property id=&quot;20148&quot; value=&quot;5&quot;/&gt;&lt;property id=&quot;20300&quot; value=&quot;Slide 67 - &amp;quot;The Web Container Model &amp;#x0D;&amp;#x0A; Wrapper Class&amp;quot;&quot;/&gt;&lt;property id=&quot;20307&quot; value=&quot;532&quot;/&gt;&lt;/object&gt;&lt;object type=&quot;3&quot; unique_id=&quot;10071&quot;&gt;&lt;property id=&quot;20148&quot; value=&quot;5&quot;/&gt;&lt;property id=&quot;20300&quot; value=&quot;Slide 68 - &amp;quot;The Web Container Model &amp;#x0D;&amp;#x0A; Wrapper Class – Altering Request&amp;quot;&quot;/&gt;&lt;property id=&quot;20307&quot; value=&quot;469&quot;/&gt;&lt;/object&gt;&lt;object type=&quot;3&quot; unique_id=&quot;10072&quot;&gt;&lt;property id=&quot;20148&quot; value=&quot;5&quot;/&gt;&lt;property id=&quot;20300&quot; value=&quot;Slide 69 - &amp;quot;The Web Container Model &amp;#x0D;&amp;#x0A; Wrapper Class – Altering Response&amp;quot;&quot;/&gt;&lt;property id=&quot;20307&quot; value=&quot;478&quot;/&gt;&lt;/object&gt;&lt;object type=&quot;3&quot; unique_id=&quot;10073&quot;&gt;&lt;property id=&quot;20148&quot; value=&quot;5&quot;/&gt;&lt;property id=&quot;20300&quot; value=&quot;Slide 70 - &amp;quot;The Web Container Model &amp;#x0D;&amp;#x0A; Wrapper Class – Example&amp;quot;&quot;/&gt;&lt;property id=&quot;20307&quot; value=&quot;535&quot;/&gt;&lt;/object&gt;&lt;object type=&quot;3&quot; unique_id=&quot;10074&quot;&gt;&lt;property id=&quot;20148&quot; value=&quot;5&quot;/&gt;&lt;property id=&quot;20300&quot; value=&quot;Slide 71 - &amp;quot;The Web Container Model &amp;#x0D;&amp;#x0A; Wrapper Class – Example&amp;quot;&quot;/&gt;&lt;property id=&quot;20307&quot; value=&quot;536&quot;/&gt;&lt;/object&gt;&lt;object type=&quot;3&quot; unique_id=&quot;10075&quot;&gt;&lt;property id=&quot;20148&quot; value=&quot;5&quot;/&gt;&lt;property id=&quot;20300&quot; value=&quot;Slide 72 - &amp;quot;Summary&amp;quot;&quot;/&gt;&lt;property id=&quot;20307&quot; value=&quot;3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8419</TotalTime>
  <Words>2883</Words>
  <Application>Microsoft Office PowerPoint</Application>
  <PresentationFormat>On-screen Show (4:3)</PresentationFormat>
  <Paragraphs>462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Theme</vt:lpstr>
      <vt:lpstr>Web Applications &amp; Web Containers   Web Applications The Web Container Model  #Servlet #Tomcat #Deploy #Dispatcher #Scope</vt:lpstr>
      <vt:lpstr>Objectives</vt:lpstr>
      <vt:lpstr>Deploy Application   Expectation</vt:lpstr>
      <vt:lpstr>Web Applications   File and Directory Structure </vt:lpstr>
      <vt:lpstr>Web Applications   File and Directory Structure</vt:lpstr>
      <vt:lpstr>Web Applications   File and Directory Structure</vt:lpstr>
      <vt:lpstr>Web Applications   Deploy Mechanism</vt:lpstr>
      <vt:lpstr>Web Applications   Manual Deploying</vt:lpstr>
      <vt:lpstr>Web Applications   Manual Deploying</vt:lpstr>
      <vt:lpstr>The Web Container Model  The Servlet Container</vt:lpstr>
      <vt:lpstr>The Web Container Model  The ServletContext</vt:lpstr>
      <vt:lpstr>The Web Container Model  The ServletContext – Example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 The ServletConfig interface </vt:lpstr>
      <vt:lpstr>The Web Container Model  The ServletConfig – Initialization Parameters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How To Transfer  Requirements </vt:lpstr>
      <vt:lpstr>How To Transfer  Expectation </vt:lpstr>
      <vt:lpstr>How To Transfer   Interactive Server Model</vt:lpstr>
      <vt:lpstr>The Web Container Model   Need for using attributes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 Redirect Mechanism</vt:lpstr>
      <vt:lpstr>The Web Container Model   Request Dispatching</vt:lpstr>
      <vt:lpstr>The Web Container Model   Using RequestDispatcher</vt:lpstr>
      <vt:lpstr>The Web Container Model   Using RequestDispatcher – Example</vt:lpstr>
      <vt:lpstr>The Web Container Model   Using RequestDispatcher – Example </vt:lpstr>
      <vt:lpstr>The Web Container Model   Need for using RequestDispatcher  Forward Mechanism</vt:lpstr>
      <vt:lpstr>The Web Container Model   Using RequestDispatcher – Example</vt:lpstr>
      <vt:lpstr>The Web Container Model   Need for using RequestDispatcher  Include Mechanism</vt:lpstr>
      <vt:lpstr>Summary</vt:lpstr>
      <vt:lpstr>Next Lecture</vt:lpstr>
      <vt:lpstr>Practice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</cp:lastModifiedBy>
  <cp:revision>2838</cp:revision>
  <dcterms:created xsi:type="dcterms:W3CDTF">2007-08-21T04:43:22Z</dcterms:created>
  <dcterms:modified xsi:type="dcterms:W3CDTF">2025-05-24T06:29:49Z</dcterms:modified>
</cp:coreProperties>
</file>