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80"/>
  </p:notesMasterIdLst>
  <p:sldIdLst>
    <p:sldId id="256" r:id="rId2"/>
    <p:sldId id="568" r:id="rId3"/>
    <p:sldId id="570" r:id="rId4"/>
    <p:sldId id="530" r:id="rId5"/>
    <p:sldId id="437" r:id="rId6"/>
    <p:sldId id="439" r:id="rId7"/>
    <p:sldId id="473" r:id="rId8"/>
    <p:sldId id="559" r:id="rId9"/>
    <p:sldId id="474" r:id="rId10"/>
    <p:sldId id="523" r:id="rId11"/>
    <p:sldId id="447" r:id="rId12"/>
    <p:sldId id="448" r:id="rId13"/>
    <p:sldId id="449" r:id="rId14"/>
    <p:sldId id="450" r:id="rId15"/>
    <p:sldId id="451" r:id="rId16"/>
    <p:sldId id="470" r:id="rId17"/>
    <p:sldId id="599" r:id="rId18"/>
    <p:sldId id="600" r:id="rId19"/>
    <p:sldId id="457" r:id="rId20"/>
    <p:sldId id="516" r:id="rId21"/>
    <p:sldId id="598" r:id="rId22"/>
    <p:sldId id="512" r:id="rId23"/>
    <p:sldId id="513" r:id="rId24"/>
    <p:sldId id="440" r:id="rId25"/>
    <p:sldId id="444" r:id="rId26"/>
    <p:sldId id="478" r:id="rId27"/>
    <p:sldId id="580" r:id="rId28"/>
    <p:sldId id="581" r:id="rId29"/>
    <p:sldId id="584" r:id="rId30"/>
    <p:sldId id="458" r:id="rId31"/>
    <p:sldId id="515" r:id="rId32"/>
    <p:sldId id="505" r:id="rId33"/>
    <p:sldId id="475" r:id="rId34"/>
    <p:sldId id="476" r:id="rId35"/>
    <p:sldId id="477" r:id="rId36"/>
    <p:sldId id="453" r:id="rId37"/>
    <p:sldId id="445" r:id="rId38"/>
    <p:sldId id="456" r:id="rId39"/>
    <p:sldId id="452" r:id="rId40"/>
    <p:sldId id="454" r:id="rId41"/>
    <p:sldId id="455" r:id="rId42"/>
    <p:sldId id="463" r:id="rId43"/>
    <p:sldId id="468" r:id="rId44"/>
    <p:sldId id="517" r:id="rId45"/>
    <p:sldId id="460" r:id="rId46"/>
    <p:sldId id="467" r:id="rId47"/>
    <p:sldId id="465" r:id="rId48"/>
    <p:sldId id="462" r:id="rId49"/>
    <p:sldId id="466" r:id="rId50"/>
    <p:sldId id="479" r:id="rId51"/>
    <p:sldId id="480" r:id="rId52"/>
    <p:sldId id="481" r:id="rId53"/>
    <p:sldId id="582" r:id="rId54"/>
    <p:sldId id="583" r:id="rId55"/>
    <p:sldId id="531" r:id="rId56"/>
    <p:sldId id="534" r:id="rId57"/>
    <p:sldId id="535" r:id="rId58"/>
    <p:sldId id="536" r:id="rId59"/>
    <p:sldId id="547" r:id="rId60"/>
    <p:sldId id="548" r:id="rId61"/>
    <p:sldId id="549" r:id="rId62"/>
    <p:sldId id="591" r:id="rId63"/>
    <p:sldId id="595" r:id="rId64"/>
    <p:sldId id="590" r:id="rId65"/>
    <p:sldId id="593" r:id="rId66"/>
    <p:sldId id="550" r:id="rId67"/>
    <p:sldId id="394" r:id="rId68"/>
    <p:sldId id="585" r:id="rId69"/>
    <p:sldId id="597" r:id="rId70"/>
    <p:sldId id="563" r:id="rId71"/>
    <p:sldId id="564" r:id="rId72"/>
    <p:sldId id="565" r:id="rId73"/>
    <p:sldId id="566" r:id="rId74"/>
    <p:sldId id="567" r:id="rId75"/>
    <p:sldId id="555" r:id="rId76"/>
    <p:sldId id="556" r:id="rId77"/>
    <p:sldId id="557" r:id="rId78"/>
    <p:sldId id="558" r:id="rId7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3300"/>
    <a:srgbClr val="FFFF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70" autoAdjust="0"/>
    <p:restoredTop sz="91676" autoAdjust="0"/>
  </p:normalViewPr>
  <p:slideViewPr>
    <p:cSldViewPr snapToGrid="0">
      <p:cViewPr varScale="1">
        <p:scale>
          <a:sx n="93" d="100"/>
          <a:sy n="93" d="100"/>
        </p:scale>
        <p:origin x="1222" y="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68CBDBC-5FFB-48EF-A944-2AEDED71D82F}" type="datetimeFigureOut">
              <a:rPr lang="en-US"/>
              <a:pPr>
                <a:defRPr/>
              </a:pPr>
              <a:t>5/12/2025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07431F-145E-4138-96E6-FF324A07DB8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558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438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252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313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4551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172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639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315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66112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2534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90786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34263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94866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438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44877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108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81022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9092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7688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solidFill>
                <a:srgbClr val="00FF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40240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4156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61009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93585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48239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29232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23205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326415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70681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13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solidFill>
                <a:srgbClr val="00FF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2564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45178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126026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62029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765410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1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524454EA-2F79-FFD6-731D-D73DB15E8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A672FE1E-5071-4DEE-BF24-F3AC74AAC776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E4CE575-D0B0-E641-2BB1-97EA3F0F2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390BCA-D4DB-2889-3CB2-9788B76BF8FA}"/>
              </a:ext>
            </a:extLst>
          </p:cNvPr>
          <p:cNvSpPr txBox="1"/>
          <p:nvPr userDrawn="1"/>
        </p:nvSpPr>
        <p:spPr>
          <a:xfrm>
            <a:off x="1" y="600803"/>
            <a:ext cx="207390" cy="97347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EB5F688-3C7F-2CBA-EBD1-A1BA59327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98F2F8C2-8DF9-4A22-BB9F-2A05E595C327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992F530-A267-B3B3-B68E-A74D2A69C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6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2615534-5C8F-F59B-C786-CC483AC2F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47B4AFD0-733F-4F62-AB52-0625DAAFBC7B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E2C63F0-3E99-6A86-DA1A-205E2D069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81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8E2A603-F480-006A-3487-CECE8E046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332F773E-F97A-4174-8155-DA810EBBC1CD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FE19D1-23D5-9219-F339-8C41068F1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0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995A000-527C-8F59-D1AC-8897FDFDC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74763B5B-F9F7-4620-8BBF-B1702E6D07C0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024FA-F206-C267-B03D-9B4D72486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20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7D3038-3A0D-C403-F072-6D1091D1662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75775" y="22396"/>
            <a:ext cx="824704" cy="6612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2D6772-38AC-FC04-7961-461C1FEB9FBA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8937" y="70884"/>
            <a:ext cx="1738911" cy="4463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085111-BFA5-F81D-5E4E-1B42F664B8A4}"/>
              </a:ext>
            </a:extLst>
          </p:cNvPr>
          <p:cNvSpPr txBox="1"/>
          <p:nvPr userDrawn="1"/>
        </p:nvSpPr>
        <p:spPr>
          <a:xfrm>
            <a:off x="0" y="6479766"/>
            <a:ext cx="9144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72621C6-F0A1-D69A-1060-679CCD5D0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3CC6A0B4-49FC-4961-A496-383296AA927E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AC05076-CCED-C0E8-445F-8C9EF2E64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5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126039-2707-D4A6-F925-6C8BEA548967}"/>
              </a:ext>
            </a:extLst>
          </p:cNvPr>
          <p:cNvSpPr txBox="1"/>
          <p:nvPr userDrawn="1"/>
        </p:nvSpPr>
        <p:spPr>
          <a:xfrm>
            <a:off x="1" y="600803"/>
            <a:ext cx="207390" cy="97347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7" r:id="rId4"/>
    <p:sldLayoutId id="2147483838" r:id="rId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netbeans.org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netbeans.org/" TargetMode="Externa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Server Pages 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JSP Syntax</a:t>
            </a: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Techniques: </a:t>
            </a: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 Design Pattern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DB Connection</a:t>
            </a: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#JSP #MVC #</a:t>
            </a:r>
            <a:r>
              <a:rPr lang="en-US" altLang="en-US" sz="40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JavaEE</a:t>
            </a:r>
            <a:endParaRPr lang="en-US" altLang="en-US" sz="4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44AD8E-F93A-332F-5D36-70B6397CEF9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133AD4-953B-480E-BBF1-E057B39D0280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72F75-CAD8-F935-08E6-A74B6D919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139700"/>
            <a:ext cx="7623175" cy="6508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 Server Pages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</a:p>
        </p:txBody>
      </p:sp>
      <p:pic>
        <p:nvPicPr>
          <p:cNvPr id="3379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" y="1583251"/>
            <a:ext cx="466725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E0E09C5-96C6-B259-58CA-2CDCEA390F5B}"/>
              </a:ext>
            </a:extLst>
          </p:cNvPr>
          <p:cNvGrpSpPr/>
          <p:nvPr/>
        </p:nvGrpSpPr>
        <p:grpSpPr>
          <a:xfrm>
            <a:off x="4756303" y="2124742"/>
            <a:ext cx="4337972" cy="4226897"/>
            <a:chOff x="4530725" y="2154238"/>
            <a:chExt cx="4613275" cy="4703762"/>
          </a:xfrm>
        </p:grpSpPr>
        <p:pic>
          <p:nvPicPr>
            <p:cNvPr id="192519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0725" y="2154238"/>
              <a:ext cx="4613275" cy="4703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0295" name="Rectangle 7"/>
            <p:cNvSpPr>
              <a:spLocks noChangeArrowheads="1"/>
            </p:cNvSpPr>
            <p:nvPr/>
          </p:nvSpPr>
          <p:spPr bwMode="auto">
            <a:xfrm>
              <a:off x="4549775" y="5254625"/>
              <a:ext cx="4594225" cy="307975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17D2F-69BB-2FA6-AEEF-1332F8EAF02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D93883-DF1C-435D-B984-6924C67351DC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AADF82-B707-4848-27E7-E649534E8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525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Elements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JSP Tags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4294967295"/>
          </p:nvPr>
        </p:nvSpPr>
        <p:spPr>
          <a:xfrm>
            <a:off x="364358" y="1238314"/>
            <a:ext cx="7304804" cy="524238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vi-VN" altLang="en-US" dirty="0">
                <a:latin typeface="Times New Roman" panose="02020603050405020304" pitchFamily="18" charset="0"/>
              </a:rPr>
              <a:t>Tags</a:t>
            </a:r>
          </a:p>
          <a:p>
            <a:pPr lvl="1" eaLnBrk="1" hangingPunct="1">
              <a:lnSpc>
                <a:spcPct val="90000"/>
              </a:lnSpc>
            </a:pPr>
            <a:r>
              <a:rPr lang="vi-VN" altLang="en-US" dirty="0">
                <a:latin typeface="Times New Roman" panose="02020603050405020304" pitchFamily="18" charset="0"/>
              </a:rPr>
              <a:t>Interface</a:t>
            </a:r>
          </a:p>
          <a:p>
            <a:pPr lvl="1" eaLnBrk="1" hangingPunct="1">
              <a:lnSpc>
                <a:spcPct val="90000"/>
              </a:lnSpc>
            </a:pPr>
            <a:r>
              <a:rPr lang="vi-VN" altLang="en-US" dirty="0">
                <a:latin typeface="Times New Roman" panose="02020603050405020304" pitchFamily="18" charset="0"/>
              </a:rPr>
              <a:t>Functional</a:t>
            </a:r>
          </a:p>
          <a:p>
            <a:pPr lvl="1" eaLnBrk="1" hangingPunct="1">
              <a:lnSpc>
                <a:spcPct val="90000"/>
              </a:lnSpc>
            </a:pPr>
            <a:r>
              <a:rPr lang="vi-VN" altLang="en-US" dirty="0">
                <a:latin typeface="Times New Roman" panose="02020603050405020304" pitchFamily="18" charset="0"/>
              </a:rPr>
              <a:t>Encapsulation</a:t>
            </a:r>
          </a:p>
          <a:p>
            <a:pPr lvl="1" eaLnBrk="1" hangingPunct="1">
              <a:lnSpc>
                <a:spcPct val="90000"/>
              </a:lnSpc>
            </a:pPr>
            <a:r>
              <a:rPr lang="vi-VN" altLang="en-US" dirty="0">
                <a:latin typeface="Times New Roman" panose="02020603050405020304" pitchFamily="18" charset="0"/>
              </a:rPr>
              <a:t>A tag starts with</a:t>
            </a:r>
            <a:r>
              <a:rPr lang="en-US" altLang="en-US" dirty="0">
                <a:latin typeface="Times New Roman" panose="02020603050405020304" pitchFamily="18" charset="0"/>
              </a:rPr>
              <a:t> “&lt;” and ends with “&gt;”.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The tags contain body and attributes.</a:t>
            </a:r>
            <a:endParaRPr lang="vi-V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vi-VN" altLang="en-US" dirty="0">
                <a:latin typeface="Times New Roman" panose="02020603050405020304" pitchFamily="18" charset="0"/>
              </a:rPr>
              <a:t>The </a:t>
            </a:r>
            <a:r>
              <a:rPr lang="en-US" altLang="en-US" dirty="0">
                <a:latin typeface="Times New Roman" panose="02020603050405020304" pitchFamily="18" charset="0"/>
              </a:rPr>
              <a:t>4 types of JSP tags</a:t>
            </a:r>
            <a:endParaRPr lang="fr-FR" altLang="en-US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fr-FR" altLang="en-US" dirty="0">
                <a:latin typeface="Times New Roman" panose="02020603050405020304" pitchFamily="18" charset="0"/>
              </a:rPr>
              <a:t>Comment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en-US" dirty="0">
                <a:latin typeface="Times New Roman" panose="02020603050405020304" pitchFamily="18" charset="0"/>
              </a:rPr>
              <a:t>Directives</a:t>
            </a:r>
          </a:p>
          <a:p>
            <a:pPr lvl="1" eaLnBrk="1" hangingPunct="1">
              <a:lnSpc>
                <a:spcPct val="90000"/>
              </a:lnSpc>
            </a:pPr>
            <a:r>
              <a:rPr lang="fr-FR" altLang="en-US" dirty="0">
                <a:latin typeface="Times New Roman" panose="02020603050405020304" pitchFamily="18" charset="0"/>
              </a:rPr>
              <a:t>Scripting </a:t>
            </a:r>
            <a:r>
              <a:rPr lang="fr-FR" altLang="en-US" dirty="0" err="1">
                <a:latin typeface="Times New Roman" panose="02020603050405020304" pitchFamily="18" charset="0"/>
              </a:rPr>
              <a:t>elements</a:t>
            </a:r>
            <a:endParaRPr lang="fr-FR" altLang="en-US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fr-FR" altLang="en-US" dirty="0">
                <a:latin typeface="Times New Roman" panose="02020603050405020304" pitchFamily="18" charset="0"/>
              </a:rPr>
              <a:t>Standard actions</a:t>
            </a:r>
            <a:r>
              <a:rPr lang="vi-VN" altLang="en-US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39A989-BCA0-C1FE-06EA-A49451159BC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EBB0C9-9B99-485D-9460-D4E4DFE29FDF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7670AC-B38E-C9D6-6659-77E34E85A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8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9620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Elements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>
          <a:xfrm>
            <a:off x="0" y="1230107"/>
            <a:ext cx="9144000" cy="531889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vi-V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for </a:t>
            </a:r>
            <a:r>
              <a:rPr lang="vi-VN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documenting</a:t>
            </a:r>
            <a:r>
              <a:rPr lang="vi-V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JSP code</a:t>
            </a:r>
          </a:p>
          <a:p>
            <a:pPr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vi-V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lang="vi-VN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be visible </a:t>
            </a:r>
            <a:r>
              <a:rPr lang="vi-V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client </a:t>
            </a:r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Explains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functioning of the code</a:t>
            </a:r>
          </a:p>
          <a:p>
            <a:pPr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 </a:t>
            </a:r>
            <a:r>
              <a:rPr lang="en-US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ignored by the servlet 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compilation</a:t>
            </a:r>
            <a:endParaRPr lang="fr-FR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fr-F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vi-V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JSP page contains </a:t>
            </a:r>
            <a:r>
              <a:rPr lang="vi-VN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fr-FR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vi-VN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 </a:t>
            </a:r>
            <a:r>
              <a:rPr lang="vi-V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 as JSP</a:t>
            </a:r>
            <a:r>
              <a:rPr lang="fr-FR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scripting</a:t>
            </a:r>
            <a:endParaRPr lang="vi-VN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vi-V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comments </a:t>
            </a:r>
          </a:p>
          <a:p>
            <a:pPr lvl="2"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vi-V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passed to resulting HTML documents</a:t>
            </a:r>
          </a:p>
          <a:p>
            <a:pPr lvl="2"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vi-V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not visible in the output but the end user can view them.</a:t>
            </a:r>
          </a:p>
          <a:p>
            <a:pPr lvl="1"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vi-V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 comments</a:t>
            </a:r>
          </a:p>
          <a:p>
            <a:pPr lvl="2"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vi-V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browser cannot view these comments as a part of the source code</a:t>
            </a:r>
          </a:p>
          <a:p>
            <a:pPr lvl="2"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vi-V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ignored by the JSP to scriptlet translator.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Scripting language comments</a:t>
            </a:r>
            <a:endParaRPr lang="vi-V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vi-V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written scriptlets in a JSP page.</a:t>
            </a:r>
          </a:p>
          <a:p>
            <a:pPr lvl="2"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vi-V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comment should be in the same comment syntax used for scripting language.</a:t>
            </a:r>
          </a:p>
          <a:p>
            <a:pPr lvl="2"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vi-V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not visible in the output of the JSP page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6B681B-9B50-A0E1-19E6-431DC742A9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673825-205C-4F7B-9231-C3DE5CEE6581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214D96-B7E8-9B7B-9EE3-42CA8BE8E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5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7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7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2414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Elements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176213" y="1453073"/>
            <a:ext cx="8967787" cy="4819906"/>
          </a:xfrm>
        </p:spPr>
        <p:txBody>
          <a:bodyPr/>
          <a:lstStyle/>
          <a:p>
            <a:pPr eaLnBrk="1" hangingPunct="1"/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vi-V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vi-V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 comments: </a:t>
            </a:r>
            <a:r>
              <a:rPr lang="vi-V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&lt;%-- comments --%&gt;</a:t>
            </a:r>
            <a:endParaRPr lang="vi-V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&lt;%-- a JSP comment --%&gt;</a:t>
            </a:r>
            <a:endParaRPr lang="vi-V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vi-V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comments: </a:t>
            </a:r>
            <a:r>
              <a:rPr lang="vi-V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vi-V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comments --&gt;</a:t>
            </a:r>
            <a:endParaRPr lang="vi-V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&lt;!-- a HTML comment --&gt;</a:t>
            </a:r>
            <a:endParaRPr lang="vi-V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Scripting language comment</a:t>
            </a:r>
          </a:p>
          <a:p>
            <a:pPr lvl="1" eaLnBrk="1" hangingPunct="1"/>
            <a:r>
              <a:rPr lang="vi-V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&lt;%/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vi-V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comments 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r>
              <a:rPr lang="vi-V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</a:p>
          <a:p>
            <a:pPr lvl="1" eaLnBrk="1" hangingPunct="1"/>
            <a:r>
              <a:rPr lang="vi-V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&lt;%// comments %&gt;</a:t>
            </a:r>
            <a:endParaRPr lang="en-US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&lt;%//It’s is a variable declaration %&gt;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26583C-0DFA-5373-8D24-0FB3008333A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B00273-FD22-4284-A349-A2D108A940D5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D61A5F-8247-8F68-2305-73AF0BB68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87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2414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Elements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Scripting Elements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4294967295"/>
          </p:nvPr>
        </p:nvSpPr>
        <p:spPr>
          <a:xfrm>
            <a:off x="-29496" y="1423576"/>
            <a:ext cx="9144000" cy="5006718"/>
          </a:xfrm>
        </p:spPr>
        <p:txBody>
          <a:bodyPr/>
          <a:lstStyle/>
          <a:p>
            <a:pPr algn="just" eaLnBrk="1" hangingPunct="1"/>
            <a:r>
              <a:rPr lang="vi-VN" altLang="en-US" sz="2800" dirty="0">
                <a:latin typeface="Times New Roman" panose="02020603050405020304" pitchFamily="18" charset="0"/>
              </a:rPr>
              <a:t>A way of </a:t>
            </a:r>
            <a:r>
              <a:rPr lang="vi-VN" altLang="en-US" sz="2800" b="1" dirty="0">
                <a:latin typeface="Times New Roman" panose="02020603050405020304" pitchFamily="18" charset="0"/>
              </a:rPr>
              <a:t>performing server-side operations</a:t>
            </a:r>
            <a:r>
              <a:rPr lang="vi-VN" altLang="en-US" sz="2800" dirty="0">
                <a:latin typeface="Times New Roman" panose="02020603050405020304" pitchFamily="18" charset="0"/>
              </a:rPr>
              <a:t> in a JSP page</a:t>
            </a:r>
            <a:endParaRPr lang="fr-FR" altLang="en-US" sz="2800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vi-VN" altLang="en-US" sz="2800" dirty="0">
                <a:latin typeface="Times New Roman" panose="02020603050405020304" pitchFamily="18" charset="0"/>
              </a:rPr>
              <a:t>Enable the </a:t>
            </a:r>
            <a:r>
              <a:rPr lang="vi-VN" altLang="en-US" sz="2800" b="1" dirty="0">
                <a:latin typeface="Times New Roman" panose="02020603050405020304" pitchFamily="18" charset="0"/>
              </a:rPr>
              <a:t>code to be directly embedded </a:t>
            </a:r>
            <a:r>
              <a:rPr lang="vi-VN" altLang="en-US" sz="2800" dirty="0">
                <a:latin typeface="Times New Roman" panose="02020603050405020304" pitchFamily="18" charset="0"/>
              </a:rPr>
              <a:t>in a JSP page</a:t>
            </a:r>
          </a:p>
          <a:p>
            <a:pPr algn="just" eaLnBrk="1" hangingPunct="1"/>
            <a:r>
              <a:rPr lang="vi-VN" altLang="en-US" sz="2800" b="1" dirty="0">
                <a:latin typeface="Times New Roman" panose="02020603050405020304" pitchFamily="18" charset="0"/>
              </a:rPr>
              <a:t>Insert</a:t>
            </a:r>
            <a:r>
              <a:rPr lang="vi-VN" altLang="en-US" sz="2800" dirty="0">
                <a:latin typeface="Times New Roman" panose="02020603050405020304" pitchFamily="18" charset="0"/>
              </a:rPr>
              <a:t> Java code into the JSP page </a:t>
            </a:r>
          </a:p>
          <a:p>
            <a:pPr algn="just" eaLnBrk="1" hangingPunct="1"/>
            <a:r>
              <a:rPr lang="vi-VN" altLang="en-US" sz="2800" b="1" dirty="0">
                <a:latin typeface="Times New Roman" panose="02020603050405020304" pitchFamily="18" charset="0"/>
              </a:rPr>
              <a:t>Declarations</a:t>
            </a:r>
            <a:r>
              <a:rPr lang="vi-VN" altLang="en-US" sz="2800" dirty="0">
                <a:latin typeface="Times New Roman" panose="02020603050405020304" pitchFamily="18" charset="0"/>
              </a:rPr>
              <a:t>: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</a:rPr>
              <a:t>Defines the </a:t>
            </a:r>
            <a:r>
              <a:rPr lang="en-US" altLang="en-US" sz="2400" b="1" dirty="0">
                <a:latin typeface="Times New Roman" panose="02020603050405020304" pitchFamily="18" charset="0"/>
              </a:rPr>
              <a:t>variables and methods </a:t>
            </a:r>
            <a:r>
              <a:rPr lang="en-US" altLang="en-US" sz="2400" dirty="0">
                <a:latin typeface="Times New Roman" panose="02020603050405020304" pitchFamily="18" charset="0"/>
              </a:rPr>
              <a:t>for a JSP page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</a:rPr>
              <a:t>Are </a:t>
            </a:r>
            <a:r>
              <a:rPr lang="en-US" altLang="en-US" sz="2400" b="1" dirty="0">
                <a:latin typeface="Times New Roman" panose="02020603050405020304" pitchFamily="18" charset="0"/>
              </a:rPr>
              <a:t>inserted</a:t>
            </a:r>
            <a:r>
              <a:rPr lang="en-US" altLang="en-US" sz="2400" dirty="0">
                <a:latin typeface="Times New Roman" panose="02020603050405020304" pitchFamily="18" charset="0"/>
              </a:rPr>
              <a:t> into the servlet, </a:t>
            </a:r>
            <a:r>
              <a:rPr lang="en-US" altLang="en-US" sz="2400" b="1" dirty="0">
                <a:latin typeface="Times New Roman" panose="02020603050405020304" pitchFamily="18" charset="0"/>
              </a:rPr>
              <a:t>outside</a:t>
            </a:r>
            <a:r>
              <a:rPr lang="en-US" altLang="en-US" sz="2400" dirty="0">
                <a:latin typeface="Times New Roman" panose="02020603050405020304" pitchFamily="18" charset="0"/>
              </a:rPr>
              <a:t> the _</a:t>
            </a:r>
            <a:r>
              <a:rPr lang="en-US" altLang="en-US" sz="2400" b="1" dirty="0" err="1">
                <a:latin typeface="Times New Roman" panose="02020603050405020304" pitchFamily="18" charset="0"/>
              </a:rPr>
              <a:t>jspservice</a:t>
            </a:r>
            <a:r>
              <a:rPr lang="en-US" altLang="en-US" sz="2400" dirty="0">
                <a:latin typeface="Times New Roman" panose="02020603050405020304" pitchFamily="18" charset="0"/>
              </a:rPr>
              <a:t>() method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</a:rPr>
              <a:t>Are used in </a:t>
            </a:r>
            <a:r>
              <a:rPr lang="en-US" altLang="en-US" sz="2400" b="1" dirty="0">
                <a:latin typeface="Times New Roman" panose="02020603050405020304" pitchFamily="18" charset="0"/>
              </a:rPr>
              <a:t>combination</a:t>
            </a:r>
            <a:r>
              <a:rPr lang="en-US" altLang="en-US" sz="2400" dirty="0">
                <a:latin typeface="Times New Roman" panose="02020603050405020304" pitchFamily="18" charset="0"/>
              </a:rPr>
              <a:t> with </a:t>
            </a:r>
            <a:r>
              <a:rPr lang="en-US" altLang="en-US" sz="2400" dirty="0" err="1">
                <a:latin typeface="Times New Roman" panose="02020603050405020304" pitchFamily="18" charset="0"/>
              </a:rPr>
              <a:t>scriptlets</a:t>
            </a:r>
            <a:r>
              <a:rPr lang="en-US" altLang="en-US" sz="2400" dirty="0">
                <a:latin typeface="Times New Roman" panose="02020603050405020304" pitchFamily="18" charset="0"/>
              </a:rPr>
              <a:t> and expressions to display an output. 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</a:rPr>
              <a:t>A </a:t>
            </a:r>
            <a:r>
              <a:rPr lang="en-US" altLang="en-US" sz="2400" b="1" dirty="0">
                <a:latin typeface="Times New Roman" panose="02020603050405020304" pitchFamily="18" charset="0"/>
              </a:rPr>
              <a:t>single</a:t>
            </a:r>
            <a:r>
              <a:rPr lang="en-US" altLang="en-US" sz="2400" dirty="0">
                <a:latin typeface="Times New Roman" panose="02020603050405020304" pitchFamily="18" charset="0"/>
              </a:rPr>
              <a:t> declaration tag can be used to </a:t>
            </a:r>
            <a:r>
              <a:rPr lang="en-US" altLang="en-US" sz="2400" b="1" dirty="0">
                <a:latin typeface="Times New Roman" panose="02020603050405020304" pitchFamily="18" charset="0"/>
              </a:rPr>
              <a:t>define multiple variables</a:t>
            </a:r>
          </a:p>
          <a:p>
            <a:pPr lvl="1" algn="just" eaLnBrk="1" hangingPunct="1"/>
            <a:r>
              <a:rPr lang="en-US" altLang="en-US" sz="2400" b="1" dirty="0">
                <a:latin typeface="Times New Roman" panose="02020603050405020304" pitchFamily="18" charset="0"/>
              </a:rPr>
              <a:t>Syntax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: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&lt;%! Declaration; %&gt;</a:t>
            </a:r>
          </a:p>
          <a:p>
            <a:pPr lvl="1" algn="just" eaLnBrk="1" hangingPunct="1"/>
            <a:r>
              <a:rPr lang="en-US" altLang="en-US" sz="2400" b="1" dirty="0">
                <a:latin typeface="Times New Roman" panose="02020603050405020304" pitchFamily="18" charset="0"/>
              </a:rPr>
              <a:t>Ex</a:t>
            </a:r>
            <a:r>
              <a:rPr lang="en-US" altLang="en-US" sz="2400" dirty="0">
                <a:latin typeface="Times New Roman" panose="02020603050405020304" pitchFamily="18" charset="0"/>
              </a:rPr>
              <a:t>: &lt;%! String s = “FPTU”; %&gt;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6F8CAC-C763-9144-D5E8-804F4BE80E3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41AD30B-9799-4803-A127-4CA90073BBE5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CD516F-B7EE-ABC5-63E9-C06DFF377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1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922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Elements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Scripting Elements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4294967295"/>
          </p:nvPr>
        </p:nvSpPr>
        <p:spPr>
          <a:xfrm>
            <a:off x="-19664" y="1006318"/>
            <a:ext cx="9144000" cy="5433807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400" b="1" dirty="0" err="1">
                <a:latin typeface="Times New Roman" panose="02020603050405020304" pitchFamily="18" charset="0"/>
              </a:rPr>
              <a:t>Scriptlets</a:t>
            </a:r>
            <a:endParaRPr lang="en-US" altLang="en-US" sz="2400" b="1" dirty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Is used to embed Java code, which is </a:t>
            </a:r>
            <a:r>
              <a:rPr lang="en-US" altLang="en-US" sz="2000" b="1" dirty="0">
                <a:latin typeface="Times New Roman" panose="02020603050405020304" pitchFamily="18" charset="0"/>
              </a:rPr>
              <a:t>inserted into the _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jspService</a:t>
            </a:r>
            <a:r>
              <a:rPr lang="en-US" altLang="en-US" sz="2000" b="1" dirty="0">
                <a:latin typeface="Times New Roman" panose="02020603050405020304" pitchFamily="18" charset="0"/>
              </a:rPr>
              <a:t>() method </a:t>
            </a:r>
            <a:r>
              <a:rPr lang="en-US" altLang="en-US" sz="2000" dirty="0">
                <a:latin typeface="Times New Roman" panose="02020603050405020304" pitchFamily="18" charset="0"/>
              </a:rPr>
              <a:t>of the servlet within an HTML code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Refers to </a:t>
            </a:r>
            <a:r>
              <a:rPr lang="en-US" altLang="en-US" sz="2000" b="1" dirty="0">
                <a:latin typeface="Times New Roman" panose="02020603050405020304" pitchFamily="18" charset="0"/>
              </a:rPr>
              <a:t>code blocks </a:t>
            </a:r>
            <a:r>
              <a:rPr lang="en-US" altLang="en-US" sz="2000" dirty="0">
                <a:latin typeface="Times New Roman" panose="02020603050405020304" pitchFamily="18" charset="0"/>
              </a:rPr>
              <a:t>executed for every request (a </a:t>
            </a:r>
            <a:r>
              <a:rPr lang="en-US" altLang="en-US" sz="2000" b="1" dirty="0">
                <a:latin typeface="Times New Roman" panose="02020603050405020304" pitchFamily="18" charset="0"/>
              </a:rPr>
              <a:t>fragment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</a:rPr>
              <a:t>codes</a:t>
            </a:r>
            <a:r>
              <a:rPr lang="en-US" altLang="en-US" sz="2000" dirty="0">
                <a:latin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Are used to add complex data to an HTML form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</a:rPr>
              <a:t>Syntax</a:t>
            </a:r>
            <a:r>
              <a:rPr lang="en-US" altLang="en-US" sz="2000" dirty="0">
                <a:latin typeface="Times New Roman" panose="02020603050405020304" pitchFamily="18" charset="0"/>
              </a:rPr>
              <a:t>: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&lt;% </a:t>
            </a:r>
            <a:r>
              <a:rPr lang="en-US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scriptlet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%&gt;</a:t>
            </a:r>
            <a:r>
              <a:rPr lang="vi-V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vi-VN" altLang="en-US" sz="2000" b="1" dirty="0">
                <a:latin typeface="Times New Roman" panose="02020603050405020304" pitchFamily="18" charset="0"/>
              </a:rPr>
              <a:t>Ex</a:t>
            </a:r>
            <a:r>
              <a:rPr lang="vi-VN" altLang="en-US" sz="2000" dirty="0">
                <a:latin typeface="Times New Roman" panose="02020603050405020304" pitchFamily="18" charset="0"/>
              </a:rPr>
              <a:t>: &lt;% for (int i =0 ; i&lt;n; i++){</a:t>
            </a:r>
          </a:p>
          <a:p>
            <a:pPr lvl="1"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vi-VN" altLang="en-US" sz="2000" dirty="0">
                <a:latin typeface="Times New Roman" panose="02020603050405020304" pitchFamily="18" charset="0"/>
              </a:rPr>
              <a:t>		    System.out.println(i + “.</a:t>
            </a:r>
            <a:r>
              <a:rPr lang="en-US" altLang="en-US" sz="2000" dirty="0">
                <a:latin typeface="Times New Roman" panose="02020603050405020304" pitchFamily="18" charset="0"/>
              </a:rPr>
              <a:t>This is</a:t>
            </a:r>
            <a:r>
              <a:rPr lang="vi-VN" altLang="en-US" sz="2000" dirty="0">
                <a:latin typeface="Times New Roman" panose="02020603050405020304" pitchFamily="18" charset="0"/>
              </a:rPr>
              <a:t> scriptlets.”); } %&gt;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80000"/>
              </a:lnSpc>
            </a:pPr>
            <a:r>
              <a:rPr lang="vi-VN" altLang="en-US" sz="2400" b="1" dirty="0">
                <a:latin typeface="Times New Roman" panose="02020603050405020304" pitchFamily="18" charset="0"/>
              </a:rPr>
              <a:t>Expressions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Can be used to </a:t>
            </a:r>
            <a:r>
              <a:rPr lang="en-US" altLang="en-US" sz="2000" b="1" dirty="0">
                <a:latin typeface="Times New Roman" panose="02020603050405020304" pitchFamily="18" charset="0"/>
              </a:rPr>
              <a:t>display individual variables or the result </a:t>
            </a:r>
            <a:r>
              <a:rPr lang="en-US" altLang="en-US" sz="2000" dirty="0">
                <a:latin typeface="Times New Roman" panose="02020603050405020304" pitchFamily="18" charset="0"/>
              </a:rPr>
              <a:t>of some calculation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Contains a Java statement whose value will </a:t>
            </a:r>
            <a:r>
              <a:rPr lang="en-US" altLang="en-US" sz="2000" b="1" dirty="0">
                <a:latin typeface="Times New Roman" panose="02020603050405020304" pitchFamily="18" charset="0"/>
              </a:rPr>
              <a:t>be evaluated </a:t>
            </a:r>
            <a:r>
              <a:rPr lang="en-US" altLang="en-US" sz="2000" dirty="0">
                <a:latin typeface="Times New Roman" panose="02020603050405020304" pitchFamily="18" charset="0"/>
              </a:rPr>
              <a:t>and </a:t>
            </a:r>
            <a:r>
              <a:rPr lang="en-US" altLang="en-US" sz="2000" b="1" dirty="0">
                <a:latin typeface="Times New Roman" panose="02020603050405020304" pitchFamily="18" charset="0"/>
              </a:rPr>
              <a:t>inserted</a:t>
            </a:r>
            <a:r>
              <a:rPr lang="en-US" altLang="en-US" sz="2000" dirty="0">
                <a:latin typeface="Times New Roman" panose="02020603050405020304" pitchFamily="18" charset="0"/>
              </a:rPr>
              <a:t> into the generated web page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Refers to </a:t>
            </a:r>
            <a:r>
              <a:rPr lang="en-US" altLang="en-US" sz="2000" b="1" dirty="0">
                <a:latin typeface="Times New Roman" panose="02020603050405020304" pitchFamily="18" charset="0"/>
              </a:rPr>
              <a:t>single line codes </a:t>
            </a:r>
            <a:r>
              <a:rPr lang="en-US" altLang="en-US" sz="2000" dirty="0">
                <a:latin typeface="Times New Roman" panose="02020603050405020304" pitchFamily="18" charset="0"/>
              </a:rPr>
              <a:t>executed for every request.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Provides </a:t>
            </a:r>
            <a:r>
              <a:rPr lang="en-US" altLang="en-US" sz="2000" b="1" dirty="0">
                <a:latin typeface="Times New Roman" panose="02020603050405020304" pitchFamily="18" charset="0"/>
              </a:rPr>
              <a:t>dynamic output generation and the result </a:t>
            </a:r>
            <a:r>
              <a:rPr lang="en-US" altLang="en-US" sz="2000" dirty="0">
                <a:latin typeface="Times New Roman" panose="02020603050405020304" pitchFamily="18" charset="0"/>
              </a:rPr>
              <a:t>is converted into a string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Evaluates at HTTP request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A declaration block is enclosed between delimiters.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</a:rPr>
              <a:t>Syntax</a:t>
            </a:r>
            <a:r>
              <a:rPr lang="en-US" altLang="en-US" sz="2000" dirty="0">
                <a:latin typeface="Times New Roman" panose="02020603050405020304" pitchFamily="18" charset="0"/>
              </a:rPr>
              <a:t>: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&lt;%= expression %&gt;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</a:rPr>
              <a:t>Ex</a:t>
            </a:r>
            <a:r>
              <a:rPr lang="en-US" altLang="en-US" sz="2000" dirty="0">
                <a:latin typeface="Times New Roman" panose="02020603050405020304" pitchFamily="18" charset="0"/>
              </a:rPr>
              <a:t>: &lt;%= </a:t>
            </a:r>
            <a:r>
              <a:rPr lang="en-US" altLang="en-US" sz="2000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 %&gt;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31B214-D5C5-1457-179E-CEEDD8E7508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A8E530-538F-4B93-96DF-D7105BF78557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304598-55F0-5EFB-E5BF-CBBB935BF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1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04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130175"/>
            <a:ext cx="8229600" cy="712787"/>
          </a:xfrm>
        </p:spPr>
        <p:txBody>
          <a:bodyPr/>
          <a:lstStyle/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Elements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Example 01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79" name="Rectangle 50"/>
          <p:cNvSpPr>
            <a:spLocks noChangeArrowheads="1"/>
          </p:cNvSpPr>
          <p:nvPr/>
        </p:nvSpPr>
        <p:spPr bwMode="auto">
          <a:xfrm>
            <a:off x="206375" y="1109663"/>
            <a:ext cx="8686800" cy="574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vi-VN" altLang="en-US" sz="2400" dirty="0">
                <a:latin typeface="Times New Roman" panose="02020603050405020304" pitchFamily="18" charset="0"/>
              </a:rPr>
              <a:t>&lt;%@ page import="java.util.Date" %&gt;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vi-VN" altLang="en-US" sz="2400" dirty="0">
                <a:latin typeface="Times New Roman" panose="02020603050405020304" pitchFamily="18" charset="0"/>
              </a:rPr>
              <a:t>&lt;html&gt;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vi-VN" altLang="en-US" sz="2400" dirty="0">
                <a:latin typeface="Times New Roman" panose="02020603050405020304" pitchFamily="18" charset="0"/>
              </a:rPr>
              <a:t>  &lt;head&gt;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vi-VN" altLang="en-US" sz="2400" dirty="0">
                <a:latin typeface="Times New Roman" panose="02020603050405020304" pitchFamily="18" charset="0"/>
              </a:rPr>
              <a:t>    &lt;title&gt;First JSP program&lt;/title&gt;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vi-VN" altLang="en-US" sz="2400" dirty="0">
                <a:latin typeface="Times New Roman" panose="02020603050405020304" pitchFamily="18" charset="0"/>
              </a:rPr>
              <a:t>  &lt;/head&gt;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vi-VN" altLang="en-US" sz="2400" dirty="0">
                <a:latin typeface="Times New Roman" panose="02020603050405020304" pitchFamily="18" charset="0"/>
              </a:rPr>
              <a:t>  &lt;body&gt;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vi-VN" altLang="en-US" sz="2400" dirty="0">
                <a:latin typeface="Times New Roman" panose="02020603050405020304" pitchFamily="18" charset="0"/>
              </a:rPr>
              <a:t>  	&lt;!-- myFirstProgram.jsp --&gt;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vi-VN" altLang="en-US" sz="2400" dirty="0">
                <a:latin typeface="Times New Roman" panose="02020603050405020304" pitchFamily="18" charset="0"/>
              </a:rPr>
              <a:t>  	&lt;% out.println("Hello there!"); %&gt;&lt;br&gt;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vi-VN" altLang="en-US" sz="2400" dirty="0">
                <a:latin typeface="Times New Roman" panose="02020603050405020304" pitchFamily="18" charset="0"/>
              </a:rPr>
              <a:t>  	&lt;%= "Current date is " + new Date() %&gt;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	&lt;%-- end Program --%&gt;</a:t>
            </a:r>
            <a:r>
              <a:rPr lang="vi-VN" altLang="en-US" sz="2400" dirty="0">
                <a:latin typeface="Times New Roman" panose="02020603050405020304" pitchFamily="18" charset="0"/>
              </a:rPr>
              <a:t>  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vi-VN" altLang="en-US" sz="2400" dirty="0">
                <a:latin typeface="Times New Roman" panose="02020603050405020304" pitchFamily="18" charset="0"/>
              </a:rPr>
              <a:t>&lt;/body&gt;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vi-VN" altLang="en-US" sz="2400" dirty="0">
                <a:latin typeface="Times New Roman" panose="02020603050405020304" pitchFamily="18" charset="0"/>
              </a:rPr>
              <a:t>&lt;/html&gt;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20663" y="1017588"/>
            <a:ext cx="7019925" cy="1347787"/>
            <a:chOff x="139" y="641"/>
            <a:chExt cx="4422" cy="849"/>
          </a:xfrm>
        </p:grpSpPr>
        <p:sp>
          <p:nvSpPr>
            <p:cNvPr id="50192" name="Oval 51"/>
            <p:cNvSpPr>
              <a:spLocks noChangeArrowheads="1"/>
            </p:cNvSpPr>
            <p:nvPr/>
          </p:nvSpPr>
          <p:spPr bwMode="auto">
            <a:xfrm>
              <a:off x="139" y="641"/>
              <a:ext cx="3219" cy="38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0193" name="AutoShape 52"/>
            <p:cNvSpPr>
              <a:spLocks noChangeArrowheads="1"/>
            </p:cNvSpPr>
            <p:nvPr/>
          </p:nvSpPr>
          <p:spPr bwMode="auto">
            <a:xfrm>
              <a:off x="2792" y="1173"/>
              <a:ext cx="1769" cy="317"/>
            </a:xfrm>
            <a:prstGeom prst="wedgeEllipseCallout">
              <a:avLst>
                <a:gd name="adj1" fmla="val -18569"/>
                <a:gd name="adj2" fmla="val -155995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vi-VN" altLang="en-US" b="1">
                  <a:latin typeface="Times New Roman" panose="02020603050405020304" pitchFamily="18" charset="0"/>
                  <a:cs typeface="Arial" panose="020B0604020202020204" pitchFamily="34" charset="0"/>
                </a:rPr>
                <a:t>Directives - page</a:t>
              </a: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468313" y="3021013"/>
            <a:ext cx="4146550" cy="1169987"/>
            <a:chOff x="295" y="1903"/>
            <a:chExt cx="2612" cy="737"/>
          </a:xfrm>
        </p:grpSpPr>
        <p:sp>
          <p:nvSpPr>
            <p:cNvPr id="50190" name="Oval 55"/>
            <p:cNvSpPr>
              <a:spLocks noChangeArrowheads="1"/>
            </p:cNvSpPr>
            <p:nvPr/>
          </p:nvSpPr>
          <p:spPr bwMode="auto">
            <a:xfrm>
              <a:off x="295" y="2355"/>
              <a:ext cx="2363" cy="285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0191" name="AutoShape 56"/>
            <p:cNvSpPr>
              <a:spLocks noChangeArrowheads="1"/>
            </p:cNvSpPr>
            <p:nvPr/>
          </p:nvSpPr>
          <p:spPr bwMode="auto">
            <a:xfrm>
              <a:off x="1138" y="1903"/>
              <a:ext cx="1769" cy="270"/>
            </a:xfrm>
            <a:prstGeom prst="wedgeEllipseCallout">
              <a:avLst>
                <a:gd name="adj1" fmla="val 22755"/>
                <a:gd name="adj2" fmla="val 133912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vi-VN" altLang="en-US" b="1">
                  <a:latin typeface="Times New Roman" panose="02020603050405020304" pitchFamily="18" charset="0"/>
                  <a:cs typeface="Arial" panose="020B0604020202020204" pitchFamily="34" charset="0"/>
                </a:rPr>
                <a:t>HTML Comments</a:t>
              </a:r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500063" y="3597275"/>
            <a:ext cx="7140575" cy="1085850"/>
            <a:chOff x="315" y="2266"/>
            <a:chExt cx="4498" cy="684"/>
          </a:xfrm>
        </p:grpSpPr>
        <p:sp>
          <p:nvSpPr>
            <p:cNvPr id="50188" name="Oval 59"/>
            <p:cNvSpPr>
              <a:spLocks noChangeArrowheads="1"/>
            </p:cNvSpPr>
            <p:nvPr/>
          </p:nvSpPr>
          <p:spPr bwMode="auto">
            <a:xfrm>
              <a:off x="315" y="2627"/>
              <a:ext cx="3275" cy="323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0189" name="AutoShape 60"/>
            <p:cNvSpPr>
              <a:spLocks noChangeArrowheads="1"/>
            </p:cNvSpPr>
            <p:nvPr/>
          </p:nvSpPr>
          <p:spPr bwMode="auto">
            <a:xfrm>
              <a:off x="3044" y="2266"/>
              <a:ext cx="1769" cy="251"/>
            </a:xfrm>
            <a:prstGeom prst="wedgeEllipseCallout">
              <a:avLst>
                <a:gd name="adj1" fmla="val -27106"/>
                <a:gd name="adj2" fmla="val 139588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vi-VN" altLang="en-US" b="1">
                  <a:latin typeface="Times New Roman" panose="02020603050405020304" pitchFamily="18" charset="0"/>
                  <a:cs typeface="Arial" panose="020B0604020202020204" pitchFamily="34" charset="0"/>
                </a:rPr>
                <a:t>Scriptlet</a:t>
              </a:r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433388" y="4656138"/>
            <a:ext cx="7553325" cy="1027112"/>
            <a:chOff x="273" y="2933"/>
            <a:chExt cx="4758" cy="647"/>
          </a:xfrm>
        </p:grpSpPr>
        <p:sp>
          <p:nvSpPr>
            <p:cNvPr id="50186" name="Oval 63"/>
            <p:cNvSpPr>
              <a:spLocks noChangeArrowheads="1"/>
            </p:cNvSpPr>
            <p:nvPr/>
          </p:nvSpPr>
          <p:spPr bwMode="auto">
            <a:xfrm>
              <a:off x="273" y="2933"/>
              <a:ext cx="3349" cy="28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0187" name="AutoShape 64"/>
            <p:cNvSpPr>
              <a:spLocks noChangeArrowheads="1"/>
            </p:cNvSpPr>
            <p:nvPr/>
          </p:nvSpPr>
          <p:spPr bwMode="auto">
            <a:xfrm>
              <a:off x="3262" y="3338"/>
              <a:ext cx="1769" cy="242"/>
            </a:xfrm>
            <a:prstGeom prst="wedgeEllipseCallout">
              <a:avLst>
                <a:gd name="adj1" fmla="val -31065"/>
                <a:gd name="adj2" fmla="val -14937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vi-VN" altLang="en-US" b="1">
                  <a:latin typeface="Times New Roman" panose="02020603050405020304" pitchFamily="18" charset="0"/>
                  <a:cs typeface="Arial" panose="020B0604020202020204" pitchFamily="34" charset="0"/>
                </a:rPr>
                <a:t>Expression</a:t>
              </a:r>
            </a:p>
          </p:txBody>
        </p:sp>
      </p:grpSp>
      <p:sp>
        <p:nvSpPr>
          <p:cNvPr id="135185" name="Oval 63"/>
          <p:cNvSpPr>
            <a:spLocks noChangeArrowheads="1"/>
          </p:cNvSpPr>
          <p:nvPr/>
        </p:nvSpPr>
        <p:spPr bwMode="auto">
          <a:xfrm>
            <a:off x="506413" y="5064125"/>
            <a:ext cx="3357562" cy="433388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5186" name="AutoShape 64"/>
          <p:cNvSpPr>
            <a:spLocks noChangeArrowheads="1"/>
          </p:cNvSpPr>
          <p:nvPr/>
        </p:nvSpPr>
        <p:spPr bwMode="auto">
          <a:xfrm>
            <a:off x="2806700" y="5810250"/>
            <a:ext cx="2808288" cy="384175"/>
          </a:xfrm>
          <a:prstGeom prst="wedgeEllipseCallout">
            <a:avLst>
              <a:gd name="adj1" fmla="val -31065"/>
              <a:gd name="adj2" fmla="val -14937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latin typeface="Times New Roman" panose="02020603050405020304" pitchFamily="18" charset="0"/>
                <a:cs typeface="Arial" panose="020B0604020202020204" pitchFamily="34" charset="0"/>
              </a:rPr>
              <a:t>JSP Comments</a:t>
            </a:r>
            <a:endParaRPr lang="vi-VN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D70057-41E1-5099-434B-DF1B69F9C1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8FA312-8ABF-47A2-9B26-73A990F7C6D0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BF347-E724-7990-32CD-8CD72A972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30D4D-96D3-1448-B422-5A87ED83DFB1}"/>
              </a:ext>
            </a:extLst>
          </p:cNvPr>
          <p:cNvSpPr/>
          <p:nvPr/>
        </p:nvSpPr>
        <p:spPr>
          <a:xfrm>
            <a:off x="6582570" y="967090"/>
            <a:ext cx="2154653" cy="712787"/>
          </a:xfrm>
          <a:prstGeom prst="rect">
            <a:avLst/>
          </a:prstGeom>
          <a:solidFill>
            <a:srgbClr val="00B050"/>
          </a:solidFill>
          <a:ln w="19050">
            <a:solidFill>
              <a:srgbClr val="FF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Create sample.jsp page</a:t>
            </a:r>
          </a:p>
        </p:txBody>
      </p:sp>
    </p:spTree>
    <p:extLst>
      <p:ext uri="{BB962C8B-B14F-4D97-AF65-F5344CB8AC3E}">
        <p14:creationId xmlns:p14="http://schemas.microsoft.com/office/powerpoint/2010/main" val="27058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3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85" grpId="0" animBg="1"/>
      <p:bldP spid="1351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A4E73-EED0-87EE-7C94-BF3478F8898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763B5B-F9F7-4620-8BBF-B1702E6D07C0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7EFA52-8C10-9BB7-DECD-2051F4F85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931C0C8-3852-9978-B631-E79014FA724D}"/>
              </a:ext>
            </a:extLst>
          </p:cNvPr>
          <p:cNvSpPr txBox="1">
            <a:spLocks/>
          </p:cNvSpPr>
          <p:nvPr/>
        </p:nvSpPr>
        <p:spPr bwMode="auto">
          <a:xfrm>
            <a:off x="914400" y="130175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Elements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Example 02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5DD42A0-829E-95A2-77B2-3BB99B95B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055" y="3763834"/>
            <a:ext cx="2644369" cy="1386960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CBD2303-C95A-533E-7037-D7FB1C0BA774}"/>
              </a:ext>
            </a:extLst>
          </p:cNvPr>
          <p:cNvGrpSpPr/>
          <p:nvPr/>
        </p:nvGrpSpPr>
        <p:grpSpPr>
          <a:xfrm>
            <a:off x="-2122" y="1225510"/>
            <a:ext cx="6384635" cy="5178690"/>
            <a:chOff x="16166" y="1198078"/>
            <a:chExt cx="6384635" cy="517869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B378277-C638-E07B-B56D-284C9DD42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66" y="1198078"/>
              <a:ext cx="6316362" cy="517869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068D74-D85B-E0FA-5E2B-04195030CBA8}"/>
                </a:ext>
              </a:extLst>
            </p:cNvPr>
            <p:cNvGrpSpPr/>
            <p:nvPr/>
          </p:nvGrpSpPr>
          <p:grpSpPr>
            <a:xfrm>
              <a:off x="469139" y="1739266"/>
              <a:ext cx="5931662" cy="4146697"/>
              <a:chOff x="786809" y="1839433"/>
              <a:chExt cx="5931662" cy="4146697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BAF14E2-FEB0-768A-651D-50A731AC236C}"/>
                  </a:ext>
                </a:extLst>
              </p:cNvPr>
              <p:cNvSpPr/>
              <p:nvPr/>
            </p:nvSpPr>
            <p:spPr>
              <a:xfrm>
                <a:off x="786809" y="1839433"/>
                <a:ext cx="3609564" cy="1254641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A88FCD8-7132-29FF-F87D-702E239FD570}"/>
                  </a:ext>
                </a:extLst>
              </p:cNvPr>
              <p:cNvSpPr/>
              <p:nvPr/>
            </p:nvSpPr>
            <p:spPr>
              <a:xfrm>
                <a:off x="808577" y="3218902"/>
                <a:ext cx="3965442" cy="1682707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008502A-3F92-9CF9-F499-720B38BFBDA5}"/>
                  </a:ext>
                </a:extLst>
              </p:cNvPr>
              <p:cNvSpPr/>
              <p:nvPr/>
            </p:nvSpPr>
            <p:spPr>
              <a:xfrm>
                <a:off x="1084521" y="5241852"/>
                <a:ext cx="5633950" cy="744278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364A36B-1FE7-0D13-4E44-676463307A6F}"/>
              </a:ext>
            </a:extLst>
          </p:cNvPr>
          <p:cNvGrpSpPr/>
          <p:nvPr/>
        </p:nvGrpSpPr>
        <p:grpSpPr>
          <a:xfrm>
            <a:off x="6490486" y="1118683"/>
            <a:ext cx="2324329" cy="2429189"/>
            <a:chOff x="6499631" y="1118683"/>
            <a:chExt cx="2488921" cy="238275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160BD72-3D32-05F3-3FD7-1717294BE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9631" y="1118683"/>
              <a:ext cx="2488921" cy="2382758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8D530FF-73DF-D437-88BB-6BF9B28F6EDB}"/>
                </a:ext>
              </a:extLst>
            </p:cNvPr>
            <p:cNvSpPr/>
            <p:nvPr/>
          </p:nvSpPr>
          <p:spPr>
            <a:xfrm>
              <a:off x="7232650" y="2425400"/>
              <a:ext cx="1198117" cy="299161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28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A4E73-EED0-87EE-7C94-BF3478F8898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763B5B-F9F7-4620-8BBF-B1702E6D07C0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7EFA52-8C10-9BB7-DECD-2051F4F85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931C0C8-3852-9978-B631-E79014FA724D}"/>
              </a:ext>
            </a:extLst>
          </p:cNvPr>
          <p:cNvSpPr txBox="1">
            <a:spLocks/>
          </p:cNvSpPr>
          <p:nvPr/>
        </p:nvSpPr>
        <p:spPr bwMode="auto">
          <a:xfrm>
            <a:off x="914400" y="130175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Elements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Example 02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8697DD-47E0-C3AA-ECF6-0111C7CB4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1562"/>
            <a:ext cx="5084064" cy="169021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B107546-A78C-DEDB-D2D9-F614737CA8A0}"/>
              </a:ext>
            </a:extLst>
          </p:cNvPr>
          <p:cNvGrpSpPr/>
          <p:nvPr/>
        </p:nvGrpSpPr>
        <p:grpSpPr>
          <a:xfrm>
            <a:off x="16166" y="3116217"/>
            <a:ext cx="4447254" cy="1880011"/>
            <a:chOff x="16166" y="3116217"/>
            <a:chExt cx="4447254" cy="188001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7F02A45-4251-1692-ED81-43C85FB8B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66" y="3116217"/>
              <a:ext cx="4447254" cy="1880011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28E5821-C1EB-D0E5-57D9-ED332AC1CF92}"/>
                </a:ext>
              </a:extLst>
            </p:cNvPr>
            <p:cNvSpPr/>
            <p:nvPr/>
          </p:nvSpPr>
          <p:spPr>
            <a:xfrm>
              <a:off x="958399" y="3977640"/>
              <a:ext cx="2690057" cy="685800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2B01A9-0165-F0DF-74CE-68978AEA7537}"/>
              </a:ext>
            </a:extLst>
          </p:cNvPr>
          <p:cNvGrpSpPr/>
          <p:nvPr/>
        </p:nvGrpSpPr>
        <p:grpSpPr>
          <a:xfrm>
            <a:off x="4215384" y="1857975"/>
            <a:ext cx="4866490" cy="4607941"/>
            <a:chOff x="4215384" y="1857975"/>
            <a:chExt cx="4866490" cy="460794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EF99C38-EF6D-8EA6-AE6B-B764A6403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15384" y="1857975"/>
              <a:ext cx="4866490" cy="4607941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2F1BDB4-DEC6-DBC5-675F-49E8D01BC516}"/>
                </a:ext>
              </a:extLst>
            </p:cNvPr>
            <p:cNvSpPr/>
            <p:nvPr/>
          </p:nvSpPr>
          <p:spPr>
            <a:xfrm>
              <a:off x="4789926" y="2587646"/>
              <a:ext cx="3211074" cy="1033378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2758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3BA8E-2268-6E18-73DA-F9735B5089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64C01D-BD90-40E8-9881-38B1D98B3DE2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242A55-972F-4322-8D92-D4D878B9F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D4683-AFFC-7E0F-D8EE-D9D9AF788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491" y="1138846"/>
            <a:ext cx="7115464" cy="52836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D45886-CCBC-00BF-EEAC-9B83F6E5B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61341"/>
            <a:ext cx="1889924" cy="1524132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0D86DC8D-34A6-2B77-1083-E2E7C2305F80}"/>
              </a:ext>
            </a:extLst>
          </p:cNvPr>
          <p:cNvSpPr txBox="1">
            <a:spLocks/>
          </p:cNvSpPr>
          <p:nvPr/>
        </p:nvSpPr>
        <p:spPr bwMode="auto">
          <a:xfrm>
            <a:off x="914400" y="130175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Elements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Example 03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93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body" idx="4294967295"/>
          </p:nvPr>
        </p:nvSpPr>
        <p:spPr>
          <a:xfrm>
            <a:off x="0" y="627265"/>
            <a:ext cx="9144000" cy="589151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deploy the Web Application to Web Server?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and Directory Structures (WEB-INF and others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file)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Container, The Servlet Context, The Servlet Config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pPr>
              <a:lnSpc>
                <a:spcPct val="8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transfer from resources to others with/without data/objects?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Parameters, Vs. Variables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Request, Session, and Context Scope (Memory Segment)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Dispatcher 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forward, include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response.sendRedirect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down structure component in building web application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concepts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Filter, Filter Chain, Filter with Wrapper class</a:t>
            </a:r>
          </a:p>
          <a:p>
            <a:pPr lvl="2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Request Dispatcher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5295D0-7687-B42B-BD0F-EAFE4BF6ED4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1FE4AF-F579-4547-A576-D91D7ED3B6D3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7654D-5E7A-53C8-4A18-23902DDE8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05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82A97-8287-B804-B5F3-142EAD98B8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B4751E0-8EF2-4E6C-BBE2-CD33D969F166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058E8-ABB1-EE09-84B3-3C7F6C90E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478940-6B24-6720-A22F-9BEE42E10E09}"/>
              </a:ext>
            </a:extLst>
          </p:cNvPr>
          <p:cNvGrpSpPr/>
          <p:nvPr/>
        </p:nvGrpSpPr>
        <p:grpSpPr>
          <a:xfrm>
            <a:off x="1403926" y="956930"/>
            <a:ext cx="6676817" cy="5482496"/>
            <a:chOff x="1345217" y="632058"/>
            <a:chExt cx="6633894" cy="580736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7679CFC-546B-F8EC-7806-E235F251A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5217" y="632058"/>
              <a:ext cx="5911794" cy="5807368"/>
            </a:xfrm>
            <a:prstGeom prst="rect">
              <a:avLst/>
            </a:prstGeom>
          </p:spPr>
        </p:pic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5872739" y="3146825"/>
              <a:ext cx="2106372" cy="390270"/>
            </a:xfrm>
            <a:prstGeom prst="wedgeRectCallout">
              <a:avLst>
                <a:gd name="adj1" fmla="val -92385"/>
                <a:gd name="adj2" fmla="val 152616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vi-VN" altLang="en-US" dirty="0">
                  <a:latin typeface="Times New Roman" panose="02020603050405020304" pitchFamily="18" charset="0"/>
                  <a:cs typeface="Arial" panose="020B0604020202020204" pitchFamily="34" charset="0"/>
                </a:rPr>
                <a:t>Expression!!!</a:t>
              </a:r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40EB8DF4-5768-EBE2-EB42-863A9B4E92E1}"/>
              </a:ext>
            </a:extLst>
          </p:cNvPr>
          <p:cNvSpPr txBox="1">
            <a:spLocks/>
          </p:cNvSpPr>
          <p:nvPr/>
        </p:nvSpPr>
        <p:spPr bwMode="auto">
          <a:xfrm>
            <a:off x="914400" y="130175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Elements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Example 03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917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82A97-8287-B804-B5F3-142EAD98B8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B4751E0-8EF2-4E6C-BBE2-CD33D969F166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058E8-ABB1-EE09-84B3-3C7F6C90E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0A1F86-988E-1B5F-FD97-A609E691A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76" y="965121"/>
            <a:ext cx="4214225" cy="1714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658162-E46D-CD7A-675A-4B18597BE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4188" y="2765089"/>
            <a:ext cx="6708195" cy="3671854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1973116D-5943-701C-195A-A8B80481B646}"/>
              </a:ext>
            </a:extLst>
          </p:cNvPr>
          <p:cNvSpPr txBox="1">
            <a:spLocks/>
          </p:cNvSpPr>
          <p:nvPr/>
        </p:nvSpPr>
        <p:spPr bwMode="auto">
          <a:xfrm>
            <a:off x="914400" y="130175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Elements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Example 03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087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1080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Elements 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Example – Exception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683ECA-7D2C-BCD5-9911-A8DADBBC9D44}"/>
              </a:ext>
            </a:extLst>
          </p:cNvPr>
          <p:cNvGrpSpPr/>
          <p:nvPr/>
        </p:nvGrpSpPr>
        <p:grpSpPr>
          <a:xfrm>
            <a:off x="1671485" y="1217277"/>
            <a:ext cx="5407742" cy="3810973"/>
            <a:chOff x="0" y="1011238"/>
            <a:chExt cx="5943600" cy="4267200"/>
          </a:xfrm>
        </p:grpSpPr>
        <p:pic>
          <p:nvPicPr>
            <p:cNvPr id="60418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11238"/>
              <a:ext cx="5943600" cy="426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0301" name="Rectangle 13"/>
            <p:cNvSpPr>
              <a:spLocks noChangeArrowheads="1"/>
            </p:cNvSpPr>
            <p:nvPr/>
          </p:nvSpPr>
          <p:spPr bwMode="auto">
            <a:xfrm>
              <a:off x="1268361" y="4232275"/>
              <a:ext cx="4675239" cy="511175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b="1" dirty="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6" y="5070500"/>
            <a:ext cx="9144000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EEAB0-E27C-3CEF-1AAE-F9217F62568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D5296AF-BDB7-4B9E-BC1B-5ED4D148D41B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BA85C0-1D3C-BE74-5EC8-5F9880E76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7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 idx="4294967295"/>
          </p:nvPr>
        </p:nvSpPr>
        <p:spPr>
          <a:xfrm>
            <a:off x="1520825" y="0"/>
            <a:ext cx="7623175" cy="11080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Elements 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Example – Exception </a:t>
            </a:r>
          </a:p>
        </p:txBody>
      </p:sp>
      <p:pic>
        <p:nvPicPr>
          <p:cNvPr id="6144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9650"/>
            <a:ext cx="47625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03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163638"/>
            <a:ext cx="65913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04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3759200"/>
            <a:ext cx="67627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042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0" y="4272629"/>
            <a:ext cx="646747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473075" y="2808288"/>
            <a:ext cx="4208463" cy="8794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3"/>
          <p:cNvSpPr>
            <a:spLocks noChangeArrowheads="1"/>
          </p:cNvSpPr>
          <p:nvPr/>
        </p:nvSpPr>
        <p:spPr bwMode="auto">
          <a:xfrm>
            <a:off x="3663950" y="1943100"/>
            <a:ext cx="4576763" cy="8794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242889" y="3948113"/>
            <a:ext cx="2138362" cy="585787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3590925" y="5379117"/>
            <a:ext cx="2039938" cy="34925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725738" y="3760788"/>
            <a:ext cx="6418262" cy="496887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72048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25" y="5896642"/>
            <a:ext cx="106362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2049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75" y="5974429"/>
            <a:ext cx="2079625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5735638" y="5988050"/>
            <a:ext cx="3160712" cy="34925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A3ADD-4C1D-BF54-9CD3-CD5AFC7B105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BEEB377-7ACA-4968-9A35-B10C720BFB3E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92204F-65C4-AC00-DDF8-1D3E18DF7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3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7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01" grpId="0" animBg="1"/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 idx="4294967295"/>
          </p:nvPr>
        </p:nvSpPr>
        <p:spPr>
          <a:xfrm>
            <a:off x="1460500" y="0"/>
            <a:ext cx="7683500" cy="125571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 Server Pages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JSP Life Cycle</a:t>
            </a:r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2671763" y="1541463"/>
            <a:ext cx="1524000" cy="31242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rgbClr val="CC0066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WEB </a:t>
            </a:r>
          </a:p>
          <a:p>
            <a:pPr algn="ctr" eaLnBrk="1" hangingPunct="1"/>
            <a:r>
              <a:rPr lang="en-US" altLang="en-US" sz="2400">
                <a:solidFill>
                  <a:srgbClr val="CC0066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4729163" y="2074863"/>
            <a:ext cx="1219200" cy="2057400"/>
          </a:xfrm>
          <a:prstGeom prst="rect">
            <a:avLst/>
          </a:prstGeom>
          <a:solidFill>
            <a:srgbClr val="74EA4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rgbClr val="008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JSP </a:t>
            </a:r>
          </a:p>
          <a:p>
            <a:pPr algn="ctr" eaLnBrk="1" hangingPunct="1"/>
            <a:r>
              <a:rPr lang="en-US" altLang="en-US" sz="2400">
                <a:solidFill>
                  <a:srgbClr val="008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ENGINE</a:t>
            </a:r>
          </a:p>
        </p:txBody>
      </p:sp>
      <p:sp>
        <p:nvSpPr>
          <p:cNvPr id="39950" name="AutoShape 14"/>
          <p:cNvSpPr>
            <a:spLocks noChangeArrowheads="1"/>
          </p:cNvSpPr>
          <p:nvPr/>
        </p:nvSpPr>
        <p:spPr bwMode="auto">
          <a:xfrm>
            <a:off x="6862763" y="2532063"/>
            <a:ext cx="1524000" cy="1219200"/>
          </a:xfrm>
          <a:prstGeom prst="flowChartMagneticDisk">
            <a:avLst/>
          </a:prstGeom>
          <a:solidFill>
            <a:srgbClr val="D48D5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rgbClr val="99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Database</a:t>
            </a:r>
          </a:p>
        </p:txBody>
      </p:sp>
      <p:sp>
        <p:nvSpPr>
          <p:cNvPr id="39951" name="AutoShape 15"/>
          <p:cNvSpPr>
            <a:spLocks noChangeArrowheads="1"/>
          </p:cNvSpPr>
          <p:nvPr/>
        </p:nvSpPr>
        <p:spPr bwMode="auto">
          <a:xfrm>
            <a:off x="461963" y="2608263"/>
            <a:ext cx="1366837" cy="1214437"/>
          </a:xfrm>
          <a:prstGeom prst="cube">
            <a:avLst>
              <a:gd name="adj" fmla="val 25000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rgbClr val="0000FF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Client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443163" y="4665663"/>
            <a:ext cx="1828800" cy="1519237"/>
            <a:chOff x="1536" y="3120"/>
            <a:chExt cx="1152" cy="957"/>
          </a:xfrm>
        </p:grpSpPr>
        <p:sp>
          <p:nvSpPr>
            <p:cNvPr id="34832" name="AutoShape 17"/>
            <p:cNvSpPr>
              <a:spLocks noChangeArrowheads="1"/>
            </p:cNvSpPr>
            <p:nvPr/>
          </p:nvSpPr>
          <p:spPr bwMode="auto">
            <a:xfrm>
              <a:off x="1536" y="3408"/>
              <a:ext cx="1152" cy="669"/>
            </a:xfrm>
            <a:prstGeom prst="flowChartMultidocument">
              <a:avLst/>
            </a:prstGeom>
            <a:solidFill>
              <a:srgbClr val="FFDF5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rgbClr val="990000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JSP Files</a:t>
              </a:r>
            </a:p>
          </p:txBody>
        </p:sp>
        <p:sp>
          <p:nvSpPr>
            <p:cNvPr id="34833" name="Line 18"/>
            <p:cNvSpPr>
              <a:spLocks noChangeShapeType="1"/>
            </p:cNvSpPr>
            <p:nvPr/>
          </p:nvSpPr>
          <p:spPr bwMode="auto">
            <a:xfrm>
              <a:off x="2160" y="3120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9955" name="AutoShape 19"/>
          <p:cNvSpPr>
            <a:spLocks noChangeArrowheads="1"/>
          </p:cNvSpPr>
          <p:nvPr/>
        </p:nvSpPr>
        <p:spPr bwMode="auto">
          <a:xfrm>
            <a:off x="1071563" y="1541463"/>
            <a:ext cx="1219200" cy="838200"/>
          </a:xfrm>
          <a:prstGeom prst="wedgeEllipseCallout">
            <a:avLst>
              <a:gd name="adj1" fmla="val 44792"/>
              <a:gd name="adj2" fmla="val 77463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18288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chemeClr val="tx2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HTTP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195763" y="2913063"/>
            <a:ext cx="533400" cy="457200"/>
            <a:chOff x="2640" y="2016"/>
            <a:chExt cx="336" cy="288"/>
          </a:xfrm>
        </p:grpSpPr>
        <p:sp>
          <p:nvSpPr>
            <p:cNvPr id="34830" name="Line 21"/>
            <p:cNvSpPr>
              <a:spLocks noChangeShapeType="1"/>
            </p:cNvSpPr>
            <p:nvPr/>
          </p:nvSpPr>
          <p:spPr bwMode="auto">
            <a:xfrm>
              <a:off x="2640" y="201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831" name="Line 22"/>
            <p:cNvSpPr>
              <a:spLocks noChangeShapeType="1"/>
            </p:cNvSpPr>
            <p:nvPr/>
          </p:nvSpPr>
          <p:spPr bwMode="auto">
            <a:xfrm>
              <a:off x="2640" y="230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9959" name="AutoShape 23"/>
          <p:cNvSpPr>
            <a:spLocks noChangeArrowheads="1"/>
          </p:cNvSpPr>
          <p:nvPr/>
        </p:nvSpPr>
        <p:spPr bwMode="auto">
          <a:xfrm>
            <a:off x="5948363" y="2989263"/>
            <a:ext cx="914400" cy="381000"/>
          </a:xfrm>
          <a:prstGeom prst="leftRightArrow">
            <a:avLst>
              <a:gd name="adj1" fmla="val 50000"/>
              <a:gd name="adj2" fmla="val 480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6405563" y="4376738"/>
            <a:ext cx="2454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66CC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JSPs are processed here</a:t>
            </a:r>
          </a:p>
        </p:txBody>
      </p:sp>
      <p:sp>
        <p:nvSpPr>
          <p:cNvPr id="39961" name="AutoShape 25"/>
          <p:cNvSpPr>
            <a:spLocks noChangeArrowheads="1"/>
          </p:cNvSpPr>
          <p:nvPr/>
        </p:nvSpPr>
        <p:spPr bwMode="auto">
          <a:xfrm rot="-7970597">
            <a:off x="5550695" y="3996531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4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962" name="AutoShape 26"/>
          <p:cNvSpPr>
            <a:spLocks noChangeArrowheads="1"/>
          </p:cNvSpPr>
          <p:nvPr/>
        </p:nvSpPr>
        <p:spPr bwMode="auto">
          <a:xfrm rot="-1173628">
            <a:off x="1604963" y="2760663"/>
            <a:ext cx="1143000" cy="409575"/>
          </a:xfrm>
          <a:prstGeom prst="leftRightArrow">
            <a:avLst>
              <a:gd name="adj1" fmla="val 50000"/>
              <a:gd name="adj2" fmla="val 55814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C90F3-72DD-527E-9316-BC6562CB2F8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63AF7C-7106-4E70-9688-0920E77D3ECE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8D40F-D18E-F892-8DD8-A000CA941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" dur="500"/>
                                        <p:tgtEl>
                                          <p:spTgt spid="3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8" grpId="0" animBg="1" autoUpdateAnimBg="0"/>
      <p:bldP spid="39949" grpId="0" animBg="1" autoUpdateAnimBg="0"/>
      <p:bldP spid="39950" grpId="0" animBg="1" autoUpdateAnimBg="0"/>
      <p:bldP spid="39951" grpId="0" animBg="1" autoUpdateAnimBg="0"/>
      <p:bldP spid="39955" grpId="0" animBg="1" autoUpdateAnimBg="0"/>
      <p:bldP spid="39959" grpId="0" animBg="1"/>
      <p:bldP spid="39960" grpId="0" autoUpdateAnimBg="0"/>
      <p:bldP spid="39961" grpId="0" animBg="1" autoUpdateAnimBg="0"/>
      <p:bldP spid="3996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080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 Server Pages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JSP Life Cycle</a:t>
            </a:r>
          </a:p>
        </p:txBody>
      </p:sp>
      <p:pic>
        <p:nvPicPr>
          <p:cNvPr id="3584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98603"/>
            <a:ext cx="7199313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9" name="WordArt 37"/>
          <p:cNvSpPr>
            <a:spLocks noChangeArrowheads="1" noChangeShapeType="1" noTextEdit="1"/>
          </p:cNvSpPr>
          <p:nvPr/>
        </p:nvSpPr>
        <p:spPr bwMode="auto">
          <a:xfrm>
            <a:off x="3128963" y="1958975"/>
            <a:ext cx="247650" cy="5524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spc="720">
                <a:solidFill>
                  <a:srgbClr val="09B922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89100" name="WordArt 40"/>
          <p:cNvSpPr>
            <a:spLocks noChangeArrowheads="1" noChangeShapeType="1" noTextEdit="1"/>
          </p:cNvSpPr>
          <p:nvPr/>
        </p:nvSpPr>
        <p:spPr bwMode="auto">
          <a:xfrm>
            <a:off x="5038725" y="2559050"/>
            <a:ext cx="247650" cy="5524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spc="720">
                <a:solidFill>
                  <a:srgbClr val="09B922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sp>
        <p:nvSpPr>
          <p:cNvPr id="4123" name="WordArt 27"/>
          <p:cNvSpPr>
            <a:spLocks noChangeArrowheads="1" noChangeShapeType="1" noTextEdit="1"/>
          </p:cNvSpPr>
          <p:nvPr/>
        </p:nvSpPr>
        <p:spPr bwMode="auto">
          <a:xfrm>
            <a:off x="7250113" y="2455863"/>
            <a:ext cx="247650" cy="5524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spc="720">
                <a:solidFill>
                  <a:srgbClr val="09B922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</a:p>
        </p:txBody>
      </p:sp>
      <p:sp>
        <p:nvSpPr>
          <p:cNvPr id="89103" name="WordArt 32"/>
          <p:cNvSpPr>
            <a:spLocks noChangeArrowheads="1" noChangeShapeType="1" noTextEdit="1"/>
          </p:cNvSpPr>
          <p:nvPr/>
        </p:nvSpPr>
        <p:spPr bwMode="auto">
          <a:xfrm>
            <a:off x="8061325" y="4689475"/>
            <a:ext cx="247650" cy="5524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spc="720">
                <a:solidFill>
                  <a:srgbClr val="09B922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</p:txBody>
      </p:sp>
      <p:sp>
        <p:nvSpPr>
          <p:cNvPr id="89104" name="WordArt 30"/>
          <p:cNvSpPr>
            <a:spLocks noChangeArrowheads="1" noChangeShapeType="1" noTextEdit="1"/>
          </p:cNvSpPr>
          <p:nvPr/>
        </p:nvSpPr>
        <p:spPr bwMode="auto">
          <a:xfrm>
            <a:off x="3527425" y="5287963"/>
            <a:ext cx="247650" cy="5524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spc="720">
                <a:solidFill>
                  <a:srgbClr val="09B922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</a:p>
        </p:txBody>
      </p:sp>
      <p:sp>
        <p:nvSpPr>
          <p:cNvPr id="89105" name="WordArt 44"/>
          <p:cNvSpPr>
            <a:spLocks noChangeArrowheads="1" noChangeShapeType="1" noTextEdit="1"/>
          </p:cNvSpPr>
          <p:nvPr/>
        </p:nvSpPr>
        <p:spPr bwMode="auto">
          <a:xfrm>
            <a:off x="1479550" y="3500438"/>
            <a:ext cx="247650" cy="5524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spc="720">
                <a:solidFill>
                  <a:srgbClr val="09B922"/>
                </a:solidFill>
                <a:effectLst>
                  <a:outerShdw dist="45791" dir="3378596" algn="ctr" rotWithShape="0">
                    <a:srgbClr val="4D4D4D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28ABA-3E41-F3A8-30BF-09DDB2D8762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04F863-E295-4901-85BC-612B4E599F34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A09651-70C6-273C-B1F9-448CB187E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1666875" y="0"/>
            <a:ext cx="7477125" cy="109378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 Server Pages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JSP Life Cycle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D98987-CFDD-6BA5-3DD6-202A87197685}"/>
              </a:ext>
            </a:extLst>
          </p:cNvPr>
          <p:cNvGrpSpPr/>
          <p:nvPr/>
        </p:nvGrpSpPr>
        <p:grpSpPr>
          <a:xfrm>
            <a:off x="506360" y="1469458"/>
            <a:ext cx="8153400" cy="4876800"/>
            <a:chOff x="457200" y="1233488"/>
            <a:chExt cx="8153400" cy="4876800"/>
          </a:xfrm>
        </p:grpSpPr>
        <p:sp>
          <p:nvSpPr>
            <p:cNvPr id="108548" name="AutoShape 4"/>
            <p:cNvSpPr>
              <a:spLocks noChangeArrowheads="1"/>
            </p:cNvSpPr>
            <p:nvPr/>
          </p:nvSpPr>
          <p:spPr bwMode="auto">
            <a:xfrm>
              <a:off x="4191000" y="1614488"/>
              <a:ext cx="2324100" cy="914400"/>
            </a:xfrm>
            <a:prstGeom prst="roundRect">
              <a:avLst>
                <a:gd name="adj" fmla="val 3732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27633" dir="5742636" algn="ctr" rotWithShape="0">
                <a:srgbClr val="993300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sz="24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_</a:t>
              </a:r>
              <a:r>
                <a:rPr lang="en-US" sz="2400" dirty="0" err="1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jspInit</a:t>
              </a:r>
              <a:r>
                <a:rPr lang="en-US" sz="24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()</a:t>
              </a:r>
            </a:p>
          </p:txBody>
        </p:sp>
        <p:sp>
          <p:nvSpPr>
            <p:cNvPr id="108549" name="AutoShape 5"/>
            <p:cNvSpPr>
              <a:spLocks noChangeArrowheads="1"/>
            </p:cNvSpPr>
            <p:nvPr/>
          </p:nvSpPr>
          <p:spPr bwMode="auto">
            <a:xfrm>
              <a:off x="4267200" y="4433888"/>
              <a:ext cx="2324100" cy="914400"/>
            </a:xfrm>
            <a:prstGeom prst="roundRect">
              <a:avLst>
                <a:gd name="adj" fmla="val 3732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dist="127633" dir="5742636" algn="ctr" rotWithShape="0">
                <a:srgbClr val="993300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sz="24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_</a:t>
              </a:r>
              <a:r>
                <a:rPr lang="en-US" sz="2400" dirty="0" err="1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jspDestroy</a:t>
              </a:r>
              <a:r>
                <a:rPr lang="en-US" sz="24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()</a:t>
              </a:r>
            </a:p>
          </p:txBody>
        </p:sp>
        <p:sp>
          <p:nvSpPr>
            <p:cNvPr id="108550" name="AutoShape 6"/>
            <p:cNvSpPr>
              <a:spLocks noChangeArrowheads="1"/>
            </p:cNvSpPr>
            <p:nvPr/>
          </p:nvSpPr>
          <p:spPr bwMode="auto">
            <a:xfrm>
              <a:off x="3657600" y="2986088"/>
              <a:ext cx="3581400" cy="1066800"/>
            </a:xfrm>
            <a:prstGeom prst="octagon">
              <a:avLst>
                <a:gd name="adj" fmla="val 2991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27633" dir="5742636" algn="ctr" rotWithShape="0">
                <a:srgbClr val="993300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sz="28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_</a:t>
              </a:r>
              <a:r>
                <a:rPr lang="en-US" sz="2800" dirty="0" err="1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jspService</a:t>
              </a:r>
              <a:r>
                <a:rPr lang="en-US" sz="2800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()</a:t>
              </a:r>
            </a:p>
          </p:txBody>
        </p:sp>
        <p:sp>
          <p:nvSpPr>
            <p:cNvPr id="37894" name="Rectangle 7"/>
            <p:cNvSpPr>
              <a:spLocks noChangeArrowheads="1"/>
            </p:cNvSpPr>
            <p:nvPr/>
          </p:nvSpPr>
          <p:spPr bwMode="auto">
            <a:xfrm>
              <a:off x="2438400" y="1233488"/>
              <a:ext cx="6172200" cy="4876800"/>
            </a:xfrm>
            <a:prstGeom prst="rect">
              <a:avLst/>
            </a:prstGeom>
            <a:noFill/>
            <a:ln w="57150">
              <a:solidFill>
                <a:srgbClr val="99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895" name="Text Box 8"/>
            <p:cNvSpPr txBox="1">
              <a:spLocks noChangeArrowheads="1"/>
            </p:cNvSpPr>
            <p:nvPr/>
          </p:nvSpPr>
          <p:spPr bwMode="auto">
            <a:xfrm>
              <a:off x="6477000" y="1233488"/>
              <a:ext cx="2133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Servlet from JSP</a:t>
              </a:r>
            </a:p>
          </p:txBody>
        </p:sp>
        <p:sp>
          <p:nvSpPr>
            <p:cNvPr id="37896" name="Line 9"/>
            <p:cNvSpPr>
              <a:spLocks noChangeShapeType="1"/>
            </p:cNvSpPr>
            <p:nvPr/>
          </p:nvSpPr>
          <p:spPr bwMode="auto">
            <a:xfrm>
              <a:off x="5334000" y="2528888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897" name="Line 10"/>
            <p:cNvSpPr>
              <a:spLocks noChangeShapeType="1"/>
            </p:cNvSpPr>
            <p:nvPr/>
          </p:nvSpPr>
          <p:spPr bwMode="auto">
            <a:xfrm>
              <a:off x="5410200" y="4052888"/>
              <a:ext cx="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898" name="Line 11"/>
            <p:cNvSpPr>
              <a:spLocks noChangeShapeType="1"/>
            </p:cNvSpPr>
            <p:nvPr/>
          </p:nvSpPr>
          <p:spPr bwMode="auto">
            <a:xfrm>
              <a:off x="762000" y="2147888"/>
              <a:ext cx="3429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899" name="Text Box 12"/>
            <p:cNvSpPr txBox="1">
              <a:spLocks noChangeArrowheads="1"/>
            </p:cNvSpPr>
            <p:nvPr/>
          </p:nvSpPr>
          <p:spPr bwMode="auto">
            <a:xfrm>
              <a:off x="471488" y="1827213"/>
              <a:ext cx="16621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Init Event</a:t>
              </a:r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 flipV="1">
              <a:off x="1676400" y="3443288"/>
              <a:ext cx="1981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1" name="Line 14"/>
            <p:cNvSpPr>
              <a:spLocks noChangeShapeType="1"/>
            </p:cNvSpPr>
            <p:nvPr/>
          </p:nvSpPr>
          <p:spPr bwMode="auto">
            <a:xfrm flipH="1">
              <a:off x="1828800" y="3671888"/>
              <a:ext cx="1828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2" name="Text Box 15"/>
            <p:cNvSpPr txBox="1">
              <a:spLocks noChangeArrowheads="1"/>
            </p:cNvSpPr>
            <p:nvPr/>
          </p:nvSpPr>
          <p:spPr bwMode="auto">
            <a:xfrm>
              <a:off x="617538" y="3187700"/>
              <a:ext cx="10017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</a:t>
              </a:r>
            </a:p>
          </p:txBody>
        </p:sp>
        <p:sp>
          <p:nvSpPr>
            <p:cNvPr id="108560" name="Text Box 16"/>
            <p:cNvSpPr txBox="1">
              <a:spLocks noChangeArrowheads="1"/>
            </p:cNvSpPr>
            <p:nvPr/>
          </p:nvSpPr>
          <p:spPr bwMode="auto">
            <a:xfrm>
              <a:off x="838200" y="3748088"/>
              <a:ext cx="13906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27633" dir="5742636" algn="ctr" rotWithShape="0">
                <a:srgbClr val="993300"/>
              </a:outerShdw>
            </a:effectLst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  <a:buFontTx/>
                <a:buChar char="•"/>
                <a:defRPr/>
              </a:pPr>
              <a:endParaRPr lang="en-US" sz="20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04" name="Text Box 17"/>
            <p:cNvSpPr txBox="1">
              <a:spLocks noChangeArrowheads="1"/>
            </p:cNvSpPr>
            <p:nvPr/>
          </p:nvSpPr>
          <p:spPr bwMode="auto">
            <a:xfrm>
              <a:off x="635000" y="3476625"/>
              <a:ext cx="11572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</a:t>
              </a:r>
            </a:p>
          </p:txBody>
        </p:sp>
        <p:sp>
          <p:nvSpPr>
            <p:cNvPr id="37905" name="Line 18"/>
            <p:cNvSpPr>
              <a:spLocks noChangeShapeType="1"/>
            </p:cNvSpPr>
            <p:nvPr/>
          </p:nvSpPr>
          <p:spPr bwMode="auto">
            <a:xfrm>
              <a:off x="762000" y="4967288"/>
              <a:ext cx="3505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6" name="Text Box 19"/>
            <p:cNvSpPr txBox="1">
              <a:spLocks noChangeArrowheads="1"/>
            </p:cNvSpPr>
            <p:nvPr/>
          </p:nvSpPr>
          <p:spPr bwMode="auto">
            <a:xfrm>
              <a:off x="457200" y="4605338"/>
              <a:ext cx="2209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Destroy Event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FD51ED-DE59-32F0-79F8-E1C2648A9A8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1DB9DEB-4CE7-4BE3-AB7B-BAC827E74D7C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9D4547-011B-0788-33EC-6C9585204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636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 Server Pages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JSP Life Cycle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4294967295"/>
          </p:nvPr>
        </p:nvSpPr>
        <p:spPr>
          <a:xfrm>
            <a:off x="2166938" y="930275"/>
            <a:ext cx="6977062" cy="5656263"/>
          </a:xfrm>
        </p:spPr>
        <p:txBody>
          <a:bodyPr/>
          <a:lstStyle/>
          <a:p>
            <a:pPr algn="just" eaLnBrk="1" hangingPunct="1"/>
            <a:r>
              <a:rPr lang="en-US" altLang="en-US" sz="2800" b="1">
                <a:latin typeface="Times New Roman" panose="02020603050405020304" pitchFamily="18" charset="0"/>
              </a:rPr>
              <a:t>Translation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servlet code to implement JSP tags is automatically generated, complied and loaded into the servlet container. 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jspInit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() method is invoked when the JSP page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requested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_jspService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() method corresponds to the body of the JSP page and is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by the JSP container and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never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by the JSP page 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jspDestroy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() method is invoke when the JSP page is going to be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destroyed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again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 algn="just" eaLnBrk="1" hangingPunct="1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the servlet must implement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javax.servlet.jsp.HttpJspPage interface</a:t>
            </a:r>
            <a:endParaRPr lang="vi-V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868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939800"/>
            <a:ext cx="2024063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C20D88-3B8B-01D3-912D-895BBED2B26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D85E5A-98AC-4AAA-8FC5-5C3988D3ED0E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89D3D7-3FCE-6CBB-F895-56137A420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60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22713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 Server Pages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JSP Life Cycle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4294967295"/>
          </p:nvPr>
        </p:nvSpPr>
        <p:spPr>
          <a:xfrm>
            <a:off x="2150554" y="1676909"/>
            <a:ext cx="6829425" cy="3886200"/>
          </a:xfrm>
        </p:spPr>
        <p:txBody>
          <a:bodyPr/>
          <a:lstStyle/>
          <a:p>
            <a:pPr algn="just" eaLnBrk="1" hangingPunct="1"/>
            <a:r>
              <a:rPr lang="en-US" altLang="en-US" sz="2800" b="1" dirty="0">
                <a:latin typeface="Times New Roman" panose="02020603050405020304" pitchFamily="18" charset="0"/>
              </a:rPr>
              <a:t>Complication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JSP page is automatically compiled and executed again by JSP/ Servlet Engine</a:t>
            </a:r>
          </a:p>
          <a:p>
            <a:pPr algn="just" eaLnBrk="1" hangingPunct="1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carried out with the help of page directives controlling various execution parameters and are used for buffering output and handling errors 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1" y="1676909"/>
            <a:ext cx="2024063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F12CCF-4E85-A6B4-06DD-89395E05608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C8292E-CDD8-42AB-A2DA-9EE4C2C16F18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37F169-13E5-6A9C-7815-BE6A17757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74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227138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Server Pages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Life Cycle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47EFC1C-8393-F7DF-9286-AB46ABCED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332441"/>
            <a:ext cx="794385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08F3AA-0C54-8232-A5CA-18F88866899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926385-6719-4E6A-8EE0-FB71EC266C98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F10009-2319-D649-EB2F-56BC120B2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5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262040" y="1223963"/>
            <a:ext cx="8783637" cy="4053502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build web application applying MVC model using Servlet, JSP + Scripting Element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 vs. Servlet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Model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 mechanism, syntax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JSP combining the Servlets and Java objects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connect DB using Dynamic connection or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DataSource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664BA-0256-8621-B072-AE6C1EBB598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E5BF24-0AFE-4715-9EDC-73E497A95918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D24924-C7A8-268E-1637-3C9C481A6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11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228E51E-F016-2C2A-9B8C-5505F8D97532}"/>
              </a:ext>
            </a:extLst>
          </p:cNvPr>
          <p:cNvGrpSpPr/>
          <p:nvPr/>
        </p:nvGrpSpPr>
        <p:grpSpPr>
          <a:xfrm>
            <a:off x="335168" y="1020609"/>
            <a:ext cx="8651515" cy="5370513"/>
            <a:chOff x="158188" y="568325"/>
            <a:chExt cx="8651515" cy="5370513"/>
          </a:xfrm>
        </p:grpSpPr>
        <p:pic>
          <p:nvPicPr>
            <p:cNvPr id="55298" name="Picture 1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25" y="568325"/>
              <a:ext cx="5832475" cy="537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222250" y="760413"/>
              <a:ext cx="5862638" cy="444976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2" name="AutoShape 6"/>
            <p:cNvSpPr>
              <a:spLocks noChangeArrowheads="1"/>
            </p:cNvSpPr>
            <p:nvPr/>
          </p:nvSpPr>
          <p:spPr bwMode="auto">
            <a:xfrm>
              <a:off x="6623050" y="2538413"/>
              <a:ext cx="2186653" cy="574675"/>
            </a:xfrm>
            <a:prstGeom prst="wedgeRoundRectCallout">
              <a:avLst>
                <a:gd name="adj1" fmla="val -71241"/>
                <a:gd name="adj2" fmla="val 75917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vi-VN" altLang="en-US" sz="2400" b="1" dirty="0">
                  <a:latin typeface="Times New Roman" panose="02020603050405020304" pitchFamily="18" charset="0"/>
                  <a:cs typeface="Arial" panose="020B0604020202020204" pitchFamily="34" charset="0"/>
                </a:rPr>
                <a:t>Declarations</a:t>
              </a:r>
            </a:p>
          </p:txBody>
        </p:sp>
        <p:sp>
          <p:nvSpPr>
            <p:cNvPr id="24" name="Oval 8"/>
            <p:cNvSpPr>
              <a:spLocks noChangeArrowheads="1"/>
            </p:cNvSpPr>
            <p:nvPr/>
          </p:nvSpPr>
          <p:spPr bwMode="auto">
            <a:xfrm>
              <a:off x="158188" y="802819"/>
              <a:ext cx="5819775" cy="137706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" name="AutoShape 9"/>
            <p:cNvSpPr>
              <a:spLocks noChangeArrowheads="1"/>
            </p:cNvSpPr>
            <p:nvPr/>
          </p:nvSpPr>
          <p:spPr bwMode="auto">
            <a:xfrm>
              <a:off x="4046538" y="595313"/>
              <a:ext cx="2016125" cy="484187"/>
            </a:xfrm>
            <a:prstGeom prst="wedgeRoundRectCallout">
              <a:avLst>
                <a:gd name="adj1" fmla="val -19949"/>
                <a:gd name="adj2" fmla="val 69764"/>
                <a:gd name="adj3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vi-VN" altLang="en-US" sz="2400" b="1" dirty="0">
                  <a:latin typeface="Times New Roman" panose="02020603050405020304" pitchFamily="18" charset="0"/>
                  <a:cs typeface="Arial" panose="020B0604020202020204" pitchFamily="34" charset="0"/>
                </a:rPr>
                <a:t>jspInit</a:t>
              </a:r>
            </a:p>
          </p:txBody>
        </p:sp>
        <p:sp>
          <p:nvSpPr>
            <p:cNvPr id="27" name="Oval 11"/>
            <p:cNvSpPr>
              <a:spLocks noChangeArrowheads="1"/>
            </p:cNvSpPr>
            <p:nvPr/>
          </p:nvSpPr>
          <p:spPr bwMode="auto">
            <a:xfrm>
              <a:off x="182563" y="2239964"/>
              <a:ext cx="5819775" cy="130948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8" name="AutoShape 12"/>
            <p:cNvSpPr>
              <a:spLocks noChangeArrowheads="1"/>
            </p:cNvSpPr>
            <p:nvPr/>
          </p:nvSpPr>
          <p:spPr bwMode="auto">
            <a:xfrm>
              <a:off x="6518275" y="3468688"/>
              <a:ext cx="2016125" cy="431800"/>
            </a:xfrm>
            <a:prstGeom prst="wedgeRoundRectCallout">
              <a:avLst>
                <a:gd name="adj1" fmla="val -100352"/>
                <a:gd name="adj2" fmla="val -48398"/>
                <a:gd name="adj3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vi-VN" altLang="en-US" sz="2400" b="1">
                  <a:latin typeface="Times New Roman" panose="02020603050405020304" pitchFamily="18" charset="0"/>
                  <a:cs typeface="Arial" panose="020B0604020202020204" pitchFamily="34" charset="0"/>
                </a:rPr>
                <a:t>jspDestroy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286A0-49D1-BF34-39F4-D2538AEF62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00C266-ED00-421F-B768-6CE8B2D15B71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F2A8D6-D866-5785-1F06-BA1211BB4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4FA1463-3AB2-1D9B-0739-8EC72835446E}"/>
              </a:ext>
            </a:extLst>
          </p:cNvPr>
          <p:cNvSpPr txBox="1">
            <a:spLocks/>
          </p:cNvSpPr>
          <p:nvPr/>
        </p:nvSpPr>
        <p:spPr bwMode="auto">
          <a:xfrm>
            <a:off x="914400" y="0"/>
            <a:ext cx="8229600" cy="102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 Server Pages </a:t>
            </a:r>
            <a:b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JSP Life Cycle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272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6" y="1604654"/>
            <a:ext cx="3385059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50" y="4186542"/>
            <a:ext cx="328612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0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81" y="1623708"/>
            <a:ext cx="5507038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81" y="4186542"/>
            <a:ext cx="5562600" cy="160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E1107-41F0-FB5E-75B3-294AA13052A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FC56CAB-AD5D-4FA3-BE11-5A262346891C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24E3C5-C329-0910-DF37-EDA610791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08414FE-8518-91A2-FF9C-94DB0F5ABF3E}"/>
              </a:ext>
            </a:extLst>
          </p:cNvPr>
          <p:cNvSpPr txBox="1">
            <a:spLocks/>
          </p:cNvSpPr>
          <p:nvPr/>
        </p:nvSpPr>
        <p:spPr bwMode="auto">
          <a:xfrm>
            <a:off x="914400" y="0"/>
            <a:ext cx="8229600" cy="102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 Server Pages </a:t>
            </a:r>
            <a:b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JSP Life Cycle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83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0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4106863"/>
            <a:ext cx="6505575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2909888" y="5116513"/>
            <a:ext cx="6234112" cy="10699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b="1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b="1">
                <a:solidFill>
                  <a:srgbClr val="FF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Clean and Build Application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EA26F8-B911-620C-6FDC-D68C8B1CA3F3}"/>
              </a:ext>
            </a:extLst>
          </p:cNvPr>
          <p:cNvGrpSpPr/>
          <p:nvPr/>
        </p:nvGrpSpPr>
        <p:grpSpPr>
          <a:xfrm>
            <a:off x="0" y="1636558"/>
            <a:ext cx="9144000" cy="2157413"/>
            <a:chOff x="0" y="1184275"/>
            <a:chExt cx="9144000" cy="2157413"/>
          </a:xfrm>
        </p:grpSpPr>
        <p:pic>
          <p:nvPicPr>
            <p:cNvPr id="57347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84275"/>
              <a:ext cx="9144000" cy="2144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0295" name="Rectangle 7"/>
            <p:cNvSpPr>
              <a:spLocks noChangeArrowheads="1"/>
            </p:cNvSpPr>
            <p:nvPr/>
          </p:nvSpPr>
          <p:spPr bwMode="auto">
            <a:xfrm>
              <a:off x="301625" y="2628900"/>
              <a:ext cx="8842375" cy="712788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pic>
        <p:nvPicPr>
          <p:cNvPr id="33805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16400"/>
            <a:ext cx="25812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C02FB-82BB-2A14-96F8-4E539E219B0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0B79AB1-ADA8-4BC2-8FD8-82763F0F15E9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BC152-DE9D-2EC6-28A6-9E1A04D31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A449BD9-B4CF-026D-067B-981EA468E502}"/>
              </a:ext>
            </a:extLst>
          </p:cNvPr>
          <p:cNvSpPr txBox="1">
            <a:spLocks/>
          </p:cNvSpPr>
          <p:nvPr/>
        </p:nvSpPr>
        <p:spPr bwMode="auto">
          <a:xfrm>
            <a:off x="914400" y="0"/>
            <a:ext cx="8229600" cy="1020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 Server Pages </a:t>
            </a:r>
            <a:b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JSP Life Cycle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69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33463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 Directives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07" name="Rectangle 3"/>
          <p:cNvSpPr>
            <a:spLocks noGrp="1"/>
          </p:cNvSpPr>
          <p:nvPr>
            <p:ph type="body" idx="4294967295"/>
          </p:nvPr>
        </p:nvSpPr>
        <p:spPr>
          <a:xfrm>
            <a:off x="-19665" y="1128817"/>
            <a:ext cx="9216323" cy="5436124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300"/>
              </a:spcBef>
            </a:pPr>
            <a:r>
              <a:rPr lang="vi-VN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the structure of the servlet </a:t>
            </a:r>
            <a:r>
              <a:rPr lang="vi-V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sending messages from the JSP page to the JSP container.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</a:pPr>
            <a:r>
              <a:rPr lang="vi-V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vi-VN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vi-V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directives is the </a:t>
            </a:r>
            <a:r>
              <a:rPr lang="vi-VN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JSP file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</a:pPr>
            <a:r>
              <a:rPr lang="vi-V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 uses directives for </a:t>
            </a:r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the </a:t>
            </a:r>
            <a:r>
              <a:rPr lang="vi-VN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</a:t>
            </a:r>
            <a:r>
              <a:rPr lang="vi-V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JSP pages.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</a:pPr>
            <a:r>
              <a:rPr lang="vi-VN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produce any output </a:t>
            </a:r>
            <a:r>
              <a:rPr lang="vi-V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vi-VN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</a:t>
            </a:r>
            <a:r>
              <a:rPr lang="vi-V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JSP </a:t>
            </a:r>
            <a:r>
              <a:rPr lang="vi-VN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r>
              <a:rPr lang="vi-V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 the </a:t>
            </a:r>
            <a:r>
              <a:rPr lang="vi-VN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vi-V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performed on the JSP page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</a:pPr>
            <a:r>
              <a:rPr lang="vi-VN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scripting language used</a:t>
            </a:r>
          </a:p>
          <a:p>
            <a:pPr lvl="1" eaLnBrk="1" hangingPunct="1">
              <a:lnSpc>
                <a:spcPct val="80000"/>
              </a:lnSpc>
              <a:spcBef>
                <a:spcPts val="300"/>
              </a:spcBef>
            </a:pPr>
            <a:r>
              <a:rPr lang="vi-VN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vi-V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&lt;%@ page language = “java” ...%&gt;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</a:pPr>
            <a:r>
              <a:rPr lang="vi-VN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Denote the use of custom tags library (taglib)</a:t>
            </a:r>
          </a:p>
          <a:p>
            <a:pPr lvl="1" eaLnBrk="1" hangingPunct="1">
              <a:lnSpc>
                <a:spcPct val="80000"/>
              </a:lnSpc>
              <a:spcBef>
                <a:spcPts val="300"/>
              </a:spcBef>
            </a:pPr>
            <a:r>
              <a:rPr lang="vi-VN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vi-V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&lt;%@ taglib uri = “c:\...” prefix = “abc” %&gt;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</a:pPr>
            <a:r>
              <a:rPr lang="vi-VN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the contents of another JSP page into the current page</a:t>
            </a:r>
          </a:p>
          <a:p>
            <a:pPr lvl="1" eaLnBrk="1" hangingPunct="1">
              <a:lnSpc>
                <a:spcPct val="80000"/>
              </a:lnSpc>
              <a:spcBef>
                <a:spcPts val="300"/>
              </a:spcBef>
            </a:pPr>
            <a:r>
              <a:rPr lang="vi-VN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vi-V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&lt;%@ include file = “c:\...” %&gt;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</a:pPr>
            <a:r>
              <a:rPr lang="vi-VN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Java file to Java packages list.</a:t>
            </a:r>
          </a:p>
          <a:p>
            <a:pPr lvl="1" eaLnBrk="1" hangingPunct="1">
              <a:lnSpc>
                <a:spcPct val="80000"/>
              </a:lnSpc>
              <a:spcBef>
                <a:spcPts val="300"/>
              </a:spcBef>
            </a:pPr>
            <a:r>
              <a:rPr lang="vi-VN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vi-V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&lt;%@ page …. import = “java.util.*, java.lang.*” %&gt;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</a:pPr>
            <a:r>
              <a:rPr lang="vi-VN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handle </a:t>
            </a:r>
            <a:r>
              <a:rPr lang="vi-V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JSP page and JSP page is catched errors (isErrorPage).  </a:t>
            </a:r>
          </a:p>
          <a:p>
            <a:pPr lvl="1" eaLnBrk="1" hangingPunct="1">
              <a:lnSpc>
                <a:spcPct val="80000"/>
              </a:lnSpc>
              <a:spcBef>
                <a:spcPts val="300"/>
              </a:spcBef>
            </a:pPr>
            <a:r>
              <a:rPr lang="vi-VN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vi-V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handle error &lt;%@ page … errorpage = “/error.jsp” … %&gt;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vi-VN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process error &lt;%@ page isErrorPage = “true” %&gt;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AF0C1-AED3-7AC5-1EB7-F9F00D70172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40F801-D6E5-4091-97C5-80183E5A3C74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A39BD3-FFC5-B828-194A-27578B870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561975"/>
          </a:xfrm>
        </p:spPr>
        <p:txBody>
          <a:bodyPr/>
          <a:lstStyle/>
          <a:p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Page Directives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4294967295"/>
          </p:nvPr>
        </p:nvSpPr>
        <p:spPr>
          <a:xfrm>
            <a:off x="-19664" y="661577"/>
            <a:ext cx="9144000" cy="117705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define and manipulate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number of important attributes that affect the entire JSP page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written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beginning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JSP page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JSP page can contain any number of page directives. All directives in the page are processed together during translation and result is applied together to the JSP page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vi-V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vi-V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&lt;%@ page </a:t>
            </a:r>
            <a:r>
              <a:rPr lang="vi-V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vi-VN" alt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%&gt;</a:t>
            </a:r>
            <a:r>
              <a:rPr lang="vi-V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A851E-73C6-03DF-CAA3-DC9584D78DC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448C2D-CD0C-45A4-8A6A-23DDA2D318BF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BEC50F-681B-AA3D-CFA1-7AD7EB66E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FBD15B-3E85-ABE8-1A78-F8084AD41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36" y="1877960"/>
            <a:ext cx="7999940" cy="46518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22363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 Directives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&amp;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Taglib</a:t>
            </a: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0" y="891098"/>
            <a:ext cx="9144000" cy="5578526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vi-VN" altLang="en-US" sz="2800" b="1" dirty="0">
                <a:latin typeface="Times New Roman" panose="02020603050405020304" pitchFamily="18" charset="0"/>
              </a:rPr>
              <a:t>Include</a:t>
            </a:r>
            <a:endParaRPr lang="en-US" altLang="en-US" sz="2800" b="1" dirty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Is used to </a:t>
            </a:r>
            <a:r>
              <a:rPr lang="en-US" altLang="en-US" sz="2400" b="1" dirty="0">
                <a:latin typeface="Times New Roman" panose="02020603050405020304" pitchFamily="18" charset="0"/>
              </a:rPr>
              <a:t>physically include </a:t>
            </a:r>
            <a:r>
              <a:rPr lang="en-US" altLang="en-US" sz="2400" dirty="0">
                <a:latin typeface="Times New Roman" panose="02020603050405020304" pitchFamily="18" charset="0"/>
              </a:rPr>
              <a:t>the contents of another file sending to the server. The included file can be a HTML or JSP</a:t>
            </a:r>
            <a:endParaRPr lang="vi-VN" altLang="en-US" sz="24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vi-VN" altLang="en-US" sz="2400" dirty="0">
                <a:latin typeface="Times New Roman" panose="02020603050405020304" pitchFamily="18" charset="0"/>
              </a:rPr>
              <a:t>Identify the file through the local URL</a:t>
            </a:r>
          </a:p>
          <a:p>
            <a:pPr lvl="1" eaLnBrk="1" hangingPunct="1">
              <a:lnSpc>
                <a:spcPct val="90000"/>
              </a:lnSpc>
            </a:pPr>
            <a:r>
              <a:rPr lang="vi-VN" altLang="en-US" sz="2400" dirty="0">
                <a:latin typeface="Times New Roman" panose="02020603050405020304" pitchFamily="18" charset="0"/>
              </a:rPr>
              <a:t>A single JSP file can include multiple include directives</a:t>
            </a:r>
          </a:p>
          <a:p>
            <a:pPr lvl="1" eaLnBrk="1" hangingPunct="1">
              <a:lnSpc>
                <a:spcPct val="90000"/>
              </a:lnSpc>
            </a:pPr>
            <a:r>
              <a:rPr lang="vi-VN" altLang="en-US" b="1" dirty="0">
                <a:latin typeface="Times New Roman" panose="02020603050405020304" pitchFamily="18" charset="0"/>
              </a:rPr>
              <a:t>Syntax</a:t>
            </a:r>
            <a:r>
              <a:rPr lang="vi-VN" altLang="en-US" dirty="0">
                <a:latin typeface="Times New Roman" panose="02020603050405020304" pitchFamily="18" charset="0"/>
              </a:rPr>
              <a:t>: </a:t>
            </a:r>
            <a:r>
              <a:rPr lang="vi-V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&lt;%@ include file = “URL” %&gt;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vi-V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vi-VN" altLang="en-US" sz="2800" b="1" dirty="0">
                <a:latin typeface="Times New Roman" panose="02020603050405020304" pitchFamily="18" charset="0"/>
              </a:rPr>
              <a:t>Taglib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Enables the </a:t>
            </a:r>
            <a:r>
              <a:rPr lang="en-US" altLang="en-US" sz="2400" b="1" dirty="0">
                <a:latin typeface="Times New Roman" panose="02020603050405020304" pitchFamily="18" charset="0"/>
              </a:rPr>
              <a:t>use of custom tags </a:t>
            </a:r>
            <a:r>
              <a:rPr lang="en-US" altLang="en-US" sz="2400" dirty="0">
                <a:latin typeface="Times New Roman" panose="02020603050405020304" pitchFamily="18" charset="0"/>
              </a:rPr>
              <a:t>in the JSP page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Access to all the objects that are available for a JSP page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Extend the functionality of a JSP page one after the other</a:t>
            </a:r>
            <a:endParaRPr lang="vi-VN" altLang="en-US" sz="2400" dirty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vi-VN" altLang="en-US" sz="2400" dirty="0">
                <a:latin typeface="Times New Roman" panose="02020603050405020304" pitchFamily="18" charset="0"/>
              </a:rPr>
              <a:t>The TLD – Tag Library Descriptor is identified through the URI – Uniform Resource Identifier and prefix describes the prefix string used to define the custom tag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vi-VN" altLang="en-US" sz="2400" b="1" dirty="0">
                <a:latin typeface="Times New Roman" panose="02020603050405020304" pitchFamily="18" charset="0"/>
              </a:rPr>
              <a:t>Syntax</a:t>
            </a:r>
            <a:r>
              <a:rPr lang="vi-VN" altLang="en-US" sz="2400" dirty="0">
                <a:latin typeface="Times New Roman" panose="02020603050405020304" pitchFamily="18" charset="0"/>
              </a:rPr>
              <a:t>: </a:t>
            </a:r>
            <a:r>
              <a:rPr lang="vi-V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&lt;%@ taglib uri = “URL” prefix = “name” %&gt;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4D5736-B18B-95BE-EF15-F7528E857C1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599E3E6-2D5C-4A41-85EA-00DBE9EB7BF4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913F47-FF7D-132E-0045-AC2C1A7F1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457200" y="709613"/>
            <a:ext cx="8686800" cy="577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vi-V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Main </a:t>
            </a: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(main.jsp) </a:t>
            </a:r>
            <a:r>
              <a:rPr lang="vi-V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file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</a:rPr>
              <a:t>&lt;</a:t>
            </a:r>
            <a:r>
              <a:rPr lang="en-US" altLang="en-US" dirty="0">
                <a:latin typeface="Times New Roman" panose="02020603050405020304" pitchFamily="18" charset="0"/>
              </a:rPr>
              <a:t>html&gt;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  &lt;head&gt;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    &lt;title&gt;Directive Includes JSP program&lt;/title&gt;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  &lt;/head&gt;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  &lt;body&gt;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  	&lt;%-- include use directives --%&gt;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  	Current date is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  	&lt;%@ include file = "</a:t>
            </a:r>
            <a:r>
              <a:rPr lang="en-US" altLang="en-US" dirty="0" err="1">
                <a:latin typeface="Times New Roman" panose="02020603050405020304" pitchFamily="18" charset="0"/>
              </a:rPr>
              <a:t>myDate.jsp</a:t>
            </a:r>
            <a:r>
              <a:rPr lang="en-US" altLang="en-US" dirty="0">
                <a:latin typeface="Times New Roman" panose="02020603050405020304" pitchFamily="18" charset="0"/>
              </a:rPr>
              <a:t>" %&gt;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  &lt;/body&gt;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&lt;/html&gt;</a:t>
            </a:r>
            <a:endParaRPr lang="vi-V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vi-VN" altLang="en-US" b="1" dirty="0">
                <a:solidFill>
                  <a:srgbClr val="00B050"/>
                </a:solidFill>
                <a:latin typeface="Times New Roman" panose="02020603050405020304" pitchFamily="18" charset="0"/>
              </a:rPr>
              <a:t>Include </a:t>
            </a:r>
            <a:r>
              <a:rPr lang="en-US" altLang="en-US" b="1" dirty="0">
                <a:solidFill>
                  <a:srgbClr val="00B05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b="1" dirty="0" err="1">
                <a:solidFill>
                  <a:srgbClr val="00B050"/>
                </a:solidFill>
                <a:latin typeface="Times New Roman" panose="02020603050405020304" pitchFamily="18" charset="0"/>
              </a:rPr>
              <a:t>myDate.jsp</a:t>
            </a:r>
            <a:r>
              <a:rPr lang="en-US" altLang="en-US" b="1" dirty="0">
                <a:solidFill>
                  <a:srgbClr val="00B050"/>
                </a:solidFill>
                <a:latin typeface="Times New Roman" panose="02020603050405020304" pitchFamily="18" charset="0"/>
              </a:rPr>
              <a:t>) </a:t>
            </a:r>
            <a:r>
              <a:rPr lang="vi-VN" altLang="en-US" b="1" dirty="0">
                <a:solidFill>
                  <a:srgbClr val="00B050"/>
                </a:solidFill>
                <a:latin typeface="Times New Roman" panose="02020603050405020304" pitchFamily="18" charset="0"/>
              </a:rPr>
              <a:t>file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&lt;%@ page import="</a:t>
            </a:r>
            <a:r>
              <a:rPr lang="en-US" altLang="en-US" dirty="0" err="1">
                <a:latin typeface="Times New Roman" panose="02020603050405020304" pitchFamily="18" charset="0"/>
              </a:rPr>
              <a:t>java.util.Date</a:t>
            </a:r>
            <a:r>
              <a:rPr lang="en-US" altLang="en-US" dirty="0">
                <a:latin typeface="Times New Roman" panose="02020603050405020304" pitchFamily="18" charset="0"/>
              </a:rPr>
              <a:t>" %&gt;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&lt;html&gt;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  &lt;head&gt;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    &lt;title&gt;Date JSP program&lt;/title&gt;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  &lt;/head&gt;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  &lt;body&gt;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  	&lt;%= new Date().</a:t>
            </a:r>
            <a:r>
              <a:rPr lang="en-US" altLang="en-US" dirty="0" err="1">
                <a:latin typeface="Times New Roman" panose="02020603050405020304" pitchFamily="18" charset="0"/>
              </a:rPr>
              <a:t>toLocaleString</a:t>
            </a:r>
            <a:r>
              <a:rPr lang="en-US" altLang="en-US" dirty="0">
                <a:latin typeface="Times New Roman" panose="02020603050405020304" pitchFamily="18" charset="0"/>
              </a:rPr>
              <a:t>() %&gt;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  &lt;/body&gt;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&lt;/html&gt;</a:t>
            </a:r>
            <a:endParaRPr lang="vi-V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71513" y="2078038"/>
            <a:ext cx="6480175" cy="1152525"/>
            <a:chOff x="423" y="1543"/>
            <a:chExt cx="4082" cy="726"/>
          </a:xfrm>
        </p:grpSpPr>
        <p:sp>
          <p:nvSpPr>
            <p:cNvPr id="52238" name="Oval 5"/>
            <p:cNvSpPr>
              <a:spLocks noChangeArrowheads="1"/>
            </p:cNvSpPr>
            <p:nvPr/>
          </p:nvSpPr>
          <p:spPr bwMode="auto">
            <a:xfrm>
              <a:off x="423" y="2042"/>
              <a:ext cx="2540" cy="227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2239" name="AutoShape 6"/>
            <p:cNvSpPr>
              <a:spLocks noChangeArrowheads="1"/>
            </p:cNvSpPr>
            <p:nvPr/>
          </p:nvSpPr>
          <p:spPr bwMode="auto">
            <a:xfrm>
              <a:off x="2600" y="1543"/>
              <a:ext cx="1905" cy="317"/>
            </a:xfrm>
            <a:prstGeom prst="wedgeEllipseCallout">
              <a:avLst>
                <a:gd name="adj1" fmla="val -52153"/>
                <a:gd name="adj2" fmla="val 11656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vi-VN" altLang="en-US" b="1">
                  <a:latin typeface="Times New Roman" panose="02020603050405020304" pitchFamily="18" charset="0"/>
                  <a:cs typeface="Arial" panose="020B0604020202020204" pitchFamily="34" charset="0"/>
                </a:rPr>
                <a:t>Directives - include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741363" y="1792288"/>
            <a:ext cx="3529012" cy="863600"/>
            <a:chOff x="467" y="1363"/>
            <a:chExt cx="2223" cy="544"/>
          </a:xfrm>
        </p:grpSpPr>
        <p:sp>
          <p:nvSpPr>
            <p:cNvPr id="52236" name="Oval 8"/>
            <p:cNvSpPr>
              <a:spLocks noChangeArrowheads="1"/>
            </p:cNvSpPr>
            <p:nvPr/>
          </p:nvSpPr>
          <p:spPr bwMode="auto">
            <a:xfrm>
              <a:off x="467" y="1726"/>
              <a:ext cx="2065" cy="181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2237" name="AutoShape 9"/>
            <p:cNvSpPr>
              <a:spLocks noChangeArrowheads="1"/>
            </p:cNvSpPr>
            <p:nvPr/>
          </p:nvSpPr>
          <p:spPr bwMode="auto">
            <a:xfrm>
              <a:off x="921" y="1363"/>
              <a:ext cx="1769" cy="317"/>
            </a:xfrm>
            <a:prstGeom prst="wedgeEllipseCallout">
              <a:avLst>
                <a:gd name="adj1" fmla="val -199"/>
                <a:gd name="adj2" fmla="val 66403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vi-VN" altLang="en-US" b="1">
                  <a:latin typeface="Times New Roman" panose="02020603050405020304" pitchFamily="18" charset="0"/>
                  <a:cs typeface="Arial" panose="020B0604020202020204" pitchFamily="34" charset="0"/>
                </a:rPr>
                <a:t>JSP Comments</a:t>
              </a: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787400" y="4913313"/>
            <a:ext cx="5975350" cy="1081087"/>
            <a:chOff x="496" y="3329"/>
            <a:chExt cx="3764" cy="681"/>
          </a:xfrm>
        </p:grpSpPr>
        <p:sp>
          <p:nvSpPr>
            <p:cNvPr id="52234" name="Oval 14"/>
            <p:cNvSpPr>
              <a:spLocks noChangeArrowheads="1"/>
            </p:cNvSpPr>
            <p:nvPr/>
          </p:nvSpPr>
          <p:spPr bwMode="auto">
            <a:xfrm>
              <a:off x="496" y="3737"/>
              <a:ext cx="2404" cy="273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2235" name="AutoShape 15"/>
            <p:cNvSpPr>
              <a:spLocks noChangeArrowheads="1"/>
            </p:cNvSpPr>
            <p:nvPr/>
          </p:nvSpPr>
          <p:spPr bwMode="auto">
            <a:xfrm>
              <a:off x="2491" y="3329"/>
              <a:ext cx="1769" cy="317"/>
            </a:xfrm>
            <a:prstGeom prst="wedgeEllipseCallout">
              <a:avLst>
                <a:gd name="adj1" fmla="val -44120"/>
                <a:gd name="adj2" fmla="val 91954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vi-VN" altLang="en-US" b="1">
                  <a:latin typeface="Times New Roman" panose="02020603050405020304" pitchFamily="18" charset="0"/>
                  <a:cs typeface="Arial" panose="020B0604020202020204" pitchFamily="34" charset="0"/>
                </a:rPr>
                <a:t>Expression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423863" y="3186113"/>
            <a:ext cx="6480175" cy="1152525"/>
            <a:chOff x="267" y="2241"/>
            <a:chExt cx="4082" cy="726"/>
          </a:xfrm>
        </p:grpSpPr>
        <p:sp>
          <p:nvSpPr>
            <p:cNvPr id="52232" name="Oval 19"/>
            <p:cNvSpPr>
              <a:spLocks noChangeArrowheads="1"/>
            </p:cNvSpPr>
            <p:nvPr/>
          </p:nvSpPr>
          <p:spPr bwMode="auto">
            <a:xfrm>
              <a:off x="267" y="2740"/>
              <a:ext cx="2540" cy="227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2233" name="AutoShape 20"/>
            <p:cNvSpPr>
              <a:spLocks noChangeArrowheads="1"/>
            </p:cNvSpPr>
            <p:nvPr/>
          </p:nvSpPr>
          <p:spPr bwMode="auto">
            <a:xfrm>
              <a:off x="2444" y="2241"/>
              <a:ext cx="1905" cy="317"/>
            </a:xfrm>
            <a:prstGeom prst="wedgeEllipseCallout">
              <a:avLst>
                <a:gd name="adj1" fmla="val -52153"/>
                <a:gd name="adj2" fmla="val 11656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vi-VN" altLang="en-US" b="1">
                  <a:latin typeface="Times New Roman" panose="02020603050405020304" pitchFamily="18" charset="0"/>
                  <a:cs typeface="Arial" panose="020B0604020202020204" pitchFamily="34" charset="0"/>
                </a:rPr>
                <a:t>Directives - page</a:t>
              </a:r>
            </a:p>
          </p:txBody>
        </p:sp>
      </p:grp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FF6998-9553-4B4D-4F2E-3CAC95A6CD9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7BDE44-5172-4725-B6C1-92591D102F79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CE3A0-47E6-CBB7-4FCF-260C51689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05CEDB-A9AF-5659-D4CF-CC7F31430A3F}"/>
              </a:ext>
            </a:extLst>
          </p:cNvPr>
          <p:cNvSpPr/>
          <p:nvPr/>
        </p:nvSpPr>
        <p:spPr>
          <a:xfrm>
            <a:off x="6627840" y="949326"/>
            <a:ext cx="1629294" cy="625475"/>
          </a:xfrm>
          <a:prstGeom prst="rect">
            <a:avLst/>
          </a:prstGeom>
          <a:solidFill>
            <a:srgbClr val="00B050"/>
          </a:solidFill>
          <a:ln w="19050">
            <a:solidFill>
              <a:srgbClr val="FF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main.jsp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564071-2A24-754E-F46F-AB920D835093}"/>
              </a:ext>
            </a:extLst>
          </p:cNvPr>
          <p:cNvSpPr/>
          <p:nvPr/>
        </p:nvSpPr>
        <p:spPr>
          <a:xfrm>
            <a:off x="6762751" y="4287838"/>
            <a:ext cx="1629294" cy="625475"/>
          </a:xfrm>
          <a:prstGeom prst="rect">
            <a:avLst/>
          </a:prstGeom>
          <a:solidFill>
            <a:srgbClr val="00B050"/>
          </a:solidFill>
          <a:ln w="19050">
            <a:solidFill>
              <a:srgbClr val="FFFF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myDate.jsp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BE5F5AC-DC4B-AE5F-4C50-BA3665AB49FC}"/>
              </a:ext>
            </a:extLst>
          </p:cNvPr>
          <p:cNvSpPr txBox="1">
            <a:spLocks/>
          </p:cNvSpPr>
          <p:nvPr/>
        </p:nvSpPr>
        <p:spPr bwMode="auto">
          <a:xfrm>
            <a:off x="914400" y="1"/>
            <a:ext cx="8229600" cy="79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Directives</a:t>
            </a:r>
            <a:b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Include &amp; Taglib</a:t>
            </a: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70" y="912813"/>
            <a:ext cx="3788105" cy="1867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049" y="2825750"/>
            <a:ext cx="7157627" cy="361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1F466-261A-E859-1F97-04910862CAB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E810ED-68F1-45A7-8FAA-DA8B1AF595D1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4239EF-224B-F295-677F-9ADF8A830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52CA867-5881-33C6-D5E6-7496297CDEFB}"/>
              </a:ext>
            </a:extLst>
          </p:cNvPr>
          <p:cNvSpPr txBox="1">
            <a:spLocks/>
          </p:cNvSpPr>
          <p:nvPr/>
        </p:nvSpPr>
        <p:spPr bwMode="auto">
          <a:xfrm>
            <a:off x="914400" y="1"/>
            <a:ext cx="8229600" cy="867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Directives</a:t>
            </a:r>
            <a:b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Include &amp; Taglib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13A29D2-B516-56D3-8F1B-6ED830870DC1}"/>
              </a:ext>
            </a:extLst>
          </p:cNvPr>
          <p:cNvGrpSpPr/>
          <p:nvPr/>
        </p:nvGrpSpPr>
        <p:grpSpPr>
          <a:xfrm>
            <a:off x="16166" y="1585259"/>
            <a:ext cx="8980350" cy="4835204"/>
            <a:chOff x="0" y="2000250"/>
            <a:chExt cx="9262473" cy="4857750"/>
          </a:xfrm>
        </p:grpSpPr>
        <p:pic>
          <p:nvPicPr>
            <p:cNvPr id="28680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000250"/>
              <a:ext cx="6429375" cy="485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82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5348" y="2488390"/>
              <a:ext cx="7477125" cy="790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0CAFB-DB0F-C9B3-FA98-86E02D2C008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C195C4-CD8C-4EE0-BEA6-4534DB636F31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256F71-44E0-7066-C4B5-C895B81FA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8728187D-F8A3-B94E-EA4D-8B27CB3A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976" y="5070999"/>
            <a:ext cx="29622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AA84540A-2999-B3D8-FAEB-A32947F40CDC}"/>
              </a:ext>
            </a:extLst>
          </p:cNvPr>
          <p:cNvSpPr txBox="1">
            <a:spLocks/>
          </p:cNvSpPr>
          <p:nvPr/>
        </p:nvSpPr>
        <p:spPr bwMode="auto">
          <a:xfrm>
            <a:off x="914400" y="1"/>
            <a:ext cx="8229600" cy="867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Directives</a:t>
            </a:r>
            <a:b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Include &amp; Taglib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5D0711B-1F4E-915D-119E-D70580FD992F}"/>
              </a:ext>
            </a:extLst>
          </p:cNvPr>
          <p:cNvGrpSpPr/>
          <p:nvPr/>
        </p:nvGrpSpPr>
        <p:grpSpPr>
          <a:xfrm>
            <a:off x="442453" y="1063625"/>
            <a:ext cx="8242606" cy="5417074"/>
            <a:chOff x="0" y="563563"/>
            <a:chExt cx="7937500" cy="6294437"/>
          </a:xfrm>
        </p:grpSpPr>
        <p:pic>
          <p:nvPicPr>
            <p:cNvPr id="54274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63563"/>
              <a:ext cx="7913688" cy="6294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7704" name="Rectangle 8"/>
            <p:cNvSpPr>
              <a:spLocks noChangeArrowheads="1"/>
            </p:cNvSpPr>
            <p:nvPr/>
          </p:nvSpPr>
          <p:spPr bwMode="auto">
            <a:xfrm>
              <a:off x="1187450" y="1535113"/>
              <a:ext cx="6711950" cy="18637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" name="Rectangle 8"/>
            <p:cNvSpPr>
              <a:spLocks noChangeArrowheads="1"/>
            </p:cNvSpPr>
            <p:nvPr/>
          </p:nvSpPr>
          <p:spPr bwMode="auto">
            <a:xfrm>
              <a:off x="1228725" y="4360863"/>
              <a:ext cx="6708775" cy="24971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8EC50-A783-384E-30D5-E5EF74DAAFA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D90667-C08C-4D8A-9020-94317E1449D1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0773D-F0E7-A3D1-09B3-2B3CB5479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4348827-C4C9-2D8C-E3E5-D2270E2F6552}"/>
              </a:ext>
            </a:extLst>
          </p:cNvPr>
          <p:cNvSpPr txBox="1">
            <a:spLocks/>
          </p:cNvSpPr>
          <p:nvPr/>
        </p:nvSpPr>
        <p:spPr bwMode="auto">
          <a:xfrm>
            <a:off x="914400" y="1"/>
            <a:ext cx="8229600" cy="867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Directives</a:t>
            </a:r>
            <a:b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Include &amp; Taglib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Directives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63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 Server Pages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Need for JSP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>
          <a:xfrm>
            <a:off x="0" y="1522745"/>
            <a:ext cx="9144000" cy="3812509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 </a:t>
            </a:r>
          </a:p>
          <a:p>
            <a:pPr lvl="1"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java class that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compiled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server</a:t>
            </a:r>
            <a:endParaRPr lang="vi-V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level HTML format that does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vi-V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vi-V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logic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(very complex)</a:t>
            </a:r>
            <a:r>
              <a:rPr lang="vi-V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web application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flexible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modify with editor program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Need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replaced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thing that is easily focus on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presentation logic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and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approaches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non-experience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presentation developer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vi-V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525658-7867-ED52-20B0-D0E024E856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7AF915-498F-454E-A924-D5EAA1E00771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4A25E-28B1-1AA5-B654-E1686541E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0652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 Implicit Objects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Objects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>
          <a:xfrm>
            <a:off x="0" y="974725"/>
            <a:ext cx="9144000" cy="583247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ts val="376"/>
              </a:spcBef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initialize or declare 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ts val="376"/>
              </a:spcBef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loaded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Web Container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and maintains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 in a JSP page (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for </a:t>
            </a:r>
            <a:r>
              <a:rPr lang="en-US" alt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scriptlets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expressions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80000"/>
              </a:lnSpc>
              <a:spcBef>
                <a:spcPts val="376"/>
              </a:spcBef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using directives and accessible according to the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 scopes</a:t>
            </a:r>
          </a:p>
          <a:p>
            <a:pPr algn="just" eaLnBrk="1" hangingPunct="1">
              <a:lnSpc>
                <a:spcPct val="80000"/>
              </a:lnSpc>
              <a:spcBef>
                <a:spcPts val="376"/>
              </a:spcBef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names of the implicit objects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reserved words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JSP</a:t>
            </a:r>
          </a:p>
          <a:p>
            <a:pPr algn="just" eaLnBrk="1" hangingPunct="1">
              <a:lnSpc>
                <a:spcPct val="80000"/>
              </a:lnSpc>
              <a:spcBef>
                <a:spcPts val="376"/>
              </a:spcBef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scopes for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mplicit o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jects (IB)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JSP page including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page, request, session,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</a:t>
            </a:r>
          </a:p>
          <a:p>
            <a:pPr algn="just" eaLnBrk="1" hangingPunct="1">
              <a:lnSpc>
                <a:spcPct val="80000"/>
              </a:lnSpc>
              <a:spcBef>
                <a:spcPts val="376"/>
              </a:spcBef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dynamic content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JavaBeans</a:t>
            </a:r>
          </a:p>
          <a:p>
            <a:pPr algn="just" eaLnBrk="1" hangingPunct="1">
              <a:lnSpc>
                <a:spcPct val="80000"/>
              </a:lnSpc>
              <a:spcBef>
                <a:spcPts val="376"/>
              </a:spcBef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ImplicitObject.method</a:t>
            </a:r>
            <a:r>
              <a:rPr lang="en-US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(params) </a:t>
            </a:r>
          </a:p>
          <a:p>
            <a:pPr algn="just" eaLnBrk="1" hangingPunct="1">
              <a:lnSpc>
                <a:spcPct val="80000"/>
              </a:lnSpc>
              <a:spcBef>
                <a:spcPts val="376"/>
              </a:spcBef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Implicit Objects</a:t>
            </a:r>
          </a:p>
          <a:p>
            <a:pPr lvl="1" algn="just" eaLnBrk="1" hangingPunct="1">
              <a:lnSpc>
                <a:spcPct val="80000"/>
              </a:lnSpc>
              <a:spcBef>
                <a:spcPts val="376"/>
              </a:spcBef>
            </a:pP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&amp; Output Objects</a:t>
            </a:r>
          </a:p>
          <a:p>
            <a:pPr lvl="2" algn="just" eaLnBrk="1" hangingPunct="1">
              <a:lnSpc>
                <a:spcPct val="80000"/>
              </a:lnSpc>
              <a:spcBef>
                <a:spcPts val="376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objects control page input and output</a:t>
            </a:r>
          </a:p>
          <a:p>
            <a:pPr lvl="2" algn="just" eaLnBrk="1" hangingPunct="1">
              <a:lnSpc>
                <a:spcPct val="80000"/>
              </a:lnSpc>
              <a:spcBef>
                <a:spcPts val="376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request, response and out</a:t>
            </a:r>
          </a:p>
          <a:p>
            <a:pPr lvl="1" algn="just" eaLnBrk="1" hangingPunct="1">
              <a:lnSpc>
                <a:spcPct val="80000"/>
              </a:lnSpc>
              <a:spcBef>
                <a:spcPts val="376"/>
              </a:spcBef>
            </a:pP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Communication Objects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 access to all objects available in the given scope </a:t>
            </a:r>
          </a:p>
          <a:p>
            <a:pPr lvl="1" algn="just" eaLnBrk="1" hangingPunct="1">
              <a:lnSpc>
                <a:spcPct val="80000"/>
              </a:lnSpc>
              <a:spcBef>
                <a:spcPts val="376"/>
              </a:spcBef>
            </a:pP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 Objects</a:t>
            </a:r>
          </a:p>
          <a:p>
            <a:pPr lvl="2" algn="just" eaLnBrk="1" hangingPunct="1">
              <a:lnSpc>
                <a:spcPct val="80000"/>
              </a:lnSpc>
              <a:spcBef>
                <a:spcPts val="376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information about the page context</a:t>
            </a:r>
          </a:p>
          <a:p>
            <a:pPr lvl="2" algn="just" eaLnBrk="1" hangingPunct="1">
              <a:lnSpc>
                <a:spcPct val="80000"/>
              </a:lnSpc>
              <a:spcBef>
                <a:spcPts val="376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request objects from a client and sends the response objects back to the client </a:t>
            </a:r>
            <a:endParaRPr lang="vi-V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01FB2-05C9-61AA-E342-1642E5C984F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212014-2C5C-48C0-B465-C1E366AF5594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7C4593-E2EC-C13A-1BDA-39E8B5B40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4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5937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Implicit Objects </a:t>
            </a: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491" name="Rectangle 3"/>
          <p:cNvSpPr>
            <a:spLocks noGrp="1"/>
          </p:cNvSpPr>
          <p:nvPr>
            <p:ph type="body" idx="4294967295"/>
          </p:nvPr>
        </p:nvSpPr>
        <p:spPr>
          <a:xfrm>
            <a:off x="0" y="552450"/>
            <a:ext cx="9144000" cy="2116138"/>
          </a:xfrm>
        </p:spPr>
        <p:txBody>
          <a:bodyPr/>
          <a:lstStyle/>
          <a:p>
            <a:pPr algn="just" eaLnBrk="1" hangingPunct="1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Types of Implicit Objects (cont)</a:t>
            </a:r>
          </a:p>
          <a:p>
            <a:pPr lvl="1" algn="just" eaLnBrk="1" hangingPunct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Error Objects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object handles errors in a JSP page (exception)</a:t>
            </a:r>
          </a:p>
          <a:p>
            <a:pPr lvl="2" algn="just" eaLnBrk="1" hangingPunct="1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Can access this object by declaring your JSP page as an error page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&lt;%@page isErrorPage=“true” %&gt;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3D6DB-63AB-2CC5-0817-5D89A82B521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49B8C53-22CC-4D9A-8E77-649A3CA82E67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5F1F48-0EBD-D34E-6300-E18A0C6E2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8E1E76-19D3-3BE0-3A77-627AED379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95" y="2491969"/>
            <a:ext cx="7998809" cy="4048708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 idx="4294967295"/>
          </p:nvPr>
        </p:nvSpPr>
        <p:spPr>
          <a:xfrm>
            <a:off x="1666875" y="0"/>
            <a:ext cx="7477125" cy="1063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Implicit Objects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Input &amp; Output Objects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8FE97-AFBB-B746-9FB8-B43D5279382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FBC0198-78AE-425E-B790-3A969D996F5E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6DDB0B-B8BA-02D7-281E-C07144FD6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ECDE8A-D6AB-01A9-9E27-B486594A2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28" y="1128407"/>
            <a:ext cx="8549143" cy="5417567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223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Implicit Objects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Input &amp; Output Objects – Example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F689C3-B194-D4E4-F37A-BDD10654E4BC}"/>
              </a:ext>
            </a:extLst>
          </p:cNvPr>
          <p:cNvGrpSpPr/>
          <p:nvPr/>
        </p:nvGrpSpPr>
        <p:grpSpPr>
          <a:xfrm>
            <a:off x="554345" y="1317523"/>
            <a:ext cx="8035309" cy="5163176"/>
            <a:chOff x="479425" y="1147763"/>
            <a:chExt cx="8215313" cy="5643562"/>
          </a:xfrm>
        </p:grpSpPr>
        <p:pic>
          <p:nvPicPr>
            <p:cNvPr id="6553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25" y="1147763"/>
              <a:ext cx="8215313" cy="5643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13"/>
            <p:cNvSpPr>
              <a:spLocks noChangeArrowheads="1"/>
            </p:cNvSpPr>
            <p:nvPr/>
          </p:nvSpPr>
          <p:spPr bwMode="auto">
            <a:xfrm>
              <a:off x="1655763" y="4983163"/>
              <a:ext cx="941387" cy="349250"/>
            </a:xfrm>
            <a:prstGeom prst="rect">
              <a:avLst/>
            </a:prstGeom>
            <a:noFill/>
            <a:ln w="127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3"/>
            <p:cNvSpPr>
              <a:spLocks noChangeArrowheads="1"/>
            </p:cNvSpPr>
            <p:nvPr/>
          </p:nvSpPr>
          <p:spPr bwMode="auto">
            <a:xfrm>
              <a:off x="2051050" y="5362575"/>
              <a:ext cx="668338" cy="212725"/>
            </a:xfrm>
            <a:prstGeom prst="rect">
              <a:avLst/>
            </a:prstGeom>
            <a:noFill/>
            <a:ln w="127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13"/>
            <p:cNvSpPr>
              <a:spLocks noChangeArrowheads="1"/>
            </p:cNvSpPr>
            <p:nvPr/>
          </p:nvSpPr>
          <p:spPr bwMode="auto">
            <a:xfrm>
              <a:off x="2051050" y="5759450"/>
              <a:ext cx="439737" cy="212725"/>
            </a:xfrm>
            <a:prstGeom prst="rect">
              <a:avLst/>
            </a:prstGeom>
            <a:noFill/>
            <a:ln w="127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400A6-2E36-9880-7CE5-BF3EA14AC1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BAB9B4-0D65-4666-80AF-1F8B5FC9B6ED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A6543-1DBB-48D0-C944-F2969D8C0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223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Implicit Objects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Input &amp; Output Objects – Example </a:t>
            </a:r>
          </a:p>
        </p:txBody>
      </p:sp>
      <p:pic>
        <p:nvPicPr>
          <p:cNvPr id="6656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33" y="2113526"/>
            <a:ext cx="7666037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A89261-7B3C-5FC9-3555-4B5CDB03F64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E3912E-FE20-425A-ADA3-01DF6E5DE454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344673-C7D2-0723-D45D-108DD3C0E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525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Implicit Objects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Scope Communication Objects</a:t>
            </a:r>
          </a:p>
        </p:txBody>
      </p:sp>
      <p:graphicFrame>
        <p:nvGraphicFramePr>
          <p:cNvPr id="3893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629132"/>
              </p:ext>
            </p:extLst>
          </p:nvPr>
        </p:nvGraphicFramePr>
        <p:xfrm>
          <a:off x="318728" y="1088771"/>
          <a:ext cx="8642350" cy="5383212"/>
        </p:xfrm>
        <a:graphic>
          <a:graphicData uri="http://schemas.openxmlformats.org/drawingml/2006/table">
            <a:tbl>
              <a:tblPr/>
              <a:tblGrid>
                <a:gridCol w="151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9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4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Objects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4875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session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Specify data and store information in the current session.</a:t>
                      </a:r>
                      <a:endParaRPr kumimoji="0" lang="vi-V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Implement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</a:t>
                      </a:r>
                      <a:r>
                        <a:rPr kumimoji="0" lang="fr-F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javax.servlet.http.HttpSession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interface</a:t>
                      </a:r>
                      <a:endParaRPr kumimoji="0" lang="vi-V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Syntax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session.method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params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vi-V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Scope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session</a:t>
                      </a:r>
                      <a:endParaRPr kumimoji="0" lang="vi-V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session.setAttribute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(“</a:t>
                      </a: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username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”, “Tom”);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46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application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Represent the application of the required JSP page and represent the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context about Web Application in which it is running.</a:t>
                      </a:r>
                      <a:endParaRPr kumimoji="0" lang="vi-V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Implement the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javax.servlet.ServletContext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interface</a:t>
                      </a:r>
                      <a:endParaRPr kumimoji="0" lang="vi-V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Syntax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application.method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params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vi-V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Scope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application</a:t>
                      </a:r>
                      <a:endParaRPr kumimoji="0" lang="vi-V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application.setAttribute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(“</a:t>
                      </a: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username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”, “Tom”);</a:t>
                      </a:r>
                      <a:endParaRPr kumimoji="0" lang="fr-F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7462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pageContext</a:t>
                      </a:r>
                      <a:endParaRPr kumimoji="0" lang="fr-F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 An instance of Pages (</a:t>
                      </a: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javax.jsp.PageContext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vi-V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Enable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access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the JSP page and the </a:t>
                      </a: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attributes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associated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with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that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page</a:t>
                      </a: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provides following fields to find the scope or specify the scope of the objects (PAGE, REQUEST, SESSION, and APPLICATION)</a:t>
                      </a:r>
                      <a:endParaRPr kumimoji="0" lang="vi-V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Syntax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pageContext.method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params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vi-V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fr-F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pageContext.getAttributes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(“</a:t>
                      </a:r>
                      <a:r>
                        <a:rPr kumimoji="0" lang="fr-F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username</a:t>
                      </a:r>
                      <a:r>
                        <a:rPr kumimoji="0" lang="fr-F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”);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2B550-D640-1C85-B855-CA9445C157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445B5A-63E2-4397-9CC8-A079B907CF37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E1641F-A6CA-D827-8F7E-1EC52AAEB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 idx="4294967295"/>
          </p:nvPr>
        </p:nvSpPr>
        <p:spPr>
          <a:xfrm>
            <a:off x="960438" y="0"/>
            <a:ext cx="8183562" cy="116681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Implicit Objects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Scope Communication Objects – Example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D71292-C0BD-12F0-4762-43563FB994EA}"/>
              </a:ext>
            </a:extLst>
          </p:cNvPr>
          <p:cNvGrpSpPr/>
          <p:nvPr/>
        </p:nvGrpSpPr>
        <p:grpSpPr>
          <a:xfrm>
            <a:off x="749374" y="1245933"/>
            <a:ext cx="7565461" cy="5175774"/>
            <a:chOff x="595313" y="1304925"/>
            <a:chExt cx="7648575" cy="5553075"/>
          </a:xfrm>
        </p:grpSpPr>
        <p:pic>
          <p:nvPicPr>
            <p:cNvPr id="68611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313" y="1304925"/>
              <a:ext cx="7648575" cy="555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13"/>
            <p:cNvSpPr>
              <a:spLocks noChangeArrowheads="1"/>
            </p:cNvSpPr>
            <p:nvPr/>
          </p:nvSpPr>
          <p:spPr bwMode="auto">
            <a:xfrm>
              <a:off x="2187575" y="2573338"/>
              <a:ext cx="973138" cy="365125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3"/>
            <p:cNvSpPr>
              <a:spLocks noChangeArrowheads="1"/>
            </p:cNvSpPr>
            <p:nvPr/>
          </p:nvSpPr>
          <p:spPr bwMode="auto">
            <a:xfrm>
              <a:off x="2233613" y="3625850"/>
              <a:ext cx="973137" cy="365125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13"/>
            <p:cNvSpPr>
              <a:spLocks noChangeArrowheads="1"/>
            </p:cNvSpPr>
            <p:nvPr/>
          </p:nvSpPr>
          <p:spPr bwMode="auto">
            <a:xfrm>
              <a:off x="2249488" y="3092450"/>
              <a:ext cx="668337" cy="365125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B3DB7-6956-F41D-03FD-A6A86B98934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1FC839-153F-4FA2-956A-F8383DF1D8CE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A368E-E9FF-1BD3-F10D-348CC7846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 idx="4294967295"/>
          </p:nvPr>
        </p:nvSpPr>
        <p:spPr>
          <a:xfrm>
            <a:off x="841375" y="0"/>
            <a:ext cx="8302625" cy="1152525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 Implicit Objects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Communication Objects – Example</a:t>
            </a:r>
          </a:p>
        </p:txBody>
      </p:sp>
      <p:pic>
        <p:nvPicPr>
          <p:cNvPr id="6963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2069"/>
            <a:ext cx="7416800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035" y="4041378"/>
            <a:ext cx="2830032" cy="23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4041059"/>
            <a:ext cx="4210108" cy="239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159BD-9C45-15D6-EFDF-0CE0C143477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0AB8FD8-F0EF-486F-B2AD-7E0E6C7BA6BB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F1CF7F-2A10-693A-9305-39B0A22BE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 idx="4294967295"/>
          </p:nvPr>
        </p:nvSpPr>
        <p:spPr>
          <a:xfrm>
            <a:off x="1666875" y="0"/>
            <a:ext cx="7477125" cy="11382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Implicit Objects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Servlet Objects</a:t>
            </a:r>
          </a:p>
        </p:txBody>
      </p:sp>
      <p:graphicFrame>
        <p:nvGraphicFramePr>
          <p:cNvPr id="60469" name="Group 53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671829385"/>
              </p:ext>
            </p:extLst>
          </p:nvPr>
        </p:nvGraphicFramePr>
        <p:xfrm>
          <a:off x="287337" y="1734574"/>
          <a:ext cx="8569325" cy="4537075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Objects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page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Represents the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and the initialization parameters of the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are stored in the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config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IB</a:t>
                      </a:r>
                      <a:endParaRPr kumimoji="0" lang="vi-V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Use “this” reference and the page IB represents it.</a:t>
                      </a:r>
                      <a:endParaRPr kumimoji="0" lang="vi-V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fr-FR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Implements</a:t>
                      </a:r>
                      <a:r>
                        <a:rPr kumimoji="0" 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</a:t>
                      </a:r>
                      <a:r>
                        <a:rPr kumimoji="0" lang="fr-F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javax.lang.object</a:t>
                      </a:r>
                      <a:r>
                        <a:rPr kumimoji="0" 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interface</a:t>
                      </a:r>
                      <a:endParaRPr kumimoji="0" lang="vi-V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fr-F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Syntax</a:t>
                      </a:r>
                      <a:r>
                        <a:rPr kumimoji="0" 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kumimoji="0" lang="fr-F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&lt;%@ page info =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“</a:t>
                      </a:r>
                      <a:r>
                        <a:rPr kumimoji="0" lang="fr-F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information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” %&gt;</a:t>
                      </a:r>
                      <a:endParaRPr kumimoji="0" lang="vi-V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Scope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page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config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Represent the configuration of the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data</a:t>
                      </a:r>
                      <a:endParaRPr kumimoji="0" lang="vi-V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Implement the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javax.Servlet.ServletConfig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interface</a:t>
                      </a:r>
                      <a:endParaRPr kumimoji="0" lang="vi-V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-"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Access objects through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config.getInitParameter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(“par”) </a:t>
                      </a: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Scope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page</a:t>
                      </a:r>
                      <a:r>
                        <a:rPr kumimoji="0" lang="vi-V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445C8-B454-F8B0-1F99-5F6BB5A1CC3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54D230-F94B-481B-A0EC-463537D13185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039358-6924-F18E-98D8-DD258D129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22363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 Implicit Objects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 Objects – Example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99E60E6-12F5-5006-87C0-91E21E030FCC}"/>
              </a:ext>
            </a:extLst>
          </p:cNvPr>
          <p:cNvGrpSpPr/>
          <p:nvPr/>
        </p:nvGrpSpPr>
        <p:grpSpPr>
          <a:xfrm>
            <a:off x="0" y="1346200"/>
            <a:ext cx="9144000" cy="5137150"/>
            <a:chOff x="0" y="1346200"/>
            <a:chExt cx="9144000" cy="5137150"/>
          </a:xfrm>
        </p:grpSpPr>
        <p:pic>
          <p:nvPicPr>
            <p:cNvPr id="71683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46200"/>
              <a:ext cx="9144000" cy="513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13"/>
            <p:cNvSpPr>
              <a:spLocks noChangeArrowheads="1"/>
            </p:cNvSpPr>
            <p:nvPr/>
          </p:nvSpPr>
          <p:spPr bwMode="auto">
            <a:xfrm>
              <a:off x="5937250" y="5727700"/>
              <a:ext cx="463550" cy="269977"/>
            </a:xfrm>
            <a:prstGeom prst="rect">
              <a:avLst/>
            </a:prstGeom>
            <a:noFill/>
            <a:ln w="127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pic>
        <p:nvPicPr>
          <p:cNvPr id="5120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1346200"/>
            <a:ext cx="35242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B78F4-61F6-3EDD-0B28-505E68017FA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9965478-3027-40EB-BDD6-DC585D6B18EE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A9F8B4-B237-FEC3-D1D2-D9D1EC01B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636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 Server Pages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>
          <a:xfrm>
            <a:off x="0" y="1329605"/>
            <a:ext cx="9144000" cy="5081027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ts val="372"/>
              </a:spcBef>
            </a:pPr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Server Page (JSP) is a </a:t>
            </a:r>
            <a:r>
              <a:rPr lang="vi-V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side script language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running web (application) server (Tomcat, Sun, JBoss …)</a:t>
            </a:r>
            <a:endParaRPr lang="vi-V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ts val="372"/>
              </a:spcBef>
            </a:pPr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Saved with </a:t>
            </a:r>
            <a:r>
              <a:rPr lang="vi-V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.jsp extension</a:t>
            </a:r>
          </a:p>
          <a:p>
            <a:pPr algn="just" eaLnBrk="1" hangingPunct="1">
              <a:lnSpc>
                <a:spcPct val="80000"/>
              </a:lnSpc>
              <a:spcBef>
                <a:spcPts val="372"/>
              </a:spcBef>
            </a:pPr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simple, yet powerful Java technology for </a:t>
            </a:r>
            <a:r>
              <a:rPr lang="vi-V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and maintaining dynamic-content</a:t>
            </a:r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 pages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(embedded)</a:t>
            </a:r>
            <a:endParaRPr lang="vi-V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ts val="372"/>
              </a:spcBef>
            </a:pPr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 page </a:t>
            </a:r>
            <a:r>
              <a:rPr lang="vi-V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converted </a:t>
            </a:r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web container </a:t>
            </a:r>
            <a:r>
              <a:rPr lang="vi-V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Servlet instance</a:t>
            </a:r>
          </a:p>
          <a:p>
            <a:pPr algn="just" eaLnBrk="1" hangingPunct="1">
              <a:lnSpc>
                <a:spcPct val="80000"/>
              </a:lnSpc>
              <a:spcBef>
                <a:spcPts val="372"/>
              </a:spcBef>
            </a:pPr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focus on the </a:t>
            </a:r>
            <a:r>
              <a:rPr lang="vi-V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logic</a:t>
            </a:r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web application</a:t>
            </a:r>
          </a:p>
          <a:p>
            <a:pPr algn="just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 page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ontains HTML tags</a:t>
            </a:r>
          </a:p>
          <a:p>
            <a:pPr algn="just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 page c</a:t>
            </a:r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ontains tags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(standard &amp; custom)</a:t>
            </a:r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are used to generate dynamic content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invok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vi-V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operations on Javabeans components and processing requests.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ts val="372"/>
              </a:spcBef>
            </a:pPr>
            <a:r>
              <a:rPr lang="vi-VN" altLang="en-US" sz="2800" b="1" dirty="0">
                <a:latin typeface="Times New Roman" panose="02020603050405020304" pitchFamily="18" charset="0"/>
              </a:rPr>
              <a:t>A combination of HTML, XML, Servlet</a:t>
            </a:r>
            <a:r>
              <a:rPr lang="vi-VN" altLang="en-US" sz="2800" dirty="0">
                <a:latin typeface="Times New Roman" panose="02020603050405020304" pitchFamily="18" charset="0"/>
              </a:rPr>
              <a:t> (extends from Servlet), </a:t>
            </a:r>
            <a:r>
              <a:rPr lang="vi-VN" altLang="en-US" sz="2800" b="1" dirty="0">
                <a:latin typeface="Times New Roman" panose="02020603050405020304" pitchFamily="18" charset="0"/>
              </a:rPr>
              <a:t>and Java Code</a:t>
            </a:r>
            <a:r>
              <a:rPr lang="vi-VN" altLang="en-US" sz="2800" dirty="0">
                <a:latin typeface="Times New Roman" panose="02020603050405020304" pitchFamily="18" charset="0"/>
              </a:rPr>
              <a:t> to create dynamic Web content.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6679E6-20AB-DCB4-36F3-9DD67DC8651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C2C68B-86B1-4E9E-B193-220B489BC3AD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018137-DD62-25A4-C6B5-B0E476A43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title" idx="4294967295"/>
          </p:nvPr>
        </p:nvSpPr>
        <p:spPr>
          <a:xfrm>
            <a:off x="1666875" y="106363"/>
            <a:ext cx="7477125" cy="9620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Implicit Objects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Error Objects</a:t>
            </a:r>
          </a:p>
        </p:txBody>
      </p:sp>
      <p:graphicFrame>
        <p:nvGraphicFramePr>
          <p:cNvPr id="122902" name="Group 22"/>
          <p:cNvGraphicFramePr>
            <a:graphicFrameLocks noGrp="1"/>
          </p:cNvGraphicFramePr>
          <p:nvPr>
            <p:ph type="tbl" idx="4294967295"/>
          </p:nvPr>
        </p:nvGraphicFramePr>
        <p:xfrm>
          <a:off x="323850" y="1133475"/>
          <a:ext cx="8497888" cy="5364163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Objects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69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exception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Refer to the runtime exception in an error page</a:t>
                      </a:r>
                      <a:endParaRPr kumimoji="0" lang="vi-V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Is available only on pages that are assigned as error page using the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isErrorPage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attribute of the page directive.</a:t>
                      </a:r>
                      <a:endParaRPr kumimoji="0" lang="vi-V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Implement the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javax.lang.Throwable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interface</a:t>
                      </a:r>
                      <a:endParaRPr kumimoji="0" lang="vi-V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fr-F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Exception</a:t>
                      </a:r>
                      <a:r>
                        <a:rPr kumimoji="0" 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methods</a:t>
                      </a:r>
                      <a:r>
                        <a:rPr kumimoji="0" 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are </a:t>
                      </a:r>
                      <a:r>
                        <a:rPr kumimoji="0" lang="fr-FR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supported</a:t>
                      </a:r>
                      <a:endParaRPr kumimoji="0" lang="vi-V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+ </a:t>
                      </a:r>
                      <a:r>
                        <a:rPr kumimoji="0" lang="fr-F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getMessage</a:t>
                      </a:r>
                      <a:r>
                        <a:rPr kumimoji="0" 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() : return the </a:t>
                      </a:r>
                      <a:r>
                        <a:rPr kumimoji="0" lang="fr-FR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error</a:t>
                      </a:r>
                      <a:r>
                        <a:rPr kumimoji="0" 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message </a:t>
                      </a:r>
                      <a:r>
                        <a:rPr kumimoji="0" lang="fr-FR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associated</a:t>
                      </a:r>
                      <a:r>
                        <a:rPr kumimoji="0" 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fr-FR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with</a:t>
                      </a:r>
                      <a:r>
                        <a:rPr kumimoji="0" 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exception</a:t>
                      </a:r>
                      <a:endParaRPr kumimoji="0" lang="vi-V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fr-F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toString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() : Return a string with the class name of the exception within the error message.</a:t>
                      </a:r>
                    </a:p>
                    <a:p>
                      <a:pPr marL="182563" marR="0" lvl="0" indent="-182563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	+ </a:t>
                      </a:r>
                      <a:r>
                        <a:rPr kumimoji="0" lang="en-US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printStackTrace</a:t>
                      </a: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(): prints the execution stack in effect when the exception was thrown to the designated output stream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19D5D-975F-7016-EEDE-1A7ECB3ED0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2265DDA-14D7-45D7-BB4B-48A81772350D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ADA9D4-09FB-0779-69B2-6D055EA31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title" idx="4294967295"/>
          </p:nvPr>
        </p:nvSpPr>
        <p:spPr>
          <a:xfrm>
            <a:off x="1666875" y="120650"/>
            <a:ext cx="7477125" cy="9620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 Implicit Objects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Objects – Example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CED939-8FA9-C8A5-6FD4-C66C967442C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9BFD7F4-BC19-4B2E-8906-188CD22315C6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6A5DE0-AFE4-2523-3977-77777BD2F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08497C-1371-AD97-A47C-1E9B3416A274}"/>
              </a:ext>
            </a:extLst>
          </p:cNvPr>
          <p:cNvGrpSpPr/>
          <p:nvPr/>
        </p:nvGrpSpPr>
        <p:grpSpPr>
          <a:xfrm>
            <a:off x="577686" y="1558251"/>
            <a:ext cx="7988627" cy="4575304"/>
            <a:chOff x="577686" y="1680171"/>
            <a:chExt cx="7988627" cy="457530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62A0598-44AD-338C-43FD-D94BB28BDB8D}"/>
                </a:ext>
              </a:extLst>
            </p:cNvPr>
            <p:cNvGrpSpPr/>
            <p:nvPr/>
          </p:nvGrpSpPr>
          <p:grpSpPr>
            <a:xfrm>
              <a:off x="577686" y="1680171"/>
              <a:ext cx="7988627" cy="4575304"/>
              <a:chOff x="577686" y="1493359"/>
              <a:chExt cx="7988627" cy="457530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CA768DD-6429-3503-790F-9C09EB1F7E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686" y="1493359"/>
                <a:ext cx="7988627" cy="4575304"/>
              </a:xfrm>
              <a:prstGeom prst="rect">
                <a:avLst/>
              </a:prstGeom>
              <a:noFill/>
              <a:ln w="19050">
                <a:solidFill>
                  <a:srgbClr val="FF3300"/>
                </a:solidFill>
              </a:ln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AAA3381-09B9-4B9E-5C48-2824C74F8A14}"/>
                  </a:ext>
                </a:extLst>
              </p:cNvPr>
              <p:cNvSpPr/>
              <p:nvPr/>
            </p:nvSpPr>
            <p:spPr>
              <a:xfrm>
                <a:off x="4326194" y="5102943"/>
                <a:ext cx="2458064" cy="29496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1EB0F58-C752-228F-5F7A-07C695EAC521}"/>
                </a:ext>
              </a:extLst>
            </p:cNvPr>
            <p:cNvSpPr/>
            <p:nvPr/>
          </p:nvSpPr>
          <p:spPr>
            <a:xfrm>
              <a:off x="6400800" y="3301836"/>
              <a:ext cx="1788160" cy="29496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 idx="4294967295"/>
          </p:nvPr>
        </p:nvSpPr>
        <p:spPr>
          <a:xfrm>
            <a:off x="1666875" y="206375"/>
            <a:ext cx="7477125" cy="814388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Implicit Objects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Error Objects – Example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CFC46-33A9-EEE2-C547-481E5B0448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171048-14F2-4A59-AC11-FD359C4933B4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15FE7-6BBF-07EE-5925-A64D2EC44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72B421-25EF-3D2B-991B-0C932C9D8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502" y="5049550"/>
            <a:ext cx="4229839" cy="143114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F29DC85-0495-50F5-79EC-BA524534CAD1}"/>
              </a:ext>
            </a:extLst>
          </p:cNvPr>
          <p:cNvGrpSpPr/>
          <p:nvPr/>
        </p:nvGrpSpPr>
        <p:grpSpPr>
          <a:xfrm>
            <a:off x="220507" y="1228600"/>
            <a:ext cx="5667101" cy="4322144"/>
            <a:chOff x="220507" y="1228600"/>
            <a:chExt cx="5667101" cy="432214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2930E71-7037-72B1-A0F9-C46600216F9D}"/>
                </a:ext>
              </a:extLst>
            </p:cNvPr>
            <p:cNvGrpSpPr/>
            <p:nvPr/>
          </p:nvGrpSpPr>
          <p:grpSpPr>
            <a:xfrm>
              <a:off x="220507" y="1228600"/>
              <a:ext cx="5667101" cy="4322144"/>
              <a:chOff x="220507" y="1228600"/>
              <a:chExt cx="5667101" cy="432214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7D7AE502-4DD5-DCE4-01F4-2C94A3E53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507" y="1228600"/>
                <a:ext cx="5667101" cy="4322144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2C0A7B0-FE53-845E-6DDD-CC8F2FD1D963}"/>
                  </a:ext>
                </a:extLst>
              </p:cNvPr>
              <p:cNvSpPr/>
              <p:nvPr/>
            </p:nvSpPr>
            <p:spPr>
              <a:xfrm>
                <a:off x="1403927" y="2231923"/>
                <a:ext cx="2057028" cy="24580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B79AD7-BB50-4F2E-4696-2854251F2C32}"/>
                </a:ext>
              </a:extLst>
            </p:cNvPr>
            <p:cNvSpPr/>
            <p:nvPr/>
          </p:nvSpPr>
          <p:spPr>
            <a:xfrm>
              <a:off x="1403926" y="3389672"/>
              <a:ext cx="4483681" cy="180176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82688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Elements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4294967295"/>
          </p:nvPr>
        </p:nvSpPr>
        <p:spPr>
          <a:xfrm>
            <a:off x="-49160" y="1399760"/>
            <a:ext cx="9144000" cy="965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Enables to </a:t>
            </a:r>
            <a:r>
              <a:rPr lang="en-US" altLang="en-US" sz="2800" b="1">
                <a:latin typeface="Times New Roman" panose="02020603050405020304" pitchFamily="18" charset="0"/>
              </a:rPr>
              <a:t>create dynamic JSP pages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The JSP server </a:t>
            </a:r>
            <a:r>
              <a:rPr lang="en-US" altLang="en-US" sz="2800" b="1">
                <a:latin typeface="Times New Roman" panose="02020603050405020304" pitchFamily="18" charset="0"/>
              </a:rPr>
              <a:t>translates</a:t>
            </a:r>
            <a:r>
              <a:rPr lang="en-US" altLang="en-US" sz="2800">
                <a:latin typeface="Times New Roman" panose="02020603050405020304" pitchFamily="18" charset="0"/>
              </a:rPr>
              <a:t> and </a:t>
            </a:r>
            <a:r>
              <a:rPr lang="en-US" altLang="en-US" sz="2800" b="1">
                <a:latin typeface="Times New Roman" panose="02020603050405020304" pitchFamily="18" charset="0"/>
              </a:rPr>
              <a:t>executes</a:t>
            </a:r>
            <a:r>
              <a:rPr lang="en-US" altLang="en-US" sz="2800">
                <a:latin typeface="Times New Roman" panose="02020603050405020304" pitchFamily="18" charset="0"/>
              </a:rPr>
              <a:t> JSP elements</a:t>
            </a:r>
          </a:p>
        </p:txBody>
      </p:sp>
      <p:graphicFrame>
        <p:nvGraphicFramePr>
          <p:cNvPr id="80951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923100"/>
              </p:ext>
            </p:extLst>
          </p:nvPr>
        </p:nvGraphicFramePr>
        <p:xfrm>
          <a:off x="304800" y="2274988"/>
          <a:ext cx="8712200" cy="4179887"/>
        </p:xfrm>
        <a:graphic>
          <a:graphicData uri="http://schemas.openxmlformats.org/drawingml/2006/table">
            <a:tbl>
              <a:tblPr/>
              <a:tblGrid>
                <a:gridCol w="216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Elements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Description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7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Root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Classifies standard elements and attributes of namespaces in tag library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Comment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Used in JSP file documentation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Declaration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Declares variables and methods in a scripting language page.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Expression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Includes expression in a scripting language page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Scriptlet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Includes code fragment in a scripting language page 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Text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Includes data and text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include Directive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Includes content of one JSP page into the current JSP page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8ACB1B-5501-80DF-B89E-ECA29F6AF36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D8ACB8-07EF-4455-BE27-75BEB6E89D36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AAD896-FF5A-06FE-92AA-FD468B3D5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83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080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JSP Elements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39AD7-1AB2-7111-D7E7-C74215EA4B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2C8A98C-BF6A-47F8-816A-D318A20F6349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CF9467-0B48-3D0A-D37C-F79F089AA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359F6-8DE0-8287-FF5D-327ADEA78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96" y="1243335"/>
            <a:ext cx="8229600" cy="527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161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241425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Design Pattern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Model</a:t>
            </a:r>
          </a:p>
        </p:txBody>
      </p:sp>
      <p:pic>
        <p:nvPicPr>
          <p:cNvPr id="614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73" y="1166063"/>
            <a:ext cx="2493963" cy="2374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606" y="1166063"/>
            <a:ext cx="3582641" cy="215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73" y="3807553"/>
            <a:ext cx="3082823" cy="240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8D816-9167-E375-4963-957142EFE7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13E305-9F7B-4BAE-B17B-19B9BEA24255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CAB0C4-8AFE-E30A-1EE3-18CC04C0E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B4951C-F656-FE1D-385F-2CF1F2089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2528" y="3429000"/>
            <a:ext cx="3656720" cy="305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3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2414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Design Pattern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Model – View – Controller </a:t>
            </a:r>
          </a:p>
        </p:txBody>
      </p:sp>
      <p:sp>
        <p:nvSpPr>
          <p:cNvPr id="9219" name="Text Box 9"/>
          <p:cNvSpPr txBox="1">
            <a:spLocks noChangeArrowheads="1"/>
          </p:cNvSpPr>
          <p:nvPr/>
        </p:nvSpPr>
        <p:spPr bwMode="auto">
          <a:xfrm>
            <a:off x="4164013" y="2505075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6279" name="Line 13"/>
          <p:cNvSpPr>
            <a:spLocks noChangeShapeType="1"/>
          </p:cNvSpPr>
          <p:nvPr/>
        </p:nvSpPr>
        <p:spPr bwMode="auto">
          <a:xfrm>
            <a:off x="5092700" y="2392363"/>
            <a:ext cx="1073150" cy="10302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221" name="Picture 18" descr="C:\My Documents\images\couch-tato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093788"/>
            <a:ext cx="11604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Text Box 10"/>
          <p:cNvSpPr txBox="1">
            <a:spLocks noChangeArrowheads="1"/>
          </p:cNvSpPr>
          <p:nvPr/>
        </p:nvSpPr>
        <p:spPr bwMode="auto">
          <a:xfrm>
            <a:off x="5562600" y="4333875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</p:txBody>
      </p:sp>
      <p:sp>
        <p:nvSpPr>
          <p:cNvPr id="6283" name="Line 15"/>
          <p:cNvSpPr>
            <a:spLocks noChangeShapeType="1"/>
          </p:cNvSpPr>
          <p:nvPr/>
        </p:nvSpPr>
        <p:spPr bwMode="auto">
          <a:xfrm flipH="1">
            <a:off x="4876800" y="4105275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224" name="Picture 19" descr="C:\My Documents\images\remot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886075"/>
            <a:ext cx="113347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5" name="Text Box 11"/>
          <p:cNvSpPr txBox="1">
            <a:spLocks noChangeArrowheads="1"/>
          </p:cNvSpPr>
          <p:nvPr/>
        </p:nvSpPr>
        <p:spPr bwMode="auto">
          <a:xfrm>
            <a:off x="3810000" y="547687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6287" name="Line 16"/>
          <p:cNvSpPr>
            <a:spLocks noChangeShapeType="1"/>
          </p:cNvSpPr>
          <p:nvPr/>
        </p:nvSpPr>
        <p:spPr bwMode="auto">
          <a:xfrm flipH="1" flipV="1">
            <a:off x="2971800" y="4029075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227" name="Picture 20" descr="C:\My Documents\images\vcr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791075"/>
            <a:ext cx="19050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905000" y="4333875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</p:txBody>
      </p:sp>
      <p:sp>
        <p:nvSpPr>
          <p:cNvPr id="6291" name="Line 17"/>
          <p:cNvSpPr>
            <a:spLocks noChangeShapeType="1"/>
          </p:cNvSpPr>
          <p:nvPr/>
        </p:nvSpPr>
        <p:spPr bwMode="auto">
          <a:xfrm flipV="1">
            <a:off x="2971800" y="2413000"/>
            <a:ext cx="1062038" cy="7159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230" name="Picture 22" descr="C:\My Documents\images\tv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86075"/>
            <a:ext cx="11874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93" name="Text Box 149"/>
          <p:cNvSpPr txBox="1">
            <a:spLocks noChangeArrowheads="1"/>
          </p:cNvSpPr>
          <p:nvPr/>
        </p:nvSpPr>
        <p:spPr bwMode="auto">
          <a:xfrm>
            <a:off x="1263650" y="5803900"/>
            <a:ext cx="6724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b="1">
                <a:latin typeface="Times New Roman" panose="02020603050405020304" pitchFamily="18" charset="0"/>
                <a:cs typeface="Arial" panose="020B0604020202020204" pitchFamily="34" charset="0"/>
              </a:rPr>
              <a:t>This is a MVC Model</a:t>
            </a:r>
          </a:p>
        </p:txBody>
      </p:sp>
      <p:cxnSp>
        <p:nvCxnSpPr>
          <p:cNvPr id="17" name="Straight Arrow Connector 16"/>
          <p:cNvCxnSpPr>
            <a:endCxn id="56334" idx="3"/>
          </p:cNvCxnSpPr>
          <p:nvPr/>
        </p:nvCxnSpPr>
        <p:spPr>
          <a:xfrm rot="10800000">
            <a:off x="2940050" y="3548063"/>
            <a:ext cx="3044825" cy="53975"/>
          </a:xfrm>
          <a:prstGeom prst="straightConnector1">
            <a:avLst/>
          </a:prstGeom>
          <a:ln w="158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37" name="Text Box 10"/>
          <p:cNvSpPr txBox="1">
            <a:spLocks noChangeArrowheads="1"/>
          </p:cNvSpPr>
          <p:nvPr/>
        </p:nvSpPr>
        <p:spPr bwMode="auto">
          <a:xfrm rot="2527738">
            <a:off x="5119688" y="2393950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</a:p>
        </p:txBody>
      </p:sp>
      <p:sp>
        <p:nvSpPr>
          <p:cNvPr id="56338" name="Text Box 10"/>
          <p:cNvSpPr txBox="1">
            <a:spLocks noChangeArrowheads="1"/>
          </p:cNvSpPr>
          <p:nvPr/>
        </p:nvSpPr>
        <p:spPr bwMode="auto">
          <a:xfrm rot="-2374083">
            <a:off x="2389188" y="2214563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Sees</a:t>
            </a:r>
          </a:p>
        </p:txBody>
      </p:sp>
      <p:sp>
        <p:nvSpPr>
          <p:cNvPr id="56339" name="Text Box 10"/>
          <p:cNvSpPr txBox="1">
            <a:spLocks noChangeArrowheads="1"/>
          </p:cNvSpPr>
          <p:nvPr/>
        </p:nvSpPr>
        <p:spPr bwMode="auto">
          <a:xfrm rot="-2372124">
            <a:off x="4217988" y="4029075"/>
            <a:ext cx="160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Manipulates</a:t>
            </a:r>
          </a:p>
        </p:txBody>
      </p:sp>
      <p:sp>
        <p:nvSpPr>
          <p:cNvPr id="56340" name="Text Box 10"/>
          <p:cNvSpPr txBox="1">
            <a:spLocks noChangeArrowheads="1"/>
          </p:cNvSpPr>
          <p:nvPr/>
        </p:nvSpPr>
        <p:spPr bwMode="auto">
          <a:xfrm rot="2052344">
            <a:off x="2778125" y="4002088"/>
            <a:ext cx="160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Updates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A056F-569F-35C4-1523-A67E141C5BB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A3AB4BB-8844-4AB4-A8DD-D078F9E13401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9CE744-A402-F0EE-7BD3-30FB3009F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8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6" dur="500"/>
                                        <p:tgtEl>
                                          <p:spTgt spid="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3" grpId="0"/>
      <p:bldP spid="56337" grpId="0"/>
      <p:bldP spid="56338" grpId="0"/>
      <p:bldP spid="56339" grpId="0"/>
      <p:bldP spid="5634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2414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Design Pattern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Model – View – Controller 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2263"/>
            <a:ext cx="9112250" cy="351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49"/>
          <p:cNvSpPr txBox="1">
            <a:spLocks noChangeArrowheads="1"/>
          </p:cNvSpPr>
          <p:nvPr/>
        </p:nvSpPr>
        <p:spPr bwMode="auto">
          <a:xfrm>
            <a:off x="1263650" y="5803900"/>
            <a:ext cx="6724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b="1">
                <a:latin typeface="Times New Roman" panose="02020603050405020304" pitchFamily="18" charset="0"/>
                <a:cs typeface="Arial" panose="020B0604020202020204" pitchFamily="34" charset="0"/>
                <a:hlinkClick r:id="rId4"/>
              </a:rPr>
              <a:t>www.netbeans.org</a:t>
            </a:r>
            <a:r>
              <a:rPr lang="en-US" altLang="en-US" sz="2800" b="1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C8F3A-AA3F-4CEC-A578-01A070131E3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401D00C-90C1-48B8-9181-38F8DD4E58E4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75A8C7-6C7C-73B2-30F6-C407CB0E5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3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2414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Design Pattern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Model – View – Controller 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416050"/>
            <a:ext cx="6804025" cy="503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49"/>
          <p:cNvSpPr txBox="1">
            <a:spLocks noChangeArrowheads="1"/>
          </p:cNvSpPr>
          <p:nvPr/>
        </p:nvSpPr>
        <p:spPr bwMode="auto">
          <a:xfrm>
            <a:off x="1858963" y="6011863"/>
            <a:ext cx="6724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800" b="1">
                <a:latin typeface="Times New Roman" panose="02020603050405020304" pitchFamily="18" charset="0"/>
                <a:cs typeface="Arial" panose="020B0604020202020204" pitchFamily="34" charset="0"/>
                <a:hlinkClick r:id="rId4"/>
              </a:rPr>
              <a:t>www.netbeans.org</a:t>
            </a:r>
            <a:r>
              <a:rPr lang="en-US" altLang="en-US" sz="2800" b="1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5359C6-AE68-B54F-2BD0-05125C91E12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9E218B5-7EE9-4E7D-ACEA-19EC1ED9593B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ECA996-53C4-4106-36D5-EAA563A54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2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4787900"/>
            <a:ext cx="18669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2536825"/>
            <a:ext cx="25050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2414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Design Pattern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MVC Model 2 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651000"/>
            <a:ext cx="84772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1482725"/>
            <a:ext cx="122872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313" y="1566863"/>
            <a:ext cx="3309937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8" y="2562225"/>
            <a:ext cx="22669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4575175"/>
            <a:ext cx="10477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38" y="4765675"/>
            <a:ext cx="5810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50" y="1347788"/>
            <a:ext cx="107632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363" y="4319588"/>
            <a:ext cx="14001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8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338" y="3752850"/>
            <a:ext cx="12001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965450" y="1398588"/>
            <a:ext cx="3822700" cy="4641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Container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0B56D-A96E-6C21-A028-7CA44F10E03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0741A57-C9E7-450F-BDC0-7BA45E33FA49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9FC6F5-6C57-53F1-88AF-85736C2DC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2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49338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Server Pages (JSP)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>
          <a:xfrm>
            <a:off x="0" y="876300"/>
            <a:ext cx="9144000" cy="5604399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                                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vi-V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Segregation of the work profiles of a Web designer and a Web developer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separating presentation logic and content/business/processing logic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vi-V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vi-V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Emphasizing Reusable Components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JavaBeans)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  <a:spcBef>
                <a:spcPts val="14"/>
              </a:spcBef>
            </a:pPr>
            <a:r>
              <a:rPr lang="vi-V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Page Development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use JSP through tag, f</a:t>
            </a:r>
            <a:r>
              <a:rPr lang="vi-V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lexibility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</a:t>
            </a:r>
            <a:r>
              <a:rPr lang="vi-V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calability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vi-V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&amp; instantiate JavaBeans component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tag element with get/set functions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vi-VN" altLang="en-US" sz="2400" dirty="0">
                <a:latin typeface="Times New Roman" panose="02020603050405020304" pitchFamily="18" charset="0"/>
              </a:rPr>
              <a:t>High secure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Servlet or JSP</a:t>
            </a:r>
            <a:endParaRPr lang="vi-V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vi-V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vi-V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well suited for </a:t>
            </a:r>
            <a:r>
              <a:rPr lang="vi-V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binary data dynamically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 eaLnBrk="1" hangingPunct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vi-V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uploading files or for creating dynamic images, since they </a:t>
            </a:r>
            <a:r>
              <a:rPr lang="vi-V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not contain</a:t>
            </a:r>
            <a:r>
              <a:rPr lang="vi-V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any </a:t>
            </a:r>
            <a:r>
              <a:rPr lang="vi-V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logic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logic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data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template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compile before executing or running time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164D3-BF9B-AAF4-78BF-754656807E1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3386EE-208C-496F-A081-90541948CF97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B9622-ED76-65C5-B5E1-C83B11FC7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2414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Design Pattern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MVC Model 2 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0" y="1247775"/>
            <a:ext cx="9144000" cy="56102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376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“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Logic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from the “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Logic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and has an additional component – a Controller </a:t>
            </a:r>
          </a:p>
          <a:p>
            <a:pPr algn="just" eaLnBrk="1" hangingPunct="1">
              <a:lnSpc>
                <a:spcPct val="90000"/>
              </a:lnSpc>
              <a:spcBef>
                <a:spcPts val="376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together </a:t>
            </a:r>
          </a:p>
          <a:p>
            <a:pPr algn="just" eaLnBrk="1" hangingPunct="1">
              <a:lnSpc>
                <a:spcPct val="90000"/>
              </a:lnSpc>
              <a:spcBef>
                <a:spcPts val="376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 pages </a:t>
            </a:r>
          </a:p>
          <a:p>
            <a:pPr lvl="1" algn="just" eaLnBrk="1" hangingPunct="1">
              <a:lnSpc>
                <a:spcPct val="90000"/>
              </a:lnSpc>
              <a:spcBef>
                <a:spcPts val="376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only for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</a:p>
          <a:p>
            <a:pPr lvl="1" algn="just" eaLnBrk="1" hangingPunct="1">
              <a:lnSpc>
                <a:spcPct val="90000"/>
              </a:lnSpc>
              <a:spcBef>
                <a:spcPts val="376"/>
              </a:spcBef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created by the Servlet</a:t>
            </a:r>
          </a:p>
          <a:p>
            <a:pPr lvl="1" algn="just" eaLnBrk="1" hangingPunct="1">
              <a:lnSpc>
                <a:spcPct val="90000"/>
              </a:lnSpc>
              <a:spcBef>
                <a:spcPts val="376"/>
              </a:spcBef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dynamic content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insertion within a template for display</a:t>
            </a:r>
          </a:p>
          <a:p>
            <a:pPr algn="just" eaLnBrk="1" hangingPunct="1">
              <a:lnSpc>
                <a:spcPct val="90000"/>
              </a:lnSpc>
              <a:spcBef>
                <a:spcPts val="376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>
              <a:lnSpc>
                <a:spcPct val="90000"/>
              </a:lnSpc>
              <a:spcBef>
                <a:spcPts val="376"/>
              </a:spcBef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initial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partially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beans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suitable business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handle request , then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one of a number of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JSP pages</a:t>
            </a:r>
          </a:p>
          <a:p>
            <a:pPr lvl="1" algn="just" eaLnBrk="1" hangingPunct="1">
              <a:lnSpc>
                <a:spcPct val="90000"/>
              </a:lnSpc>
              <a:spcBef>
                <a:spcPts val="376"/>
              </a:spcBef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gatekeeper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services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authentication authorization, login, error handling, and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1" algn="just" eaLnBrk="1" hangingPunct="1">
              <a:lnSpc>
                <a:spcPct val="90000"/>
              </a:lnSpc>
              <a:spcBef>
                <a:spcPts val="376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controller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act as a state machine or an event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dispatcher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decide upon the appropriate logic to handle the request</a:t>
            </a:r>
          </a:p>
          <a:p>
            <a:pPr lvl="1" algn="just" eaLnBrk="1" hangingPunct="1">
              <a:lnSpc>
                <a:spcPct val="90000"/>
              </a:lnSpc>
              <a:spcBef>
                <a:spcPts val="376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 as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controls the way Model and View layer interacts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7FAC0-20A4-167B-4957-5D936B4F8FB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E3C3D6-EF36-4C5C-B5D9-4CA62B069CC1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857A9E-E783-D75C-E0E8-2E0CD6599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921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2414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Design Pattern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MVC Model 2 – Generalization  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1336675"/>
            <a:ext cx="7278687" cy="47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647" name="Text Box 7"/>
          <p:cNvSpPr txBox="1">
            <a:spLocks noChangeArrowheads="1"/>
          </p:cNvSpPr>
          <p:nvPr/>
        </p:nvSpPr>
        <p:spPr bwMode="auto">
          <a:xfrm>
            <a:off x="2387600" y="6026150"/>
            <a:ext cx="4419600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>
                <a:cs typeface="Arial" panose="020B0604020202020204" pitchFamily="34" charset="0"/>
              </a:rPr>
              <a:t>Servlet-centric Scenario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4D3FEA-C25D-92BF-3DDC-C59147E7249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3F9592-E108-48C1-AF07-9AB8289B66C1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7491F7-B172-CF70-0701-A818C2FC2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6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4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021B5-A9F5-FCA9-360C-0D8E63EEB7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763B5B-F9F7-4620-8BBF-B1702E6D07C0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B68B40-9461-CED0-2100-EB30BDA3D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D8A33C2-0D9B-F02E-6636-76A045688DCA}"/>
              </a:ext>
            </a:extLst>
          </p:cNvPr>
          <p:cNvSpPr txBox="1">
            <a:spLocks/>
          </p:cNvSpPr>
          <p:nvPr/>
        </p:nvSpPr>
        <p:spPr bwMode="auto">
          <a:xfrm>
            <a:off x="1504950" y="0"/>
            <a:ext cx="763905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Design Pattern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Model 2 – Generalization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F55468C-2B85-EA7F-C51F-54DE7FE302AD}"/>
              </a:ext>
            </a:extLst>
          </p:cNvPr>
          <p:cNvGrpSpPr/>
          <p:nvPr/>
        </p:nvGrpSpPr>
        <p:grpSpPr>
          <a:xfrm>
            <a:off x="4572000" y="1241425"/>
            <a:ext cx="4483247" cy="5187391"/>
            <a:chOff x="3463720" y="1241425"/>
            <a:chExt cx="4483247" cy="518739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27F2E25-60C5-EBFF-867E-3687BE793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3720" y="1241425"/>
              <a:ext cx="4483247" cy="284070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C94A432-DD01-3215-0C53-DF2383035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3720" y="4234913"/>
              <a:ext cx="4311496" cy="2193903"/>
            </a:xfrm>
            <a:prstGeom prst="rect">
              <a:avLst/>
            </a:prstGeom>
          </p:spPr>
        </p:pic>
        <p:sp>
          <p:nvSpPr>
            <p:cNvPr id="11" name="Heptagon 10">
              <a:extLst>
                <a:ext uri="{FF2B5EF4-FFF2-40B4-BE49-F238E27FC236}">
                  <a16:creationId xmlns:a16="http://schemas.microsoft.com/office/drawing/2014/main" id="{0933AD65-2ED6-F35B-3853-7BB8EEED6BDB}"/>
                </a:ext>
              </a:extLst>
            </p:cNvPr>
            <p:cNvSpPr/>
            <p:nvPr/>
          </p:nvSpPr>
          <p:spPr>
            <a:xfrm>
              <a:off x="7317419" y="2311471"/>
              <a:ext cx="454981" cy="426698"/>
            </a:xfrm>
            <a:prstGeom prst="heptagon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12" name="Heptagon 11">
              <a:extLst>
                <a:ext uri="{FF2B5EF4-FFF2-40B4-BE49-F238E27FC236}">
                  <a16:creationId xmlns:a16="http://schemas.microsoft.com/office/drawing/2014/main" id="{30D03647-A7F3-825D-527C-31A3E1712893}"/>
                </a:ext>
              </a:extLst>
            </p:cNvPr>
            <p:cNvSpPr/>
            <p:nvPr/>
          </p:nvSpPr>
          <p:spPr>
            <a:xfrm>
              <a:off x="7302916" y="4855391"/>
              <a:ext cx="454981" cy="426698"/>
            </a:xfrm>
            <a:prstGeom prst="heptagon">
              <a:avLst/>
            </a:prstGeom>
            <a:solidFill>
              <a:srgbClr val="00B05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FF00"/>
                  </a:solidFill>
                </a:rPr>
                <a:t>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0F0E302-D0B1-8C7C-0D5B-B5A03CD1F52E}"/>
              </a:ext>
            </a:extLst>
          </p:cNvPr>
          <p:cNvGrpSpPr/>
          <p:nvPr/>
        </p:nvGrpSpPr>
        <p:grpSpPr>
          <a:xfrm>
            <a:off x="24985" y="1605376"/>
            <a:ext cx="4578126" cy="3647248"/>
            <a:chOff x="11977" y="1585079"/>
            <a:chExt cx="4578126" cy="36472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18AA84-D32E-1387-F13B-B99B0F239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77" y="1585079"/>
              <a:ext cx="2799799" cy="364724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9E4CAD-F7C6-03F5-3307-27BD67CCF73C}"/>
                </a:ext>
              </a:extLst>
            </p:cNvPr>
            <p:cNvSpPr/>
            <p:nvPr/>
          </p:nvSpPr>
          <p:spPr>
            <a:xfrm>
              <a:off x="3463720" y="2679117"/>
              <a:ext cx="1126382" cy="300477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View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9191022-1809-8340-1ADD-E49DBAD83EC4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2354107" y="2829356"/>
              <a:ext cx="1109613" cy="0"/>
            </a:xfrm>
            <a:prstGeom prst="straightConnector1">
              <a:avLst/>
            </a:prstGeom>
            <a:ln w="19050">
              <a:solidFill>
                <a:srgbClr val="FF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139C425-6602-42BC-4EF2-DDF5AC33D351}"/>
                </a:ext>
              </a:extLst>
            </p:cNvPr>
            <p:cNvSpPr/>
            <p:nvPr/>
          </p:nvSpPr>
          <p:spPr>
            <a:xfrm>
              <a:off x="3463720" y="4460973"/>
              <a:ext cx="1126382" cy="327379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Model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8FBCCB8-D3F0-DC95-2679-E26BACF0C3EC}"/>
                </a:ext>
              </a:extLst>
            </p:cNvPr>
            <p:cNvSpPr/>
            <p:nvPr/>
          </p:nvSpPr>
          <p:spPr>
            <a:xfrm>
              <a:off x="3463720" y="3603702"/>
              <a:ext cx="1126383" cy="327379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Controller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727FD8B-793C-D395-9BC2-F4443D368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1970" y="3767391"/>
              <a:ext cx="71175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811BD17-D443-1636-8A3E-75F19071AF56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2751970" y="4624663"/>
              <a:ext cx="71175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13D8CF-D6D3-DAC7-5E16-F024369A6564}"/>
                </a:ext>
              </a:extLst>
            </p:cNvPr>
            <p:cNvSpPr/>
            <p:nvPr/>
          </p:nvSpPr>
          <p:spPr>
            <a:xfrm>
              <a:off x="650240" y="2529840"/>
              <a:ext cx="1703867" cy="78673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1810B4E-EF0E-9CB0-8B49-A380CAB27BCD}"/>
                </a:ext>
              </a:extLst>
            </p:cNvPr>
            <p:cNvSpPr/>
            <p:nvPr/>
          </p:nvSpPr>
          <p:spPr>
            <a:xfrm>
              <a:off x="650240" y="3534900"/>
              <a:ext cx="2101730" cy="482100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83F2FF5-885B-085F-380E-E583121D37FA}"/>
                </a:ext>
              </a:extLst>
            </p:cNvPr>
            <p:cNvSpPr/>
            <p:nvPr/>
          </p:nvSpPr>
          <p:spPr>
            <a:xfrm>
              <a:off x="650240" y="4052398"/>
              <a:ext cx="2101730" cy="963365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25482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021B5-A9F5-FCA9-360C-0D8E63EEB7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763B5B-F9F7-4620-8BBF-B1702E6D07C0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B68B40-9461-CED0-2100-EB30BDA3D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D8A33C2-0D9B-F02E-6636-76A045688DCA}"/>
              </a:ext>
            </a:extLst>
          </p:cNvPr>
          <p:cNvSpPr txBox="1">
            <a:spLocks/>
          </p:cNvSpPr>
          <p:nvPr/>
        </p:nvSpPr>
        <p:spPr bwMode="auto">
          <a:xfrm>
            <a:off x="1504950" y="0"/>
            <a:ext cx="763905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Design Pattern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Model 2 – Generalization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F8BFD2-A7C6-46A5-73EE-DE1518DDF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10" y="1252254"/>
            <a:ext cx="6758223" cy="5216264"/>
          </a:xfrm>
          <a:prstGeom prst="rect">
            <a:avLst/>
          </a:prstGeom>
        </p:spPr>
      </p:pic>
      <p:sp>
        <p:nvSpPr>
          <p:cNvPr id="9" name="Heptagon 8">
            <a:extLst>
              <a:ext uri="{FF2B5EF4-FFF2-40B4-BE49-F238E27FC236}">
                <a16:creationId xmlns:a16="http://schemas.microsoft.com/office/drawing/2014/main" id="{D421BBF2-6BC8-1F35-2108-5BC43ACCE48D}"/>
              </a:ext>
            </a:extLst>
          </p:cNvPr>
          <p:cNvSpPr/>
          <p:nvPr/>
        </p:nvSpPr>
        <p:spPr>
          <a:xfrm>
            <a:off x="7109601" y="3221691"/>
            <a:ext cx="454981" cy="426698"/>
          </a:xfrm>
          <a:prstGeom prst="heptagon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968960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021B5-A9F5-FCA9-360C-0D8E63EEB7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763B5B-F9F7-4620-8BBF-B1702E6D07C0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B68B40-9461-CED0-2100-EB30BDA3D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D8A33C2-0D9B-F02E-6636-76A045688DCA}"/>
              </a:ext>
            </a:extLst>
          </p:cNvPr>
          <p:cNvSpPr txBox="1">
            <a:spLocks/>
          </p:cNvSpPr>
          <p:nvPr/>
        </p:nvSpPr>
        <p:spPr bwMode="auto">
          <a:xfrm>
            <a:off x="1504950" y="0"/>
            <a:ext cx="763905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Design Pattern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Model 2 – Generalization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F7E7DF-5FEA-8608-F514-CEC5FE036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94" y="1338605"/>
            <a:ext cx="2510445" cy="32703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1A885F-D1C6-B0D3-A657-941612EAD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766" y="1443530"/>
            <a:ext cx="5777287" cy="1495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237C11-127C-F10C-060A-CD112A1DD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766" y="3141010"/>
            <a:ext cx="5870357" cy="16960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02F89B-9A18-69F5-BEBC-B3B11732D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9016" y="5068448"/>
            <a:ext cx="5851957" cy="1033094"/>
          </a:xfrm>
          <a:prstGeom prst="rect">
            <a:avLst/>
          </a:prstGeom>
        </p:spPr>
      </p:pic>
      <p:sp>
        <p:nvSpPr>
          <p:cNvPr id="19" name="Heptagon 18">
            <a:extLst>
              <a:ext uri="{FF2B5EF4-FFF2-40B4-BE49-F238E27FC236}">
                <a16:creationId xmlns:a16="http://schemas.microsoft.com/office/drawing/2014/main" id="{A57A5463-1CA2-ED1A-0D7C-146517D1F779}"/>
              </a:ext>
            </a:extLst>
          </p:cNvPr>
          <p:cNvSpPr/>
          <p:nvPr/>
        </p:nvSpPr>
        <p:spPr>
          <a:xfrm>
            <a:off x="8160468" y="1764519"/>
            <a:ext cx="454981" cy="426698"/>
          </a:xfrm>
          <a:prstGeom prst="heptagon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20" name="Heptagon 19">
            <a:extLst>
              <a:ext uri="{FF2B5EF4-FFF2-40B4-BE49-F238E27FC236}">
                <a16:creationId xmlns:a16="http://schemas.microsoft.com/office/drawing/2014/main" id="{148D1CD6-2EA3-F2C7-2C46-73B7F6BF1DF3}"/>
              </a:ext>
            </a:extLst>
          </p:cNvPr>
          <p:cNvSpPr/>
          <p:nvPr/>
        </p:nvSpPr>
        <p:spPr>
          <a:xfrm>
            <a:off x="8160468" y="3642961"/>
            <a:ext cx="454981" cy="426698"/>
          </a:xfrm>
          <a:prstGeom prst="heptagon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22" name="Heptagon 21">
            <a:extLst>
              <a:ext uri="{FF2B5EF4-FFF2-40B4-BE49-F238E27FC236}">
                <a16:creationId xmlns:a16="http://schemas.microsoft.com/office/drawing/2014/main" id="{90DD3207-B5D6-46FB-FD18-BDE2AE7B4B5E}"/>
              </a:ext>
            </a:extLst>
          </p:cNvPr>
          <p:cNvSpPr/>
          <p:nvPr/>
        </p:nvSpPr>
        <p:spPr>
          <a:xfrm>
            <a:off x="8160468" y="5335644"/>
            <a:ext cx="454981" cy="426698"/>
          </a:xfrm>
          <a:prstGeom prst="heptagon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963627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021B5-A9F5-FCA9-360C-0D8E63EEB7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763B5B-F9F7-4620-8BBF-B1702E6D07C0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B68B40-9461-CED0-2100-EB30BDA3D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D8A33C2-0D9B-F02E-6636-76A045688DCA}"/>
              </a:ext>
            </a:extLst>
          </p:cNvPr>
          <p:cNvSpPr txBox="1">
            <a:spLocks/>
          </p:cNvSpPr>
          <p:nvPr/>
        </p:nvSpPr>
        <p:spPr bwMode="auto">
          <a:xfrm>
            <a:off x="1504950" y="0"/>
            <a:ext cx="763905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Design Pattern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MVC Model 2 – Generalization 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2D5CC1-C741-5D1D-3AD4-85B80EEE58E0}"/>
              </a:ext>
            </a:extLst>
          </p:cNvPr>
          <p:cNvGrpSpPr/>
          <p:nvPr/>
        </p:nvGrpSpPr>
        <p:grpSpPr>
          <a:xfrm>
            <a:off x="438721" y="1868570"/>
            <a:ext cx="8259317" cy="1425063"/>
            <a:chOff x="438721" y="1868570"/>
            <a:chExt cx="8259317" cy="14250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2BEBA08-9B4F-3A14-8907-28C66A869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721" y="1868570"/>
              <a:ext cx="2796782" cy="14250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4A4ADE-F4B2-2812-1E6D-4AC66E0F6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1086" y="1868570"/>
              <a:ext cx="3596952" cy="1417443"/>
            </a:xfrm>
            <a:prstGeom prst="rect">
              <a:avLst/>
            </a:prstGeom>
          </p:spPr>
        </p:pic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04778F1D-269A-CDBD-4166-9B7773F3A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5503" y="2668385"/>
              <a:ext cx="186558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5280B16-B9C0-58E4-11B7-E19F8F92A1A7}"/>
              </a:ext>
            </a:extLst>
          </p:cNvPr>
          <p:cNvGrpSpPr/>
          <p:nvPr/>
        </p:nvGrpSpPr>
        <p:grpSpPr>
          <a:xfrm>
            <a:off x="438721" y="4117479"/>
            <a:ext cx="8327903" cy="1867062"/>
            <a:chOff x="438721" y="4117479"/>
            <a:chExt cx="8327903" cy="186706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329EA30-3E14-F6FE-C99B-ECADAC705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8721" y="4117479"/>
              <a:ext cx="2972058" cy="153937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EC34EDD-4D41-EB2A-A9F9-6F970B0CD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01086" y="4117479"/>
              <a:ext cx="3665538" cy="1867062"/>
            </a:xfrm>
            <a:prstGeom prst="rect">
              <a:avLst/>
            </a:prstGeom>
          </p:spPr>
        </p:pic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6212D7D7-5710-1814-A93F-32DE1C0D32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5503" y="5065221"/>
              <a:ext cx="186558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Heptagon 18">
            <a:extLst>
              <a:ext uri="{FF2B5EF4-FFF2-40B4-BE49-F238E27FC236}">
                <a16:creationId xmlns:a16="http://schemas.microsoft.com/office/drawing/2014/main" id="{DF423947-D794-FBFA-39A2-3ECC3F47F831}"/>
              </a:ext>
            </a:extLst>
          </p:cNvPr>
          <p:cNvSpPr/>
          <p:nvPr/>
        </p:nvSpPr>
        <p:spPr>
          <a:xfrm>
            <a:off x="3984928" y="1868570"/>
            <a:ext cx="454981" cy="426698"/>
          </a:xfrm>
          <a:prstGeom prst="heptagon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7</a:t>
            </a:r>
          </a:p>
        </p:txBody>
      </p:sp>
      <p:sp>
        <p:nvSpPr>
          <p:cNvPr id="20" name="Heptagon 19">
            <a:extLst>
              <a:ext uri="{FF2B5EF4-FFF2-40B4-BE49-F238E27FC236}">
                <a16:creationId xmlns:a16="http://schemas.microsoft.com/office/drawing/2014/main" id="{6D53067D-732B-9768-08E7-30414AD4D466}"/>
              </a:ext>
            </a:extLst>
          </p:cNvPr>
          <p:cNvSpPr/>
          <p:nvPr/>
        </p:nvSpPr>
        <p:spPr>
          <a:xfrm>
            <a:off x="3984927" y="4102940"/>
            <a:ext cx="454981" cy="426698"/>
          </a:xfrm>
          <a:prstGeom prst="heptagon">
            <a:avLst/>
          </a:prstGeom>
          <a:solidFill>
            <a:srgbClr val="00B05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FFFF00"/>
                </a:solidFill>
              </a:rPr>
              <a:t>8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0068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2414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MVC Design Pattern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MVC Model 2 – Generalization  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4294967295"/>
          </p:nvPr>
        </p:nvSpPr>
        <p:spPr>
          <a:xfrm>
            <a:off x="0" y="1335904"/>
            <a:ext cx="9144000" cy="5143551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pPr lvl="1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presentation logic and business logic</a:t>
            </a:r>
          </a:p>
          <a:p>
            <a:pPr lvl="1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information specific to a particular domain on which the application operates</a:t>
            </a:r>
          </a:p>
          <a:p>
            <a:pPr lvl="1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typically a user interface element. A single Model may be presented as multiple views</a:t>
            </a:r>
          </a:p>
          <a:p>
            <a:pPr lvl="1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ontroller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responds to events and processes request and may invoked changes on the Model</a:t>
            </a:r>
          </a:p>
          <a:p>
            <a:pPr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build, maintain and extend</a:t>
            </a:r>
          </a:p>
          <a:p>
            <a:pPr lvl="1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point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control (Servlet) for security &amp; logging</a:t>
            </a:r>
          </a:p>
          <a:p>
            <a:pPr lvl="1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incoming data into a form usable by the backend</a:t>
            </a:r>
          </a:p>
          <a:p>
            <a:pPr lvl="1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reusable code</a:t>
            </a:r>
          </a:p>
          <a:p>
            <a:pPr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 lvl="1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Design Complexity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AE63E-64FA-232A-3DDB-0AC690F21A1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892427-AA40-4913-B805-49B3CF917533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EDB7E4-0FA4-4E42-AE8F-193AFCA1A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4293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>
          <a:xfrm>
            <a:off x="309716" y="1417638"/>
            <a:ext cx="8229600" cy="3827463"/>
          </a:xfrm>
        </p:spPr>
        <p:txBody>
          <a:bodyPr/>
          <a:lstStyle/>
          <a:p>
            <a:pPr algn="just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build web application applying MVC model using Servlet, JSP + Scripting Element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 vs. Servlet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 mechanism, syntax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Model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JSP combining the Servlets and Java objects</a:t>
            </a:r>
          </a:p>
          <a:p>
            <a:pPr lvl="1" algn="just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connect DB using Dynamic connection or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DataSource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1329353" y="5779024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2EBD7-725F-08C4-A696-2DF55A6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0BE7C5-574B-46FB-BB29-0C1A811BFF7E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C006F7-F8D9-A936-3C61-4F3BA928B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67</a:t>
            </a:fld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2EBD7-725F-08C4-A696-2DF55A6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0BE7C5-574B-46FB-BB29-0C1A811BFF7E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C006F7-F8D9-A936-3C61-4F3BA928B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E03C38A-FB6F-4527-E812-646EFBF0E57B}"/>
              </a:ext>
            </a:extLst>
          </p:cNvPr>
          <p:cNvSpPr txBox="1">
            <a:spLocks/>
          </p:cNvSpPr>
          <p:nvPr/>
        </p:nvSpPr>
        <p:spPr bwMode="auto">
          <a:xfrm>
            <a:off x="248264" y="2805492"/>
            <a:ext cx="864747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Lab04_ManageUsersByMVC2.pdf</a:t>
            </a:r>
          </a:p>
        </p:txBody>
      </p:sp>
    </p:spTree>
    <p:extLst>
      <p:ext uri="{BB962C8B-B14F-4D97-AF65-F5344CB8AC3E}">
        <p14:creationId xmlns:p14="http://schemas.microsoft.com/office/powerpoint/2010/main" val="17812711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2EBD7-725F-08C4-A696-2DF55A6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0BE7C5-574B-46FB-BB29-0C1A811BFF7E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C006F7-F8D9-A936-3C61-4F3BA928B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50B0D93-ADFC-A495-FE18-C32C93B35FBB}"/>
              </a:ext>
            </a:extLst>
          </p:cNvPr>
          <p:cNvSpPr txBox="1">
            <a:spLocks/>
          </p:cNvSpPr>
          <p:nvPr/>
        </p:nvSpPr>
        <p:spPr bwMode="auto">
          <a:xfrm>
            <a:off x="998250" y="10823"/>
            <a:ext cx="7871431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write CRUD Web App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Update/Delete Function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A148E0-549C-F354-3028-BB48F7595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598" y="1579735"/>
            <a:ext cx="5656495" cy="3464164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B2792018-2075-64BF-D280-261211D8AD78}"/>
              </a:ext>
            </a:extLst>
          </p:cNvPr>
          <p:cNvGrpSpPr/>
          <p:nvPr/>
        </p:nvGrpSpPr>
        <p:grpSpPr>
          <a:xfrm>
            <a:off x="217552" y="1071402"/>
            <a:ext cx="2967645" cy="2616174"/>
            <a:chOff x="217552" y="1071402"/>
            <a:chExt cx="2967645" cy="261617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ABBD72B-F137-E8DE-6B13-BD44B6EC1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552" y="1071402"/>
              <a:ext cx="2967645" cy="2616174"/>
            </a:xfrm>
            <a:prstGeom prst="rect">
              <a:avLst/>
            </a:prstGeom>
          </p:spPr>
        </p:pic>
        <p:sp>
          <p:nvSpPr>
            <p:cNvPr id="28" name="Rectangle 13">
              <a:extLst>
                <a:ext uri="{FF2B5EF4-FFF2-40B4-BE49-F238E27FC236}">
                  <a16:creationId xmlns:a16="http://schemas.microsoft.com/office/drawing/2014/main" id="{37795D8A-A9E0-246D-D0F4-0EC1F53A3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4972" y="2801389"/>
              <a:ext cx="269173" cy="301022"/>
            </a:xfrm>
            <a:prstGeom prst="rect">
              <a:avLst/>
            </a:prstGeom>
            <a:noFill/>
            <a:ln w="127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491295-BADF-0865-76C3-5E2C9F357BF5}"/>
              </a:ext>
            </a:extLst>
          </p:cNvPr>
          <p:cNvGrpSpPr/>
          <p:nvPr/>
        </p:nvGrpSpPr>
        <p:grpSpPr>
          <a:xfrm>
            <a:off x="217551" y="3864525"/>
            <a:ext cx="2883095" cy="2616174"/>
            <a:chOff x="217551" y="3864525"/>
            <a:chExt cx="2883095" cy="261617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54F88CE-3E43-2B77-FD48-C40607E63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7551" y="3864525"/>
              <a:ext cx="2883095" cy="2616174"/>
            </a:xfrm>
            <a:prstGeom prst="rect">
              <a:avLst/>
            </a:prstGeom>
          </p:spPr>
        </p:pic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16D635AF-98A3-9455-14A8-2CBBA346F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67" y="6018415"/>
              <a:ext cx="770083" cy="285335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BF73EF-6AF0-77F5-5D4E-AA737A837CA9}"/>
              </a:ext>
            </a:extLst>
          </p:cNvPr>
          <p:cNvCxnSpPr>
            <a:cxnSpLocks/>
          </p:cNvCxnSpPr>
          <p:nvPr/>
        </p:nvCxnSpPr>
        <p:spPr>
          <a:xfrm flipV="1">
            <a:off x="2593571" y="3102411"/>
            <a:ext cx="365760" cy="110382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281034-BE64-CB88-2A8C-813B2C02E4AB}"/>
              </a:ext>
            </a:extLst>
          </p:cNvPr>
          <p:cNvCxnSpPr>
            <a:cxnSpLocks/>
          </p:cNvCxnSpPr>
          <p:nvPr/>
        </p:nvCxnSpPr>
        <p:spPr>
          <a:xfrm flipH="1">
            <a:off x="881149" y="2460567"/>
            <a:ext cx="399011" cy="3715789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33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22555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 Server Pages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JSP – Example                           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>
          <a:xfrm>
            <a:off x="16166" y="1865563"/>
            <a:ext cx="9144000" cy="474273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vi-V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JSP page </a:t>
            </a:r>
            <a:r>
              <a:rPr lang="vi-V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current date.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&lt;head&gt;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&lt;title&gt;A simple date&lt;/title&gt;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&lt;/head&gt;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&lt;body&gt;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The time on the server is </a:t>
            </a:r>
            <a:r>
              <a:rPr lang="en-US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&lt;%= new </a:t>
            </a:r>
            <a:r>
              <a:rPr lang="en-US" altLang="en-US" sz="24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java.util.Date</a:t>
            </a:r>
            <a:r>
              <a:rPr lang="en-US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%&gt;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&lt;/body&gt;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vi-V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vi-V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processes JSP components converting static data on </a:t>
            </a:r>
            <a:r>
              <a:rPr lang="vi-V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vi-V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can be displayed by Web browser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testing JSP page, the JSP page should be copied to the ROOT of web server – Tomcat </a:t>
            </a:r>
            <a:endParaRPr lang="vi-V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1E72292-E181-4858-2C63-A0E4AC9EF647}"/>
              </a:ext>
            </a:extLst>
          </p:cNvPr>
          <p:cNvGrpSpPr/>
          <p:nvPr/>
        </p:nvGrpSpPr>
        <p:grpSpPr>
          <a:xfrm>
            <a:off x="5372100" y="1225550"/>
            <a:ext cx="3673577" cy="3561833"/>
            <a:chOff x="5372100" y="850900"/>
            <a:chExt cx="3771900" cy="3749675"/>
          </a:xfrm>
        </p:grpSpPr>
        <p:pic>
          <p:nvPicPr>
            <p:cNvPr id="7177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8325" y="850900"/>
              <a:ext cx="3495675" cy="147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8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2100" y="2293938"/>
              <a:ext cx="3771900" cy="143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790" name="Line 6"/>
            <p:cNvSpPr>
              <a:spLocks noChangeShapeType="1"/>
            </p:cNvSpPr>
            <p:nvPr/>
          </p:nvSpPr>
          <p:spPr bwMode="auto">
            <a:xfrm flipV="1">
              <a:off x="7885113" y="3649663"/>
              <a:ext cx="0" cy="574675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1" name="Text Box 7"/>
            <p:cNvSpPr txBox="1">
              <a:spLocks noChangeArrowheads="1"/>
            </p:cNvSpPr>
            <p:nvPr/>
          </p:nvSpPr>
          <p:spPr bwMode="auto">
            <a:xfrm>
              <a:off x="7235825" y="4224338"/>
              <a:ext cx="1512888" cy="376237"/>
            </a:xfrm>
            <a:prstGeom prst="rect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b="1">
                  <a:solidFill>
                    <a:srgbClr val="FF33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View Source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EC5BB-8A9A-3A3E-9BB4-E0F31CFE092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A55A27D-2E93-4255-B22B-0082C700491C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354B14-5F88-7EE2-2914-F8340BEE4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241425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MVC Design Pattern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– View – Controller 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4294967295"/>
          </p:nvPr>
        </p:nvSpPr>
        <p:spPr>
          <a:xfrm>
            <a:off x="-49161" y="1553749"/>
            <a:ext cx="9144000" cy="486671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468"/>
              </a:spcBef>
            </a:pP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MVC is to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the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90000"/>
              </a:lnSpc>
              <a:spcBef>
                <a:spcPts val="468"/>
              </a:spcBef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the developer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made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affecting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underlying data 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logic. </a:t>
            </a:r>
          </a:p>
          <a:p>
            <a:pPr lvl="1" algn="just" eaLnBrk="1" hangingPunct="1">
              <a:lnSpc>
                <a:spcPct val="90000"/>
              </a:lnSpc>
              <a:spcBef>
                <a:spcPts val="468"/>
              </a:spcBef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can be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reorganized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user interface.</a:t>
            </a:r>
          </a:p>
          <a:p>
            <a:pPr algn="just" eaLnBrk="1" hangingPunct="1">
              <a:lnSpc>
                <a:spcPct val="90000"/>
              </a:lnSpc>
              <a:spcBef>
                <a:spcPts val="468"/>
              </a:spcBef>
            </a:pP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Separation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introducing an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</a:t>
            </a:r>
          </a:p>
          <a:p>
            <a:pPr lvl="1" algn="just" eaLnBrk="1" hangingPunct="1">
              <a:lnSpc>
                <a:spcPct val="90000"/>
              </a:lnSpc>
              <a:spcBef>
                <a:spcPts val="468"/>
              </a:spcBef>
            </a:pP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component</a:t>
            </a:r>
          </a:p>
          <a:p>
            <a:pPr lvl="1" algn="just" eaLnBrk="1" hangingPunct="1">
              <a:lnSpc>
                <a:spcPct val="90000"/>
              </a:lnSpc>
              <a:spcBef>
                <a:spcPts val="468"/>
              </a:spcBef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how the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</a:t>
            </a:r>
            <a:endParaRPr lang="vi-VN" altLang="en-US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906A4-D527-D135-7B78-AA9B672B48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10DB10-F3BC-44AA-A1E8-D634E509A906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E36390-4E94-4763-EA4E-82E95FF80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021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1364598" y="0"/>
            <a:ext cx="7639050" cy="1241425"/>
          </a:xfrm>
        </p:spPr>
        <p:txBody>
          <a:bodyPr/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MVC Design Pattern </a:t>
            </a:r>
            <a:b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– View – Controller 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idx="4294967295"/>
          </p:nvPr>
        </p:nvSpPr>
        <p:spPr>
          <a:xfrm>
            <a:off x="0" y="917575"/>
            <a:ext cx="9144000" cy="5697538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only the pure application data (it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logic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describing how to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behind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 process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information (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access, modify, and represent application’s data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notifies observers whenever the information changes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 Real-World Entities (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business logic, workflow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DB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 Process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Encapsulates Domain Logic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 Java Object –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Bean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which are independent of Presentation 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Obtains data from model &amp; presents the model's data to the user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Output/Input of the application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(GUI – JSP &amp; HTML …)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 of Business Logic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Access to Model, but should not change the state of the model.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from Model – Using Query Methods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B6F7E-7DC5-711F-81B7-604B8CD9A9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F6128C-5BF0-4256-BBCD-13A710D3BEFC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5A3BF3-E17C-2EA2-71CF-FC00B321E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8758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1308305" y="10823"/>
            <a:ext cx="7639050" cy="1241425"/>
          </a:xfrm>
        </p:spPr>
        <p:txBody>
          <a:bodyPr/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MVC Design Pattern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– View – Controller 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4294967295"/>
          </p:nvPr>
        </p:nvSpPr>
        <p:spPr>
          <a:xfrm>
            <a:off x="0" y="1133884"/>
            <a:ext cx="9144000" cy="534681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  <a:p>
            <a:pPr lvl="1" algn="just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user’s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interaction and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 lvl="1" algn="just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to request on model or view</a:t>
            </a:r>
          </a:p>
          <a:p>
            <a:pPr lvl="1" algn="just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instructs the model and view to perform action</a:t>
            </a:r>
          </a:p>
          <a:p>
            <a:pPr lvl="1" algn="just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making decision among multiple presentation</a:t>
            </a:r>
          </a:p>
          <a:p>
            <a:pPr lvl="1" algn="just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end-user action to the application response</a:t>
            </a:r>
          </a:p>
          <a:p>
            <a:pPr lvl="1" algn="just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on the model that changes the state of the model</a:t>
            </a:r>
          </a:p>
          <a:p>
            <a:pPr lvl="1" algn="just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 the state of the Model and generates one or more views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just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MVC Architecture</a:t>
            </a:r>
          </a:p>
          <a:p>
            <a:pPr lvl="1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MVC</a:t>
            </a:r>
          </a:p>
          <a:p>
            <a:pPr lvl="1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Model 1 [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Page-centric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– JSP Model 1</a:t>
            </a:r>
          </a:p>
          <a:p>
            <a:pPr lvl="1" eaLnBrk="1" hangingPunct="1">
              <a:lnSpc>
                <a:spcPct val="80000"/>
              </a:lnSpc>
              <a:spcBef>
                <a:spcPts val="372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Model 2 [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Servlet-centric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– JSP Model 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40FF2B-2CEE-D9D7-F6CC-EE38AE9F32A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D03C4EF-CD9B-4024-AD36-6F59C6C6380B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A50959-3450-ECCD-0643-6DBF9FE4C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409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>
          <a:xfrm>
            <a:off x="1327967" y="0"/>
            <a:ext cx="7639050" cy="1241425"/>
          </a:xfrm>
        </p:spPr>
        <p:txBody>
          <a:bodyPr/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MVC Design Pattern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– View – Controller </a:t>
            </a:r>
          </a:p>
        </p:txBody>
      </p:sp>
      <p:sp>
        <p:nvSpPr>
          <p:cNvPr id="14339" name="Rectangle 3"/>
          <p:cNvSpPr>
            <a:spLocks noGrp="1"/>
          </p:cNvSpPr>
          <p:nvPr>
            <p:ph type="body" idx="4294967295"/>
          </p:nvPr>
        </p:nvSpPr>
        <p:spPr>
          <a:xfrm>
            <a:off x="0" y="1140027"/>
            <a:ext cx="9144000" cy="533942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372"/>
              </a:spcBef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components</a:t>
            </a:r>
          </a:p>
          <a:p>
            <a:pPr lvl="1" algn="just" eaLnBrk="1" hangingPunct="1">
              <a:lnSpc>
                <a:spcPct val="90000"/>
              </a:lnSpc>
              <a:spcBef>
                <a:spcPts val="372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Controller is responsible for creating or selecting view</a:t>
            </a:r>
          </a:p>
          <a:p>
            <a:pPr lvl="1" algn="just" eaLnBrk="1" hangingPunct="1">
              <a:lnSpc>
                <a:spcPct val="90000"/>
              </a:lnSpc>
              <a:spcBef>
                <a:spcPts val="372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  <a:p>
            <a:pPr lvl="2" algn="just" eaLnBrk="1" hangingPunct="1">
              <a:lnSpc>
                <a:spcPct val="90000"/>
              </a:lnSpc>
              <a:spcBef>
                <a:spcPts val="372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depends on Model</a:t>
            </a:r>
          </a:p>
          <a:p>
            <a:pPr lvl="2" algn="just" eaLnBrk="1" hangingPunct="1">
              <a:lnSpc>
                <a:spcPct val="90000"/>
              </a:lnSpc>
              <a:spcBef>
                <a:spcPts val="372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change is made to the model then there might be required to make parallel changes in the view</a:t>
            </a:r>
          </a:p>
          <a:p>
            <a:pPr lvl="1" algn="just" eaLnBrk="1" hangingPunct="1">
              <a:lnSpc>
                <a:spcPct val="90000"/>
              </a:lnSpc>
              <a:spcBef>
                <a:spcPts val="372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  <a:p>
            <a:pPr lvl="2" algn="just" eaLnBrk="1" hangingPunct="1">
              <a:lnSpc>
                <a:spcPct val="90000"/>
              </a:lnSpc>
              <a:spcBef>
                <a:spcPts val="372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depends on model</a:t>
            </a:r>
          </a:p>
          <a:p>
            <a:pPr lvl="2" algn="just" eaLnBrk="1" hangingPunct="1">
              <a:lnSpc>
                <a:spcPct val="90000"/>
              </a:lnSpc>
              <a:spcBef>
                <a:spcPts val="372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change is made to the model then there might be required to make parallel changes in the Controller </a:t>
            </a:r>
          </a:p>
          <a:p>
            <a:pPr algn="just" eaLnBrk="1" hangingPunct="1">
              <a:lnSpc>
                <a:spcPct val="90000"/>
              </a:lnSpc>
              <a:spcBef>
                <a:spcPts val="372"/>
              </a:spcBef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Web application</a:t>
            </a:r>
          </a:p>
          <a:p>
            <a:pPr lvl="1" algn="just" eaLnBrk="1" hangingPunct="1">
              <a:lnSpc>
                <a:spcPct val="90000"/>
              </a:lnSpc>
              <a:spcBef>
                <a:spcPts val="372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[Business Process Layer]</a:t>
            </a:r>
          </a:p>
          <a:p>
            <a:pPr lvl="1" algn="just" eaLnBrk="1" hangingPunct="1">
              <a:lnSpc>
                <a:spcPct val="90000"/>
              </a:lnSpc>
              <a:spcBef>
                <a:spcPts val="372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[Presentation Layer]</a:t>
            </a:r>
          </a:p>
          <a:p>
            <a:pPr lvl="1" algn="just" eaLnBrk="1" hangingPunct="1">
              <a:lnSpc>
                <a:spcPct val="90000"/>
              </a:lnSpc>
              <a:spcBef>
                <a:spcPts val="372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[Control Layer]</a:t>
            </a:r>
            <a:endParaRPr lang="vi-V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743BE7-9770-E1AD-C72F-2C793598AE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A71891-0BA4-4DDD-81BE-A1C2997EB741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1B4448-36AC-4B83-4282-7A1558DCF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544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1394095" y="0"/>
            <a:ext cx="7639050" cy="1241425"/>
          </a:xfrm>
        </p:spPr>
        <p:txBody>
          <a:bodyPr/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– MVC Design Pattern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Model 1 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>
          <a:xfrm>
            <a:off x="0" y="1278450"/>
            <a:ext cx="9144000" cy="5171511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Composed of a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of interrelated JSP pages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entire request processing mechanism</a:t>
            </a:r>
          </a:p>
          <a:p>
            <a:pPr lvl="1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the HTTP request parameters</a:t>
            </a:r>
          </a:p>
          <a:p>
            <a:pPr lvl="1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 the business logic (through Java Beans)</a:t>
            </a:r>
          </a:p>
          <a:p>
            <a:pPr lvl="1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the business logic</a:t>
            </a:r>
          </a:p>
          <a:p>
            <a:pPr lvl="1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the HTTP session</a:t>
            </a:r>
          </a:p>
          <a:p>
            <a:pPr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 page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client</a:t>
            </a:r>
          </a:p>
          <a:p>
            <a:pPr lvl="1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extra Servlet involved in the process.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page centric architecture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process logic and control decisions are hard coded inside JSP pages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page selection is determined by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hyperlink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submitting a form.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find.jsp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 Search &lt;/a&gt;</a:t>
            </a:r>
          </a:p>
          <a:p>
            <a:pPr lvl="1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&lt;form action=“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find.jsp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 … &lt;/form&gt;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50C42B-F969-E653-445C-D6DBD0B049B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8849F4-12E9-4A26-B0D3-52377C0E53CB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1B67A-D344-8B66-D1AE-CBFB84D8A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052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9556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</a:p>
        </p:txBody>
      </p:sp>
      <p:sp>
        <p:nvSpPr>
          <p:cNvPr id="90115" name="Rectangle 3"/>
          <p:cNvSpPr>
            <a:spLocks noGrp="1"/>
          </p:cNvSpPr>
          <p:nvPr>
            <p:ph type="body" idx="4294967295"/>
          </p:nvPr>
        </p:nvSpPr>
        <p:spPr>
          <a:xfrm>
            <a:off x="-19664" y="1141001"/>
            <a:ext cx="9144000" cy="531879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Java EE applications use </a:t>
            </a:r>
            <a:r>
              <a:rPr lang="en-US" altLang="en-US" sz="2400" b="1" dirty="0" err="1">
                <a:latin typeface="Times New Roman" panose="02020603050405020304" pitchFamily="18" charset="0"/>
              </a:rPr>
              <a:t>DataSource</a:t>
            </a:r>
            <a:r>
              <a:rPr lang="en-US" altLang="en-US" sz="2400" b="1" dirty="0">
                <a:latin typeface="Times New Roman" panose="02020603050405020304" pitchFamily="18" charset="0"/>
              </a:rPr>
              <a:t> objects </a:t>
            </a:r>
            <a:r>
              <a:rPr lang="en-US" altLang="en-US" sz="2400" dirty="0">
                <a:latin typeface="Times New Roman" panose="02020603050405020304" pitchFamily="18" charset="0"/>
              </a:rPr>
              <a:t>when they </a:t>
            </a:r>
            <a:r>
              <a:rPr lang="en-US" altLang="en-US" sz="2400" b="1" dirty="0">
                <a:latin typeface="Times New Roman" panose="02020603050405020304" pitchFamily="18" charset="0"/>
              </a:rPr>
              <a:t>access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</a:rPr>
              <a:t>relational databases </a:t>
            </a:r>
            <a:r>
              <a:rPr lang="en-US" altLang="en-US" sz="2400" dirty="0">
                <a:latin typeface="Times New Roman" panose="02020603050405020304" pitchFamily="18" charset="0"/>
              </a:rPr>
              <a:t>through the JDBC API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A </a:t>
            </a:r>
            <a:r>
              <a:rPr lang="en-US" altLang="en-US" sz="2000" dirty="0" err="1">
                <a:latin typeface="Times New Roman" panose="02020603050405020304" pitchFamily="18" charset="0"/>
              </a:rPr>
              <a:t>DataSource</a:t>
            </a:r>
            <a:r>
              <a:rPr lang="en-US" altLang="en-US" sz="2000" dirty="0">
                <a:latin typeface="Times New Roman" panose="02020603050405020304" pitchFamily="18" charset="0"/>
              </a:rPr>
              <a:t> object </a:t>
            </a:r>
            <a:r>
              <a:rPr lang="en-US" altLang="en-US" sz="2000" b="1" dirty="0">
                <a:latin typeface="Times New Roman" panose="02020603050405020304" pitchFamily="18" charset="0"/>
              </a:rPr>
              <a:t>works with </a:t>
            </a:r>
            <a:r>
              <a:rPr lang="en-US" altLang="en-US" sz="2000" dirty="0">
                <a:latin typeface="Times New Roman" panose="02020603050405020304" pitchFamily="18" charset="0"/>
              </a:rPr>
              <a:t>a </a:t>
            </a:r>
            <a:r>
              <a:rPr lang="en-US" altLang="en-US" sz="2000" b="1" dirty="0">
                <a:latin typeface="Times New Roman" panose="02020603050405020304" pitchFamily="18" charset="0"/>
              </a:rPr>
              <a:t>JNDI</a:t>
            </a:r>
            <a:r>
              <a:rPr lang="en-US" altLang="en-US" sz="2000" dirty="0">
                <a:latin typeface="Times New Roman" panose="02020603050405020304" pitchFamily="18" charset="0"/>
              </a:rPr>
              <a:t> naming service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After it is registered with a JNDI naming service, an application can </a:t>
            </a:r>
            <a:r>
              <a:rPr lang="en-US" altLang="en-US" sz="2000" b="1" dirty="0">
                <a:latin typeface="Times New Roman" panose="02020603050405020304" pitchFamily="18" charset="0"/>
              </a:rPr>
              <a:t>use</a:t>
            </a:r>
            <a:r>
              <a:rPr lang="en-US" altLang="en-US" sz="2000" dirty="0">
                <a:latin typeface="Times New Roman" panose="02020603050405020304" pitchFamily="18" charset="0"/>
              </a:rPr>
              <a:t> the JNDI API to </a:t>
            </a:r>
            <a:r>
              <a:rPr lang="en-US" altLang="en-US" sz="2000" b="1" dirty="0">
                <a:latin typeface="Times New Roman" panose="02020603050405020304" pitchFamily="18" charset="0"/>
              </a:rPr>
              <a:t>access</a:t>
            </a:r>
            <a:r>
              <a:rPr lang="en-US" altLang="en-US" sz="2000" dirty="0">
                <a:latin typeface="Times New Roman" panose="02020603050405020304" pitchFamily="18" charset="0"/>
              </a:rPr>
              <a:t> that 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DataSource</a:t>
            </a:r>
            <a:r>
              <a:rPr lang="en-US" altLang="en-US" sz="2000" b="1" dirty="0">
                <a:latin typeface="Times New Roman" panose="02020603050405020304" pitchFamily="18" charset="0"/>
              </a:rPr>
              <a:t> object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A </a:t>
            </a:r>
            <a:r>
              <a:rPr lang="en-US" altLang="en-US" sz="2400" dirty="0" err="1">
                <a:latin typeface="Times New Roman" panose="02020603050405020304" pitchFamily="18" charset="0"/>
              </a:rPr>
              <a:t>DataSource</a:t>
            </a:r>
            <a:r>
              <a:rPr lang="en-US" altLang="en-US" sz="2400" dirty="0">
                <a:latin typeface="Times New Roman" panose="02020603050405020304" pitchFamily="18" charset="0"/>
              </a:rPr>
              <a:t> has a </a:t>
            </a:r>
            <a:r>
              <a:rPr lang="en-US" altLang="en-US" sz="2400" b="1" dirty="0">
                <a:latin typeface="Times New Roman" panose="02020603050405020304" pitchFamily="18" charset="0"/>
              </a:rPr>
              <a:t>set of properties </a:t>
            </a:r>
            <a:r>
              <a:rPr lang="en-US" altLang="en-US" sz="2400" dirty="0">
                <a:latin typeface="Times New Roman" panose="02020603050405020304" pitchFamily="18" charset="0"/>
              </a:rPr>
              <a:t>that </a:t>
            </a:r>
            <a:r>
              <a:rPr lang="en-US" altLang="en-US" sz="2400" b="1" dirty="0">
                <a:latin typeface="Times New Roman" panose="02020603050405020304" pitchFamily="18" charset="0"/>
              </a:rPr>
              <a:t>identify</a:t>
            </a:r>
            <a:r>
              <a:rPr lang="en-US" altLang="en-US" sz="2400" dirty="0">
                <a:latin typeface="Times New Roman" panose="02020603050405020304" pitchFamily="18" charset="0"/>
              </a:rPr>
              <a:t> and </a:t>
            </a:r>
            <a:r>
              <a:rPr lang="en-US" altLang="en-US" sz="2400" b="1" dirty="0">
                <a:latin typeface="Times New Roman" panose="02020603050405020304" pitchFamily="18" charset="0"/>
              </a:rPr>
              <a:t>describe</a:t>
            </a:r>
            <a:r>
              <a:rPr lang="en-US" altLang="en-US" sz="2400" dirty="0">
                <a:latin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</a:rPr>
              <a:t>real-world data source </a:t>
            </a:r>
            <a:r>
              <a:rPr lang="en-US" altLang="en-US" sz="2400" dirty="0">
                <a:latin typeface="Times New Roman" panose="02020603050405020304" pitchFamily="18" charset="0"/>
              </a:rPr>
              <a:t>that it represents</a:t>
            </a:r>
            <a:endParaRPr lang="vi-VN" altLang="en-US" sz="2400" dirty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</a:rPr>
              <a:t>A 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DataSource</a:t>
            </a:r>
            <a:r>
              <a:rPr lang="en-US" altLang="en-US" sz="2000" b="1" dirty="0">
                <a:latin typeface="Times New Roman" panose="02020603050405020304" pitchFamily="18" charset="0"/>
              </a:rPr>
              <a:t> XML descriptor </a:t>
            </a:r>
            <a:r>
              <a:rPr lang="en-US" altLang="en-US" sz="2000" dirty="0">
                <a:latin typeface="Times New Roman" panose="02020603050405020304" pitchFamily="18" charset="0"/>
              </a:rPr>
              <a:t>that contains </a:t>
            </a:r>
            <a:r>
              <a:rPr lang="en-US" altLang="en-US" sz="2000" b="1" dirty="0">
                <a:latin typeface="Times New Roman" panose="02020603050405020304" pitchFamily="18" charset="0"/>
              </a:rPr>
              <a:t>essential information</a:t>
            </a:r>
            <a:r>
              <a:rPr lang="en-US" altLang="en-US" sz="2000" dirty="0">
                <a:latin typeface="Times New Roman" panose="02020603050405020304" pitchFamily="18" charset="0"/>
              </a:rPr>
              <a:t>, such as the name of the underlying JDBC driver, database URL, the name of the database, and the network protocol, connection pooling properties, and so on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A </a:t>
            </a:r>
            <a:r>
              <a:rPr lang="en-US" altLang="en-US" sz="2000" dirty="0" err="1">
                <a:latin typeface="Times New Roman" panose="02020603050405020304" pitchFamily="18" charset="0"/>
              </a:rPr>
              <a:t>DataSource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</a:rPr>
              <a:t>alias</a:t>
            </a:r>
            <a:r>
              <a:rPr lang="en-US" altLang="en-US" sz="2000" dirty="0">
                <a:latin typeface="Times New Roman" panose="02020603050405020304" pitchFamily="18" charset="0"/>
              </a:rPr>
              <a:t> is a </a:t>
            </a:r>
            <a:r>
              <a:rPr lang="en-US" altLang="en-US" sz="2000" b="1" dirty="0">
                <a:latin typeface="Times New Roman" panose="02020603050405020304" pitchFamily="18" charset="0"/>
              </a:rPr>
              <a:t>logical name mapped </a:t>
            </a:r>
            <a:r>
              <a:rPr lang="en-US" altLang="en-US" sz="2000" dirty="0">
                <a:latin typeface="Times New Roman" panose="02020603050405020304" pitchFamily="18" charset="0"/>
              </a:rPr>
              <a:t>to the name of a </a:t>
            </a:r>
            <a:r>
              <a:rPr lang="en-US" altLang="en-US" sz="2000" b="1" dirty="0">
                <a:latin typeface="Times New Roman" panose="02020603050405020304" pitchFamily="18" charset="0"/>
              </a:rPr>
              <a:t>real 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DataSource</a:t>
            </a:r>
            <a:r>
              <a:rPr lang="en-US" altLang="en-US" sz="2000" b="1" dirty="0">
                <a:latin typeface="Times New Roman" panose="02020603050405020304" pitchFamily="18" charset="0"/>
              </a:rPr>
              <a:t> available</a:t>
            </a:r>
            <a:r>
              <a:rPr lang="en-US" altLang="en-US" sz="2000" dirty="0">
                <a:latin typeface="Times New Roman" panose="02020603050405020304" pitchFamily="18" charset="0"/>
              </a:rPr>
              <a:t> in the system. It specified in the name element begins with a namespace scope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java:comp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/env/, the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datasource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component in which it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a servlet, EJB, or application client component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The 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DataSource</a:t>
            </a:r>
            <a:r>
              <a:rPr lang="en-US" altLang="en-US" sz="2000" dirty="0">
                <a:latin typeface="Times New Roman" panose="02020603050405020304" pitchFamily="18" charset="0"/>
              </a:rPr>
              <a:t> alias is used in </a:t>
            </a:r>
            <a:r>
              <a:rPr lang="en-US" altLang="en-US" sz="2000" b="1" dirty="0">
                <a:latin typeface="Times New Roman" panose="02020603050405020304" pitchFamily="18" charset="0"/>
              </a:rPr>
              <a:t>application</a:t>
            </a:r>
            <a:r>
              <a:rPr lang="en-US" altLang="en-US" sz="2000" dirty="0">
                <a:latin typeface="Times New Roman" panose="02020603050405020304" pitchFamily="18" charset="0"/>
              </a:rPr>
              <a:t> code to </a:t>
            </a:r>
            <a:r>
              <a:rPr lang="en-US" altLang="en-US" sz="2000" b="1" dirty="0">
                <a:latin typeface="Times New Roman" panose="02020603050405020304" pitchFamily="18" charset="0"/>
              </a:rPr>
              <a:t>connect</a:t>
            </a:r>
            <a:r>
              <a:rPr lang="en-US" altLang="en-US" sz="2000" dirty="0">
                <a:latin typeface="Times New Roman" panose="02020603050405020304" pitchFamily="18" charset="0"/>
              </a:rPr>
              <a:t> to the underlying data source</a:t>
            </a:r>
            <a:endParaRPr lang="vi-V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592EF6-B743-2CED-7ACC-B9DE351E558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948E3E-5A22-4343-8AA4-24B7FFD7BE7A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7B057F-7722-2605-B144-DD8BF37BE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75</a:t>
            </a:fld>
            <a:endParaRPr lang="en-US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05092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Dynamic DB Connection</a:t>
            </a:r>
          </a:p>
        </p:txBody>
      </p:sp>
      <p:sp>
        <p:nvSpPr>
          <p:cNvPr id="91139" name="Rectangle 3"/>
          <p:cNvSpPr>
            <a:spLocks noGrp="1"/>
          </p:cNvSpPr>
          <p:nvPr>
            <p:ph type="body" idx="4294967295"/>
          </p:nvPr>
        </p:nvSpPr>
        <p:spPr>
          <a:xfrm>
            <a:off x="0" y="1014360"/>
            <a:ext cx="9144000" cy="56102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Adding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modify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web.xml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as following</a:t>
            </a:r>
            <a:endParaRPr lang="en-US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114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2" y="1428699"/>
            <a:ext cx="4268788" cy="136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4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313" y="1417585"/>
            <a:ext cx="36671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4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211" y="2290052"/>
            <a:ext cx="2595102" cy="245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42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01" y="4752743"/>
            <a:ext cx="7973397" cy="1704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B2B536-F692-911E-35C2-86B1F1B8BF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E16D70-B1C2-4D66-B974-9DE9FF4563D6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1A96B3-16A9-184E-F16D-90ED4B29E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8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1050925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DB Connection</a:t>
            </a:r>
          </a:p>
        </p:txBody>
      </p:sp>
      <p:sp>
        <p:nvSpPr>
          <p:cNvPr id="92164" name="Rectangle 3"/>
          <p:cNvSpPr>
            <a:spLocks noGrp="1"/>
          </p:cNvSpPr>
          <p:nvPr>
            <p:ph type="body" idx="4294967295"/>
          </p:nvPr>
        </p:nvSpPr>
        <p:spPr>
          <a:xfrm>
            <a:off x="0" y="1168400"/>
            <a:ext cx="9144000" cy="56102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web.xml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following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923F492-6D13-4B45-C983-C2288A9E6AF2}"/>
              </a:ext>
            </a:extLst>
          </p:cNvPr>
          <p:cNvGrpSpPr/>
          <p:nvPr/>
        </p:nvGrpSpPr>
        <p:grpSpPr>
          <a:xfrm>
            <a:off x="176980" y="1682750"/>
            <a:ext cx="8790039" cy="4729397"/>
            <a:chOff x="0" y="1682750"/>
            <a:chExt cx="9144000" cy="5016500"/>
          </a:xfrm>
        </p:grpSpPr>
        <p:pic>
          <p:nvPicPr>
            <p:cNvPr id="92162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82750"/>
              <a:ext cx="9144000" cy="5016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7"/>
            <p:cNvSpPr>
              <a:spLocks noChangeArrowheads="1"/>
            </p:cNvSpPr>
            <p:nvPr/>
          </p:nvSpPr>
          <p:spPr bwMode="auto">
            <a:xfrm>
              <a:off x="828675" y="4494213"/>
              <a:ext cx="8315325" cy="1858962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b="1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BBF8E-3B81-CDC5-EA75-29B68A897F3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50489E-BD2F-4BE7-B815-2FF9E8AFCEDF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22A6E-6431-D507-AEE5-81344379F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77</a:t>
            </a:fld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7639050" cy="9445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Appendix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Dynamic DB Connection</a:t>
            </a:r>
          </a:p>
        </p:txBody>
      </p:sp>
      <p:sp>
        <p:nvSpPr>
          <p:cNvPr id="82947" name="Rectangle 3"/>
          <p:cNvSpPr>
            <a:spLocks noGrp="1"/>
          </p:cNvSpPr>
          <p:nvPr>
            <p:ph type="body" idx="4294967295"/>
          </p:nvPr>
        </p:nvSpPr>
        <p:spPr>
          <a:xfrm>
            <a:off x="0" y="1487948"/>
            <a:ext cx="9144000" cy="5610225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context.xml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META-INF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directory as following</a:t>
            </a:r>
          </a:p>
          <a:p>
            <a:pPr algn="just" eaLnBrk="1" hangingPunct="1">
              <a:lnSpc>
                <a:spcPct val="80000"/>
              </a:lnSpc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ts val="150"/>
              </a:spcBef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ts val="150"/>
              </a:spcBef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code to use</a:t>
            </a:r>
          </a:p>
          <a:p>
            <a:pPr algn="just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43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32" y="5147199"/>
            <a:ext cx="7507288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8413"/>
            <a:ext cx="9144000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79096-B18F-7EEC-EF8A-9AF2C2F6C87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815F73-E1A0-4200-A47B-AFDE5071AA05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D4905E-EC98-D609-05B4-06D41DBA7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8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6" y="1874877"/>
            <a:ext cx="9111668" cy="463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0779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 Server Pages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JSP – In Nature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2891" name="Text Box 11"/>
          <p:cNvSpPr txBox="1">
            <a:spLocks noChangeArrowheads="1"/>
          </p:cNvSpPr>
          <p:nvPr/>
        </p:nvSpPr>
        <p:spPr bwMode="auto">
          <a:xfrm>
            <a:off x="4532672" y="5512989"/>
            <a:ext cx="4555834" cy="107721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dirty="0">
                <a:latin typeface="Times New Roman" panose="02020603050405020304" pitchFamily="18" charset="0"/>
                <a:cs typeface="Arial" panose="020B0604020202020204" pitchFamily="34" charset="0"/>
              </a:rPr>
              <a:t>public void _</a:t>
            </a:r>
            <a:r>
              <a:rPr lang="en-US" alt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jspService</a:t>
            </a:r>
            <a:r>
              <a:rPr lang="en-US" altLang="en-US" sz="1600" b="1" dirty="0"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en-US" sz="1600" b="1" dirty="0" err="1">
                <a:latin typeface="Times New Roman" panose="02020603050405020304" pitchFamily="18" charset="0"/>
                <a:cs typeface="Arial" panose="020B0604020202020204" pitchFamily="34" charset="0"/>
              </a:rPr>
              <a:t>HttpServletRequest</a:t>
            </a:r>
            <a:r>
              <a:rPr lang="en-US" altLang="en-US" sz="1600" b="1" dirty="0">
                <a:latin typeface="Times New Roman" panose="02020603050405020304" pitchFamily="18" charset="0"/>
                <a:cs typeface="Arial" panose="020B0604020202020204" pitchFamily="34" charset="0"/>
              </a:rPr>
              <a:t> request, </a:t>
            </a:r>
            <a:r>
              <a:rPr lang="en-US" altLang="en-US" sz="1600" b="1" dirty="0" err="1">
                <a:latin typeface="Times New Roman" panose="02020603050405020304" pitchFamily="18" charset="0"/>
                <a:cs typeface="Arial" panose="020B0604020202020204" pitchFamily="34" charset="0"/>
              </a:rPr>
              <a:t>HttpServletResponse</a:t>
            </a:r>
            <a:r>
              <a:rPr lang="en-US" altLang="en-US" sz="1600" b="1" dirty="0">
                <a:latin typeface="Times New Roman" panose="02020603050405020304" pitchFamily="18" charset="0"/>
                <a:cs typeface="Arial" panose="020B0604020202020204" pitchFamily="34" charset="0"/>
              </a:rPr>
              <a:t> response)</a:t>
            </a:r>
          </a:p>
          <a:p>
            <a:pPr eaLnBrk="1" hangingPunct="1"/>
            <a:r>
              <a:rPr lang="en-US" altLang="en-US" sz="1600" b="1" dirty="0">
                <a:latin typeface="Times New Roman" panose="02020603050405020304" pitchFamily="18" charset="0"/>
                <a:cs typeface="Arial" panose="020B0604020202020204" pitchFamily="34" charset="0"/>
              </a:rPr>
              <a:t>        throws </a:t>
            </a:r>
            <a:r>
              <a:rPr lang="en-US" altLang="en-US" sz="1600" b="1" dirty="0" err="1">
                <a:latin typeface="Times New Roman" panose="02020603050405020304" pitchFamily="18" charset="0"/>
                <a:cs typeface="Arial" panose="020B0604020202020204" pitchFamily="34" charset="0"/>
              </a:rPr>
              <a:t>java.io.IOException</a:t>
            </a:r>
            <a:r>
              <a:rPr lang="en-US" altLang="en-US" sz="1600" b="1" dirty="0"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en-US" sz="1600" b="1" dirty="0" err="1">
                <a:latin typeface="Times New Roman" panose="02020603050405020304" pitchFamily="18" charset="0"/>
                <a:cs typeface="Arial" panose="020B0604020202020204" pitchFamily="34" charset="0"/>
              </a:rPr>
              <a:t>ServletException</a:t>
            </a:r>
            <a:r>
              <a:rPr lang="en-US" altLang="en-US" sz="1600" b="1" dirty="0">
                <a:latin typeface="Times New Roman" panose="02020603050405020304" pitchFamily="18" charset="0"/>
                <a:cs typeface="Arial" panose="020B0604020202020204" pitchFamily="34" charset="0"/>
              </a:rPr>
              <a:t> {…}</a:t>
            </a:r>
          </a:p>
        </p:txBody>
      </p:sp>
      <p:sp>
        <p:nvSpPr>
          <p:cNvPr id="122892" name="Text Box 12"/>
          <p:cNvSpPr txBox="1">
            <a:spLocks noChangeArrowheads="1"/>
          </p:cNvSpPr>
          <p:nvPr/>
        </p:nvSpPr>
        <p:spPr bwMode="auto">
          <a:xfrm>
            <a:off x="3576638" y="2555875"/>
            <a:ext cx="55673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200" b="1">
                <a:solidFill>
                  <a:srgbClr val="FF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Applying the compile function on file to check JSP file</a:t>
            </a:r>
          </a:p>
        </p:txBody>
      </p:sp>
      <p:pic>
        <p:nvPicPr>
          <p:cNvPr id="3175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" y="969963"/>
            <a:ext cx="867410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0D568-B8C3-E45E-CA5B-039D43C7A49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D26AB1-DB87-470E-8CC1-E57193DBD688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6C9C72-81C6-47AF-1D39-1C5F62E48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1" grpId="0" animBg="1"/>
      <p:bldP spid="12289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22555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 Server Pages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JSP – In Nature                           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>
          <a:xfrm>
            <a:off x="0" y="1455990"/>
            <a:ext cx="9144000" cy="3499465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JSP page is requested to server, the JSP page is converted to java file as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filename_jsp.java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filename.jsp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filename_jsp.java file is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complied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it is correct syntax</a:t>
            </a:r>
          </a:p>
          <a:p>
            <a:pPr algn="just">
              <a:lnSpc>
                <a:spcPct val="8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Omit the “)” of Date function in the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index_jsp.jsp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above mistake, run the file, then checking the result at </a:t>
            </a:r>
          </a:p>
          <a:p>
            <a:pPr lvl="2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C:\Documents and Settings\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LoggedUser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\Application Data\NetBeans\ 7.4\apache-tomcat-7.0.41.0_base\work\Catalina\localhost</a:t>
            </a:r>
          </a:p>
          <a:p>
            <a:pPr lvl="2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C:\Users\LoggedUser\AppData\Roaming\NetBeans\7.4\</a:t>
            </a:r>
            <a:b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apache-tomcat-7.0.41.0_base\</a:t>
            </a:r>
            <a:r>
              <a:rPr lang="vi-V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work\Catalina\localhost</a:t>
            </a: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94877"/>
            <a:ext cx="9144000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D53597-9550-2376-E736-5C6BCF27C25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BA5EFC1-26A4-4017-9569-C7142D446CEF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34F860-D184-3BD3-CFE1-C313E0C19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7587</TotalTime>
  <Words>4344</Words>
  <Application>Microsoft Office PowerPoint</Application>
  <PresentationFormat>On-screen Show (4:3)</PresentationFormat>
  <Paragraphs>687</Paragraphs>
  <Slides>78</Slides>
  <Notes>68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4" baseType="lpstr">
      <vt:lpstr>Arial</vt:lpstr>
      <vt:lpstr>Calibri</vt:lpstr>
      <vt:lpstr>Tahoma</vt:lpstr>
      <vt:lpstr>Times New Roman</vt:lpstr>
      <vt:lpstr>Wingdings</vt:lpstr>
      <vt:lpstr>Office Theme</vt:lpstr>
      <vt:lpstr>Java Server Pages   JSP Syntax Techniques:  MVC Design Pattern  Dynamic DB Connection  #JSP #MVC #JavaEE</vt:lpstr>
      <vt:lpstr>Review</vt:lpstr>
      <vt:lpstr>Objectives</vt:lpstr>
      <vt:lpstr>Java Server Pages  Need for JSP </vt:lpstr>
      <vt:lpstr>Java Server Pages  JSP </vt:lpstr>
      <vt:lpstr>Java Server Pages (JSP) </vt:lpstr>
      <vt:lpstr>Java Server Pages  JSP – Example                           </vt:lpstr>
      <vt:lpstr>Java Server Pages  JSP – In Nature </vt:lpstr>
      <vt:lpstr>Java Server Pages  JSP – In Nature                           </vt:lpstr>
      <vt:lpstr>Java Server Pages  JSP</vt:lpstr>
      <vt:lpstr>JSP Elements JSP Tags</vt:lpstr>
      <vt:lpstr>JSP Elements Comments</vt:lpstr>
      <vt:lpstr>JSP Elements Comments</vt:lpstr>
      <vt:lpstr>JSP Elements Scripting Elements</vt:lpstr>
      <vt:lpstr>JSP Elements Scripting Elements</vt:lpstr>
      <vt:lpstr>JSP Elements Example 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JSP Elements   Example – Exception </vt:lpstr>
      <vt:lpstr>JSP Elements   Example – Exception </vt:lpstr>
      <vt:lpstr>Java Server Pages  JSP Life Cycle</vt:lpstr>
      <vt:lpstr>Java Server Pages  JSP Life Cycle</vt:lpstr>
      <vt:lpstr>Java Server Pages  JSP Life Cycle</vt:lpstr>
      <vt:lpstr>Java Server Pages  JSP Life Cycle</vt:lpstr>
      <vt:lpstr>Java Server Pages  JSP Life Cycle</vt:lpstr>
      <vt:lpstr>Java Server Pages  JSP Life Cycle</vt:lpstr>
      <vt:lpstr>PowerPoint Presentation</vt:lpstr>
      <vt:lpstr>PowerPoint Presentation</vt:lpstr>
      <vt:lpstr>PowerPoint Presentation</vt:lpstr>
      <vt:lpstr>JSP Directives Directives</vt:lpstr>
      <vt:lpstr>Page Directives</vt:lpstr>
      <vt:lpstr>JSP Directives Include &amp; Taglib Directives</vt:lpstr>
      <vt:lpstr>PowerPoint Presentation</vt:lpstr>
      <vt:lpstr>PowerPoint Presentation</vt:lpstr>
      <vt:lpstr>PowerPoint Presentation</vt:lpstr>
      <vt:lpstr>PowerPoint Presentation</vt:lpstr>
      <vt:lpstr>JSP Implicit Objects   Implicit Objects</vt:lpstr>
      <vt:lpstr>JSP Implicit Objects </vt:lpstr>
      <vt:lpstr>JSP Implicit Objects   Input &amp; Output Objects</vt:lpstr>
      <vt:lpstr>JSP Implicit Objects   Input &amp; Output Objects – Example </vt:lpstr>
      <vt:lpstr>JSP Implicit Objects   Input &amp; Output Objects – Example </vt:lpstr>
      <vt:lpstr>JSP Implicit Objects   Scope Communication Objects</vt:lpstr>
      <vt:lpstr>JSP Implicit Objects   Scope Communication Objects – Example </vt:lpstr>
      <vt:lpstr>JSP Implicit Objects   Scope Communication Objects – Example</vt:lpstr>
      <vt:lpstr>JSP Implicit Objects   Servlet Objects</vt:lpstr>
      <vt:lpstr>JSP Implicit Objects   Servlet Objects – Example </vt:lpstr>
      <vt:lpstr>JSP Implicit Objects   Error Objects</vt:lpstr>
      <vt:lpstr>JSP Implicit Objects   Error Objects – Example </vt:lpstr>
      <vt:lpstr>JSP Implicit Objects   Error Objects – Example </vt:lpstr>
      <vt:lpstr>JSP Elements Overview </vt:lpstr>
      <vt:lpstr>JSP Elements Overview</vt:lpstr>
      <vt:lpstr>MVC Design Pattern   MVC Model</vt:lpstr>
      <vt:lpstr>MVC Design Pattern   Model – View – Controller </vt:lpstr>
      <vt:lpstr>MVC Design Pattern   Model – View – Controller </vt:lpstr>
      <vt:lpstr>MVC Design Pattern   Model – View – Controller </vt:lpstr>
      <vt:lpstr>MVC Design Pattern   MVC Model 2 </vt:lpstr>
      <vt:lpstr>MVC Design Pattern   MVC Model 2 </vt:lpstr>
      <vt:lpstr>MVC Design Pattern   MVC Model 2 – Generalization  </vt:lpstr>
      <vt:lpstr>PowerPoint Presentation</vt:lpstr>
      <vt:lpstr>PowerPoint Presentation</vt:lpstr>
      <vt:lpstr>PowerPoint Presentation</vt:lpstr>
      <vt:lpstr>PowerPoint Presentation</vt:lpstr>
      <vt:lpstr>MVC Design Pattern   MVC Model 2 – Generalization  </vt:lpstr>
      <vt:lpstr>Summary</vt:lpstr>
      <vt:lpstr>Practice</vt:lpstr>
      <vt:lpstr>PowerPoint Presentation</vt:lpstr>
      <vt:lpstr>Appendix – MVC Design Pattern   Model – View – Controller </vt:lpstr>
      <vt:lpstr>Appendix – MVC Design Pattern   Model – View – Controller </vt:lpstr>
      <vt:lpstr>Appendix – MVC Design Pattern   Model – View – Controller </vt:lpstr>
      <vt:lpstr>Appendix – MVC Design Pattern   Model – View – Controller </vt:lpstr>
      <vt:lpstr>Appendix – MVC Design Pattern   MVC Model 1 </vt:lpstr>
      <vt:lpstr>Appendix  Data Source</vt:lpstr>
      <vt:lpstr>Appendix  Dynamic DB Connection</vt:lpstr>
      <vt:lpstr>Appendix  Dynamic DB Connection</vt:lpstr>
      <vt:lpstr>Appendix  Dynamic DB Connection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JAD: Java Fundamentals</dc:title>
  <dc:creator>Kieu Trong Khanh</dc:creator>
  <cp:lastModifiedBy>Kiem Ho</cp:lastModifiedBy>
  <cp:revision>2484</cp:revision>
  <dcterms:created xsi:type="dcterms:W3CDTF">2007-08-21T04:43:22Z</dcterms:created>
  <dcterms:modified xsi:type="dcterms:W3CDTF">2025-05-12T08:51:14Z</dcterms:modified>
</cp:coreProperties>
</file>