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</p:sldIdLst>
  <p:sldSz cy="6858000" cx="9144000"/>
  <p:notesSz cx="6858000" cy="9144000"/>
  <p:embeddedFontLst>
    <p:embeddedFont>
      <p:font typeface="Inter"/>
      <p:bold r:id="rId86"/>
      <p:boldItalic r:id="rId87"/>
    </p:embeddedFont>
    <p:embeddedFont>
      <p:font typeface="Tahoma"/>
      <p:regular r:id="rId88"/>
      <p:bold r:id="rId8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90" roundtripDataSignature="AMtx7mj/HnMe3F6AZGDKsxG8x3Du49hs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E9E22E3-175A-4D4A-9498-3D6021641918}">
  <a:tblStyle styleId="{EE9E22E3-175A-4D4A-9498-3D602164191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42" Type="http://schemas.openxmlformats.org/officeDocument/2006/relationships/slide" Target="slides/slide36.xml"/><Relationship Id="rId86" Type="http://schemas.openxmlformats.org/officeDocument/2006/relationships/font" Target="fonts/Inter-bold.fntdata"/><Relationship Id="rId41" Type="http://schemas.openxmlformats.org/officeDocument/2006/relationships/slide" Target="slides/slide35.xml"/><Relationship Id="rId85" Type="http://schemas.openxmlformats.org/officeDocument/2006/relationships/slide" Target="slides/slide79.xml"/><Relationship Id="rId44" Type="http://schemas.openxmlformats.org/officeDocument/2006/relationships/slide" Target="slides/slide38.xml"/><Relationship Id="rId88" Type="http://schemas.openxmlformats.org/officeDocument/2006/relationships/font" Target="fonts/Tahoma-regular.fntdata"/><Relationship Id="rId43" Type="http://schemas.openxmlformats.org/officeDocument/2006/relationships/slide" Target="slides/slide37.xml"/><Relationship Id="rId87" Type="http://schemas.openxmlformats.org/officeDocument/2006/relationships/font" Target="fonts/Inter-boldItalic.fntdata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9" Type="http://schemas.openxmlformats.org/officeDocument/2006/relationships/font" Target="fonts/Tahoma-bold.fntdata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90" Type="http://customschemas.google.com/relationships/presentationmetadata" Target="metadata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tutorialspoint.com/jsp/jsp_expression_language.htm" TargetMode="Externa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2" name="Google Shape;4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3" name="Google Shape;11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1" name="Google Shape;12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9" name="Google Shape;12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7" name="Google Shape;13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8" name="Google Shape;20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6" name="Google Shape;29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4" name="Google Shape;30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2" name="Google Shape;31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>
                <a:latin typeface="Times New Roman"/>
                <a:ea typeface="Times New Roman"/>
                <a:cs typeface="Times New Roman"/>
                <a:sym typeface="Times New Roman"/>
              </a:rPr>
              <a:t>Incorporate : ket hop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7" name="Google Shape;5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0" name="Google Shape;32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8" name="Google Shape;32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8" name="Google Shape;33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7" name="Google Shape;34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8" name="Google Shape;35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7" name="Google Shape;36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6" name="Google Shape;37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86" name="Google Shape;386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Times New Roman"/>
                <a:ea typeface="Times New Roman"/>
                <a:cs typeface="Times New Roman"/>
                <a:sym typeface="Times New Roman"/>
              </a:rPr>
              <a:t>-Compact : gọn nhẹ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u="sng" strike="noStrike">
              <a:solidFill>
                <a:srgbClr val="1A0DAB"/>
              </a:solidFill>
              <a:latin typeface="arial"/>
              <a:ea typeface="arial"/>
              <a:cs typeface="arial"/>
              <a:sym typeface="arial"/>
              <a:hlinkClick r:id="rId2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-Expression Language (EL)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4" name="Google Shape;39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25" name="Google Shape;425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5" name="Google Shape;6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34" name="Google Shape;434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42" name="Google Shape;44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51" name="Google Shape;451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59" name="Google Shape;459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67" name="Google Shape;467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&lt;% pageContext.setAttribute("count",10); %&gt;   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        &lt;% request.setAttribute("count",20); %&gt;         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        &lt;h4&gt;${count}&lt;/h4&gt;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        &lt;h4&gt;${requestScope.count}&lt;/h4&gt;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Output: 10  ( mặc định lấy att của Page)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              20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-------------------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         &lt;% pageContext.setAttribute("count",10); %&gt;   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        &lt;% request.setAttribute("count",20); %&gt;         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        &lt;h4&gt;${pageScope["count"]}&lt;/h4&gt;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        &lt;h4&gt;${requestScope.count}&lt;/h4&gt;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78" name="Google Shape;478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86" name="Google Shape;486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98" name="Google Shape;498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18" name="Google Shape;518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3" name="Google Shape;7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88" name="Google Shape;588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5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06" name="Google Shape;606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14" name="Google Shape;614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22" name="Google Shape;622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30" name="Google Shape;630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1" name="Google Shape;8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41" name="Google Shape;641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50" name="Google Shape;650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62" name="Google Shape;662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70" name="Google Shape;670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83" name="Google Shape;683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91" name="Google Shape;691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00" name="Google Shape;700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18" name="Google Shape;718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27" name="Google Shape;727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35" name="Google Shape;735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9" name="Google Shape;8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1" i="0" lang="en-US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+scope: </a:t>
            </a:r>
            <a:r>
              <a:rPr b="0" i="0" lang="en-US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represents the scope of the bean. It may be page, request, session or application. The default scope is page.</a:t>
            </a:r>
            <a:endParaRPr/>
          </a:p>
          <a:p>
            <a:pPr indent="-285750" lvl="1" marL="742950" rtl="0" algn="just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AutoNum type="arabicPeriod"/>
            </a:pPr>
            <a:r>
              <a:rPr b="1" i="0" lang="en-US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page: </a:t>
            </a:r>
            <a:r>
              <a:rPr b="0" i="0" lang="en-US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specifies that you can use this bean within the JSP page. The default scope is page.</a:t>
            </a:r>
            <a:endParaRPr/>
          </a:p>
          <a:p>
            <a:pPr indent="-285750" lvl="1" marL="742950" rtl="0" algn="just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AutoNum type="arabicPeriod"/>
            </a:pPr>
            <a:r>
              <a:rPr b="1" i="0" lang="en-US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request: </a:t>
            </a:r>
            <a:r>
              <a:rPr b="0" i="0" lang="en-US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specifies that you can use this bean from any JSP page that processes the same request. It has wider scope than page.</a:t>
            </a:r>
            <a:endParaRPr/>
          </a:p>
          <a:p>
            <a:pPr indent="-285750" lvl="1" marL="742950" rtl="0" algn="just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AutoNum type="arabicPeriod"/>
            </a:pPr>
            <a:r>
              <a:rPr b="1" i="0" lang="en-US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session: </a:t>
            </a:r>
            <a:r>
              <a:rPr b="0" i="0" lang="en-US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specifies that you can use this bean from any JSP page in the same session whether processes the same request or not. It has wider scope than request.</a:t>
            </a:r>
            <a:endParaRPr/>
          </a:p>
          <a:p>
            <a:pPr indent="-285750" lvl="1" marL="742950" rtl="0" algn="just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AutoNum type="arabicPeriod"/>
            </a:pPr>
            <a:r>
              <a:rPr b="1" i="0" lang="en-US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application: </a:t>
            </a:r>
            <a:r>
              <a:rPr b="0" i="0" lang="en-US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specifies that you can use this bean from any JSP page in the same application. It has wider scope than session.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43" name="Google Shape;743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52" name="Google Shape;752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61" name="Google Shape;761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69" name="Google Shape;769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77" name="Google Shape;777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92" name="Google Shape;792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01" name="Google Shape;801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10" name="Google Shape;810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18" name="Google Shape;818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26" name="Google Shape;826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7" name="Google Shape;9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5" name="Google Shape;10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1" name="Google Shape;21;p83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3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algn="l">
              <a:spcBef>
                <a:spcPts val="640"/>
              </a:spcBef>
              <a:spcAft>
                <a:spcPts val="0"/>
              </a:spcAft>
              <a:buClr>
                <a:srgbClr val="538CD5"/>
              </a:buClr>
              <a:buSzPts val="2560"/>
              <a:buFont typeface="Noto Sans Symbols"/>
              <a:buChar char="●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84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4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5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5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86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6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7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7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8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2" name="Google Shape;12;p8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75775" y="22396"/>
            <a:ext cx="824704" cy="661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8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37" y="70884"/>
            <a:ext cx="1738911" cy="446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82"/>
          <p:cNvSpPr txBox="1"/>
          <p:nvPr/>
        </p:nvSpPr>
        <p:spPr>
          <a:xfrm>
            <a:off x="0" y="6479766"/>
            <a:ext cx="9144000" cy="369332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82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82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82"/>
          <p:cNvSpPr txBox="1"/>
          <p:nvPr/>
        </p:nvSpPr>
        <p:spPr>
          <a:xfrm>
            <a:off x="1" y="600803"/>
            <a:ext cx="207390" cy="973473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2.png"/><Relationship Id="rId5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25.png"/><Relationship Id="rId7" Type="http://schemas.openxmlformats.org/officeDocument/2006/relationships/image" Target="../media/image4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Relationship Id="rId4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7.png"/><Relationship Id="rId4" Type="http://schemas.openxmlformats.org/officeDocument/2006/relationships/image" Target="../media/image3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8.png"/><Relationship Id="rId4" Type="http://schemas.openxmlformats.org/officeDocument/2006/relationships/image" Target="../media/image3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4.png"/><Relationship Id="rId4" Type="http://schemas.openxmlformats.org/officeDocument/2006/relationships/image" Target="../media/image3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1.png"/><Relationship Id="rId4" Type="http://schemas.openxmlformats.org/officeDocument/2006/relationships/image" Target="../media/image4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9.png"/><Relationship Id="rId4" Type="http://schemas.openxmlformats.org/officeDocument/2006/relationships/image" Target="../media/image4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7.png"/><Relationship Id="rId4" Type="http://schemas.openxmlformats.org/officeDocument/2006/relationships/image" Target="../media/image46.png"/><Relationship Id="rId5" Type="http://schemas.openxmlformats.org/officeDocument/2006/relationships/image" Target="../media/image5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81.png"/><Relationship Id="rId4" Type="http://schemas.openxmlformats.org/officeDocument/2006/relationships/image" Target="../media/image47.png"/><Relationship Id="rId5" Type="http://schemas.openxmlformats.org/officeDocument/2006/relationships/image" Target="../media/image5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9.png"/><Relationship Id="rId4" Type="http://schemas.openxmlformats.org/officeDocument/2006/relationships/image" Target="../media/image59.png"/><Relationship Id="rId5" Type="http://schemas.openxmlformats.org/officeDocument/2006/relationships/image" Target="../media/image48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9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6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68.png"/><Relationship Id="rId4" Type="http://schemas.openxmlformats.org/officeDocument/2006/relationships/image" Target="../media/image2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5.png"/><Relationship Id="rId4" Type="http://schemas.openxmlformats.org/officeDocument/2006/relationships/image" Target="../media/image63.png"/><Relationship Id="rId5" Type="http://schemas.openxmlformats.org/officeDocument/2006/relationships/image" Target="../media/image60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6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65.png"/><Relationship Id="rId4" Type="http://schemas.openxmlformats.org/officeDocument/2006/relationships/image" Target="../media/image61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54.png"/><Relationship Id="rId4" Type="http://schemas.openxmlformats.org/officeDocument/2006/relationships/image" Target="../media/image70.png"/><Relationship Id="rId5" Type="http://schemas.openxmlformats.org/officeDocument/2006/relationships/image" Target="../media/image66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75.png"/><Relationship Id="rId4" Type="http://schemas.openxmlformats.org/officeDocument/2006/relationships/image" Target="../media/image71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74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73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76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67.png"/><Relationship Id="rId4" Type="http://schemas.openxmlformats.org/officeDocument/2006/relationships/image" Target="../media/image83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79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82.png"/><Relationship Id="rId4" Type="http://schemas.openxmlformats.org/officeDocument/2006/relationships/image" Target="../media/image69.png"/><Relationship Id="rId5" Type="http://schemas.openxmlformats.org/officeDocument/2006/relationships/image" Target="../media/image87.png"/><Relationship Id="rId6" Type="http://schemas.openxmlformats.org/officeDocument/2006/relationships/image" Target="../media/image80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84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78.png"/><Relationship Id="rId4" Type="http://schemas.openxmlformats.org/officeDocument/2006/relationships/image" Target="../media/image72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85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86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7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 txBox="1"/>
          <p:nvPr>
            <p:ph type="ctrTitle"/>
          </p:nvPr>
        </p:nvSpPr>
        <p:spPr>
          <a:xfrm>
            <a:off x="0" y="1676400"/>
            <a:ext cx="91440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JavaBeans</a:t>
            </a:r>
            <a:b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4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JSP Standard Actions</a:t>
            </a:r>
            <a:br>
              <a:rPr b="1" lang="en-US" sz="4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4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Dispatching Mechanisms</a:t>
            </a:r>
            <a:br>
              <a:rPr b="1" lang="en-US" sz="4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4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Expression Language</a:t>
            </a: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4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JSPs in XML</a:t>
            </a:r>
            <a:br>
              <a:rPr b="1" lang="en-US" sz="4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4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US" sz="4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#StandardAction #EL #MVC1</a:t>
            </a:r>
            <a:endParaRPr b="1" i="1" sz="40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" name="Google Shape;45;p1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4/17/2024</a:t>
            </a:r>
            <a:endParaRPr/>
          </a:p>
        </p:txBody>
      </p:sp>
      <p:sp>
        <p:nvSpPr>
          <p:cNvPr id="46" name="Google Shape;46;p1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>
            <p:ph idx="4294967295" type="title"/>
          </p:nvPr>
        </p:nvSpPr>
        <p:spPr>
          <a:xfrm>
            <a:off x="914400" y="0"/>
            <a:ext cx="8229600" cy="1196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JSP Standard Actions </a:t>
            </a:r>
            <a:b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&lt;jsp:useBean&gt; 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tag</a:t>
            </a:r>
            <a:endParaRPr/>
          </a:p>
        </p:txBody>
      </p:sp>
      <p:sp>
        <p:nvSpPr>
          <p:cNvPr id="116" name="Google Shape;116;p12"/>
          <p:cNvSpPr txBox="1"/>
          <p:nvPr>
            <p:ph idx="4294967295" type="body"/>
          </p:nvPr>
        </p:nvSpPr>
        <p:spPr>
          <a:xfrm>
            <a:off x="-9939" y="1514303"/>
            <a:ext cx="9144000" cy="4727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Other syntax</a:t>
            </a:r>
            <a:endParaRPr/>
          </a:p>
          <a:p>
            <a:pPr indent="-285750" lvl="1" marL="74295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&lt;jsp:useBean …&gt; statement &lt;/jsp:useBean&gt;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Ex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&lt;jsp:useBean id="count" class="ABean.AccessBean" scope="application"&gt;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&lt;jsp:setProperty name="count" property="firstPage" value="ATest.jsp" /&gt;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&lt;/jsp:useBean&gt; 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Notes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If using some specified symbol in command, the symbol “\” should put such as </a:t>
            </a:r>
            <a:endParaRPr/>
          </a:p>
          <a:p>
            <a:pPr indent="0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b="1"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‘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\’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) , </a:t>
            </a:r>
            <a:r>
              <a:rPr b="1"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\”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), </a:t>
            </a:r>
            <a:r>
              <a:rPr b="1"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\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\\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), </a:t>
            </a:r>
            <a:r>
              <a:rPr b="1"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%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(\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%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), ... 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JSP scriptlets use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id as a variable.</a:t>
            </a:r>
            <a:endParaRPr/>
          </a:p>
        </p:txBody>
      </p:sp>
      <p:sp>
        <p:nvSpPr>
          <p:cNvPr id="117" name="Google Shape;117;p12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4/17/2024</a:t>
            </a:r>
            <a:endParaRPr/>
          </a:p>
        </p:txBody>
      </p:sp>
      <p:sp>
        <p:nvSpPr>
          <p:cNvPr id="118" name="Google Shape;118;p12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"/>
          <p:cNvSpPr txBox="1"/>
          <p:nvPr>
            <p:ph idx="4294967295" type="title"/>
          </p:nvPr>
        </p:nvSpPr>
        <p:spPr>
          <a:xfrm>
            <a:off x="914400" y="0"/>
            <a:ext cx="822960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JSP Standard Actions </a:t>
            </a:r>
            <a:b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&lt;jsp:getProperty&gt; 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tag</a:t>
            </a: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24" name="Google Shape;124;p13"/>
          <p:cNvSpPr txBox="1"/>
          <p:nvPr>
            <p:ph idx="4294967295" type="body"/>
          </p:nvPr>
        </p:nvSpPr>
        <p:spPr>
          <a:xfrm>
            <a:off x="0" y="1111456"/>
            <a:ext cx="9144000" cy="53688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Retrieves a bean property value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using the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getter methods and displays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the output in a JSP page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Before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using &lt;jsp:getProperty&gt; you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must create or locate a bean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with &lt;jsp:useBean&gt;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Drawback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Fails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to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retrieve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the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values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an indexed property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Fails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to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directly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access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enterprise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beans components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Syntax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ctr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&lt;jsp:getProperty </a:t>
            </a:r>
            <a:r>
              <a:rPr b="1"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=“&lt;identifier&gt;” </a:t>
            </a:r>
            <a:r>
              <a:rPr b="1"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property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=“&lt;attr name&gt;” /&gt;</a:t>
            </a: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name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: the identifier declared in jsp:useBean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property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: the property name is implemented in Java Bean 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Use scriptlet command</a:t>
            </a:r>
            <a:endParaRPr/>
          </a:p>
          <a:p>
            <a:pPr indent="-342900" lvl="0" marL="342900" rtl="0" algn="ctr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&lt;%= &lt;identifier&gt;.getXxx() %&gt;</a:t>
            </a:r>
            <a:endParaRPr b="1"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Ex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&lt;jsp:getProperty name=“book1” property=“title”/&gt; 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Similar to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&lt;%= book1.getTitle()%&gt;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3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4/17/2024</a:t>
            </a:r>
            <a:endParaRPr/>
          </a:p>
        </p:txBody>
      </p:sp>
      <p:sp>
        <p:nvSpPr>
          <p:cNvPr id="126" name="Google Shape;126;p13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"/>
          <p:cNvSpPr txBox="1"/>
          <p:nvPr>
            <p:ph idx="4294967295" type="title"/>
          </p:nvPr>
        </p:nvSpPr>
        <p:spPr>
          <a:xfrm>
            <a:off x="914400" y="0"/>
            <a:ext cx="8229600" cy="1055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JSP Standard Actions </a:t>
            </a:r>
            <a:b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&lt;jsp:setProperty&gt; 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tag</a:t>
            </a:r>
            <a:endParaRPr/>
          </a:p>
        </p:txBody>
      </p:sp>
      <p:sp>
        <p:nvSpPr>
          <p:cNvPr id="132" name="Google Shape;132;p14"/>
          <p:cNvSpPr txBox="1"/>
          <p:nvPr>
            <p:ph idx="4294967295" type="body"/>
          </p:nvPr>
        </p:nvSpPr>
        <p:spPr>
          <a:xfrm>
            <a:off x="0" y="1025525"/>
            <a:ext cx="9144000" cy="5646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Sets the value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of the properties in a bean,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using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the bean’s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setter methods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Before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using &lt;jsp:setProperty&gt; you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must create or locate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 bean with &lt;jsp:useBean&gt;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Syntax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72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&lt;jsp:setProperty name=“&lt;identifiers&gt;” property=</a:t>
            </a:r>
            <a:br>
              <a:rPr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“&lt;attr name&gt;” value=“&lt;const/ expression&gt;” /&gt;</a:t>
            </a:r>
            <a:endParaRPr sz="2000">
              <a:solidFill>
                <a:srgbClr val="FF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Use scriptlet command: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72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&lt;% </a:t>
            </a:r>
            <a:endParaRPr sz="2000">
              <a:solidFill>
                <a:srgbClr val="FF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72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id.setXxx(&lt;value&gt;); </a:t>
            </a:r>
            <a:endParaRPr sz="2000">
              <a:solidFill>
                <a:srgbClr val="FF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72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scope.setAttribute(“identifier”, id);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72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%&gt;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Ex: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&lt;jsp:setProperty name=“book1” property=“title” value=“JSP Book” /&gt;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Similar to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&lt;% book1.setTitle(“JSP Book”);</a:t>
            </a:r>
            <a:b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              pageContext.setAttribute(“book1”, book1); </a:t>
            </a:r>
            <a:b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        %&gt;</a:t>
            </a:r>
            <a:endParaRPr/>
          </a:p>
        </p:txBody>
      </p:sp>
      <p:sp>
        <p:nvSpPr>
          <p:cNvPr id="133" name="Google Shape;133;p14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4/17/2024</a:t>
            </a:r>
            <a:endParaRPr/>
          </a:p>
        </p:txBody>
      </p:sp>
      <p:sp>
        <p:nvSpPr>
          <p:cNvPr id="134" name="Google Shape;134;p14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idx="4294967295" type="title"/>
          </p:nvPr>
        </p:nvSpPr>
        <p:spPr>
          <a:xfrm>
            <a:off x="914400" y="0"/>
            <a:ext cx="8229600" cy="1152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JSP Standard Actions </a:t>
            </a:r>
            <a:b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&lt;jsp:setProperty&gt; 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tag</a:t>
            </a:r>
            <a:endParaRPr/>
          </a:p>
        </p:txBody>
      </p:sp>
      <p:sp>
        <p:nvSpPr>
          <p:cNvPr id="140" name="Google Shape;140;p15"/>
          <p:cNvSpPr txBox="1"/>
          <p:nvPr>
            <p:ph idx="4294967295" type="body"/>
          </p:nvPr>
        </p:nvSpPr>
        <p:spPr>
          <a:xfrm>
            <a:off x="0" y="1092200"/>
            <a:ext cx="9144000" cy="5522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Assign a expression to action setProperty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String sMsg = request.getParameter("sms");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–"/>
            </a:pP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&lt;jsp:setProperty name="msg" property="message" value</a:t>
            </a:r>
            <a:r>
              <a:rPr b="1"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="&lt;%= sMsg %&gt;"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/&gt;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Use param properties in setProperty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: receive an inputted value from a request (from other JSP page, application, or URL) 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–"/>
            </a:pP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&lt;jsp:setProperty name="msg" property="message" </a:t>
            </a:r>
            <a:r>
              <a:rPr b="1"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param=“message”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/&gt;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To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set values to whole bean properties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, the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symbol “*”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is assigned to setProperty</a:t>
            </a:r>
            <a:endParaRPr/>
          </a:p>
          <a:p>
            <a:pPr indent="-285750" lvl="1" marL="742950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&lt;jsp:setProperty name="msg" </a:t>
            </a:r>
            <a:r>
              <a:rPr b="1"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property=“*" </a:t>
            </a: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/&gt;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Notes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Bean Action is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executed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only if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all of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properties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assigned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val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es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because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the engine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does not assign a null value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with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lacked properties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In some web server, the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exceptions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are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thrown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a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property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value is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assigned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to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double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converted mechanism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does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not ensure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a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valid value for property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(instead of manual casting)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parameters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name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should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similar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to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properties name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implemented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in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Bean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5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4/17/2024</a:t>
            </a:r>
            <a:endParaRPr/>
          </a:p>
        </p:txBody>
      </p:sp>
      <p:sp>
        <p:nvSpPr>
          <p:cNvPr id="142" name="Google Shape;142;p15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4/17/2024</a:t>
            </a:r>
            <a:endParaRPr/>
          </a:p>
        </p:txBody>
      </p:sp>
      <p:sp>
        <p:nvSpPr>
          <p:cNvPr id="148" name="Google Shape;148;p16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" name="Google Shape;149;p16"/>
          <p:cNvSpPr txBox="1"/>
          <p:nvPr/>
        </p:nvSpPr>
        <p:spPr>
          <a:xfrm>
            <a:off x="1504950" y="1"/>
            <a:ext cx="6623050" cy="89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 02 (MVC1) 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0" name="Google Shape;15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24761"/>
            <a:ext cx="1923952" cy="31210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" name="Google Shape;151;p16"/>
          <p:cNvGrpSpPr/>
          <p:nvPr/>
        </p:nvGrpSpPr>
        <p:grpSpPr>
          <a:xfrm>
            <a:off x="3099054" y="788838"/>
            <a:ext cx="5931632" cy="5691861"/>
            <a:chOff x="3099054" y="788838"/>
            <a:chExt cx="5931632" cy="5691861"/>
          </a:xfrm>
        </p:grpSpPr>
        <p:pic>
          <p:nvPicPr>
            <p:cNvPr id="152" name="Google Shape;152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099054" y="788838"/>
              <a:ext cx="5854115" cy="56918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" name="Google Shape;153;p16"/>
            <p:cNvSpPr/>
            <p:nvPr/>
          </p:nvSpPr>
          <p:spPr>
            <a:xfrm>
              <a:off x="3693396" y="1624761"/>
              <a:ext cx="5259773" cy="2565576"/>
            </a:xfrm>
            <a:prstGeom prst="rect">
              <a:avLst/>
            </a:prstGeom>
            <a:noFill/>
            <a:ln cap="flat" cmpd="sng" w="19050">
              <a:solidFill>
                <a:srgbClr val="FF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3770913" y="5645426"/>
              <a:ext cx="5259773" cy="657909"/>
            </a:xfrm>
            <a:prstGeom prst="rect">
              <a:avLst/>
            </a:prstGeom>
            <a:noFill/>
            <a:ln cap="flat" cmpd="sng" w="19050">
              <a:solidFill>
                <a:srgbClr val="FF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55" name="Google Shape;155;p16"/>
          <p:cNvSpPr/>
          <p:nvPr/>
        </p:nvSpPr>
        <p:spPr>
          <a:xfrm>
            <a:off x="8054034" y="1069680"/>
            <a:ext cx="454981" cy="426698"/>
          </a:xfrm>
          <a:prstGeom prst="heptagon">
            <a:avLst>
              <a:gd fmla="val 102572" name="hf"/>
              <a:gd fmla="val 105210" name="vf"/>
            </a:avLst>
          </a:prstGeom>
          <a:solidFill>
            <a:srgbClr val="00B050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4/17/2024</a:t>
            </a:r>
            <a:endParaRPr/>
          </a:p>
        </p:txBody>
      </p:sp>
      <p:sp>
        <p:nvSpPr>
          <p:cNvPr id="161" name="Google Shape;161;p17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2" name="Google Shape;162;p17"/>
          <p:cNvSpPr txBox="1"/>
          <p:nvPr/>
        </p:nvSpPr>
        <p:spPr>
          <a:xfrm>
            <a:off x="1504950" y="1"/>
            <a:ext cx="6623050" cy="89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 02 (MVC1)</a:t>
            </a:r>
            <a:r>
              <a:rPr b="1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63" name="Google Shape;163;p17"/>
          <p:cNvGrpSpPr/>
          <p:nvPr/>
        </p:nvGrpSpPr>
        <p:grpSpPr>
          <a:xfrm>
            <a:off x="1312514" y="748113"/>
            <a:ext cx="6758060" cy="5732586"/>
            <a:chOff x="1312514" y="748113"/>
            <a:chExt cx="6758060" cy="5732586"/>
          </a:xfrm>
        </p:grpSpPr>
        <p:pic>
          <p:nvPicPr>
            <p:cNvPr id="164" name="Google Shape;164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312514" y="748113"/>
              <a:ext cx="6758060" cy="57325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" name="Google Shape;165;p17"/>
            <p:cNvSpPr/>
            <p:nvPr/>
          </p:nvSpPr>
          <p:spPr>
            <a:xfrm>
              <a:off x="2363533" y="1956022"/>
              <a:ext cx="3083111" cy="174928"/>
            </a:xfrm>
            <a:prstGeom prst="rect">
              <a:avLst/>
            </a:prstGeom>
            <a:noFill/>
            <a:ln cap="flat" cmpd="sng" w="19050">
              <a:solidFill>
                <a:srgbClr val="FF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66" name="Google Shape;166;p17"/>
          <p:cNvSpPr/>
          <p:nvPr/>
        </p:nvSpPr>
        <p:spPr>
          <a:xfrm>
            <a:off x="6766409" y="1119556"/>
            <a:ext cx="454981" cy="426698"/>
          </a:xfrm>
          <a:prstGeom prst="heptagon">
            <a:avLst>
              <a:gd fmla="val 102572" name="hf"/>
              <a:gd fmla="val 105210" name="vf"/>
            </a:avLst>
          </a:prstGeom>
          <a:solidFill>
            <a:srgbClr val="00B050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4/17/2024</a:t>
            </a:r>
            <a:endParaRPr/>
          </a:p>
        </p:txBody>
      </p:sp>
      <p:sp>
        <p:nvSpPr>
          <p:cNvPr id="172" name="Google Shape;172;p18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3" name="Google Shape;173;p18"/>
          <p:cNvSpPr txBox="1"/>
          <p:nvPr/>
        </p:nvSpPr>
        <p:spPr>
          <a:xfrm>
            <a:off x="1504950" y="1"/>
            <a:ext cx="6623050" cy="89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 02 (MVC1)</a:t>
            </a:r>
            <a:r>
              <a:rPr b="1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74" name="Google Shape;174;p18"/>
          <p:cNvGrpSpPr/>
          <p:nvPr/>
        </p:nvGrpSpPr>
        <p:grpSpPr>
          <a:xfrm>
            <a:off x="1164730" y="815215"/>
            <a:ext cx="6814540" cy="5593922"/>
            <a:chOff x="1164730" y="815215"/>
            <a:chExt cx="6814540" cy="5593922"/>
          </a:xfrm>
        </p:grpSpPr>
        <p:pic>
          <p:nvPicPr>
            <p:cNvPr id="175" name="Google Shape;175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64730" y="815215"/>
              <a:ext cx="6814540" cy="55939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" name="Google Shape;176;p18"/>
            <p:cNvSpPr/>
            <p:nvPr/>
          </p:nvSpPr>
          <p:spPr>
            <a:xfrm>
              <a:off x="2297926" y="3283221"/>
              <a:ext cx="5681343" cy="2592793"/>
            </a:xfrm>
            <a:prstGeom prst="rect">
              <a:avLst/>
            </a:prstGeom>
            <a:noFill/>
            <a:ln cap="flat" cmpd="sng" w="19050">
              <a:solidFill>
                <a:srgbClr val="FF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77" name="Google Shape;177;p18"/>
          <p:cNvSpPr/>
          <p:nvPr/>
        </p:nvSpPr>
        <p:spPr>
          <a:xfrm>
            <a:off x="6766409" y="1119556"/>
            <a:ext cx="454981" cy="426698"/>
          </a:xfrm>
          <a:prstGeom prst="heptagon">
            <a:avLst>
              <a:gd fmla="val 102572" name="hf"/>
              <a:gd fmla="val 105210" name="vf"/>
            </a:avLst>
          </a:prstGeom>
          <a:solidFill>
            <a:srgbClr val="00B050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4/17/2024</a:t>
            </a:r>
            <a:endParaRPr/>
          </a:p>
        </p:txBody>
      </p:sp>
      <p:sp>
        <p:nvSpPr>
          <p:cNvPr id="183" name="Google Shape;183;p19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4" name="Google Shape;184;p19"/>
          <p:cNvSpPr txBox="1"/>
          <p:nvPr/>
        </p:nvSpPr>
        <p:spPr>
          <a:xfrm>
            <a:off x="1504950" y="1"/>
            <a:ext cx="6623050" cy="89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 02 (MVC1)</a:t>
            </a:r>
            <a:r>
              <a:rPr b="1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85" name="Google Shape;185;p19"/>
          <p:cNvGrpSpPr/>
          <p:nvPr/>
        </p:nvGrpSpPr>
        <p:grpSpPr>
          <a:xfrm>
            <a:off x="243293" y="789390"/>
            <a:ext cx="5688381" cy="3437543"/>
            <a:chOff x="243293" y="789390"/>
            <a:chExt cx="5688381" cy="3437543"/>
          </a:xfrm>
        </p:grpSpPr>
        <p:pic>
          <p:nvPicPr>
            <p:cNvPr id="186" name="Google Shape;186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43293" y="789390"/>
              <a:ext cx="5688381" cy="343754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7" name="Google Shape;187;p19"/>
            <p:cNvSpPr/>
            <p:nvPr/>
          </p:nvSpPr>
          <p:spPr>
            <a:xfrm>
              <a:off x="1216550" y="2989691"/>
              <a:ext cx="4715124" cy="962107"/>
            </a:xfrm>
            <a:prstGeom prst="rect">
              <a:avLst/>
            </a:prstGeom>
            <a:noFill/>
            <a:ln cap="flat" cmpd="sng" w="19050">
              <a:solidFill>
                <a:srgbClr val="FF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88" name="Google Shape;188;p19"/>
          <p:cNvGrpSpPr/>
          <p:nvPr/>
        </p:nvGrpSpPr>
        <p:grpSpPr>
          <a:xfrm>
            <a:off x="4508390" y="4101506"/>
            <a:ext cx="4532244" cy="2224155"/>
            <a:chOff x="4524292" y="4101506"/>
            <a:chExt cx="4619708" cy="2355340"/>
          </a:xfrm>
        </p:grpSpPr>
        <p:pic>
          <p:nvPicPr>
            <p:cNvPr id="189" name="Google Shape;189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524292" y="4101506"/>
              <a:ext cx="4532244" cy="23553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0" name="Google Shape;190;p19"/>
            <p:cNvSpPr/>
            <p:nvPr/>
          </p:nvSpPr>
          <p:spPr>
            <a:xfrm>
              <a:off x="5335325" y="5764696"/>
              <a:ext cx="3808675" cy="538639"/>
            </a:xfrm>
            <a:prstGeom prst="rect">
              <a:avLst/>
            </a:prstGeom>
            <a:noFill/>
            <a:ln cap="flat" cmpd="sng" w="19050">
              <a:solidFill>
                <a:srgbClr val="FF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91" name="Google Shape;191;p19"/>
          <p:cNvSpPr/>
          <p:nvPr/>
        </p:nvSpPr>
        <p:spPr>
          <a:xfrm>
            <a:off x="5076577" y="890963"/>
            <a:ext cx="454981" cy="426698"/>
          </a:xfrm>
          <a:prstGeom prst="heptagon">
            <a:avLst>
              <a:gd fmla="val 102572" name="hf"/>
              <a:gd fmla="val 105210" name="vf"/>
            </a:avLst>
          </a:prstGeom>
          <a:solidFill>
            <a:srgbClr val="00B050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92" name="Google Shape;192;p19"/>
          <p:cNvSpPr/>
          <p:nvPr/>
        </p:nvSpPr>
        <p:spPr>
          <a:xfrm>
            <a:off x="8128000" y="4944013"/>
            <a:ext cx="454981" cy="426698"/>
          </a:xfrm>
          <a:prstGeom prst="heptagon">
            <a:avLst>
              <a:gd fmla="val 102572" name="hf"/>
              <a:gd fmla="val 105210" name="vf"/>
            </a:avLst>
          </a:prstGeom>
          <a:solidFill>
            <a:srgbClr val="00B050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4/17/2024</a:t>
            </a:r>
            <a:endParaRPr/>
          </a:p>
        </p:txBody>
      </p:sp>
      <p:sp>
        <p:nvSpPr>
          <p:cNvPr id="198" name="Google Shape;198;p20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9" name="Google Shape;199;p20"/>
          <p:cNvSpPr txBox="1"/>
          <p:nvPr/>
        </p:nvSpPr>
        <p:spPr>
          <a:xfrm>
            <a:off x="1504950" y="1"/>
            <a:ext cx="6623050" cy="89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 02 (MVC1)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0" name="Google Shape;20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669" y="975148"/>
            <a:ext cx="3257736" cy="2550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4783" y="975147"/>
            <a:ext cx="4320914" cy="2453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30480" y="3676956"/>
            <a:ext cx="3810262" cy="2789774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0"/>
          <p:cNvSpPr/>
          <p:nvPr/>
        </p:nvSpPr>
        <p:spPr>
          <a:xfrm>
            <a:off x="2730480" y="1567425"/>
            <a:ext cx="454981" cy="426698"/>
          </a:xfrm>
          <a:prstGeom prst="heptagon">
            <a:avLst>
              <a:gd fmla="val 102572" name="hf"/>
              <a:gd fmla="val 105210" name="vf"/>
            </a:avLst>
          </a:prstGeom>
          <a:solidFill>
            <a:srgbClr val="00B050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7544909" y="1567425"/>
            <a:ext cx="454981" cy="426698"/>
          </a:xfrm>
          <a:prstGeom prst="heptagon">
            <a:avLst>
              <a:gd fmla="val 102572" name="hf"/>
              <a:gd fmla="val 105210" name="vf"/>
            </a:avLst>
          </a:prstGeom>
          <a:solidFill>
            <a:srgbClr val="00B050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205" name="Google Shape;205;p20"/>
          <p:cNvSpPr/>
          <p:nvPr/>
        </p:nvSpPr>
        <p:spPr>
          <a:xfrm>
            <a:off x="5254849" y="4315479"/>
            <a:ext cx="454981" cy="426698"/>
          </a:xfrm>
          <a:prstGeom prst="heptagon">
            <a:avLst>
              <a:gd fmla="val 102572" name="hf"/>
              <a:gd fmla="val 105210" name="vf"/>
            </a:avLst>
          </a:prstGeom>
          <a:solidFill>
            <a:srgbClr val="00B050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 txBox="1"/>
          <p:nvPr>
            <p:ph idx="4294967295" type="title"/>
          </p:nvPr>
        </p:nvSpPr>
        <p:spPr>
          <a:xfrm>
            <a:off x="0" y="0"/>
            <a:ext cx="9144000" cy="184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JSP Standard Actions </a:t>
            </a:r>
            <a:b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Steps in design Web Application </a:t>
            </a:r>
            <a:b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following MVC patterns</a:t>
            </a:r>
            <a:endParaRPr/>
          </a:p>
        </p:txBody>
      </p:sp>
      <p:sp>
        <p:nvSpPr>
          <p:cNvPr id="211" name="Google Shape;211;p21"/>
          <p:cNvSpPr txBox="1"/>
          <p:nvPr>
            <p:ph idx="4294967295" type="body"/>
          </p:nvPr>
        </p:nvSpPr>
        <p:spPr>
          <a:xfrm>
            <a:off x="0" y="1739900"/>
            <a:ext cx="9144000" cy="5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Step 1</a:t>
            </a:r>
            <a:endParaRPr/>
          </a:p>
          <a:p>
            <a:pPr indent="-285750" lvl="1" marL="74295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create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View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Step 2</a:t>
            </a:r>
            <a:endParaRPr/>
          </a:p>
          <a:p>
            <a:pPr indent="-285750" lvl="1" marL="74295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Depends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on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View,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determine some persistence controls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that are implemented as the Java Bean (Model) ‘s properties</a:t>
            </a:r>
            <a:endParaRPr/>
          </a:p>
          <a:p>
            <a:pPr indent="-285750" lvl="1" marL="74295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Implement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the Java Bean with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accessor methods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some utilitie methods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that are used to query the properties of Java Bean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methods are designed following the OO standard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Step 3</a:t>
            </a:r>
            <a:endParaRPr/>
          </a:p>
          <a:p>
            <a:pPr indent="-285750" lvl="1" marL="74295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Create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servlet (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Controller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)/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JSP page combining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View &amp; Model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21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4/17/2024</a:t>
            </a:r>
            <a:endParaRPr/>
          </a:p>
        </p:txBody>
      </p:sp>
      <p:sp>
        <p:nvSpPr>
          <p:cNvPr id="213" name="Google Shape;213;p21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"/>
          <p:cNvSpPr txBox="1"/>
          <p:nvPr>
            <p:ph type="title"/>
          </p:nvPr>
        </p:nvSpPr>
        <p:spPr>
          <a:xfrm>
            <a:off x="457200" y="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/>
          </a:p>
        </p:txBody>
      </p:sp>
      <p:sp>
        <p:nvSpPr>
          <p:cNvPr id="52" name="Google Shape;52;p2"/>
          <p:cNvSpPr txBox="1"/>
          <p:nvPr>
            <p:ph idx="1" type="body"/>
          </p:nvPr>
        </p:nvSpPr>
        <p:spPr>
          <a:xfrm>
            <a:off x="0" y="1585247"/>
            <a:ext cx="9024467" cy="39478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How to build the Web Application using MVC1? 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Standard Actions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Dispatching Mechanisms 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How to remove the scripting element (Java Code) in the jsp (view)?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Expression Language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" name="Google Shape;53;p2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4/17/2024</a:t>
            </a:r>
            <a:endParaRPr/>
          </a:p>
        </p:txBody>
      </p:sp>
      <p:sp>
        <p:nvSpPr>
          <p:cNvPr id="54" name="Google Shape;54;p2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4/17/2024</a:t>
            </a:r>
            <a:endParaRPr/>
          </a:p>
        </p:txBody>
      </p:sp>
      <p:sp>
        <p:nvSpPr>
          <p:cNvPr id="219" name="Google Shape;219;p22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0" name="Google Shape;220;p22"/>
          <p:cNvSpPr txBox="1"/>
          <p:nvPr/>
        </p:nvSpPr>
        <p:spPr>
          <a:xfrm>
            <a:off x="1504950" y="1"/>
            <a:ext cx="7639050" cy="89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 02</a:t>
            </a:r>
            <a:r>
              <a:rPr b="1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1" name="Google Shape;22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98273"/>
            <a:ext cx="2220299" cy="3818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01238" y="1658682"/>
            <a:ext cx="2604135" cy="1179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77590" y="1647569"/>
            <a:ext cx="2787015" cy="115760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2"/>
          <p:cNvSpPr/>
          <p:nvPr/>
        </p:nvSpPr>
        <p:spPr>
          <a:xfrm>
            <a:off x="948946" y="1098623"/>
            <a:ext cx="454981" cy="426698"/>
          </a:xfrm>
          <a:prstGeom prst="heptagon">
            <a:avLst>
              <a:gd fmla="val 102572" name="hf"/>
              <a:gd fmla="val 105210" name="vf"/>
            </a:avLst>
          </a:prstGeom>
          <a:solidFill>
            <a:srgbClr val="00B050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25" name="Google Shape;225;p22"/>
          <p:cNvSpPr/>
          <p:nvPr/>
        </p:nvSpPr>
        <p:spPr>
          <a:xfrm>
            <a:off x="5313991" y="2083798"/>
            <a:ext cx="454981" cy="426698"/>
          </a:xfrm>
          <a:prstGeom prst="heptagon">
            <a:avLst>
              <a:gd fmla="val 102572" name="hf"/>
              <a:gd fmla="val 105210" name="vf"/>
            </a:avLst>
          </a:prstGeom>
          <a:solidFill>
            <a:srgbClr val="00B050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pic>
        <p:nvPicPr>
          <p:cNvPr id="226" name="Google Shape;226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01238" y="3772793"/>
            <a:ext cx="3093988" cy="1455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877590" y="3772793"/>
            <a:ext cx="3093988" cy="1702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4/17/2024</a:t>
            </a:r>
            <a:endParaRPr/>
          </a:p>
        </p:txBody>
      </p:sp>
      <p:sp>
        <p:nvSpPr>
          <p:cNvPr id="233" name="Google Shape;233;p23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4" name="Google Shape;234;p23"/>
          <p:cNvSpPr txBox="1"/>
          <p:nvPr/>
        </p:nvSpPr>
        <p:spPr>
          <a:xfrm>
            <a:off x="1504950" y="1"/>
            <a:ext cx="7639050" cy="89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 02</a:t>
            </a:r>
            <a:r>
              <a:rPr b="1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5" name="Google Shape;23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66" y="1595651"/>
            <a:ext cx="4145465" cy="4580862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3"/>
          <p:cNvSpPr/>
          <p:nvPr/>
        </p:nvSpPr>
        <p:spPr>
          <a:xfrm>
            <a:off x="3466182" y="2910871"/>
            <a:ext cx="454981" cy="426698"/>
          </a:xfrm>
          <a:prstGeom prst="heptagon">
            <a:avLst>
              <a:gd fmla="val 102572" name="hf"/>
              <a:gd fmla="val 105210" name="vf"/>
            </a:avLst>
          </a:prstGeom>
          <a:solidFill>
            <a:srgbClr val="00B050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pic>
        <p:nvPicPr>
          <p:cNvPr id="237" name="Google Shape;23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04638" y="1595651"/>
            <a:ext cx="4835846" cy="3141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4/17/2024</a:t>
            </a:r>
            <a:endParaRPr/>
          </a:p>
        </p:txBody>
      </p:sp>
      <p:sp>
        <p:nvSpPr>
          <p:cNvPr id="243" name="Google Shape;243;p24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4" name="Google Shape;244;p24"/>
          <p:cNvSpPr txBox="1"/>
          <p:nvPr/>
        </p:nvSpPr>
        <p:spPr>
          <a:xfrm>
            <a:off x="1504950" y="1"/>
            <a:ext cx="7639050" cy="89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 01</a:t>
            </a:r>
            <a:r>
              <a:rPr b="1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5" name="Google Shape;24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791" y="1854139"/>
            <a:ext cx="8268417" cy="3848433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4"/>
          <p:cNvSpPr/>
          <p:nvPr/>
        </p:nvSpPr>
        <p:spPr>
          <a:xfrm>
            <a:off x="7317419" y="2505429"/>
            <a:ext cx="454981" cy="426698"/>
          </a:xfrm>
          <a:prstGeom prst="heptagon">
            <a:avLst>
              <a:gd fmla="val 102572" name="hf"/>
              <a:gd fmla="val 105210" name="vf"/>
            </a:avLst>
          </a:prstGeom>
          <a:solidFill>
            <a:srgbClr val="00B050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4/17/2024</a:t>
            </a:r>
            <a:endParaRPr/>
          </a:p>
        </p:txBody>
      </p:sp>
      <p:sp>
        <p:nvSpPr>
          <p:cNvPr id="252" name="Google Shape;252;p25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3" name="Google Shape;253;p25"/>
          <p:cNvSpPr txBox="1"/>
          <p:nvPr/>
        </p:nvSpPr>
        <p:spPr>
          <a:xfrm>
            <a:off x="1504950" y="1"/>
            <a:ext cx="7639050" cy="89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 01</a:t>
            </a:r>
            <a:r>
              <a:rPr b="1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4" name="Google Shape;25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533" y="903358"/>
            <a:ext cx="8222501" cy="3677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03658" y="4361182"/>
            <a:ext cx="2983809" cy="2038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4/17/2024</a:t>
            </a:r>
            <a:endParaRPr/>
          </a:p>
        </p:txBody>
      </p:sp>
      <p:sp>
        <p:nvSpPr>
          <p:cNvPr id="261" name="Google Shape;261;p26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2" name="Google Shape;262;p26"/>
          <p:cNvSpPr txBox="1"/>
          <p:nvPr/>
        </p:nvSpPr>
        <p:spPr>
          <a:xfrm>
            <a:off x="1504950" y="1"/>
            <a:ext cx="7639050" cy="89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 01</a:t>
            </a:r>
            <a:r>
              <a:rPr b="1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3" name="Google Shape;26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3945" y="1119556"/>
            <a:ext cx="5451535" cy="1414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73945" y="3050119"/>
            <a:ext cx="4892464" cy="1455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73945" y="5021470"/>
            <a:ext cx="5845040" cy="12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6"/>
          <p:cNvSpPr/>
          <p:nvPr/>
        </p:nvSpPr>
        <p:spPr>
          <a:xfrm>
            <a:off x="6766409" y="1119556"/>
            <a:ext cx="454981" cy="426698"/>
          </a:xfrm>
          <a:prstGeom prst="heptagon">
            <a:avLst>
              <a:gd fmla="val 102572" name="hf"/>
              <a:gd fmla="val 105210" name="vf"/>
            </a:avLst>
          </a:prstGeom>
          <a:solidFill>
            <a:srgbClr val="00B050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267" name="Google Shape;267;p26"/>
          <p:cNvSpPr/>
          <p:nvPr/>
        </p:nvSpPr>
        <p:spPr>
          <a:xfrm>
            <a:off x="6766409" y="3002302"/>
            <a:ext cx="454981" cy="426698"/>
          </a:xfrm>
          <a:prstGeom prst="heptagon">
            <a:avLst>
              <a:gd fmla="val 102572" name="hf"/>
              <a:gd fmla="val 105210" name="vf"/>
            </a:avLst>
          </a:prstGeom>
          <a:solidFill>
            <a:srgbClr val="00B050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268" name="Google Shape;268;p26"/>
          <p:cNvSpPr/>
          <p:nvPr/>
        </p:nvSpPr>
        <p:spPr>
          <a:xfrm>
            <a:off x="6815074" y="4480475"/>
            <a:ext cx="454981" cy="426698"/>
          </a:xfrm>
          <a:prstGeom prst="heptagon">
            <a:avLst>
              <a:gd fmla="val 102572" name="hf"/>
              <a:gd fmla="val 105210" name="vf"/>
            </a:avLst>
          </a:prstGeom>
          <a:solidFill>
            <a:srgbClr val="00B050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4/17/2024</a:t>
            </a:r>
            <a:endParaRPr/>
          </a:p>
        </p:txBody>
      </p:sp>
      <p:sp>
        <p:nvSpPr>
          <p:cNvPr id="274" name="Google Shape;274;p27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5" name="Google Shape;275;p27"/>
          <p:cNvSpPr txBox="1"/>
          <p:nvPr/>
        </p:nvSpPr>
        <p:spPr>
          <a:xfrm>
            <a:off x="1504950" y="1"/>
            <a:ext cx="7639050" cy="89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 01</a:t>
            </a:r>
            <a:r>
              <a:rPr b="1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6" name="Google Shape;27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601" y="890963"/>
            <a:ext cx="7818798" cy="5509737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7"/>
          <p:cNvSpPr/>
          <p:nvPr/>
        </p:nvSpPr>
        <p:spPr>
          <a:xfrm>
            <a:off x="6606197" y="2194879"/>
            <a:ext cx="454981" cy="426698"/>
          </a:xfrm>
          <a:prstGeom prst="heptagon">
            <a:avLst>
              <a:gd fmla="val 102572" name="hf"/>
              <a:gd fmla="val 105210" name="vf"/>
            </a:avLst>
          </a:prstGeom>
          <a:solidFill>
            <a:srgbClr val="00B050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4/17/2024</a:t>
            </a:r>
            <a:endParaRPr/>
          </a:p>
        </p:txBody>
      </p:sp>
      <p:sp>
        <p:nvSpPr>
          <p:cNvPr id="283" name="Google Shape;283;p28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4" name="Google Shape;284;p28"/>
          <p:cNvSpPr txBox="1"/>
          <p:nvPr/>
        </p:nvSpPr>
        <p:spPr>
          <a:xfrm>
            <a:off x="1504950" y="1"/>
            <a:ext cx="7639050" cy="89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 01</a:t>
            </a:r>
            <a:r>
              <a:rPr b="1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85" name="Google Shape;285;p28"/>
          <p:cNvGrpSpPr/>
          <p:nvPr/>
        </p:nvGrpSpPr>
        <p:grpSpPr>
          <a:xfrm>
            <a:off x="499809" y="1720298"/>
            <a:ext cx="8144381" cy="4190188"/>
            <a:chOff x="293927" y="1711672"/>
            <a:chExt cx="8144381" cy="4190188"/>
          </a:xfrm>
        </p:grpSpPr>
        <p:cxnSp>
          <p:nvCxnSpPr>
            <p:cNvPr id="286" name="Google Shape;286;p28"/>
            <p:cNvCxnSpPr/>
            <p:nvPr/>
          </p:nvCxnSpPr>
          <p:spPr>
            <a:xfrm flipH="1" rot="10800000">
              <a:off x="3279625" y="2615743"/>
              <a:ext cx="2018971" cy="1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87" name="Google Shape;287;p28"/>
            <p:cNvCxnSpPr/>
            <p:nvPr/>
          </p:nvCxnSpPr>
          <p:spPr>
            <a:xfrm>
              <a:off x="3267313" y="4788858"/>
              <a:ext cx="2018971" cy="7425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88" name="Google Shape;288;p28"/>
            <p:cNvSpPr/>
            <p:nvPr/>
          </p:nvSpPr>
          <p:spPr>
            <a:xfrm>
              <a:off x="3984928" y="1868570"/>
              <a:ext cx="454981" cy="426698"/>
            </a:xfrm>
            <a:prstGeom prst="heptagon">
              <a:avLst>
                <a:gd fmla="val 102572" name="hf"/>
                <a:gd fmla="val 105210" name="vf"/>
              </a:avLst>
            </a:prstGeom>
            <a:solidFill>
              <a:srgbClr val="00B050"/>
            </a:solidFill>
            <a:ln cap="flat" cmpd="sng" w="127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3984927" y="4102940"/>
              <a:ext cx="526687" cy="434546"/>
            </a:xfrm>
            <a:prstGeom prst="heptagon">
              <a:avLst>
                <a:gd fmla="val 102572" name="hf"/>
                <a:gd fmla="val 105210" name="vf"/>
              </a:avLst>
            </a:prstGeom>
            <a:solidFill>
              <a:srgbClr val="00B050"/>
            </a:solidFill>
            <a:ln cap="flat" cmpd="sng" w="127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pic>
          <p:nvPicPr>
            <p:cNvPr id="290" name="Google Shape;290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298596" y="1711672"/>
              <a:ext cx="3139712" cy="17679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Google Shape;291;p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93928" y="1711672"/>
              <a:ext cx="2941575" cy="15850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" name="Google Shape;292;p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93927" y="3994796"/>
              <a:ext cx="2941575" cy="15850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3" name="Google Shape;293;p2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324474" y="3865244"/>
              <a:ext cx="3113833" cy="203661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9"/>
          <p:cNvSpPr txBox="1"/>
          <p:nvPr>
            <p:ph idx="4294967295" type="title"/>
          </p:nvPr>
        </p:nvSpPr>
        <p:spPr>
          <a:xfrm>
            <a:off x="914400" y="0"/>
            <a:ext cx="8229600" cy="1241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JSP Standard Actions </a:t>
            </a:r>
            <a:b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Scope of JavaBeans</a:t>
            </a:r>
            <a:endParaRPr/>
          </a:p>
        </p:txBody>
      </p:sp>
      <p:sp>
        <p:nvSpPr>
          <p:cNvPr id="299" name="Google Shape;299;p29"/>
          <p:cNvSpPr txBox="1"/>
          <p:nvPr>
            <p:ph idx="4294967295" type="body"/>
          </p:nvPr>
        </p:nvSpPr>
        <p:spPr>
          <a:xfrm>
            <a:off x="0" y="1001713"/>
            <a:ext cx="9144000" cy="5670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page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Accessible for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current page.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The life span tills the current page displayed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information is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stored in pageContext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(get values through the getAttribute method)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– default scope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application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Current and any successive request from the same Web Application. Global to all JSP and servlet.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information is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stored in ServletContext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life span is Application 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session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information is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stored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in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HttpSession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combined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current request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(get values through the getValues method of Session interface (Implicit Object)).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life span tills the session destroyed, time out, or Web browser closed.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request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Accessible for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current request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(get values through the getAttribute methods)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information is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stored in ServletRequest 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life Span tills the request processed and the response is sent back to the Web browser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Google Shape;300;p29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4/17/2024</a:t>
            </a:r>
            <a:endParaRPr/>
          </a:p>
        </p:txBody>
      </p:sp>
      <p:sp>
        <p:nvSpPr>
          <p:cNvPr id="301" name="Google Shape;301;p29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0"/>
          <p:cNvSpPr txBox="1"/>
          <p:nvPr>
            <p:ph idx="4294967295" type="title"/>
          </p:nvPr>
        </p:nvSpPr>
        <p:spPr>
          <a:xfrm>
            <a:off x="914400" y="0"/>
            <a:ext cx="8229600" cy="1241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JSP Standard Actions </a:t>
            </a:r>
            <a:b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Scope of JavaBeans</a:t>
            </a:r>
            <a:endParaRPr/>
          </a:p>
        </p:txBody>
      </p:sp>
      <p:sp>
        <p:nvSpPr>
          <p:cNvPr id="307" name="Google Shape;307;p30"/>
          <p:cNvSpPr txBox="1"/>
          <p:nvPr>
            <p:ph idx="4294967295" type="body"/>
          </p:nvPr>
        </p:nvSpPr>
        <p:spPr>
          <a:xfrm>
            <a:off x="-19878" y="1552575"/>
            <a:ext cx="9144000" cy="4378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Notes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just"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Using JavaBeans with </a:t>
            </a: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Session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scope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 a JSP page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must declare a tag action jsp:useBean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with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a </a:t>
            </a:r>
            <a:r>
              <a:rPr b="1"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same id and class name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285750" lvl="1" marL="742950" rtl="0" algn="just"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JSP, JSP/ Servlet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engine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defines scope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in executing Web application,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the instance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bean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existed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 the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engine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does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not instantatiate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new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one (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the tag jsp:useBean is omited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) to execute Bean’s methods.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Otherwise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the engine create a new instance.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p30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4/17/2024</a:t>
            </a:r>
            <a:endParaRPr/>
          </a:p>
        </p:txBody>
      </p:sp>
      <p:sp>
        <p:nvSpPr>
          <p:cNvPr id="309" name="Google Shape;309;p30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1"/>
          <p:cNvSpPr txBox="1"/>
          <p:nvPr>
            <p:ph idx="4294967295" type="title"/>
          </p:nvPr>
        </p:nvSpPr>
        <p:spPr>
          <a:xfrm>
            <a:off x="914400" y="0"/>
            <a:ext cx="8229600" cy="1417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Dispatching Mechanisms </a:t>
            </a:r>
            <a:b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The &lt;jsp:include&gt; tag</a:t>
            </a:r>
            <a:endParaRPr/>
          </a:p>
        </p:txBody>
      </p:sp>
      <p:sp>
        <p:nvSpPr>
          <p:cNvPr id="315" name="Google Shape;315;p31"/>
          <p:cNvSpPr txBox="1"/>
          <p:nvPr>
            <p:ph idx="4294967295" type="body"/>
          </p:nvPr>
        </p:nvSpPr>
        <p:spPr>
          <a:xfrm>
            <a:off x="-29817" y="1384783"/>
            <a:ext cx="9144000" cy="5095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Can be used to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include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the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response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from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another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file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within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the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JSP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page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rtl="0" algn="just">
              <a:spcBef>
                <a:spcPts val="368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To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incorporate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the content or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insert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a file from another page into current page</a:t>
            </a:r>
            <a:endParaRPr/>
          </a:p>
          <a:p>
            <a:pPr indent="-342900" lvl="0" marL="342900" rtl="0" algn="just">
              <a:spcBef>
                <a:spcPts val="368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Syntax</a:t>
            </a:r>
            <a:endParaRPr/>
          </a:p>
          <a:p>
            <a:pPr indent="-285750" lvl="1" marL="742950" rtl="0" algn="just">
              <a:spcBef>
                <a:spcPts val="368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Arial"/>
              <a:buNone/>
            </a:pPr>
            <a:r>
              <a:rPr b="1" lang="en-US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&lt;jsp:include page=“…” flush=“true” /&gt;</a:t>
            </a:r>
            <a:endParaRPr/>
          </a:p>
          <a:p>
            <a:pPr indent="-342900" lvl="0" marL="342900" rtl="0" algn="just">
              <a:spcBef>
                <a:spcPts val="368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file whose response should be included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has to reside somewhere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in your web application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but doesn’t have to be present until the page is actually requested</a:t>
            </a:r>
            <a:endParaRPr/>
          </a:p>
        </p:txBody>
      </p:sp>
      <p:sp>
        <p:nvSpPr>
          <p:cNvPr id="316" name="Google Shape;316;p31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4/17/2024</a:t>
            </a:r>
            <a:endParaRPr/>
          </a:p>
        </p:txBody>
      </p:sp>
      <p:sp>
        <p:nvSpPr>
          <p:cNvPr id="317" name="Google Shape;317;p31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"/>
          <p:cNvSpPr txBox="1"/>
          <p:nvPr>
            <p:ph idx="4294967295" type="title"/>
          </p:nvPr>
        </p:nvSpPr>
        <p:spPr>
          <a:xfrm>
            <a:off x="914400" y="0"/>
            <a:ext cx="8229600" cy="1093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JSP Standard Actions </a:t>
            </a:r>
            <a:b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Java Beans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5"/>
          <p:cNvSpPr txBox="1"/>
          <p:nvPr>
            <p:ph idx="4294967295" type="body"/>
          </p:nvPr>
        </p:nvSpPr>
        <p:spPr>
          <a:xfrm>
            <a:off x="-39756" y="1495354"/>
            <a:ext cx="9144000" cy="49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JavaBeans technology is the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component architecture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for the Java 2 Platform, Standard Edition (J2SE). 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JavaBeans technology is based on the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JavaBeans specification.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Components (JavaBeans) are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reusable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software programs that you can develop and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assemble easily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to create sophisticated applications. </a:t>
            </a:r>
            <a:endParaRPr/>
          </a:p>
          <a:p>
            <a:pPr indent="-285750" lvl="1" marL="74295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Are reusable components which define the interactivity of Java objects </a:t>
            </a:r>
            <a:endParaRPr/>
          </a:p>
          <a:p>
            <a:pPr indent="-285750" lvl="1" marL="74295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Are reusable software components that work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independently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on a workstation and with a set of other distributed components.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Encapsulate state and behavior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of software component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different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point between Java Bean and Java class</a:t>
            </a:r>
            <a:endParaRPr/>
          </a:p>
          <a:p>
            <a:pPr indent="-285750" lvl="1" marL="74295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Java Bean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implemented from Serializable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2" marL="11430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process of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create a copy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of an object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suitable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for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passing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to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another object/ package classes into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streams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of bytes that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are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transmitted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through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networks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saved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the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disk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5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4/17/2024</a:t>
            </a:r>
            <a:endParaRPr/>
          </a:p>
        </p:txBody>
      </p:sp>
      <p:sp>
        <p:nvSpPr>
          <p:cNvPr id="62" name="Google Shape;62;p5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 txBox="1"/>
          <p:nvPr>
            <p:ph idx="4294967295" type="title"/>
          </p:nvPr>
        </p:nvSpPr>
        <p:spPr>
          <a:xfrm>
            <a:off x="1520825" y="0"/>
            <a:ext cx="7623175" cy="1417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Dispatching Mechanisms </a:t>
            </a:r>
            <a:b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The &lt;jsp:include&gt; tag – Example </a:t>
            </a:r>
            <a:endParaRPr/>
          </a:p>
        </p:txBody>
      </p:sp>
      <p:pic>
        <p:nvPicPr>
          <p:cNvPr id="323" name="Google Shape;32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99105"/>
            <a:ext cx="9144000" cy="4371975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2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4/17/2024</a:t>
            </a:r>
            <a:endParaRPr/>
          </a:p>
        </p:txBody>
      </p:sp>
      <p:sp>
        <p:nvSpPr>
          <p:cNvPr id="325" name="Google Shape;325;p32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3"/>
          <p:cNvSpPr txBox="1"/>
          <p:nvPr>
            <p:ph idx="4294967295" type="title"/>
          </p:nvPr>
        </p:nvSpPr>
        <p:spPr>
          <a:xfrm>
            <a:off x="1520825" y="0"/>
            <a:ext cx="7623175" cy="1417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Dispatching Mechanisms </a:t>
            </a:r>
            <a:b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The &lt;jsp:include&gt; tag – Example </a:t>
            </a:r>
            <a:endParaRPr/>
          </a:p>
        </p:txBody>
      </p:sp>
      <p:grpSp>
        <p:nvGrpSpPr>
          <p:cNvPr id="331" name="Google Shape;331;p33"/>
          <p:cNvGrpSpPr/>
          <p:nvPr/>
        </p:nvGrpSpPr>
        <p:grpSpPr>
          <a:xfrm>
            <a:off x="0" y="1646235"/>
            <a:ext cx="9144000" cy="4364037"/>
            <a:chOff x="0" y="1417638"/>
            <a:chExt cx="9144000" cy="4364037"/>
          </a:xfrm>
        </p:grpSpPr>
        <p:pic>
          <p:nvPicPr>
            <p:cNvPr id="332" name="Google Shape;332;p3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1417638"/>
              <a:ext cx="9144000" cy="43640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3" name="Google Shape;333;p33"/>
            <p:cNvSpPr/>
            <p:nvPr/>
          </p:nvSpPr>
          <p:spPr>
            <a:xfrm>
              <a:off x="1363663" y="5002213"/>
              <a:ext cx="7780337" cy="298450"/>
            </a:xfrm>
            <a:prstGeom prst="rect">
              <a:avLst/>
            </a:prstGeom>
            <a:noFill/>
            <a:ln cap="flat" cmpd="sng" w="25400">
              <a:solidFill>
                <a:srgbClr val="FF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34" name="Google Shape;334;p33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4/17/2024</a:t>
            </a:r>
            <a:endParaRPr/>
          </a:p>
        </p:txBody>
      </p:sp>
      <p:sp>
        <p:nvSpPr>
          <p:cNvPr id="335" name="Google Shape;335;p33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369" y="1520848"/>
            <a:ext cx="3482705" cy="1690964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4"/>
          <p:cNvSpPr txBox="1"/>
          <p:nvPr>
            <p:ph idx="4294967295" type="title"/>
          </p:nvPr>
        </p:nvSpPr>
        <p:spPr>
          <a:xfrm>
            <a:off x="1520825" y="0"/>
            <a:ext cx="7623175" cy="1417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Dispatching Mechanisms </a:t>
            </a:r>
            <a:b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The &lt;jsp:include&gt; tag – Example</a:t>
            </a:r>
            <a:endParaRPr/>
          </a:p>
        </p:txBody>
      </p:sp>
      <p:pic>
        <p:nvPicPr>
          <p:cNvPr id="342" name="Google Shape;342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97074" y="2898611"/>
            <a:ext cx="5371996" cy="3562816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34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4/17/2024</a:t>
            </a:r>
            <a:endParaRPr/>
          </a:p>
        </p:txBody>
      </p:sp>
      <p:sp>
        <p:nvSpPr>
          <p:cNvPr id="344" name="Google Shape;344;p34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5"/>
          <p:cNvSpPr txBox="1"/>
          <p:nvPr>
            <p:ph idx="4294967295" type="title"/>
          </p:nvPr>
        </p:nvSpPr>
        <p:spPr>
          <a:xfrm>
            <a:off x="1520825" y="0"/>
            <a:ext cx="7623175" cy="1417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Dispatching Mechanisms </a:t>
            </a:r>
            <a:b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The &lt;jsp:include&gt; tag – Example</a:t>
            </a:r>
            <a:endParaRPr/>
          </a:p>
        </p:txBody>
      </p:sp>
      <p:grpSp>
        <p:nvGrpSpPr>
          <p:cNvPr id="350" name="Google Shape;350;p35"/>
          <p:cNvGrpSpPr/>
          <p:nvPr/>
        </p:nvGrpSpPr>
        <p:grpSpPr>
          <a:xfrm>
            <a:off x="1287117" y="2324791"/>
            <a:ext cx="6569765" cy="4096274"/>
            <a:chOff x="0" y="2384425"/>
            <a:chExt cx="7496175" cy="4456113"/>
          </a:xfrm>
        </p:grpSpPr>
        <p:pic>
          <p:nvPicPr>
            <p:cNvPr id="351" name="Google Shape;351;p3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2384425"/>
              <a:ext cx="7496175" cy="44561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2" name="Google Shape;352;p35"/>
            <p:cNvSpPr/>
            <p:nvPr/>
          </p:nvSpPr>
          <p:spPr>
            <a:xfrm>
              <a:off x="1363663" y="5580063"/>
              <a:ext cx="6113462" cy="500062"/>
            </a:xfrm>
            <a:prstGeom prst="rect">
              <a:avLst/>
            </a:prstGeom>
            <a:noFill/>
            <a:ln cap="flat" cmpd="sng" w="25400">
              <a:solidFill>
                <a:srgbClr val="FF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353" name="Google Shape;353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330325"/>
            <a:ext cx="9144000" cy="968375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5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4/17/2024</a:t>
            </a:r>
            <a:endParaRPr/>
          </a:p>
        </p:txBody>
      </p:sp>
      <p:sp>
        <p:nvSpPr>
          <p:cNvPr id="355" name="Google Shape;355;p35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6"/>
          <p:cNvSpPr txBox="1"/>
          <p:nvPr>
            <p:ph idx="4294967295" type="title"/>
          </p:nvPr>
        </p:nvSpPr>
        <p:spPr>
          <a:xfrm>
            <a:off x="1520825" y="0"/>
            <a:ext cx="7623175" cy="1417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Dispatching Mechanisms </a:t>
            </a:r>
            <a:b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&lt;jsp:include&gt; vs. &lt;%@ include …%&gt;</a:t>
            </a:r>
            <a:endParaRPr/>
          </a:p>
        </p:txBody>
      </p:sp>
      <p:pic>
        <p:nvPicPr>
          <p:cNvPr id="361" name="Google Shape;36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7913" y="1414463"/>
            <a:ext cx="6989762" cy="402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36"/>
          <p:cNvSpPr txBox="1"/>
          <p:nvPr/>
        </p:nvSpPr>
        <p:spPr>
          <a:xfrm>
            <a:off x="1295400" y="5791200"/>
            <a:ext cx="6477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&lt;jsp:include&gt;</a:t>
            </a:r>
            <a:endParaRPr/>
          </a:p>
        </p:txBody>
      </p:sp>
      <p:sp>
        <p:nvSpPr>
          <p:cNvPr id="363" name="Google Shape;363;p36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4/17/2024</a:t>
            </a:r>
            <a:endParaRPr/>
          </a:p>
        </p:txBody>
      </p:sp>
      <p:sp>
        <p:nvSpPr>
          <p:cNvPr id="364" name="Google Shape;364;p36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7"/>
          <p:cNvSpPr txBox="1"/>
          <p:nvPr>
            <p:ph idx="4294967295" type="title"/>
          </p:nvPr>
        </p:nvSpPr>
        <p:spPr>
          <a:xfrm>
            <a:off x="1520825" y="-111972"/>
            <a:ext cx="7623175" cy="1417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Dispatching Mechanisms </a:t>
            </a:r>
            <a:b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&lt;jsp:include&gt; vs. &lt;%@ include …%&gt;</a:t>
            </a:r>
            <a:endParaRPr/>
          </a:p>
        </p:txBody>
      </p:sp>
      <p:sp>
        <p:nvSpPr>
          <p:cNvPr id="370" name="Google Shape;370;p37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4/17/2024</a:t>
            </a:r>
            <a:endParaRPr/>
          </a:p>
        </p:txBody>
      </p:sp>
      <p:sp>
        <p:nvSpPr>
          <p:cNvPr id="371" name="Google Shape;371;p37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2" name="Google Shape;37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3927" y="1217596"/>
            <a:ext cx="6349812" cy="523511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37"/>
          <p:cNvSpPr txBox="1"/>
          <p:nvPr/>
        </p:nvSpPr>
        <p:spPr>
          <a:xfrm>
            <a:off x="170695" y="275531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&lt;%@ include %&gt;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8"/>
          <p:cNvSpPr txBox="1"/>
          <p:nvPr>
            <p:ph idx="4294967295" type="title"/>
          </p:nvPr>
        </p:nvSpPr>
        <p:spPr>
          <a:xfrm>
            <a:off x="1504950" y="0"/>
            <a:ext cx="7639050" cy="1009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Dispatching Mechanisms </a:t>
            </a:r>
            <a:b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The &lt;jsp:forward&gt; tag</a:t>
            </a:r>
            <a:endParaRPr/>
          </a:p>
        </p:txBody>
      </p:sp>
      <p:sp>
        <p:nvSpPr>
          <p:cNvPr id="379" name="Google Shape;379;p38"/>
          <p:cNvSpPr txBox="1"/>
          <p:nvPr>
            <p:ph idx="4294967295" type="body"/>
          </p:nvPr>
        </p:nvSpPr>
        <p:spPr>
          <a:xfrm>
            <a:off x="16166" y="1406730"/>
            <a:ext cx="9060180" cy="4858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Forwards processing to another resource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within the web application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To permanently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transfer control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from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a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JSP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page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another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location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on the local server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Is used to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redirect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the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request object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containing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the client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request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from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one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JSP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file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another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file. The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target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file can be an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HTML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file, another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JSP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file or a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servlet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The code after the &lt;jsp:forward&gt; element is not processed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Syntax</a:t>
            </a:r>
            <a:endParaRPr/>
          </a:p>
        </p:txBody>
      </p:sp>
      <p:sp>
        <p:nvSpPr>
          <p:cNvPr id="380" name="Google Shape;380;p38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4/17/2024</a:t>
            </a:r>
            <a:endParaRPr/>
          </a:p>
        </p:txBody>
      </p:sp>
      <p:sp>
        <p:nvSpPr>
          <p:cNvPr id="381" name="Google Shape;381;p38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2" name="Google Shape;38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8936" y="5602033"/>
            <a:ext cx="3638155" cy="771130"/>
          </a:xfrm>
          <a:prstGeom prst="rect">
            <a:avLst/>
          </a:prstGeom>
          <a:noFill/>
          <a:ln cap="flat" cmpd="sng" w="12700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83" name="Google Shape;383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1853" y="4719687"/>
            <a:ext cx="5037083" cy="1185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9"/>
          <p:cNvSpPr txBox="1"/>
          <p:nvPr>
            <p:ph idx="4294967295" type="title"/>
          </p:nvPr>
        </p:nvSpPr>
        <p:spPr>
          <a:xfrm>
            <a:off x="1328738" y="71438"/>
            <a:ext cx="7815262" cy="842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Expression Languages</a:t>
            </a:r>
            <a:b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EL Language Basics</a:t>
            </a:r>
            <a:endParaRPr/>
          </a:p>
        </p:txBody>
      </p:sp>
      <p:sp>
        <p:nvSpPr>
          <p:cNvPr id="389" name="Google Shape;389;p39"/>
          <p:cNvSpPr txBox="1"/>
          <p:nvPr>
            <p:ph idx="4294967295" type="body"/>
          </p:nvPr>
        </p:nvSpPr>
        <p:spPr>
          <a:xfrm>
            <a:off x="176558" y="1248187"/>
            <a:ext cx="8937625" cy="52520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New feature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of JSP 2.0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Allows JSP developers to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access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manipulating java objects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via a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compact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easy-to-use shorthand style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(similar to JavaScript)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It can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handle both expressions and literals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Can be used to display the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generated dynamic content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in a table on the web page and can also be used in HTML tags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Developed by two groups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JSP Standard Tag Library expert group 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JSP 2.0 expert group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Syntax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1"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${EL Expression}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JSP EL expressions are used in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Static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text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Standard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Custom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tags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Advantages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Clear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syntax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Simple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&amp;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robust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Easy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access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application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stored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(in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JavaBeans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0" name="Google Shape;390;p39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4/17/2024</a:t>
            </a:r>
            <a:endParaRPr/>
          </a:p>
        </p:txBody>
      </p:sp>
      <p:sp>
        <p:nvSpPr>
          <p:cNvPr id="391" name="Google Shape;391;p39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0"/>
          <p:cNvSpPr txBox="1"/>
          <p:nvPr>
            <p:ph idx="4294967295" type="title"/>
          </p:nvPr>
        </p:nvSpPr>
        <p:spPr>
          <a:xfrm>
            <a:off x="1666875" y="0"/>
            <a:ext cx="7477125" cy="1417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Expression Languages</a:t>
            </a:r>
            <a:b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EL Operators</a:t>
            </a:r>
            <a:endParaRPr/>
          </a:p>
        </p:txBody>
      </p:sp>
      <p:graphicFrame>
        <p:nvGraphicFramePr>
          <p:cNvPr id="397" name="Google Shape;397;p40"/>
          <p:cNvGraphicFramePr/>
          <p:nvPr/>
        </p:nvGraphicFramePr>
        <p:xfrm>
          <a:off x="1185863" y="3979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{EE9E22E3-175A-4D4A-9498-3D6021641918}</a:tableStyleId>
              </a:tblPr>
              <a:tblGrid>
                <a:gridCol w="1666875"/>
              </a:tblGrid>
              <a:tr h="45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*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FF99"/>
                    </a:solidFill>
                  </a:tcPr>
                </a:tc>
              </a:tr>
              <a:tr h="45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 or div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FF99"/>
                    </a:solidFill>
                  </a:tcPr>
                </a:tc>
              </a:tr>
              <a:tr h="45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FF99"/>
                    </a:solidFill>
                  </a:tcPr>
                </a:tc>
              </a:tr>
              <a:tr h="45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FF99"/>
                    </a:solidFill>
                  </a:tcPr>
                </a:tc>
              </a:tr>
              <a:tr h="45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 or mod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FF99"/>
                    </a:solidFill>
                  </a:tcPr>
                </a:tc>
              </a:tr>
            </a:tbl>
          </a:graphicData>
        </a:graphic>
      </p:graphicFrame>
      <p:sp>
        <p:nvSpPr>
          <p:cNvPr id="398" name="Google Shape;398;p40"/>
          <p:cNvSpPr/>
          <p:nvPr/>
        </p:nvSpPr>
        <p:spPr>
          <a:xfrm>
            <a:off x="3884613" y="1465263"/>
            <a:ext cx="1800225" cy="503237"/>
          </a:xfrm>
          <a:prstGeom prst="roundRect">
            <a:avLst>
              <a:gd fmla="val 16667" name="adj"/>
            </a:avLst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Operators</a:t>
            </a:r>
            <a:endParaRPr/>
          </a:p>
        </p:txBody>
      </p:sp>
      <p:grpSp>
        <p:nvGrpSpPr>
          <p:cNvPr id="399" name="Google Shape;399;p40"/>
          <p:cNvGrpSpPr/>
          <p:nvPr/>
        </p:nvGrpSpPr>
        <p:grpSpPr>
          <a:xfrm>
            <a:off x="6837363" y="2417763"/>
            <a:ext cx="1439862" cy="1008062"/>
            <a:chOff x="3697" y="3021"/>
            <a:chExt cx="907" cy="635"/>
          </a:xfrm>
        </p:grpSpPr>
        <p:sp>
          <p:nvSpPr>
            <p:cNvPr id="400" name="Google Shape;400;p40"/>
            <p:cNvSpPr/>
            <p:nvPr/>
          </p:nvSpPr>
          <p:spPr>
            <a:xfrm>
              <a:off x="3697" y="3383"/>
              <a:ext cx="907" cy="273"/>
            </a:xfrm>
            <a:prstGeom prst="roundRect">
              <a:avLst>
                <a:gd fmla="val 16667" name="adj"/>
              </a:avLst>
            </a:prstGeom>
            <a:solidFill>
              <a:srgbClr val="FF66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Others</a:t>
              </a:r>
              <a:endParaRPr b="1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01" name="Google Shape;401;p40"/>
            <p:cNvCxnSpPr/>
            <p:nvPr/>
          </p:nvCxnSpPr>
          <p:spPr>
            <a:xfrm>
              <a:off x="4150" y="3021"/>
              <a:ext cx="0" cy="31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402" name="Google Shape;402;p40"/>
          <p:cNvGrpSpPr/>
          <p:nvPr/>
        </p:nvGrpSpPr>
        <p:grpSpPr>
          <a:xfrm>
            <a:off x="5037138" y="2417763"/>
            <a:ext cx="1439862" cy="1009650"/>
            <a:chOff x="2563" y="3021"/>
            <a:chExt cx="907" cy="636"/>
          </a:xfrm>
        </p:grpSpPr>
        <p:sp>
          <p:nvSpPr>
            <p:cNvPr id="403" name="Google Shape;403;p40"/>
            <p:cNvSpPr/>
            <p:nvPr/>
          </p:nvSpPr>
          <p:spPr>
            <a:xfrm>
              <a:off x="2563" y="3384"/>
              <a:ext cx="907" cy="273"/>
            </a:xfrm>
            <a:prstGeom prst="roundRect">
              <a:avLst>
                <a:gd fmla="val 16667" name="adj"/>
              </a:avLst>
            </a:prstGeom>
            <a:solidFill>
              <a:srgbClr val="FF66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Logical</a:t>
              </a:r>
              <a:endParaRPr b="1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04" name="Google Shape;404;p40"/>
            <p:cNvCxnSpPr/>
            <p:nvPr/>
          </p:nvCxnSpPr>
          <p:spPr>
            <a:xfrm>
              <a:off x="3016" y="3021"/>
              <a:ext cx="0" cy="31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405" name="Google Shape;405;p40"/>
          <p:cNvGrpSpPr/>
          <p:nvPr/>
        </p:nvGrpSpPr>
        <p:grpSpPr>
          <a:xfrm>
            <a:off x="3236913" y="2417763"/>
            <a:ext cx="1439862" cy="1009650"/>
            <a:chOff x="1429" y="3021"/>
            <a:chExt cx="907" cy="636"/>
          </a:xfrm>
        </p:grpSpPr>
        <p:sp>
          <p:nvSpPr>
            <p:cNvPr id="406" name="Google Shape;406;p40"/>
            <p:cNvSpPr/>
            <p:nvPr/>
          </p:nvSpPr>
          <p:spPr>
            <a:xfrm>
              <a:off x="1429" y="3384"/>
              <a:ext cx="907" cy="273"/>
            </a:xfrm>
            <a:prstGeom prst="roundRect">
              <a:avLst>
                <a:gd fmla="val 16667" name="adj"/>
              </a:avLst>
            </a:prstGeom>
            <a:solidFill>
              <a:srgbClr val="FF66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Relational</a:t>
              </a:r>
              <a:endParaRPr b="1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07" name="Google Shape;407;p40"/>
            <p:cNvCxnSpPr/>
            <p:nvPr/>
          </p:nvCxnSpPr>
          <p:spPr>
            <a:xfrm>
              <a:off x="1882" y="3021"/>
              <a:ext cx="0" cy="31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408" name="Google Shape;408;p40"/>
          <p:cNvGrpSpPr/>
          <p:nvPr/>
        </p:nvGrpSpPr>
        <p:grpSpPr>
          <a:xfrm>
            <a:off x="1185863" y="2417763"/>
            <a:ext cx="1439862" cy="987425"/>
            <a:chOff x="385" y="3007"/>
            <a:chExt cx="907" cy="636"/>
          </a:xfrm>
        </p:grpSpPr>
        <p:sp>
          <p:nvSpPr>
            <p:cNvPr id="409" name="Google Shape;409;p40"/>
            <p:cNvSpPr/>
            <p:nvPr/>
          </p:nvSpPr>
          <p:spPr>
            <a:xfrm>
              <a:off x="385" y="3370"/>
              <a:ext cx="907" cy="273"/>
            </a:xfrm>
            <a:prstGeom prst="roundRect">
              <a:avLst>
                <a:gd fmla="val 16667" name="adj"/>
              </a:avLst>
            </a:prstGeom>
            <a:solidFill>
              <a:srgbClr val="FF66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Arithmetic</a:t>
              </a:r>
              <a:endParaRPr b="1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10" name="Google Shape;410;p40"/>
            <p:cNvCxnSpPr/>
            <p:nvPr/>
          </p:nvCxnSpPr>
          <p:spPr>
            <a:xfrm>
              <a:off x="839" y="3007"/>
              <a:ext cx="0" cy="31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411" name="Google Shape;411;p40"/>
          <p:cNvSpPr/>
          <p:nvPr/>
        </p:nvSpPr>
        <p:spPr>
          <a:xfrm>
            <a:off x="1566863" y="3522663"/>
            <a:ext cx="576262" cy="419100"/>
          </a:xfrm>
          <a:prstGeom prst="downArrow">
            <a:avLst>
              <a:gd fmla="val 50000" name="adj1"/>
              <a:gd fmla="val 25000" name="adj2"/>
            </a:avLst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2" name="Google Shape;412;p40"/>
          <p:cNvSpPr/>
          <p:nvPr/>
        </p:nvSpPr>
        <p:spPr>
          <a:xfrm>
            <a:off x="3625850" y="3513138"/>
            <a:ext cx="577850" cy="415925"/>
          </a:xfrm>
          <a:prstGeom prst="downArrow">
            <a:avLst>
              <a:gd fmla="val 50000" name="adj1"/>
              <a:gd fmla="val 25000" name="adj2"/>
            </a:avLst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413" name="Google Shape;413;p40"/>
          <p:cNvGraphicFramePr/>
          <p:nvPr/>
        </p:nvGraphicFramePr>
        <p:xfrm>
          <a:off x="3167063" y="3979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{EE9E22E3-175A-4D4A-9498-3D6021641918}</a:tableStyleId>
              </a:tblPr>
              <a:tblGrid>
                <a:gridCol w="1535100"/>
              </a:tblGrid>
              <a:tr h="396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 or lt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FF9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 or gt 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FF99"/>
                    </a:solidFill>
                  </a:tcPr>
                </a:tc>
              </a:tr>
              <a:tr h="396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 = or le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FF9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 = or ge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FF99"/>
                    </a:solidFill>
                  </a:tcPr>
                </a:tc>
              </a:tr>
              <a:tr h="455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= or eq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FF99"/>
                    </a:solidFill>
                  </a:tcPr>
                </a:tc>
              </a:tr>
              <a:tr h="396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!= or ne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4" name="Google Shape;414;p40"/>
          <p:cNvGraphicFramePr/>
          <p:nvPr/>
        </p:nvGraphicFramePr>
        <p:xfrm>
          <a:off x="4995863" y="4056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{EE9E22E3-175A-4D4A-9498-3D6021641918}</a:tableStyleId>
              </a:tblPr>
              <a:tblGrid>
                <a:gridCol w="166687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&amp;&amp; or and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FF99"/>
                    </a:solidFill>
                  </a:tcPr>
                </a:tc>
              </a:tr>
              <a:tr h="458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|| or or 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FF99"/>
                    </a:solidFill>
                  </a:tcPr>
                </a:tc>
              </a:tr>
              <a:tr h="458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! or not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FF99"/>
                    </a:solidFill>
                  </a:tcPr>
                </a:tc>
              </a:tr>
              <a:tr h="458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FF99"/>
                    </a:solidFill>
                  </a:tcPr>
                </a:tc>
              </a:tr>
              <a:tr h="458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FF99"/>
                    </a:solidFill>
                  </a:tcPr>
                </a:tc>
              </a:tr>
            </a:tbl>
          </a:graphicData>
        </a:graphic>
      </p:graphicFrame>
      <p:sp>
        <p:nvSpPr>
          <p:cNvPr id="415" name="Google Shape;415;p40"/>
          <p:cNvSpPr/>
          <p:nvPr/>
        </p:nvSpPr>
        <p:spPr>
          <a:xfrm>
            <a:off x="5613400" y="3552825"/>
            <a:ext cx="576263" cy="419100"/>
          </a:xfrm>
          <a:prstGeom prst="downArrow">
            <a:avLst>
              <a:gd fmla="val 50000" name="adj1"/>
              <a:gd fmla="val 25000" name="adj2"/>
            </a:avLst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416" name="Google Shape;416;p40"/>
          <p:cNvGraphicFramePr/>
          <p:nvPr/>
        </p:nvGraphicFramePr>
        <p:xfrm>
          <a:off x="6977063" y="4132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{EE9E22E3-175A-4D4A-9498-3D6021641918}</a:tableStyleId>
              </a:tblPr>
              <a:tblGrid>
                <a:gridCol w="1466850"/>
              </a:tblGrid>
              <a:tr h="45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empty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FF99"/>
                    </a:solidFill>
                  </a:tcPr>
                </a:tc>
              </a:tr>
              <a:tr h="45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? :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FF99"/>
                    </a:solidFill>
                  </a:tcPr>
                </a:tc>
              </a:tr>
              <a:tr h="45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null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FF99"/>
                    </a:solidFill>
                  </a:tcPr>
                </a:tc>
              </a:tr>
            </a:tbl>
          </a:graphicData>
        </a:graphic>
      </p:graphicFrame>
      <p:sp>
        <p:nvSpPr>
          <p:cNvPr id="417" name="Google Shape;417;p40"/>
          <p:cNvSpPr/>
          <p:nvPr/>
        </p:nvSpPr>
        <p:spPr>
          <a:xfrm>
            <a:off x="7340600" y="3567113"/>
            <a:ext cx="576263" cy="419100"/>
          </a:xfrm>
          <a:prstGeom prst="downArrow">
            <a:avLst>
              <a:gd fmla="val 50000" name="adj1"/>
              <a:gd fmla="val 25000" name="adj2"/>
            </a:avLst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18" name="Google Shape;418;p40"/>
          <p:cNvGrpSpPr/>
          <p:nvPr/>
        </p:nvGrpSpPr>
        <p:grpSpPr>
          <a:xfrm>
            <a:off x="1914525" y="1968500"/>
            <a:ext cx="5638800" cy="439738"/>
            <a:chOff x="987" y="1037"/>
            <a:chExt cx="3552" cy="277"/>
          </a:xfrm>
        </p:grpSpPr>
        <p:cxnSp>
          <p:nvCxnSpPr>
            <p:cNvPr id="419" name="Google Shape;419;p40"/>
            <p:cNvCxnSpPr/>
            <p:nvPr/>
          </p:nvCxnSpPr>
          <p:spPr>
            <a:xfrm>
              <a:off x="2817" y="1037"/>
              <a:ext cx="0" cy="27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20" name="Google Shape;420;p40"/>
            <p:cNvCxnSpPr/>
            <p:nvPr/>
          </p:nvCxnSpPr>
          <p:spPr>
            <a:xfrm>
              <a:off x="987" y="1314"/>
              <a:ext cx="355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21" name="Google Shape;421;p40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4/17/2024</a:t>
            </a:r>
            <a:endParaRPr/>
          </a:p>
        </p:txBody>
      </p:sp>
      <p:sp>
        <p:nvSpPr>
          <p:cNvPr id="422" name="Google Shape;422;p40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1"/>
          <p:cNvSpPr txBox="1"/>
          <p:nvPr>
            <p:ph idx="4294967295" type="title"/>
          </p:nvPr>
        </p:nvSpPr>
        <p:spPr>
          <a:xfrm>
            <a:off x="1666875" y="0"/>
            <a:ext cx="7477125" cy="1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Expression Languages</a:t>
            </a:r>
            <a:b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EL Operators – Example </a:t>
            </a:r>
            <a:endParaRPr/>
          </a:p>
        </p:txBody>
      </p:sp>
      <p:pic>
        <p:nvPicPr>
          <p:cNvPr id="428" name="Google Shape;42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324" y="1206061"/>
            <a:ext cx="3615733" cy="5204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30001" y="1206061"/>
            <a:ext cx="3863675" cy="4839119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41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4/17/2024</a:t>
            </a:r>
            <a:endParaRPr/>
          </a:p>
        </p:txBody>
      </p:sp>
      <p:sp>
        <p:nvSpPr>
          <p:cNvPr id="431" name="Google Shape;431;p41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"/>
          <p:cNvSpPr txBox="1"/>
          <p:nvPr>
            <p:ph idx="4294967295" type="title"/>
          </p:nvPr>
        </p:nvSpPr>
        <p:spPr>
          <a:xfrm>
            <a:off x="914400" y="0"/>
            <a:ext cx="8229600" cy="1225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JSP Standard Actions </a:t>
            </a:r>
            <a:b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Java Beans</a:t>
            </a:r>
            <a:endParaRPr/>
          </a:p>
        </p:txBody>
      </p:sp>
      <p:sp>
        <p:nvSpPr>
          <p:cNvPr id="68" name="Google Shape;68;p6"/>
          <p:cNvSpPr txBox="1"/>
          <p:nvPr>
            <p:ph idx="4294967295" type="body"/>
          </p:nvPr>
        </p:nvSpPr>
        <p:spPr>
          <a:xfrm>
            <a:off x="0" y="1192213"/>
            <a:ext cx="9144000" cy="5522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In order to function as a JavaBean class, an object class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must obey certain conventions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about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method naming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construction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, and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behavior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These conventions make it possible to have tools that can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use, reuse, replace, and connect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JavaBeans.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 Bean a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simple Java Class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that follows certain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coding conventions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Bean class should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always use a package name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Bean class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must have a public no-argument constructor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properties of bean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(persistence) is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not declared “public”.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They are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accessed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through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getter and setter methods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Public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getter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method is used to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retrieve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the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properties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of a bean class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Public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setter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method is used to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set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the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properties of a bean class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Notes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first character of each property should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name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in lower case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then the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accessor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methods are used along with property name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with the first character of each word in upper case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Ex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: length – getLength and setLength)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dataType of properties is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boolean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then the getter method is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isXxx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instead of getXxx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6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4/17/2024</a:t>
            </a:r>
            <a:endParaRPr/>
          </a:p>
        </p:txBody>
      </p:sp>
      <p:sp>
        <p:nvSpPr>
          <p:cNvPr id="70" name="Google Shape;70;p6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2"/>
          <p:cNvSpPr txBox="1"/>
          <p:nvPr>
            <p:ph idx="4294967295" type="title"/>
          </p:nvPr>
        </p:nvSpPr>
        <p:spPr>
          <a:xfrm>
            <a:off x="1666875" y="0"/>
            <a:ext cx="7477125" cy="1065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Expression Languages</a:t>
            </a:r>
            <a:b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EL Operators – Example </a:t>
            </a:r>
            <a:endParaRPr/>
          </a:p>
        </p:txBody>
      </p:sp>
      <p:pic>
        <p:nvPicPr>
          <p:cNvPr id="437" name="Google Shape;43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0624" y="1398223"/>
            <a:ext cx="5082751" cy="4982697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42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4/17/2024</a:t>
            </a:r>
            <a:endParaRPr/>
          </a:p>
        </p:txBody>
      </p:sp>
      <p:sp>
        <p:nvSpPr>
          <p:cNvPr id="439" name="Google Shape;439;p42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3"/>
          <p:cNvSpPr txBox="1"/>
          <p:nvPr>
            <p:ph idx="4294967295" type="title"/>
          </p:nvPr>
        </p:nvSpPr>
        <p:spPr>
          <a:xfrm>
            <a:off x="2054225" y="0"/>
            <a:ext cx="7089775" cy="11668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Expression Languages</a:t>
            </a:r>
            <a:b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EL Implicit Objects</a:t>
            </a:r>
            <a:endParaRPr/>
          </a:p>
        </p:txBody>
      </p:sp>
      <p:sp>
        <p:nvSpPr>
          <p:cNvPr id="445" name="Google Shape;445;p43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4/17/2024</a:t>
            </a:r>
            <a:endParaRPr/>
          </a:p>
        </p:txBody>
      </p:sp>
      <p:sp>
        <p:nvSpPr>
          <p:cNvPr id="446" name="Google Shape;446;p43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47" name="Google Shape;44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1027" y="2156791"/>
            <a:ext cx="7280035" cy="4333847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43"/>
          <p:cNvSpPr txBox="1"/>
          <p:nvPr/>
        </p:nvSpPr>
        <p:spPr>
          <a:xfrm>
            <a:off x="192206" y="1084815"/>
            <a:ext cx="3832225" cy="193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a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standard set of classes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  <a:p>
            <a:pPr indent="-342900" lvl="0" marL="342900" marR="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user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creates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instance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an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implicit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object to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use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available methods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variables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that are provided by JSP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container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through EL Expressions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4"/>
          <p:cNvSpPr txBox="1"/>
          <p:nvPr>
            <p:ph idx="4294967295" type="title"/>
          </p:nvPr>
        </p:nvSpPr>
        <p:spPr>
          <a:xfrm>
            <a:off x="1328738" y="0"/>
            <a:ext cx="7815262" cy="460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EL Implicit Objects</a:t>
            </a:r>
            <a:endParaRPr/>
          </a:p>
        </p:txBody>
      </p:sp>
      <p:sp>
        <p:nvSpPr>
          <p:cNvPr id="454" name="Google Shape;454;p44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4/17/2024</a:t>
            </a:r>
            <a:endParaRPr/>
          </a:p>
        </p:txBody>
      </p:sp>
      <p:sp>
        <p:nvSpPr>
          <p:cNvPr id="455" name="Google Shape;455;p44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56" name="Google Shape;45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731" y="967121"/>
            <a:ext cx="8228537" cy="5533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5"/>
          <p:cNvSpPr txBox="1"/>
          <p:nvPr>
            <p:ph idx="4294967295" type="title"/>
          </p:nvPr>
        </p:nvSpPr>
        <p:spPr>
          <a:xfrm>
            <a:off x="1328738" y="71438"/>
            <a:ext cx="7815262" cy="842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Expression Languages</a:t>
            </a:r>
            <a:b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EL Implicit Objects</a:t>
            </a:r>
            <a:endParaRPr/>
          </a:p>
        </p:txBody>
      </p:sp>
      <p:sp>
        <p:nvSpPr>
          <p:cNvPr id="462" name="Google Shape;462;p45"/>
          <p:cNvSpPr txBox="1"/>
          <p:nvPr>
            <p:ph idx="4294967295" type="body"/>
          </p:nvPr>
        </p:nvSpPr>
        <p:spPr>
          <a:xfrm>
            <a:off x="103187" y="1592677"/>
            <a:ext cx="8937625" cy="46391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getParameter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Char char="–"/>
            </a:pPr>
            <a:r>
              <a:rPr b="1" lang="en-US" sz="24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${param.param_Name}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Similar to: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request.getParameter(“param_Name”)</a:t>
            </a:r>
            <a:endParaRPr b="1" sz="2400">
              <a:solidFill>
                <a:srgbClr val="FF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Get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Properties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in Java Beans</a:t>
            </a:r>
            <a:endParaRPr/>
          </a:p>
          <a:p>
            <a:pPr indent="-285750" lvl="1" marL="74295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Char char="–"/>
            </a:pPr>
            <a:r>
              <a:rPr b="1" lang="en-US" sz="24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${bean_id.property_name}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b="1" lang="en-US" sz="24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${bean_id[“property_name”]}</a:t>
            </a:r>
            <a:endParaRPr/>
          </a:p>
          <a:p>
            <a:pPr indent="-228600" lvl="2" marL="114300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Similar to: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&lt;%= bean_id.getProperty_name %&gt;</a:t>
            </a:r>
            <a:endParaRPr/>
          </a:p>
          <a:p>
            <a:pPr indent="-228600" lvl="2" marL="114300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Or, &lt;jsp:getProperty name=“bean_id” property=“prop_name”/&gt;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3" name="Google Shape;463;p45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4/17/2024</a:t>
            </a:r>
            <a:endParaRPr/>
          </a:p>
        </p:txBody>
      </p:sp>
      <p:sp>
        <p:nvSpPr>
          <p:cNvPr id="464" name="Google Shape;464;p45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6"/>
          <p:cNvSpPr txBox="1"/>
          <p:nvPr>
            <p:ph idx="4294967295" type="title"/>
          </p:nvPr>
        </p:nvSpPr>
        <p:spPr>
          <a:xfrm>
            <a:off x="1328738" y="71438"/>
            <a:ext cx="7815262" cy="842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Expression Languages</a:t>
            </a:r>
            <a:b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Scoped Variables</a:t>
            </a:r>
            <a:endParaRPr/>
          </a:p>
        </p:txBody>
      </p:sp>
      <p:sp>
        <p:nvSpPr>
          <p:cNvPr id="470" name="Google Shape;470;p46"/>
          <p:cNvSpPr txBox="1"/>
          <p:nvPr>
            <p:ph idx="4294967295" type="body"/>
          </p:nvPr>
        </p:nvSpPr>
        <p:spPr>
          <a:xfrm>
            <a:off x="-19643" y="951282"/>
            <a:ext cx="9163643" cy="5787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Variables 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Are used to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store and access values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in JSP program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Refers as a attributes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that are stored in standard scope such as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page, request, session and application</a:t>
            </a:r>
            <a:endParaRPr/>
          </a:p>
          <a:p>
            <a:pPr indent="-228600" lvl="2" marL="1143000" rtl="0" algn="just">
              <a:lnSpc>
                <a:spcPct val="8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Ex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: &lt;% xxxContext.setAttribute(“name”, “value”) %&gt;</a:t>
            </a:r>
            <a:endParaRPr/>
          </a:p>
          <a:p>
            <a:pPr indent="-228600" lvl="2" marL="1143000" rtl="0" algn="just">
              <a:lnSpc>
                <a:spcPct val="8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       ${name} or ${xxxScope.name}</a:t>
            </a:r>
            <a:endParaRPr/>
          </a:p>
          <a:p>
            <a:pPr indent="-228600" lvl="2" marL="1143000" rtl="0" algn="just">
              <a:lnSpc>
                <a:spcPct val="8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2" marL="1143000" rtl="0" algn="just">
              <a:lnSpc>
                <a:spcPct val="8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just">
              <a:lnSpc>
                <a:spcPct val="8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Dot operator  “.”  or square brackets [ ] 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can be used to access value of variable</a:t>
            </a:r>
            <a:endParaRPr/>
          </a:p>
          <a:p>
            <a:pPr indent="-228600" lvl="2" marL="1143000" rtl="0" algn="just">
              <a:lnSpc>
                <a:spcPct val="8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“.” and []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is used to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display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a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property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of java bean (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getter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method)</a:t>
            </a:r>
            <a:endParaRPr/>
          </a:p>
          <a:p>
            <a:pPr indent="-228600" lvl="2" marL="1143000" rtl="0" algn="just">
              <a:lnSpc>
                <a:spcPct val="8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They are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not limited one level</a:t>
            </a:r>
            <a:endParaRPr/>
          </a:p>
          <a:p>
            <a:pPr indent="-228600" lvl="2" marL="1143000" rtl="0" algn="just">
              <a:lnSpc>
                <a:spcPct val="8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They support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accessing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the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arrays, lists, and map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element (e.g. a[i], list.get(i), map.getValue(key)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Ex :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${pageScope.color}</a:t>
            </a:r>
            <a:endParaRPr/>
          </a:p>
          <a:p>
            <a:pPr indent="0" lvl="2" marL="914400" rtl="0" algn="just">
              <a:lnSpc>
                <a:spcPct val="8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  ${pageScope[“color”]}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term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scoped variable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means that the variable confined to the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mentioned context only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EL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enhances supporting the retrieval of the stored objects as scoped variables </a:t>
            </a:r>
            <a:endParaRPr/>
          </a:p>
        </p:txBody>
      </p:sp>
      <p:grpSp>
        <p:nvGrpSpPr>
          <p:cNvPr id="471" name="Google Shape;471;p46"/>
          <p:cNvGrpSpPr/>
          <p:nvPr/>
        </p:nvGrpSpPr>
        <p:grpSpPr>
          <a:xfrm>
            <a:off x="1396213" y="2594115"/>
            <a:ext cx="6435820" cy="485922"/>
            <a:chOff x="1207371" y="2827812"/>
            <a:chExt cx="6633885" cy="520577"/>
          </a:xfrm>
        </p:grpSpPr>
        <p:pic>
          <p:nvPicPr>
            <p:cNvPr id="472" name="Google Shape;472;p4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07371" y="2836595"/>
              <a:ext cx="3187078" cy="511794"/>
            </a:xfrm>
            <a:prstGeom prst="rect">
              <a:avLst/>
            </a:prstGeom>
            <a:noFill/>
            <a:ln cap="flat" cmpd="sng" w="9525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473" name="Google Shape;473;p4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18595" y="2827812"/>
              <a:ext cx="3122661" cy="520444"/>
            </a:xfrm>
            <a:prstGeom prst="rect">
              <a:avLst/>
            </a:prstGeom>
            <a:noFill/>
            <a:ln cap="flat" cmpd="sng" w="9525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474" name="Google Shape;474;p46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4/17/2024</a:t>
            </a:r>
            <a:endParaRPr/>
          </a:p>
        </p:txBody>
      </p:sp>
      <p:sp>
        <p:nvSpPr>
          <p:cNvPr id="475" name="Google Shape;475;p46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7"/>
          <p:cNvSpPr txBox="1"/>
          <p:nvPr>
            <p:ph idx="4294967295" type="title"/>
          </p:nvPr>
        </p:nvSpPr>
        <p:spPr>
          <a:xfrm>
            <a:off x="1328738" y="0"/>
            <a:ext cx="7815262" cy="1152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Expression Languages</a:t>
            </a:r>
            <a:b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Scoped Variables</a:t>
            </a:r>
            <a:endParaRPr/>
          </a:p>
        </p:txBody>
      </p:sp>
      <p:graphicFrame>
        <p:nvGraphicFramePr>
          <p:cNvPr id="481" name="Google Shape;481;p47"/>
          <p:cNvGraphicFramePr/>
          <p:nvPr/>
        </p:nvGraphicFramePr>
        <p:xfrm>
          <a:off x="302385" y="14239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{EE9E22E3-175A-4D4A-9498-3D6021641918}</a:tableStyleId>
              </a:tblPr>
              <a:tblGrid>
                <a:gridCol w="2057400"/>
                <a:gridCol w="6548425"/>
              </a:tblGrid>
              <a:tr h="37627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33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33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Scopes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33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33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Descriptions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66"/>
                    </a:solidFill>
                  </a:tcPr>
                </a:tc>
              </a:tr>
              <a:tr h="1006600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pageScope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Returns 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page-scoped variable names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which are mapped to their values</a:t>
                      </a:r>
                      <a:endParaRPr/>
                    </a:p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Is accessible from the JSP page that creates the object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16275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requestScope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Provides access to the attributes of 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request object</a:t>
                      </a:r>
                      <a:endParaRPr/>
                    </a:p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Returns 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requests coped variable names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which are mapped to their values</a:t>
                      </a:r>
                      <a:endParaRPr/>
                    </a:p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Is accessible from web components handling a request that belongs to the session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11450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sessionScope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Returns 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session-scoped variable names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which are mapped to their values</a:t>
                      </a:r>
                      <a:endParaRPr/>
                    </a:p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Is accessible from Web components handling a request that belong to the session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1125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applicationScope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Returns 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application-scoped variable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and maps the variable name to their values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82" name="Google Shape;482;p47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4/17/2024</a:t>
            </a:r>
            <a:endParaRPr/>
          </a:p>
        </p:txBody>
      </p:sp>
      <p:sp>
        <p:nvSpPr>
          <p:cNvPr id="483" name="Google Shape;483;p47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8"/>
          <p:cNvSpPr txBox="1"/>
          <p:nvPr>
            <p:ph idx="4294967295" type="title"/>
          </p:nvPr>
        </p:nvSpPr>
        <p:spPr>
          <a:xfrm>
            <a:off x="1328738" y="0"/>
            <a:ext cx="7815262" cy="10779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Expression Languages</a:t>
            </a:r>
            <a:b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Example 01</a:t>
            </a:r>
            <a:endParaRPr/>
          </a:p>
        </p:txBody>
      </p:sp>
      <p:sp>
        <p:nvSpPr>
          <p:cNvPr id="489" name="Google Shape;489;p48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4/17/2024</a:t>
            </a:r>
            <a:endParaRPr/>
          </a:p>
        </p:txBody>
      </p:sp>
      <p:sp>
        <p:nvSpPr>
          <p:cNvPr id="490" name="Google Shape;490;p48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91" name="Google Shape;491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62" y="1657356"/>
            <a:ext cx="2160617" cy="27100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2" name="Google Shape;492;p48"/>
          <p:cNvGrpSpPr/>
          <p:nvPr/>
        </p:nvGrpSpPr>
        <p:grpSpPr>
          <a:xfrm>
            <a:off x="2459984" y="1657356"/>
            <a:ext cx="6445478" cy="4656811"/>
            <a:chOff x="2491789" y="1657356"/>
            <a:chExt cx="6445478" cy="4656811"/>
          </a:xfrm>
        </p:grpSpPr>
        <p:pic>
          <p:nvPicPr>
            <p:cNvPr id="493" name="Google Shape;493;p4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491789" y="1657356"/>
              <a:ext cx="6445478" cy="46568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4" name="Google Shape;494;p4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021130" y="2074803"/>
              <a:ext cx="1908679" cy="17545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5" name="Google Shape;495;p48"/>
          <p:cNvSpPr/>
          <p:nvPr/>
        </p:nvSpPr>
        <p:spPr>
          <a:xfrm>
            <a:off x="8237176" y="2288181"/>
            <a:ext cx="454981" cy="426698"/>
          </a:xfrm>
          <a:prstGeom prst="heptagon">
            <a:avLst>
              <a:gd fmla="val 102572" name="hf"/>
              <a:gd fmla="val 105210" name="vf"/>
            </a:avLst>
          </a:prstGeom>
          <a:solidFill>
            <a:srgbClr val="00B050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9"/>
          <p:cNvSpPr txBox="1"/>
          <p:nvPr>
            <p:ph idx="4294967295" type="title"/>
          </p:nvPr>
        </p:nvSpPr>
        <p:spPr>
          <a:xfrm>
            <a:off x="1328738" y="0"/>
            <a:ext cx="7815262" cy="10779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Expression Languages</a:t>
            </a:r>
            <a:b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Example 01</a:t>
            </a:r>
            <a:endParaRPr/>
          </a:p>
        </p:txBody>
      </p:sp>
      <p:sp>
        <p:nvSpPr>
          <p:cNvPr id="501" name="Google Shape;501;p49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4/17/2024</a:t>
            </a:r>
            <a:endParaRPr/>
          </a:p>
        </p:txBody>
      </p:sp>
      <p:sp>
        <p:nvSpPr>
          <p:cNvPr id="502" name="Google Shape;502;p49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03" name="Google Shape;503;p49"/>
          <p:cNvGrpSpPr/>
          <p:nvPr/>
        </p:nvGrpSpPr>
        <p:grpSpPr>
          <a:xfrm>
            <a:off x="952844" y="1077913"/>
            <a:ext cx="6978177" cy="1688758"/>
            <a:chOff x="878199" y="1077913"/>
            <a:chExt cx="7556236" cy="1876283"/>
          </a:xfrm>
        </p:grpSpPr>
        <p:pic>
          <p:nvPicPr>
            <p:cNvPr id="504" name="Google Shape;504;p4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78199" y="1077913"/>
              <a:ext cx="7556236" cy="187628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5" name="Google Shape;505;p49"/>
            <p:cNvSpPr/>
            <p:nvPr/>
          </p:nvSpPr>
          <p:spPr>
            <a:xfrm>
              <a:off x="4224893" y="2045807"/>
              <a:ext cx="1233515" cy="184210"/>
            </a:xfrm>
            <a:prstGeom prst="rect">
              <a:avLst/>
            </a:prstGeom>
            <a:noFill/>
            <a:ln cap="flat" cmpd="sng" w="9525">
              <a:solidFill>
                <a:srgbClr val="FF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06" name="Google Shape;506;p49"/>
            <p:cNvSpPr/>
            <p:nvPr/>
          </p:nvSpPr>
          <p:spPr>
            <a:xfrm>
              <a:off x="5095749" y="2263524"/>
              <a:ext cx="1601410" cy="184210"/>
            </a:xfrm>
            <a:prstGeom prst="rect">
              <a:avLst/>
            </a:prstGeom>
            <a:noFill/>
            <a:ln cap="flat" cmpd="sng" w="9525">
              <a:solidFill>
                <a:srgbClr val="FF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507" name="Google Shape;507;p49"/>
          <p:cNvGrpSpPr/>
          <p:nvPr/>
        </p:nvGrpSpPr>
        <p:grpSpPr>
          <a:xfrm>
            <a:off x="279000" y="2909480"/>
            <a:ext cx="8585999" cy="3046891"/>
            <a:chOff x="249888" y="3070927"/>
            <a:chExt cx="8585999" cy="3046891"/>
          </a:xfrm>
        </p:grpSpPr>
        <p:grpSp>
          <p:nvGrpSpPr>
            <p:cNvPr id="508" name="Google Shape;508;p49"/>
            <p:cNvGrpSpPr/>
            <p:nvPr/>
          </p:nvGrpSpPr>
          <p:grpSpPr>
            <a:xfrm>
              <a:off x="249888" y="3070927"/>
              <a:ext cx="8585999" cy="3046891"/>
              <a:chOff x="90862" y="3105431"/>
              <a:chExt cx="8962275" cy="3220653"/>
            </a:xfrm>
          </p:grpSpPr>
          <p:pic>
            <p:nvPicPr>
              <p:cNvPr id="509" name="Google Shape;509;p4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90862" y="3105431"/>
                <a:ext cx="8962275" cy="322065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10" name="Google Shape;510;p49"/>
              <p:cNvSpPr/>
              <p:nvPr/>
            </p:nvSpPr>
            <p:spPr>
              <a:xfrm>
                <a:off x="1363663" y="5496339"/>
                <a:ext cx="4719085" cy="467139"/>
              </a:xfrm>
              <a:prstGeom prst="rect">
                <a:avLst/>
              </a:prstGeom>
              <a:noFill/>
              <a:ln cap="flat" cmpd="sng" w="9525">
                <a:solidFill>
                  <a:srgbClr val="FF33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511" name="Google Shape;511;p49"/>
            <p:cNvSpPr/>
            <p:nvPr/>
          </p:nvSpPr>
          <p:spPr>
            <a:xfrm>
              <a:off x="6363480" y="4922138"/>
              <a:ext cx="1308160" cy="205441"/>
            </a:xfrm>
            <a:prstGeom prst="rect">
              <a:avLst/>
            </a:prstGeom>
            <a:noFill/>
            <a:ln cap="flat" cmpd="sng" w="9525">
              <a:solidFill>
                <a:srgbClr val="FF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2" name="Google Shape;512;p49"/>
            <p:cNvSpPr/>
            <p:nvPr/>
          </p:nvSpPr>
          <p:spPr>
            <a:xfrm>
              <a:off x="6697159" y="5148810"/>
              <a:ext cx="1644408" cy="205441"/>
            </a:xfrm>
            <a:prstGeom prst="rect">
              <a:avLst/>
            </a:prstGeom>
            <a:noFill/>
            <a:ln cap="flat" cmpd="sng" w="9525">
              <a:solidFill>
                <a:srgbClr val="FF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513" name="Google Shape;513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92591" y="5392361"/>
            <a:ext cx="2620780" cy="1047630"/>
          </a:xfrm>
          <a:prstGeom prst="rect">
            <a:avLst/>
          </a:pr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14" name="Google Shape;514;p49"/>
          <p:cNvSpPr/>
          <p:nvPr/>
        </p:nvSpPr>
        <p:spPr>
          <a:xfrm>
            <a:off x="7476040" y="1086794"/>
            <a:ext cx="454981" cy="426698"/>
          </a:xfrm>
          <a:prstGeom prst="heptagon">
            <a:avLst>
              <a:gd fmla="val 102572" name="hf"/>
              <a:gd fmla="val 105210" name="vf"/>
            </a:avLst>
          </a:prstGeom>
          <a:solidFill>
            <a:srgbClr val="00B050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15" name="Google Shape;515;p49"/>
          <p:cNvSpPr/>
          <p:nvPr/>
        </p:nvSpPr>
        <p:spPr>
          <a:xfrm>
            <a:off x="7473261" y="2879204"/>
            <a:ext cx="454981" cy="426698"/>
          </a:xfrm>
          <a:prstGeom prst="heptagon">
            <a:avLst>
              <a:gd fmla="val 102572" name="hf"/>
              <a:gd fmla="val 105210" name="vf"/>
            </a:avLst>
          </a:prstGeom>
          <a:solidFill>
            <a:srgbClr val="00B050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0"/>
          <p:cNvSpPr txBox="1"/>
          <p:nvPr>
            <p:ph idx="4294967295" type="title"/>
          </p:nvPr>
        </p:nvSpPr>
        <p:spPr>
          <a:xfrm>
            <a:off x="1328738" y="0"/>
            <a:ext cx="7815262" cy="10779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Expression Languages</a:t>
            </a:r>
            <a:b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Example 02</a:t>
            </a:r>
            <a:endParaRPr/>
          </a:p>
        </p:txBody>
      </p:sp>
      <p:grpSp>
        <p:nvGrpSpPr>
          <p:cNvPr id="521" name="Google Shape;521;p50"/>
          <p:cNvGrpSpPr/>
          <p:nvPr/>
        </p:nvGrpSpPr>
        <p:grpSpPr>
          <a:xfrm>
            <a:off x="0" y="4511193"/>
            <a:ext cx="9144000" cy="2025650"/>
            <a:chOff x="0" y="4560888"/>
            <a:chExt cx="9144000" cy="2025650"/>
          </a:xfrm>
        </p:grpSpPr>
        <p:pic>
          <p:nvPicPr>
            <p:cNvPr id="522" name="Google Shape;522;p5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4560888"/>
              <a:ext cx="9144000" cy="2025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3" name="Google Shape;523;p50"/>
            <p:cNvSpPr/>
            <p:nvPr/>
          </p:nvSpPr>
          <p:spPr>
            <a:xfrm>
              <a:off x="5243513" y="4808192"/>
              <a:ext cx="2689225" cy="604838"/>
            </a:xfrm>
            <a:prstGeom prst="rect">
              <a:avLst/>
            </a:prstGeom>
            <a:noFill/>
            <a:ln cap="flat" cmpd="sng" w="12700">
              <a:solidFill>
                <a:srgbClr val="FF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4" name="Google Shape;524;p50"/>
            <p:cNvSpPr/>
            <p:nvPr/>
          </p:nvSpPr>
          <p:spPr>
            <a:xfrm>
              <a:off x="500200" y="5445125"/>
              <a:ext cx="5602425" cy="604838"/>
            </a:xfrm>
            <a:prstGeom prst="rect">
              <a:avLst/>
            </a:prstGeom>
            <a:noFill/>
            <a:ln cap="flat" cmpd="sng" w="12700">
              <a:solidFill>
                <a:srgbClr val="FF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525" name="Google Shape;525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0046" y="1077913"/>
            <a:ext cx="3628830" cy="3385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74406" y="1097066"/>
            <a:ext cx="3627438" cy="3440113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50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4/17/2024</a:t>
            </a:r>
            <a:endParaRPr/>
          </a:p>
        </p:txBody>
      </p:sp>
      <p:sp>
        <p:nvSpPr>
          <p:cNvPr id="528" name="Google Shape;528;p50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1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4/17/2024</a:t>
            </a:r>
            <a:endParaRPr/>
          </a:p>
        </p:txBody>
      </p:sp>
      <p:sp>
        <p:nvSpPr>
          <p:cNvPr id="534" name="Google Shape;534;p51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5" name="Google Shape;535;p51"/>
          <p:cNvSpPr txBox="1"/>
          <p:nvPr/>
        </p:nvSpPr>
        <p:spPr>
          <a:xfrm>
            <a:off x="1504950" y="1"/>
            <a:ext cx="6623050" cy="89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36" name="Google Shape;536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091" y="788838"/>
            <a:ext cx="1923952" cy="31210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7" name="Google Shape;537;p51"/>
          <p:cNvGrpSpPr/>
          <p:nvPr/>
        </p:nvGrpSpPr>
        <p:grpSpPr>
          <a:xfrm>
            <a:off x="3003639" y="788838"/>
            <a:ext cx="5854115" cy="5691861"/>
            <a:chOff x="3003639" y="788838"/>
            <a:chExt cx="5854115" cy="5691861"/>
          </a:xfrm>
        </p:grpSpPr>
        <p:pic>
          <p:nvPicPr>
            <p:cNvPr id="538" name="Google Shape;538;p5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003639" y="788838"/>
              <a:ext cx="5854115" cy="56918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9" name="Google Shape;539;p51"/>
            <p:cNvSpPr/>
            <p:nvPr/>
          </p:nvSpPr>
          <p:spPr>
            <a:xfrm>
              <a:off x="3770913" y="1616810"/>
              <a:ext cx="2081247" cy="1619371"/>
            </a:xfrm>
            <a:prstGeom prst="rect">
              <a:avLst/>
            </a:prstGeom>
            <a:noFill/>
            <a:ln cap="flat" cmpd="sng" w="19050">
              <a:solidFill>
                <a:srgbClr val="FF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540" name="Google Shape;540;p51"/>
          <p:cNvSpPr/>
          <p:nvPr/>
        </p:nvSpPr>
        <p:spPr>
          <a:xfrm>
            <a:off x="7772400" y="1190112"/>
            <a:ext cx="454981" cy="426698"/>
          </a:xfrm>
          <a:prstGeom prst="heptagon">
            <a:avLst>
              <a:gd fmla="val 102572" name="hf"/>
              <a:gd fmla="val 105210" name="vf"/>
            </a:avLst>
          </a:prstGeom>
          <a:solidFill>
            <a:srgbClr val="00B050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"/>
          <p:cNvSpPr txBox="1"/>
          <p:nvPr>
            <p:ph idx="4294967295" type="title"/>
          </p:nvPr>
        </p:nvSpPr>
        <p:spPr>
          <a:xfrm>
            <a:off x="914400" y="0"/>
            <a:ext cx="8229600" cy="1239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JSP Standard Actions </a:t>
            </a:r>
            <a:b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Java Beans</a:t>
            </a:r>
            <a:endParaRPr/>
          </a:p>
        </p:txBody>
      </p:sp>
      <p:sp>
        <p:nvSpPr>
          <p:cNvPr id="76" name="Google Shape;76;p7"/>
          <p:cNvSpPr txBox="1"/>
          <p:nvPr>
            <p:ph idx="4294967295" type="body"/>
          </p:nvPr>
        </p:nvSpPr>
        <p:spPr>
          <a:xfrm>
            <a:off x="-49695" y="1286910"/>
            <a:ext cx="9084365" cy="5123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JSP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page </a:t>
            </a: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accesses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Java Beans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using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tag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action </a:t>
            </a: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gets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the </a:t>
            </a: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of processing </a:t>
            </a: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without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how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to </a:t>
            </a: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JavaBeans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process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Java Bean tags are combined with JSP elements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Java Bean tags are </a:t>
            </a: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translated into single java Servlet classes on the server 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JSP technology directly supports using JavaBeans components with JSP language elements</a:t>
            </a:r>
            <a:endParaRPr/>
          </a:p>
        </p:txBody>
      </p:sp>
      <p:sp>
        <p:nvSpPr>
          <p:cNvPr id="77" name="Google Shape;77;p7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4/17/2024</a:t>
            </a:r>
            <a:endParaRPr/>
          </a:p>
        </p:txBody>
      </p:sp>
      <p:sp>
        <p:nvSpPr>
          <p:cNvPr id="78" name="Google Shape;78;p7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2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4/17/2024</a:t>
            </a:r>
            <a:endParaRPr/>
          </a:p>
        </p:txBody>
      </p:sp>
      <p:sp>
        <p:nvSpPr>
          <p:cNvPr id="546" name="Google Shape;546;p52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7" name="Google Shape;547;p52"/>
          <p:cNvSpPr txBox="1"/>
          <p:nvPr/>
        </p:nvSpPr>
        <p:spPr>
          <a:xfrm>
            <a:off x="1504950" y="1"/>
            <a:ext cx="6623050" cy="89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48" name="Google Shape;548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6619" y="748113"/>
            <a:ext cx="7163576" cy="5732586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52"/>
          <p:cNvSpPr/>
          <p:nvPr/>
        </p:nvSpPr>
        <p:spPr>
          <a:xfrm>
            <a:off x="7625214" y="1205532"/>
            <a:ext cx="454981" cy="426698"/>
          </a:xfrm>
          <a:prstGeom prst="heptagon">
            <a:avLst>
              <a:gd fmla="val 102572" name="hf"/>
              <a:gd fmla="val 105210" name="vf"/>
            </a:avLst>
          </a:prstGeom>
          <a:solidFill>
            <a:srgbClr val="00B050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3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4/17/2024</a:t>
            </a:r>
            <a:endParaRPr/>
          </a:p>
        </p:txBody>
      </p:sp>
      <p:sp>
        <p:nvSpPr>
          <p:cNvPr id="555" name="Google Shape;555;p53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6" name="Google Shape;556;p53"/>
          <p:cNvSpPr txBox="1"/>
          <p:nvPr/>
        </p:nvSpPr>
        <p:spPr>
          <a:xfrm>
            <a:off x="1504950" y="1"/>
            <a:ext cx="6623050" cy="89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57" name="Google Shape;557;p53"/>
          <p:cNvGrpSpPr/>
          <p:nvPr/>
        </p:nvGrpSpPr>
        <p:grpSpPr>
          <a:xfrm>
            <a:off x="436793" y="1242058"/>
            <a:ext cx="8270414" cy="5047995"/>
            <a:chOff x="436793" y="1242058"/>
            <a:chExt cx="8270414" cy="5047995"/>
          </a:xfrm>
        </p:grpSpPr>
        <p:pic>
          <p:nvPicPr>
            <p:cNvPr id="558" name="Google Shape;558;p5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36793" y="1242058"/>
              <a:ext cx="8270414" cy="50479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9" name="Google Shape;559;p53"/>
            <p:cNvSpPr/>
            <p:nvPr/>
          </p:nvSpPr>
          <p:spPr>
            <a:xfrm>
              <a:off x="1719476" y="3339548"/>
              <a:ext cx="6987731" cy="1765189"/>
            </a:xfrm>
            <a:prstGeom prst="rect">
              <a:avLst/>
            </a:prstGeom>
            <a:noFill/>
            <a:ln cap="flat" cmpd="sng" w="19050">
              <a:solidFill>
                <a:srgbClr val="FF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560" name="Google Shape;560;p53"/>
          <p:cNvSpPr/>
          <p:nvPr/>
        </p:nvSpPr>
        <p:spPr>
          <a:xfrm>
            <a:off x="7772400" y="1237818"/>
            <a:ext cx="454981" cy="426698"/>
          </a:xfrm>
          <a:prstGeom prst="heptagon">
            <a:avLst>
              <a:gd fmla="val 102572" name="hf"/>
              <a:gd fmla="val 105210" name="vf"/>
            </a:avLst>
          </a:prstGeom>
          <a:solidFill>
            <a:srgbClr val="00B050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54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4/17/2024</a:t>
            </a:r>
            <a:endParaRPr/>
          </a:p>
        </p:txBody>
      </p:sp>
      <p:sp>
        <p:nvSpPr>
          <p:cNvPr id="566" name="Google Shape;566;p54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7" name="Google Shape;567;p54"/>
          <p:cNvSpPr txBox="1"/>
          <p:nvPr/>
        </p:nvSpPr>
        <p:spPr>
          <a:xfrm>
            <a:off x="1504950" y="1"/>
            <a:ext cx="6623050" cy="89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68" name="Google Shape;568;p54"/>
          <p:cNvGrpSpPr/>
          <p:nvPr/>
        </p:nvGrpSpPr>
        <p:grpSpPr>
          <a:xfrm>
            <a:off x="222445" y="916170"/>
            <a:ext cx="5717179" cy="3400690"/>
            <a:chOff x="222445" y="916170"/>
            <a:chExt cx="5717179" cy="3400690"/>
          </a:xfrm>
        </p:grpSpPr>
        <p:pic>
          <p:nvPicPr>
            <p:cNvPr id="569" name="Google Shape;569;p5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22445" y="916170"/>
              <a:ext cx="5717179" cy="34006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0" name="Google Shape;570;p54"/>
            <p:cNvSpPr/>
            <p:nvPr/>
          </p:nvSpPr>
          <p:spPr>
            <a:xfrm>
              <a:off x="1226496" y="3222675"/>
              <a:ext cx="4713128" cy="792734"/>
            </a:xfrm>
            <a:prstGeom prst="rect">
              <a:avLst/>
            </a:prstGeom>
            <a:noFill/>
            <a:ln cap="flat" cmpd="sng" w="19050">
              <a:solidFill>
                <a:srgbClr val="FF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571" name="Google Shape;571;p54"/>
          <p:cNvGrpSpPr/>
          <p:nvPr/>
        </p:nvGrpSpPr>
        <p:grpSpPr>
          <a:xfrm>
            <a:off x="4756426" y="4222142"/>
            <a:ext cx="4387574" cy="2234703"/>
            <a:chOff x="4756426" y="4222142"/>
            <a:chExt cx="4387574" cy="2234703"/>
          </a:xfrm>
        </p:grpSpPr>
        <p:pic>
          <p:nvPicPr>
            <p:cNvPr id="572" name="Google Shape;572;p5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56426" y="4222142"/>
              <a:ext cx="4300109" cy="22347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3" name="Google Shape;573;p54"/>
            <p:cNvSpPr/>
            <p:nvPr/>
          </p:nvSpPr>
          <p:spPr>
            <a:xfrm>
              <a:off x="5550010" y="5756744"/>
              <a:ext cx="3593990" cy="546591"/>
            </a:xfrm>
            <a:prstGeom prst="rect">
              <a:avLst/>
            </a:prstGeom>
            <a:noFill/>
            <a:ln cap="flat" cmpd="sng" w="19050">
              <a:solidFill>
                <a:srgbClr val="FF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574" name="Google Shape;574;p54"/>
          <p:cNvSpPr/>
          <p:nvPr/>
        </p:nvSpPr>
        <p:spPr>
          <a:xfrm>
            <a:off x="5322519" y="1082690"/>
            <a:ext cx="454981" cy="426698"/>
          </a:xfrm>
          <a:prstGeom prst="heptagon">
            <a:avLst>
              <a:gd fmla="val 102572" name="hf"/>
              <a:gd fmla="val 105210" name="vf"/>
            </a:avLst>
          </a:prstGeom>
          <a:solidFill>
            <a:srgbClr val="00B050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575" name="Google Shape;575;p54"/>
          <p:cNvSpPr/>
          <p:nvPr/>
        </p:nvSpPr>
        <p:spPr>
          <a:xfrm>
            <a:off x="8050695" y="5013331"/>
            <a:ext cx="454981" cy="426698"/>
          </a:xfrm>
          <a:prstGeom prst="heptagon">
            <a:avLst>
              <a:gd fmla="val 102572" name="hf"/>
              <a:gd fmla="val 105210" name="vf"/>
            </a:avLst>
          </a:prstGeom>
          <a:solidFill>
            <a:srgbClr val="00B050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55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4/17/2024</a:t>
            </a:r>
            <a:endParaRPr/>
          </a:p>
        </p:txBody>
      </p:sp>
      <p:sp>
        <p:nvSpPr>
          <p:cNvPr id="581" name="Google Shape;581;p55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2" name="Google Shape;582;p55"/>
          <p:cNvSpPr txBox="1"/>
          <p:nvPr/>
        </p:nvSpPr>
        <p:spPr>
          <a:xfrm>
            <a:off x="1504950" y="1"/>
            <a:ext cx="6623050" cy="89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83" name="Google Shape;583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477" y="915749"/>
            <a:ext cx="3351842" cy="2439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Google Shape;584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12739" y="915748"/>
            <a:ext cx="4176122" cy="2439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91650" y="3579847"/>
            <a:ext cx="3522904" cy="2900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/>
          </a:p>
        </p:txBody>
      </p:sp>
      <p:sp>
        <p:nvSpPr>
          <p:cNvPr id="592" name="Google Shape;592;p56"/>
          <p:cNvSpPr txBox="1"/>
          <p:nvPr>
            <p:ph idx="1" type="body"/>
          </p:nvPr>
        </p:nvSpPr>
        <p:spPr>
          <a:xfrm>
            <a:off x="457200" y="1600200"/>
            <a:ext cx="82296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How to build the Web Application using MVC1? How to remove the java code in the jsp (view)?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Standard Actions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Dispatching Mechanisms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Expression Language</a:t>
            </a:r>
            <a:endParaRPr/>
          </a:p>
        </p:txBody>
      </p:sp>
      <p:sp>
        <p:nvSpPr>
          <p:cNvPr id="593" name="Google Shape;593;p56"/>
          <p:cNvSpPr txBox="1"/>
          <p:nvPr/>
        </p:nvSpPr>
        <p:spPr>
          <a:xfrm>
            <a:off x="1295400" y="4800600"/>
            <a:ext cx="66294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Q&amp;A</a:t>
            </a:r>
            <a:endParaRPr/>
          </a:p>
        </p:txBody>
      </p:sp>
      <p:sp>
        <p:nvSpPr>
          <p:cNvPr id="594" name="Google Shape;594;p56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4/17/2024</a:t>
            </a:r>
            <a:endParaRPr/>
          </a:p>
        </p:txBody>
      </p:sp>
      <p:sp>
        <p:nvSpPr>
          <p:cNvPr id="595" name="Google Shape;595;p56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57"/>
          <p:cNvSpPr txBox="1"/>
          <p:nvPr>
            <p:ph idx="4294967295" type="title"/>
          </p:nvPr>
        </p:nvSpPr>
        <p:spPr>
          <a:xfrm>
            <a:off x="9144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Next Lecture</a:t>
            </a:r>
            <a:endParaRPr/>
          </a:p>
        </p:txBody>
      </p:sp>
      <p:sp>
        <p:nvSpPr>
          <p:cNvPr id="601" name="Google Shape;601;p57"/>
          <p:cNvSpPr txBox="1"/>
          <p:nvPr>
            <p:ph idx="4294967295" type="body"/>
          </p:nvPr>
        </p:nvSpPr>
        <p:spPr>
          <a:xfrm>
            <a:off x="208722" y="1449152"/>
            <a:ext cx="8510588" cy="5031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How to remove completed Scripting Element (Java Code) in JSP (View)? Complete the View of  MVC 2 Design Pattern</a:t>
            </a:r>
            <a:endParaRPr/>
          </a:p>
          <a:p>
            <a:pPr indent="-285750" lvl="1" marL="74295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JSTL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How to build the data grid tag library using in JSP?</a:t>
            </a:r>
            <a:endParaRPr/>
          </a:p>
          <a:p>
            <a:pPr indent="-285750" lvl="1" marL="74295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Tag Libraries</a:t>
            </a:r>
            <a:endParaRPr/>
          </a:p>
          <a:p>
            <a:pPr indent="-228600" lvl="2" marL="11430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  <a:endParaRPr/>
          </a:p>
          <a:p>
            <a:pPr indent="-228600" lvl="2" marL="11430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Classical, Simple, and Handles</a:t>
            </a:r>
            <a:endParaRPr/>
          </a:p>
          <a:p>
            <a:pPr indent="-228600" lvl="2" marL="11430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How to implement the custom Tag Lib and use it in JSP</a:t>
            </a:r>
            <a:endParaRPr/>
          </a:p>
        </p:txBody>
      </p:sp>
      <p:sp>
        <p:nvSpPr>
          <p:cNvPr id="602" name="Google Shape;602;p57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4/17/2024</a:t>
            </a:r>
            <a:endParaRPr/>
          </a:p>
        </p:txBody>
      </p:sp>
      <p:sp>
        <p:nvSpPr>
          <p:cNvPr id="603" name="Google Shape;603;p57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58"/>
          <p:cNvSpPr txBox="1"/>
          <p:nvPr>
            <p:ph idx="4294967295" type="title"/>
          </p:nvPr>
        </p:nvSpPr>
        <p:spPr>
          <a:xfrm>
            <a:off x="1328738" y="0"/>
            <a:ext cx="7815262" cy="1196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Appendix</a:t>
            </a: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XML for JSPs</a:t>
            </a:r>
            <a:endParaRPr/>
          </a:p>
        </p:txBody>
      </p:sp>
      <p:sp>
        <p:nvSpPr>
          <p:cNvPr id="609" name="Google Shape;609;p58"/>
          <p:cNvSpPr txBox="1"/>
          <p:nvPr>
            <p:ph idx="4294967295" type="body"/>
          </p:nvPr>
        </p:nvSpPr>
        <p:spPr>
          <a:xfrm>
            <a:off x="0" y="1282672"/>
            <a:ext cx="9144000" cy="51980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HTML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narrowly focused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on marking up take</a:t>
            </a:r>
            <a:endParaRPr/>
          </a:p>
          <a:p>
            <a:pPr indent="-342900" lvl="0" marL="342900" rtl="0" algn="just"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XML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can be </a:t>
            </a: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defined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users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and can </a:t>
            </a: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used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for </a:t>
            </a: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making up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text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(as in XHTML), but it has a pretty much infinite set of the other possible uses</a:t>
            </a:r>
            <a:endParaRPr/>
          </a:p>
          <a:p>
            <a:pPr indent="-342900" lvl="0" marL="342900" rtl="0" algn="just"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The tag in jsp has </a:t>
            </a:r>
            <a:endParaRPr/>
          </a:p>
          <a:p>
            <a:pPr indent="-285750" lvl="1" marL="742950" rtl="0" algn="just"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Opening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tag</a:t>
            </a:r>
            <a:endParaRPr/>
          </a:p>
          <a:p>
            <a:pPr indent="-285750" lvl="1" marL="742950" rtl="0" algn="just"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Closing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tag</a:t>
            </a:r>
            <a:endParaRPr/>
          </a:p>
          <a:p>
            <a:pPr indent="-285750" lvl="1" marL="742950" rtl="0" algn="just"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Data content between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the opening and closing tags (called as the body)</a:t>
            </a:r>
            <a:endParaRPr/>
          </a:p>
          <a:p>
            <a:pPr indent="-285750" lvl="1" marL="742950" rtl="0" algn="just"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opening tag can have a prefix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and can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contain many attributes</a:t>
            </a:r>
            <a:endParaRPr/>
          </a:p>
          <a:p>
            <a:pPr indent="-285750" lvl="1" marL="742950" rtl="0" algn="just"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Contain the nested tag</a:t>
            </a:r>
            <a:endParaRPr/>
          </a:p>
        </p:txBody>
      </p:sp>
      <p:sp>
        <p:nvSpPr>
          <p:cNvPr id="610" name="Google Shape;610;p58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4/17/2024</a:t>
            </a:r>
            <a:endParaRPr/>
          </a:p>
        </p:txBody>
      </p:sp>
      <p:sp>
        <p:nvSpPr>
          <p:cNvPr id="611" name="Google Shape;611;p58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59"/>
          <p:cNvSpPr txBox="1"/>
          <p:nvPr>
            <p:ph idx="4294967295" type="title"/>
          </p:nvPr>
        </p:nvSpPr>
        <p:spPr>
          <a:xfrm>
            <a:off x="1666875" y="0"/>
            <a:ext cx="7477125" cy="11382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Appendix</a:t>
            </a: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XML-Friendly Syntax</a:t>
            </a:r>
            <a:endParaRPr/>
          </a:p>
        </p:txBody>
      </p:sp>
      <p:sp>
        <p:nvSpPr>
          <p:cNvPr id="617" name="Google Shape;617;p59"/>
          <p:cNvSpPr txBox="1"/>
          <p:nvPr>
            <p:ph idx="4294967295" type="body"/>
          </p:nvPr>
        </p:nvSpPr>
        <p:spPr>
          <a:xfrm>
            <a:off x="-16166" y="1197429"/>
            <a:ext cx="9144000" cy="54124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JSP documents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285750" lvl="1" marL="742950" rtl="0" algn="just">
              <a:lnSpc>
                <a:spcPct val="90000"/>
              </a:lnSpc>
              <a:spcBef>
                <a:spcPts val="368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Are JSP source files written entirely in XML syntax</a:t>
            </a:r>
            <a:endParaRPr/>
          </a:p>
          <a:p>
            <a:pPr indent="-285750" lvl="1" marL="742950" rtl="0" algn="just">
              <a:lnSpc>
                <a:spcPct val="90000"/>
              </a:lnSpc>
              <a:spcBef>
                <a:spcPts val="368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Have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 .jspx extension</a:t>
            </a:r>
            <a:endParaRPr/>
          </a:p>
          <a:p>
            <a:pPr indent="-285750" lvl="1" marL="742950" rtl="0" algn="just">
              <a:lnSpc>
                <a:spcPct val="90000"/>
              </a:lnSpc>
              <a:spcBef>
                <a:spcPts val="368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Can be also be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identified by setting in web deployment descriptor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368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None/>
            </a:pPr>
            <a:r>
              <a:rPr lang="en-US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&lt;jsp-config&gt;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368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None/>
            </a:pPr>
            <a:r>
              <a:rPr lang="en-US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&lt;jsp-property-group&gt;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368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None/>
            </a:pPr>
            <a:r>
              <a:rPr lang="en-US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&lt;url-pattern&gt;/jspx/*&lt;/url-pattern&gt;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368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None/>
            </a:pPr>
            <a:r>
              <a:rPr lang="en-US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&lt;is-xml&gt;true&lt;/is-xml&gt;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368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None/>
            </a:pPr>
            <a:r>
              <a:rPr lang="en-US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&lt;/jsp-property-group&gt;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368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None/>
            </a:pPr>
            <a:r>
              <a:rPr lang="en-US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&lt;/jsp-config&gt;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368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Or, Define in a JSP document as form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368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None/>
            </a:pPr>
            <a:r>
              <a:rPr lang="en-US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&lt;jsp:root xmlns:jsp=“http://java.sun.com/JSP/Page”&gt;</a:t>
            </a:r>
            <a:endParaRPr/>
          </a:p>
        </p:txBody>
      </p:sp>
      <p:sp>
        <p:nvSpPr>
          <p:cNvPr id="618" name="Google Shape;618;p59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4/17/2024</a:t>
            </a:r>
            <a:endParaRPr/>
          </a:p>
        </p:txBody>
      </p:sp>
      <p:sp>
        <p:nvSpPr>
          <p:cNvPr id="619" name="Google Shape;619;p59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60"/>
          <p:cNvSpPr txBox="1"/>
          <p:nvPr>
            <p:ph idx="4294967295" type="title"/>
          </p:nvPr>
        </p:nvSpPr>
        <p:spPr>
          <a:xfrm>
            <a:off x="1328738" y="0"/>
            <a:ext cx="7815262" cy="1417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Appendix</a:t>
            </a: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XML-Friendly Syntax</a:t>
            </a:r>
            <a:endParaRPr/>
          </a:p>
        </p:txBody>
      </p:sp>
      <p:sp>
        <p:nvSpPr>
          <p:cNvPr id="625" name="Google Shape;625;p60"/>
          <p:cNvSpPr txBox="1"/>
          <p:nvPr>
            <p:ph idx="4294967295" type="body"/>
          </p:nvPr>
        </p:nvSpPr>
        <p:spPr>
          <a:xfrm>
            <a:off x="0" y="1192213"/>
            <a:ext cx="9144000" cy="539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JSP document </a:t>
            </a: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syntax provides replacements for all &lt;%-type scripting element syntax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Char char="–"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&lt;jsp:scriptlet&gt;…&lt;/jsp:scriptlet&gt; replace &lt;%...%&gt;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Char char="–"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&lt;jsp:expression&gt;…&lt;/jsp:expression&gt; replace &lt;%= … %&gt;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Char char="–"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&lt;jsp:declaration&gt;…&lt;/jsp:declaration&gt; replace &lt;%! … %&gt;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Char char="–"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&lt;jsp:directive.page …/&gt; replace &lt;%@page ...%&gt;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Char char="–"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&lt;jsp:directive.include …/&gt; replace &lt;%@ include …%&gt;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Char char="–"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&lt;!-- … --&gt; replace &lt;%-- … --%&gt;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There are some things within the Java language itself that are anathema to XML validators (ex: “&lt;“ symbol looks like the beginning of an opening or closing tag, and an XML validator will assuredly treat it as such)</a:t>
            </a:r>
            <a:endParaRPr/>
          </a:p>
          <a:p>
            <a:pPr indent="-228600" lvl="2" marL="114300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Using as an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entity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in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XML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that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begin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with an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ampersand (&amp;)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end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on a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semicolon (;).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Ex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: &amp;lt;</a:t>
            </a:r>
            <a:endParaRPr/>
          </a:p>
          <a:p>
            <a:pPr indent="-228600" lvl="2" marL="114300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Using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&lt;![CDATA[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symbol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]]&gt; or &lt;![CDATA[command]]&gt;</a:t>
            </a:r>
            <a:endParaRPr/>
          </a:p>
          <a:p>
            <a:pPr indent="-228600" lvl="3" marL="160020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Ex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: &lt;![CDATA[for(int i=0; i&lt;10; i++)]]&gt; or i &lt;![CDATA[&lt;]]&gt; 10</a:t>
            </a:r>
            <a:endParaRPr/>
          </a:p>
        </p:txBody>
      </p:sp>
      <p:sp>
        <p:nvSpPr>
          <p:cNvPr id="626" name="Google Shape;626;p60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4/17/2024</a:t>
            </a:r>
            <a:endParaRPr/>
          </a:p>
        </p:txBody>
      </p:sp>
      <p:sp>
        <p:nvSpPr>
          <p:cNvPr id="627" name="Google Shape;627;p60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61"/>
          <p:cNvSpPr txBox="1"/>
          <p:nvPr>
            <p:ph idx="4294967295" type="title"/>
          </p:nvPr>
        </p:nvSpPr>
        <p:spPr>
          <a:xfrm>
            <a:off x="1328738" y="0"/>
            <a:ext cx="7815262" cy="1417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Appendix</a:t>
            </a: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XML-Friendly Syntax</a:t>
            </a:r>
            <a:endParaRPr/>
          </a:p>
        </p:txBody>
      </p:sp>
      <p:grpSp>
        <p:nvGrpSpPr>
          <p:cNvPr id="633" name="Google Shape;633;p61"/>
          <p:cNvGrpSpPr/>
          <p:nvPr/>
        </p:nvGrpSpPr>
        <p:grpSpPr>
          <a:xfrm>
            <a:off x="765175" y="1269311"/>
            <a:ext cx="7613649" cy="5111612"/>
            <a:chOff x="201613" y="1209675"/>
            <a:chExt cx="7966075" cy="5495925"/>
          </a:xfrm>
        </p:grpSpPr>
        <p:pic>
          <p:nvPicPr>
            <p:cNvPr id="634" name="Google Shape;634;p6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01613" y="1209675"/>
              <a:ext cx="7966075" cy="5495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5" name="Google Shape;635;p61"/>
            <p:cNvSpPr/>
            <p:nvPr/>
          </p:nvSpPr>
          <p:spPr>
            <a:xfrm>
              <a:off x="2557463" y="4086225"/>
              <a:ext cx="1830387" cy="273050"/>
            </a:xfrm>
            <a:prstGeom prst="rect">
              <a:avLst/>
            </a:prstGeom>
            <a:noFill/>
            <a:ln cap="flat" cmpd="sng" w="25400">
              <a:solidFill>
                <a:srgbClr val="FF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6" name="Google Shape;636;p61"/>
            <p:cNvSpPr/>
            <p:nvPr/>
          </p:nvSpPr>
          <p:spPr>
            <a:xfrm>
              <a:off x="5649913" y="6265863"/>
              <a:ext cx="808037" cy="300037"/>
            </a:xfrm>
            <a:prstGeom prst="rect">
              <a:avLst/>
            </a:prstGeom>
            <a:noFill/>
            <a:ln cap="flat" cmpd="sng" w="25400">
              <a:solidFill>
                <a:srgbClr val="FF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637" name="Google Shape;637;p61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4/17/2024</a:t>
            </a:r>
            <a:endParaRPr/>
          </a:p>
        </p:txBody>
      </p:sp>
      <p:sp>
        <p:nvSpPr>
          <p:cNvPr id="638" name="Google Shape;638;p61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 txBox="1"/>
          <p:nvPr>
            <p:ph idx="4294967295" type="title"/>
          </p:nvPr>
        </p:nvSpPr>
        <p:spPr>
          <a:xfrm>
            <a:off x="914400" y="26988"/>
            <a:ext cx="8229600" cy="1063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JSP Standard Actions </a:t>
            </a:r>
            <a:b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Standard Actions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84" name="Google Shape;84;p8"/>
          <p:cNvSpPr txBox="1"/>
          <p:nvPr>
            <p:ph idx="4294967295" type="body"/>
          </p:nvPr>
        </p:nvSpPr>
        <p:spPr>
          <a:xfrm>
            <a:off x="0" y="1160463"/>
            <a:ext cx="9144000" cy="5678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n alternative to inserting java code into designed presentation page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Are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performed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when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a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browser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requests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for a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JSP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page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Are used for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Forwarding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requests and performing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includes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in page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Embedding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the appropriate HTML on pages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Interacting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between pages and JavaBeans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Providing additional functionality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to tag libraries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Syntax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1" lang="en-US" sz="24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&lt;prefix:actionName att=“…”&gt;...&lt;/prefix:actionName&gt;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Some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properties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It use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“jsp” prefix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attributes are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case sensitive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Value in the attributes must be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enclosed in double quotes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Standard actions can be either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an empty or a container tag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 JSP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provides 03 tags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that use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interact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with JavaBean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–"/>
            </a:pP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jsp:useBean, jsp:setProperty, jsp:getProperty </a:t>
            </a:r>
            <a:endParaRPr sz="2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8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4/17/2024</a:t>
            </a:r>
            <a:endParaRPr/>
          </a:p>
        </p:txBody>
      </p:sp>
      <p:sp>
        <p:nvSpPr>
          <p:cNvPr id="86" name="Google Shape;86;p8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3" name="Google Shape;643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809" y="1218085"/>
            <a:ext cx="5659783" cy="3436297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62"/>
          <p:cNvSpPr txBox="1"/>
          <p:nvPr>
            <p:ph idx="4294967295" type="title"/>
          </p:nvPr>
        </p:nvSpPr>
        <p:spPr>
          <a:xfrm>
            <a:off x="1328738" y="0"/>
            <a:ext cx="7815262" cy="1417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Appendix</a:t>
            </a: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XML-Friendly Syntax – Sample </a:t>
            </a:r>
            <a:endParaRPr/>
          </a:p>
        </p:txBody>
      </p:sp>
      <p:pic>
        <p:nvPicPr>
          <p:cNvPr id="645" name="Google Shape;645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9418" y="4768860"/>
            <a:ext cx="3002446" cy="1597360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62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4/17/2024</a:t>
            </a:r>
            <a:endParaRPr/>
          </a:p>
        </p:txBody>
      </p:sp>
      <p:sp>
        <p:nvSpPr>
          <p:cNvPr id="647" name="Google Shape;647;p62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63"/>
          <p:cNvSpPr txBox="1"/>
          <p:nvPr>
            <p:ph idx="4294967295" type="title"/>
          </p:nvPr>
        </p:nvSpPr>
        <p:spPr>
          <a:xfrm>
            <a:off x="1328738" y="0"/>
            <a:ext cx="7815262" cy="1152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Appendix</a:t>
            </a: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XML-Friendly Syntax – Sample </a:t>
            </a:r>
            <a:endParaRPr/>
          </a:p>
        </p:txBody>
      </p:sp>
      <p:grpSp>
        <p:nvGrpSpPr>
          <p:cNvPr id="653" name="Google Shape;653;p63"/>
          <p:cNvGrpSpPr/>
          <p:nvPr/>
        </p:nvGrpSpPr>
        <p:grpSpPr>
          <a:xfrm>
            <a:off x="16166" y="1647559"/>
            <a:ext cx="6019030" cy="4592638"/>
            <a:chOff x="212726" y="936359"/>
            <a:chExt cx="6019030" cy="4592638"/>
          </a:xfrm>
        </p:grpSpPr>
        <p:pic>
          <p:nvPicPr>
            <p:cNvPr id="654" name="Google Shape;654;p6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12726" y="936359"/>
              <a:ext cx="6019030" cy="45926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5" name="Google Shape;655;p63"/>
            <p:cNvSpPr/>
            <p:nvPr/>
          </p:nvSpPr>
          <p:spPr>
            <a:xfrm>
              <a:off x="2235200" y="4533900"/>
              <a:ext cx="1227667" cy="207433"/>
            </a:xfrm>
            <a:prstGeom prst="rect">
              <a:avLst/>
            </a:prstGeom>
            <a:noFill/>
            <a:ln cap="flat" cmpd="sng" w="25400">
              <a:solidFill>
                <a:srgbClr val="FF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656" name="Google Shape;656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3649" y="2800426"/>
            <a:ext cx="4167110" cy="1016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Google Shape;657;p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56783" y="5182775"/>
            <a:ext cx="4158008" cy="1016862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p63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4/17/2024</a:t>
            </a:r>
            <a:endParaRPr/>
          </a:p>
        </p:txBody>
      </p:sp>
      <p:sp>
        <p:nvSpPr>
          <p:cNvPr id="659" name="Google Shape;659;p63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64"/>
          <p:cNvSpPr txBox="1"/>
          <p:nvPr>
            <p:ph idx="4294967295" type="title"/>
          </p:nvPr>
        </p:nvSpPr>
        <p:spPr>
          <a:xfrm>
            <a:off x="1328738" y="71438"/>
            <a:ext cx="7815262" cy="842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Appendix</a:t>
            </a:r>
            <a:b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Functions using EL</a:t>
            </a:r>
            <a:endParaRPr/>
          </a:p>
        </p:txBody>
      </p:sp>
      <p:sp>
        <p:nvSpPr>
          <p:cNvPr id="665" name="Google Shape;665;p64"/>
          <p:cNvSpPr txBox="1"/>
          <p:nvPr>
            <p:ph idx="4294967295" type="body"/>
          </p:nvPr>
        </p:nvSpPr>
        <p:spPr>
          <a:xfrm>
            <a:off x="0" y="1510242"/>
            <a:ext cx="9025467" cy="4856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Supports </a:t>
            </a:r>
            <a:r>
              <a:rPr b="1" lang="en-US" sz="3000">
                <a:latin typeface="Times New Roman"/>
                <a:ea typeface="Times New Roman"/>
                <a:cs typeface="Times New Roman"/>
                <a:sym typeface="Times New Roman"/>
              </a:rPr>
              <a:t>using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 of the </a:t>
            </a:r>
            <a:r>
              <a:rPr b="1" lang="en-US" sz="3000">
                <a:latin typeface="Times New Roman"/>
                <a:ea typeface="Times New Roman"/>
                <a:cs typeface="Times New Roman"/>
                <a:sym typeface="Times New Roman"/>
              </a:rPr>
              <a:t>Java function within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 the JSP page is an </a:t>
            </a:r>
            <a:r>
              <a:rPr b="1" lang="en-US" sz="3000">
                <a:latin typeface="Times New Roman"/>
                <a:ea typeface="Times New Roman"/>
                <a:cs typeface="Times New Roman"/>
                <a:sym typeface="Times New Roman"/>
              </a:rPr>
              <a:t>easy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 as </a:t>
            </a:r>
            <a:r>
              <a:rPr b="1" lang="en-US" sz="3000">
                <a:latin typeface="Times New Roman"/>
                <a:ea typeface="Times New Roman"/>
                <a:cs typeface="Times New Roman"/>
                <a:sym typeface="Times New Roman"/>
              </a:rPr>
              <a:t>using a tag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-US" sz="3000">
                <a:latin typeface="Times New Roman"/>
                <a:ea typeface="Times New Roman"/>
                <a:cs typeface="Times New Roman"/>
                <a:sym typeface="Times New Roman"/>
              </a:rPr>
              <a:t>following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3000">
                <a:latin typeface="Times New Roman"/>
                <a:ea typeface="Times New Roman"/>
                <a:cs typeface="Times New Roman"/>
                <a:sym typeface="Times New Roman"/>
              </a:rPr>
              <a:t>steps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 to set up EL to Java functions</a:t>
            </a:r>
            <a:endParaRPr/>
          </a:p>
          <a:p>
            <a:pPr indent="-285750" lvl="1" marL="74295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b="1" lang="en-US" sz="3000">
                <a:latin typeface="Times New Roman"/>
                <a:ea typeface="Times New Roman"/>
                <a:cs typeface="Times New Roman"/>
                <a:sym typeface="Times New Roman"/>
              </a:rPr>
              <a:t>Step 1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: Creating “static” method</a:t>
            </a:r>
            <a:endParaRPr/>
          </a:p>
          <a:p>
            <a:pPr indent="-285750" lvl="1" marL="74295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b="1" lang="en-US" sz="3000">
                <a:latin typeface="Times New Roman"/>
                <a:ea typeface="Times New Roman"/>
                <a:cs typeface="Times New Roman"/>
                <a:sym typeface="Times New Roman"/>
              </a:rPr>
              <a:t>Step 2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: Creating Tag Library Descriptor</a:t>
            </a:r>
            <a:endParaRPr/>
          </a:p>
          <a:p>
            <a:pPr indent="-285750" lvl="1" marL="74295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b="1" lang="en-US" sz="3000">
                <a:latin typeface="Times New Roman"/>
                <a:ea typeface="Times New Roman"/>
                <a:cs typeface="Times New Roman"/>
                <a:sym typeface="Times New Roman"/>
              </a:rPr>
              <a:t>Step 3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: Modifying Deployment Descriptor and locating the TLD file in web deployment descriptor (if necessary)</a:t>
            </a:r>
            <a:endParaRPr/>
          </a:p>
          <a:p>
            <a:pPr indent="-285750" lvl="1" marL="74295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b="1" lang="en-US" sz="3000">
                <a:latin typeface="Times New Roman"/>
                <a:ea typeface="Times New Roman"/>
                <a:cs typeface="Times New Roman"/>
                <a:sym typeface="Times New Roman"/>
              </a:rPr>
              <a:t>Step 4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: Access EL functions within JSP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6" name="Google Shape;666;p64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4/17/2024</a:t>
            </a:r>
            <a:endParaRPr/>
          </a:p>
        </p:txBody>
      </p:sp>
      <p:sp>
        <p:nvSpPr>
          <p:cNvPr id="667" name="Google Shape;667;p64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65"/>
          <p:cNvSpPr txBox="1"/>
          <p:nvPr>
            <p:ph idx="4294967295" type="title"/>
          </p:nvPr>
        </p:nvSpPr>
        <p:spPr>
          <a:xfrm>
            <a:off x="1328738" y="71438"/>
            <a:ext cx="7815262" cy="842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Appendix </a:t>
            </a:r>
            <a:b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Creating “static” method</a:t>
            </a:r>
            <a:endParaRPr/>
          </a:p>
        </p:txBody>
      </p:sp>
      <p:sp>
        <p:nvSpPr>
          <p:cNvPr id="673" name="Google Shape;673;p65"/>
          <p:cNvSpPr txBox="1"/>
          <p:nvPr>
            <p:ph idx="4294967295" type="body"/>
          </p:nvPr>
        </p:nvSpPr>
        <p:spPr>
          <a:xfrm>
            <a:off x="206375" y="1009650"/>
            <a:ext cx="8937625" cy="1233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static java methods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can be </a:t>
            </a: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called within the EL expression 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Ex:</a:t>
            </a:r>
            <a:endParaRPr/>
          </a:p>
        </p:txBody>
      </p:sp>
      <p:pic>
        <p:nvPicPr>
          <p:cNvPr id="674" name="Google Shape;674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39" y="2270125"/>
            <a:ext cx="7050088" cy="25161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5" name="Google Shape;675;p65"/>
          <p:cNvGrpSpPr/>
          <p:nvPr/>
        </p:nvGrpSpPr>
        <p:grpSpPr>
          <a:xfrm>
            <a:off x="6685101" y="1434334"/>
            <a:ext cx="2252524" cy="5009086"/>
            <a:chOff x="6583363" y="1471613"/>
            <a:chExt cx="2560637" cy="5386387"/>
          </a:xfrm>
        </p:grpSpPr>
        <p:pic>
          <p:nvPicPr>
            <p:cNvPr id="676" name="Google Shape;676;p6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583363" y="1471613"/>
              <a:ext cx="2560637" cy="53863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7" name="Google Shape;677;p65"/>
            <p:cNvSpPr/>
            <p:nvPr/>
          </p:nvSpPr>
          <p:spPr>
            <a:xfrm>
              <a:off x="7080250" y="2436813"/>
              <a:ext cx="1654175" cy="752475"/>
            </a:xfrm>
            <a:prstGeom prst="rect">
              <a:avLst/>
            </a:prstGeom>
            <a:noFill/>
            <a:ln cap="flat" cmpd="sng" w="25400">
              <a:solidFill>
                <a:srgbClr val="FF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78" name="Google Shape;678;p65"/>
            <p:cNvSpPr/>
            <p:nvPr/>
          </p:nvSpPr>
          <p:spPr>
            <a:xfrm>
              <a:off x="6999288" y="6243638"/>
              <a:ext cx="2144712" cy="614362"/>
            </a:xfrm>
            <a:prstGeom prst="rect">
              <a:avLst/>
            </a:prstGeom>
            <a:noFill/>
            <a:ln cap="flat" cmpd="sng" w="25400">
              <a:solidFill>
                <a:srgbClr val="FF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679" name="Google Shape;679;p65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4/17/2024</a:t>
            </a:r>
            <a:endParaRPr/>
          </a:p>
        </p:txBody>
      </p:sp>
      <p:sp>
        <p:nvSpPr>
          <p:cNvPr id="680" name="Google Shape;680;p65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66"/>
          <p:cNvSpPr txBox="1"/>
          <p:nvPr>
            <p:ph idx="4294967295" type="title"/>
          </p:nvPr>
        </p:nvSpPr>
        <p:spPr>
          <a:xfrm>
            <a:off x="1328738" y="71438"/>
            <a:ext cx="7815262" cy="842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Appendix </a:t>
            </a:r>
            <a:b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Creating Tag Library Descriptor</a:t>
            </a:r>
            <a:endParaRPr/>
          </a:p>
        </p:txBody>
      </p:sp>
      <p:sp>
        <p:nvSpPr>
          <p:cNvPr id="686" name="Google Shape;686;p66"/>
          <p:cNvSpPr txBox="1"/>
          <p:nvPr>
            <p:ph idx="4294967295" type="body"/>
          </p:nvPr>
        </p:nvSpPr>
        <p:spPr>
          <a:xfrm>
            <a:off x="206375" y="1009650"/>
            <a:ext cx="8937625" cy="5381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After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defining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the functions, the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function name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should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be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mapped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with EL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using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a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Tag Library Descriptor (TLD) file 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 defined in a class with EL.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TLD file uses XML syntax to map the name of functions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Save this TLD file in the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/WEB-INF/tlds folder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, where tlds is a user-created folder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&lt;?xml version="1.0" encoding="UTF-8"?&gt;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&lt;taglib version="2.0" xmlns="http://java.sun.com/xml/ns/j2ee" xmlns:xsi="http://www.w3.org/2001/XMLSchema-instance" xsi:schemaLocation="http://java.sun.com/xml/ns/j2ee web-jsptaglibrary_2_0.xsd"&gt;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&lt;tlib-version&gt;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1.0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&lt;/tlib-version&gt;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&lt;function&gt;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&lt;description&gt;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information description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&lt;/description&gt;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&lt;name&gt;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functionName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&lt;/name&gt;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&lt;function-class&gt;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Java class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&lt;/function-class&gt;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&lt;function-signature&gt;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declared method with parameters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&lt;/function-signature&gt;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&lt;/function&gt;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&lt;/taglib&gt;</a:t>
            </a:r>
            <a:endParaRPr/>
          </a:p>
        </p:txBody>
      </p:sp>
      <p:sp>
        <p:nvSpPr>
          <p:cNvPr id="687" name="Google Shape;687;p66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4/17/2024</a:t>
            </a:r>
            <a:endParaRPr/>
          </a:p>
        </p:txBody>
      </p:sp>
      <p:sp>
        <p:nvSpPr>
          <p:cNvPr id="688" name="Google Shape;688;p66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67"/>
          <p:cNvSpPr txBox="1"/>
          <p:nvPr>
            <p:ph idx="4294967295" type="title"/>
          </p:nvPr>
        </p:nvSpPr>
        <p:spPr>
          <a:xfrm>
            <a:off x="1328738" y="71438"/>
            <a:ext cx="7815262" cy="842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Appendix </a:t>
            </a:r>
            <a:b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Creating Tag Library Descriptor</a:t>
            </a:r>
            <a:endParaRPr/>
          </a:p>
        </p:txBody>
      </p:sp>
      <p:sp>
        <p:nvSpPr>
          <p:cNvPr id="694" name="Google Shape;694;p67"/>
          <p:cNvSpPr/>
          <p:nvPr/>
        </p:nvSpPr>
        <p:spPr>
          <a:xfrm>
            <a:off x="250825" y="6136930"/>
            <a:ext cx="8893175" cy="373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Click Next button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95" name="Google Shape;695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553" y="1100552"/>
            <a:ext cx="7097229" cy="4891539"/>
          </a:xfrm>
          <a:prstGeom prst="rect">
            <a:avLst/>
          </a:prstGeom>
          <a:noFill/>
          <a:ln>
            <a:noFill/>
          </a:ln>
        </p:spPr>
      </p:pic>
      <p:sp>
        <p:nvSpPr>
          <p:cNvPr id="696" name="Google Shape;696;p67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4/17/2024</a:t>
            </a:r>
            <a:endParaRPr/>
          </a:p>
        </p:txBody>
      </p:sp>
      <p:sp>
        <p:nvSpPr>
          <p:cNvPr id="697" name="Google Shape;697;p67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68"/>
          <p:cNvSpPr txBox="1"/>
          <p:nvPr>
            <p:ph idx="4294967295" type="title"/>
          </p:nvPr>
        </p:nvSpPr>
        <p:spPr>
          <a:xfrm>
            <a:off x="1328738" y="71438"/>
            <a:ext cx="7815262" cy="842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Appendix </a:t>
            </a:r>
            <a:b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Creating Tag Library Descriptor</a:t>
            </a:r>
            <a:endParaRPr/>
          </a:p>
        </p:txBody>
      </p:sp>
      <p:sp>
        <p:nvSpPr>
          <p:cNvPr id="703" name="Google Shape;703;p68"/>
          <p:cNvSpPr/>
          <p:nvPr/>
        </p:nvSpPr>
        <p:spPr>
          <a:xfrm>
            <a:off x="250825" y="5827713"/>
            <a:ext cx="8893175" cy="992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Click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Finish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button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taglig file with extension is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tld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located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at the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WEB-INF/tlds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directory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04" name="Google Shape;704;p68"/>
          <p:cNvGrpSpPr/>
          <p:nvPr/>
        </p:nvGrpSpPr>
        <p:grpSpPr>
          <a:xfrm>
            <a:off x="250825" y="1126573"/>
            <a:ext cx="8637104" cy="4604854"/>
            <a:chOff x="0" y="1060450"/>
            <a:chExt cx="9144000" cy="4791075"/>
          </a:xfrm>
        </p:grpSpPr>
        <p:pic>
          <p:nvPicPr>
            <p:cNvPr id="705" name="Google Shape;705;p6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1060450"/>
              <a:ext cx="6943725" cy="4791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6" name="Google Shape;706;p68"/>
            <p:cNvSpPr/>
            <p:nvPr/>
          </p:nvSpPr>
          <p:spPr>
            <a:xfrm>
              <a:off x="2665413" y="1720850"/>
              <a:ext cx="712787" cy="214313"/>
            </a:xfrm>
            <a:prstGeom prst="rect">
              <a:avLst/>
            </a:prstGeom>
            <a:noFill/>
            <a:ln cap="flat" cmpd="sng" w="25400">
              <a:solidFill>
                <a:srgbClr val="FF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07" name="Google Shape;707;p68"/>
            <p:cNvCxnSpPr/>
            <p:nvPr/>
          </p:nvCxnSpPr>
          <p:spPr>
            <a:xfrm>
              <a:off x="3378200" y="1812925"/>
              <a:ext cx="3833813" cy="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08" name="Google Shape;708;p68"/>
            <p:cNvSpPr txBox="1"/>
            <p:nvPr/>
          </p:nvSpPr>
          <p:spPr>
            <a:xfrm>
              <a:off x="7207250" y="1665288"/>
              <a:ext cx="1898650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Fill taglib name</a:t>
              </a:r>
              <a:endParaRPr/>
            </a:p>
          </p:txBody>
        </p:sp>
        <p:sp>
          <p:nvSpPr>
            <p:cNvPr id="709" name="Google Shape;709;p68"/>
            <p:cNvSpPr/>
            <p:nvPr/>
          </p:nvSpPr>
          <p:spPr>
            <a:xfrm>
              <a:off x="6078538" y="2500313"/>
              <a:ext cx="712787" cy="214312"/>
            </a:xfrm>
            <a:prstGeom prst="rect">
              <a:avLst/>
            </a:prstGeom>
            <a:noFill/>
            <a:ln cap="flat" cmpd="sng" w="25400">
              <a:solidFill>
                <a:srgbClr val="FF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10" name="Google Shape;710;p68"/>
            <p:cNvCxnSpPr/>
            <p:nvPr/>
          </p:nvCxnSpPr>
          <p:spPr>
            <a:xfrm>
              <a:off x="6805613" y="2579688"/>
              <a:ext cx="444500" cy="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11" name="Google Shape;711;p68"/>
            <p:cNvSpPr txBox="1"/>
            <p:nvPr/>
          </p:nvSpPr>
          <p:spPr>
            <a:xfrm>
              <a:off x="7245350" y="2228850"/>
              <a:ext cx="1898650" cy="1069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Browse to directory containing taglib. Should not be changed</a:t>
              </a:r>
              <a:endParaRPr/>
            </a:p>
          </p:txBody>
        </p:sp>
        <p:sp>
          <p:nvSpPr>
            <p:cNvPr id="712" name="Google Shape;712;p68"/>
            <p:cNvSpPr/>
            <p:nvPr/>
          </p:nvSpPr>
          <p:spPr>
            <a:xfrm>
              <a:off x="2643188" y="2249488"/>
              <a:ext cx="712787" cy="430212"/>
            </a:xfrm>
            <a:prstGeom prst="rect">
              <a:avLst/>
            </a:prstGeom>
            <a:noFill/>
            <a:ln cap="flat" cmpd="sng" w="25400">
              <a:solidFill>
                <a:srgbClr val="FF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13" name="Google Shape;713;p68"/>
            <p:cNvSpPr/>
            <p:nvPr/>
          </p:nvSpPr>
          <p:spPr>
            <a:xfrm>
              <a:off x="1943100" y="3284538"/>
              <a:ext cx="1935163" cy="430212"/>
            </a:xfrm>
            <a:prstGeom prst="rect">
              <a:avLst/>
            </a:prstGeom>
            <a:noFill/>
            <a:ln cap="flat" cmpd="sng" w="25400">
              <a:solidFill>
                <a:srgbClr val="FF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714" name="Google Shape;714;p68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4/17/2024</a:t>
            </a:r>
            <a:endParaRPr/>
          </a:p>
        </p:txBody>
      </p:sp>
      <p:sp>
        <p:nvSpPr>
          <p:cNvPr id="715" name="Google Shape;715;p68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69"/>
          <p:cNvSpPr txBox="1"/>
          <p:nvPr>
            <p:ph idx="4294967295" type="title"/>
          </p:nvPr>
        </p:nvSpPr>
        <p:spPr>
          <a:xfrm>
            <a:off x="1328738" y="71438"/>
            <a:ext cx="7815262" cy="842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Appendix </a:t>
            </a:r>
            <a:b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Creating Tag Library Descriptor</a:t>
            </a:r>
            <a:endParaRPr/>
          </a:p>
        </p:txBody>
      </p:sp>
      <p:sp>
        <p:nvSpPr>
          <p:cNvPr id="721" name="Google Shape;721;p69"/>
          <p:cNvSpPr txBox="1"/>
          <p:nvPr>
            <p:ph idx="4294967295" type="body"/>
          </p:nvPr>
        </p:nvSpPr>
        <p:spPr>
          <a:xfrm>
            <a:off x="159189" y="1244235"/>
            <a:ext cx="8937625" cy="420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Modified the .tld file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22" name="Google Shape;722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17" y="1915823"/>
            <a:ext cx="8398565" cy="3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69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4/17/2024</a:t>
            </a:r>
            <a:endParaRPr/>
          </a:p>
        </p:txBody>
      </p:sp>
      <p:sp>
        <p:nvSpPr>
          <p:cNvPr id="724" name="Google Shape;724;p69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70"/>
          <p:cNvSpPr txBox="1"/>
          <p:nvPr>
            <p:ph idx="4294967295" type="title"/>
          </p:nvPr>
        </p:nvSpPr>
        <p:spPr>
          <a:xfrm>
            <a:off x="1328738" y="71438"/>
            <a:ext cx="7815262" cy="842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Appendix </a:t>
            </a:r>
            <a:b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Modifying the Deployment Descriptor</a:t>
            </a:r>
            <a:endParaRPr/>
          </a:p>
        </p:txBody>
      </p:sp>
      <p:sp>
        <p:nvSpPr>
          <p:cNvPr id="730" name="Google Shape;730;p70"/>
          <p:cNvSpPr txBox="1"/>
          <p:nvPr>
            <p:ph idx="4294967295" type="body"/>
          </p:nvPr>
        </p:nvSpPr>
        <p:spPr>
          <a:xfrm>
            <a:off x="206375" y="1328088"/>
            <a:ext cx="8937625" cy="51526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The default mode for JSP pages delivered with JSP version 2.0 technology is to evaluate EL expressions 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JSP EL expression can be </a:t>
            </a: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enabled or disabled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with </a:t>
            </a: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02 ways</a:t>
            </a:r>
            <a:endParaRPr/>
          </a:p>
          <a:p>
            <a:pPr indent="-285750" lvl="1" marL="742950" rtl="0" algn="just">
              <a:lnSpc>
                <a:spcPct val="9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Using isELIgnored attribute in the JSP page directive</a:t>
            </a:r>
            <a:endParaRPr/>
          </a:p>
          <a:p>
            <a:pPr indent="-342900" lvl="0" marL="342900" rtl="0" algn="ctr">
              <a:lnSpc>
                <a:spcPct val="90000"/>
              </a:lnSpc>
              <a:spcBef>
                <a:spcPts val="372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&lt;%@ page isELIgnored= “true | false” %&gt;</a:t>
            </a:r>
            <a:endParaRPr/>
          </a:p>
          <a:p>
            <a:pPr indent="-285750" lvl="1" marL="742950" rtl="0" algn="just">
              <a:lnSpc>
                <a:spcPct val="9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Modifing in web.xml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72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&lt;jsp-config&gt;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72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&lt;jsp-property-group&gt;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72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&lt;url-pattern&gt;</a:t>
            </a:r>
            <a:r>
              <a:rPr b="1"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*.jsp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&lt;/url-pattern&gt;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72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&lt;el-ignored&gt;</a:t>
            </a:r>
            <a:r>
              <a:rPr b="1"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false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&lt;/el-ignored&gt;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72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&lt;/jsp-property-group&gt;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72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&lt;/jsp-config&gt; </a:t>
            </a:r>
            <a:endParaRPr/>
          </a:p>
        </p:txBody>
      </p:sp>
      <p:sp>
        <p:nvSpPr>
          <p:cNvPr id="731" name="Google Shape;731;p70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4/17/2024</a:t>
            </a:r>
            <a:endParaRPr/>
          </a:p>
        </p:txBody>
      </p:sp>
      <p:sp>
        <p:nvSpPr>
          <p:cNvPr id="732" name="Google Shape;732;p70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71"/>
          <p:cNvSpPr txBox="1"/>
          <p:nvPr>
            <p:ph idx="4294967295" type="title"/>
          </p:nvPr>
        </p:nvSpPr>
        <p:spPr>
          <a:xfrm>
            <a:off x="1328738" y="71438"/>
            <a:ext cx="7815262" cy="842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Appendix </a:t>
            </a:r>
            <a:b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Accessing EL functions within JSP </a:t>
            </a:r>
            <a:endParaRPr/>
          </a:p>
        </p:txBody>
      </p:sp>
      <p:sp>
        <p:nvSpPr>
          <p:cNvPr id="738" name="Google Shape;738;p71"/>
          <p:cNvSpPr txBox="1"/>
          <p:nvPr>
            <p:ph idx="4294967295" type="body"/>
          </p:nvPr>
        </p:nvSpPr>
        <p:spPr>
          <a:xfrm>
            <a:off x="0" y="1687029"/>
            <a:ext cx="8937625" cy="3133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To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access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the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function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created in a TLD file using a JSP file, developer need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to import the TLD file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using the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taglib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directive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. In the directive statement, developer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need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to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mention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a prefix for the tags and location of the TLD file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ctr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&lt;%@taglib prefix=“prefix” uri=“path” %&gt;</a:t>
            </a:r>
            <a:endParaRPr b="1"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After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importing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the TLD file,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developer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can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access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the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function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using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an EL expression</a:t>
            </a:r>
            <a:endParaRPr/>
          </a:p>
          <a:p>
            <a:pPr indent="-342900" lvl="0" marL="342900" rtl="0" algn="ctr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${prefix:funcName(args)}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9" name="Google Shape;739;p71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4/17/2024</a:t>
            </a:r>
            <a:endParaRPr/>
          </a:p>
        </p:txBody>
      </p:sp>
      <p:sp>
        <p:nvSpPr>
          <p:cNvPr id="740" name="Google Shape;740;p71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 txBox="1"/>
          <p:nvPr>
            <p:ph idx="4294967295" type="title"/>
          </p:nvPr>
        </p:nvSpPr>
        <p:spPr>
          <a:xfrm>
            <a:off x="914400" y="0"/>
            <a:ext cx="8229600" cy="1025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JSP Standard Actions </a:t>
            </a:r>
            <a:b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&lt;jsp:useBean&gt; 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tag</a:t>
            </a:r>
            <a:endParaRPr/>
          </a:p>
        </p:txBody>
      </p:sp>
      <p:sp>
        <p:nvSpPr>
          <p:cNvPr id="92" name="Google Shape;92;p9"/>
          <p:cNvSpPr txBox="1"/>
          <p:nvPr>
            <p:ph idx="4294967295" type="body"/>
          </p:nvPr>
        </p:nvSpPr>
        <p:spPr>
          <a:xfrm>
            <a:off x="-19878" y="1569896"/>
            <a:ext cx="9144000" cy="4840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Is used to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locate or instantiate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 JavaBeans component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First tries to locate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an instance of the Bean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otherwise it instantiates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Bean from a class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To locate or instantiate the Bean, the &lt;jsp:useBean&gt; follows the following steps: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Attempts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to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locate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a Bean (</a:t>
            </a:r>
            <a:r>
              <a:rPr i="1" lang="en-US" sz="2000">
                <a:latin typeface="Times New Roman"/>
                <a:ea typeface="Times New Roman"/>
                <a:cs typeface="Times New Roman"/>
                <a:sym typeface="Times New Roman"/>
              </a:rPr>
              <a:t>means attribute containing object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) within the scope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Defines an object reference variable with the name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Stores a reference to it in the variable, if it retrieves the Bean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Instantiates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it from the specified class,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if it cannot retrieve the Bean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Syntax</a:t>
            </a:r>
            <a:endParaRPr/>
          </a:p>
          <a:p>
            <a:pPr indent="-342900" lvl="0" marL="342900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b="1"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jsp:useBean</a:t>
            </a:r>
            <a:r>
              <a:rPr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</a:t>
            </a:r>
            <a:r>
              <a:rPr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=“&lt;identifier&gt;” </a:t>
            </a:r>
            <a:r>
              <a:rPr b="1"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r>
              <a:rPr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=“&lt;class name&gt;” [scope = “scope name”]/&gt;</a:t>
            </a:r>
            <a:endParaRPr sz="2000">
              <a:solidFill>
                <a:srgbClr val="FF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id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: is used to name the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attribute name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, to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refer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to the Bean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instance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specify scope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: a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class name implementing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a Bean processing.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scope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: the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lifespan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of a bean (sharable). Default value is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page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93" name="Google Shape;93;p9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4/17/2024</a:t>
            </a:r>
            <a:endParaRPr/>
          </a:p>
        </p:txBody>
      </p:sp>
      <p:sp>
        <p:nvSpPr>
          <p:cNvPr id="94" name="Google Shape;94;p9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5" name="Google Shape;745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784" y="914400"/>
            <a:ext cx="6805222" cy="3852240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72"/>
          <p:cNvSpPr txBox="1"/>
          <p:nvPr>
            <p:ph idx="4294967295" type="title"/>
          </p:nvPr>
        </p:nvSpPr>
        <p:spPr>
          <a:xfrm>
            <a:off x="1328738" y="71438"/>
            <a:ext cx="7815262" cy="842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Appendix </a:t>
            </a:r>
            <a:b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Example </a:t>
            </a:r>
            <a:endParaRPr/>
          </a:p>
        </p:txBody>
      </p:sp>
      <p:sp>
        <p:nvSpPr>
          <p:cNvPr id="747" name="Google Shape;747;p72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4/17/2024</a:t>
            </a:r>
            <a:endParaRPr/>
          </a:p>
        </p:txBody>
      </p:sp>
      <p:sp>
        <p:nvSpPr>
          <p:cNvPr id="748" name="Google Shape;748;p72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49" name="Google Shape;749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4344" y="4365262"/>
            <a:ext cx="2950265" cy="211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73"/>
          <p:cNvSpPr txBox="1"/>
          <p:nvPr>
            <p:ph idx="4294967295" type="title"/>
          </p:nvPr>
        </p:nvSpPr>
        <p:spPr>
          <a:xfrm>
            <a:off x="1328738" y="71438"/>
            <a:ext cx="7815262" cy="842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Appendix </a:t>
            </a:r>
            <a:b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Coersion</a:t>
            </a:r>
            <a:endParaRPr/>
          </a:p>
        </p:txBody>
      </p:sp>
      <p:sp>
        <p:nvSpPr>
          <p:cNvPr id="755" name="Google Shape;755;p73"/>
          <p:cNvSpPr txBox="1"/>
          <p:nvPr>
            <p:ph idx="4294967295" type="body"/>
          </p:nvPr>
        </p:nvSpPr>
        <p:spPr>
          <a:xfrm>
            <a:off x="206375" y="946150"/>
            <a:ext cx="8937625" cy="291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Means that the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parameters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are converted to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the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appropriate objects or primitives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automatically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EL defines appropriate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conversion with default values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For example, a string parameter from a request will be coerced to the appropriate object or primitive.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There is a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difference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between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type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coercion and type conversion.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Coercion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implicit type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conversion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and its usually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performed automatically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the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compiler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Type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conversion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is an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explicit type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conversion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inserted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the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programmer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6" name="Google Shape;756;p73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4/17/2024</a:t>
            </a:r>
            <a:endParaRPr/>
          </a:p>
        </p:txBody>
      </p:sp>
      <p:sp>
        <p:nvSpPr>
          <p:cNvPr id="757" name="Google Shape;757;p73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58" name="Google Shape;758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2076" y="3858701"/>
            <a:ext cx="6039847" cy="2522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74"/>
          <p:cNvSpPr txBox="1"/>
          <p:nvPr>
            <p:ph idx="4294967295" type="title"/>
          </p:nvPr>
        </p:nvSpPr>
        <p:spPr>
          <a:xfrm>
            <a:off x="1328738" y="71438"/>
            <a:ext cx="7815262" cy="842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Appendix </a:t>
            </a:r>
            <a:b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Coersion</a:t>
            </a:r>
            <a:endParaRPr/>
          </a:p>
        </p:txBody>
      </p:sp>
      <p:sp>
        <p:nvSpPr>
          <p:cNvPr id="764" name="Google Shape;764;p74"/>
          <p:cNvSpPr txBox="1"/>
          <p:nvPr>
            <p:ph idx="4294967295" type="body"/>
          </p:nvPr>
        </p:nvSpPr>
        <p:spPr>
          <a:xfrm>
            <a:off x="206375" y="1009650"/>
            <a:ext cx="8937625" cy="5471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Boxing an Unboxing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Boxing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converts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values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primitive type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corresponding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values of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reference type. </a:t>
            </a:r>
            <a:endParaRPr/>
          </a:p>
          <a:p>
            <a:pPr indent="-228600" lvl="2" marL="1143000" rtl="0" algn="just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If i is a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boolean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value, then boxing conversion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converts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i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into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a reference r or class and type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Boolean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, such that r.value() = i.</a:t>
            </a:r>
            <a:endParaRPr/>
          </a:p>
          <a:p>
            <a:pPr indent="-228600" lvl="2" marL="1143000" rtl="0" algn="just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If i is a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byte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value, then boxing conversion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converts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i info a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r of class and type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Byte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, such that r.value() = i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just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Unboxing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converts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values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reference type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corresponding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values of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primitive type</a:t>
            </a:r>
            <a:endParaRPr/>
          </a:p>
          <a:p>
            <a:pPr indent="-228600" lvl="2" marL="1143000" rtl="0" algn="just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If r is a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Boolean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reference, then unboxing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conversion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converts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r into v of type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boolean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, such that r.value() = v.</a:t>
            </a:r>
            <a:endParaRPr/>
          </a:p>
          <a:p>
            <a:pPr indent="-228600" lvl="2" marL="1143000" rtl="0" algn="just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If r is a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Byte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reference, then unboxing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convertion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converts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r into a value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of type byte, such that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r.value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() = v.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Coercion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to String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String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, return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 is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null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, return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“”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A.toString()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throws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exception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return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error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. Otherwise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return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A.toString()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5" name="Google Shape;765;p74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4/17/2024</a:t>
            </a:r>
            <a:endParaRPr/>
          </a:p>
        </p:txBody>
      </p:sp>
      <p:sp>
        <p:nvSpPr>
          <p:cNvPr id="766" name="Google Shape;766;p74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75"/>
          <p:cNvSpPr txBox="1"/>
          <p:nvPr>
            <p:ph idx="4294967295" type="title"/>
          </p:nvPr>
        </p:nvSpPr>
        <p:spPr>
          <a:xfrm>
            <a:off x="1328738" y="71438"/>
            <a:ext cx="7815262" cy="842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Appendix </a:t>
            </a:r>
            <a:b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Coersion</a:t>
            </a:r>
            <a:endParaRPr/>
          </a:p>
        </p:txBody>
      </p:sp>
      <p:sp>
        <p:nvSpPr>
          <p:cNvPr id="772" name="Google Shape;772;p75"/>
          <p:cNvSpPr txBox="1"/>
          <p:nvPr>
            <p:ph idx="4294967295" type="body"/>
          </p:nvPr>
        </p:nvSpPr>
        <p:spPr>
          <a:xfrm>
            <a:off x="0" y="791680"/>
            <a:ext cx="9144000" cy="5689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Coercion to Number</a:t>
            </a:r>
            <a:endParaRPr/>
          </a:p>
          <a:p>
            <a:pPr indent="-285750" lvl="1" marL="742950" rtl="0" algn="just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rule to coerce a value to number type are If A is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null or “”,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return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-285750" lvl="1" marL="742950" rtl="0" algn="just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 is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character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and is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converted to short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, developer apply following rules: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If A is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Boolean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, return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error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If A is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number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type, return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  <a:p>
            <a:pPr indent="-285750" lvl="1" marL="742950" rtl="0" algn="just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 is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number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, coerce occurs quietly to type N using the following algorithm: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If N is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BigInteger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3" marL="1550988" rtl="0" algn="just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If A is BigDecimal, return </a:t>
            </a: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A.toBigInteger()</a:t>
            </a:r>
            <a:endParaRPr/>
          </a:p>
          <a:p>
            <a:pPr indent="-228600" lvl="3" marL="1550988" rtl="0" algn="just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Otherwise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, return </a:t>
            </a: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BigInteger.valueOf(A.longValue())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If N is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BigDecimal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3" marL="1550988" rtl="0" algn="just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If A is a BigInteger, return </a:t>
            </a: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new BigDecimal(A)</a:t>
            </a:r>
            <a:endParaRPr/>
          </a:p>
          <a:p>
            <a:pPr indent="-228600" lvl="3" marL="1550988" rtl="0" algn="just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Otherwise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, return </a:t>
            </a: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new BigDecimal (A.doubleValue())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If N is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Byte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, return new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Byte (A.byteValue())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If N is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Short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, return new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Short (A.shortValue())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If N is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Integer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, return new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Integer(A.integerValue())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If N is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Long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, return new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Long(A.longValue())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If N is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Float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, return new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Float(A.floatValue())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If N is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Double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, return new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Double(A.doubleValue())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Otherwise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return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error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3" name="Google Shape;773;p75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4/17/2024</a:t>
            </a:r>
            <a:endParaRPr/>
          </a:p>
        </p:txBody>
      </p:sp>
      <p:sp>
        <p:nvSpPr>
          <p:cNvPr id="774" name="Google Shape;774;p75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76"/>
          <p:cNvSpPr txBox="1"/>
          <p:nvPr>
            <p:ph idx="4294967295" type="title"/>
          </p:nvPr>
        </p:nvSpPr>
        <p:spPr>
          <a:xfrm>
            <a:off x="1328738" y="71438"/>
            <a:ext cx="7815262" cy="842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Appendix </a:t>
            </a:r>
            <a:b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Coersion – Example </a:t>
            </a:r>
            <a:endParaRPr/>
          </a:p>
        </p:txBody>
      </p:sp>
      <p:grpSp>
        <p:nvGrpSpPr>
          <p:cNvPr id="780" name="Google Shape;780;p76"/>
          <p:cNvGrpSpPr/>
          <p:nvPr/>
        </p:nvGrpSpPr>
        <p:grpSpPr>
          <a:xfrm>
            <a:off x="807773" y="1813719"/>
            <a:ext cx="7257521" cy="3951572"/>
            <a:chOff x="336550" y="1427163"/>
            <a:chExt cx="7257521" cy="3951572"/>
          </a:xfrm>
        </p:grpSpPr>
        <p:pic>
          <p:nvPicPr>
            <p:cNvPr id="781" name="Google Shape;781;p7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4013" y="1427163"/>
              <a:ext cx="3951287" cy="53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2" name="Google Shape;782;p7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120746" y="1467644"/>
              <a:ext cx="2473325" cy="5857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3" name="Google Shape;783;p7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9240" y="3153848"/>
              <a:ext cx="6611937" cy="1076325"/>
            </a:xfrm>
            <a:prstGeom prst="rect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pic>
          <p:nvPicPr>
            <p:cNvPr id="784" name="Google Shape;784;p7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785938" y="4408772"/>
              <a:ext cx="4305300" cy="969963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sp>
          <p:nvSpPr>
            <p:cNvPr id="785" name="Google Shape;785;p76"/>
            <p:cNvSpPr/>
            <p:nvPr/>
          </p:nvSpPr>
          <p:spPr>
            <a:xfrm>
              <a:off x="3613415" y="3299898"/>
              <a:ext cx="196850" cy="346075"/>
            </a:xfrm>
            <a:prstGeom prst="rect">
              <a:avLst/>
            </a:prstGeom>
            <a:noFill/>
            <a:ln cap="flat" cmpd="sng" w="25400">
              <a:solidFill>
                <a:srgbClr val="FF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6" name="Google Shape;786;p76"/>
            <p:cNvSpPr/>
            <p:nvPr/>
          </p:nvSpPr>
          <p:spPr>
            <a:xfrm>
              <a:off x="336550" y="1601788"/>
              <a:ext cx="447675" cy="317500"/>
            </a:xfrm>
            <a:prstGeom prst="rect">
              <a:avLst/>
            </a:prstGeom>
            <a:noFill/>
            <a:ln cap="flat" cmpd="sng" w="25400">
              <a:solidFill>
                <a:srgbClr val="FF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7" name="Google Shape;787;p76"/>
            <p:cNvSpPr/>
            <p:nvPr/>
          </p:nvSpPr>
          <p:spPr>
            <a:xfrm>
              <a:off x="700352" y="3258623"/>
              <a:ext cx="595313" cy="774700"/>
            </a:xfrm>
            <a:prstGeom prst="rect">
              <a:avLst/>
            </a:prstGeom>
            <a:noFill/>
            <a:ln cap="flat" cmpd="sng" w="25400">
              <a:solidFill>
                <a:srgbClr val="FF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788" name="Google Shape;788;p76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4/17/2024</a:t>
            </a:r>
            <a:endParaRPr/>
          </a:p>
        </p:txBody>
      </p:sp>
      <p:sp>
        <p:nvSpPr>
          <p:cNvPr id="789" name="Google Shape;789;p76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77"/>
          <p:cNvSpPr txBox="1"/>
          <p:nvPr>
            <p:ph idx="4294967295" type="title"/>
          </p:nvPr>
        </p:nvSpPr>
        <p:spPr>
          <a:xfrm>
            <a:off x="1328738" y="71438"/>
            <a:ext cx="7815262" cy="842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Appendix </a:t>
            </a:r>
            <a:b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Coersion</a:t>
            </a:r>
            <a:endParaRPr/>
          </a:p>
        </p:txBody>
      </p:sp>
      <p:sp>
        <p:nvSpPr>
          <p:cNvPr id="795" name="Google Shape;795;p77"/>
          <p:cNvSpPr txBox="1"/>
          <p:nvPr>
            <p:ph idx="4294967295" type="body"/>
          </p:nvPr>
        </p:nvSpPr>
        <p:spPr>
          <a:xfrm>
            <a:off x="0" y="648662"/>
            <a:ext cx="9144000" cy="318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Notes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Variables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declared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in JSP page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(in scriptlet or declaration)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cannot be accessed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in JSP page or all of them can be presented with ${variable_name}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Therefore, if these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variables are forced in expression with EL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, the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value of these variables are converted to 0 (number) or false (boolean) 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EL operators’ arithmetic or logical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is only applied to arithmetic or logic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. If the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value is not same type, the exception is thrown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EL can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access the attribute in particular scope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(page, request, session, application)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coersion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applied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on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the used operator in expression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96" name="Google Shape;796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7222" y="3565087"/>
            <a:ext cx="6386029" cy="2915612"/>
          </a:xfrm>
          <a:prstGeom prst="rect">
            <a:avLst/>
          </a:prstGeom>
          <a:noFill/>
          <a:ln>
            <a:noFill/>
          </a:ln>
        </p:spPr>
      </p:pic>
      <p:sp>
        <p:nvSpPr>
          <p:cNvPr id="797" name="Google Shape;797;p77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4/17/2024</a:t>
            </a:r>
            <a:endParaRPr/>
          </a:p>
        </p:txBody>
      </p:sp>
      <p:sp>
        <p:nvSpPr>
          <p:cNvPr id="798" name="Google Shape;798;p77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3" name="Google Shape;803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8847" y="2784753"/>
            <a:ext cx="5479625" cy="3566352"/>
          </a:xfrm>
          <a:prstGeom prst="rect">
            <a:avLst/>
          </a:prstGeom>
          <a:noFill/>
          <a:ln>
            <a:noFill/>
          </a:ln>
        </p:spPr>
      </p:pic>
      <p:sp>
        <p:nvSpPr>
          <p:cNvPr id="804" name="Google Shape;804;p78"/>
          <p:cNvSpPr txBox="1"/>
          <p:nvPr>
            <p:ph idx="4294967295" type="title"/>
          </p:nvPr>
        </p:nvSpPr>
        <p:spPr>
          <a:xfrm>
            <a:off x="1328738" y="71438"/>
            <a:ext cx="7815262" cy="842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Appendix </a:t>
            </a:r>
            <a:b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Coersion – Example </a:t>
            </a:r>
            <a:endParaRPr/>
          </a:p>
        </p:txBody>
      </p:sp>
      <p:pic>
        <p:nvPicPr>
          <p:cNvPr id="805" name="Google Shape;805;p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8417" y="1038241"/>
            <a:ext cx="5080657" cy="2438124"/>
          </a:xfrm>
          <a:prstGeom prst="rect">
            <a:avLst/>
          </a:prstGeom>
          <a:noFill/>
          <a:ln>
            <a:noFill/>
          </a:ln>
        </p:spPr>
      </p:pic>
      <p:sp>
        <p:nvSpPr>
          <p:cNvPr id="806" name="Google Shape;806;p78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4/17/2024</a:t>
            </a:r>
            <a:endParaRPr/>
          </a:p>
        </p:txBody>
      </p:sp>
      <p:sp>
        <p:nvSpPr>
          <p:cNvPr id="807" name="Google Shape;807;p78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2" name="Google Shape;812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8738" y="1222513"/>
            <a:ext cx="6437451" cy="5133370"/>
          </a:xfrm>
          <a:prstGeom prst="rect">
            <a:avLst/>
          </a:prstGeom>
          <a:noFill/>
          <a:ln>
            <a:noFill/>
          </a:ln>
        </p:spPr>
      </p:pic>
      <p:sp>
        <p:nvSpPr>
          <p:cNvPr id="813" name="Google Shape;813;p79"/>
          <p:cNvSpPr txBox="1"/>
          <p:nvPr>
            <p:ph idx="4294967295" type="title"/>
          </p:nvPr>
        </p:nvSpPr>
        <p:spPr>
          <a:xfrm>
            <a:off x="1328738" y="71438"/>
            <a:ext cx="7815262" cy="842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Appendix </a:t>
            </a:r>
            <a:b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Coersion – Example </a:t>
            </a:r>
            <a:endParaRPr/>
          </a:p>
        </p:txBody>
      </p:sp>
      <p:sp>
        <p:nvSpPr>
          <p:cNvPr id="814" name="Google Shape;814;p79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4/17/2024</a:t>
            </a:r>
            <a:endParaRPr/>
          </a:p>
        </p:txBody>
      </p:sp>
      <p:sp>
        <p:nvSpPr>
          <p:cNvPr id="815" name="Google Shape;815;p79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80"/>
          <p:cNvSpPr txBox="1"/>
          <p:nvPr>
            <p:ph idx="4294967295" type="title"/>
          </p:nvPr>
        </p:nvSpPr>
        <p:spPr>
          <a:xfrm>
            <a:off x="1328738" y="71438"/>
            <a:ext cx="7815262" cy="842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Appendix </a:t>
            </a:r>
            <a:b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Coersion – Example </a:t>
            </a:r>
            <a:endParaRPr/>
          </a:p>
        </p:txBody>
      </p:sp>
      <p:pic>
        <p:nvPicPr>
          <p:cNvPr id="821" name="Google Shape;821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3188" y="1309274"/>
            <a:ext cx="5993296" cy="5091064"/>
          </a:xfrm>
          <a:prstGeom prst="rect">
            <a:avLst/>
          </a:prstGeom>
          <a:noFill/>
          <a:ln>
            <a:noFill/>
          </a:ln>
        </p:spPr>
      </p:pic>
      <p:sp>
        <p:nvSpPr>
          <p:cNvPr id="822" name="Google Shape;822;p80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4/17/2024</a:t>
            </a:r>
            <a:endParaRPr/>
          </a:p>
        </p:txBody>
      </p:sp>
      <p:sp>
        <p:nvSpPr>
          <p:cNvPr id="823" name="Google Shape;823;p80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8" name="Google Shape;828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8221" y="1139281"/>
            <a:ext cx="5807558" cy="5341418"/>
          </a:xfrm>
          <a:prstGeom prst="rect">
            <a:avLst/>
          </a:prstGeom>
          <a:noFill/>
          <a:ln>
            <a:noFill/>
          </a:ln>
        </p:spPr>
      </p:pic>
      <p:sp>
        <p:nvSpPr>
          <p:cNvPr id="829" name="Google Shape;829;p81"/>
          <p:cNvSpPr txBox="1"/>
          <p:nvPr>
            <p:ph idx="4294967295" type="title"/>
          </p:nvPr>
        </p:nvSpPr>
        <p:spPr>
          <a:xfrm>
            <a:off x="1328738" y="71438"/>
            <a:ext cx="7815262" cy="842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Appendix </a:t>
            </a:r>
            <a:b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Coersion – Example </a:t>
            </a:r>
            <a:endParaRPr/>
          </a:p>
        </p:txBody>
      </p:sp>
      <p:sp>
        <p:nvSpPr>
          <p:cNvPr id="830" name="Google Shape;830;p81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4/17/2024</a:t>
            </a:r>
            <a:endParaRPr/>
          </a:p>
        </p:txBody>
      </p:sp>
      <p:sp>
        <p:nvSpPr>
          <p:cNvPr id="831" name="Google Shape;831;p81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"/>
          <p:cNvSpPr txBox="1"/>
          <p:nvPr>
            <p:ph idx="4294967295" type="title"/>
          </p:nvPr>
        </p:nvSpPr>
        <p:spPr>
          <a:xfrm>
            <a:off x="914400" y="0"/>
            <a:ext cx="8229600" cy="1025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JSP Standard Actions </a:t>
            </a:r>
            <a:b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&lt;jsp:useBean&gt; 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tag</a:t>
            </a:r>
            <a:endParaRPr/>
          </a:p>
        </p:txBody>
      </p:sp>
      <p:sp>
        <p:nvSpPr>
          <p:cNvPr id="100" name="Google Shape;100;p10"/>
          <p:cNvSpPr txBox="1"/>
          <p:nvPr>
            <p:ph idx="4294967295" type="body"/>
          </p:nvPr>
        </p:nvSpPr>
        <p:spPr>
          <a:xfrm>
            <a:off x="0" y="1055688"/>
            <a:ext cx="9144000" cy="5802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Use scriptlet element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to declare Java Bean: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&lt;% </a:t>
            </a:r>
            <a:endParaRPr b="1" sz="2000">
              <a:solidFill>
                <a:srgbClr val="FF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className id = (className) scope.getAttribute(“identifier”);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if (id == null)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id = new className(); </a:t>
            </a:r>
            <a:endParaRPr b="1" sz="2000">
              <a:solidFill>
                <a:srgbClr val="FF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scope.setAttribute (“identifier”, id);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%&gt;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Ex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&lt;jsp:useBean id=“book1” class=“store.book”/&gt;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similar to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&lt;%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store.book book1 = (store.book) pageContext.getAttribute(“book1”);</a:t>
            </a:r>
            <a:b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if (book1 == null) {</a:t>
            </a:r>
            <a:b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book1 = new store.book(); </a:t>
            </a:r>
            <a:b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pageContext.setAttribute(“book1”, book1);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}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%&gt;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0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4/17/2024</a:t>
            </a:r>
            <a:endParaRPr/>
          </a:p>
        </p:txBody>
      </p:sp>
      <p:sp>
        <p:nvSpPr>
          <p:cNvPr id="102" name="Google Shape;102;p10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"/>
          <p:cNvSpPr txBox="1"/>
          <p:nvPr>
            <p:ph idx="4294967295" type="title"/>
          </p:nvPr>
        </p:nvSpPr>
        <p:spPr>
          <a:xfrm>
            <a:off x="914400" y="0"/>
            <a:ext cx="8229600" cy="99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JSP Standard Actions </a:t>
            </a:r>
            <a:b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&lt;jsp:useBean&gt;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 tag</a:t>
            </a:r>
            <a:endParaRPr/>
          </a:p>
        </p:txBody>
      </p:sp>
      <p:sp>
        <p:nvSpPr>
          <p:cNvPr id="108" name="Google Shape;108;p11"/>
          <p:cNvSpPr txBox="1"/>
          <p:nvPr>
            <p:ph idx="4294967295" type="body"/>
          </p:nvPr>
        </p:nvSpPr>
        <p:spPr>
          <a:xfrm>
            <a:off x="0" y="776288"/>
            <a:ext cx="9144000" cy="579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Casting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b="1"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jsp:useBean</a:t>
            </a:r>
            <a:r>
              <a:rPr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</a:t>
            </a:r>
            <a:r>
              <a:rPr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=“&lt;identifier&gt;” </a:t>
            </a:r>
            <a:r>
              <a:rPr b="1"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r>
              <a:rPr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=“&lt;class name&gt;” </a:t>
            </a:r>
            <a:r>
              <a:rPr b="1"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</a:t>
            </a:r>
            <a:r>
              <a:rPr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“&lt;dataType&gt;” </a:t>
            </a:r>
            <a:br>
              <a:rPr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[scope = “scope type”]/&gt;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type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: Java – DataType 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JSP Scriptlet element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&lt;% </a:t>
            </a:r>
            <a:endParaRPr b="1" sz="2000">
              <a:solidFill>
                <a:srgbClr val="FF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dataType id = (dataType) scope.getAttribute(“identifier”);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if (id == null)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id = (dataType) (new className()); </a:t>
            </a:r>
            <a:endParaRPr b="1" sz="2000">
              <a:solidFill>
                <a:srgbClr val="FF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scope.setAttribute (“identifier”, id);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%&gt;</a:t>
            </a:r>
            <a:endParaRPr sz="2000">
              <a:solidFill>
                <a:srgbClr val="FF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Ex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&lt;jsp:useBean id=“book1” class=“store.book” type=“library.magazine” /&gt;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Similar to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&lt;%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library.magazine book1 = (library.magazine) pageContext.getAttribute(“book1”);</a:t>
            </a:r>
            <a:b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if (book1 == null) {</a:t>
            </a:r>
            <a:b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book1 = (library.magazine) (new store.book()); </a:t>
            </a:r>
            <a:b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pageContext.setAttribute(“book1”, book1);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} %&gt;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1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4/17/2024</a:t>
            </a:r>
            <a:endParaRPr/>
          </a:p>
        </p:txBody>
      </p:sp>
      <p:sp>
        <p:nvSpPr>
          <p:cNvPr id="110" name="Google Shape;110;p11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2007-08-21T04:43:22Z</dcterms:created>
  <dc:creator>Kieu Trong Khanh</dc:creator>
</cp:coreProperties>
</file>