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7"/>
  </p:notesMasterIdLst>
  <p:sldIdLst>
    <p:sldId id="256" r:id="rId2"/>
    <p:sldId id="551" r:id="rId3"/>
    <p:sldId id="359" r:id="rId4"/>
    <p:sldId id="589" r:id="rId5"/>
    <p:sldId id="590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04" r:id="rId19"/>
    <p:sldId id="605" r:id="rId20"/>
    <p:sldId id="606" r:id="rId21"/>
    <p:sldId id="716" r:id="rId22"/>
    <p:sldId id="717" r:id="rId23"/>
    <p:sldId id="608" r:id="rId24"/>
    <p:sldId id="609" r:id="rId25"/>
    <p:sldId id="610" r:id="rId26"/>
    <p:sldId id="611" r:id="rId27"/>
    <p:sldId id="612" r:id="rId28"/>
    <p:sldId id="613" r:id="rId29"/>
    <p:sldId id="718" r:id="rId30"/>
    <p:sldId id="617" r:id="rId31"/>
    <p:sldId id="618" r:id="rId32"/>
    <p:sldId id="619" r:id="rId33"/>
    <p:sldId id="621" r:id="rId34"/>
    <p:sldId id="622" r:id="rId35"/>
    <p:sldId id="623" r:id="rId36"/>
    <p:sldId id="632" r:id="rId37"/>
    <p:sldId id="645" r:id="rId38"/>
    <p:sldId id="696" r:id="rId39"/>
    <p:sldId id="633" r:id="rId40"/>
    <p:sldId id="394" r:id="rId41"/>
    <p:sldId id="549" r:id="rId42"/>
    <p:sldId id="730" r:id="rId43"/>
    <p:sldId id="692" r:id="rId44"/>
    <p:sldId id="575" r:id="rId45"/>
    <p:sldId id="729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F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87518" autoAdjust="0"/>
  </p:normalViewPr>
  <p:slideViewPr>
    <p:cSldViewPr snapToGrid="0">
      <p:cViewPr varScale="1">
        <p:scale>
          <a:sx n="84" d="100"/>
          <a:sy n="84" d="100"/>
        </p:scale>
        <p:origin x="1357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A6EDE92-D28B-4502-8F55-E7735AB0E034}" type="datetimeFigureOut">
              <a:rPr lang="en-US"/>
              <a:pPr>
                <a:defRPr/>
              </a:pPr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AAB61A-54DB-4828-B471-1655F10F05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&lt;%@ </a:t>
            </a:r>
            <a:r>
              <a:rPr lang="en-US" altLang="en-US" err="1"/>
              <a:t>taglib</a:t>
            </a:r>
            <a:r>
              <a:rPr lang="en-US" altLang="en-US"/>
              <a:t> prefix = "</a:t>
            </a:r>
            <a:r>
              <a:rPr lang="en-US" altLang="en-US" err="1"/>
              <a:t>fmt</a:t>
            </a:r>
            <a:r>
              <a:rPr lang="en-US" altLang="en-US"/>
              <a:t>" </a:t>
            </a:r>
            <a:r>
              <a:rPr lang="en-US" altLang="en-US" err="1"/>
              <a:t>uri</a:t>
            </a:r>
            <a:r>
              <a:rPr lang="en-US" altLang="en-US"/>
              <a:t> = "http://java.sun.com/</a:t>
            </a:r>
            <a:r>
              <a:rPr lang="en-US" altLang="en-US" err="1"/>
              <a:t>jsp</a:t>
            </a:r>
            <a:r>
              <a:rPr lang="en-US" altLang="en-US"/>
              <a:t>/</a:t>
            </a:r>
            <a:r>
              <a:rPr lang="en-US" altLang="en-US" err="1"/>
              <a:t>jstl</a:t>
            </a:r>
            <a:r>
              <a:rPr lang="en-US" altLang="en-US"/>
              <a:t>/</a:t>
            </a:r>
            <a:r>
              <a:rPr lang="en-US" altLang="en-US" err="1"/>
              <a:t>fmt</a:t>
            </a:r>
            <a:r>
              <a:rPr lang="en-US" altLang="en-US"/>
              <a:t>" %&gt;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&lt;</a:t>
            </a:r>
            <a:r>
              <a:rPr lang="en-US" altLang="en-US" err="1"/>
              <a:t>fmt:formatNumber</a:t>
            </a:r>
            <a:r>
              <a:rPr lang="en-US" altLang="en-US"/>
              <a:t> type="number" </a:t>
            </a:r>
            <a:r>
              <a:rPr lang="en-US" altLang="en-US" err="1"/>
              <a:t>minFractionDigits</a:t>
            </a:r>
            <a:r>
              <a:rPr lang="en-US" altLang="en-US"/>
              <a:t>="2" </a:t>
            </a:r>
          </a:p>
          <a:p>
            <a:r>
              <a:rPr lang="en-US" altLang="en-US"/>
              <a:t>                                        </a:t>
            </a:r>
            <a:r>
              <a:rPr lang="en-US" altLang="en-US" err="1"/>
              <a:t>maxFractionDigits</a:t>
            </a:r>
            <a:r>
              <a:rPr lang="en-US" altLang="en-US"/>
              <a:t>="2"</a:t>
            </a:r>
          </a:p>
          <a:p>
            <a:r>
              <a:rPr lang="en-US" altLang="en-US"/>
              <a:t>                                        value="${division}"/&gt;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71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633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351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685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60661-D719-A92A-7A62-1056687B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DDC57844-7716-4881-43AD-0737A8943E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AE7D5376-62EE-02EB-D12D-CDB3B7CA79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4755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76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45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3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569D444-5466-7A75-6A5D-0B967BFB5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0FDD01E3-37DB-453E-824E-CA0BF858F594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5CF3886-FB48-C9ED-5424-E8F3EF39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17C44B9-D4DD-361E-F51E-4BD3700DC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9EAB4874-429F-46DF-856D-E2769F758672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F602AE2-0CC0-E6BD-33B8-29AB33BE1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519098D-F101-D1EF-D92A-A443D060D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D818E4B-615A-4585-8F8B-5969FC062CB0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694D3A-73F0-6085-07E8-2DE73C84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5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93003E-A0B8-0497-7055-A2859142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22B1CDF7-94AF-405A-8DB8-3260585C2EC8}" type="datetime1">
              <a:rPr lang="en-US" smtClean="0"/>
              <a:t>9/10/2025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FCB5F4-EBA8-9BFE-7000-EF78E2942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B9DBB4-B162-6ABD-E248-58E9A527D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F33D034E-F04C-4A0B-9020-5AC93D40DE38}" type="datetime1">
              <a:rPr lang="en-US" smtClean="0"/>
              <a:t>9/10/2025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0F97F8-A4F5-A92D-6A3F-9F251A6C4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3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AE11F1-769E-1034-605E-C971FE9D5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F2FB5397-6F82-4F1B-9106-A95C700A5446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7476B-61BC-E704-E165-91C6E26A8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3B3BE-D0C3-AB91-6637-0DB93A32800D}"/>
              </a:ext>
            </a:extLst>
          </p:cNvPr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C8193-5A43-8C4B-5899-16DABB46223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75775" y="22396"/>
            <a:ext cx="824704" cy="661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ABA38-8A9A-3002-F34E-F16C8B0EA76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8937" y="70884"/>
            <a:ext cx="1738911" cy="446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D52467-564B-0890-6451-EFFE90F2220E}"/>
              </a:ext>
            </a:extLst>
          </p:cNvPr>
          <p:cNvSpPr txBox="1"/>
          <p:nvPr userDrawn="1"/>
        </p:nvSpPr>
        <p:spPr>
          <a:xfrm>
            <a:off x="0" y="6479766"/>
            <a:ext cx="9144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E9129BB-A703-E7EE-69B6-109027620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E199F579-9720-489C-B1FC-CE8829C281C1}" type="datetime1">
              <a:rPr lang="en-US" smtClean="0"/>
              <a:t>9/10/2025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66E6FB1-0B85-F398-4373-5187E5737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7" r:id="rId5"/>
    <p:sldLayoutId id="2147483838" r:id="rId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Tag Libraries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 Libraries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JSTL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#JSTL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B52D7-61A1-D33B-7886-F8812FF2FA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43B125-CEF3-447E-9182-03C84258D2A2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1675A-49DD-8787-4E42-B1B2A96B5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93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Example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A68853-C497-81AC-61F6-CE5673379F1B}"/>
              </a:ext>
            </a:extLst>
          </p:cNvPr>
          <p:cNvGrpSpPr/>
          <p:nvPr/>
        </p:nvGrpSpPr>
        <p:grpSpPr>
          <a:xfrm>
            <a:off x="2299310" y="3763705"/>
            <a:ext cx="4674820" cy="2677699"/>
            <a:chOff x="2244726" y="3644364"/>
            <a:chExt cx="5048250" cy="2901950"/>
          </a:xfrm>
        </p:grpSpPr>
        <p:pic>
          <p:nvPicPr>
            <p:cNvPr id="2253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726" y="3644364"/>
              <a:ext cx="5048250" cy="290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4805364" y="6065301"/>
              <a:ext cx="550862" cy="31432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D7BB33F-0443-38BB-D9BE-D246BFF560AB}"/>
              </a:ext>
            </a:extLst>
          </p:cNvPr>
          <p:cNvGrpSpPr/>
          <p:nvPr/>
        </p:nvGrpSpPr>
        <p:grpSpPr>
          <a:xfrm>
            <a:off x="525097" y="1093788"/>
            <a:ext cx="8135327" cy="2479919"/>
            <a:chOff x="234950" y="1098550"/>
            <a:chExt cx="8909050" cy="2841625"/>
          </a:xfrm>
        </p:grpSpPr>
        <p:pic>
          <p:nvPicPr>
            <p:cNvPr id="1741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50" y="1179513"/>
              <a:ext cx="8909050" cy="276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34" name="Rectangle 6"/>
            <p:cNvSpPr>
              <a:spLocks noChangeArrowheads="1"/>
            </p:cNvSpPr>
            <p:nvPr/>
          </p:nvSpPr>
          <p:spPr bwMode="auto">
            <a:xfrm>
              <a:off x="712788" y="1098550"/>
              <a:ext cx="7202487" cy="300038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4060825" y="3336925"/>
              <a:ext cx="2973388" cy="300038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5887E-B76A-78D4-9E90-4393A643FD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DA5733-9365-4F45-B609-569026D5F7B3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14E27-F1AF-88F4-BF6C-D9B79EC83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93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Example 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A50EEF-0A9E-B4C6-FF37-2640EFA4BC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C54B1D-7CD9-4805-B5B9-A53EEE93A71D}" type="datetime1">
              <a:rPr lang="en-US" smtClean="0"/>
              <a:t>9/10/2025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47622CA-0592-E487-5FA3-869965028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AA160B2-EF18-B394-F91B-6D3257E1DB07}"/>
              </a:ext>
            </a:extLst>
          </p:cNvPr>
          <p:cNvGrpSpPr/>
          <p:nvPr/>
        </p:nvGrpSpPr>
        <p:grpSpPr>
          <a:xfrm>
            <a:off x="646150" y="2974508"/>
            <a:ext cx="7446500" cy="1158340"/>
            <a:chOff x="646150" y="2882436"/>
            <a:chExt cx="7446500" cy="115834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4164EF6-174D-2B3A-FFA1-C36F2F945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833" y="2882436"/>
              <a:ext cx="1323817" cy="115834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C208A06-32C4-BFEE-635B-B3F980DA6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150" y="2909813"/>
              <a:ext cx="4816257" cy="81541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C1EA6E-8C55-EDE3-2937-8E387161EE18}"/>
                </a:ext>
              </a:extLst>
            </p:cNvPr>
            <p:cNvCxnSpPr>
              <a:cxnSpLocks/>
            </p:cNvCxnSpPr>
            <p:nvPr/>
          </p:nvCxnSpPr>
          <p:spPr>
            <a:xfrm>
              <a:off x="5462407" y="3302498"/>
              <a:ext cx="130642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A89B9F-EBBF-D273-A037-A2A0AC187D9F}"/>
              </a:ext>
            </a:extLst>
          </p:cNvPr>
          <p:cNvGrpSpPr/>
          <p:nvPr/>
        </p:nvGrpSpPr>
        <p:grpSpPr>
          <a:xfrm>
            <a:off x="646150" y="1507307"/>
            <a:ext cx="7714643" cy="972177"/>
            <a:chOff x="646150" y="1271845"/>
            <a:chExt cx="7714643" cy="97217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B339C91-CD8F-A2A9-3ECB-F5DF96325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23441" y="1271845"/>
              <a:ext cx="1637352" cy="97217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7DF3243-F195-777D-4A56-7D75E546A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6150" y="1308665"/>
              <a:ext cx="4343776" cy="70110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9D551C-90BC-DF3E-5677-D710D4210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9926" y="1659215"/>
              <a:ext cx="173351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5660476-2882-E963-503E-BAA6943D8FCC}"/>
              </a:ext>
            </a:extLst>
          </p:cNvPr>
          <p:cNvGrpSpPr/>
          <p:nvPr/>
        </p:nvGrpSpPr>
        <p:grpSpPr>
          <a:xfrm>
            <a:off x="628567" y="4529742"/>
            <a:ext cx="7143833" cy="1902120"/>
            <a:chOff x="646150" y="4513436"/>
            <a:chExt cx="7143833" cy="19021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DAD77EF-3149-94C8-F8C5-B56E3644A1C8}"/>
                </a:ext>
              </a:extLst>
            </p:cNvPr>
            <p:cNvGrpSpPr/>
            <p:nvPr/>
          </p:nvGrpSpPr>
          <p:grpSpPr>
            <a:xfrm>
              <a:off x="6831025" y="4513436"/>
              <a:ext cx="958958" cy="1902120"/>
              <a:chOff x="6362700" y="3800475"/>
              <a:chExt cx="1377950" cy="2600325"/>
            </a:xfrm>
          </p:grpSpPr>
          <p:pic>
            <p:nvPicPr>
              <p:cNvPr id="204816" name="Picture 1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6513" y="3800475"/>
                <a:ext cx="1354137" cy="2600325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6430963" y="4902200"/>
                <a:ext cx="742950" cy="314325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6422677" y="5259388"/>
                <a:ext cx="742950" cy="293687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6362700" y="5553075"/>
                <a:ext cx="949325" cy="801688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52B8ACA-FF23-7DD0-DC70-C465694E0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6150" y="4513436"/>
              <a:ext cx="4816257" cy="1341236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2CB2B0-265D-5342-94F7-13AFD0EFDA6E}"/>
                </a:ext>
              </a:extLst>
            </p:cNvPr>
            <p:cNvCxnSpPr>
              <a:cxnSpLocks/>
            </p:cNvCxnSpPr>
            <p:nvPr/>
          </p:nvCxnSpPr>
          <p:spPr>
            <a:xfrm>
              <a:off x="5461707" y="5252529"/>
              <a:ext cx="1385890" cy="70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2863"/>
            <a:ext cx="8229600" cy="946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Decision Making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>
          <a:xfrm>
            <a:off x="176213" y="989965"/>
            <a:ext cx="8967787" cy="11287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 conditions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JSP page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necessary as the contents or the output of the JSP page is often conditional based on the value of the dynamic application 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62D43-77A4-A20B-F1DE-E2729AEC6D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4871BE-3C17-4351-9AE6-32163C74E8E8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4EF54-C8B3-96C0-1FE5-825A88FE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1F431-9276-C3A0-8152-B64A7D978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64" y="1967547"/>
            <a:ext cx="8570484" cy="45623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06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837EB-1FF0-FE04-9214-DD56B663C6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A2A06B-961B-484C-B8BA-51E04D35C028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C437E7-DFB4-3FF0-BB6B-3803D53A8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345AF7-05BA-8D2B-20D1-0EB9008AA2F8}"/>
              </a:ext>
            </a:extLst>
          </p:cNvPr>
          <p:cNvGrpSpPr/>
          <p:nvPr/>
        </p:nvGrpSpPr>
        <p:grpSpPr>
          <a:xfrm>
            <a:off x="230505" y="1063625"/>
            <a:ext cx="7874000" cy="4939665"/>
            <a:chOff x="230505" y="1063625"/>
            <a:chExt cx="7874000" cy="49396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2E9E842-8770-CCF9-E69A-56AEF209F8B9}"/>
                </a:ext>
              </a:extLst>
            </p:cNvPr>
            <p:cNvGrpSpPr/>
            <p:nvPr/>
          </p:nvGrpSpPr>
          <p:grpSpPr>
            <a:xfrm>
              <a:off x="230505" y="1063625"/>
              <a:ext cx="7874000" cy="4939665"/>
              <a:chOff x="0" y="739775"/>
              <a:chExt cx="8561388" cy="5214938"/>
            </a:xfrm>
          </p:grpSpPr>
          <p:pic>
            <p:nvPicPr>
              <p:cNvPr id="20482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39775"/>
                <a:ext cx="8561388" cy="5214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1464804" y="4832350"/>
                <a:ext cx="3078945" cy="674688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6F6E1A-A1F2-5408-72B8-FD03DE4A4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346" y="1656451"/>
              <a:ext cx="3101588" cy="426757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4326890"/>
            <a:ext cx="31242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F9B65A-4741-FE35-E2CD-B26E274146FD}"/>
              </a:ext>
            </a:extLst>
          </p:cNvPr>
          <p:cNvGrpSpPr/>
          <p:nvPr/>
        </p:nvGrpSpPr>
        <p:grpSpPr>
          <a:xfrm>
            <a:off x="477369" y="1340451"/>
            <a:ext cx="8278948" cy="5051960"/>
            <a:chOff x="477369" y="1340451"/>
            <a:chExt cx="8278948" cy="5051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92FFD6-2E91-31B3-5E9A-798C93B73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369" y="1340451"/>
              <a:ext cx="8278948" cy="5051960"/>
            </a:xfrm>
            <a:prstGeom prst="rect">
              <a:avLst/>
            </a:prstGeom>
          </p:spPr>
        </p:pic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3D65241-BB99-96B3-787F-6349D4D4B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547" y="3412222"/>
              <a:ext cx="6259556" cy="1236061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5FEBE0-A07F-9CE3-6804-2910003C1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547" y="4890782"/>
              <a:ext cx="5647159" cy="828747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EB014-0CB1-FCD3-67BB-2CB0C85A8AE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770615-3276-4561-8F7C-408C39909A57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BD54FF-BD1F-7E34-5B0C-F437B957D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047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Example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E5AB48-0927-B5E8-FC34-0FE5325569AF}"/>
              </a:ext>
            </a:extLst>
          </p:cNvPr>
          <p:cNvGrpSpPr/>
          <p:nvPr/>
        </p:nvGrpSpPr>
        <p:grpSpPr>
          <a:xfrm>
            <a:off x="336258" y="1399508"/>
            <a:ext cx="3572844" cy="1948824"/>
            <a:chOff x="132868" y="1216408"/>
            <a:chExt cx="3572844" cy="19488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E2656B5-017E-B88D-33B8-9E7DA26C9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68" y="1216408"/>
              <a:ext cx="3572844" cy="1948824"/>
            </a:xfrm>
            <a:prstGeom prst="rect">
              <a:avLst/>
            </a:prstGeom>
            <a:ln>
              <a:solidFill>
                <a:srgbClr val="FF3300"/>
              </a:solidFill>
            </a:ln>
          </p:spPr>
        </p:pic>
        <p:sp>
          <p:nvSpPr>
            <p:cNvPr id="7" name="Decagon 6">
              <a:extLst>
                <a:ext uri="{FF2B5EF4-FFF2-40B4-BE49-F238E27FC236}">
                  <a16:creationId xmlns:a16="http://schemas.microsoft.com/office/drawing/2014/main" id="{3A1B44EE-9924-B8CE-979F-CB08694E351B}"/>
                </a:ext>
              </a:extLst>
            </p:cNvPr>
            <p:cNvSpPr/>
            <p:nvPr/>
          </p:nvSpPr>
          <p:spPr>
            <a:xfrm>
              <a:off x="2822331" y="2286000"/>
              <a:ext cx="386861" cy="351692"/>
            </a:xfrm>
            <a:prstGeom prst="decagon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111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0A5D9-78E3-5FA7-8F91-AF378896EA84}"/>
              </a:ext>
            </a:extLst>
          </p:cNvPr>
          <p:cNvGrpSpPr/>
          <p:nvPr/>
        </p:nvGrpSpPr>
        <p:grpSpPr>
          <a:xfrm>
            <a:off x="4758881" y="1399508"/>
            <a:ext cx="3987317" cy="1948824"/>
            <a:chOff x="5054549" y="1216408"/>
            <a:chExt cx="3987317" cy="19488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0F5F65-F38D-A9A3-8EFA-85311CD2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4549" y="1216408"/>
              <a:ext cx="3987317" cy="1948824"/>
            </a:xfrm>
            <a:prstGeom prst="rect">
              <a:avLst/>
            </a:prstGeom>
            <a:ln>
              <a:solidFill>
                <a:srgbClr val="FF3300"/>
              </a:solidFill>
            </a:ln>
          </p:spPr>
        </p:pic>
        <p:sp>
          <p:nvSpPr>
            <p:cNvPr id="8" name="Decagon 7">
              <a:extLst>
                <a:ext uri="{FF2B5EF4-FFF2-40B4-BE49-F238E27FC236}">
                  <a16:creationId xmlns:a16="http://schemas.microsoft.com/office/drawing/2014/main" id="{AE04BE6E-1CA9-8E13-5F16-8651597B5914}"/>
                </a:ext>
              </a:extLst>
            </p:cNvPr>
            <p:cNvSpPr/>
            <p:nvPr/>
          </p:nvSpPr>
          <p:spPr>
            <a:xfrm>
              <a:off x="7643446" y="2286000"/>
              <a:ext cx="386861" cy="351692"/>
            </a:xfrm>
            <a:prstGeom prst="decagon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121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CDCE0-6FDE-9BCD-E1FA-DE8973F932BF}"/>
              </a:ext>
            </a:extLst>
          </p:cNvPr>
          <p:cNvGrpSpPr/>
          <p:nvPr/>
        </p:nvGrpSpPr>
        <p:grpSpPr>
          <a:xfrm>
            <a:off x="1995709" y="3859417"/>
            <a:ext cx="5052498" cy="2568163"/>
            <a:chOff x="1995709" y="3833041"/>
            <a:chExt cx="5052498" cy="25681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1A2D63-127C-A902-8C7B-2A5C66117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709" y="3833041"/>
              <a:ext cx="5052498" cy="256816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3" name="Decagon 12">
              <a:extLst>
                <a:ext uri="{FF2B5EF4-FFF2-40B4-BE49-F238E27FC236}">
                  <a16:creationId xmlns:a16="http://schemas.microsoft.com/office/drawing/2014/main" id="{4119435E-9F8B-BAA5-0A58-EEAFD7508296}"/>
                </a:ext>
              </a:extLst>
            </p:cNvPr>
            <p:cNvSpPr/>
            <p:nvPr/>
          </p:nvSpPr>
          <p:spPr>
            <a:xfrm>
              <a:off x="5930113" y="5059000"/>
              <a:ext cx="386861" cy="351692"/>
            </a:xfrm>
            <a:prstGeom prst="decagon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131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19FF0-9B69-6A0D-7F3E-D98867F13C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B6DE01-6324-4249-9D48-8927178D257E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1A031-DC14-78AE-1E55-C6907547D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0334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51C08-5056-F379-738E-AA3508B453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64A35A-A3D0-49DC-B895-018AD9D20BD7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5BAA6-DDB7-D776-9C5B-8326D4916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5FE0F-7EF9-ECFC-034B-12E58DA05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2" y="984733"/>
            <a:ext cx="7203233" cy="54533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0334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91A40-624B-C52A-766E-50A8100DF4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E05D55-625E-4E1A-8B13-BB2635F80DA8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68A85-C37E-F72D-49D3-ADD54ADD6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43C72-2CD6-FE38-590B-A4C3C7C0F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96" y="4168345"/>
            <a:ext cx="4010804" cy="1954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A6E76-7B0D-0E90-90ED-E6D3D9EE3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962" y="1363963"/>
            <a:ext cx="3101609" cy="2149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20B43B-9AF3-C043-550D-7F7CA8087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64" y="1363963"/>
            <a:ext cx="3391464" cy="21689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2197101" y="10823"/>
            <a:ext cx="5927724" cy="952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&amp; EL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0C599-9EDA-549C-867B-5F1426B57E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9446F3-E19C-4F72-8F8A-A10CDE722938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75C13-0A9A-2CD3-2045-E6249E3FB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97168-2CD2-6E6B-ED84-6824A12BA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070699"/>
            <a:ext cx="2855720" cy="2242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B57EF-FFDF-4B58-8E28-BC18547BD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650" y="1070699"/>
            <a:ext cx="3440549" cy="2242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6CA9F2-B67A-396B-6590-3590A250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775699"/>
            <a:ext cx="2855720" cy="2242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503DF4-DF81-B6D6-077A-B8AF3A521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650" y="3775699"/>
            <a:ext cx="2766300" cy="249957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DD480-FAC5-920E-83BE-B2A8712FF8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C7EA78-ED86-4787-A238-7B8D3E1DD944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E4F19-3B8D-5B75-92C4-B40E5E77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8C001-396D-7D30-BFFF-5C158137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3" y="864162"/>
            <a:ext cx="2441284" cy="436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094D4-E7DD-FF66-0CAB-4A9387ECF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1" y="874823"/>
            <a:ext cx="6276973" cy="5600588"/>
          </a:xfrm>
          <a:prstGeom prst="rect">
            <a:avLst/>
          </a:prstGeom>
        </p:spPr>
      </p:pic>
      <p:sp>
        <p:nvSpPr>
          <p:cNvPr id="5" name="Decagon 4">
            <a:extLst>
              <a:ext uri="{FF2B5EF4-FFF2-40B4-BE49-F238E27FC236}">
                <a16:creationId xmlns:a16="http://schemas.microsoft.com/office/drawing/2014/main" id="{B6CCD155-2E08-4247-43ED-EB626D7BF598}"/>
              </a:ext>
            </a:extLst>
          </p:cNvPr>
          <p:cNvSpPr/>
          <p:nvPr/>
        </p:nvSpPr>
        <p:spPr>
          <a:xfrm>
            <a:off x="8046454" y="1529300"/>
            <a:ext cx="386861" cy="351692"/>
          </a:xfrm>
          <a:prstGeom prst="decagon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60EF559-793D-8105-B1C6-ED3B13117D64}"/>
              </a:ext>
            </a:extLst>
          </p:cNvPr>
          <p:cNvSpPr txBox="1">
            <a:spLocks/>
          </p:cNvSpPr>
          <p:nvPr/>
        </p:nvSpPr>
        <p:spPr bwMode="auto">
          <a:xfrm>
            <a:off x="2197101" y="10823"/>
            <a:ext cx="5927724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&amp; EL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259373" y="619161"/>
            <a:ext cx="8625254" cy="57999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</a:p>
          <a:p>
            <a:pPr lvl="1">
              <a:lnSpc>
                <a:spcPct val="90000"/>
              </a:lnSpc>
            </a:pP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jsp:method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Java Beans </a:t>
            </a:r>
          </a:p>
          <a:p>
            <a:pPr lvl="1">
              <a:lnSpc>
                <a:spcPct val="90000"/>
              </a:lnSpc>
            </a:pP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jsp:setPropety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jsp:getProperty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Scopes: page, request, session, application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</a:t>
            </a:r>
          </a:p>
          <a:p>
            <a:pPr lvl="1">
              <a:lnSpc>
                <a:spcPct val="90000"/>
              </a:lnSpc>
            </a:pP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jsp:include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jsp:forward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jsp:param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 – EL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${EL Expression}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Operators, Implicit Objects, Scope Variables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1">
              <a:lnSpc>
                <a:spcPct val="90000"/>
              </a:lnSpc>
            </a:pP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Coersions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40B8C-FDAF-8668-A874-5C5F30018D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32381D-107D-40C7-93E0-0E73E5BFE4C7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962CD-23D2-DB9E-2FF9-4BF6D8607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AFCA7-646C-C60A-AE9C-6D7880F48E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C3173F-BE2E-4A5F-BEBE-6E3F7B1EDF6F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5C291-2318-BAE6-6561-CE4E913DC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B07DD-80F6-D5DB-A120-CC874E2E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712243"/>
            <a:ext cx="7065984" cy="5768456"/>
          </a:xfrm>
          <a:prstGeom prst="rect">
            <a:avLst/>
          </a:prstGeom>
        </p:spPr>
      </p:pic>
      <p:sp>
        <p:nvSpPr>
          <p:cNvPr id="4" name="Decagon 3">
            <a:extLst>
              <a:ext uri="{FF2B5EF4-FFF2-40B4-BE49-F238E27FC236}">
                <a16:creationId xmlns:a16="http://schemas.microsoft.com/office/drawing/2014/main" id="{A268448A-E111-F550-CAAA-5044AFE43FE9}"/>
              </a:ext>
            </a:extLst>
          </p:cNvPr>
          <p:cNvSpPr/>
          <p:nvPr/>
        </p:nvSpPr>
        <p:spPr>
          <a:xfrm>
            <a:off x="6480121" y="1597033"/>
            <a:ext cx="386861" cy="351692"/>
          </a:xfrm>
          <a:prstGeom prst="decagon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121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D4B08C-E9F9-1CDB-F0D1-79BA3C474E69}"/>
              </a:ext>
            </a:extLst>
          </p:cNvPr>
          <p:cNvSpPr txBox="1">
            <a:spLocks/>
          </p:cNvSpPr>
          <p:nvPr/>
        </p:nvSpPr>
        <p:spPr bwMode="auto">
          <a:xfrm>
            <a:off x="2197101" y="10823"/>
            <a:ext cx="5927724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&amp; EL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AFCA7-646C-C60A-AE9C-6D7880F48E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C3173F-BE2E-4A5F-BEBE-6E3F7B1EDF6F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5C291-2318-BAE6-6561-CE4E913DC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FA3EE-2913-C525-3214-EC7EBA013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4" y="1002735"/>
            <a:ext cx="5497836" cy="3674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B9DACB-B5E8-E43E-5207-3DE083A85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14" y="4838607"/>
            <a:ext cx="4395461" cy="1590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71004C-A2ED-21A4-6928-8F4B96CEF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4838607"/>
            <a:ext cx="4303450" cy="1377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154EF9-4298-B9BC-E924-EE2322943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3082" y="1002735"/>
            <a:ext cx="3402810" cy="2169461"/>
          </a:xfrm>
          <a:prstGeom prst="rect">
            <a:avLst/>
          </a:prstGeom>
        </p:spPr>
      </p:pic>
      <p:sp>
        <p:nvSpPr>
          <p:cNvPr id="4" name="Decagon 3">
            <a:extLst>
              <a:ext uri="{FF2B5EF4-FFF2-40B4-BE49-F238E27FC236}">
                <a16:creationId xmlns:a16="http://schemas.microsoft.com/office/drawing/2014/main" id="{4C54F7B2-9033-6C2A-4442-CB91324B3912}"/>
              </a:ext>
            </a:extLst>
          </p:cNvPr>
          <p:cNvSpPr/>
          <p:nvPr/>
        </p:nvSpPr>
        <p:spPr>
          <a:xfrm>
            <a:off x="4132272" y="1406811"/>
            <a:ext cx="386861" cy="351692"/>
          </a:xfrm>
          <a:prstGeom prst="decagon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131</a:t>
            </a:r>
          </a:p>
        </p:txBody>
      </p:sp>
      <p:sp>
        <p:nvSpPr>
          <p:cNvPr id="7" name="Decagon 6">
            <a:extLst>
              <a:ext uri="{FF2B5EF4-FFF2-40B4-BE49-F238E27FC236}">
                <a16:creationId xmlns:a16="http://schemas.microsoft.com/office/drawing/2014/main" id="{AAB1785C-D89E-FBC1-3BBB-C2F590E5AC80}"/>
              </a:ext>
            </a:extLst>
          </p:cNvPr>
          <p:cNvSpPr/>
          <p:nvPr/>
        </p:nvSpPr>
        <p:spPr>
          <a:xfrm>
            <a:off x="4132272" y="4838607"/>
            <a:ext cx="386861" cy="351692"/>
          </a:xfrm>
          <a:prstGeom prst="decagon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161</a:t>
            </a:r>
          </a:p>
        </p:txBody>
      </p:sp>
      <p:sp>
        <p:nvSpPr>
          <p:cNvPr id="9" name="Decagon 8">
            <a:extLst>
              <a:ext uri="{FF2B5EF4-FFF2-40B4-BE49-F238E27FC236}">
                <a16:creationId xmlns:a16="http://schemas.microsoft.com/office/drawing/2014/main" id="{015DD84F-0584-DA1B-FF5F-86F68C7F6AF5}"/>
              </a:ext>
            </a:extLst>
          </p:cNvPr>
          <p:cNvSpPr/>
          <p:nvPr/>
        </p:nvSpPr>
        <p:spPr>
          <a:xfrm>
            <a:off x="8529055" y="4838607"/>
            <a:ext cx="386861" cy="351692"/>
          </a:xfrm>
          <a:prstGeom prst="decagon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151</a:t>
            </a:r>
          </a:p>
        </p:txBody>
      </p:sp>
      <p:sp>
        <p:nvSpPr>
          <p:cNvPr id="11" name="Decagon 10">
            <a:extLst>
              <a:ext uri="{FF2B5EF4-FFF2-40B4-BE49-F238E27FC236}">
                <a16:creationId xmlns:a16="http://schemas.microsoft.com/office/drawing/2014/main" id="{AD2BD63F-757A-C47B-19A8-67EF8E44B777}"/>
              </a:ext>
            </a:extLst>
          </p:cNvPr>
          <p:cNvSpPr/>
          <p:nvPr/>
        </p:nvSpPr>
        <p:spPr>
          <a:xfrm>
            <a:off x="8529054" y="1406811"/>
            <a:ext cx="386861" cy="351692"/>
          </a:xfrm>
          <a:prstGeom prst="decagon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048E812-233D-CF97-E37F-0A969AD04736}"/>
              </a:ext>
            </a:extLst>
          </p:cNvPr>
          <p:cNvSpPr txBox="1">
            <a:spLocks/>
          </p:cNvSpPr>
          <p:nvPr/>
        </p:nvSpPr>
        <p:spPr bwMode="auto">
          <a:xfrm>
            <a:off x="2197101" y="10823"/>
            <a:ext cx="5927724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&amp; EL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521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AFCA7-646C-C60A-AE9C-6D7880F48E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C3173F-BE2E-4A5F-BEBE-6E3F7B1EDF6F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5C291-2318-BAE6-6561-CE4E913DC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98A836D-0AEF-E2BB-5AAF-CF280D133472}"/>
              </a:ext>
            </a:extLst>
          </p:cNvPr>
          <p:cNvSpPr txBox="1">
            <a:spLocks/>
          </p:cNvSpPr>
          <p:nvPr/>
        </p:nvSpPr>
        <p:spPr bwMode="auto">
          <a:xfrm>
            <a:off x="2197101" y="10823"/>
            <a:ext cx="5927724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&amp; EL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9C119F-ABBF-2D9A-AF01-9265E5EA3D27}"/>
              </a:ext>
            </a:extLst>
          </p:cNvPr>
          <p:cNvGrpSpPr/>
          <p:nvPr/>
        </p:nvGrpSpPr>
        <p:grpSpPr>
          <a:xfrm>
            <a:off x="465579" y="1165369"/>
            <a:ext cx="8212841" cy="5111931"/>
            <a:chOff x="465579" y="1165369"/>
            <a:chExt cx="8212841" cy="51119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CE749F-573A-47C9-9DB4-48FFDB405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579" y="1165369"/>
              <a:ext cx="8212841" cy="5111931"/>
            </a:xfrm>
            <a:prstGeom prst="rect">
              <a:avLst/>
            </a:prstGeom>
          </p:spPr>
        </p:pic>
        <p:sp>
          <p:nvSpPr>
            <p:cNvPr id="6" name="Decagon 5">
              <a:extLst>
                <a:ext uri="{FF2B5EF4-FFF2-40B4-BE49-F238E27FC236}">
                  <a16:creationId xmlns:a16="http://schemas.microsoft.com/office/drawing/2014/main" id="{02FF9B64-21EB-358A-9E93-A37C4001F436}"/>
                </a:ext>
              </a:extLst>
            </p:cNvPr>
            <p:cNvSpPr/>
            <p:nvPr/>
          </p:nvSpPr>
          <p:spPr>
            <a:xfrm>
              <a:off x="7578969" y="2193679"/>
              <a:ext cx="386861" cy="351692"/>
            </a:xfrm>
            <a:prstGeom prst="decagon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171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27BEC8A-A7E6-ACE6-615F-5DFA2BC79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013" y="2074236"/>
              <a:ext cx="5963719" cy="23716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2786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9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Iterations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0" y="1063625"/>
            <a:ext cx="9144000" cy="15414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required for performing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looping function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 a collection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the JavaBeans component and assigned to a scripting variable by using iteration tags </a:t>
            </a:r>
            <a:endParaRPr lang="vi-V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859" name="Group 19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00061441"/>
              </p:ext>
            </p:extLst>
          </p:nvPr>
        </p:nvGraphicFramePr>
        <p:xfrm>
          <a:off x="0" y="2217738"/>
          <a:ext cx="9144000" cy="4281487"/>
        </p:xfrm>
        <a:graphic>
          <a:graphicData uri="http://schemas.openxmlformats.org/drawingml/2006/table">
            <a:tbl>
              <a:tblPr/>
              <a:tblGrid>
                <a:gridCol w="198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8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4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Tags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3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c:forEach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&lt;c:forEach 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varName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items=“collection” begin=“begin” end=“end” step=“step” 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varStatus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internalLoopobject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”&gt;…&lt;/c:forEach&gt;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used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repeat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body content over a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collection of objects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Will continue for a number of times specified by the user in the code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varStatus’s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methods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 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12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&lt;c:forTokens&gt;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-&lt;</a:t>
                      </a:r>
                      <a:r>
                        <a:rPr kumimoji="0" lang="nb-NO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c:forTokens items=“stringofToken” delims=“delimiters” var=“varName” &gt;...&lt;/c:forTokens&gt;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used to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iterate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over a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collection of tokens separated by user-specified delimiters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It is a container tag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2A0BF-3AB4-4456-65E0-5DA642876A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39798A-5F24-4108-85FA-8E8E949F0987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7C7C0-79E6-D4B2-766D-DCDFE255A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/>
          </p:cNvSpPr>
          <p:nvPr>
            <p:ph type="title" idx="4294967295"/>
          </p:nvPr>
        </p:nvSpPr>
        <p:spPr>
          <a:xfrm>
            <a:off x="420688" y="0"/>
            <a:ext cx="7623175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Example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8962F-9E5C-316D-CAAF-7D757AA459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BFFE11-84ED-472B-959A-56804BAF6379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955D74-F7F2-3F35-4372-FFAAA114A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9441B0-5C5A-F32B-A4DE-38EC29CF9008}"/>
              </a:ext>
            </a:extLst>
          </p:cNvPr>
          <p:cNvGrpSpPr/>
          <p:nvPr/>
        </p:nvGrpSpPr>
        <p:grpSpPr>
          <a:xfrm>
            <a:off x="0" y="1184530"/>
            <a:ext cx="7059561" cy="5296169"/>
            <a:chOff x="0" y="1184530"/>
            <a:chExt cx="7059561" cy="529616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C336B6D-EC6D-C8ED-8C46-631D2939E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84530"/>
              <a:ext cx="7059561" cy="5296169"/>
            </a:xfrm>
            <a:prstGeom prst="rect">
              <a:avLst/>
            </a:prstGeom>
          </p:spPr>
        </p:pic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3DDB060D-2F3F-8E52-06E0-53891FC73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74" y="2211888"/>
              <a:ext cx="5255796" cy="216680"/>
            </a:xfrm>
            <a:prstGeom prst="rect">
              <a:avLst/>
            </a:prstGeom>
            <a:noFill/>
            <a:ln w="158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208A7059-8D6D-4C9F-4E1F-B64EDCB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004" y="3917783"/>
              <a:ext cx="3712131" cy="521481"/>
            </a:xfrm>
            <a:prstGeom prst="rect">
              <a:avLst/>
            </a:prstGeom>
            <a:noFill/>
            <a:ln w="158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42CD3D-B6FF-E8D4-9600-1E2D0D920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003" y="4638725"/>
              <a:ext cx="4606867" cy="521481"/>
            </a:xfrm>
            <a:prstGeom prst="rect">
              <a:avLst/>
            </a:prstGeom>
            <a:noFill/>
            <a:ln w="158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8AECC7B-7D39-F0A6-B971-B7F91511F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004" y="5406998"/>
              <a:ext cx="5914557" cy="708576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C49925-57DC-8261-6CC2-DCE31BAA2E95}"/>
              </a:ext>
            </a:extLst>
          </p:cNvPr>
          <p:cNvGrpSpPr/>
          <p:nvPr/>
        </p:nvGrpSpPr>
        <p:grpSpPr>
          <a:xfrm>
            <a:off x="7155008" y="1184530"/>
            <a:ext cx="1890669" cy="4747919"/>
            <a:chOff x="7155008" y="1184530"/>
            <a:chExt cx="1890669" cy="474791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2AE2DF-4E41-C9DD-7962-B74C470B9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5008" y="1184530"/>
              <a:ext cx="1890669" cy="4671465"/>
            </a:xfrm>
            <a:prstGeom prst="rect">
              <a:avLst/>
            </a:prstGeom>
          </p:spPr>
        </p:pic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66DCF411-C986-D0F3-55AD-F2BE1B0E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5008" y="1661652"/>
              <a:ext cx="1561743" cy="963561"/>
            </a:xfrm>
            <a:prstGeom prst="rect">
              <a:avLst/>
            </a:prstGeom>
            <a:noFill/>
            <a:ln w="158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C1AF43CB-F741-5315-9C26-E433974D8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5008" y="2763978"/>
              <a:ext cx="1561743" cy="883790"/>
            </a:xfrm>
            <a:prstGeom prst="rect">
              <a:avLst/>
            </a:prstGeom>
            <a:noFill/>
            <a:ln w="158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C0C8A304-BA6D-2157-B1A6-BCC71B3B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5008" y="3786533"/>
              <a:ext cx="1561742" cy="2145916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6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URL-Related Actions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-33868" y="1485597"/>
            <a:ext cx="9144000" cy="58928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import resources from a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given URL, re-encode URLs, redirect to URLs, as well as pass additional request parameters where necessary</a:t>
            </a:r>
            <a:endParaRPr lang="vi-V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01D0E-4658-8CB9-E338-54DD9BECE7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BD3F6E-33AB-4708-90A6-5FF10490ACAC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3D62A8-3346-CBE2-7DC8-1D018BB01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75411-7066-534A-7355-8108D767F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4" y="2141567"/>
            <a:ext cx="8353204" cy="434017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6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URL-Related Actions</a:t>
            </a:r>
          </a:p>
        </p:txBody>
      </p:sp>
      <p:graphicFrame>
        <p:nvGraphicFramePr>
          <p:cNvPr id="3893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55067"/>
              </p:ext>
            </p:extLst>
          </p:nvPr>
        </p:nvGraphicFramePr>
        <p:xfrm>
          <a:off x="105569" y="1805517"/>
          <a:ext cx="8932862" cy="4191001"/>
        </p:xfrm>
        <a:graphic>
          <a:graphicData uri="http://schemas.openxmlformats.org/drawingml/2006/table">
            <a:tbl>
              <a:tblPr/>
              <a:tblGrid>
                <a:gridCol w="191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Tags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&lt;c:redirect&gt;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&lt;c:redirect url=“url path”&gt;…&lt;/c:redirect&gt;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Sends the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client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redirect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the specified URL.  This action willabort processing of the current page.  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 may include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nested &lt;c:param&gt; tags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specify the query string. 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&lt;c:redirect url=“abc.jsp”/&gt;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1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&lt;c:param&gt;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nb-NO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&lt;c:param name=“nameOfQuery” value=”ValueOfParameter”&gt;...&lt;/c:param&gt;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 parameters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a URL.  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action can only be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nested within &lt;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c:import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&gt;, &lt;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c:url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&gt;, or &lt;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c:redirect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CFBA0-A9C3-3080-6EF2-63AF060E6C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E8A21A-8AFE-465E-9A4F-BB0EF483DC19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657D-5481-014D-DB21-6CDEB1AA6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6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URL-Related Actions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2F46F-8EFF-FA26-C3E9-8E7320D76A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D8BC42-A625-4FDF-A410-D98883F34312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26EE9C-A670-9997-76A7-984701700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B9363C-E9FB-EFF9-3EDC-AE3CE461C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72" y="1727843"/>
            <a:ext cx="7622799" cy="4173410"/>
          </a:xfrm>
          <a:prstGeom prst="rect">
            <a:avLst/>
          </a:prstGeom>
        </p:spPr>
      </p:pic>
      <p:sp>
        <p:nvSpPr>
          <p:cNvPr id="4" name="Decagon 3">
            <a:extLst>
              <a:ext uri="{FF2B5EF4-FFF2-40B4-BE49-F238E27FC236}">
                <a16:creationId xmlns:a16="http://schemas.microsoft.com/office/drawing/2014/main" id="{189E1834-7811-C0CB-ADDE-BEAA6AF188F9}"/>
              </a:ext>
            </a:extLst>
          </p:cNvPr>
          <p:cNvSpPr/>
          <p:nvPr/>
        </p:nvSpPr>
        <p:spPr>
          <a:xfrm>
            <a:off x="7578969" y="2193679"/>
            <a:ext cx="386861" cy="351692"/>
          </a:xfrm>
          <a:prstGeom prst="decagon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6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URL-Related Actions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B92FB-30EB-AC0C-F6C4-C45BE6972C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1EA933-F0A8-4C90-AD7F-828B8FA8050D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959A7-A149-68BC-48D1-F9FD69A1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0F8E2-C10C-9C19-6304-C345B39DB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41" y="1511958"/>
            <a:ext cx="8207451" cy="4359018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57D34CE8-D7C1-8CCD-003E-731912953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680" y="4758169"/>
            <a:ext cx="5548853" cy="694364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Decagon 3">
            <a:extLst>
              <a:ext uri="{FF2B5EF4-FFF2-40B4-BE49-F238E27FC236}">
                <a16:creationId xmlns:a16="http://schemas.microsoft.com/office/drawing/2014/main" id="{48F9ABE5-FD26-7A12-4CE5-20FF9D518CBE}"/>
              </a:ext>
            </a:extLst>
          </p:cNvPr>
          <p:cNvSpPr/>
          <p:nvPr/>
        </p:nvSpPr>
        <p:spPr>
          <a:xfrm>
            <a:off x="7578969" y="2193679"/>
            <a:ext cx="386861" cy="351692"/>
          </a:xfrm>
          <a:prstGeom prst="decagon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6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URL-Related Actions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2F46F-8EFF-FA26-C3E9-8E7320D76A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D8BC42-A625-4FDF-A410-D98883F34312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26EE9C-A670-9997-76A7-984701700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B2487C-92ED-9E53-8B85-2C38056B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6" y="2107137"/>
            <a:ext cx="4669596" cy="20743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13B552-34CE-EF9F-8B98-11194869B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985" y="2107137"/>
            <a:ext cx="3387501" cy="27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1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86800" cy="4982308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remove all java code in JSP (View)? Complete the MVC 2 Design Pattern with View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JSTL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data grid tag library using in JSP?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Tag Libraries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Classical, Simple, and Handles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the custom Tag Lib and use it in JSP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4B933-035F-36B1-C924-EDC6B36DFC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9C29F7-8978-4E97-BBE4-8485E036478F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A1537D-FDF9-3BC3-6036-91B4E4C43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1563688" y="0"/>
            <a:ext cx="7580312" cy="6365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Summary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6C6F65D-2F54-46F3-4676-6F528908CA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07A53B-C130-4D05-AF6E-AF6CB648E723}" type="datetime1">
              <a:rPr lang="en-US" smtClean="0"/>
              <a:t>9/10/2025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505519-29EB-612E-8AAC-7E771A2A5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28B9FB-0D29-875B-231C-DF7383F7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4" y="838271"/>
            <a:ext cx="7999013" cy="556956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1563688" y="0"/>
            <a:ext cx="7580312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</a:rPr>
              <a:t>Functions Tag Libraries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-16166" y="1556804"/>
            <a:ext cx="9144000" cy="488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library contains tags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process on </a:t>
            </a:r>
            <a:r>
              <a:rPr lang="en-US" alt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page combining </a:t>
            </a:r>
            <a:r>
              <a:rPr lang="en-US" alt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jstl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functions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treat null Strings as empty Strings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declared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&lt;%@ </a:t>
            </a:r>
            <a:r>
              <a:rPr lang="en-US" altLang="en-US" sz="24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taglib</a:t>
            </a: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prefix=“</a:t>
            </a:r>
            <a:r>
              <a:rPr lang="en-US" altLang="en-US" sz="24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4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=”http://java.sun.com/</a:t>
            </a:r>
            <a:r>
              <a:rPr lang="en-US" altLang="en-US" sz="24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4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jstl</a:t>
            </a: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/functions” %&gt;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spcBef>
                <a:spcPts val="376"/>
              </a:spcBef>
              <a:buFont typeface="Arial" panose="020B0604020202020204" pitchFamily="34" charset="0"/>
              <a:buChar char="–"/>
            </a:pP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fn:length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376"/>
              </a:spcBef>
              <a:buFont typeface="Arial" panose="020B0604020202020204" pitchFamily="34" charset="0"/>
              <a:buChar char="–"/>
            </a:pP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fn:contains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376"/>
              </a:spcBef>
              <a:buFont typeface="Arial" panose="020B0604020202020204" pitchFamily="34" charset="0"/>
              <a:buChar char="–"/>
            </a:pP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fn:containsIgnoreCase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376"/>
              </a:spcBef>
              <a:buFont typeface="Arial" panose="020B0604020202020204" pitchFamily="34" charset="0"/>
              <a:buChar char="–"/>
            </a:pP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fn:indexOf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376"/>
              </a:spcBef>
              <a:buFont typeface="Arial" panose="020B0604020202020204" pitchFamily="34" charset="0"/>
              <a:buChar char="–"/>
            </a:pP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fn:split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376"/>
              </a:spcBef>
              <a:buFont typeface="Arial" panose="020B0604020202020204" pitchFamily="34" charset="0"/>
              <a:buChar char="–"/>
            </a:pP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fn:trim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376"/>
              </a:spcBef>
              <a:buFont typeface="Arial" panose="020B0604020202020204" pitchFamily="34" charset="0"/>
              <a:buChar char="–"/>
            </a:pP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fn:substring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376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AB380-F7C8-BE21-319A-490C0C093C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C6C699-8EF1-4C11-B317-B8F21F4E3366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99AD2-D9D5-E1C6-9F60-D49B5FC87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C995B-E373-EF2D-A71C-46F563F0C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232" y="3287862"/>
            <a:ext cx="2535746" cy="315103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/>
          </p:cNvSpPr>
          <p:nvPr>
            <p:ph type="title" idx="4294967295"/>
          </p:nvPr>
        </p:nvSpPr>
        <p:spPr>
          <a:xfrm>
            <a:off x="1563688" y="0"/>
            <a:ext cx="7580312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</a:rPr>
              <a:t>Functions Tag Libraries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B86C2-CF9C-C74D-A40C-391F09BB27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C9529E-50EE-4206-99BA-69FCA2E3A081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5ADB9-DBFE-DEC2-D22D-0F23096B1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5AF4D-29A6-6788-D01F-DE364EA0B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33982"/>
            <a:ext cx="6803472" cy="50835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B75DEF-B0E6-6CAB-7A9A-7537D8C41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418" y="1333983"/>
            <a:ext cx="2248978" cy="279468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191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SQL Tag Library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-16934" y="1484844"/>
            <a:ext cx="9144000" cy="4995856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library contains tags, which are used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SQL databases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are used to perform the database related tasks, such 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selection, insertion, deletion and modification without using java codes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an interface for executing SQL queries on database through JSP. 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declared by 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&lt;%@ taglib prefix=“sql” uri=”http://java.sun.com/jsp/jstl/sql”  %&gt;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“setDataSource” Tag</a:t>
            </a:r>
          </a:p>
          <a:p>
            <a:pPr lvl="1"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a data source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an empty tag and allows the user to set data source information for the database</a:t>
            </a:r>
          </a:p>
          <a:p>
            <a:pPr lvl="1"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&lt;sql:setDataSource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dataSource=“datasource” |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url=“jdbcurl” driver=“jdbcclassdriver” user=“username” password=“password”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var=“varName” scope=“page | request | session | application”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lvl="1"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DataSource attribute is used, then url attribute cannot be used.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AF35D-6E62-E499-2012-6D7C515750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C38825-F4AC-4C68-8888-02D8ABB3BA31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227FB-80E0-67A5-6F7F-49B32A48B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122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SQL Tag Library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5270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280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“query” Tag</a:t>
            </a:r>
          </a:p>
          <a:p>
            <a:pPr lvl="1" eaLnBrk="1" hangingPunct="1">
              <a:lnSpc>
                <a:spcPct val="80000"/>
              </a:lnSpc>
              <a:spcBef>
                <a:spcPts val="28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Searches the database and returns a result set containing rows of data. (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Passing database queries function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28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tag can either be an empty tag or a container tag. </a:t>
            </a:r>
          </a:p>
          <a:p>
            <a:pPr lvl="1" eaLnBrk="1" hangingPunct="1">
              <a:lnSpc>
                <a:spcPct val="80000"/>
              </a:lnSpc>
              <a:spcBef>
                <a:spcPts val="28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SELECT statement is used to select data from the table.</a:t>
            </a:r>
          </a:p>
          <a:p>
            <a:pPr lvl="1" eaLnBrk="1" hangingPunct="1">
              <a:lnSpc>
                <a:spcPct val="80000"/>
              </a:lnSpc>
              <a:spcBef>
                <a:spcPts val="28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eaLnBrk="1" hangingPunct="1">
              <a:lnSpc>
                <a:spcPct val="80000"/>
              </a:lnSpc>
              <a:spcBef>
                <a:spcPts val="280"/>
              </a:spcBef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&lt;sql:query var=“varName” dataSource=“datasource” scope=“page | request | session | application”&gt;</a:t>
            </a:r>
          </a:p>
          <a:p>
            <a:pPr eaLnBrk="1" hangingPunct="1">
              <a:lnSpc>
                <a:spcPct val="80000"/>
              </a:lnSpc>
              <a:spcBef>
                <a:spcPts val="280"/>
              </a:spcBef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SQL Statement</a:t>
            </a:r>
          </a:p>
          <a:p>
            <a:pPr eaLnBrk="1" hangingPunct="1">
              <a:lnSpc>
                <a:spcPct val="80000"/>
              </a:lnSpc>
              <a:spcBef>
                <a:spcPts val="280"/>
              </a:spcBef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&lt;sql:param value=“value” /&gt;</a:t>
            </a:r>
          </a:p>
          <a:p>
            <a:pPr eaLnBrk="1" hangingPunct="1">
              <a:lnSpc>
                <a:spcPct val="80000"/>
              </a:lnSpc>
              <a:spcBef>
                <a:spcPts val="280"/>
              </a:spcBef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&lt;/sql:query&gt; </a:t>
            </a:r>
          </a:p>
          <a:p>
            <a:pPr eaLnBrk="1" hangingPunct="1">
              <a:lnSpc>
                <a:spcPct val="80000"/>
              </a:lnSpc>
              <a:spcBef>
                <a:spcPts val="280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“update” Tag</a:t>
            </a:r>
          </a:p>
          <a:p>
            <a:pPr lvl="1" eaLnBrk="1" hangingPunct="1">
              <a:lnSpc>
                <a:spcPct val="80000"/>
              </a:lnSpc>
              <a:spcBef>
                <a:spcPts val="28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Executes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INSERT, UPDATE AND DELETE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statements. </a:t>
            </a:r>
          </a:p>
          <a:p>
            <a:pPr lvl="1" eaLnBrk="1" hangingPunct="1">
              <a:lnSpc>
                <a:spcPct val="80000"/>
              </a:lnSpc>
              <a:spcBef>
                <a:spcPts val="28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Zero is returned if no rows are affected by statements</a:t>
            </a:r>
          </a:p>
          <a:p>
            <a:pPr lvl="1" eaLnBrk="1" hangingPunct="1">
              <a:lnSpc>
                <a:spcPct val="80000"/>
              </a:lnSpc>
              <a:spcBef>
                <a:spcPts val="28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fr-FR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280"/>
              </a:spcBef>
              <a:buFont typeface="Arial" panose="020B0604020202020204" pitchFamily="34" charset="0"/>
              <a:buNone/>
            </a:pPr>
            <a:r>
              <a:rPr lang="fr-FR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&lt;sql:update var=“varName” dataSource=“datasource” scope=“page | request | session | application”&gt;</a:t>
            </a:r>
            <a:endParaRPr lang="en-US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280"/>
              </a:spcBef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Statement</a:t>
            </a:r>
          </a:p>
          <a:p>
            <a:pPr lvl="1" eaLnBrk="1" hangingPunct="1">
              <a:lnSpc>
                <a:spcPct val="80000"/>
              </a:lnSpc>
              <a:spcBef>
                <a:spcPts val="280"/>
              </a:spcBef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&lt;sql:param  value=“value” /&gt;</a:t>
            </a:r>
          </a:p>
          <a:p>
            <a:pPr eaLnBrk="1" hangingPunct="1">
              <a:lnSpc>
                <a:spcPct val="80000"/>
              </a:lnSpc>
              <a:spcBef>
                <a:spcPts val="280"/>
              </a:spcBef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&lt;/sql:update&gt; </a:t>
            </a:r>
            <a:endParaRPr lang="vi-V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61F44-E07B-9712-D6A8-9FD01D7ED0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452CF7-A77E-4E6E-8C86-79A3BC448A00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C6B742-8F6C-9845-F7EF-035E51C02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122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SQL Tag Library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-28575" y="1362075"/>
            <a:ext cx="9144000" cy="49752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var attribute of query Tag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javax.servlet.jsp.jstl.sql.Result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columnNames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Returns the names of the columns in the result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Returns the number of rows in the cached ResultSet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Returns the result of the query as an array of SortedMap objects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rowsByIndex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Returns the result of the query as an array of arrays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limitedByMaxRows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Returns true if the query was limited by a maximum row setting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7D395-F94B-88AE-8D76-90DF0B23C8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1BCB6E-321C-4EC0-A532-CFFD59BDBE1E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6EA6ED-F7AE-39E7-5CCF-8AD423591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4933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SQL Tag Library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>
          <a:xfrm>
            <a:off x="-19050" y="1393446"/>
            <a:ext cx="9144000" cy="5127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“transaction” Tag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a transaction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context for &lt;</a:t>
            </a:r>
            <a:r>
              <a:rPr lang="en-US" alt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sql:query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 and &lt;</a:t>
            </a:r>
            <a:r>
              <a:rPr lang="en-US" alt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sql:update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 tags. 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 object is obtained from &lt;</a:t>
            </a:r>
            <a:r>
              <a:rPr lang="en-US" alt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sql:transaction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 as this tag is responsible for managing access to the database.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fr-FR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sql:transaction</a:t>
            </a:r>
            <a:r>
              <a:rPr lang="fr-FR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fr-FR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fr-FR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fr-FR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isolation=“</a:t>
            </a:r>
            <a:r>
              <a:rPr lang="fr-FR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isolationLevel</a:t>
            </a:r>
            <a:r>
              <a:rPr lang="fr-FR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sql:update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or &lt;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sql:query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Statements</a:t>
            </a:r>
          </a:p>
          <a:p>
            <a:pPr eaLnBrk="1" hangingPunct="1">
              <a:lnSpc>
                <a:spcPct val="8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sql:transaction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“param” Tag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values for parameters markers (“?”)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SQL statements. 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acts as a sub tag for &lt;</a:t>
            </a:r>
            <a:r>
              <a:rPr lang="en-US" alt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sql:query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 and &lt;</a:t>
            </a:r>
            <a:r>
              <a:rPr lang="en-US" alt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sql:update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algn="ctr" eaLnBrk="1" hangingPunct="1">
              <a:lnSpc>
                <a:spcPct val="8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sql:param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value=”value”/&gt;</a:t>
            </a:r>
            <a:endParaRPr lang="vi-VN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D2D33-6D30-B033-6B1E-D85EF3F6CC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5A2F6C-75CA-4142-A4A5-74780E83F9BB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8CBE9-C506-1A3E-248C-0E581E9A0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9378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Library Tag Lib Library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180422" y="926329"/>
            <a:ext cx="8229600" cy="583641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</a:rPr>
              <a:t>Build the data grid by tag library as follows: </a:t>
            </a:r>
            <a:endParaRPr lang="vi-VN" altLang="en-US" sz="2800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4F4D4-2107-9FBA-BD13-98CE2C5AD9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96514C-1347-47A3-A795-549241F99DD2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5D746A-BC67-E4DB-4BBC-32CD6F9DC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DC83C-A957-A922-0C0F-0EEB50D20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92" y="1673202"/>
            <a:ext cx="3318720" cy="1182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81510-A54A-7E37-11CE-1914C420E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086" y="1687621"/>
            <a:ext cx="2958178" cy="112855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B0C62D-FE2A-56A4-0CFA-D21E51EBC6E4}"/>
              </a:ext>
            </a:extLst>
          </p:cNvPr>
          <p:cNvGrpSpPr/>
          <p:nvPr/>
        </p:nvGrpSpPr>
        <p:grpSpPr>
          <a:xfrm>
            <a:off x="33744" y="1673202"/>
            <a:ext cx="2302569" cy="2613663"/>
            <a:chOff x="1" y="1538757"/>
            <a:chExt cx="2222090" cy="26290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C7C9CA-9CBA-69D2-60F3-A32E5F85C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" y="1538757"/>
              <a:ext cx="2222090" cy="9533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24CE35-C405-85F4-2123-69E1E8D2F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5562" y="2492083"/>
              <a:ext cx="1493649" cy="19813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BC70D09-EE32-538E-435A-A9256F71B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495" y="2780821"/>
              <a:ext cx="2027096" cy="138696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6CC3DAA-87D9-A173-A90E-B9793ADF2F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6314" y="4197291"/>
            <a:ext cx="6721639" cy="2267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077913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SQL Tag Library – Example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88598-EB1A-8ED4-FE01-3FB5351D01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A42DB9-8FB1-4C48-87D4-16B6E70709E5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66CF3-6793-14AD-6EFE-7D67CD350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520CB-885D-0213-DC72-3C0494639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2" y="959381"/>
            <a:ext cx="8042789" cy="55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87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SQL Tag Library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052763" y="1857375"/>
            <a:ext cx="3429000" cy="609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  <a:cs typeface="Arial" panose="020B0604020202020204" pitchFamily="34" charset="0"/>
              </a:rPr>
              <a:t>SQL Tag Library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385763" y="3838575"/>
            <a:ext cx="19812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cs typeface="Arial" panose="020B0604020202020204" pitchFamily="34" charset="0"/>
              </a:rPr>
              <a:t>setDataSource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2595563" y="3838575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4119563" y="3838575"/>
            <a:ext cx="12192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7624763" y="3838575"/>
            <a:ext cx="12192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cs typeface="Arial" panose="020B0604020202020204" pitchFamily="34" charset="0"/>
              </a:rPr>
              <a:t>param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719763" y="3838575"/>
            <a:ext cx="16002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cs typeface="Arial" panose="020B0604020202020204" pitchFamily="34" charset="0"/>
              </a:rPr>
              <a:t>transaction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376363" y="2466975"/>
            <a:ext cx="6858000" cy="1371600"/>
            <a:chOff x="1219200" y="2438400"/>
            <a:chExt cx="6858000" cy="1371600"/>
          </a:xfrm>
        </p:grpSpPr>
        <p:sp>
          <p:nvSpPr>
            <p:cNvPr id="51210" name="Line 20"/>
            <p:cNvSpPr>
              <a:spLocks noChangeShapeType="1"/>
            </p:cNvSpPr>
            <p:nvPr/>
          </p:nvSpPr>
          <p:spPr bwMode="auto">
            <a:xfrm>
              <a:off x="4648200" y="2438400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Line 18"/>
            <p:cNvSpPr>
              <a:spLocks noChangeShapeType="1"/>
            </p:cNvSpPr>
            <p:nvPr/>
          </p:nvSpPr>
          <p:spPr bwMode="auto">
            <a:xfrm>
              <a:off x="1219200" y="3048000"/>
              <a:ext cx="3276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Line 18"/>
            <p:cNvSpPr>
              <a:spLocks noChangeShapeType="1"/>
            </p:cNvSpPr>
            <p:nvPr/>
          </p:nvSpPr>
          <p:spPr bwMode="auto">
            <a:xfrm>
              <a:off x="4495800" y="3048000"/>
              <a:ext cx="3581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Line 12"/>
            <p:cNvSpPr>
              <a:spLocks noChangeShapeType="1"/>
            </p:cNvSpPr>
            <p:nvPr/>
          </p:nvSpPr>
          <p:spPr bwMode="auto">
            <a:xfrm>
              <a:off x="30480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12"/>
            <p:cNvSpPr>
              <a:spLocks noChangeShapeType="1"/>
            </p:cNvSpPr>
            <p:nvPr/>
          </p:nvSpPr>
          <p:spPr bwMode="auto">
            <a:xfrm>
              <a:off x="46482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12"/>
            <p:cNvSpPr>
              <a:spLocks noChangeShapeType="1"/>
            </p:cNvSpPr>
            <p:nvPr/>
          </p:nvSpPr>
          <p:spPr bwMode="auto">
            <a:xfrm>
              <a:off x="80772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Line 12"/>
            <p:cNvSpPr>
              <a:spLocks noChangeShapeType="1"/>
            </p:cNvSpPr>
            <p:nvPr/>
          </p:nvSpPr>
          <p:spPr bwMode="auto">
            <a:xfrm>
              <a:off x="12192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2"/>
            <p:cNvSpPr>
              <a:spLocks noChangeShapeType="1"/>
            </p:cNvSpPr>
            <p:nvPr/>
          </p:nvSpPr>
          <p:spPr bwMode="auto">
            <a:xfrm>
              <a:off x="63246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2EFD2-365B-5345-A802-FB96CF5DE4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98CE6E-3FAD-48B5-ADCF-403200929472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1B45C-B254-CC7A-67AC-2978E0A90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3" grpId="0" animBg="1"/>
      <p:bldP spid="24" grpId="0" animBg="1"/>
      <p:bldP spid="25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90600"/>
          </a:xfrm>
        </p:spPr>
        <p:txBody>
          <a:bodyPr/>
          <a:lstStyle/>
          <a:p>
            <a:pPr>
              <a:lnSpc>
                <a:spcPct val="5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Tag Library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0" y="863600"/>
            <a:ext cx="9144000" cy="561709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a new component being offered by the Sun for JSP programming.</a:t>
            </a:r>
          </a:p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library 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predefined tags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(by Sun) that provides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 set of reusable standard tags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that works in the similar manner everywhere</a:t>
            </a:r>
          </a:p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Allows programming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tags rather than </a:t>
            </a:r>
            <a:r>
              <a:rPr lang="en-US" alt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scriptlet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JSTL has reusable standard set of tags.</a:t>
            </a:r>
          </a:p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user with a script-free environment</a:t>
            </a:r>
          </a:p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easier for non-programmers &amp; inexperienced programmers</a:t>
            </a:r>
          </a:p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adds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overhead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the server.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compiled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servlet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The server is added with much more code by the JSTL. </a:t>
            </a:r>
          </a:p>
          <a:p>
            <a:pPr lvl="1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JSTL is also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less powerful than the </a:t>
            </a:r>
            <a:r>
              <a:rPr lang="en-US" alt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scriptlets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 embedded java codes can do everything in JSP pages </a:t>
            </a:r>
            <a:endParaRPr lang="vi-V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78916-8BA3-C35D-1D03-B62071FBBFA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91175B-FA59-4A29-AAB1-8197F14EE71C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63112-66AC-8375-AFC2-7107CB39F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5163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108155" y="1350258"/>
            <a:ext cx="8976852" cy="415704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remove all java code in JSP (View)? Complete the MVC 2 Design Pattern with View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JSTL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data grid tag library using in JSP?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Tag Libraries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Classical, Simple, and Handles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the custom Tag Lib and use it in JSP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281881" y="5507298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711AB-13A8-1C9C-B78D-C0A759A845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716085-023B-497E-8C02-31657EE4DF4B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DC835-2BDC-386C-D1B4-4407B9EAB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28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9318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892175"/>
            <a:ext cx="8510588" cy="5743575"/>
          </a:xfrm>
        </p:spPr>
        <p:txBody>
          <a:bodyPr/>
          <a:lstStyle/>
          <a:p>
            <a:pPr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preprocess in web application?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Using Filter as Controller in MVC2 Design Pattern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89B36-BFFB-6886-A466-6C6F29B296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D1A674-AA7D-4923-90BB-36657BA05605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E00EE-460E-1C2F-391D-DFE3EC153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9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21234-D411-83FE-2B78-172906A60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A203150A-6116-625F-A44F-E9E2C0CCAA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9378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DBC73-2825-5679-52D9-0D728C8647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F6953F-0819-4E61-A039-5DA87995F660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C0AE6-6152-CDE4-1CED-22F2D504E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44004-640D-233B-27CA-2A92E2A496A2}"/>
              </a:ext>
            </a:extLst>
          </p:cNvPr>
          <p:cNvSpPr txBox="1">
            <a:spLocks/>
          </p:cNvSpPr>
          <p:nvPr/>
        </p:nvSpPr>
        <p:spPr bwMode="auto">
          <a:xfrm>
            <a:off x="570361" y="2324880"/>
            <a:ext cx="8003278" cy="10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Lab06_ManageUsersByMVC2_JSTL.pdf</a:t>
            </a:r>
          </a:p>
        </p:txBody>
      </p:sp>
    </p:spTree>
    <p:extLst>
      <p:ext uri="{BB962C8B-B14F-4D97-AF65-F5344CB8AC3E}">
        <p14:creationId xmlns:p14="http://schemas.microsoft.com/office/powerpoint/2010/main" val="371438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9378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Quize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E2ADB-69F7-60BF-992D-C87D18D6369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F6953F-0819-4E61-A039-5DA87995F660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47304-D0C1-E58A-7609-C2EAB9DC0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5635FE-0907-DA7E-2A93-40BB55015096}"/>
              </a:ext>
            </a:extLst>
          </p:cNvPr>
          <p:cNvSpPr txBox="1">
            <a:spLocks/>
          </p:cNvSpPr>
          <p:nvPr/>
        </p:nvSpPr>
        <p:spPr bwMode="auto">
          <a:xfrm>
            <a:off x="570361" y="2324880"/>
            <a:ext cx="8003278" cy="184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Quiz 1 , pass : 1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Quiz 2, pass : 2</a:t>
            </a:r>
            <a:endParaRPr lang="vi-V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44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DD72-52FC-B0C8-711E-F0E1E551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096"/>
            <a:ext cx="8229600" cy="493124"/>
          </a:xfrm>
        </p:spPr>
        <p:txBody>
          <a:bodyPr/>
          <a:lstStyle/>
          <a:p>
            <a:r>
              <a:rPr lang="en-US"/>
              <a:t>Trial Exam-PRJ301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F039-CCC0-BC45-1AE6-A3EB68B38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7194" y="889117"/>
            <a:ext cx="9067800" cy="5558877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Helvetica Neue"/>
              </a:rPr>
              <a:t>     </a:t>
            </a:r>
            <a:r>
              <a:rPr lang="en-US" sz="2800" b="1" i="0" dirty="0">
                <a:effectLst/>
                <a:latin typeface="Helvetica Neue"/>
              </a:rPr>
              <a:t>Test Name</a:t>
            </a:r>
            <a:r>
              <a:rPr lang="en-US" sz="2800" b="0" i="0" dirty="0">
                <a:effectLst/>
                <a:latin typeface="Helvetica Neue"/>
              </a:rPr>
              <a:t>: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PE_PRJ301_TEST_135246</a:t>
            </a:r>
          </a:p>
          <a:p>
            <a:pPr algn="just">
              <a:buAutoNum type="arabicPeriod"/>
            </a:pPr>
            <a:r>
              <a:rPr lang="en-US" sz="1800" dirty="0" err="1">
                <a:latin typeface="Helvetica Neue"/>
              </a:rPr>
              <a:t>Đọc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hướng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dẫn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sử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dụng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b="1" dirty="0">
                <a:latin typeface="Helvetica Neue"/>
              </a:rPr>
              <a:t>PEA-User Guide.pdf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trên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thư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mục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b="1" dirty="0">
                <a:latin typeface="Helvetica Neue"/>
              </a:rPr>
              <a:t>TaiLieu_PRJ301 </a:t>
            </a:r>
            <a:r>
              <a:rPr lang="en-US" sz="1800" dirty="0">
                <a:latin typeface="Helvetica Neue"/>
              </a:rPr>
              <a:t>(Google Drive)</a:t>
            </a:r>
          </a:p>
          <a:p>
            <a:pPr algn="just" fontAlgn="base">
              <a:buAutoNum type="arabicPeriod" startAt="2"/>
            </a:pPr>
            <a:r>
              <a:rPr lang="en-US" sz="1800" b="0" i="0" dirty="0">
                <a:effectLst/>
                <a:latin typeface="Tahoma" panose="020B0604030504040204" pitchFamily="34" charset="0"/>
              </a:rPr>
              <a:t>K</a:t>
            </a:r>
            <a:r>
              <a:rPr lang="vi-VN" sz="1800" b="0" i="0" dirty="0">
                <a:effectLst/>
                <a:latin typeface="Tahoma" panose="020B0604030504040204" pitchFamily="34" charset="0"/>
              </a:rPr>
              <a:t>ết</a:t>
            </a:r>
            <a:r>
              <a:rPr lang="vi-VN" sz="1800" b="0" i="0" dirty="0">
                <a:effectLst/>
                <a:latin typeface="Helvetica Neue"/>
              </a:rPr>
              <a:t> nối wifi </a:t>
            </a:r>
            <a:r>
              <a:rPr lang="vi-VN" sz="1800" b="1" i="0" dirty="0">
                <a:effectLst/>
                <a:latin typeface="Helvetica Neue"/>
              </a:rPr>
              <a:t>FPTU_Exam. </a:t>
            </a:r>
            <a:r>
              <a:rPr lang="vi-VN" sz="1800" b="0" i="0" dirty="0">
                <a:effectLst/>
                <a:latin typeface="Helvetica Neue"/>
              </a:rPr>
              <a:t>Mật khẩu: 12345678</a:t>
            </a:r>
            <a:r>
              <a:rPr lang="en-US" sz="1800" b="0" i="0" dirty="0">
                <a:effectLst/>
                <a:latin typeface="Helvetica Neue"/>
              </a:rPr>
              <a:t> </a:t>
            </a:r>
            <a:r>
              <a:rPr lang="en-US" sz="1800" dirty="0">
                <a:latin typeface="Helvetica Neue"/>
              </a:rPr>
              <a:t>(</a:t>
            </a:r>
            <a:r>
              <a:rPr lang="en-US" sz="1800" dirty="0" err="1">
                <a:latin typeface="Helvetica Neue"/>
              </a:rPr>
              <a:t>nếu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chưa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đăng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ký</a:t>
            </a:r>
            <a:r>
              <a:rPr lang="en-US" sz="1800" dirty="0">
                <a:latin typeface="Helvetica Neue"/>
              </a:rPr>
              <a:t> MAC address </a:t>
            </a:r>
            <a:r>
              <a:rPr lang="en-US" sz="1800" dirty="0" err="1">
                <a:latin typeface="Helvetica Neue"/>
              </a:rPr>
              <a:t>thì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liên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hệ</a:t>
            </a:r>
            <a:r>
              <a:rPr lang="en-US" sz="1800" dirty="0">
                <a:latin typeface="Helvetica Neue"/>
              </a:rPr>
              <a:t> IT-P.102, </a:t>
            </a:r>
            <a:r>
              <a:rPr lang="en-US" sz="1800" dirty="0" err="1">
                <a:latin typeface="Helvetica Neue"/>
              </a:rPr>
              <a:t>ngược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lại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thì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Helvetica Neue"/>
              </a:rPr>
              <a:t>Forget network </a:t>
            </a:r>
            <a:r>
              <a:rPr lang="en-US" sz="1800" dirty="0" err="1">
                <a:latin typeface="Helvetica Neue"/>
              </a:rPr>
              <a:t>rồi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kết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nối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lại</a:t>
            </a:r>
            <a:r>
              <a:rPr lang="en-US" sz="1800" dirty="0">
                <a:latin typeface="Helvetica Neue"/>
              </a:rPr>
              <a:t>) </a:t>
            </a:r>
            <a:endParaRPr lang="en-US" sz="1800" dirty="0">
              <a:latin typeface="Calibri" panose="020F0502020204030204" pitchFamily="34" charset="0"/>
            </a:endParaRPr>
          </a:p>
          <a:p>
            <a:pPr marL="285750" indent="-285750" algn="just">
              <a:buAutoNum type="arabicPeriod" startAt="2"/>
            </a:pPr>
            <a:r>
              <a:rPr lang="en-US" sz="1800" b="0" i="0" dirty="0">
                <a:effectLst/>
                <a:latin typeface="Helvetica Neue"/>
              </a:rPr>
              <a:t> </a:t>
            </a:r>
            <a:r>
              <a:rPr lang="vi-VN" sz="1800" b="0" i="0" dirty="0">
                <a:effectLst/>
                <a:latin typeface="Helvetica Neue"/>
              </a:rPr>
              <a:t>Tải phần mềm thi </a:t>
            </a:r>
            <a:r>
              <a:rPr lang="vi-VN" sz="1800" b="1" i="0" dirty="0">
                <a:solidFill>
                  <a:srgbClr val="FF0000"/>
                </a:solidFill>
                <a:effectLst/>
                <a:latin typeface="Helvetica Neue"/>
              </a:rPr>
              <a:t>mới nhất </a:t>
            </a:r>
            <a:r>
              <a:rPr lang="vi-VN" sz="1800" b="0" i="0" dirty="0">
                <a:effectLst/>
                <a:latin typeface="Helvetica Neue"/>
              </a:rPr>
              <a:t>tại</a:t>
            </a:r>
            <a:r>
              <a:rPr lang="en-US" sz="1800" b="0" i="0" dirty="0">
                <a:effectLst/>
                <a:latin typeface="Helvetica Neue"/>
              </a:rPr>
              <a:t> </a:t>
            </a:r>
            <a:r>
              <a:rPr lang="en-US" sz="1800" b="1" i="0" dirty="0">
                <a:effectLst/>
                <a:latin typeface="Helvetica Neue"/>
              </a:rPr>
              <a:t>LMS</a:t>
            </a:r>
            <a:r>
              <a:rPr lang="vi-VN" sz="1800" b="0" i="0" dirty="0">
                <a:effectLst/>
                <a:latin typeface="Tahoma" panose="020B0604030504040204" pitchFamily="34" charset="0"/>
              </a:rPr>
              <a:t>: </a:t>
            </a:r>
            <a:r>
              <a:rPr lang="vi-VN" sz="1800" b="1" i="0" dirty="0">
                <a:effectLst/>
                <a:latin typeface="Tahoma" panose="020B0604030504040204" pitchFamily="34" charset="0"/>
              </a:rPr>
              <a:t> </a:t>
            </a:r>
            <a:r>
              <a:rPr lang="en-US" sz="1800" b="1" dirty="0" err="1">
                <a:latin typeface="Tahoma" panose="020B0604030504040204" pitchFamily="34" charset="0"/>
              </a:rPr>
              <a:t>PEA_Client_Campus_THITHU</a:t>
            </a:r>
            <a:endParaRPr lang="en-US" sz="1800" b="1" dirty="0">
              <a:latin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1800" b="1" i="0" dirty="0">
                <a:effectLst/>
                <a:latin typeface="Tahoma" panose="020B0604030504040204" pitchFamily="34" charset="0"/>
              </a:rPr>
              <a:t>     </a:t>
            </a:r>
          </a:p>
          <a:p>
            <a:pPr marL="0" indent="0" algn="just">
              <a:buNone/>
            </a:pPr>
            <a:endParaRPr lang="en-US" sz="1800" b="0" i="0" dirty="0">
              <a:effectLst/>
              <a:latin typeface="Tahoma" panose="020B060403050404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Tahoma" panose="020B0604030504040204" pitchFamily="34" charset="0"/>
            </a:endParaRPr>
          </a:p>
          <a:p>
            <a:pPr marL="0" indent="0" algn="just">
              <a:buNone/>
            </a:pPr>
            <a:endParaRPr lang="en-US" sz="1800" b="0" i="0" dirty="0">
              <a:effectLst/>
              <a:latin typeface="Tahoma" panose="020B0604030504040204" pitchFamily="34" charset="0"/>
            </a:endParaRPr>
          </a:p>
          <a:p>
            <a:pPr marL="400050" indent="-400050" algn="just">
              <a:buNone/>
            </a:pPr>
            <a:r>
              <a:rPr lang="en-US" sz="1400" dirty="0">
                <a:solidFill>
                  <a:srgbClr val="00B0F0"/>
                </a:solidFill>
                <a:latin typeface="Helvetica Neue"/>
              </a:rPr>
              <a:t>4</a:t>
            </a:r>
            <a:r>
              <a:rPr lang="en-US" sz="1800" dirty="0">
                <a:solidFill>
                  <a:srgbClr val="00B0F0"/>
                </a:solidFill>
                <a:latin typeface="Helvetica Neue"/>
              </a:rPr>
              <a:t>.  </a:t>
            </a:r>
            <a:r>
              <a:rPr lang="en-US" sz="1800" dirty="0" err="1">
                <a:latin typeface="Helvetica Neue"/>
              </a:rPr>
              <a:t>Nộp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bài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theo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hướng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dẫn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trong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phần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mềm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thi</a:t>
            </a:r>
            <a:r>
              <a:rPr lang="en-US" sz="1800" dirty="0">
                <a:latin typeface="Helvetica Neue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Helvetica Neue"/>
              </a:rPr>
              <a:t>trước</a:t>
            </a:r>
            <a:r>
              <a:rPr lang="en-US" sz="1800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Helvetica Neue"/>
              </a:rPr>
              <a:t>khi</a:t>
            </a:r>
            <a:r>
              <a:rPr lang="en-US" sz="1800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Helvetica Neue"/>
              </a:rPr>
              <a:t>nộp</a:t>
            </a:r>
            <a:r>
              <a:rPr lang="en-US" sz="1800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cần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thực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hiện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các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bước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sau</a:t>
            </a:r>
            <a:r>
              <a:rPr lang="en-US" sz="1800" dirty="0">
                <a:latin typeface="Helvetica Neue"/>
              </a:rPr>
              <a:t>:</a:t>
            </a:r>
          </a:p>
          <a:p>
            <a:pPr marL="400050" indent="-400050" algn="just">
              <a:buNone/>
            </a:pPr>
            <a:r>
              <a:rPr lang="en-US" sz="1800" dirty="0">
                <a:latin typeface="Helvetica Neue"/>
              </a:rPr>
              <a:t>     -</a:t>
            </a:r>
            <a:r>
              <a:rPr lang="en-US" sz="1800" dirty="0" err="1">
                <a:latin typeface="Helvetica Neue"/>
              </a:rPr>
              <a:t>Kiểm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tra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và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thiết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lập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lại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chuỗi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kết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nối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đến</a:t>
            </a:r>
            <a:r>
              <a:rPr lang="en-US" sz="1800" dirty="0">
                <a:latin typeface="Helvetica Neue"/>
              </a:rPr>
              <a:t> database </a:t>
            </a:r>
            <a:r>
              <a:rPr lang="en-US" sz="1800" dirty="0" err="1">
                <a:latin typeface="Helvetica Neue"/>
              </a:rPr>
              <a:t>theo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đề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bài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đã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cho</a:t>
            </a:r>
            <a:r>
              <a:rPr lang="en-US" sz="1800" dirty="0">
                <a:latin typeface="Helvetica Neue"/>
              </a:rPr>
              <a:t> ban </a:t>
            </a:r>
            <a:r>
              <a:rPr lang="en-US" sz="1800" dirty="0" err="1">
                <a:latin typeface="Helvetica Neue"/>
              </a:rPr>
              <a:t>đầu</a:t>
            </a:r>
            <a:r>
              <a:rPr lang="en-US" sz="1800" dirty="0">
                <a:latin typeface="Helvetica Neue"/>
              </a:rPr>
              <a:t> (</a:t>
            </a:r>
            <a:r>
              <a:rPr lang="en-US" sz="1800" dirty="0" err="1">
                <a:latin typeface="Helvetica Neue"/>
              </a:rPr>
              <a:t>nếu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có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thay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đổi</a:t>
            </a:r>
            <a:r>
              <a:rPr lang="en-US" sz="1800" dirty="0">
                <a:latin typeface="Helvetica Neue"/>
              </a:rPr>
              <a:t>) </a:t>
            </a:r>
          </a:p>
          <a:p>
            <a:pPr marL="400050" indent="-40005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Helvetica Neue"/>
              </a:rPr>
              <a:t>     </a:t>
            </a:r>
            <a:r>
              <a:rPr lang="en-US" sz="1800" dirty="0">
                <a:latin typeface="Helvetica Neue"/>
              </a:rPr>
              <a:t>-</a:t>
            </a:r>
            <a:r>
              <a:rPr lang="en-US" sz="1800" dirty="0" err="1">
                <a:latin typeface="Helvetica Neue"/>
              </a:rPr>
              <a:t>Xóa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tập</a:t>
            </a:r>
            <a:r>
              <a:rPr lang="en-US" sz="1800" dirty="0">
                <a:latin typeface="Helvetica Neue"/>
              </a:rPr>
              <a:t> tin </a:t>
            </a:r>
            <a:r>
              <a:rPr lang="en-US" sz="1800" b="1" dirty="0">
                <a:latin typeface="Helvetica Neue"/>
              </a:rPr>
              <a:t>.war </a:t>
            </a:r>
            <a:r>
              <a:rPr lang="en-US" sz="1800" dirty="0" err="1">
                <a:latin typeface="Helvetica Neue"/>
              </a:rPr>
              <a:t>trong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thư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mục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b="1" dirty="0" err="1">
                <a:latin typeface="Helvetica Neue"/>
              </a:rPr>
              <a:t>dist</a:t>
            </a:r>
            <a:r>
              <a:rPr lang="en-US" sz="1800" dirty="0">
                <a:latin typeface="Helvetica Neue"/>
              </a:rPr>
              <a:t> (</a:t>
            </a:r>
            <a:r>
              <a:rPr lang="en-US" sz="1800" dirty="0" err="1">
                <a:latin typeface="Helvetica Neue"/>
              </a:rPr>
              <a:t>nếu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có</a:t>
            </a:r>
            <a:r>
              <a:rPr lang="en-US" sz="1800" dirty="0">
                <a:latin typeface="Helvetica Neue"/>
              </a:rPr>
              <a:t>), </a:t>
            </a:r>
            <a:r>
              <a:rPr lang="en-US" sz="1800" dirty="0" err="1">
                <a:latin typeface="Helvetica Neue"/>
              </a:rPr>
              <a:t>rồi</a:t>
            </a:r>
            <a:r>
              <a:rPr lang="en-US" sz="1800" dirty="0">
                <a:latin typeface="Helvetica Neue"/>
              </a:rPr>
              <a:t> copy </a:t>
            </a:r>
            <a:r>
              <a:rPr lang="en-US" sz="1800" b="1" dirty="0">
                <a:solidFill>
                  <a:srgbClr val="FF0000"/>
                </a:solidFill>
                <a:latin typeface="Helvetica Neue"/>
              </a:rPr>
              <a:t>TOÀN BỘ MÃ NGUỒN (bao </a:t>
            </a:r>
            <a:r>
              <a:rPr lang="en-US" sz="1800" b="1" dirty="0" err="1">
                <a:solidFill>
                  <a:srgbClr val="FF0000"/>
                </a:solidFill>
                <a:latin typeface="Helvetica Neue"/>
              </a:rPr>
              <a:t>gồm</a:t>
            </a:r>
            <a:r>
              <a:rPr lang="en-US" sz="18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Helvetica Neue"/>
              </a:rPr>
              <a:t>tất</a:t>
            </a:r>
            <a:r>
              <a:rPr lang="en-US" sz="18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Helvetica Neue"/>
              </a:rPr>
              <a:t>cả</a:t>
            </a:r>
            <a:r>
              <a:rPr lang="en-US" sz="18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Helvetica Neue"/>
              </a:rPr>
              <a:t>các</a:t>
            </a:r>
            <a:r>
              <a:rPr lang="en-US" sz="18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sz="1800" b="1" dirty="0">
                <a:solidFill>
                  <a:srgbClr val="FF0000"/>
                </a:solidFill>
                <a:latin typeface="Helvetica Neue"/>
              </a:rPr>
              <a:t> tin </a:t>
            </a:r>
            <a:r>
              <a:rPr lang="en-US" sz="1800" b="1" dirty="0" err="1">
                <a:solidFill>
                  <a:srgbClr val="FF0000"/>
                </a:solidFill>
                <a:latin typeface="Helvetica Neue"/>
              </a:rPr>
              <a:t>và</a:t>
            </a:r>
            <a:r>
              <a:rPr lang="en-US" sz="18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Helvetica Neue"/>
              </a:rPr>
              <a:t>thư</a:t>
            </a:r>
            <a:r>
              <a:rPr lang="en-US" sz="18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Helvetica Neue"/>
              </a:rPr>
              <a:t>mục</a:t>
            </a:r>
            <a:r>
              <a:rPr lang="en-US" sz="1800" b="1" dirty="0">
                <a:solidFill>
                  <a:srgbClr val="FF0000"/>
                </a:solidFill>
                <a:latin typeface="Helvetica Neue"/>
              </a:rPr>
              <a:t>) </a:t>
            </a:r>
            <a:r>
              <a:rPr lang="en-US" sz="1800" b="1" dirty="0" err="1">
                <a:latin typeface="Helvetica Neue"/>
              </a:rPr>
              <a:t>của</a:t>
            </a:r>
            <a:r>
              <a:rPr lang="en-US" sz="1800" b="1" dirty="0">
                <a:latin typeface="Helvetica Neue"/>
              </a:rPr>
              <a:t> project </a:t>
            </a:r>
            <a:r>
              <a:rPr lang="en-US" sz="1800" dirty="0" err="1">
                <a:latin typeface="Helvetica Neue"/>
              </a:rPr>
              <a:t>vào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thư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mục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Helvetica Neue"/>
              </a:rPr>
              <a:t>src</a:t>
            </a:r>
            <a:r>
              <a:rPr lang="en-US" sz="1800" dirty="0">
                <a:latin typeface="Helvetica Neue"/>
              </a:rPr>
              <a:t> , copy  </a:t>
            </a:r>
            <a:r>
              <a:rPr lang="en-US" sz="1800" dirty="0" err="1">
                <a:latin typeface="Helvetica Neue"/>
              </a:rPr>
              <a:t>tập</a:t>
            </a:r>
            <a:r>
              <a:rPr lang="en-US" sz="1800" dirty="0">
                <a:latin typeface="Helvetica Neue"/>
              </a:rPr>
              <a:t> tin </a:t>
            </a:r>
            <a:r>
              <a:rPr lang="en-US" sz="1800" b="1" dirty="0">
                <a:latin typeface="Helvetica Neue"/>
              </a:rPr>
              <a:t>sqljdbc.jar </a:t>
            </a:r>
            <a:r>
              <a:rPr lang="en-US" sz="1800" dirty="0" err="1">
                <a:latin typeface="Helvetica Neue"/>
              </a:rPr>
              <a:t>vào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thư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mục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Helvetica Neue"/>
              </a:rPr>
              <a:t>run</a:t>
            </a:r>
            <a:r>
              <a:rPr lang="en-US" sz="1800" dirty="0">
                <a:latin typeface="Helvetica Neue"/>
              </a:rPr>
              <a:t> , </a:t>
            </a:r>
            <a:r>
              <a:rPr lang="en-US" sz="1800" dirty="0" err="1">
                <a:latin typeface="Helvetica Neue"/>
              </a:rPr>
              <a:t>sau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đó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nộp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bài</a:t>
            </a:r>
            <a:r>
              <a:rPr lang="en-US" sz="1800" dirty="0">
                <a:latin typeface="Helvetica Neue"/>
              </a:rPr>
              <a:t>. </a:t>
            </a:r>
            <a:r>
              <a:rPr lang="en-US" sz="1800" dirty="0" err="1">
                <a:latin typeface="Helvetica Neue"/>
              </a:rPr>
              <a:t>Tạo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thư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mục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b="1" dirty="0">
                <a:latin typeface="Helvetica Neue"/>
              </a:rPr>
              <a:t>Q1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chứa</a:t>
            </a:r>
            <a:r>
              <a:rPr lang="en-US" sz="1800" dirty="0">
                <a:latin typeface="Helvetica Neue"/>
              </a:rPr>
              <a:t> 02 </a:t>
            </a:r>
            <a:r>
              <a:rPr lang="en-US" sz="1800" dirty="0" err="1">
                <a:latin typeface="Helvetica Neue"/>
              </a:rPr>
              <a:t>thư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mục</a:t>
            </a:r>
            <a:r>
              <a:rPr lang="en-US" sz="1800" dirty="0">
                <a:latin typeface="Helvetica Neue"/>
              </a:rPr>
              <a:t> con </a:t>
            </a:r>
            <a:r>
              <a:rPr lang="en-US" sz="1800" b="1" dirty="0">
                <a:latin typeface="Helvetica Neue"/>
              </a:rPr>
              <a:t>run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và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b="1" dirty="0" err="1">
                <a:latin typeface="Helvetica Neue"/>
              </a:rPr>
              <a:t>src</a:t>
            </a:r>
            <a:endParaRPr lang="en-US" sz="1800" b="1" i="1" dirty="0">
              <a:solidFill>
                <a:srgbClr val="00B050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0C7EB-B111-AF68-19E6-C3C149B7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3" y="2904430"/>
            <a:ext cx="4495800" cy="128607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2763D37-9129-FF2C-8BAE-8F5DC7C2CA3E}"/>
              </a:ext>
            </a:extLst>
          </p:cNvPr>
          <p:cNvGrpSpPr/>
          <p:nvPr/>
        </p:nvGrpSpPr>
        <p:grpSpPr>
          <a:xfrm>
            <a:off x="4460402" y="2971309"/>
            <a:ext cx="4572002" cy="1157091"/>
            <a:chOff x="4431516" y="5356670"/>
            <a:chExt cx="4572002" cy="11570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AFDD28-A8F4-FC0F-732F-488665648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1516" y="5356670"/>
              <a:ext cx="4572002" cy="115709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C489EE-A6E3-B0D0-BA03-2440069A98BA}"/>
                </a:ext>
              </a:extLst>
            </p:cNvPr>
            <p:cNvSpPr/>
            <p:nvPr/>
          </p:nvSpPr>
          <p:spPr>
            <a:xfrm>
              <a:off x="4451948" y="6095999"/>
              <a:ext cx="1872652" cy="4177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39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DD72-52FC-B0C8-711E-F0E1E551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096"/>
            <a:ext cx="8229600" cy="1143000"/>
          </a:xfrm>
        </p:spPr>
        <p:txBody>
          <a:bodyPr/>
          <a:lstStyle/>
          <a:p>
            <a:r>
              <a:rPr lang="en-US"/>
              <a:t>Trial Exam-PRJ301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0AFCB1F-0F7B-3A92-8FF7-D39B448EFE66}"/>
              </a:ext>
            </a:extLst>
          </p:cNvPr>
          <p:cNvSpPr/>
          <p:nvPr/>
        </p:nvSpPr>
        <p:spPr>
          <a:xfrm>
            <a:off x="1977242" y="1437724"/>
            <a:ext cx="2455204" cy="732480"/>
          </a:xfrm>
          <a:prstGeom prst="wedgeRectCallout">
            <a:avLst>
              <a:gd name="adj1" fmla="val -7188"/>
              <a:gd name="adj2" fmla="val 7857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Submit  thư mục </a:t>
            </a:r>
            <a:r>
              <a:rPr lang="en-US" b="1">
                <a:solidFill>
                  <a:schemeClr val="tx1"/>
                </a:solidFill>
              </a:rPr>
              <a:t>Q1</a:t>
            </a:r>
            <a:r>
              <a:rPr lang="en-US">
                <a:solidFill>
                  <a:schemeClr val="tx1"/>
                </a:solidFill>
              </a:rPr>
              <a:t> vào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PEA Client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BB63F3-EC49-366A-7BEA-67DF5BBCE5FC}"/>
              </a:ext>
            </a:extLst>
          </p:cNvPr>
          <p:cNvGrpSpPr/>
          <p:nvPr/>
        </p:nvGrpSpPr>
        <p:grpSpPr>
          <a:xfrm>
            <a:off x="338352" y="1115428"/>
            <a:ext cx="8456303" cy="5237697"/>
            <a:chOff x="338352" y="1115428"/>
            <a:chExt cx="8456303" cy="523769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1132594-BA7B-5C85-3158-AE8F252EAAAA}"/>
                </a:ext>
              </a:extLst>
            </p:cNvPr>
            <p:cNvGrpSpPr/>
            <p:nvPr/>
          </p:nvGrpSpPr>
          <p:grpSpPr>
            <a:xfrm>
              <a:off x="338352" y="1115428"/>
              <a:ext cx="8456303" cy="5237697"/>
              <a:chOff x="98322" y="1115428"/>
              <a:chExt cx="8456303" cy="523769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C17B3A1-B727-6A61-AC7A-C442BFEF4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22" y="2411453"/>
                <a:ext cx="3034297" cy="195788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49ADCCE-EE3D-954C-6AE4-D861C5194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0" y="1115428"/>
                <a:ext cx="3982625" cy="195788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C5F8E55-B292-AB29-8295-8BC81285E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0152" y="3429000"/>
                <a:ext cx="3418343" cy="2924125"/>
              </a:xfrm>
              <a:prstGeom prst="rect">
                <a:avLst/>
              </a:prstGeom>
            </p:spPr>
          </p:pic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58A197-E016-F64A-5D04-0EE9F2980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375" y="2823210"/>
                <a:ext cx="3584625" cy="1028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A7E1AE0-FA48-D95E-AF43-CB707F43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375" y="4255770"/>
                <a:ext cx="3556474" cy="11163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D1EF3F-D9C2-E24F-9B8C-C1DB8417697C}"/>
                  </a:ext>
                </a:extLst>
              </p:cNvPr>
              <p:cNvSpPr/>
              <p:nvPr/>
            </p:nvSpPr>
            <p:spPr>
              <a:xfrm>
                <a:off x="253362" y="3694527"/>
                <a:ext cx="719937" cy="723168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9E73A1-3FA2-CC6B-5185-A0B5FCC77F50}"/>
                  </a:ext>
                </a:extLst>
              </p:cNvPr>
              <p:cNvSpPr/>
              <p:nvPr/>
            </p:nvSpPr>
            <p:spPr>
              <a:xfrm>
                <a:off x="4792188" y="2612437"/>
                <a:ext cx="1219193" cy="460876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0AC50B-C6B4-D106-5FBE-62ACEF717FAC}"/>
                </a:ext>
              </a:extLst>
            </p:cNvPr>
            <p:cNvSpPr/>
            <p:nvPr/>
          </p:nvSpPr>
          <p:spPr>
            <a:xfrm>
              <a:off x="7575462" y="1115428"/>
              <a:ext cx="1219193" cy="460876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79EAC2-3B95-9C51-BD5D-E94CE3779AA1}"/>
                </a:ext>
              </a:extLst>
            </p:cNvPr>
            <p:cNvSpPr/>
            <p:nvPr/>
          </p:nvSpPr>
          <p:spPr>
            <a:xfrm>
              <a:off x="7256862" y="3416230"/>
              <a:ext cx="1219193" cy="460876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4ECF94F-C703-EEDC-3087-5162B1F13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030" y="4432851"/>
            <a:ext cx="1209875" cy="202623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84C2A9-FF7A-305A-D3BB-0442A49EC91B}"/>
              </a:ext>
            </a:extLst>
          </p:cNvPr>
          <p:cNvSpPr/>
          <p:nvPr/>
        </p:nvSpPr>
        <p:spPr>
          <a:xfrm>
            <a:off x="4912768" y="4708402"/>
            <a:ext cx="1137288" cy="173552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3913BD7-B1AB-6BE4-0DB2-289009297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8208" y="5080507"/>
            <a:ext cx="2694372" cy="3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6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Type of Tag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282936-E6E3-19F2-5658-D50000A12D41}"/>
              </a:ext>
            </a:extLst>
          </p:cNvPr>
          <p:cNvGrpSpPr/>
          <p:nvPr/>
        </p:nvGrpSpPr>
        <p:grpSpPr>
          <a:xfrm>
            <a:off x="233829" y="1754392"/>
            <a:ext cx="8686348" cy="3213100"/>
            <a:chOff x="284163" y="1662113"/>
            <a:chExt cx="8686348" cy="3213100"/>
          </a:xfrm>
        </p:grpSpPr>
        <p:sp>
          <p:nvSpPr>
            <p:cNvPr id="12291" name="AutoShape 5"/>
            <p:cNvSpPr>
              <a:spLocks noChangeArrowheads="1"/>
            </p:cNvSpPr>
            <p:nvPr/>
          </p:nvSpPr>
          <p:spPr bwMode="auto">
            <a:xfrm>
              <a:off x="2528640" y="1662113"/>
              <a:ext cx="4419600" cy="762000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JSP Standard Tag Library (JSTL)</a:t>
              </a:r>
            </a:p>
          </p:txBody>
        </p:sp>
        <p:sp>
          <p:nvSpPr>
            <p:cNvPr id="21" name="AutoShape 5"/>
            <p:cNvSpPr>
              <a:spLocks noChangeArrowheads="1"/>
            </p:cNvSpPr>
            <p:nvPr/>
          </p:nvSpPr>
          <p:spPr bwMode="auto">
            <a:xfrm>
              <a:off x="284163" y="3933825"/>
              <a:ext cx="1676400" cy="914400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Core Tag Library</a:t>
              </a:r>
            </a:p>
          </p:txBody>
        </p:sp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5497061" y="3960813"/>
              <a:ext cx="1676400" cy="914400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I18N &amp; Formatting Tag Library</a:t>
              </a:r>
            </a:p>
          </p:txBody>
        </p:sp>
        <p:sp>
          <p:nvSpPr>
            <p:cNvPr id="24" name="AutoShape 5"/>
            <p:cNvSpPr>
              <a:spLocks noChangeArrowheads="1"/>
            </p:cNvSpPr>
            <p:nvPr/>
          </p:nvSpPr>
          <p:spPr bwMode="auto">
            <a:xfrm>
              <a:off x="3741286" y="3948113"/>
              <a:ext cx="1676400" cy="914400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 Tag Library</a:t>
              </a:r>
            </a:p>
          </p:txBody>
        </p:sp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7294111" y="3948113"/>
              <a:ext cx="1676400" cy="914400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XML Tag Library</a:t>
              </a:r>
            </a:p>
          </p:txBody>
        </p:sp>
        <p:sp>
          <p:nvSpPr>
            <p:cNvPr id="2" name="AutoShape 5"/>
            <p:cNvSpPr>
              <a:spLocks noChangeArrowheads="1"/>
            </p:cNvSpPr>
            <p:nvPr/>
          </p:nvSpPr>
          <p:spPr bwMode="auto">
            <a:xfrm>
              <a:off x="2014086" y="3937000"/>
              <a:ext cx="1676400" cy="914400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 Functions</a:t>
              </a:r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445761" y="2424113"/>
              <a:ext cx="6553200" cy="1536700"/>
              <a:chOff x="916" y="1518"/>
              <a:chExt cx="4128" cy="968"/>
            </a:xfrm>
          </p:grpSpPr>
          <p:sp>
            <p:nvSpPr>
              <p:cNvPr id="12298" name="Line 20"/>
              <p:cNvSpPr>
                <a:spLocks noChangeShapeType="1"/>
              </p:cNvSpPr>
              <p:nvPr/>
            </p:nvSpPr>
            <p:spPr bwMode="auto">
              <a:xfrm>
                <a:off x="2970" y="1518"/>
                <a:ext cx="0" cy="38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9" name="Line 18"/>
              <p:cNvSpPr>
                <a:spLocks noChangeShapeType="1"/>
              </p:cNvSpPr>
              <p:nvPr/>
            </p:nvSpPr>
            <p:spPr bwMode="auto">
              <a:xfrm>
                <a:off x="916" y="1902"/>
                <a:ext cx="206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0" name="Line 12"/>
              <p:cNvSpPr>
                <a:spLocks noChangeShapeType="1"/>
              </p:cNvSpPr>
              <p:nvPr/>
            </p:nvSpPr>
            <p:spPr bwMode="auto">
              <a:xfrm>
                <a:off x="916" y="1902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1" name="Line 18"/>
              <p:cNvSpPr>
                <a:spLocks noChangeShapeType="1"/>
              </p:cNvSpPr>
              <p:nvPr/>
            </p:nvSpPr>
            <p:spPr bwMode="auto">
              <a:xfrm>
                <a:off x="2980" y="1902"/>
                <a:ext cx="206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2" name="Line 12"/>
              <p:cNvSpPr>
                <a:spLocks noChangeShapeType="1"/>
              </p:cNvSpPr>
              <p:nvPr/>
            </p:nvSpPr>
            <p:spPr bwMode="auto">
              <a:xfrm>
                <a:off x="1926" y="1885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3" name="Line 12"/>
              <p:cNvSpPr>
                <a:spLocks noChangeShapeType="1"/>
              </p:cNvSpPr>
              <p:nvPr/>
            </p:nvSpPr>
            <p:spPr bwMode="auto">
              <a:xfrm>
                <a:off x="3912" y="1910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4" name="Line 12"/>
              <p:cNvSpPr>
                <a:spLocks noChangeShapeType="1"/>
              </p:cNvSpPr>
              <p:nvPr/>
            </p:nvSpPr>
            <p:spPr bwMode="auto">
              <a:xfrm>
                <a:off x="5044" y="1902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5" name="Line 12"/>
              <p:cNvSpPr>
                <a:spLocks noChangeShapeType="1"/>
              </p:cNvSpPr>
              <p:nvPr/>
            </p:nvSpPr>
            <p:spPr bwMode="auto">
              <a:xfrm>
                <a:off x="2972" y="1902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5255-CC93-A919-B9A8-3E342B32B0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3EA9DF-764A-4B76-A0B5-50E95A8D0C53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ED1DB-5C78-28E8-68BB-51E14CEF6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23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-50800" y="1408748"/>
            <a:ext cx="9144000" cy="5063172"/>
          </a:xfrm>
        </p:spPr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library contains the tags for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looping, expression evaluation, handle flow controls, and basic input and output.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can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declared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&lt;%@ taglib prefix=“c” uri= “http://java.sun.com/jsp/jstl/core” %&gt;</a:t>
            </a:r>
          </a:p>
          <a:p>
            <a:pPr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Tags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set, remove and display variable values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are created within a JSP page. 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core tag library contains tags for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getting, setting and displaying attribute values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81055-DD19-2DEF-E2BE-3701ACE7FC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14BCFE-79E7-41D6-A65F-9B20BBC5A24A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43769-44E2-5972-F01F-E60E864F3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General Purposes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29813-E458-9EDB-DB7D-B0CF3738AD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C3715D-5C14-413B-95C4-90A46D1002D4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B8FD8A-CDB6-9DC3-6411-686F876D2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AFD27-14E9-CCB5-30A7-15C51133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1250671"/>
            <a:ext cx="8392160" cy="5260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Core Tag Library – General Purposes</a:t>
            </a:r>
          </a:p>
        </p:txBody>
      </p:sp>
      <p:graphicFrame>
        <p:nvGraphicFramePr>
          <p:cNvPr id="2049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15292"/>
              </p:ext>
            </p:extLst>
          </p:nvPr>
        </p:nvGraphicFramePr>
        <p:xfrm>
          <a:off x="66675" y="1857618"/>
          <a:ext cx="9010650" cy="3872186"/>
        </p:xfrm>
        <a:graphic>
          <a:graphicData uri="http://schemas.openxmlformats.org/drawingml/2006/table">
            <a:tbl>
              <a:tblPr/>
              <a:tblGrid>
                <a:gridCol w="168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9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2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Tags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&lt;c:out&gt;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&lt;c:out value=“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value|expression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escapeXml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true|false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default=“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defaultValue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/&gt;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Evaluate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current 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JspWrite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object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Default value if the resulting value is null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Similar to print out the data using out object in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JSP Implicit Object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&lt;c:out value=”${simple}”/&gt;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	</a:t>
                      </a: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similar to &lt;%= </a:t>
                      </a:r>
                      <a:r>
                        <a:rPr kumimoji="0" lang="en-US" sz="2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pageContext.getAttribute</a:t>
                      </a:r>
                      <a:r>
                        <a:rPr kumimoji="0" 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(simple) %&gt;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7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&lt;c:catch&gt;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c:catch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[var=”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varName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”]&gt;…&lt;/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c:catch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Provides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exception handling functionality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such as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try-catch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inside JSP pages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without using </a:t>
                      </a: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scriptlets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3E84A-7398-3B83-88CF-B72C864894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3E2B68-88FA-450F-9E65-FEAFBAEAC942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B55E4-F85C-AB59-0575-F1D4B6216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JSTL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F3C9C-9551-1DE2-E814-D27E6649C8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CC15EC-3F77-48F7-A53E-661CE428295F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8CFA-24F0-E2DB-C419-C858A3F78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75A024-FAA2-F9ED-BD56-6862B0B4AF8E}"/>
              </a:ext>
            </a:extLst>
          </p:cNvPr>
          <p:cNvGrpSpPr/>
          <p:nvPr/>
        </p:nvGrpSpPr>
        <p:grpSpPr>
          <a:xfrm>
            <a:off x="73758" y="1680956"/>
            <a:ext cx="8996484" cy="2905739"/>
            <a:chOff x="16166" y="1579154"/>
            <a:chExt cx="8996484" cy="290573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8EE029F-4CEB-5ECA-1931-426E25B4B0CA}"/>
                </a:ext>
              </a:extLst>
            </p:cNvPr>
            <p:cNvGrpSpPr/>
            <p:nvPr/>
          </p:nvGrpSpPr>
          <p:grpSpPr>
            <a:xfrm>
              <a:off x="16166" y="1579154"/>
              <a:ext cx="8996484" cy="2905739"/>
              <a:chOff x="250825" y="1436977"/>
              <a:chExt cx="8996484" cy="2905739"/>
            </a:xfrm>
          </p:grpSpPr>
          <p:sp>
            <p:nvSpPr>
              <p:cNvPr id="16387" name="Rectangle 59"/>
              <p:cNvSpPr>
                <a:spLocks noChangeArrowheads="1"/>
              </p:cNvSpPr>
              <p:nvPr/>
            </p:nvSpPr>
            <p:spPr bwMode="auto">
              <a:xfrm>
                <a:off x="250825" y="1436977"/>
                <a:ext cx="8996484" cy="1214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Required Library for JSTL </a:t>
                </a:r>
              </a:p>
              <a:p>
                <a:pPr lvl="1" eaLnBrk="1" hangingPunct="1">
                  <a:lnSpc>
                    <a:spcPct val="8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JSTL 1.2.x</a:t>
                </a:r>
              </a:p>
            </p:txBody>
          </p:sp>
          <p:pic>
            <p:nvPicPr>
              <p:cNvPr id="21513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25" y="2672666"/>
                <a:ext cx="3203575" cy="167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46ADBDAE-2461-931C-4D4F-5EC3EDBFB3B7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829083" y="3429000"/>
              <a:ext cx="1011661" cy="748206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E1B13F-9212-BE97-8227-0EE5D0FFA298}"/>
              </a:ext>
            </a:extLst>
          </p:cNvPr>
          <p:cNvGrpSpPr/>
          <p:nvPr/>
        </p:nvGrpSpPr>
        <p:grpSpPr>
          <a:xfrm>
            <a:off x="3898336" y="2761190"/>
            <a:ext cx="3323908" cy="3719509"/>
            <a:chOff x="3898336" y="2761190"/>
            <a:chExt cx="3323908" cy="37195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7B4F7C-7CFC-AA30-0709-7A6B97FA3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8336" y="2761190"/>
              <a:ext cx="3323908" cy="37195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4AFA5A-E868-E981-10A2-C97BC882133C}"/>
                </a:ext>
              </a:extLst>
            </p:cNvPr>
            <p:cNvSpPr/>
            <p:nvPr/>
          </p:nvSpPr>
          <p:spPr>
            <a:xfrm>
              <a:off x="3898336" y="4122419"/>
              <a:ext cx="2411528" cy="313178"/>
            </a:xfrm>
            <a:prstGeom prst="rect">
              <a:avLst/>
            </a:prstGeom>
            <a:noFill/>
            <a:ln w="19050">
              <a:solidFill>
                <a:srgbClr val="FF3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9287</TotalTime>
  <Words>2158</Words>
  <Application>Microsoft Office PowerPoint</Application>
  <PresentationFormat>On-screen Show (4:3)</PresentationFormat>
  <Paragraphs>325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Helvetica Neue</vt:lpstr>
      <vt:lpstr>Tahoma</vt:lpstr>
      <vt:lpstr>Times New Roman</vt:lpstr>
      <vt:lpstr>Wingdings</vt:lpstr>
      <vt:lpstr>Office Theme</vt:lpstr>
      <vt:lpstr>JSP Tag Libraries   Tag Libraries JSTL   #JSTL</vt:lpstr>
      <vt:lpstr>Review</vt:lpstr>
      <vt:lpstr>Objectives</vt:lpstr>
      <vt:lpstr>JSTL   JSP Standard Tag Library </vt:lpstr>
      <vt:lpstr>JSTL   Type of Tag Library</vt:lpstr>
      <vt:lpstr>JSTL   Core Tag Library </vt:lpstr>
      <vt:lpstr>JSTL   Core Tag Library – General Purposes</vt:lpstr>
      <vt:lpstr>JSTL   Core Tag Library – General Purposes</vt:lpstr>
      <vt:lpstr>JSTL   Requirement</vt:lpstr>
      <vt:lpstr>JSTL   Core Tag Library – Example </vt:lpstr>
      <vt:lpstr>JSTL   Core Tag Library – Example </vt:lpstr>
      <vt:lpstr>JSTL   Core Tag Library – Decision Making</vt:lpstr>
      <vt:lpstr>JSTL   Core Tag Library – Example</vt:lpstr>
      <vt:lpstr>JSTL   Core Tag Library – Example</vt:lpstr>
      <vt:lpstr>JSTL   Core Tag Library – Example</vt:lpstr>
      <vt:lpstr>JSTL   Core Tag Library – Example</vt:lpstr>
      <vt:lpstr>JSTL   Core Tag Library – Example</vt:lpstr>
      <vt:lpstr>JSTL &amp; EL Example</vt:lpstr>
      <vt:lpstr>PowerPoint Presentation</vt:lpstr>
      <vt:lpstr>PowerPoint Presentation</vt:lpstr>
      <vt:lpstr>PowerPoint Presentation</vt:lpstr>
      <vt:lpstr>PowerPoint Presentation</vt:lpstr>
      <vt:lpstr>JSTL   Core Tag Library – Iterations</vt:lpstr>
      <vt:lpstr>JSTL   Core Tag Library – Example</vt:lpstr>
      <vt:lpstr>JSTL   Core Tag Library – URL-Related Actions</vt:lpstr>
      <vt:lpstr>JSTL   Core Tag Library – URL-Related Actions</vt:lpstr>
      <vt:lpstr>JSTL   Core Tag Library – URL-Related Actions</vt:lpstr>
      <vt:lpstr>JSTL   Core Tag Library – URL-Related Actions</vt:lpstr>
      <vt:lpstr>JSTL   Core Tag Library – URL-Related Actions</vt:lpstr>
      <vt:lpstr>JSTL Core Tag Library – Summary </vt:lpstr>
      <vt:lpstr>JSTL   Functions Tag Libraries</vt:lpstr>
      <vt:lpstr>JSTL   Functions Tag Libraries</vt:lpstr>
      <vt:lpstr>JSTL   SQL Tag Library</vt:lpstr>
      <vt:lpstr>JSTL   SQL Tag Library</vt:lpstr>
      <vt:lpstr>JSTL   SQL Tag Library</vt:lpstr>
      <vt:lpstr>JSTL   SQL Tag Library</vt:lpstr>
      <vt:lpstr>Build Library Tag Lib Library  Requirements </vt:lpstr>
      <vt:lpstr>JSTL   SQL Tag Library – Example </vt:lpstr>
      <vt:lpstr>JSTL   SQL Tag Library</vt:lpstr>
      <vt:lpstr>Summary</vt:lpstr>
      <vt:lpstr>Next Lecture</vt:lpstr>
      <vt:lpstr>Practice</vt:lpstr>
      <vt:lpstr>Quize</vt:lpstr>
      <vt:lpstr>Trial Exam-PRJ301</vt:lpstr>
      <vt:lpstr>Trial Exam-PRJ301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Kiem Ho Hoan</cp:lastModifiedBy>
  <cp:revision>2827</cp:revision>
  <dcterms:created xsi:type="dcterms:W3CDTF">2007-08-21T04:43:22Z</dcterms:created>
  <dcterms:modified xsi:type="dcterms:W3CDTF">2025-09-10T08:08:33Z</dcterms:modified>
</cp:coreProperties>
</file>