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y06r75B1OJ35JiynTZP0kaRAI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81A98F-877E-4C1F-AFC7-5162747E7F49}">
  <a:tblStyle styleId="{BF81A98F-877E-4C1F-AFC7-5162747E7F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-To view Destroy context message :  Must Undeploy Web App from  Web Server Tomcat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-To view Destroy context message :  Must Undeploy Web App from  Web Server Tomcat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6400800" y="6480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0"/>
          <p:cNvSpPr txBox="1"/>
          <p:nvPr>
            <p:ph idx="10" type="dt"/>
          </p:nvPr>
        </p:nvSpPr>
        <p:spPr>
          <a:xfrm>
            <a:off x="15875" y="6480175"/>
            <a:ext cx="1387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2560"/>
              <a:buFont typeface="Noto Sans Symbols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0" type="dt"/>
          </p:nvPr>
        </p:nvSpPr>
        <p:spPr>
          <a:xfrm>
            <a:off x="-25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7010400" y="64754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idx="10" type="dt"/>
          </p:nvPr>
        </p:nvSpPr>
        <p:spPr>
          <a:xfrm>
            <a:off x="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7008813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3"/>
          <p:cNvSpPr txBox="1"/>
          <p:nvPr>
            <p:ph idx="10" type="dt"/>
          </p:nvPr>
        </p:nvSpPr>
        <p:spPr>
          <a:xfrm>
            <a:off x="-9525" y="64722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7010400" y="64722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4"/>
          <p:cNvSpPr txBox="1"/>
          <p:nvPr>
            <p:ph idx="10" type="dt"/>
          </p:nvPr>
        </p:nvSpPr>
        <p:spPr>
          <a:xfrm>
            <a:off x="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7010400" y="648176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5"/>
          <p:cNvSpPr txBox="1"/>
          <p:nvPr>
            <p:ph idx="10" type="dt"/>
          </p:nvPr>
        </p:nvSpPr>
        <p:spPr>
          <a:xfrm>
            <a:off x="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6973888" y="64722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0" type="dt"/>
          </p:nvPr>
        </p:nvSpPr>
        <p:spPr>
          <a:xfrm>
            <a:off x="762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99135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75638" y="22225"/>
            <a:ext cx="825500" cy="66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25" y="71438"/>
            <a:ext cx="1739900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9"/>
          <p:cNvSpPr txBox="1"/>
          <p:nvPr/>
        </p:nvSpPr>
        <p:spPr>
          <a:xfrm>
            <a:off x="0" y="6480175"/>
            <a:ext cx="9144000" cy="3683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idx="10" type="dt"/>
          </p:nvPr>
        </p:nvSpPr>
        <p:spPr>
          <a:xfrm>
            <a:off x="15875" y="6480175"/>
            <a:ext cx="1387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6400800" y="64817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9"/>
          <p:cNvSpPr txBox="1"/>
          <p:nvPr/>
        </p:nvSpPr>
        <p:spPr>
          <a:xfrm>
            <a:off x="0" y="600075"/>
            <a:ext cx="207963" cy="974725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LISTENERS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endParaRPr sz="4000"/>
          </a:p>
        </p:txBody>
      </p: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6400800" y="6480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/41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7010400" y="64754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/41</a:t>
            </a:r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Listener Declaration and Invocation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304800" y="1905000"/>
            <a:ext cx="853440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is an example of event listener declarations, from the Sun Microsystems 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Servlet Specification, Version 2.3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&lt;web-app&gt;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&lt;display-name&gt;MyListeningApplication&lt;/display-name&gt;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&lt;listener&gt;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&lt;listenerclass&gt;com.acme.MyConnectionManager&lt;/listenerclass&gt;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&lt;/listener&gt;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&lt;listener&gt;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&lt;listener-class&gt;com.acme.MyLoggingModule&lt;/listener-class&gt;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&lt;/listener&gt;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&lt;servlet&gt;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&lt;display-name&gt;RegistrationServlet&lt;/display-name&gt;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&lt;/servlet&gt;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&lt;/web-app&gt;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Event Listener Coding and Deployment Guidelines</a:t>
            </a: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457200" y="1828800"/>
            <a:ext cx="8229600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aware of the following rules and guidelines for event listener classes: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multithreaded application, attribute changes may occur simultaneously. There is no requirement for the servlet container to synchronize the resulting notifications; the listener classes themselves are responsible for maintaining data integrity in such a situation.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listener class must have a public zero-argument constructor.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listener class file must be packaged in the application WAR file, either under </a:t>
            </a:r>
            <a:r>
              <a:rPr b="0" i="0" lang="en-US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/WEB-INF/classes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or in a JAR file in </a:t>
            </a:r>
            <a:r>
              <a:rPr b="0" i="0" lang="en-US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/WEB-INF/lib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-25400" y="6481763"/>
            <a:ext cx="1943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8610600" y="6481763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356681" y="3044350"/>
            <a:ext cx="8229600" cy="3333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760"/>
              <a:buFont typeface="Noto Sans Symbols"/>
              <a:buChar char="❑"/>
            </a:pPr>
            <a:r>
              <a:rPr lang="en-US" sz="2200"/>
              <a:t>ServletContextListener Methods</a:t>
            </a:r>
            <a:endParaRPr sz="22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</a:rPr>
              <a:t>The </a:t>
            </a:r>
            <a:r>
              <a:rPr lang="en-US" sz="2000">
                <a:solidFill>
                  <a:srgbClr val="336699"/>
                </a:solidFill>
              </a:rPr>
              <a:t>ServletContextListener</a:t>
            </a:r>
            <a:r>
              <a:rPr lang="en-US" sz="2000">
                <a:solidFill>
                  <a:srgbClr val="000000"/>
                </a:solidFill>
              </a:rPr>
              <a:t> interface specifies the following methods: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void contextInitialized(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ServletContextEvent</a:t>
            </a:r>
            <a:r>
              <a:rPr lang="en-US" sz="2000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sce)</a:t>
            </a:r>
            <a:endParaRPr/>
          </a:p>
          <a:p>
            <a:pPr indent="0" lvl="1" marL="4572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servlet container calls this method to notify the listener that the servlet context has been created and the application is ready to process requests.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void contextDestroyed(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ServletContextEvent</a:t>
            </a:r>
            <a:r>
              <a:rPr lang="en-US" sz="2000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sce)</a:t>
            </a:r>
            <a:endParaRPr/>
          </a:p>
          <a:p>
            <a:pPr indent="0" lvl="1" marL="4572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servlet container calls this method to notify the listener that the application is about to be shut down.</a:t>
            </a:r>
            <a:endParaRPr/>
          </a:p>
        </p:txBody>
      </p:sp>
      <p:sp>
        <p:nvSpPr>
          <p:cNvPr id="143" name="Google Shape;143;p12"/>
          <p:cNvSpPr txBox="1"/>
          <p:nvPr/>
        </p:nvSpPr>
        <p:spPr>
          <a:xfrm>
            <a:off x="457200" y="452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Listener Methods and Related Classes</a:t>
            </a:r>
            <a:endParaRPr/>
          </a:p>
        </p:txBody>
      </p:sp>
      <p:sp>
        <p:nvSpPr>
          <p:cNvPr id="144" name="Google Shape;144;p12"/>
          <p:cNvSpPr txBox="1"/>
          <p:nvPr/>
        </p:nvSpPr>
        <p:spPr>
          <a:xfrm>
            <a:off x="-25400" y="6481763"/>
            <a:ext cx="1943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8610600" y="6481763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0" y="1461613"/>
            <a:ext cx="9067800" cy="158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section contains event listener methods that are called by the servlet container when a servlet context event or session event occurs.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methods take different types of event objects as input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/>
        </p:nvSpPr>
        <p:spPr>
          <a:xfrm>
            <a:off x="457200" y="1752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44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ServletContextAttributeListener Methods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538CD5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0" i="0" lang="en-US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ServletContextAttributeListener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interface specifies the following methods: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void attributeAdded(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ServletContextAttributeEvent</a:t>
            </a:r>
            <a:r>
              <a:rPr b="0" i="0" lang="en-US" sz="18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scae)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servlet container calls this method to notify the listener that an attribute was added to the servlet context.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void attributeRemoved(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ServletContextAttributeEvent</a:t>
            </a:r>
            <a:r>
              <a:rPr b="0" i="0" lang="en-US" sz="18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scae)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servlet container calls this method to notify the listener that an attribute was removed from the servlet context.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void attributeReplaced(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ServletContextAttributeEvent</a:t>
            </a:r>
            <a:r>
              <a:rPr b="0" i="0" lang="en-US" sz="18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scae)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servlet container calls this method to notify the listener that an attribute was replaced in the servlet context.</a:t>
            </a:r>
            <a:endParaRPr b="0" i="0" sz="18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457200" y="452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Listener Methods and Related Classes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-25400" y="6481763"/>
            <a:ext cx="1943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8610600" y="6481763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idx="4294967295" type="title"/>
          </p:nvPr>
        </p:nvSpPr>
        <p:spPr>
          <a:xfrm>
            <a:off x="914400" y="0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How to Add Listener to Web Project </a:t>
            </a:r>
            <a:endParaRPr/>
          </a:p>
        </p:txBody>
      </p:sp>
      <p:sp>
        <p:nvSpPr>
          <p:cNvPr id="160" name="Google Shape;160;p1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987" y="1366627"/>
            <a:ext cx="2699987" cy="267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1366627"/>
            <a:ext cx="6305324" cy="446964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/>
          <p:nvPr/>
        </p:nvSpPr>
        <p:spPr>
          <a:xfrm>
            <a:off x="6019800" y="889533"/>
            <a:ext cx="2667000" cy="560439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#1. MyContextListener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idx="4294967295" type="title"/>
          </p:nvPr>
        </p:nvSpPr>
        <p:spPr>
          <a:xfrm>
            <a:off x="914400" y="0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How to Add Listener to Web Project </a:t>
            </a:r>
            <a:endParaRPr/>
          </a:p>
        </p:txBody>
      </p:sp>
      <p:sp>
        <p:nvSpPr>
          <p:cNvPr id="170" name="Google Shape;170;p1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5"/>
          <p:cNvGrpSpPr/>
          <p:nvPr/>
        </p:nvGrpSpPr>
        <p:grpSpPr>
          <a:xfrm>
            <a:off x="838200" y="1143000"/>
            <a:ext cx="7235890" cy="4844753"/>
            <a:chOff x="914400" y="870247"/>
            <a:chExt cx="7515808" cy="5117505"/>
          </a:xfrm>
        </p:grpSpPr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4400" y="870247"/>
              <a:ext cx="7515808" cy="51175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4" name="Google Shape;174;p15"/>
            <p:cNvGrpSpPr/>
            <p:nvPr/>
          </p:nvGrpSpPr>
          <p:grpSpPr>
            <a:xfrm>
              <a:off x="3057331" y="1524000"/>
              <a:ext cx="1906558" cy="2371531"/>
              <a:chOff x="3057331" y="1524000"/>
              <a:chExt cx="1906558" cy="2371531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3813247" y="1524000"/>
                <a:ext cx="1150642" cy="239945"/>
              </a:xfrm>
              <a:prstGeom prst="rect">
                <a:avLst/>
              </a:prstGeom>
              <a:noFill/>
              <a:ln cap="flat" cmpd="sng" w="19050">
                <a:solidFill>
                  <a:srgbClr val="FF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057331" y="3697229"/>
                <a:ext cx="1117877" cy="198302"/>
              </a:xfrm>
              <a:prstGeom prst="rect">
                <a:avLst/>
              </a:prstGeom>
              <a:noFill/>
              <a:ln cap="flat" cmpd="sng" w="19050">
                <a:solidFill>
                  <a:srgbClr val="FF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idx="4294967295" type="title"/>
          </p:nvPr>
        </p:nvSpPr>
        <p:spPr>
          <a:xfrm>
            <a:off x="912845" y="-46524"/>
            <a:ext cx="8229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Demo - ServletContextListener</a:t>
            </a:r>
            <a:endParaRPr/>
          </a:p>
        </p:txBody>
      </p:sp>
      <p:sp>
        <p:nvSpPr>
          <p:cNvPr id="182" name="Google Shape;182;p1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601" y="1538950"/>
            <a:ext cx="7212801" cy="43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914400" y="233073"/>
            <a:ext cx="8229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- ServletContextListener</a:t>
            </a: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739" y="1181878"/>
            <a:ext cx="8002521" cy="526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>
            <a:off x="3657600" y="914400"/>
            <a:ext cx="5410200" cy="68924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#2. Repeat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Step #1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create a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ContextAttributeListener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named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MyContextAttributeListener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914400" y="233073"/>
            <a:ext cx="8229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- ServletContextListener</a:t>
            </a:r>
            <a:endParaRPr/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360" y="1352178"/>
            <a:ext cx="7693440" cy="505270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/>
          <p:nvPr/>
        </p:nvSpPr>
        <p:spPr>
          <a:xfrm>
            <a:off x="5684878" y="804661"/>
            <a:ext cx="2964958" cy="560439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#3. Create MyContextServlet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914400" y="233073"/>
            <a:ext cx="8229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- ServletContextListener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228600" y="820850"/>
            <a:ext cx="2362200" cy="560439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#4. Config in web.xml </a:t>
            </a:r>
            <a:endParaRPr/>
          </a:p>
        </p:txBody>
      </p:sp>
      <p:grpSp>
        <p:nvGrpSpPr>
          <p:cNvPr id="211" name="Google Shape;211;p19"/>
          <p:cNvGrpSpPr/>
          <p:nvPr/>
        </p:nvGrpSpPr>
        <p:grpSpPr>
          <a:xfrm>
            <a:off x="304800" y="1381289"/>
            <a:ext cx="8534400" cy="3886391"/>
            <a:chOff x="233017" y="1752600"/>
            <a:chExt cx="8534400" cy="3886391"/>
          </a:xfrm>
        </p:grpSpPr>
        <p:pic>
          <p:nvPicPr>
            <p:cNvPr id="212" name="Google Shape;21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3017" y="1752600"/>
              <a:ext cx="8534400" cy="38863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19"/>
            <p:cNvSpPr/>
            <p:nvPr/>
          </p:nvSpPr>
          <p:spPr>
            <a:xfrm>
              <a:off x="1066800" y="2590800"/>
              <a:ext cx="7700617" cy="1600200"/>
            </a:xfrm>
            <a:prstGeom prst="rect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4" name="Google Shape;214;p19"/>
          <p:cNvSpPr txBox="1"/>
          <p:nvPr/>
        </p:nvSpPr>
        <p:spPr>
          <a:xfrm>
            <a:off x="3276600" y="4876800"/>
            <a:ext cx="5698834" cy="1554272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&lt;listener&gt;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&lt;description&gt;ServletContextListener&lt;/description&gt;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&lt;listener-class&gt;SampleContextListener.MyContextListener&lt;/listener-class&gt;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&lt;/listener&gt;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&lt;listener&gt;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&lt;description&gt;ServletContextAttributeListener&lt;/description&gt;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&lt;listener-class&gt;SampleContextListener.MyContextAttributeListener&lt;/listener-class&gt;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&lt;/listener&gt;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/>
              <a:t>Introduction to Event Listeners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+ Understand the purpose of Event Listeners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+ Create, Declaring and Invoking Event Listeners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15875" y="6480175"/>
            <a:ext cx="1387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8763000" y="648176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3966015"/>
            <a:ext cx="4096077" cy="250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42" y="4005770"/>
            <a:ext cx="4678216" cy="151385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914400" y="233073"/>
            <a:ext cx="82296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- ServletContextListener</a:t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4848" y="1364735"/>
            <a:ext cx="4808445" cy="200939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/>
          <p:nvPr/>
        </p:nvSpPr>
        <p:spPr>
          <a:xfrm>
            <a:off x="228600" y="820850"/>
            <a:ext cx="2362200" cy="560439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#5. Create Index.html </a:t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172742" y="3429000"/>
            <a:ext cx="2418058" cy="560439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#6. Run the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/>
        </p:nvSpPr>
        <p:spPr>
          <a:xfrm>
            <a:off x="457200" y="452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Listener Methods and Related Classes</a:t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457200" y="1752600"/>
            <a:ext cx="82296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76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HttpSessionListener Methods, HttpSessionEvent Class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538CD5"/>
              </a:buClr>
              <a:buSzPts val="176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200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HttpSessionListener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interface specifies the following methods: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void sessionCreated(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HttpSessionEvent</a:t>
            </a:r>
            <a:r>
              <a:rPr b="0" i="0" lang="en-US" sz="2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hse)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servlet container calls this method to notify the listener that a session was created.</a:t>
            </a:r>
            <a:endParaRPr b="0" i="0" sz="20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void sessionDestroyed(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HttpSessionEvent</a:t>
            </a:r>
            <a:r>
              <a:rPr b="0" i="0" lang="en-US" sz="2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hse)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servlet container calls this method to notify the listener that a session was destroyed.</a:t>
            </a:r>
            <a:endParaRPr b="0" i="0" sz="20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-25400" y="6481763"/>
            <a:ext cx="1943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8610600" y="6481763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/>
        </p:nvSpPr>
        <p:spPr>
          <a:xfrm>
            <a:off x="457200" y="452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Listener Methods and Related Classes</a:t>
            </a:r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457200" y="1752600"/>
            <a:ext cx="82296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76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HttpSessionAttributeListener Methods, 		  HttpSessionBindingEvent Class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190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HttpSessionAttributeListener</a:t>
            </a: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interface specifies the following methods: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void attributeAdded(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HttpSessionBindingEvent</a:t>
            </a:r>
            <a:r>
              <a:rPr b="0" i="0" lang="en-US" sz="2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hsbe)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servlet container calls this method to notify the listener that an attribute was added to the session.</a:t>
            </a:r>
            <a:endParaRPr b="0" i="0" sz="20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void attributeRemoved(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HttpSessionBindingEvent</a:t>
            </a:r>
            <a:r>
              <a:rPr b="0" i="0" lang="en-US" sz="2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hsbe)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servlet container calls this method to notify the listener that an attribute was removed from the session.</a:t>
            </a:r>
            <a:endParaRPr b="0" i="0" sz="20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void attributeReplaced(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HttpSessionBindingEvent</a:t>
            </a:r>
            <a:r>
              <a:rPr b="0" i="0" lang="en-US" sz="2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hsbe)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servlet container calls this method to notify the listener that an attribute was replaced in the session.</a:t>
            </a:r>
            <a:endParaRPr b="0" i="0" sz="20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-25400" y="6481763"/>
            <a:ext cx="1943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8610600" y="6481763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292" y="1715518"/>
            <a:ext cx="3471961" cy="350418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933927" y="96453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b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Listeners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912606" y="1209291"/>
            <a:ext cx="2522686" cy="43013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 to Slide 14-15</a:t>
            </a:r>
            <a:endParaRPr/>
          </a:p>
        </p:txBody>
      </p:sp>
      <p:grpSp>
        <p:nvGrpSpPr>
          <p:cNvPr id="254" name="Google Shape;254;p23"/>
          <p:cNvGrpSpPr/>
          <p:nvPr/>
        </p:nvGrpSpPr>
        <p:grpSpPr>
          <a:xfrm>
            <a:off x="245606" y="1637738"/>
            <a:ext cx="4838888" cy="3583249"/>
            <a:chOff x="245606" y="1637738"/>
            <a:chExt cx="4838888" cy="3583249"/>
          </a:xfrm>
        </p:grpSpPr>
        <p:grpSp>
          <p:nvGrpSpPr>
            <p:cNvPr id="255" name="Google Shape;255;p23"/>
            <p:cNvGrpSpPr/>
            <p:nvPr/>
          </p:nvGrpSpPr>
          <p:grpSpPr>
            <a:xfrm>
              <a:off x="245606" y="1639587"/>
              <a:ext cx="4838888" cy="3581400"/>
              <a:chOff x="82276" y="1638300"/>
              <a:chExt cx="4838888" cy="3581400"/>
            </a:xfrm>
          </p:grpSpPr>
          <p:pic>
            <p:nvPicPr>
              <p:cNvPr id="256" name="Google Shape;256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2276" y="1638300"/>
                <a:ext cx="3231169" cy="358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49276" y="1790700"/>
                <a:ext cx="2171888" cy="122692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58" name="Google Shape;258;p23"/>
              <p:cNvCxnSpPr/>
              <p:nvPr/>
            </p:nvCxnSpPr>
            <p:spPr>
              <a:xfrm flipH="1">
                <a:off x="3040880" y="3044578"/>
                <a:ext cx="504499" cy="61639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B05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59" name="Google Shape;259;p23"/>
              <p:cNvSpPr/>
              <p:nvPr/>
            </p:nvSpPr>
            <p:spPr>
              <a:xfrm>
                <a:off x="1403927" y="3657600"/>
                <a:ext cx="1909518" cy="581409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0" name="Google Shape;260;p23"/>
            <p:cNvCxnSpPr/>
            <p:nvPr/>
          </p:nvCxnSpPr>
          <p:spPr>
            <a:xfrm flipH="1">
              <a:off x="4376866" y="1637738"/>
              <a:ext cx="347534" cy="343462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55" y="1640986"/>
            <a:ext cx="8600889" cy="357602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933927" y="96453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b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Listeners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5824442" y="1075811"/>
            <a:ext cx="3048002" cy="560439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#1. Create MyContextListener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26" y="2247943"/>
            <a:ext cx="8429147" cy="311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933927" y="96453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b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Listeners</a:t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6054905" y="1463702"/>
            <a:ext cx="2752800" cy="560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#2. Create SessionListener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933927" y="96453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b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Listeners</a:t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228600" y="914400"/>
            <a:ext cx="2752872" cy="560439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#3. Config in web.xml </a:t>
            </a:r>
            <a:endParaRPr/>
          </a:p>
        </p:txBody>
      </p:sp>
      <p:grpSp>
        <p:nvGrpSpPr>
          <p:cNvPr id="287" name="Google Shape;287;p26"/>
          <p:cNvGrpSpPr/>
          <p:nvPr/>
        </p:nvGrpSpPr>
        <p:grpSpPr>
          <a:xfrm>
            <a:off x="304800" y="1474839"/>
            <a:ext cx="8382000" cy="4399248"/>
            <a:chOff x="304800" y="1474839"/>
            <a:chExt cx="8382000" cy="4399248"/>
          </a:xfrm>
        </p:grpSpPr>
        <p:pic>
          <p:nvPicPr>
            <p:cNvPr id="288" name="Google Shape;28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1474839"/>
              <a:ext cx="8382000" cy="43992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26"/>
            <p:cNvSpPr/>
            <p:nvPr/>
          </p:nvSpPr>
          <p:spPr>
            <a:xfrm>
              <a:off x="1219200" y="2866842"/>
              <a:ext cx="7391400" cy="1705158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26"/>
          <p:cNvSpPr txBox="1"/>
          <p:nvPr/>
        </p:nvSpPr>
        <p:spPr>
          <a:xfrm>
            <a:off x="3481135" y="4864866"/>
            <a:ext cx="5638800" cy="156966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&lt;listener&gt;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&lt;description&gt;ServletContextListener&lt;/description&gt;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&lt;listener-class&gt;SampleSessionListener.MyContextListener&lt;/listener-class&gt;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&lt;/listener&gt;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&lt;listener&gt;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&lt;description&gt;HttpSessionListener&lt;/description&gt;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&lt;listener-class&gt;SampleSessionListener.MySessionListener&lt;/listener-class&gt;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&lt;/listener&gt;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4730371"/>
            <a:ext cx="5565342" cy="175598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933927" y="96453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b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Listeners</a:t>
            </a:r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024538"/>
            <a:ext cx="7151699" cy="363682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/>
          <p:nvPr/>
        </p:nvSpPr>
        <p:spPr>
          <a:xfrm>
            <a:off x="5959107" y="1034996"/>
            <a:ext cx="2752872" cy="560439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#4. Create Index.html </a:t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220649" y="4730371"/>
            <a:ext cx="2057400" cy="560439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5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#5. Run the project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/>
        </p:nvSpPr>
        <p:spPr>
          <a:xfrm>
            <a:off x="457200" y="452438"/>
            <a:ext cx="82296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308" name="Google Shape;308;p28"/>
          <p:cNvSpPr txBox="1"/>
          <p:nvPr/>
        </p:nvSpPr>
        <p:spPr>
          <a:xfrm>
            <a:off x="457200" y="1143001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Event Listeners?</a:t>
            </a:r>
            <a:endParaRPr/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can be used for ?</a:t>
            </a:r>
            <a:endParaRPr/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servlet event listeners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Categories and Listener Interfaces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Event Listener Scenario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Listener Declaration and Invocation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Listener Coding and Deployment Guidelines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Listener Methods and Related Classes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538CD5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  More Details : Appendix – Chapter 05. Session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538CD5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-25400" y="6481763"/>
            <a:ext cx="1943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8610600" y="6481763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410200"/>
            <a:ext cx="3646523" cy="43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5773408"/>
            <a:ext cx="2743200" cy="63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/>
              <a:t>Event Listeners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152400" y="1680369"/>
            <a:ext cx="8839200" cy="349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Event Listeners is occurrence of something, in web application world an event can be initialization of application, destroying an application, request from client, creating/destroying a session, attribute modification in session etc.</a:t>
            </a:r>
            <a:endParaRPr/>
          </a:p>
          <a:p>
            <a:pPr indent="-215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5" name="Google Shape;75;p3"/>
          <p:cNvSpPr txBox="1"/>
          <p:nvPr/>
        </p:nvSpPr>
        <p:spPr>
          <a:xfrm>
            <a:off x="-84138" y="6475413"/>
            <a:ext cx="13874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8763000" y="647541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7010400" y="64754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/41</a:t>
            </a:r>
            <a:endParaRPr/>
          </a:p>
        </p:txBody>
      </p:sp>
      <p:sp>
        <p:nvSpPr>
          <p:cNvPr id="82" name="Google Shape;8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Describe servlet event listeners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457200" y="1536700"/>
            <a:ext cx="8229600" cy="347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Categories and Listener Interfaces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Event Listener Scenario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Listener Declaration and Invocation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Listener Coding and Deployment Guidelines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Listener Methods and Related Classes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7010400" y="64754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/41</a:t>
            </a:r>
            <a:endParaRPr/>
          </a:p>
        </p:txBody>
      </p:sp>
      <p:sp>
        <p:nvSpPr>
          <p:cNvPr id="89" name="Google Shape;89;p5"/>
          <p:cNvSpPr txBox="1"/>
          <p:nvPr>
            <p:ph type="title"/>
          </p:nvPr>
        </p:nvSpPr>
        <p:spPr>
          <a:xfrm>
            <a:off x="473075" y="679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Event Categories and Listener Interfaces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457200" y="20129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- There are two levels of servlet events: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Servlet context-level (application-level) event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event involves resources or state held at the level of the application servlet context object.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Session-level event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event involves resources or state associated with the series of requests from a single user session; that is, associated with the HTTP session object.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57200" y="1676400"/>
            <a:ext cx="82296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- Each of these two levels has two event categories: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Lifecycle changes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Attribute changes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/>
              <a:t>You can create one or more event listener classes for each of the four event categories. A single listener class can monitor multiple event categories.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000000"/>
                </a:solidFill>
              </a:rPr>
              <a:t>Create an event listener class by implementing the appropriate interface or interfaces of the </a:t>
            </a:r>
            <a:r>
              <a:rPr lang="en-US" sz="2000">
                <a:solidFill>
                  <a:srgbClr val="336699"/>
                </a:solidFill>
              </a:rPr>
              <a:t>javax.servlet</a:t>
            </a:r>
            <a:r>
              <a:rPr lang="en-US" sz="2000">
                <a:solidFill>
                  <a:srgbClr val="000000"/>
                </a:solidFill>
              </a:rPr>
              <a:t> package or </a:t>
            </a:r>
            <a:r>
              <a:rPr lang="en-US" sz="2000">
                <a:solidFill>
                  <a:srgbClr val="336699"/>
                </a:solidFill>
              </a:rPr>
              <a:t>javax.servlet.http</a:t>
            </a:r>
            <a:r>
              <a:rPr lang="en-US" sz="2000">
                <a:solidFill>
                  <a:srgbClr val="000000"/>
                </a:solidFill>
              </a:rPr>
              <a:t> package</a:t>
            </a:r>
            <a:r>
              <a:rPr lang="en-US" sz="2000"/>
              <a:t> </a:t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Categories and Listener Interfaces 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15875" y="6480175"/>
            <a:ext cx="1387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8763000" y="648176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idx="11" type="ftr"/>
          </p:nvPr>
        </p:nvSpPr>
        <p:spPr>
          <a:xfrm>
            <a:off x="1981200" y="6115050"/>
            <a:ext cx="708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1: Event Listener Categories and Interfaces1</a:t>
            </a:r>
            <a:endParaRPr b="0" i="1" sz="9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Categories and Listener Interfaces </a:t>
            </a:r>
            <a:endParaRPr/>
          </a:p>
        </p:txBody>
      </p:sp>
      <p:graphicFrame>
        <p:nvGraphicFramePr>
          <p:cNvPr id="105" name="Google Shape;105;p7"/>
          <p:cNvGraphicFramePr/>
          <p:nvPr/>
        </p:nvGraphicFramePr>
        <p:xfrm>
          <a:off x="76200" y="1722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{BF81A98F-877E-4C1F-AFC7-5162747E7F49}</a:tableStyleId>
              </a:tblPr>
              <a:tblGrid>
                <a:gridCol w="2819400"/>
                <a:gridCol w="3175000"/>
                <a:gridCol w="2997200"/>
              </a:tblGrid>
              <a:tr h="654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 Category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 Descriptions</a:t>
                      </a:r>
                      <a:endParaRPr/>
                    </a:p>
                  </a:txBody>
                  <a:tcPr marT="28575" marB="28575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 Interface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120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 context lifecycle changes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 context creation, at which point the first request can be serviced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Imminent shutdown of the servlet context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javax.servlet. ServletContextListener</a:t>
                      </a:r>
                      <a:endParaRPr sz="14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/>
                </a:tc>
              </a:tr>
              <a:tr h="113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Servlet context attribute changes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 of servlet context attributes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Removal of servlet context attributes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Replacement of servlet context attributes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javax.servlet. ServletContextAttributeListener</a:t>
                      </a:r>
                      <a:endParaRPr/>
                    </a:p>
                  </a:txBody>
                  <a:tcPr marT="28575" marB="28575" marR="28575" marL="28575" anchor="ctr"/>
                </a:tc>
              </a:tr>
              <a:tr h="70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Session lifecycle changes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Session creation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Session invalidation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Session timeout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javax.servlet.http. HttpSessionListener</a:t>
                      </a:r>
                      <a:endParaRPr sz="14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/>
                </a:tc>
              </a:tr>
              <a:tr h="70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Session attribute changes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 of session attributes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Removal of session attributes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Replacement of session attributes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javax.servlet.http. HttpSessionAttributeListener</a:t>
                      </a:r>
                      <a:endParaRPr sz="14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/>
                </a:tc>
              </a:tr>
            </a:tbl>
          </a:graphicData>
        </a:graphic>
      </p:graphicFrame>
      <p:sp>
        <p:nvSpPr>
          <p:cNvPr id="106" name="Google Shape;106;p7"/>
          <p:cNvSpPr txBox="1"/>
          <p:nvPr/>
        </p:nvSpPr>
        <p:spPr>
          <a:xfrm>
            <a:off x="15875" y="6480175"/>
            <a:ext cx="1387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8763000" y="648176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457200" y="3333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 Event Listener Scenario</a:t>
            </a:r>
            <a:endParaRPr/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2286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A typical use of the event listener mechanism would be to create a servlet context lifecycle event listener to manage the database connection. This listener may function as follows: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listener is notified of application startup.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application logs in to the database and stores the connection object in the servlet context.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Servlets use the database connection to perform SQL operations.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listener is notified of imminent application shutdown (shutdown of the Web server or removal of the application from the Web server).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Prior to application shutdown, the listener closes the database connection.</a:t>
            </a:r>
            <a:endParaRPr sz="1800"/>
          </a:p>
        </p:txBody>
      </p:sp>
      <p:sp>
        <p:nvSpPr>
          <p:cNvPr id="114" name="Google Shape;114;p8"/>
          <p:cNvSpPr txBox="1"/>
          <p:nvPr/>
        </p:nvSpPr>
        <p:spPr>
          <a:xfrm>
            <a:off x="15875" y="6480175"/>
            <a:ext cx="1387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7/1/2025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 txBox="1"/>
          <p:nvPr/>
        </p:nvSpPr>
        <p:spPr>
          <a:xfrm>
            <a:off x="8763000" y="648176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idx="12" type="sldNum"/>
          </p:nvPr>
        </p:nvSpPr>
        <p:spPr>
          <a:xfrm>
            <a:off x="7010400" y="64754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/41</a:t>
            </a:r>
            <a:endParaRPr/>
          </a:p>
        </p:txBody>
      </p:sp>
      <p:sp>
        <p:nvSpPr>
          <p:cNvPr id="121" name="Google Shape;121;p9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Event Listener Declaration and Invocation</a:t>
            </a:r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457200" y="1828800"/>
            <a:ext cx="8229600" cy="344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listeners are declared in the application </a:t>
            </a:r>
            <a:r>
              <a:rPr b="0" i="0" lang="en-US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web.xml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deployment descriptor through </a:t>
            </a:r>
            <a:r>
              <a:rPr b="0" i="0" lang="en-US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&lt;listener&gt;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elements under the top-level </a:t>
            </a:r>
            <a:r>
              <a:rPr b="0" i="0" lang="en-US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&lt;web-app&gt;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element.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listener has its own </a:t>
            </a:r>
            <a:r>
              <a:rPr b="0" i="0" lang="en-US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&lt;listener&gt;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element, with a </a:t>
            </a:r>
            <a:r>
              <a:rPr b="0" i="0" lang="en-US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&lt;listener-class&gt;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subelement specifying the class name.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Within each event category, event listeners should be specified in the order in which you would like them to be invoked when the application runs.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2007-08-21T04:43:22Z</dcterms:created>
  <dc:creator>Phan Truong Lam</dc:creator>
</cp:coreProperties>
</file>