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8"/>
  </p:notesMasterIdLst>
  <p:handoutMasterIdLst>
    <p:handoutMasterId r:id="rId39"/>
  </p:handoutMasterIdLst>
  <p:sldIdLst>
    <p:sldId id="256" r:id="rId2"/>
    <p:sldId id="427" r:id="rId3"/>
    <p:sldId id="438" r:id="rId4"/>
    <p:sldId id="439" r:id="rId5"/>
    <p:sldId id="440" r:id="rId6"/>
    <p:sldId id="441" r:id="rId7"/>
    <p:sldId id="442" r:id="rId8"/>
    <p:sldId id="443" r:id="rId9"/>
    <p:sldId id="469" r:id="rId10"/>
    <p:sldId id="444" r:id="rId11"/>
    <p:sldId id="445" r:id="rId12"/>
    <p:sldId id="446" r:id="rId13"/>
    <p:sldId id="450" r:id="rId14"/>
    <p:sldId id="447" r:id="rId15"/>
    <p:sldId id="449" r:id="rId16"/>
    <p:sldId id="470" r:id="rId17"/>
    <p:sldId id="471" r:id="rId18"/>
    <p:sldId id="428" r:id="rId19"/>
    <p:sldId id="429" r:id="rId20"/>
    <p:sldId id="418" r:id="rId21"/>
    <p:sldId id="452" r:id="rId22"/>
    <p:sldId id="455" r:id="rId23"/>
    <p:sldId id="456" r:id="rId24"/>
    <p:sldId id="457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54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0" autoAdjust="0"/>
    <p:restoredTop sz="94394" autoAdjust="0"/>
  </p:normalViewPr>
  <p:slideViewPr>
    <p:cSldViewPr>
      <p:cViewPr varScale="1">
        <p:scale>
          <a:sx n="82" d="100"/>
          <a:sy n="82" d="100"/>
        </p:scale>
        <p:origin x="9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051973-8CF2-41EE-AA4E-9A806B2702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33776-281C-6600-37E0-8C4F5C402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AB48482-7119-4441-8FA8-537AD51DD570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D0D85-ECBF-ADC2-1481-91A9BBE2AF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62F4-999E-261E-7950-04B3052AC8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DAC5008-B662-4324-8F79-71300678B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6FF755-7FBD-0493-76E9-89814BC05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E98E-4A14-65A5-06A6-A7011528BC4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DF00F62-6631-4FFE-A23C-A2FDE1A18905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953D83-C3E6-1277-CE3E-ECA2D6676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23971C-8095-DDB6-8C7E-C5C1CAD0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531C-0111-148B-18A3-0EF382777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42B84-4829-1F78-D807-0EED53E8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96F33F-76C5-473B-9A8C-93F9C4B4E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AB5860C-6E18-750E-8705-A8CDDE4493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0EA5DEE6-AEEF-232F-F337-3BBBD6C481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5239DE7-E28A-B296-D048-714760F1D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F33B5-6C5A-4FA2-84B0-E91D0A6BC54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7EEE7E3-4022-0B06-EF73-4B61A416A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F567186-2903-91E6-712E-586C998F79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84DF40D4-E42F-8CCD-517D-BC3DA3462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06BC5F-A572-4757-8508-8AF3E1828AFF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8E85043-435C-9DE4-0D88-0FBA290E3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00800" y="6480175"/>
            <a:ext cx="2743200" cy="365125"/>
          </a:xfrm>
        </p:spPr>
        <p:txBody>
          <a:bodyPr/>
          <a:lstStyle>
            <a:lvl1pPr algn="r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2BD9C-49C1-4120-933B-EE5229960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D01B0FD-0356-989D-B7B3-27E798C7E23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988495-E105-4A0C-83F1-61D96EC2ACF2}" type="datetime1">
              <a:rPr lang="en-US"/>
              <a:pPr>
                <a:defRPr/>
              </a:pPr>
              <a:t>7/2/2025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12E6-7A2D-6763-5B8D-A3B626EA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54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9D616-8615-4430-B9AD-931BEFA3D834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3532D1-D279-E02F-9BBA-6E5A6E1A8F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75413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0C12D2-F975-4DF0-AAD7-BA1A837EC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C25A-7B10-F275-C79C-D21828F0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9525" y="64722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B5F97-53A2-418C-A1D8-F704FB211717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9BBE90-4299-5F9C-9B68-59DF7A531E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722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BBC6D6-E16E-4298-9E10-DBF986E90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5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FDFF53-A893-F771-9F8D-A7563402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3FD96-8889-4496-896F-EB6AAC8BD5D0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A1A8-48E5-FE02-6ECD-9B5FF496A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81763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432018-39A6-47F3-B96B-BB400BC4D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87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604772-BE8E-08BE-2947-F3DC19E9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905C-47F4-47A5-8327-EB0ADD9931CD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0B187C0-5CF5-8715-9FE8-F8214983B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73888" y="6472238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D5A4C2-D771-45EF-981B-EFA09C4BF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73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3CC218-F615-79CB-036E-DE850FE5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F0F6-8E10-4343-944B-DF8AFA876C65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181FF-08B6-5724-68E4-F544F62F6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91350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836062-C89D-4DCD-94AF-65797C10F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64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C5326A2-A0BE-B9F8-6258-D45778EC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206E7-D6FD-4DF9-B25C-7F327C68933D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72784C-33CD-C23A-BDF7-7E6E965DC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08813" y="6492875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CFC6CF-1C5E-4FD0-B879-71A61E042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96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B65DD2D-A7EC-E00D-4291-5C4DC8E672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8B78E5C-11A9-889F-E91E-6DD8BF670B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81FF285D-77F2-BA58-A074-C22EA5C7A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38" y="22225"/>
            <a:ext cx="8255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68D960A4-A8F0-69CA-B854-32973AF6D7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1438"/>
            <a:ext cx="17399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0BD8A-81AE-B02D-5C87-4E3FCEA8AEC4}"/>
              </a:ext>
            </a:extLst>
          </p:cNvPr>
          <p:cNvSpPr txBox="1"/>
          <p:nvPr userDrawn="1"/>
        </p:nvSpPr>
        <p:spPr>
          <a:xfrm>
            <a:off x="0" y="6480175"/>
            <a:ext cx="9144000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9B6C739-3246-3A0E-8532-951996F4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75" y="6480175"/>
            <a:ext cx="1387475" cy="365125"/>
          </a:xfrm>
          <a:prstGeom prst="rect">
            <a:avLst/>
          </a:prstGeom>
        </p:spPr>
        <p:txBody>
          <a:bodyPr/>
          <a:lstStyle>
            <a:lvl1pPr algn="l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65227CE-B814-4845-B278-0ACB54F0176A}" type="datetime1">
              <a:rPr lang="en-US"/>
              <a:pPr>
                <a:defRPr/>
              </a:pPr>
              <a:t>7/2/2025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03D157-25AA-4C56-454C-274432D0A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176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BD41CA-63CC-45A1-A368-1D77D193E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B3B3B-C4B6-1BB3-0E80-7BF7B2E13A51}"/>
              </a:ext>
            </a:extLst>
          </p:cNvPr>
          <p:cNvSpPr txBox="1"/>
          <p:nvPr userDrawn="1"/>
        </p:nvSpPr>
        <p:spPr>
          <a:xfrm>
            <a:off x="0" y="600075"/>
            <a:ext cx="207963" cy="9747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guides.net/2018/12/jpa-entitymanager-interface-with-example.html" TargetMode="External"/><Relationship Id="rId2" Type="http://schemas.openxmlformats.org/officeDocument/2006/relationships/hyperlink" Target="http://www.javaguides.net/2018/12/jpa-entitymanagerfactory-interface-with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guides.net/2018/12/jpa-entitytransaction-interface-with-example.html" TargetMode="External"/><Relationship Id="rId4" Type="http://schemas.openxmlformats.org/officeDocument/2006/relationships/hyperlink" Target="https://www.javaguides.net/2018/12/jpa-entity-class-basic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93D1D0-AC49-5B64-78B4-F6D683EC8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Persistence API </a:t>
            </a:r>
            <a:endParaRPr lang="en-US" altLang="en-US" sz="4000" dirty="0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A2EBAC49-4130-A14F-3F3A-FEF81813F0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663979-6759-479E-9AB2-93D31164E7D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r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t>/41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C776479-B306-38D0-8550-FE9DEB103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JPA - Architecture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11AFB895-E70F-038F-4AFB-F2F8D21B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82207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6388" name="Date Placeholder 1">
            <a:extLst>
              <a:ext uri="{FF2B5EF4-FFF2-40B4-BE49-F238E27FC236}">
                <a16:creationId xmlns:a16="http://schemas.microsoft.com/office/drawing/2014/main" id="{2E2B546C-F752-2792-A18E-CE1D36A1D4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453629-E606-46A2-A67D-6745795E7E9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6389" name="Content Placeholder 2">
            <a:extLst>
              <a:ext uri="{FF2B5EF4-FFF2-40B4-BE49-F238E27FC236}">
                <a16:creationId xmlns:a16="http://schemas.microsoft.com/office/drawing/2014/main" id="{F6A186BE-5D8A-6DD6-EFA3-4A94BCFBD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8116888" cy="39624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Level Architecture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Class Relationships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Simple Example</a:t>
            </a: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EntityManager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EntityManagerFactory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EntityTransaction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467445B-3D29-8526-18C5-1EE70AAC0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JPA - Architecture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B70E6249-5178-DEE0-8C57-C5739DCE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85138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12" name="Date Placeholder 1">
            <a:extLst>
              <a:ext uri="{FF2B5EF4-FFF2-40B4-BE49-F238E27FC236}">
                <a16:creationId xmlns:a16="http://schemas.microsoft.com/office/drawing/2014/main" id="{F34BE7FD-8B9E-9C03-EF87-074803190F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36228-49EE-4C9D-805A-B072B7E2D21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AF3C58-2A9F-B49C-4C1D-15F3B6B9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3962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Level Architecture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b="1" dirty="0"/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95680E7E-AFE2-904E-8E5E-0C9EAA8F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78038"/>
            <a:ext cx="6119813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02BA1E4-093A-C611-FC65-CECC7714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JPA - Architecture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B8FFCB4F-4494-4ED9-E085-AEF8A053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4363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6" name="Date Placeholder 1">
            <a:extLst>
              <a:ext uri="{FF2B5EF4-FFF2-40B4-BE49-F238E27FC236}">
                <a16:creationId xmlns:a16="http://schemas.microsoft.com/office/drawing/2014/main" id="{A03D00E6-E090-8938-9FA5-DE84219723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E7B8B8-3277-44B7-8919-8B7044C8CFF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745D21-7CCE-669B-47FF-799BEB39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69" y="1770857"/>
            <a:ext cx="8551862" cy="41195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1800" b="1" dirty="0" err="1">
                <a:hlinkClick r:id="rId2"/>
              </a:rPr>
              <a:t>EntityManagerFactory</a:t>
            </a:r>
            <a:r>
              <a:rPr lang="en-US" sz="1800" dirty="0"/>
              <a:t> - This is a factory class of </a:t>
            </a:r>
            <a:r>
              <a:rPr lang="en-US" sz="1800" b="1" dirty="0" err="1">
                <a:hlinkClick r:id="rId3"/>
              </a:rPr>
              <a:t>EntityManager</a:t>
            </a:r>
            <a:r>
              <a:rPr lang="en-US" sz="1800" dirty="0"/>
              <a:t>. It creates and manages multiple </a:t>
            </a:r>
            <a:r>
              <a:rPr lang="en-US" sz="1800" dirty="0" err="1"/>
              <a:t>EntityManager</a:t>
            </a:r>
            <a:r>
              <a:rPr lang="en-US" sz="1800" dirty="0"/>
              <a:t> instances.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b="1" dirty="0" err="1">
                <a:hlinkClick r:id="rId3"/>
              </a:rPr>
              <a:t>EntityManager</a:t>
            </a:r>
            <a:r>
              <a:rPr lang="en-US" sz="1800" dirty="0"/>
              <a:t> - It is an Interface, it manages the persistence operations on objects. It works like a factory for </a:t>
            </a:r>
            <a:r>
              <a:rPr lang="en-US" sz="1800" i="1" dirty="0"/>
              <a:t>Query</a:t>
            </a:r>
            <a:r>
              <a:rPr lang="en-US" sz="1800" dirty="0"/>
              <a:t> instance.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b="1" dirty="0">
                <a:hlinkClick r:id="rId4"/>
              </a:rPr>
              <a:t>Entity</a:t>
            </a:r>
            <a:r>
              <a:rPr lang="en-US" sz="1800" dirty="0"/>
              <a:t> - Entities are the persistence objects, stored as records in the database.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b="1" dirty="0" err="1">
                <a:hlinkClick r:id="rId5"/>
              </a:rPr>
              <a:t>EntityTransaction</a:t>
            </a:r>
            <a:r>
              <a:rPr lang="en-US" sz="1800" dirty="0"/>
              <a:t> - It has one-to-one relationship with </a:t>
            </a:r>
            <a:r>
              <a:rPr lang="en-US" sz="1800" b="1" dirty="0" err="1">
                <a:hlinkClick r:id="rId3"/>
              </a:rPr>
              <a:t>EntityManager</a:t>
            </a:r>
            <a:r>
              <a:rPr lang="en-US" sz="1800" dirty="0"/>
              <a:t>. For each </a:t>
            </a:r>
            <a:r>
              <a:rPr lang="en-US" sz="1800" dirty="0" err="1"/>
              <a:t>EntityManager</a:t>
            </a:r>
            <a:r>
              <a:rPr lang="en-US" sz="1800" dirty="0"/>
              <a:t>, operations are maintained by </a:t>
            </a:r>
            <a:r>
              <a:rPr lang="en-US" sz="1800" b="1" dirty="0" err="1">
                <a:hlinkClick r:id="rId5"/>
              </a:rPr>
              <a:t>EntityTransaction</a:t>
            </a:r>
            <a:r>
              <a:rPr lang="en-US" sz="1800" dirty="0"/>
              <a:t> class.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i="1" dirty="0"/>
              <a:t>Persistence</a:t>
            </a:r>
            <a:r>
              <a:rPr lang="en-US" sz="1800" dirty="0"/>
              <a:t> - This class contains static methods to obtain </a:t>
            </a:r>
            <a:r>
              <a:rPr lang="en-US" sz="1800" dirty="0" err="1"/>
              <a:t>EntityManagerFactory</a:t>
            </a:r>
            <a:r>
              <a:rPr lang="en-US" sz="1800" dirty="0"/>
              <a:t> instance.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i="1" dirty="0"/>
              <a:t>Query</a:t>
            </a:r>
            <a:r>
              <a:rPr lang="en-US" sz="1800" dirty="0"/>
              <a:t> - This interface is implemented by each JPA vendor to obtain relational objects that meet the criteria.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D8F6C13-5FAA-F03F-1B10-DB50F59FA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711110"/>
            <a:ext cx="7923945" cy="609600"/>
          </a:xfrm>
        </p:spPr>
        <p:txBody>
          <a:bodyPr/>
          <a:lstStyle/>
          <a:p>
            <a:pPr algn="l"/>
            <a:r>
              <a:rPr lang="en-US" altLang="en-US" sz="2800" b="1" dirty="0"/>
              <a:t>Definition of a persistence unit in an XML file</a:t>
            </a:r>
            <a:endParaRPr lang="en-US" altLang="en-US" sz="2800" dirty="0"/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DC34EE75-42EF-3863-2DE2-7263500142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5744A8-5C67-4208-AACA-459DCDE2157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7DFCB0A7-B71A-5AE1-C31F-C626CFB8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6345" y="6390909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 dirty="0"/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35602E54-4035-92C3-2ABB-ADCB499BB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16" y="2418660"/>
            <a:ext cx="7518367" cy="39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ECCE653-9834-C2CB-1F96-A3576D93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b="1"/>
              <a:t>JPA - Architecture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1394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66F98CA-3334-E953-89E6-BEBC4BF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85138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9459" name="Date Placeholder 1">
            <a:extLst>
              <a:ext uri="{FF2B5EF4-FFF2-40B4-BE49-F238E27FC236}">
                <a16:creationId xmlns:a16="http://schemas.microsoft.com/office/drawing/2014/main" id="{E62D876D-AAE3-EC29-5E1B-52745192BE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4CFFF1-1933-4BE3-ABB8-B6C4EE45FB9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2F6255E-7295-87D8-742F-EC000DE93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JPA - Architecture</a:t>
            </a:r>
          </a:p>
        </p:txBody>
      </p:sp>
      <p:sp>
        <p:nvSpPr>
          <p:cNvPr id="19462" name="Date Placeholder 1">
            <a:extLst>
              <a:ext uri="{FF2B5EF4-FFF2-40B4-BE49-F238E27FC236}">
                <a16:creationId xmlns:a16="http://schemas.microsoft.com/office/drawing/2014/main" id="{B1613956-59DA-978A-FB38-82B7CC37D7DA}"/>
              </a:ext>
            </a:extLst>
          </p:cNvPr>
          <p:cNvSpPr txBox="1">
            <a:spLocks/>
          </p:cNvSpPr>
          <p:nvPr/>
        </p:nvSpPr>
        <p:spPr bwMode="auto">
          <a:xfrm>
            <a:off x="914400" y="6243638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56F5A30-4D49-41E7-9D2D-ED7CC601AE4B}" type="datetime1">
              <a:rPr lang="en-US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84CE8E-8CAE-97FD-C820-9C2281DF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116888" cy="3962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Class Relationships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4" name="Picture 2" descr="Mối quan hệ lớp JPA">
            <a:extLst>
              <a:ext uri="{FF2B5EF4-FFF2-40B4-BE49-F238E27FC236}">
                <a16:creationId xmlns:a16="http://schemas.microsoft.com/office/drawing/2014/main" id="{EAE3DE68-5D87-A735-8AF9-A489400D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622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38E574A-9DE7-122B-7C5A-30F7D8889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596" y="759679"/>
            <a:ext cx="8229600" cy="1143000"/>
          </a:xfrm>
        </p:spPr>
        <p:txBody>
          <a:bodyPr/>
          <a:lstStyle/>
          <a:p>
            <a:r>
              <a:rPr lang="en-US" altLang="en-US" b="1" dirty="0"/>
              <a:t>JPA - Obtaining a JPA Database Connection</a:t>
            </a:r>
            <a:endParaRPr lang="en-US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3A3BB84-2D2A-B1AB-A050-4498DA131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just"/>
            <a:r>
              <a:rPr lang="en-US" altLang="en-US" sz="2400" dirty="0"/>
              <a:t>An </a:t>
            </a:r>
            <a:r>
              <a:rPr lang="en-US" altLang="en-US" sz="2400" dirty="0" err="1"/>
              <a:t>EntityManager</a:t>
            </a:r>
            <a:r>
              <a:rPr lang="en-US" altLang="en-US" sz="2400" dirty="0"/>
              <a:t> represents a database connection and enables database operations, with each HTTP request in a web app typically using a separate instance. </a:t>
            </a:r>
          </a:p>
          <a:p>
            <a:pPr algn="just"/>
            <a:r>
              <a:rPr lang="en-US" altLang="en-US" sz="2400" dirty="0"/>
              <a:t>The </a:t>
            </a:r>
            <a:r>
              <a:rPr lang="en-US" altLang="en-US" sz="2400" dirty="0" err="1"/>
              <a:t>EntityManagerFactory</a:t>
            </a:r>
            <a:r>
              <a:rPr lang="en-US" altLang="en-US" sz="2400" dirty="0"/>
              <a:t> efficiently creates multiple </a:t>
            </a:r>
            <a:r>
              <a:rPr lang="en-US" altLang="en-US" sz="2400" dirty="0" err="1"/>
              <a:t>EntityManager</a:t>
            </a:r>
            <a:r>
              <a:rPr lang="en-US" altLang="en-US" sz="2400" dirty="0"/>
              <a:t> instances for a specific database. </a:t>
            </a:r>
          </a:p>
          <a:p>
            <a:pPr algn="just"/>
            <a:r>
              <a:rPr lang="en-US" altLang="en-US" sz="2400" dirty="0"/>
              <a:t>Database modifications require an active transaction, managed by an </a:t>
            </a:r>
            <a:r>
              <a:rPr lang="en-US" altLang="en-US" sz="2400" dirty="0" err="1"/>
              <a:t>EntityTransaction</a:t>
            </a:r>
            <a:r>
              <a:rPr lang="en-US" altLang="en-US" sz="2400" dirty="0"/>
              <a:t>. </a:t>
            </a:r>
          </a:p>
          <a:p>
            <a:pPr algn="just"/>
            <a:r>
              <a:rPr lang="en-US" altLang="en-US" sz="2400" dirty="0"/>
              <a:t>Additionally, an </a:t>
            </a:r>
            <a:r>
              <a:rPr lang="en-US" altLang="en-US" sz="2400" dirty="0" err="1"/>
              <a:t>EntityManager</a:t>
            </a:r>
            <a:r>
              <a:rPr lang="en-US" altLang="en-US" sz="2400" dirty="0"/>
              <a:t> serves as a factory for Query instances to execute database queries.</a:t>
            </a:r>
          </a:p>
        </p:txBody>
      </p:sp>
      <p:sp>
        <p:nvSpPr>
          <p:cNvPr id="21508" name="Date Placeholder 3">
            <a:extLst>
              <a:ext uri="{FF2B5EF4-FFF2-40B4-BE49-F238E27FC236}">
                <a16:creationId xmlns:a16="http://schemas.microsoft.com/office/drawing/2014/main" id="{79DA4B75-D679-A653-5F22-3FFA2A300F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F07DBA-A473-4E89-99C2-99516E5716E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69863053-F3B6-78D4-CF47-08CA7090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246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6A58-6A5F-8E36-2C5D-CF085FE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</a:t>
            </a:r>
            <a:r>
              <a:rPr lang="en-US" dirty="0" err="1"/>
              <a:t>EntityManager</a:t>
            </a:r>
            <a:r>
              <a:rPr lang="en-US" dirty="0"/>
              <a:t> work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AC21A5-E8AD-637F-CD46-CBE9158F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3" y="1828800"/>
            <a:ext cx="8077200" cy="35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2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862B-1FE1-98A8-BF8E-52A15842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Life Cycle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A592C9B-1C3F-2F75-B96C-5E49E749C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502" y="2150596"/>
            <a:ext cx="5508054" cy="33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8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C850-C9AB-7C5C-2D6F-E8DB09E1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Responsibilities of </a:t>
            </a:r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83AE-55E6-2EF0-6F16-9598BBCB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25951"/>
            <a:ext cx="8915399" cy="3689050"/>
          </a:xfrm>
        </p:spPr>
        <p:txBody>
          <a:bodyPr/>
          <a:lstStyle/>
          <a:p>
            <a:pPr marL="429816" indent="-429816">
              <a:buFont typeface="Wingdings" panose="05000000000000000000" pitchFamily="2" charset="2"/>
              <a:buChar char="v"/>
            </a:pPr>
            <a:r>
              <a:rPr lang="en-US" dirty="0"/>
              <a:t>Create and remove persistent entity instances</a:t>
            </a:r>
          </a:p>
          <a:p>
            <a:pPr marL="429816" indent="-429816">
              <a:buFont typeface="Wingdings" panose="05000000000000000000" pitchFamily="2" charset="2"/>
              <a:buChar char="v"/>
            </a:pPr>
            <a:r>
              <a:rPr lang="en-US" dirty="0"/>
              <a:t>Find entities by their primary key</a:t>
            </a:r>
          </a:p>
          <a:p>
            <a:pPr marL="429816" indent="-429816">
              <a:buFont typeface="Wingdings" panose="05000000000000000000" pitchFamily="2" charset="2"/>
              <a:buChar char="v"/>
            </a:pPr>
            <a:r>
              <a:rPr lang="en-US" dirty="0"/>
              <a:t>Run JPQL or native SQL queries</a:t>
            </a:r>
          </a:p>
          <a:p>
            <a:pPr marL="429816" indent="-429816">
              <a:buFont typeface="Wingdings" panose="05000000000000000000" pitchFamily="2" charset="2"/>
              <a:buChar char="v"/>
            </a:pPr>
            <a:r>
              <a:rPr lang="en-US" dirty="0"/>
              <a:t>Manage transactions (when not using a container)</a:t>
            </a:r>
          </a:p>
          <a:p>
            <a:pPr marL="429816" indent="-429816">
              <a:buFont typeface="Wingdings" panose="05000000000000000000" pitchFamily="2" charset="2"/>
              <a:buChar char="v"/>
            </a:pPr>
            <a:r>
              <a:rPr lang="en-US" dirty="0"/>
              <a:t>Synchronize entities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4134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6AF-7B4B-FDBF-76BC-3CF32905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570D7-5923-FDDF-896F-6C433AF953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2103876"/>
          <a:ext cx="8126335" cy="3458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5110">
                  <a:extLst>
                    <a:ext uri="{9D8B030D-6E8A-4147-A177-3AD203B41FA5}">
                      <a16:colId xmlns:a16="http://schemas.microsoft.com/office/drawing/2014/main" val="2703003605"/>
                    </a:ext>
                  </a:extLst>
                </a:gridCol>
                <a:gridCol w="4011225">
                  <a:extLst>
                    <a:ext uri="{9D8B030D-6E8A-4147-A177-3AD203B41FA5}">
                      <a16:colId xmlns:a16="http://schemas.microsoft.com/office/drawing/2014/main" val="1324941293"/>
                    </a:ext>
                  </a:extLst>
                </a:gridCol>
              </a:tblGrid>
              <a:tr h="2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Method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1643872331"/>
                  </a:ext>
                </a:extLst>
              </a:tr>
              <a:tr h="2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persist</a:t>
                      </a:r>
                      <a:r>
                        <a:rPr lang="en-US" sz="1500" kern="100" dirty="0">
                          <a:effectLst/>
                        </a:rPr>
                        <a:t>(Object entity)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Inserts a new entity into the database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3140035063"/>
                  </a:ext>
                </a:extLst>
              </a:tr>
              <a:tr h="2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find</a:t>
                      </a:r>
                      <a:r>
                        <a:rPr lang="en-US" sz="1500" kern="100" dirty="0">
                          <a:effectLst/>
                        </a:rPr>
                        <a:t>(Class&lt;T&gt; </a:t>
                      </a:r>
                      <a:r>
                        <a:rPr lang="en-US" sz="1500" kern="100" dirty="0" err="1">
                          <a:effectLst/>
                        </a:rPr>
                        <a:t>entityClass</a:t>
                      </a:r>
                      <a:r>
                        <a:rPr lang="en-US" sz="1500" kern="100" dirty="0">
                          <a:effectLst/>
                        </a:rPr>
                        <a:t>, Object </a:t>
                      </a:r>
                      <a:r>
                        <a:rPr lang="en-US" sz="1500" kern="100" dirty="0" err="1">
                          <a:effectLst/>
                        </a:rPr>
                        <a:t>primaryKey</a:t>
                      </a:r>
                      <a:r>
                        <a:rPr lang="en-US" sz="1500" kern="100" dirty="0">
                          <a:effectLst/>
                        </a:rPr>
                        <a:t>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Retrieves an entity by its primary key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190892042"/>
                  </a:ext>
                </a:extLst>
              </a:tr>
              <a:tr h="577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1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sz="1500" kern="100" dirty="0">
                          <a:effectLst/>
                        </a:rPr>
                        <a:t>(T entity)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Updates (merges) an entity with the current persistence context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1656367653"/>
                  </a:ext>
                </a:extLst>
              </a:tr>
              <a:tr h="2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1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en-US" sz="1500" kern="100" dirty="0">
                          <a:effectLst/>
                        </a:rPr>
                        <a:t>(Object entity)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Deletes an entity from the database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3799507105"/>
                  </a:ext>
                </a:extLst>
              </a:tr>
              <a:tr h="577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1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lang="en-US" sz="1500" kern="100" dirty="0">
                          <a:effectLst/>
                        </a:rPr>
                        <a:t>()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Clears the persistence context (detaches all entities)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2863091891"/>
                  </a:ext>
                </a:extLst>
              </a:tr>
              <a:tr h="2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1" i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createQuery</a:t>
                      </a:r>
                      <a:r>
                        <a:rPr lang="en-US" sz="1500" kern="100" dirty="0">
                          <a:effectLst/>
                        </a:rPr>
                        <a:t>(String </a:t>
                      </a:r>
                      <a:r>
                        <a:rPr lang="en-US" sz="1500" kern="100" dirty="0" err="1">
                          <a:effectLst/>
                        </a:rPr>
                        <a:t>jpql</a:t>
                      </a:r>
                      <a:r>
                        <a:rPr lang="en-US" sz="1500" kern="100" dirty="0">
                          <a:effectLst/>
                        </a:rPr>
                        <a:t>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Creates a JPQL query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1668259462"/>
                  </a:ext>
                </a:extLst>
              </a:tr>
              <a:tr h="287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1" i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createNativeQuery</a:t>
                      </a:r>
                      <a:r>
                        <a:rPr lang="en-US" sz="1500" kern="100" dirty="0">
                          <a:effectLst/>
                        </a:rPr>
                        <a:t>(String </a:t>
                      </a:r>
                      <a:r>
                        <a:rPr lang="en-US" sz="1500" kern="100" dirty="0" err="1">
                          <a:effectLst/>
                        </a:rPr>
                        <a:t>sql</a:t>
                      </a:r>
                      <a:r>
                        <a:rPr lang="en-US" sz="1500" kern="100" dirty="0">
                          <a:effectLst/>
                        </a:rPr>
                        <a:t>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Creates a native SQL query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2707226954"/>
                  </a:ext>
                </a:extLst>
              </a:tr>
              <a:tr h="57708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b="1" i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getTransaction</a:t>
                      </a:r>
                      <a:r>
                        <a:rPr lang="en-US" sz="1500" kern="100" dirty="0">
                          <a:effectLst/>
                        </a:rPr>
                        <a:t>()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Returns the transaction object (for manual transaction control)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44" marR="7144" marT="7144" marB="7144" anchor="ctr"/>
                </a:tc>
                <a:extLst>
                  <a:ext uri="{0D108BD9-81ED-4DB2-BD59-A6C34878D82A}">
                    <a16:rowId xmlns:a16="http://schemas.microsoft.com/office/drawing/2014/main" val="96893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EBFCD061-437F-A878-7F15-CE6D8E5B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62" dirty="0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34D446-51E0-8C8F-D7D4-152295080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1"/>
              <a:t>Introduction to the java persistence API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1"/>
              <a:t>JPA entity class basics 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1"/>
              <a:t>JPA Architecture 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1"/>
              <a:t>JPA - Obtaining a JPA Database Connection 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1"/>
              <a:t>Configure JPA with Hibernate Example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1"/>
              <a:t>JPA Web Application demo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390C0-6FF3-3F8D-5A39-9204694A9A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49D434-2D5F-40A1-9D4F-E5435AE30FB2}" type="datetime1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10EB5F4-EE84-085B-435F-FD9B27A315D8}"/>
              </a:ext>
            </a:extLst>
          </p:cNvPr>
          <p:cNvSpPr txBox="1">
            <a:spLocks/>
          </p:cNvSpPr>
          <p:nvPr/>
        </p:nvSpPr>
        <p:spPr bwMode="auto">
          <a:xfrm>
            <a:off x="8077200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CE5E0A4-5D64-48B3-B2F0-09E19F3EB629}" type="slidenum">
              <a:rPr lang="en-US" altLang="en-US" smtClean="0"/>
              <a:pPr>
                <a:defRPr/>
              </a:pPr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006-918C-4F4D-84C6-20344C2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How to use </a:t>
            </a:r>
            <a:r>
              <a:rPr lang="en-US" dirty="0"/>
              <a:t>JPA</a:t>
            </a:r>
            <a:r>
              <a:rPr lang="en-US" dirty="0">
                <a:solidFill>
                  <a:schemeClr val="tx1"/>
                </a:solidFill>
                <a:effectLst/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E1C5-2DBF-BA26-1204-62CAA887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5281" indent="-345281">
              <a:buFont typeface="Wingdings" panose="05000000000000000000" pitchFamily="2" charset="2"/>
              <a:buChar char="ü"/>
              <a:tabLst>
                <a:tab pos="1716881" algn="l"/>
              </a:tabLst>
            </a:pPr>
            <a:r>
              <a:rPr lang="en-US" b="1" u="sng" dirty="0"/>
              <a:t>Step 1: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100" b="1" dirty="0"/>
              <a:t>Add JPA + ORM </a:t>
            </a:r>
            <a:r>
              <a:rPr lang="en-US" sz="21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5281" indent="-345281">
              <a:buFont typeface="Wingdings" panose="05000000000000000000" pitchFamily="2" charset="2"/>
              <a:buChar char="ü"/>
              <a:tabLst>
                <a:tab pos="1716881" algn="l"/>
              </a:tabLst>
            </a:pPr>
            <a:r>
              <a:rPr lang="en-US" b="1" u="sng" dirty="0"/>
              <a:t>Step 2: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100" b="1" dirty="0"/>
              <a:t>Create </a:t>
            </a:r>
            <a:r>
              <a:rPr lang="en-US" sz="2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persistence.xml</a:t>
            </a:r>
          </a:p>
          <a:p>
            <a:pPr marL="345281" indent="-345281">
              <a:buFont typeface="Wingdings" panose="05000000000000000000" pitchFamily="2" charset="2"/>
              <a:buChar char="ü"/>
              <a:tabLst>
                <a:tab pos="1716881" algn="l"/>
              </a:tabLst>
            </a:pPr>
            <a:r>
              <a:rPr lang="en-US" b="1" u="sng" dirty="0"/>
              <a:t>Step 3: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100" b="1" dirty="0"/>
              <a:t>Create </a:t>
            </a:r>
            <a:r>
              <a:rPr lang="en-US" sz="21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  <a:p>
            <a:pPr marL="345281" indent="-345281">
              <a:buFont typeface="Wingdings" panose="05000000000000000000" pitchFamily="2" charset="2"/>
              <a:buChar char="ü"/>
              <a:tabLst>
                <a:tab pos="1716881" algn="l"/>
              </a:tabLst>
            </a:pPr>
            <a:r>
              <a:rPr lang="en-US" b="1" u="sng" dirty="0"/>
              <a:t>Step 4: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100" b="1" dirty="0"/>
              <a:t>Use </a:t>
            </a:r>
            <a:r>
              <a:rPr lang="en-US" sz="21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r>
              <a:rPr lang="en-US" sz="2100" b="1" dirty="0"/>
              <a:t> to interact with DB</a:t>
            </a:r>
          </a:p>
        </p:txBody>
      </p:sp>
    </p:spTree>
    <p:extLst>
      <p:ext uri="{BB962C8B-B14F-4D97-AF65-F5344CB8AC3E}">
        <p14:creationId xmlns:p14="http://schemas.microsoft.com/office/powerpoint/2010/main" val="263687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E05FBD86-613D-5A5B-F702-F51366326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35889-057E-A683-8F97-E672F1F5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1828800"/>
            <a:ext cx="2342640" cy="4572000"/>
          </a:xfrm>
          <a:prstGeom prst="rect">
            <a:avLst/>
          </a:prstGeom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515619C-EA44-43D6-218F-AE5AE7D20631}"/>
              </a:ext>
            </a:extLst>
          </p:cNvPr>
          <p:cNvSpPr/>
          <p:nvPr/>
        </p:nvSpPr>
        <p:spPr>
          <a:xfrm>
            <a:off x="228600" y="1137418"/>
            <a:ext cx="88392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#1. Create the web project named </a:t>
            </a:r>
            <a:r>
              <a:rPr lang="en-US" dirty="0" err="1">
                <a:solidFill>
                  <a:srgbClr val="FF0000"/>
                </a:solidFill>
              </a:rPr>
              <a:t>SampleJPA</a:t>
            </a:r>
            <a:r>
              <a:rPr lang="en-US" dirty="0"/>
              <a:t> and the database named </a:t>
            </a:r>
            <a:r>
              <a:rPr lang="en-US" dirty="0" err="1">
                <a:solidFill>
                  <a:srgbClr val="FF0000"/>
                </a:solidFill>
              </a:rPr>
              <a:t>SampleDB</a:t>
            </a:r>
            <a:r>
              <a:rPr lang="en-US" dirty="0"/>
              <a:t> as follows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C14A80-1957-D1C2-74EA-F592BF0A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581400"/>
            <a:ext cx="4191000" cy="9502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946A9D-033E-9277-7312-9567209E2915}"/>
              </a:ext>
            </a:extLst>
          </p:cNvPr>
          <p:cNvGrpSpPr/>
          <p:nvPr/>
        </p:nvGrpSpPr>
        <p:grpSpPr>
          <a:xfrm>
            <a:off x="3581400" y="1828800"/>
            <a:ext cx="5172701" cy="1433201"/>
            <a:chOff x="3429000" y="1763661"/>
            <a:chExt cx="5172701" cy="143320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836CC61-4A91-BDA0-4B0F-78004514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9000" y="1763661"/>
              <a:ext cx="5172701" cy="143320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B72B6A-9090-3208-6C26-E0FBA08F6A9D}"/>
                </a:ext>
              </a:extLst>
            </p:cNvPr>
            <p:cNvSpPr/>
            <p:nvPr/>
          </p:nvSpPr>
          <p:spPr>
            <a:xfrm>
              <a:off x="4401932" y="1790883"/>
              <a:ext cx="990600" cy="21753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B2C6-87B1-7496-2682-E6536B61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E592478-DAB2-178F-3F81-5701ADF47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94A092-5936-836A-5FEE-AB24111EAE51}"/>
              </a:ext>
            </a:extLst>
          </p:cNvPr>
          <p:cNvGrpSpPr/>
          <p:nvPr/>
        </p:nvGrpSpPr>
        <p:grpSpPr>
          <a:xfrm>
            <a:off x="838200" y="1905000"/>
            <a:ext cx="7315200" cy="4328160"/>
            <a:chOff x="990600" y="1676400"/>
            <a:chExt cx="7315200" cy="43281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6A1E96-669E-2D33-5CA2-FA5F27AD5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676400"/>
              <a:ext cx="7315200" cy="432816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DD9426-64FF-ED14-2D1E-CE33BF94D81F}"/>
                </a:ext>
              </a:extLst>
            </p:cNvPr>
            <p:cNvSpPr/>
            <p:nvPr/>
          </p:nvSpPr>
          <p:spPr>
            <a:xfrm>
              <a:off x="990600" y="1828800"/>
              <a:ext cx="2667000" cy="381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509D7C-E67D-B3AD-F5AF-F99A55B3CDF4}"/>
                </a:ext>
              </a:extLst>
            </p:cNvPr>
            <p:cNvSpPr/>
            <p:nvPr/>
          </p:nvSpPr>
          <p:spPr>
            <a:xfrm>
              <a:off x="1004236" y="3649980"/>
              <a:ext cx="2667000" cy="23622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988A38-743D-45E2-2B91-926B2CBF5095}"/>
                </a:ext>
              </a:extLst>
            </p:cNvPr>
            <p:cNvSpPr/>
            <p:nvPr/>
          </p:nvSpPr>
          <p:spPr>
            <a:xfrm>
              <a:off x="5486400" y="2971800"/>
              <a:ext cx="2667000" cy="2286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A0CA2978-DEED-62A7-B3E3-B762E85D2988}"/>
              </a:ext>
            </a:extLst>
          </p:cNvPr>
          <p:cNvSpPr/>
          <p:nvPr/>
        </p:nvSpPr>
        <p:spPr>
          <a:xfrm>
            <a:off x="381000" y="1219200"/>
            <a:ext cx="25908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#2. Add the Library</a:t>
            </a:r>
          </a:p>
        </p:txBody>
      </p:sp>
    </p:spTree>
    <p:extLst>
      <p:ext uri="{BB962C8B-B14F-4D97-AF65-F5344CB8AC3E}">
        <p14:creationId xmlns:p14="http://schemas.microsoft.com/office/powerpoint/2010/main" val="1690502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88722-5BC4-0ECF-2B20-F4AA6DA9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B1CB39AB-C614-69E3-2D7C-A978CD007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77B3A79-C011-EFDB-BB63-0F3802FD9F21}"/>
              </a:ext>
            </a:extLst>
          </p:cNvPr>
          <p:cNvSpPr/>
          <p:nvPr/>
        </p:nvSpPr>
        <p:spPr>
          <a:xfrm>
            <a:off x="381000" y="1219200"/>
            <a:ext cx="32766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#3. Create the </a:t>
            </a:r>
            <a:r>
              <a:rPr lang="en-US" dirty="0">
                <a:solidFill>
                  <a:srgbClr val="FF0000"/>
                </a:solidFill>
              </a:rPr>
              <a:t>persistence.xml </a:t>
            </a:r>
            <a:r>
              <a:rPr lang="en-US" dirty="0"/>
              <a:t>on the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/conf </a:t>
            </a:r>
            <a:r>
              <a:rPr lang="en-US" dirty="0"/>
              <a:t>folder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201B2-48D3-0F81-9200-3D64BA19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82" y="1217333"/>
            <a:ext cx="4834288" cy="1573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B0B669-5F30-9963-6245-3C4BBF95A5A3}"/>
              </a:ext>
            </a:extLst>
          </p:cNvPr>
          <p:cNvSpPr txBox="1"/>
          <p:nvPr/>
        </p:nvSpPr>
        <p:spPr>
          <a:xfrm>
            <a:off x="76200" y="2895600"/>
            <a:ext cx="8991600" cy="3493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/>
              <a:t>&lt;?xml version="1.0" encoding="UTF-8"?&gt;</a:t>
            </a:r>
          </a:p>
          <a:p>
            <a:r>
              <a:rPr lang="en-US" sz="1300" dirty="0"/>
              <a:t>&lt;persistence version="2.1" </a:t>
            </a:r>
            <a:r>
              <a:rPr lang="en-US" sz="1300" dirty="0" err="1"/>
              <a:t>xmlns</a:t>
            </a:r>
            <a:r>
              <a:rPr lang="en-US" sz="1300" dirty="0"/>
              <a:t>="http://xmlns.jcp.org/xml/ns/persistence" </a:t>
            </a:r>
          </a:p>
          <a:p>
            <a:r>
              <a:rPr lang="en-US" sz="1300" dirty="0"/>
              <a:t>             </a:t>
            </a:r>
            <a:r>
              <a:rPr lang="en-US" sz="1300" dirty="0" err="1"/>
              <a:t>xmlns:xsi</a:t>
            </a:r>
            <a:r>
              <a:rPr lang="en-US" sz="1300" dirty="0"/>
              <a:t>="http://www.w3.org/2001/XMLSchema-instance" </a:t>
            </a:r>
          </a:p>
          <a:p>
            <a:r>
              <a:rPr lang="en-US" sz="1300" dirty="0"/>
              <a:t>             </a:t>
            </a:r>
            <a:r>
              <a:rPr lang="en-US" sz="1300" dirty="0" err="1"/>
              <a:t>xsi:schemaLocation</a:t>
            </a:r>
            <a:r>
              <a:rPr lang="en-US" sz="1300" dirty="0"/>
              <a:t>="http://xmlns.jcp.org/xml/ns/persistence http://xmlns.jcp.org/xml/ns/persistence/persistence_2_1.xsd"&gt;</a:t>
            </a:r>
          </a:p>
          <a:p>
            <a:r>
              <a:rPr lang="en-US" sz="1300" dirty="0"/>
              <a:t>  &lt;persistence-unit name="</a:t>
            </a:r>
            <a:r>
              <a:rPr lang="en-US" sz="1300" dirty="0" err="1">
                <a:solidFill>
                  <a:srgbClr val="FF0000"/>
                </a:solidFill>
              </a:rPr>
              <a:t>SampleJPA</a:t>
            </a:r>
            <a:r>
              <a:rPr lang="en-US" sz="1300" dirty="0"/>
              <a:t>" transaction-type="RESOURCE_LOCAL"&gt;</a:t>
            </a:r>
          </a:p>
          <a:p>
            <a:r>
              <a:rPr lang="en-US" sz="1300" dirty="0"/>
              <a:t>    &lt;provider&gt;</a:t>
            </a:r>
            <a:r>
              <a:rPr lang="en-US" sz="1300" dirty="0" err="1"/>
              <a:t>org.eclipse.persistence.jpa.PersistenceProvider</a:t>
            </a:r>
            <a:r>
              <a:rPr lang="en-US" sz="1300" dirty="0"/>
              <a:t>&lt;/provider&gt;</a:t>
            </a:r>
          </a:p>
          <a:p>
            <a:r>
              <a:rPr lang="en-US" sz="1300" dirty="0"/>
              <a:t>    &lt;exclude-unlisted-classes&gt;false&lt;/exclude-unlisted-classes&gt;</a:t>
            </a:r>
          </a:p>
          <a:p>
            <a:r>
              <a:rPr lang="en-US" sz="1300" dirty="0"/>
              <a:t>    &lt;properties&gt;</a:t>
            </a:r>
          </a:p>
          <a:p>
            <a:r>
              <a:rPr lang="en-US" sz="1300" dirty="0"/>
              <a:t>      &lt;property name="javax.persistence.jdbc.url" value="</a:t>
            </a:r>
            <a:r>
              <a:rPr lang="en-US" sz="1300" dirty="0" err="1">
                <a:solidFill>
                  <a:srgbClr val="FF0000"/>
                </a:solidFill>
              </a:rPr>
              <a:t>jdbc:sqlserver</a:t>
            </a:r>
            <a:r>
              <a:rPr lang="en-US" sz="1300" dirty="0">
                <a:solidFill>
                  <a:srgbClr val="FF0000"/>
                </a:solidFill>
              </a:rPr>
              <a:t>://localhost:1433;databaseName=Sample; </a:t>
            </a:r>
            <a:r>
              <a:rPr lang="en-US" sz="1300" dirty="0"/>
              <a:t>"/&gt;</a:t>
            </a:r>
          </a:p>
          <a:p>
            <a:r>
              <a:rPr lang="en-US" sz="1300" dirty="0"/>
              <a:t>      &lt;property name="</a:t>
            </a:r>
            <a:r>
              <a:rPr lang="en-US" sz="1300" dirty="0" err="1"/>
              <a:t>javax.persistence.jdbc.user</a:t>
            </a:r>
            <a:r>
              <a:rPr lang="en-US" sz="1300" dirty="0"/>
              <a:t>" value="</a:t>
            </a:r>
            <a:r>
              <a:rPr lang="en-US" sz="1300" dirty="0" err="1">
                <a:solidFill>
                  <a:srgbClr val="FF0000"/>
                </a:solidFill>
              </a:rPr>
              <a:t>sa</a:t>
            </a:r>
            <a:r>
              <a:rPr lang="en-US" sz="1300" dirty="0"/>
              <a:t>"/&gt;</a:t>
            </a:r>
          </a:p>
          <a:p>
            <a:r>
              <a:rPr lang="en-US" sz="1300" dirty="0"/>
              <a:t>      &lt;property name="</a:t>
            </a:r>
            <a:r>
              <a:rPr lang="en-US" sz="1300" dirty="0" err="1"/>
              <a:t>javax.persistence.jdbc.driver</a:t>
            </a:r>
            <a:r>
              <a:rPr lang="en-US" sz="1300" dirty="0"/>
              <a:t>" value="</a:t>
            </a:r>
            <a:r>
              <a:rPr lang="en-US" sz="1300" dirty="0" err="1"/>
              <a:t>com.microsoft.sqlserver.jdbc.SQLServerDriver</a:t>
            </a:r>
            <a:r>
              <a:rPr lang="en-US" sz="1300" dirty="0"/>
              <a:t>"/&gt;</a:t>
            </a:r>
          </a:p>
          <a:p>
            <a:r>
              <a:rPr lang="en-US" sz="1300" dirty="0"/>
              <a:t>      &lt;property name="</a:t>
            </a:r>
            <a:r>
              <a:rPr lang="en-US" sz="1300" dirty="0" err="1"/>
              <a:t>javax.persistence.jdbc.password</a:t>
            </a:r>
            <a:r>
              <a:rPr lang="en-US" sz="1300" dirty="0"/>
              <a:t>" value="</a:t>
            </a:r>
            <a:r>
              <a:rPr lang="en-US" sz="1300" dirty="0">
                <a:solidFill>
                  <a:srgbClr val="FF0000"/>
                </a:solidFill>
              </a:rPr>
              <a:t>12345</a:t>
            </a:r>
            <a:r>
              <a:rPr lang="en-US" sz="1300" dirty="0"/>
              <a:t>"/&gt;</a:t>
            </a:r>
          </a:p>
          <a:p>
            <a:r>
              <a:rPr lang="en-US" sz="1300" dirty="0"/>
              <a:t>      &lt;property name="</a:t>
            </a:r>
            <a:r>
              <a:rPr lang="en-US" sz="1300" dirty="0" err="1"/>
              <a:t>javax.persistence.schema-generation.database.action</a:t>
            </a:r>
            <a:r>
              <a:rPr lang="en-US" sz="1300" dirty="0"/>
              <a:t>" value="create"/&gt;</a:t>
            </a:r>
          </a:p>
          <a:p>
            <a:r>
              <a:rPr lang="en-US" sz="1300" dirty="0"/>
              <a:t>    &lt;/properties&gt;</a:t>
            </a:r>
          </a:p>
          <a:p>
            <a:r>
              <a:rPr lang="en-US" sz="1300" dirty="0"/>
              <a:t>  &lt;/persistence-unit&gt;</a:t>
            </a:r>
          </a:p>
          <a:p>
            <a:r>
              <a:rPr lang="en-US" sz="1300" dirty="0"/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230937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88DF8-DC7D-E22B-1231-4C7CAB7E1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0DCCB4FA-9E80-0E74-5DA7-9AC851CA3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4008D-E681-0459-32AB-BD82ED26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28800"/>
            <a:ext cx="9067800" cy="32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7C84-98D9-61B2-3780-12325383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223E29B0-1237-7A62-F674-C9B33F54D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5BDB73E-3D18-7726-720D-32F3D0CFBD97}"/>
              </a:ext>
            </a:extLst>
          </p:cNvPr>
          <p:cNvSpPr/>
          <p:nvPr/>
        </p:nvSpPr>
        <p:spPr>
          <a:xfrm>
            <a:off x="304800" y="1137418"/>
            <a:ext cx="35814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#4. Write code for </a:t>
            </a:r>
            <a:r>
              <a:rPr lang="en-US" dirty="0">
                <a:solidFill>
                  <a:srgbClr val="FF0000"/>
                </a:solidFill>
              </a:rPr>
              <a:t>ProductDTO.java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65B43-685E-D59E-299A-3DB3BB14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0" y="1828800"/>
            <a:ext cx="3124200" cy="4631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7E853-6C0F-4659-34DA-B5694615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61" y="1834322"/>
            <a:ext cx="5599684" cy="37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85037-96CF-D029-707C-DEB92ABBE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918846C5-4248-55AB-925D-0C3938607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58B91189-BC08-AEB0-B6F8-5BEA70C74E1B}"/>
              </a:ext>
            </a:extLst>
          </p:cNvPr>
          <p:cNvSpPr/>
          <p:nvPr/>
        </p:nvSpPr>
        <p:spPr>
          <a:xfrm>
            <a:off x="304800" y="1137418"/>
            <a:ext cx="40386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#5. Write code for </a:t>
            </a:r>
            <a:r>
              <a:rPr lang="en-US" dirty="0">
                <a:solidFill>
                  <a:srgbClr val="FF0000"/>
                </a:solidFill>
              </a:rPr>
              <a:t>IProductService.java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BF045-7C22-355A-1293-520F68BA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44672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4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3D66-A96E-2DD6-DECC-AC4763DC7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6A58ABFE-B375-2BCE-DDA0-54D23768B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BADD615-A49F-072D-1C7B-19FEDE91B3FA}"/>
              </a:ext>
            </a:extLst>
          </p:cNvPr>
          <p:cNvSpPr/>
          <p:nvPr/>
        </p:nvSpPr>
        <p:spPr>
          <a:xfrm>
            <a:off x="304800" y="1137418"/>
            <a:ext cx="40386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#6. Write code for </a:t>
            </a:r>
            <a:r>
              <a:rPr lang="en-US" dirty="0">
                <a:solidFill>
                  <a:srgbClr val="FF0000"/>
                </a:solidFill>
              </a:rPr>
              <a:t>ProductService.java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7D6D5-47E4-E90C-F273-C28D5DDAF296}"/>
              </a:ext>
            </a:extLst>
          </p:cNvPr>
          <p:cNvGrpSpPr/>
          <p:nvPr/>
        </p:nvGrpSpPr>
        <p:grpSpPr>
          <a:xfrm>
            <a:off x="1371600" y="1828800"/>
            <a:ext cx="6324600" cy="4600627"/>
            <a:chOff x="1371600" y="1828800"/>
            <a:chExt cx="6324600" cy="46006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F49842-46FD-CEF6-E0F9-2EEEE6E85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828800"/>
              <a:ext cx="6258205" cy="46006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A2B41-4806-3C17-8E1E-6614302B4241}"/>
                </a:ext>
              </a:extLst>
            </p:cNvPr>
            <p:cNvSpPr/>
            <p:nvPr/>
          </p:nvSpPr>
          <p:spPr>
            <a:xfrm>
              <a:off x="2667000" y="4953000"/>
              <a:ext cx="5029200" cy="2286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626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D6DD5-DC90-E6EF-1BD1-C1653FE6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B67EA9BA-4B2E-F236-EBF9-77481DFFE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698FF-45C4-CF38-7577-A1893AAC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5" y="1143000"/>
            <a:ext cx="5320756" cy="2707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D919D-EEE7-410F-660D-9BF6FFDC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5" y="3886200"/>
            <a:ext cx="4724400" cy="25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3E307-C602-EC9C-26AE-72F412E3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863BFB13-AC0C-1D9A-8CA8-75421FAB1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ECE14-FD1A-16E2-F0F1-6D252335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705600" cy="42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ADDF571-5C6C-9C2E-FE7A-5D8D6B25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JPA - Introduction</a:t>
            </a:r>
            <a:endParaRPr lang="en-US" alt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15EF1F0D-BA9D-261E-0553-D28A162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44" name="Content Placeholder 2">
            <a:extLst>
              <a:ext uri="{FF2B5EF4-FFF2-40B4-BE49-F238E27FC236}">
                <a16:creationId xmlns:a16="http://schemas.microsoft.com/office/drawing/2014/main" id="{8F3571E6-6094-7E0E-86E6-3B2EB52FD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 dirty="0"/>
              <a:t>a Java EE/Jakarta EE specification for managing relational data in Java.</a:t>
            </a:r>
          </a:p>
          <a:p>
            <a:pPr algn="just"/>
            <a:r>
              <a:rPr lang="en-US" altLang="en-US" sz="2000" dirty="0"/>
              <a:t>a standard for ORM (Object-Relational Mapping), which automatically converts data between Java objects (POJOs) and database tables.</a:t>
            </a:r>
          </a:p>
          <a:p>
            <a:pPr algn="just"/>
            <a:r>
              <a:rPr lang="en-US" altLang="en-US" sz="2000" dirty="0"/>
              <a:t>JPA allows developers to work with objects instead of SQL statements, with the implementation typically called a persistence provider.</a:t>
            </a:r>
          </a:p>
          <a:p>
            <a:pPr algn="just"/>
            <a:r>
              <a:rPr lang="en-US" altLang="en-US" sz="2000" dirty="0"/>
              <a:t>Popular implementations of JPA include: </a:t>
            </a:r>
            <a:r>
              <a:rPr lang="en-US" altLang="en-US" sz="2000" b="1" dirty="0"/>
              <a:t>Hibernate</a:t>
            </a:r>
            <a:r>
              <a:rPr lang="en-US" altLang="en-US" sz="2000" dirty="0"/>
              <a:t> (most popular) </a:t>
            </a:r>
            <a:r>
              <a:rPr lang="en-US" altLang="en-US" sz="2000" b="1" dirty="0" err="1"/>
              <a:t>EclipseLink</a:t>
            </a:r>
            <a:r>
              <a:rPr lang="en-US" altLang="en-US" sz="2000" dirty="0"/>
              <a:t> (official RI of JPA) Apache </a:t>
            </a:r>
            <a:r>
              <a:rPr lang="en-US" altLang="en-US" sz="2000" dirty="0" err="1"/>
              <a:t>OpenJPA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31053-5D47-D644-3DF1-98D43527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FD8F9E5B-E819-AB0C-2BA8-8E7EB276D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BED73-0AB3-257C-EA8F-19947B6A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162800" cy="42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04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BEB2-1810-597F-9D6E-4DD1A8290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55D5551D-EE78-53FC-DB4E-1741555EB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8D5A90-252E-4DE0-F40D-84F17BBA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81049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3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1C812-1FE1-6469-3889-376FA63C9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9DEFF18F-A3AC-508A-FCFB-6CC176AD2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2ECB9095-7FCE-FB5E-ABFB-5EFB1FC0CA62}"/>
              </a:ext>
            </a:extLst>
          </p:cNvPr>
          <p:cNvSpPr/>
          <p:nvPr/>
        </p:nvSpPr>
        <p:spPr>
          <a:xfrm>
            <a:off x="304800" y="1137418"/>
            <a:ext cx="40386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#7. Write code for </a:t>
            </a:r>
            <a:r>
              <a:rPr lang="en-US" dirty="0">
                <a:solidFill>
                  <a:srgbClr val="FF0000"/>
                </a:solidFill>
              </a:rPr>
              <a:t>ProductServlet.java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B3600-D55A-5D70-87AD-7FD9FE4B5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92360"/>
            <a:ext cx="7581900" cy="47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9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2A83B-3BD0-EEE8-5915-51B9214E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2EA32B03-C479-EBD1-F0E5-76980D2FE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32CC733-0BF6-E46E-5A02-6EF7743A6FA2}"/>
              </a:ext>
            </a:extLst>
          </p:cNvPr>
          <p:cNvSpPr/>
          <p:nvPr/>
        </p:nvSpPr>
        <p:spPr>
          <a:xfrm>
            <a:off x="304800" y="1137418"/>
            <a:ext cx="33528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#8. Write code for </a:t>
            </a:r>
            <a:r>
              <a:rPr lang="en-US" dirty="0" err="1">
                <a:solidFill>
                  <a:srgbClr val="FF0000"/>
                </a:solidFill>
              </a:rPr>
              <a:t>Index.jsp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9C852-B39E-B07E-D5A0-DCE9FCC1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97857"/>
            <a:ext cx="7239000" cy="47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4760-107B-9825-1C99-1CA5EE4C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E3160A4F-5CE9-599F-E495-63B9BDCF2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5983F88-CAE3-A9A0-8CA3-BA59ABAB6B78}"/>
              </a:ext>
            </a:extLst>
          </p:cNvPr>
          <p:cNvSpPr/>
          <p:nvPr/>
        </p:nvSpPr>
        <p:spPr>
          <a:xfrm>
            <a:off x="304800" y="1137418"/>
            <a:ext cx="32004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#9. Update the </a:t>
            </a:r>
            <a:r>
              <a:rPr lang="en-US" dirty="0">
                <a:solidFill>
                  <a:srgbClr val="FF0000"/>
                </a:solidFill>
              </a:rPr>
              <a:t>web.xml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23943-98B7-C9C6-2BB8-9BF4F3FB73DE}"/>
              </a:ext>
            </a:extLst>
          </p:cNvPr>
          <p:cNvGrpSpPr/>
          <p:nvPr/>
        </p:nvGrpSpPr>
        <p:grpSpPr>
          <a:xfrm>
            <a:off x="315184" y="1905000"/>
            <a:ext cx="8358149" cy="4431762"/>
            <a:chOff x="315184" y="1905000"/>
            <a:chExt cx="8358149" cy="44317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A266ED-D2C8-0389-6D2F-03A486475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184" y="1905000"/>
              <a:ext cx="8358149" cy="443176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C45A2-8A31-A81D-0C1E-CD27BB4EFE2B}"/>
                </a:ext>
              </a:extLst>
            </p:cNvPr>
            <p:cNvSpPr/>
            <p:nvPr/>
          </p:nvSpPr>
          <p:spPr>
            <a:xfrm>
              <a:off x="1447800" y="3505200"/>
              <a:ext cx="6172200" cy="2590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8169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643C2-25A7-5822-FB9B-55D7549A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882D74A8-5883-E22A-7701-F701E0543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Web Application Demo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6443033-37EA-2415-72AD-6E47BF5E7099}"/>
              </a:ext>
            </a:extLst>
          </p:cNvPr>
          <p:cNvSpPr/>
          <p:nvPr/>
        </p:nvSpPr>
        <p:spPr>
          <a:xfrm>
            <a:off x="266700" y="1366018"/>
            <a:ext cx="4038600" cy="560439"/>
          </a:xfrm>
          <a:prstGeom prst="round2DiagRect">
            <a:avLst/>
          </a:prstGeom>
          <a:solidFill>
            <a:srgbClr val="00B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#10. Deploy and run the </a:t>
            </a:r>
            <a:r>
              <a:rPr lang="en-US" dirty="0" err="1"/>
              <a:t>the</a:t>
            </a:r>
            <a:r>
              <a:rPr lang="en-US" dirty="0"/>
              <a:t> project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7819B-2B97-BFD4-2552-952A224B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153400" cy="29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4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7043FE1-723C-A9F0-2229-8792377A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62">
                <a:latin typeface="Calibri" panose="020F0502020204030204" pitchFamily="34" charset="0"/>
              </a:rPr>
              <a:t>Summary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D329F7-5ECC-9AA0-5D48-FF5C00FC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3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/>
              <a:t>Java persistence API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/>
              <a:t>JPA entity class basics 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/>
              <a:t>JPA Architecture 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/>
              <a:t>JPA - Obtaining a JPA Database Connection 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/>
              <a:t>Configure JPA with Hibernate Example</a:t>
            </a:r>
          </a:p>
          <a:p>
            <a:pPr eaLnBrk="1" hangingPunct="1">
              <a:buFont typeface="Wingdings" panose="05000000000000000000" pitchFamily="2" charset="2"/>
              <a:buChar char="§"/>
              <a:defRPr/>
            </a:pPr>
            <a:r>
              <a:rPr lang="en-US" altLang="en-US" sz="2800" b="1" dirty="0"/>
              <a:t>JPA </a:t>
            </a:r>
            <a:r>
              <a:rPr lang="en-US" sz="2800" b="1" dirty="0"/>
              <a:t>Web Application demo</a:t>
            </a:r>
            <a:endParaRPr lang="en-US" altLang="en-US" sz="2800" b="1" dirty="0"/>
          </a:p>
          <a:p>
            <a:pPr marL="316531" indent="-316531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D179109C-0964-CA08-C3F6-B5021729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4363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6629" name="Date Placeholder 1">
            <a:extLst>
              <a:ext uri="{FF2B5EF4-FFF2-40B4-BE49-F238E27FC236}">
                <a16:creationId xmlns:a16="http://schemas.microsoft.com/office/drawing/2014/main" id="{2C821727-CC91-5F36-A221-B95F202FDD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E90365-7C1E-4C92-9B7D-4BEE83B0B77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ACBB2DC-81F8-C0DC-0284-68FD0DAB6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Hibernate ORM mapping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C8C039AE-9765-C3B4-4FF3-B362F42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en-US" sz="1400" dirty="0">
              <a:solidFill>
                <a:srgbClr val="000000"/>
              </a:solidFill>
            </a:endParaRP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3D3955B4-7371-1C1C-4118-C094AEE63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62138"/>
            <a:ext cx="84105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B466EBA-4EEC-1EE9-06DE-694DE067B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Why use JPA?</a:t>
            </a:r>
            <a:endParaRPr lang="en-US" altLang="en-US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8ECC132F-9033-949F-5F46-D5AB7881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008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EB1FEC-925D-20F7-E732-A2317EE7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400" dirty="0"/>
              <a:t>Reduce manual JDBC code: No need to write manual SQL for CRUD (Create, Read, Update, Delete).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Easy to maintain, extend: Manage relationships between entities using annotations instead of SQL.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Good integration with Java EE, Spring Boot: Easy to integrate with popular frameworks.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/>
              <a:t>Support cache and high performance: Has a cache mechanism to help query faster.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04D4E74-3AC5-8842-73DF-F5C98DEB7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JPA Entity Class Basics</a:t>
            </a:r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F2429F-B696-E06D-076D-B5750E7B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Defining a JPA Entity Class</a:t>
            </a:r>
          </a:p>
          <a:p>
            <a:pPr lvl="1">
              <a:defRPr/>
            </a:pPr>
            <a:r>
              <a:rPr lang="en-US" sz="2000" b="1" dirty="0"/>
              <a:t>A JPA Entity Class is a Java class that is mapped to a table in a relational database.</a:t>
            </a:r>
          </a:p>
          <a:p>
            <a:pPr lvl="1">
              <a:defRPr/>
            </a:pPr>
            <a:r>
              <a:rPr lang="en-US" sz="2000" b="1" dirty="0"/>
              <a:t>Each object of this class corresponds to a row in the table.</a:t>
            </a:r>
          </a:p>
          <a:p>
            <a:pPr>
              <a:defRPr/>
            </a:pPr>
            <a:r>
              <a:rPr lang="en-US" b="1" dirty="0"/>
              <a:t>Requirements for Entity Classes</a:t>
            </a:r>
          </a:p>
          <a:p>
            <a:pPr lvl="1">
              <a:defRPr/>
            </a:pPr>
            <a:r>
              <a:rPr lang="en-US" sz="2000" b="1" dirty="0"/>
              <a:t>Must have @Entity annotation → Marks this as an entity.</a:t>
            </a:r>
          </a:p>
          <a:p>
            <a:pPr lvl="1">
              <a:defRPr/>
            </a:pPr>
            <a:r>
              <a:rPr lang="en-US" sz="2000" b="1" dirty="0"/>
              <a:t>Must have </a:t>
            </a:r>
            <a:r>
              <a:rPr lang="en-US" sz="2000" b="1" dirty="0" err="1"/>
              <a:t>parameterless</a:t>
            </a:r>
            <a:r>
              <a:rPr lang="en-US" sz="2000" b="1" dirty="0"/>
              <a:t> constructor → JPA requires to create object from </a:t>
            </a:r>
            <a:r>
              <a:rPr lang="en-US" sz="2000" b="1" dirty="0" err="1"/>
              <a:t>database.Must</a:t>
            </a:r>
            <a:r>
              <a:rPr lang="en-US" sz="2000" b="1" dirty="0"/>
              <a:t> not declare final → So that JPA can extend or proxy the object.</a:t>
            </a:r>
          </a:p>
          <a:p>
            <a:pPr lvl="1">
              <a:defRPr/>
            </a:pPr>
            <a:r>
              <a:rPr lang="en-US" sz="2000" b="1" dirty="0"/>
              <a:t>If transmitted over network (detached object) → Must implement Serializable.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5B6D8249-6F86-343E-B509-8968D0501A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FF72CB-096D-4745-A723-CC4798347B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AC54E2-F4B2-1983-EC99-4F487AF3AC90}"/>
              </a:ext>
            </a:extLst>
          </p:cNvPr>
          <p:cNvSpPr txBox="1">
            <a:spLocks/>
          </p:cNvSpPr>
          <p:nvPr/>
        </p:nvSpPr>
        <p:spPr bwMode="auto">
          <a:xfrm>
            <a:off x="8077200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CE5E0A4-5D64-48B3-B2F0-09E19F3EB629}" type="slidenum">
              <a:rPr lang="en-US" altLang="en-US" smtClean="0"/>
              <a:pPr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A15725F6-7E6F-791E-8D62-517CB03051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E54CD6-D8B2-4A68-8F5E-613691C2B5C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5DBDC66-8848-AD72-E2FD-39EAB3E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4008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400" dirty="0"/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1D159C8D-401C-00AF-6E3B-61F70BFDE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3338" y="339725"/>
            <a:ext cx="7793037" cy="1081088"/>
          </a:xfrm>
        </p:spPr>
        <p:txBody>
          <a:bodyPr/>
          <a:lstStyle/>
          <a:p>
            <a:r>
              <a:rPr lang="en-US" altLang="en-US" b="1"/>
              <a:t>JPA Entity Class Basics</a:t>
            </a:r>
            <a:endParaRPr lang="en-US" altLang="en-US"/>
          </a:p>
        </p:txBody>
      </p:sp>
      <p:sp>
        <p:nvSpPr>
          <p:cNvPr id="14341" name="Content Placeholder 2">
            <a:extLst>
              <a:ext uri="{FF2B5EF4-FFF2-40B4-BE49-F238E27FC236}">
                <a16:creationId xmlns:a16="http://schemas.microsoft.com/office/drawing/2014/main" id="{3DA8FC64-92A6-DF35-BDB1-5FA1512D6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410575" cy="4608513"/>
          </a:xfrm>
        </p:spPr>
        <p:txBody>
          <a:bodyPr/>
          <a:lstStyle/>
          <a:p>
            <a:r>
              <a:rPr lang="en-US" altLang="en-US" b="1" dirty="0"/>
              <a:t>Persistent Fields and Properties in Entity Classes</a:t>
            </a:r>
          </a:p>
          <a:p>
            <a:pPr lvl="1"/>
            <a:r>
              <a:rPr lang="en-US" altLang="en-US" b="1" dirty="0"/>
              <a:t>Should be declared as private, protected or package-</a:t>
            </a:r>
            <a:r>
              <a:rPr lang="en-US" altLang="en-US" b="1" dirty="0" err="1"/>
              <a:t>private.Accessed</a:t>
            </a:r>
            <a:r>
              <a:rPr lang="en-US" altLang="en-US" b="1" dirty="0"/>
              <a:t> via getter/setter.</a:t>
            </a:r>
          </a:p>
          <a:p>
            <a:r>
              <a:rPr lang="en-US" altLang="en-US" b="1" dirty="0"/>
              <a:t>Persistent Fields</a:t>
            </a:r>
          </a:p>
          <a:p>
            <a:pPr lvl="1"/>
            <a:r>
              <a:rPr lang="en-US" altLang="en-US" b="1" dirty="0"/>
              <a:t>Getter/setter methods can be used to map data.</a:t>
            </a:r>
          </a:p>
          <a:p>
            <a:pPr lvl="1"/>
            <a:r>
              <a:rPr lang="en-US" altLang="en-US" b="1" dirty="0"/>
              <a:t>JPA uses the JavaBeans naming convention to map these methods.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14F0DCB-6739-F01F-8946-0EBE946C6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JPA Entity Class Basics</a:t>
            </a:r>
            <a:endParaRPr lang="en-US" alt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D93774-30C1-CD90-580E-2F0D6F30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38" y="1371600"/>
            <a:ext cx="8116887" cy="4760913"/>
          </a:xfrm>
        </p:spPr>
        <p:txBody>
          <a:bodyPr/>
          <a:lstStyle/>
          <a:p>
            <a:pPr>
              <a:defRPr/>
            </a:pPr>
            <a:r>
              <a:rPr lang="en-US" sz="2000" b="1" dirty="0"/>
              <a:t>Persistent Properties</a:t>
            </a:r>
          </a:p>
          <a:p>
            <a:pPr lvl="1">
              <a:defRPr/>
            </a:pPr>
            <a:r>
              <a:rPr lang="en-US" sz="2000" b="1" dirty="0"/>
              <a:t>Using @Entity, @Id, @</a:t>
            </a:r>
            <a:r>
              <a:rPr lang="en-US" sz="2000" b="1" dirty="0" err="1"/>
              <a:t>GeneratedValue</a:t>
            </a:r>
            <a:r>
              <a:rPr lang="en-US" sz="2000" b="1" dirty="0"/>
              <a:t>, and </a:t>
            </a:r>
          </a:p>
          <a:p>
            <a:pPr marL="422275" lvl="1" indent="0">
              <a:buFont typeface="Wingdings" panose="05000000000000000000" pitchFamily="2" charset="2"/>
              <a:buNone/>
              <a:defRPr/>
            </a:pPr>
            <a:r>
              <a:rPr lang="en-US" sz="2000" b="1" dirty="0"/>
              <a:t>@Column annotations for mapping between Java object to database table columns.</a:t>
            </a:r>
          </a:p>
          <a:p>
            <a:pPr>
              <a:defRPr/>
            </a:pPr>
            <a:r>
              <a:rPr lang="en-US" sz="2000" b="1" dirty="0"/>
              <a:t>Primary Keys in Entities</a:t>
            </a:r>
          </a:p>
          <a:p>
            <a:pPr lvl="1">
              <a:defRPr/>
            </a:pPr>
            <a:r>
              <a:rPr lang="en-US" sz="2000" b="1" dirty="0"/>
              <a:t>Use @Id to mark primary keys.</a:t>
            </a:r>
          </a:p>
          <a:p>
            <a:pPr lvl="1">
              <a:defRPr/>
            </a:pPr>
            <a:r>
              <a:rPr lang="en-US" sz="2000" b="1" dirty="0"/>
              <a:t>Can use @</a:t>
            </a:r>
            <a:r>
              <a:rPr lang="en-US" sz="2000" b="1" dirty="0" err="1"/>
              <a:t>GeneratedValue</a:t>
            </a:r>
            <a:r>
              <a:rPr lang="en-US" sz="2000" b="1" dirty="0"/>
              <a:t> to generate values ​​automatically.</a:t>
            </a:r>
          </a:p>
          <a:p>
            <a:pPr>
              <a:defRPr/>
            </a:pPr>
            <a:r>
              <a:rPr lang="en-US" sz="2000" b="1" dirty="0"/>
              <a:t>Relationship Mapping:</a:t>
            </a:r>
          </a:p>
          <a:p>
            <a:pPr marL="712787" lvl="1" indent="-342900">
              <a:buFont typeface="Wingdings" panose="05000000000000000000" pitchFamily="2" charset="2"/>
              <a:buChar char="§"/>
              <a:defRPr/>
            </a:pPr>
            <a:r>
              <a:rPr lang="en-US" sz="1800" b="1" dirty="0"/>
              <a:t>One-to-One (@</a:t>
            </a:r>
            <a:r>
              <a:rPr lang="en-US" sz="1800" b="1" dirty="0" err="1"/>
              <a:t>OneToOne</a:t>
            </a:r>
            <a:r>
              <a:rPr lang="en-US" sz="1800" b="1" dirty="0"/>
              <a:t>)</a:t>
            </a:r>
          </a:p>
          <a:p>
            <a:pPr marL="712787" lvl="1" indent="-342900">
              <a:buFont typeface="Wingdings" panose="05000000000000000000" pitchFamily="2" charset="2"/>
              <a:buChar char="§"/>
              <a:defRPr/>
            </a:pPr>
            <a:r>
              <a:rPr lang="en-US" sz="1800" b="1" dirty="0"/>
              <a:t>One-to-Many (@</a:t>
            </a:r>
            <a:r>
              <a:rPr lang="en-US" sz="1800" b="1" dirty="0" err="1"/>
              <a:t>OneToMany</a:t>
            </a:r>
            <a:r>
              <a:rPr lang="en-US" sz="1800" b="1" dirty="0"/>
              <a:t>)</a:t>
            </a:r>
          </a:p>
          <a:p>
            <a:pPr marL="712787" lvl="1" indent="-342900">
              <a:buFont typeface="Wingdings" panose="05000000000000000000" pitchFamily="2" charset="2"/>
              <a:buChar char="§"/>
              <a:defRPr/>
            </a:pPr>
            <a:r>
              <a:rPr lang="en-US" sz="1800" b="1" dirty="0"/>
              <a:t>Many-to-One (@</a:t>
            </a:r>
            <a:r>
              <a:rPr lang="en-US" sz="1800" b="1" dirty="0" err="1"/>
              <a:t>ManyToOne</a:t>
            </a:r>
            <a:r>
              <a:rPr lang="en-US" sz="1800" b="1" dirty="0"/>
              <a:t>)</a:t>
            </a:r>
          </a:p>
          <a:p>
            <a:pPr marL="712787" lvl="1" indent="-342900">
              <a:buFont typeface="Wingdings" panose="05000000000000000000" pitchFamily="2" charset="2"/>
              <a:buChar char="§"/>
              <a:defRPr/>
            </a:pPr>
            <a:r>
              <a:rPr lang="en-US" sz="1800" b="1" dirty="0"/>
              <a:t>Many-to-Many (@</a:t>
            </a:r>
            <a:r>
              <a:rPr lang="en-US" sz="1800" b="1" dirty="0" err="1"/>
              <a:t>ManyToMany</a:t>
            </a:r>
            <a:r>
              <a:rPr lang="en-US" sz="1800" b="1" dirty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229C531C-44D2-0F8D-0712-FEA8AD6411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29D659-18B2-47C6-9364-FBFD49B859C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7/2/2025</a:t>
            </a:fld>
            <a:endParaRPr lang="en-US" altLang="en-US" sz="1400"/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D3A31F11-CB04-23E0-4771-851FB2AE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354762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CE5E0A4-5D64-48B3-B2F0-09E19F3EB629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7C84-98D9-61B2-3780-12325383B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7E853-6C0F-4659-34DA-B56946154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61" y="1711531"/>
            <a:ext cx="5599684" cy="37368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9DADA1-9B41-CD0C-3CD3-8E792E70A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b="1" dirty="0"/>
              <a:t>JPA Entity Class Basics</a:t>
            </a: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DBDCC3-43B1-0213-47FD-59F577390536}"/>
              </a:ext>
            </a:extLst>
          </p:cNvPr>
          <p:cNvGrpSpPr/>
          <p:nvPr/>
        </p:nvGrpSpPr>
        <p:grpSpPr>
          <a:xfrm>
            <a:off x="152400" y="1711531"/>
            <a:ext cx="3124200" cy="4631848"/>
            <a:chOff x="228600" y="1834322"/>
            <a:chExt cx="3124200" cy="46318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D265B43-685E-D59E-299A-3DB3BB14B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1834322"/>
              <a:ext cx="3124200" cy="4631848"/>
            </a:xfrm>
            <a:prstGeom prst="rect">
              <a:avLst/>
            </a:prstGeom>
          </p:spPr>
        </p:pic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E1C4906A-00F9-C558-22F1-6B1B48CB1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886201"/>
              <a:ext cx="1981200" cy="152400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41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12544</TotalTime>
  <Words>1286</Words>
  <Application>Microsoft Office PowerPoint</Application>
  <PresentationFormat>On-screen Show (4:3)</PresentationFormat>
  <Paragraphs>180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Java Persistence API </vt:lpstr>
      <vt:lpstr>Objectives</vt:lpstr>
      <vt:lpstr>JPA - Introduction</vt:lpstr>
      <vt:lpstr>Hibernate ORM mapping</vt:lpstr>
      <vt:lpstr>Why use JPA?</vt:lpstr>
      <vt:lpstr>JPA Entity Class Basics</vt:lpstr>
      <vt:lpstr>JPA Entity Class Basics</vt:lpstr>
      <vt:lpstr>JPA Entity Class Basics</vt:lpstr>
      <vt:lpstr>JPA Entity Class Basics</vt:lpstr>
      <vt:lpstr>JPA - Architecture</vt:lpstr>
      <vt:lpstr>JPA - Architecture</vt:lpstr>
      <vt:lpstr>JPA - Architecture</vt:lpstr>
      <vt:lpstr>Definition of a persistence unit in an XML file</vt:lpstr>
      <vt:lpstr>JPA - Architecture</vt:lpstr>
      <vt:lpstr>JPA - Obtaining a JPA Database Connection</vt:lpstr>
      <vt:lpstr>How the EntityManager work ?</vt:lpstr>
      <vt:lpstr>Entity Life Cycle</vt:lpstr>
      <vt:lpstr>Common Responsibilities of EntityManager</vt:lpstr>
      <vt:lpstr>Common methods</vt:lpstr>
      <vt:lpstr>How to use JPA ?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JPA Web Application Demo</vt:lpstr>
      <vt:lpstr>Summary</vt:lpstr>
    </vt:vector>
  </TitlesOfParts>
  <Company>FPT-University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Servlet, web application</dc:title>
  <dc:creator>Phan Truong Lam</dc:creator>
  <cp:lastModifiedBy>Kiem Ho Hoan</cp:lastModifiedBy>
  <cp:revision>346</cp:revision>
  <dcterms:created xsi:type="dcterms:W3CDTF">2007-08-21T04:43:22Z</dcterms:created>
  <dcterms:modified xsi:type="dcterms:W3CDTF">2025-07-02T01:24:11Z</dcterms:modified>
</cp:coreProperties>
</file>