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6" r:id="rId5"/>
    <p:sldId id="273" r:id="rId6"/>
    <p:sldId id="275" r:id="rId7"/>
    <p:sldId id="274" r:id="rId8"/>
    <p:sldId id="276" r:id="rId9"/>
    <p:sldId id="277" r:id="rId10"/>
    <p:sldId id="278" r:id="rId11"/>
    <p:sldId id="26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2E4"/>
    <a:srgbClr val="619CFF"/>
    <a:srgbClr val="F8766D"/>
    <a:srgbClr val="00BA3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274" autoAdjust="0"/>
  </p:normalViewPr>
  <p:slideViewPr>
    <p:cSldViewPr snapToGrid="0" showGuides="1">
      <p:cViewPr>
        <p:scale>
          <a:sx n="125" d="100"/>
          <a:sy n="125" d="100"/>
        </p:scale>
        <p:origin x="798" y="9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11-18T16:23:27.433" idx="1">
    <p:pos x="2136" y="3688"/>
    <p:text>What is the source of this graph?</p:text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18.11.2018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18.11.2018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MM.DD.20XX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ata.novascotia.ca/" TargetMode="Externa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2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588" y="1128155"/>
            <a:ext cx="5690680" cy="1826121"/>
          </a:xfrm>
        </p:spPr>
        <p:txBody>
          <a:bodyPr/>
          <a:lstStyle/>
          <a:p>
            <a:r>
              <a:rPr lang="en-US" dirty="0" smtClean="0"/>
              <a:t>NB Open Data Checkup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200" dirty="0" smtClean="0"/>
              <a:t>Presented by </a:t>
            </a:r>
            <a:endParaRPr lang="en-US" sz="1100" dirty="0" smtClean="0"/>
          </a:p>
          <a:p>
            <a:r>
              <a:rPr lang="en-US" dirty="0" smtClean="0"/>
              <a:t>Team Abracadata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November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2018</a:t>
            </a:r>
            <a:endParaRPr lang="ru-RU" dirty="0"/>
          </a:p>
        </p:txBody>
      </p:sp>
      <p:pic>
        <p:nvPicPr>
          <p:cNvPr id="12" name="Picture Placeholder 11" descr="Beautiful cliff sea town on sunset">
            <a:extLst>
              <a:ext uri="{FF2B5EF4-FFF2-40B4-BE49-F238E27FC236}">
                <a16:creationId xmlns:a16="http://schemas.microsoft.com/office/drawing/2014/main" id="{A93ACF4C-E9B0-426E-B719-A441974AD9C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/>
          <a:srcRect l="14573" r="421"/>
          <a:stretch/>
        </p:blipFill>
        <p:spPr>
          <a:xfrm>
            <a:off x="4614953" y="0"/>
            <a:ext cx="7585924" cy="5949573"/>
          </a:xfrm>
        </p:spPr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2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</a:t>
            </a:r>
            <a:r>
              <a:rPr lang="en-US" dirty="0" err="1"/>
              <a:t>Brunsiwckers</a:t>
            </a:r>
            <a:r>
              <a:rPr lang="en-US" dirty="0"/>
              <a:t> Want Open Data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2600"/>
            <a:ext cx="8178800" cy="38167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41850" y="2292350"/>
            <a:ext cx="95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00BA38"/>
                </a:solidFill>
              </a:rPr>
              <a:t>73,692</a:t>
            </a:r>
            <a:endParaRPr lang="en-CA" dirty="0">
              <a:solidFill>
                <a:srgbClr val="00BA38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79650" y="2730500"/>
            <a:ext cx="95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8766D"/>
                </a:solidFill>
              </a:rPr>
              <a:t>49,483</a:t>
            </a:r>
            <a:endParaRPr lang="en-CA" dirty="0">
              <a:solidFill>
                <a:srgbClr val="F8766D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54850" y="4165600"/>
            <a:ext cx="95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619CFF"/>
                </a:solidFill>
              </a:rPr>
              <a:t>13,933</a:t>
            </a:r>
            <a:endParaRPr lang="en-CA" dirty="0">
              <a:solidFill>
                <a:srgbClr val="619CFF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* Source: </a:t>
            </a:r>
            <a:r>
              <a:rPr lang="en-US" b="1" dirty="0" smtClean="0">
                <a:solidFill>
                  <a:srgbClr val="FF0000"/>
                </a:solidFill>
              </a:rPr>
              <a:t>FILL THE SOURCE DATA URL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04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2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Data Does </a:t>
            </a:r>
            <a:r>
              <a:rPr lang="en-US" dirty="0" err="1" smtClean="0"/>
              <a:t>Maritimers</a:t>
            </a:r>
            <a:r>
              <a:rPr lang="en-US" dirty="0" smtClean="0"/>
              <a:t> Want?</a:t>
            </a:r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5201160" cy="365125"/>
          </a:xfrm>
        </p:spPr>
        <p:txBody>
          <a:bodyPr/>
          <a:lstStyle/>
          <a:p>
            <a:r>
              <a:rPr lang="en-US" dirty="0"/>
              <a:t>* </a:t>
            </a:r>
            <a:r>
              <a:rPr lang="en-US" dirty="0"/>
              <a:t>Source</a:t>
            </a:r>
            <a:r>
              <a:rPr lang="en-US" dirty="0"/>
              <a:t>: </a:t>
            </a:r>
            <a:r>
              <a:rPr lang="en-US" dirty="0" smtClean="0">
                <a:hlinkClick r:id="rId2"/>
              </a:rPr>
              <a:t>https://data.novascotia.ca/</a:t>
            </a:r>
            <a:r>
              <a:rPr lang="en-US" dirty="0" smtClean="0"/>
              <a:t> and https://data.princeedwardisland.ca/</a:t>
            </a:r>
            <a:endParaRPr lang="ru-RU" b="1" dirty="0">
              <a:solidFill>
                <a:srgbClr val="FF0000"/>
              </a:solidFill>
            </a:endParaRPr>
          </a:p>
        </p:txBody>
      </p:sp>
      <p:pic>
        <p:nvPicPr>
          <p:cNvPr id="11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875916"/>
            <a:ext cx="3886200" cy="3877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175" y="1875916"/>
            <a:ext cx="3988276" cy="3877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314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2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</a:t>
            </a:r>
            <a:r>
              <a:rPr lang="en-US" dirty="0" err="1" smtClean="0"/>
              <a:t>Burnswick</a:t>
            </a:r>
            <a:r>
              <a:rPr lang="en-US" dirty="0" smtClean="0"/>
              <a:t> </a:t>
            </a:r>
            <a:r>
              <a:rPr lang="en-US" dirty="0"/>
              <a:t>Open Data</a:t>
            </a:r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NB Open Data Source: https://gnb.socrata.com/</a:t>
            </a:r>
            <a:endParaRPr lang="ru-RU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50" y="2082800"/>
            <a:ext cx="4776389" cy="3714969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 txBox="1">
            <a:spLocks/>
          </p:cNvSpPr>
          <p:nvPr/>
        </p:nvSpPr>
        <p:spPr>
          <a:xfrm>
            <a:off x="811311" y="2146794"/>
            <a:ext cx="4183650" cy="365125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700" b="1" dirty="0">
                <a:solidFill>
                  <a:schemeClr val="accent3"/>
                </a:solidFill>
                <a:latin typeface="+mj-lt"/>
              </a:rPr>
              <a:t>NB</a:t>
            </a:r>
            <a:r>
              <a:rPr lang="en-US" dirty="0" smtClean="0"/>
              <a:t> </a:t>
            </a:r>
            <a:r>
              <a:rPr lang="en-US" sz="2700" b="1" dirty="0">
                <a:solidFill>
                  <a:schemeClr val="accent3"/>
                </a:solidFill>
                <a:latin typeface="+mj-lt"/>
              </a:rPr>
              <a:t>Open</a:t>
            </a:r>
            <a:r>
              <a:rPr lang="en-US" dirty="0" smtClean="0"/>
              <a:t> </a:t>
            </a:r>
            <a:r>
              <a:rPr lang="en-US" sz="2700" b="1" dirty="0">
                <a:solidFill>
                  <a:schemeClr val="accent3"/>
                </a:solidFill>
                <a:latin typeface="+mj-lt"/>
              </a:rPr>
              <a:t>Data</a:t>
            </a:r>
            <a:endParaRPr lang="ru-RU" sz="2700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 txBox="1">
            <a:spLocks/>
          </p:cNvSpPr>
          <p:nvPr/>
        </p:nvSpPr>
        <p:spPr>
          <a:xfrm>
            <a:off x="811311" y="2511919"/>
            <a:ext cx="4365625" cy="3115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Is not very engaging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Compare with PEI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NB Population is 5 times PEI’s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NB views is 50% PEI’s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Compare with NS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NB Populations is 4/5 of NS’s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NB views is 5% NS’s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699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2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</a:t>
            </a:r>
            <a:r>
              <a:rPr lang="en-US" dirty="0" err="1"/>
              <a:t>Burnswick</a:t>
            </a:r>
            <a:r>
              <a:rPr lang="en-US" dirty="0"/>
              <a:t> Open Data</a:t>
            </a:r>
            <a:endParaRPr lang="en-CA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90" y="1727199"/>
            <a:ext cx="8722648" cy="4070569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9271000" y="3676650"/>
            <a:ext cx="1339850" cy="800100"/>
          </a:xfrm>
          <a:prstGeom prst="wedgeRectCallout">
            <a:avLst>
              <a:gd name="adj1" fmla="val -63961"/>
              <a:gd name="adj2" fmla="val 52183"/>
            </a:avLst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CA" sz="1200" b="1" dirty="0">
                <a:solidFill>
                  <a:schemeClr val="bg1"/>
                </a:solidFill>
              </a:rPr>
              <a:t>Over 70 datasets added so far in 2018</a:t>
            </a:r>
            <a:endParaRPr lang="en-CA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174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2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</a:t>
            </a:r>
            <a:r>
              <a:rPr lang="en-US" dirty="0" err="1"/>
              <a:t>Burnswick</a:t>
            </a:r>
            <a:r>
              <a:rPr lang="en-US" dirty="0"/>
              <a:t> Open Data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8800"/>
            <a:ext cx="8790214" cy="4102100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3677920" y="4507230"/>
            <a:ext cx="1122680" cy="681990"/>
          </a:xfrm>
          <a:prstGeom prst="wedgeRectCallout">
            <a:avLst>
              <a:gd name="adj1" fmla="val -20313"/>
              <a:gd name="adj2" fmla="val 88065"/>
            </a:avLst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CA" sz="1200" b="1" dirty="0" smtClean="0">
                <a:solidFill>
                  <a:schemeClr val="bg1"/>
                </a:solidFill>
              </a:rPr>
              <a:t>We don’t have much open data</a:t>
            </a:r>
            <a:endParaRPr lang="en-CA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45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2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Recommendation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866900"/>
            <a:ext cx="905051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Canadian want open data, New </a:t>
            </a:r>
            <a:r>
              <a:rPr lang="en-CA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Brunswickers</a:t>
            </a:r>
            <a:r>
              <a:rPr lang="en-CA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want open data</a:t>
            </a:r>
            <a:endParaRPr lang="en-CA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 are doing better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Open data NB has over 70 new datasets added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However, the datasets are not connected to each 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 still have the fewest datasets in Canada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Recommendations</a:t>
            </a:r>
            <a:endParaRPr lang="en-CA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 data description to existing datasets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Integrate NB open data portal with Fredericton, Saint John, and Moncton data portal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Promote NB open data portal to New </a:t>
            </a:r>
            <a:r>
              <a:rPr lang="en-CA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Brunswickers</a:t>
            </a:r>
            <a:endParaRPr lang="en-CA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410912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2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DC636-DB75-49A5-B764-91FF21804D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4420" y="3955665"/>
            <a:ext cx="4367531" cy="524711"/>
          </a:xfrm>
        </p:spPr>
        <p:txBody>
          <a:bodyPr/>
          <a:lstStyle/>
          <a:p>
            <a:r>
              <a:rPr lang="en-US" dirty="0" smtClean="0"/>
              <a:t>Team Abracadata</a:t>
            </a:r>
          </a:p>
          <a:p>
            <a:r>
              <a:rPr lang="en-US" dirty="0" smtClean="0"/>
              <a:t>November 2018</a:t>
            </a:r>
            <a:endParaRPr lang="ru-RU" dirty="0"/>
          </a:p>
        </p:txBody>
      </p:sp>
      <p:pic>
        <p:nvPicPr>
          <p:cNvPr id="16" name="Picture Placeholder 15" descr="Scenic View of Beach">
            <a:extLst>
              <a:ext uri="{FF2B5EF4-FFF2-40B4-BE49-F238E27FC236}">
                <a16:creationId xmlns:a16="http://schemas.microsoft.com/office/drawing/2014/main" id="{9AE9B74E-83A6-4E11-8B41-300A15318533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/>
          <a:srcRect l="32866" r="20338"/>
          <a:stretch/>
        </p:blipFill>
        <p:spPr>
          <a:xfrm>
            <a:off x="5245189" y="1"/>
            <a:ext cx="6943003" cy="5934621"/>
          </a:xfrm>
        </p:spPr>
      </p:pic>
    </p:spTree>
    <p:extLst>
      <p:ext uri="{BB962C8B-B14F-4D97-AF65-F5344CB8AC3E}">
        <p14:creationId xmlns:p14="http://schemas.microsoft.com/office/powerpoint/2010/main" val="1316663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0</TotalTime>
  <Words>202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Courier New</vt:lpstr>
      <vt:lpstr>Office Theme</vt:lpstr>
      <vt:lpstr>NB Open Data Checkup</vt:lpstr>
      <vt:lpstr>New Brunsiwckers Want Open Data</vt:lpstr>
      <vt:lpstr>What Data Does Maritimers Want?</vt:lpstr>
      <vt:lpstr>New Burnswick Open Data</vt:lpstr>
      <vt:lpstr>New Burnswick Open Data</vt:lpstr>
      <vt:lpstr>New Burnswick Open Data</vt:lpstr>
      <vt:lpstr>Conclusion &amp; Recommendation</vt:lpstr>
      <vt:lpstr>THANK YOU!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2018-11-18T20:05:53Z</dcterms:created>
  <dcterms:modified xsi:type="dcterms:W3CDTF">2018-11-18T21:19:45Z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