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280A27-C2A1-42AA-BD0A-89AEB85C0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313FCB7-162D-4590-9066-E1A72E8AD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2C07753-74EA-4444-AD81-2891A2FC3897}"/>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B193EEB8-DC2B-4A42-8660-85889338EE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DA395B-7515-4A07-B6EE-843B0DB1055D}"/>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649408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4D62C-A0C5-4B7D-9BA3-5489DAAAA3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1F59D3B-59E8-45BD-A6AF-7F9B5D5B6A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9178D7-AA03-4666-BFE8-DD9EC04F5940}"/>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09D7CB55-DDA5-43B6-BF73-9DCFEF9048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DCD30A-1C9C-4985-9D70-3EB3D5B02655}"/>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3084427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BBAED52-C3F4-45C4-8B3B-5F2D00E49A1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A0BC66-A349-4677-B74A-63C57ACD67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EE0B6B-8661-45BC-811F-6B23B47506F6}"/>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BD22A323-6986-46E4-B7A9-60D4D1935D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61CECB-E340-4900-B001-3CD79E970889}"/>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69217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29579-024D-42A4-A5C2-B00EA827E4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C3AD63-A65A-4647-B6B6-C146B150F60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4ABB7F6-0ADE-4603-94C8-6B9A9786FD38}"/>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C5340C37-9B2B-4E7E-A77C-819D5EED6D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839841-B3BF-441B-AC36-079C518EB7FA}"/>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57140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F325ED-EA7F-4B1E-8051-D74709A388E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EB677B-388E-4510-8EA9-B34EF7134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5F52DE1-5485-4E11-800E-3F545EBA94FA}"/>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ED5D5E24-1014-4152-964E-55981445D9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D489F8-D5E3-4E80-87DB-705C50BF72B7}"/>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265214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E7F7D-B449-4A6C-8479-B82A78662D9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D5F697-3834-4D24-AF2B-D13B74B0C35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F53C390-7FAC-4127-B83E-418245121E3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3AAA0B4-6D1A-46BA-8642-9F3C444E2380}"/>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833D316E-20F5-4126-8A71-7652864AB5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3B39CE-8523-4BFF-BD97-5A8F482BBB9F}"/>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171997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45FFF5-92ED-4521-8569-63FD0CF4E17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0B775F-3460-484B-99C2-3D2684A025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50E28C-8345-4DDE-8189-32E74BCDA0F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0A644D8-E3FF-4A07-B1A8-B84586FB8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AD14550-DA46-4EB5-A9A9-58A1675877C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B0928DE-FC92-44EB-AE50-A26CA9CCE715}"/>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8" name="フッター プレースホルダー 7">
            <a:extLst>
              <a:ext uri="{FF2B5EF4-FFF2-40B4-BE49-F238E27FC236}">
                <a16:creationId xmlns:a16="http://schemas.microsoft.com/office/drawing/2014/main" id="{D2DC8319-5DB4-441B-BA9E-7C09ADF0C16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B5BD2FC-13AA-4B6C-B03A-DF7C4A759E9E}"/>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32034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8FBE5-C139-46C9-B68C-EA58CA3B5E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70A6B3-CB1D-414E-A655-90B1E6308674}"/>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4" name="フッター プレースホルダー 3">
            <a:extLst>
              <a:ext uri="{FF2B5EF4-FFF2-40B4-BE49-F238E27FC236}">
                <a16:creationId xmlns:a16="http://schemas.microsoft.com/office/drawing/2014/main" id="{46B0EE70-2B9C-4580-8DA9-A23CD500CB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CFBE693-1CC3-42AE-B9DE-7266E370DBD5}"/>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66309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1B76426-0127-4225-9005-B5AE4B774D9A}"/>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3" name="フッター プレースホルダー 2">
            <a:extLst>
              <a:ext uri="{FF2B5EF4-FFF2-40B4-BE49-F238E27FC236}">
                <a16:creationId xmlns:a16="http://schemas.microsoft.com/office/drawing/2014/main" id="{E985D235-D48D-4B07-BBFD-BE59B643A41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D22ECAF-B93C-4F03-93F8-5B6B54CF6280}"/>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82076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B4A3B-6F71-48B5-99BE-30F4AB64E0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31100D-A82C-4186-AD07-0E4B61229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3C3F91E-03B8-4774-A052-F07F75495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F08C57-4C25-4E7D-A285-24D5B9C92870}"/>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4048E25F-E21D-4DE9-9782-85C73EAFD6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94B47C-E7A1-49B4-8917-E7E76F187B8C}"/>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707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477543-9025-49AF-B718-092976890B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676910-FFD7-49BF-AB7B-FB32EE961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CF5463-655D-4C60-A96C-38A5AD6E0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6D7DEC-29D9-41F8-A317-0328636D0B78}"/>
              </a:ext>
            </a:extLst>
          </p:cNvPr>
          <p:cNvSpPr>
            <a:spLocks noGrp="1"/>
          </p:cNvSpPr>
          <p:nvPr>
            <p:ph type="dt" sz="half" idx="10"/>
          </p:nvPr>
        </p:nvSpPr>
        <p:spPr/>
        <p:txBody>
          <a:bodyPr/>
          <a:lstStyle/>
          <a:p>
            <a:fld id="{E454FB36-7463-4CDC-9AAB-3B256E6424DA}" type="datetimeFigureOut">
              <a:rPr kumimoji="1" lang="ja-JP" altLang="en-US" smtClean="0"/>
              <a:t>2022/7/1</a:t>
            </a:fld>
            <a:endParaRPr kumimoji="1" lang="ja-JP" altLang="en-US"/>
          </a:p>
        </p:txBody>
      </p:sp>
      <p:sp>
        <p:nvSpPr>
          <p:cNvPr id="6" name="フッター プレースホルダー 5">
            <a:extLst>
              <a:ext uri="{FF2B5EF4-FFF2-40B4-BE49-F238E27FC236}">
                <a16:creationId xmlns:a16="http://schemas.microsoft.com/office/drawing/2014/main" id="{26EE29FD-0362-4F77-A4CF-1C16AB3BE1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83CD9A9-0A42-4D85-8DF2-F31AD30DE3D3}"/>
              </a:ext>
            </a:extLst>
          </p:cNvPr>
          <p:cNvSpPr>
            <a:spLocks noGrp="1"/>
          </p:cNvSpPr>
          <p:nvPr>
            <p:ph type="sldNum" sz="quarter" idx="12"/>
          </p:nvPr>
        </p:nvSpPr>
        <p:spPr/>
        <p:txBody>
          <a:body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18236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9DF62BF-80C6-4FE9-A5DA-07D6681C2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0645D87-3D70-4449-8409-8BE71AE05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4D6431-94A0-4A3C-BBB8-D7CF8002EE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54FB36-7463-4CDC-9AAB-3B256E6424DA}" type="datetimeFigureOut">
              <a:rPr kumimoji="1" lang="ja-JP" altLang="en-US" smtClean="0"/>
              <a:t>2022/7/1</a:t>
            </a:fld>
            <a:endParaRPr kumimoji="1" lang="ja-JP" altLang="en-US"/>
          </a:p>
        </p:txBody>
      </p:sp>
      <p:sp>
        <p:nvSpPr>
          <p:cNvPr id="5" name="フッター プレースホルダー 4">
            <a:extLst>
              <a:ext uri="{FF2B5EF4-FFF2-40B4-BE49-F238E27FC236}">
                <a16:creationId xmlns:a16="http://schemas.microsoft.com/office/drawing/2014/main" id="{5EB5483B-82FB-4FF9-BF49-95DB4703F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661A0E0-61D4-4BDD-810A-C5E4DA8827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FE5A6-C4AE-447D-A6B7-C07DA2E7706B}" type="slidenum">
              <a:rPr kumimoji="1" lang="ja-JP" altLang="en-US" smtClean="0"/>
              <a:t>‹#›</a:t>
            </a:fld>
            <a:endParaRPr kumimoji="1" lang="ja-JP" altLang="en-US"/>
          </a:p>
        </p:txBody>
      </p:sp>
    </p:spTree>
    <p:extLst>
      <p:ext uri="{BB962C8B-B14F-4D97-AF65-F5344CB8AC3E}">
        <p14:creationId xmlns:p14="http://schemas.microsoft.com/office/powerpoint/2010/main" val="161139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D086BA-C6D6-4773-8BF7-8B6716E10B3D}"/>
              </a:ext>
            </a:extLst>
          </p:cNvPr>
          <p:cNvSpPr>
            <a:spLocks noGrp="1"/>
          </p:cNvSpPr>
          <p:nvPr>
            <p:ph type="ctrTitle"/>
          </p:nvPr>
        </p:nvSpPr>
        <p:spPr/>
        <p:txBody>
          <a:bodyPr/>
          <a:lstStyle/>
          <a:p>
            <a:r>
              <a:rPr kumimoji="1" lang="ja-JP" altLang="en-US" dirty="0"/>
              <a:t>第</a:t>
            </a:r>
            <a:r>
              <a:rPr kumimoji="1" lang="en-US" altLang="ja-JP" dirty="0"/>
              <a:t>2</a:t>
            </a:r>
            <a:r>
              <a:rPr kumimoji="1" lang="ja-JP" altLang="en-US" dirty="0"/>
              <a:t>期の課題</a:t>
            </a:r>
          </a:p>
        </p:txBody>
      </p:sp>
      <p:sp>
        <p:nvSpPr>
          <p:cNvPr id="3" name="字幕 2">
            <a:extLst>
              <a:ext uri="{FF2B5EF4-FFF2-40B4-BE49-F238E27FC236}">
                <a16:creationId xmlns:a16="http://schemas.microsoft.com/office/drawing/2014/main" id="{2C4919A1-7E87-4AA3-B7EE-4AA116EE9E7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52488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06/10</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1F5B85CF-003D-4D88-AC58-5CDD244FFC37}"/>
              </a:ext>
            </a:extLst>
          </p:cNvPr>
          <p:cNvSpPr txBox="1"/>
          <p:nvPr/>
        </p:nvSpPr>
        <p:spPr>
          <a:xfrm>
            <a:off x="2974910" y="3573625"/>
            <a:ext cx="6242179" cy="1015663"/>
          </a:xfrm>
          <a:prstGeom prst="rect">
            <a:avLst/>
          </a:prstGeom>
          <a:noFill/>
        </p:spPr>
        <p:txBody>
          <a:bodyPr wrap="square" rtlCol="0">
            <a:spAutoFit/>
          </a:bodyPr>
          <a:lstStyle/>
          <a:p>
            <a:r>
              <a:rPr kumimoji="1" lang="ja-JP" altLang="en-US" sz="6000" dirty="0"/>
              <a:t>今後どう動くの</a:t>
            </a:r>
          </a:p>
        </p:txBody>
      </p:sp>
      <p:sp>
        <p:nvSpPr>
          <p:cNvPr id="4" name="楕円 3">
            <a:extLst>
              <a:ext uri="{FF2B5EF4-FFF2-40B4-BE49-F238E27FC236}">
                <a16:creationId xmlns:a16="http://schemas.microsoft.com/office/drawing/2014/main" id="{5C72C6E3-C0AF-44F5-BDFB-748A454252BB}"/>
              </a:ext>
            </a:extLst>
          </p:cNvPr>
          <p:cNvSpPr/>
          <p:nvPr/>
        </p:nvSpPr>
        <p:spPr>
          <a:xfrm>
            <a:off x="838200" y="2323322"/>
            <a:ext cx="10058400" cy="3396343"/>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7103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06/10</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6" name="四角形: 角を丸くする 5">
            <a:extLst>
              <a:ext uri="{FF2B5EF4-FFF2-40B4-BE49-F238E27FC236}">
                <a16:creationId xmlns:a16="http://schemas.microsoft.com/office/drawing/2014/main" id="{B118860A-4A1E-42AD-B096-D0B56208DC89}"/>
              </a:ext>
            </a:extLst>
          </p:cNvPr>
          <p:cNvSpPr/>
          <p:nvPr/>
        </p:nvSpPr>
        <p:spPr>
          <a:xfrm>
            <a:off x="1250302" y="1819469"/>
            <a:ext cx="9787812" cy="195942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54A5EA7-43C0-43AB-BE89-42F1D13CD14D}"/>
              </a:ext>
            </a:extLst>
          </p:cNvPr>
          <p:cNvSpPr txBox="1"/>
          <p:nvPr/>
        </p:nvSpPr>
        <p:spPr>
          <a:xfrm>
            <a:off x="1454020" y="1947630"/>
            <a:ext cx="9283959" cy="1754326"/>
          </a:xfrm>
          <a:prstGeom prst="rect">
            <a:avLst/>
          </a:prstGeom>
          <a:noFill/>
        </p:spPr>
        <p:txBody>
          <a:bodyPr wrap="square" rtlCol="0">
            <a:spAutoFit/>
          </a:bodyPr>
          <a:lstStyle/>
          <a:p>
            <a:r>
              <a:rPr lang="ja-JP" altLang="en-US" sz="5400" dirty="0"/>
              <a:t>バックエンド実装にあたって</a:t>
            </a:r>
            <a:endParaRPr lang="en-US" altLang="ja-JP" sz="5400" dirty="0"/>
          </a:p>
          <a:p>
            <a:r>
              <a:rPr lang="ja-JP" altLang="en-US" sz="5400" dirty="0"/>
              <a:t>知識や情報を収集する</a:t>
            </a:r>
            <a:endParaRPr kumimoji="1" lang="ja-JP" altLang="en-US" sz="5400" dirty="0"/>
          </a:p>
        </p:txBody>
      </p:sp>
      <p:sp>
        <p:nvSpPr>
          <p:cNvPr id="8" name="テキスト ボックス 7">
            <a:extLst>
              <a:ext uri="{FF2B5EF4-FFF2-40B4-BE49-F238E27FC236}">
                <a16:creationId xmlns:a16="http://schemas.microsoft.com/office/drawing/2014/main" id="{1939ECCF-FC9C-4627-B6A5-7628C38565BE}"/>
              </a:ext>
            </a:extLst>
          </p:cNvPr>
          <p:cNvSpPr txBox="1"/>
          <p:nvPr/>
        </p:nvSpPr>
        <p:spPr>
          <a:xfrm>
            <a:off x="796833" y="4581330"/>
            <a:ext cx="9899779" cy="1200329"/>
          </a:xfrm>
          <a:prstGeom prst="rect">
            <a:avLst/>
          </a:prstGeom>
          <a:noFill/>
        </p:spPr>
        <p:txBody>
          <a:bodyPr wrap="square" rtlCol="0">
            <a:spAutoFit/>
          </a:bodyPr>
          <a:lstStyle/>
          <a:p>
            <a:r>
              <a:rPr lang="ja-JP" altLang="en-US" sz="3600" dirty="0"/>
              <a:t>・</a:t>
            </a:r>
            <a:r>
              <a:rPr lang="en-US" altLang="ja-JP" sz="3600" dirty="0"/>
              <a:t>PHP</a:t>
            </a:r>
            <a:r>
              <a:rPr lang="ja-JP" altLang="en-US" sz="3600" dirty="0"/>
              <a:t>や</a:t>
            </a:r>
            <a:r>
              <a:rPr lang="en-US" altLang="ja-JP" sz="3600" dirty="0"/>
              <a:t>SQL		</a:t>
            </a:r>
            <a:r>
              <a:rPr lang="ja-JP" altLang="en-US" sz="3600" dirty="0"/>
              <a:t>・データベースの動き</a:t>
            </a:r>
            <a:endParaRPr lang="en-US" altLang="ja-JP" sz="3600" dirty="0"/>
          </a:p>
          <a:p>
            <a:r>
              <a:rPr kumimoji="1" lang="ja-JP" altLang="en-US" sz="3600" dirty="0"/>
              <a:t>・開発工程の組み方</a:t>
            </a:r>
            <a:r>
              <a:rPr kumimoji="1" lang="en-US" altLang="ja-JP" sz="3600" dirty="0"/>
              <a:t>	</a:t>
            </a:r>
            <a:r>
              <a:rPr kumimoji="1" lang="ja-JP" altLang="en-US" sz="3600" dirty="0"/>
              <a:t>・えと</a:t>
            </a:r>
            <a:r>
              <a:rPr kumimoji="1" lang="ja-JP" altLang="en-US" sz="3600" dirty="0" err="1"/>
              <a:t>せとら</a:t>
            </a:r>
            <a:endParaRPr kumimoji="1" lang="en-US" altLang="ja-JP" sz="3600" dirty="0"/>
          </a:p>
        </p:txBody>
      </p:sp>
      <p:pic>
        <p:nvPicPr>
          <p:cNvPr id="10" name="図 9">
            <a:extLst>
              <a:ext uri="{FF2B5EF4-FFF2-40B4-BE49-F238E27FC236}">
                <a16:creationId xmlns:a16="http://schemas.microsoft.com/office/drawing/2014/main" id="{1F383886-E2DC-419F-9456-41E759A2F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1669" y="3907059"/>
            <a:ext cx="2152619" cy="2947730"/>
          </a:xfrm>
          <a:prstGeom prst="rect">
            <a:avLst/>
          </a:prstGeom>
        </p:spPr>
      </p:pic>
    </p:spTree>
    <p:extLst>
      <p:ext uri="{BB962C8B-B14F-4D97-AF65-F5344CB8AC3E}">
        <p14:creationId xmlns:p14="http://schemas.microsoft.com/office/powerpoint/2010/main" val="386458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06/10</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F0F14EEB-BE52-4CF9-B257-C060E7C1F3B1}"/>
              </a:ext>
            </a:extLst>
          </p:cNvPr>
          <p:cNvSpPr txBox="1"/>
          <p:nvPr/>
        </p:nvSpPr>
        <p:spPr>
          <a:xfrm>
            <a:off x="7399175" y="662474"/>
            <a:ext cx="2985796" cy="1107996"/>
          </a:xfrm>
          <a:prstGeom prst="rect">
            <a:avLst/>
          </a:prstGeom>
          <a:noFill/>
        </p:spPr>
        <p:txBody>
          <a:bodyPr wrap="square" rtlCol="0">
            <a:spAutoFit/>
          </a:bodyPr>
          <a:lstStyle/>
          <a:p>
            <a:pPr algn="ctr"/>
            <a:r>
              <a:rPr kumimoji="1" lang="ja-JP" altLang="en-US" sz="6600" dirty="0"/>
              <a:t>方針</a:t>
            </a:r>
          </a:p>
        </p:txBody>
      </p:sp>
      <p:sp>
        <p:nvSpPr>
          <p:cNvPr id="4" name="四角形: 角を丸くする 3">
            <a:extLst>
              <a:ext uri="{FF2B5EF4-FFF2-40B4-BE49-F238E27FC236}">
                <a16:creationId xmlns:a16="http://schemas.microsoft.com/office/drawing/2014/main" id="{07F43D1A-4BB4-4D4E-B611-D8A09D3E07E5}"/>
              </a:ext>
            </a:extLst>
          </p:cNvPr>
          <p:cNvSpPr/>
          <p:nvPr/>
        </p:nvSpPr>
        <p:spPr>
          <a:xfrm>
            <a:off x="7207897" y="526930"/>
            <a:ext cx="3368351" cy="1203649"/>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7552150-6941-4EBE-8EBF-2AB9663A7AB7}"/>
              </a:ext>
            </a:extLst>
          </p:cNvPr>
          <p:cNvSpPr txBox="1"/>
          <p:nvPr/>
        </p:nvSpPr>
        <p:spPr>
          <a:xfrm>
            <a:off x="1251701" y="2454895"/>
            <a:ext cx="8990044" cy="769441"/>
          </a:xfrm>
          <a:prstGeom prst="rect">
            <a:avLst/>
          </a:prstGeom>
          <a:noFill/>
        </p:spPr>
        <p:txBody>
          <a:bodyPr wrap="square" rtlCol="0">
            <a:spAutoFit/>
          </a:bodyPr>
          <a:lstStyle/>
          <a:p>
            <a:pPr algn="ctr"/>
            <a:r>
              <a:rPr kumimoji="1" lang="ja-JP" altLang="en-US" sz="4400" dirty="0"/>
              <a:t>焦らず知識を収集していこう！</a:t>
            </a:r>
          </a:p>
        </p:txBody>
      </p:sp>
      <p:sp>
        <p:nvSpPr>
          <p:cNvPr id="11" name="四角形: 角を丸くする 10">
            <a:extLst>
              <a:ext uri="{FF2B5EF4-FFF2-40B4-BE49-F238E27FC236}">
                <a16:creationId xmlns:a16="http://schemas.microsoft.com/office/drawing/2014/main" id="{62AC2F68-F89C-407F-88CC-94B6FFEC2883}"/>
              </a:ext>
            </a:extLst>
          </p:cNvPr>
          <p:cNvSpPr/>
          <p:nvPr/>
        </p:nvSpPr>
        <p:spPr>
          <a:xfrm>
            <a:off x="730898" y="2055813"/>
            <a:ext cx="10730204" cy="4139713"/>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77C6899F-532A-4B30-AA10-52C30F471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9358" y="3224336"/>
            <a:ext cx="2002714" cy="2913038"/>
          </a:xfrm>
          <a:prstGeom prst="rect">
            <a:avLst/>
          </a:prstGeom>
        </p:spPr>
      </p:pic>
      <p:pic>
        <p:nvPicPr>
          <p:cNvPr id="15" name="図 14">
            <a:extLst>
              <a:ext uri="{FF2B5EF4-FFF2-40B4-BE49-F238E27FC236}">
                <a16:creationId xmlns:a16="http://schemas.microsoft.com/office/drawing/2014/main" id="{5667C0BD-82E1-407E-BE6D-AA88D1F08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553" y="3429000"/>
            <a:ext cx="2020292" cy="2766526"/>
          </a:xfrm>
          <a:prstGeom prst="rect">
            <a:avLst/>
          </a:prstGeom>
        </p:spPr>
      </p:pic>
    </p:spTree>
    <p:extLst>
      <p:ext uri="{BB962C8B-B14F-4D97-AF65-F5344CB8AC3E}">
        <p14:creationId xmlns:p14="http://schemas.microsoft.com/office/powerpoint/2010/main" val="2951735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pic>
        <p:nvPicPr>
          <p:cNvPr id="1026" name="Picture 2" descr="データベースの種類">
            <a:extLst>
              <a:ext uri="{FF2B5EF4-FFF2-40B4-BE49-F238E27FC236}">
                <a16:creationId xmlns:a16="http://schemas.microsoft.com/office/drawing/2014/main" id="{3EB80894-E32B-407B-B41C-DDC2C2A7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407" y="1581759"/>
            <a:ext cx="10243185" cy="4911116"/>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47A1740A-4DC6-4E81-98D0-FD2A977AEEE7}"/>
              </a:ext>
            </a:extLst>
          </p:cNvPr>
          <p:cNvSpPr/>
          <p:nvPr/>
        </p:nvSpPr>
        <p:spPr>
          <a:xfrm>
            <a:off x="7680960" y="1798320"/>
            <a:ext cx="3384232" cy="469455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BAEB677-0429-4F50-B9B6-A3E039A750DA}"/>
              </a:ext>
            </a:extLst>
          </p:cNvPr>
          <p:cNvSpPr txBox="1"/>
          <p:nvPr/>
        </p:nvSpPr>
        <p:spPr>
          <a:xfrm>
            <a:off x="7940040" y="1836241"/>
            <a:ext cx="3566160" cy="769441"/>
          </a:xfrm>
          <a:prstGeom prst="rect">
            <a:avLst/>
          </a:prstGeom>
          <a:noFill/>
        </p:spPr>
        <p:txBody>
          <a:bodyPr wrap="square" rtlCol="0">
            <a:spAutoFit/>
          </a:bodyPr>
          <a:lstStyle/>
          <a:p>
            <a:r>
              <a:rPr kumimoji="1" lang="ja-JP" altLang="en-US" sz="4400" dirty="0">
                <a:solidFill>
                  <a:srgbClr val="FF0000"/>
                </a:solidFill>
              </a:rPr>
              <a:t>これを使う</a:t>
            </a:r>
          </a:p>
        </p:txBody>
      </p:sp>
    </p:spTree>
    <p:extLst>
      <p:ext uri="{BB962C8B-B14F-4D97-AF65-F5344CB8AC3E}">
        <p14:creationId xmlns:p14="http://schemas.microsoft.com/office/powerpoint/2010/main" val="401600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46B6031A-028A-4073-A823-C007F372EF1C}"/>
              </a:ext>
            </a:extLst>
          </p:cNvPr>
          <p:cNvSpPr txBox="1"/>
          <p:nvPr/>
        </p:nvSpPr>
        <p:spPr>
          <a:xfrm>
            <a:off x="838200" y="1993901"/>
            <a:ext cx="10259742" cy="3785652"/>
          </a:xfrm>
          <a:prstGeom prst="rect">
            <a:avLst/>
          </a:prstGeom>
          <a:noFill/>
        </p:spPr>
        <p:txBody>
          <a:bodyPr wrap="square" rtlCol="0">
            <a:spAutoFit/>
          </a:bodyPr>
          <a:lstStyle/>
          <a:p>
            <a:r>
              <a:rPr kumimoji="1" lang="en-US" altLang="ja-JP" sz="4000" dirty="0"/>
              <a:t>DB</a:t>
            </a:r>
            <a:r>
              <a:rPr kumimoji="1" lang="ja-JP" altLang="en-US" sz="4000" dirty="0" err="1"/>
              <a:t>には</a:t>
            </a:r>
            <a:endParaRPr kumimoji="1" lang="en-US" altLang="ja-JP" sz="4000" dirty="0"/>
          </a:p>
          <a:p>
            <a:r>
              <a:rPr lang="ja-JP" altLang="en-US" sz="4000" dirty="0"/>
              <a:t>・ストアドプロシージャ</a:t>
            </a:r>
            <a:endParaRPr lang="en-US" altLang="ja-JP" sz="4000" dirty="0"/>
          </a:p>
          <a:p>
            <a:r>
              <a:rPr lang="ja-JP" altLang="en-US" sz="4000" dirty="0"/>
              <a:t>・ストアドファンクション</a:t>
            </a:r>
            <a:endParaRPr lang="en-US" altLang="ja-JP" sz="4000" dirty="0"/>
          </a:p>
          <a:p>
            <a:r>
              <a:rPr lang="ja-JP" altLang="en-US" sz="4000" dirty="0"/>
              <a:t>という通常のプログラミング言語のような感覚でデータベースを操作することのできる</a:t>
            </a:r>
            <a:r>
              <a:rPr lang="en-US" altLang="ja-JP" sz="4000" dirty="0"/>
              <a:t>DBMS</a:t>
            </a:r>
            <a:r>
              <a:rPr lang="ja-JP" altLang="en-US" sz="4000" dirty="0"/>
              <a:t>の機能がある</a:t>
            </a:r>
            <a:endParaRPr kumimoji="1" lang="ja-JP" altLang="en-US" sz="4000" dirty="0"/>
          </a:p>
        </p:txBody>
      </p:sp>
    </p:spTree>
    <p:extLst>
      <p:ext uri="{BB962C8B-B14F-4D97-AF65-F5344CB8AC3E}">
        <p14:creationId xmlns:p14="http://schemas.microsoft.com/office/powerpoint/2010/main" val="810831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46B6031A-028A-4073-A823-C007F372EF1C}"/>
              </a:ext>
            </a:extLst>
          </p:cNvPr>
          <p:cNvSpPr txBox="1"/>
          <p:nvPr/>
        </p:nvSpPr>
        <p:spPr>
          <a:xfrm>
            <a:off x="838200" y="1871981"/>
            <a:ext cx="10259742" cy="707886"/>
          </a:xfrm>
          <a:prstGeom prst="rect">
            <a:avLst/>
          </a:prstGeom>
          <a:noFill/>
        </p:spPr>
        <p:txBody>
          <a:bodyPr wrap="square" rtlCol="0">
            <a:spAutoFit/>
          </a:bodyPr>
          <a:lstStyle/>
          <a:p>
            <a:r>
              <a:rPr kumimoji="1" lang="ja-JP" altLang="en-US" sz="4000" dirty="0"/>
              <a:t>例</a:t>
            </a:r>
          </a:p>
        </p:txBody>
      </p:sp>
      <p:pic>
        <p:nvPicPr>
          <p:cNvPr id="6" name="図 5">
            <a:extLst>
              <a:ext uri="{FF2B5EF4-FFF2-40B4-BE49-F238E27FC236}">
                <a16:creationId xmlns:a16="http://schemas.microsoft.com/office/drawing/2014/main" id="{260CB5F3-B8F3-463F-B219-E4141C7DC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509" y="2872254"/>
            <a:ext cx="3123128" cy="3084089"/>
          </a:xfrm>
          <a:prstGeom prst="rect">
            <a:avLst/>
          </a:prstGeom>
        </p:spPr>
      </p:pic>
      <p:pic>
        <p:nvPicPr>
          <p:cNvPr id="8" name="図 7">
            <a:extLst>
              <a:ext uri="{FF2B5EF4-FFF2-40B4-BE49-F238E27FC236}">
                <a16:creationId xmlns:a16="http://schemas.microsoft.com/office/drawing/2014/main" id="{610E7EB0-1689-4D4B-94AF-E4111F892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365" y="2872254"/>
            <a:ext cx="3493182" cy="3196261"/>
          </a:xfrm>
          <a:prstGeom prst="rect">
            <a:avLst/>
          </a:prstGeom>
        </p:spPr>
      </p:pic>
      <p:sp>
        <p:nvSpPr>
          <p:cNvPr id="9" name="テキスト ボックス 8">
            <a:extLst>
              <a:ext uri="{FF2B5EF4-FFF2-40B4-BE49-F238E27FC236}">
                <a16:creationId xmlns:a16="http://schemas.microsoft.com/office/drawing/2014/main" id="{7A82F045-FB82-4211-9A79-ED41182C80A3}"/>
              </a:ext>
            </a:extLst>
          </p:cNvPr>
          <p:cNvSpPr txBox="1"/>
          <p:nvPr/>
        </p:nvSpPr>
        <p:spPr>
          <a:xfrm>
            <a:off x="1769509" y="2287479"/>
            <a:ext cx="3977214" cy="584775"/>
          </a:xfrm>
          <a:prstGeom prst="rect">
            <a:avLst/>
          </a:prstGeom>
          <a:noFill/>
        </p:spPr>
        <p:txBody>
          <a:bodyPr wrap="square" rtlCol="0">
            <a:spAutoFit/>
          </a:bodyPr>
          <a:lstStyle/>
          <a:p>
            <a:r>
              <a:rPr kumimoji="1" lang="en-US" altLang="ja-JP" sz="3200" dirty="0"/>
              <a:t>CALL </a:t>
            </a:r>
            <a:r>
              <a:rPr kumimoji="1" lang="ja-JP" altLang="en-US" sz="3200" dirty="0"/>
              <a:t>医者呼び出し</a:t>
            </a:r>
          </a:p>
        </p:txBody>
      </p:sp>
      <p:sp>
        <p:nvSpPr>
          <p:cNvPr id="10" name="テキスト ボックス 9">
            <a:extLst>
              <a:ext uri="{FF2B5EF4-FFF2-40B4-BE49-F238E27FC236}">
                <a16:creationId xmlns:a16="http://schemas.microsoft.com/office/drawing/2014/main" id="{3B27BCAA-119D-4D4C-9206-BF3A0405EC94}"/>
              </a:ext>
            </a:extLst>
          </p:cNvPr>
          <p:cNvSpPr txBox="1"/>
          <p:nvPr/>
        </p:nvSpPr>
        <p:spPr>
          <a:xfrm>
            <a:off x="7839243" y="2290199"/>
            <a:ext cx="4190008" cy="584775"/>
          </a:xfrm>
          <a:prstGeom prst="rect">
            <a:avLst/>
          </a:prstGeom>
          <a:noFill/>
        </p:spPr>
        <p:txBody>
          <a:bodyPr wrap="square" rtlCol="0">
            <a:spAutoFit/>
          </a:bodyPr>
          <a:lstStyle/>
          <a:p>
            <a:r>
              <a:rPr kumimoji="1" lang="ja-JP" altLang="en-US" sz="3200" dirty="0"/>
              <a:t>医者召喚</a:t>
            </a:r>
          </a:p>
        </p:txBody>
      </p:sp>
      <p:cxnSp>
        <p:nvCxnSpPr>
          <p:cNvPr id="12" name="直線矢印コネクタ 11">
            <a:extLst>
              <a:ext uri="{FF2B5EF4-FFF2-40B4-BE49-F238E27FC236}">
                <a16:creationId xmlns:a16="http://schemas.microsoft.com/office/drawing/2014/main" id="{747A921E-7A14-41BE-AEF1-695E82CF75C3}"/>
              </a:ext>
            </a:extLst>
          </p:cNvPr>
          <p:cNvCxnSpPr>
            <a:stCxn id="9" idx="3"/>
          </p:cNvCxnSpPr>
          <p:nvPr/>
        </p:nvCxnSpPr>
        <p:spPr>
          <a:xfrm flipV="1">
            <a:off x="5746723" y="2579866"/>
            <a:ext cx="1659917" cy="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4E9DE5B-DC16-41FA-AC77-A4033C09D420}"/>
              </a:ext>
            </a:extLst>
          </p:cNvPr>
          <p:cNvCxnSpPr>
            <a:cxnSpLocks/>
          </p:cNvCxnSpPr>
          <p:nvPr/>
        </p:nvCxnSpPr>
        <p:spPr>
          <a:xfrm flipH="1" flipV="1">
            <a:off x="5515890" y="6336244"/>
            <a:ext cx="1890751" cy="246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DAD16D5-76FB-4C27-8E90-F99B11645B42}"/>
              </a:ext>
            </a:extLst>
          </p:cNvPr>
          <p:cNvSpPr txBox="1"/>
          <p:nvPr/>
        </p:nvSpPr>
        <p:spPr>
          <a:xfrm>
            <a:off x="8001992" y="6020298"/>
            <a:ext cx="4190008" cy="584775"/>
          </a:xfrm>
          <a:prstGeom prst="rect">
            <a:avLst/>
          </a:prstGeom>
          <a:noFill/>
        </p:spPr>
        <p:txBody>
          <a:bodyPr wrap="square" rtlCol="0">
            <a:spAutoFit/>
          </a:bodyPr>
          <a:lstStyle/>
          <a:p>
            <a:r>
              <a:rPr kumimoji="1" lang="ja-JP" altLang="en-US" sz="3200" dirty="0"/>
              <a:t>診療結果</a:t>
            </a:r>
          </a:p>
        </p:txBody>
      </p:sp>
      <p:sp>
        <p:nvSpPr>
          <p:cNvPr id="18" name="テキスト ボックス 17">
            <a:extLst>
              <a:ext uri="{FF2B5EF4-FFF2-40B4-BE49-F238E27FC236}">
                <a16:creationId xmlns:a16="http://schemas.microsoft.com/office/drawing/2014/main" id="{2D37D237-9D0B-4C8C-B6C9-2AEA3865BA54}"/>
              </a:ext>
            </a:extLst>
          </p:cNvPr>
          <p:cNvSpPr txBox="1"/>
          <p:nvPr/>
        </p:nvSpPr>
        <p:spPr>
          <a:xfrm>
            <a:off x="3190054" y="5988820"/>
            <a:ext cx="4190008" cy="584775"/>
          </a:xfrm>
          <a:prstGeom prst="rect">
            <a:avLst/>
          </a:prstGeom>
          <a:noFill/>
        </p:spPr>
        <p:txBody>
          <a:bodyPr wrap="square" rtlCol="0">
            <a:spAutoFit/>
          </a:bodyPr>
          <a:lstStyle/>
          <a:p>
            <a:r>
              <a:rPr kumimoji="1" lang="ja-JP" altLang="en-US" sz="3200" dirty="0"/>
              <a:t>値取得</a:t>
            </a:r>
          </a:p>
        </p:txBody>
      </p:sp>
    </p:spTree>
    <p:extLst>
      <p:ext uri="{BB962C8B-B14F-4D97-AF65-F5344CB8AC3E}">
        <p14:creationId xmlns:p14="http://schemas.microsoft.com/office/powerpoint/2010/main" val="3226468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4" name="テキスト ボックス 3">
            <a:extLst>
              <a:ext uri="{FF2B5EF4-FFF2-40B4-BE49-F238E27FC236}">
                <a16:creationId xmlns:a16="http://schemas.microsoft.com/office/drawing/2014/main" id="{597B58E1-561B-4B4C-A120-4A3629A42D41}"/>
              </a:ext>
            </a:extLst>
          </p:cNvPr>
          <p:cNvSpPr txBox="1"/>
          <p:nvPr/>
        </p:nvSpPr>
        <p:spPr>
          <a:xfrm>
            <a:off x="282728" y="3003331"/>
            <a:ext cx="11626544" cy="1323439"/>
          </a:xfrm>
          <a:prstGeom prst="rect">
            <a:avLst/>
          </a:prstGeom>
          <a:noFill/>
        </p:spPr>
        <p:txBody>
          <a:bodyPr wrap="square" rtlCol="0">
            <a:spAutoFit/>
          </a:bodyPr>
          <a:lstStyle/>
          <a:p>
            <a:pPr algn="ctr"/>
            <a:r>
              <a:rPr kumimoji="1" lang="ja-JP" altLang="en-US" sz="8000" dirty="0"/>
              <a:t>データベース構築の流れ</a:t>
            </a:r>
          </a:p>
        </p:txBody>
      </p:sp>
    </p:spTree>
    <p:extLst>
      <p:ext uri="{BB962C8B-B14F-4D97-AF65-F5344CB8AC3E}">
        <p14:creationId xmlns:p14="http://schemas.microsoft.com/office/powerpoint/2010/main" val="2311307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06/13</a:t>
            </a:r>
            <a:r>
              <a:rPr kumimoji="1" lang="ja-JP" altLang="en-US" sz="6000" dirty="0"/>
              <a:t>　ただの勉強</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3" name="フローチャート: 他ページ結合子 2">
            <a:extLst>
              <a:ext uri="{FF2B5EF4-FFF2-40B4-BE49-F238E27FC236}">
                <a16:creationId xmlns:a16="http://schemas.microsoft.com/office/drawing/2014/main" id="{AE590A6A-CCF4-421F-83AF-2261B86091F9}"/>
              </a:ext>
            </a:extLst>
          </p:cNvPr>
          <p:cNvSpPr/>
          <p:nvPr/>
        </p:nvSpPr>
        <p:spPr>
          <a:xfrm rot="16200000">
            <a:off x="1746844" y="2108513"/>
            <a:ext cx="1899743" cy="21519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000" dirty="0"/>
              <a:t>調査・分析</a:t>
            </a:r>
          </a:p>
        </p:txBody>
      </p:sp>
      <p:sp>
        <p:nvSpPr>
          <p:cNvPr id="6" name="フローチャート: 他ページ結合子 5">
            <a:extLst>
              <a:ext uri="{FF2B5EF4-FFF2-40B4-BE49-F238E27FC236}">
                <a16:creationId xmlns:a16="http://schemas.microsoft.com/office/drawing/2014/main" id="{3AD8C928-A8A7-4998-821F-A4BCB584A175}"/>
              </a:ext>
            </a:extLst>
          </p:cNvPr>
          <p:cNvSpPr/>
          <p:nvPr/>
        </p:nvSpPr>
        <p:spPr>
          <a:xfrm rot="16200000">
            <a:off x="3898776" y="2108512"/>
            <a:ext cx="1899743" cy="21519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000" dirty="0"/>
              <a:t>設計・開発</a:t>
            </a:r>
          </a:p>
        </p:txBody>
      </p:sp>
      <p:sp>
        <p:nvSpPr>
          <p:cNvPr id="7" name="フローチャート: 他ページ結合子 6">
            <a:extLst>
              <a:ext uri="{FF2B5EF4-FFF2-40B4-BE49-F238E27FC236}">
                <a16:creationId xmlns:a16="http://schemas.microsoft.com/office/drawing/2014/main" id="{E5B4ADB1-80CE-4900-858C-BF5112A7321A}"/>
              </a:ext>
            </a:extLst>
          </p:cNvPr>
          <p:cNvSpPr/>
          <p:nvPr/>
        </p:nvSpPr>
        <p:spPr>
          <a:xfrm rot="16200000">
            <a:off x="6050707" y="2108511"/>
            <a:ext cx="1899743" cy="2151931"/>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4000" dirty="0"/>
              <a:t>テスト</a:t>
            </a:r>
          </a:p>
        </p:txBody>
      </p:sp>
      <p:sp>
        <p:nvSpPr>
          <p:cNvPr id="9" name="フローチャート: 処理 8">
            <a:extLst>
              <a:ext uri="{FF2B5EF4-FFF2-40B4-BE49-F238E27FC236}">
                <a16:creationId xmlns:a16="http://schemas.microsoft.com/office/drawing/2014/main" id="{F54DC7CD-4F3C-4FBE-8083-18D71DF915C4}"/>
              </a:ext>
            </a:extLst>
          </p:cNvPr>
          <p:cNvSpPr/>
          <p:nvPr/>
        </p:nvSpPr>
        <p:spPr>
          <a:xfrm>
            <a:off x="8076544" y="2234604"/>
            <a:ext cx="2151931" cy="189974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運用・保守</a:t>
            </a:r>
          </a:p>
        </p:txBody>
      </p:sp>
    </p:spTree>
    <p:extLst>
      <p:ext uri="{BB962C8B-B14F-4D97-AF65-F5344CB8AC3E}">
        <p14:creationId xmlns:p14="http://schemas.microsoft.com/office/powerpoint/2010/main" val="278143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06/14</a:t>
            </a:r>
            <a:r>
              <a:rPr kumimoji="1" lang="ja-JP" altLang="en-US" sz="6000" dirty="0"/>
              <a:t>　ただの勉強</a:t>
            </a:r>
          </a:p>
        </p:txBody>
      </p:sp>
      <p:sp>
        <p:nvSpPr>
          <p:cNvPr id="4" name="テキスト ボックス 3">
            <a:extLst>
              <a:ext uri="{FF2B5EF4-FFF2-40B4-BE49-F238E27FC236}">
                <a16:creationId xmlns:a16="http://schemas.microsoft.com/office/drawing/2014/main" id="{765B03AB-A604-42B2-9BD0-8D9AA407A40C}"/>
              </a:ext>
            </a:extLst>
          </p:cNvPr>
          <p:cNvSpPr txBox="1"/>
          <p:nvPr/>
        </p:nvSpPr>
        <p:spPr>
          <a:xfrm>
            <a:off x="335280" y="2727008"/>
            <a:ext cx="11521440" cy="2585323"/>
          </a:xfrm>
          <a:prstGeom prst="rect">
            <a:avLst/>
          </a:prstGeom>
          <a:noFill/>
        </p:spPr>
        <p:txBody>
          <a:bodyPr wrap="square" rtlCol="0">
            <a:spAutoFit/>
          </a:bodyPr>
          <a:lstStyle/>
          <a:p>
            <a:pPr algn="ctr"/>
            <a:r>
              <a:rPr lang="en-US" altLang="ja-JP" sz="5400" dirty="0"/>
              <a:t>CMS</a:t>
            </a:r>
          </a:p>
          <a:p>
            <a:pPr algn="ctr"/>
            <a:r>
              <a:rPr lang="ja-JP" altLang="en-US" sz="5400" dirty="0"/>
              <a:t>（</a:t>
            </a:r>
            <a:r>
              <a:rPr lang="en-US" altLang="ja-JP" sz="5400" dirty="0"/>
              <a:t>Content Management System</a:t>
            </a:r>
            <a:r>
              <a:rPr lang="ja-JP" altLang="en-US" sz="5400" dirty="0"/>
              <a:t>）とは？</a:t>
            </a:r>
            <a:endParaRPr kumimoji="1" lang="ja-JP" altLang="en-US" sz="5400" dirty="0"/>
          </a:p>
        </p:txBody>
      </p:sp>
      <p:sp>
        <p:nvSpPr>
          <p:cNvPr id="3" name="テキスト ボックス 2">
            <a:extLst>
              <a:ext uri="{FF2B5EF4-FFF2-40B4-BE49-F238E27FC236}">
                <a16:creationId xmlns:a16="http://schemas.microsoft.com/office/drawing/2014/main" id="{D08299AC-63CC-47FB-9EE8-258C5799D3EF}"/>
              </a:ext>
            </a:extLst>
          </p:cNvPr>
          <p:cNvSpPr txBox="1"/>
          <p:nvPr/>
        </p:nvSpPr>
        <p:spPr>
          <a:xfrm>
            <a:off x="0" y="6348651"/>
            <a:ext cx="9494520" cy="369332"/>
          </a:xfrm>
          <a:prstGeom prst="rect">
            <a:avLst/>
          </a:prstGeom>
          <a:noFill/>
        </p:spPr>
        <p:txBody>
          <a:bodyPr wrap="square" rtlCol="0">
            <a:spAutoFit/>
          </a:bodyPr>
          <a:lstStyle/>
          <a:p>
            <a:r>
              <a:rPr kumimoji="1" lang="ja-JP" altLang="en-US" dirty="0"/>
              <a:t>参考文献：</a:t>
            </a:r>
            <a:r>
              <a:rPr lang="en-US" altLang="ja-JP" dirty="0"/>
              <a:t>https://ds-b.jp/media/pages/316/</a:t>
            </a:r>
            <a:endParaRPr kumimoji="1" lang="ja-JP" altLang="en-US" dirty="0"/>
          </a:p>
        </p:txBody>
      </p:sp>
    </p:spTree>
    <p:extLst>
      <p:ext uri="{BB962C8B-B14F-4D97-AF65-F5344CB8AC3E}">
        <p14:creationId xmlns:p14="http://schemas.microsoft.com/office/powerpoint/2010/main" val="117763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06/14</a:t>
            </a:r>
            <a:r>
              <a:rPr kumimoji="1" lang="ja-JP" altLang="en-US" sz="6000" dirty="0"/>
              <a:t>　ただの勉強</a:t>
            </a:r>
          </a:p>
        </p:txBody>
      </p:sp>
      <p:sp>
        <p:nvSpPr>
          <p:cNvPr id="8" name="テキスト ボックス 7">
            <a:extLst>
              <a:ext uri="{FF2B5EF4-FFF2-40B4-BE49-F238E27FC236}">
                <a16:creationId xmlns:a16="http://schemas.microsoft.com/office/drawing/2014/main" id="{20AE65F3-6236-4F9F-B866-C53831746DD8}"/>
              </a:ext>
            </a:extLst>
          </p:cNvPr>
          <p:cNvSpPr txBox="1"/>
          <p:nvPr/>
        </p:nvSpPr>
        <p:spPr>
          <a:xfrm>
            <a:off x="556260" y="2118360"/>
            <a:ext cx="11079480" cy="1938992"/>
          </a:xfrm>
          <a:prstGeom prst="rect">
            <a:avLst/>
          </a:prstGeom>
          <a:noFill/>
        </p:spPr>
        <p:txBody>
          <a:bodyPr wrap="square" rtlCol="0">
            <a:spAutoFit/>
          </a:bodyPr>
          <a:lstStyle/>
          <a:p>
            <a:r>
              <a:rPr lang="en-US" altLang="ja-JP" sz="4000" dirty="0"/>
              <a:t>HTML</a:t>
            </a:r>
            <a:r>
              <a:rPr lang="ja-JP" altLang="en-US" sz="4000" dirty="0"/>
              <a:t>などの</a:t>
            </a:r>
            <a:r>
              <a:rPr lang="en-US" altLang="ja-JP" sz="4000" dirty="0"/>
              <a:t>Web</a:t>
            </a:r>
            <a:r>
              <a:rPr lang="ja-JP" altLang="en-US" sz="4000" dirty="0"/>
              <a:t>専門知識がない方でも、</a:t>
            </a:r>
            <a:endParaRPr lang="en-US" altLang="ja-JP" sz="4000" dirty="0"/>
          </a:p>
          <a:p>
            <a:r>
              <a:rPr lang="ja-JP" altLang="en-US" sz="4000" dirty="0"/>
              <a:t>簡単にホームページの作成・更新・運営が</a:t>
            </a:r>
            <a:endParaRPr lang="en-US" altLang="ja-JP" sz="4000" dirty="0"/>
          </a:p>
          <a:p>
            <a:r>
              <a:rPr lang="ja-JP" altLang="en-US" sz="4000" dirty="0"/>
              <a:t>できるシステムのこと</a:t>
            </a:r>
            <a:endParaRPr kumimoji="1" lang="ja-JP" altLang="en-US" sz="4000" dirty="0"/>
          </a:p>
        </p:txBody>
      </p:sp>
      <p:pic>
        <p:nvPicPr>
          <p:cNvPr id="11" name="図 10">
            <a:extLst>
              <a:ext uri="{FF2B5EF4-FFF2-40B4-BE49-F238E27FC236}">
                <a16:creationId xmlns:a16="http://schemas.microsoft.com/office/drawing/2014/main" id="{9222B1DC-731F-44C9-A0A9-E9121AAAF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8160" y="3628506"/>
            <a:ext cx="2220277" cy="3229494"/>
          </a:xfrm>
          <a:prstGeom prst="rect">
            <a:avLst/>
          </a:prstGeom>
        </p:spPr>
      </p:pic>
    </p:spTree>
    <p:extLst>
      <p:ext uri="{BB962C8B-B14F-4D97-AF65-F5344CB8AC3E}">
        <p14:creationId xmlns:p14="http://schemas.microsoft.com/office/powerpoint/2010/main" val="406173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14BB4-C0F8-4C8A-ABFF-928AA14B54BC}"/>
              </a:ext>
            </a:extLst>
          </p:cNvPr>
          <p:cNvSpPr>
            <a:spLocks noGrp="1"/>
          </p:cNvSpPr>
          <p:nvPr>
            <p:ph type="title"/>
          </p:nvPr>
        </p:nvSpPr>
        <p:spPr>
          <a:xfrm>
            <a:off x="838200" y="365125"/>
            <a:ext cx="10515600" cy="1325563"/>
          </a:xfrm>
        </p:spPr>
        <p:txBody>
          <a:bodyPr>
            <a:normAutofit/>
          </a:bodyPr>
          <a:lstStyle/>
          <a:p>
            <a:r>
              <a:rPr kumimoji="1" lang="en-US" altLang="ja-JP" sz="6000" dirty="0"/>
              <a:t>06/03</a:t>
            </a:r>
            <a:r>
              <a:rPr kumimoji="1" lang="ja-JP" altLang="en-US" sz="6000" dirty="0"/>
              <a:t>の課題</a:t>
            </a:r>
          </a:p>
        </p:txBody>
      </p:sp>
      <p:sp>
        <p:nvSpPr>
          <p:cNvPr id="4" name="爆発: 14 pt 3">
            <a:extLst>
              <a:ext uri="{FF2B5EF4-FFF2-40B4-BE49-F238E27FC236}">
                <a16:creationId xmlns:a16="http://schemas.microsoft.com/office/drawing/2014/main" id="{C4530180-792E-463B-86ED-E06346E64BF9}"/>
              </a:ext>
            </a:extLst>
          </p:cNvPr>
          <p:cNvSpPr/>
          <p:nvPr/>
        </p:nvSpPr>
        <p:spPr>
          <a:xfrm>
            <a:off x="208384" y="559837"/>
            <a:ext cx="11775232" cy="6008914"/>
          </a:xfrm>
          <a:prstGeom prst="irregularSeal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tx1"/>
              </a:solidFill>
            </a:endParaRPr>
          </a:p>
        </p:txBody>
      </p:sp>
      <p:sp>
        <p:nvSpPr>
          <p:cNvPr id="5" name="テキスト ボックス 4">
            <a:extLst>
              <a:ext uri="{FF2B5EF4-FFF2-40B4-BE49-F238E27FC236}">
                <a16:creationId xmlns:a16="http://schemas.microsoft.com/office/drawing/2014/main" id="{F572FF81-A41E-4C4D-80E3-70C7E5D79BC9}"/>
              </a:ext>
            </a:extLst>
          </p:cNvPr>
          <p:cNvSpPr txBox="1"/>
          <p:nvPr/>
        </p:nvSpPr>
        <p:spPr>
          <a:xfrm>
            <a:off x="2727649" y="2960871"/>
            <a:ext cx="7284099" cy="2031325"/>
          </a:xfrm>
          <a:prstGeom prst="rect">
            <a:avLst/>
          </a:prstGeom>
          <a:noFill/>
        </p:spPr>
        <p:txBody>
          <a:bodyPr wrap="square" rtlCol="0">
            <a:spAutoFit/>
          </a:bodyPr>
          <a:lstStyle/>
          <a:p>
            <a:r>
              <a:rPr lang="en-US" altLang="ja-JP" sz="3600" dirty="0"/>
              <a:t>XAMPP</a:t>
            </a:r>
            <a:r>
              <a:rPr lang="ja-JP" altLang="en-US" sz="3600" dirty="0"/>
              <a:t>がローカルで使うもの</a:t>
            </a:r>
            <a:endParaRPr lang="en-US" altLang="ja-JP" sz="3600" dirty="0"/>
          </a:p>
          <a:p>
            <a:r>
              <a:rPr lang="ja-JP" altLang="en-US" sz="3600" dirty="0"/>
              <a:t>だから他人のパソコンだと</a:t>
            </a:r>
            <a:endParaRPr lang="en-US" altLang="ja-JP" sz="3600" dirty="0"/>
          </a:p>
          <a:p>
            <a:r>
              <a:rPr lang="ja-JP" altLang="en-US" sz="3600" dirty="0"/>
              <a:t>使えないんだが</a:t>
            </a:r>
            <a:r>
              <a:rPr lang="en-US" altLang="ja-JP" sz="3600" dirty="0"/>
              <a:t>???</a:t>
            </a:r>
            <a:endParaRPr lang="ja-JP" altLang="en-US" sz="3600" dirty="0"/>
          </a:p>
          <a:p>
            <a:endParaRPr kumimoji="1" lang="ja-JP" altLang="en-US" dirty="0"/>
          </a:p>
        </p:txBody>
      </p:sp>
    </p:spTree>
    <p:extLst>
      <p:ext uri="{BB962C8B-B14F-4D97-AF65-F5344CB8AC3E}">
        <p14:creationId xmlns:p14="http://schemas.microsoft.com/office/powerpoint/2010/main" val="1548700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06/14</a:t>
            </a:r>
            <a:r>
              <a:rPr kumimoji="1" lang="ja-JP" altLang="en-US" sz="6000" dirty="0"/>
              <a:t>　ただの勉強</a:t>
            </a:r>
          </a:p>
        </p:txBody>
      </p:sp>
      <p:pic>
        <p:nvPicPr>
          <p:cNvPr id="1026" name="Picture 2" descr="CMSにはどんな種類があるのか？">
            <a:extLst>
              <a:ext uri="{FF2B5EF4-FFF2-40B4-BE49-F238E27FC236}">
                <a16:creationId xmlns:a16="http://schemas.microsoft.com/office/drawing/2014/main" id="{7A618B1A-86EC-40BD-B2CE-75F8842D6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9120" y="4254500"/>
            <a:ext cx="3352800" cy="2238375"/>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FD606D1-991F-4ADF-9FA5-326810868A00}"/>
              </a:ext>
            </a:extLst>
          </p:cNvPr>
          <p:cNvSpPr txBox="1"/>
          <p:nvPr/>
        </p:nvSpPr>
        <p:spPr>
          <a:xfrm>
            <a:off x="685800" y="1867595"/>
            <a:ext cx="10820399" cy="2554545"/>
          </a:xfrm>
          <a:prstGeom prst="rect">
            <a:avLst/>
          </a:prstGeom>
          <a:noFill/>
        </p:spPr>
        <p:txBody>
          <a:bodyPr wrap="square" rtlCol="0">
            <a:spAutoFit/>
          </a:bodyPr>
          <a:lstStyle/>
          <a:p>
            <a:r>
              <a:rPr lang="en-US" altLang="ja-JP" sz="4000" dirty="0"/>
              <a:t>CMS </a:t>
            </a:r>
            <a:r>
              <a:rPr lang="ja-JP" altLang="en-US" sz="4000" dirty="0"/>
              <a:t>で、最もポピュラーなのは</a:t>
            </a:r>
            <a:endParaRPr lang="en-US" altLang="ja-JP" sz="4000" dirty="0"/>
          </a:p>
          <a:p>
            <a:r>
              <a:rPr lang="en-US" altLang="ja-JP" sz="4000" dirty="0"/>
              <a:t>WordPress</a:t>
            </a:r>
            <a:r>
              <a:rPr lang="ja-JP" altLang="en-US" sz="4000" dirty="0"/>
              <a:t>（ワードプレス）です。</a:t>
            </a:r>
          </a:p>
          <a:p>
            <a:r>
              <a:rPr lang="ja-JP" altLang="en-US" sz="4000" dirty="0"/>
              <a:t>これはオープンソース型の</a:t>
            </a:r>
            <a:r>
              <a:rPr lang="en-US" altLang="ja-JP" sz="4000" dirty="0"/>
              <a:t>CMS</a:t>
            </a:r>
            <a:r>
              <a:rPr lang="ja-JP" altLang="en-US" sz="4000" dirty="0"/>
              <a:t>で、</a:t>
            </a:r>
            <a:endParaRPr lang="en-US" altLang="ja-JP" sz="4000" dirty="0"/>
          </a:p>
          <a:p>
            <a:r>
              <a:rPr lang="ja-JP" altLang="en-US" sz="4000" dirty="0"/>
              <a:t>世界最大のシェアを誇ります。</a:t>
            </a:r>
            <a:endParaRPr kumimoji="1" lang="ja-JP" altLang="en-US" sz="4000" dirty="0"/>
          </a:p>
        </p:txBody>
      </p:sp>
    </p:spTree>
    <p:extLst>
      <p:ext uri="{BB962C8B-B14F-4D97-AF65-F5344CB8AC3E}">
        <p14:creationId xmlns:p14="http://schemas.microsoft.com/office/powerpoint/2010/main" val="2111034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06/14</a:t>
            </a:r>
            <a:r>
              <a:rPr kumimoji="1" lang="ja-JP" altLang="en-US" sz="6000" dirty="0"/>
              <a:t>　ただの勉強</a:t>
            </a:r>
          </a:p>
        </p:txBody>
      </p:sp>
      <p:sp>
        <p:nvSpPr>
          <p:cNvPr id="4" name="テキスト ボックス 3">
            <a:extLst>
              <a:ext uri="{FF2B5EF4-FFF2-40B4-BE49-F238E27FC236}">
                <a16:creationId xmlns:a16="http://schemas.microsoft.com/office/drawing/2014/main" id="{24AF89CC-9B67-41EE-8FA9-A9E04FDEB456}"/>
              </a:ext>
            </a:extLst>
          </p:cNvPr>
          <p:cNvSpPr txBox="1"/>
          <p:nvPr/>
        </p:nvSpPr>
        <p:spPr>
          <a:xfrm>
            <a:off x="838200" y="2150964"/>
            <a:ext cx="10271760" cy="1323439"/>
          </a:xfrm>
          <a:prstGeom prst="rect">
            <a:avLst/>
          </a:prstGeom>
          <a:noFill/>
        </p:spPr>
        <p:txBody>
          <a:bodyPr wrap="square" rtlCol="0">
            <a:spAutoFit/>
          </a:bodyPr>
          <a:lstStyle/>
          <a:p>
            <a:r>
              <a:rPr lang="en-US" altLang="ja-JP" sz="4000" dirty="0"/>
              <a:t>CMS</a:t>
            </a:r>
            <a:r>
              <a:rPr lang="ja-JP" altLang="en-US" sz="4000" dirty="0"/>
              <a:t>導入の最大のメリットが</a:t>
            </a:r>
            <a:endParaRPr lang="en-US" altLang="ja-JP" sz="4000" dirty="0"/>
          </a:p>
          <a:p>
            <a:r>
              <a:rPr lang="ja-JP" altLang="en-US" sz="4000" dirty="0"/>
              <a:t>ホームページ作成・更新作業の簡便化です。</a:t>
            </a:r>
            <a:endParaRPr kumimoji="1" lang="ja-JP" altLang="en-US" sz="4000" dirty="0"/>
          </a:p>
        </p:txBody>
      </p:sp>
      <p:sp>
        <p:nvSpPr>
          <p:cNvPr id="6" name="テキスト ボックス 5">
            <a:extLst>
              <a:ext uri="{FF2B5EF4-FFF2-40B4-BE49-F238E27FC236}">
                <a16:creationId xmlns:a16="http://schemas.microsoft.com/office/drawing/2014/main" id="{B7841C90-344F-4B31-9ECF-4C582D7A2D0F}"/>
              </a:ext>
            </a:extLst>
          </p:cNvPr>
          <p:cNvSpPr txBox="1"/>
          <p:nvPr/>
        </p:nvSpPr>
        <p:spPr>
          <a:xfrm>
            <a:off x="838200" y="4258370"/>
            <a:ext cx="10271760" cy="1938992"/>
          </a:xfrm>
          <a:prstGeom prst="rect">
            <a:avLst/>
          </a:prstGeom>
          <a:noFill/>
        </p:spPr>
        <p:txBody>
          <a:bodyPr wrap="square" rtlCol="0">
            <a:spAutoFit/>
          </a:bodyPr>
          <a:lstStyle/>
          <a:p>
            <a:r>
              <a:rPr lang="en-US" altLang="ja-JP" sz="4000" dirty="0"/>
              <a:t>Word</a:t>
            </a:r>
            <a:r>
              <a:rPr lang="ja-JP" altLang="en-US" sz="4000" dirty="0"/>
              <a:t>やメールが使える程度のスキルが</a:t>
            </a:r>
            <a:endParaRPr lang="en-US" altLang="ja-JP" sz="4000" dirty="0"/>
          </a:p>
          <a:p>
            <a:r>
              <a:rPr lang="ja-JP" altLang="en-US" sz="4000" dirty="0"/>
              <a:t>ある方であれば操作できるので、</a:t>
            </a:r>
            <a:endParaRPr lang="en-US" altLang="ja-JP" sz="4000" dirty="0"/>
          </a:p>
          <a:p>
            <a:r>
              <a:rPr lang="ja-JP" altLang="en-US" sz="4000" dirty="0"/>
              <a:t>技術的なハードルが大きく下がります。</a:t>
            </a:r>
            <a:endParaRPr kumimoji="1" lang="ja-JP" altLang="en-US" sz="4000" dirty="0"/>
          </a:p>
        </p:txBody>
      </p:sp>
    </p:spTree>
    <p:extLst>
      <p:ext uri="{BB962C8B-B14F-4D97-AF65-F5344CB8AC3E}">
        <p14:creationId xmlns:p14="http://schemas.microsoft.com/office/powerpoint/2010/main" val="1034014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07/01</a:t>
            </a:r>
            <a:r>
              <a:rPr kumimoji="1" lang="ja-JP" altLang="en-US" sz="6000" dirty="0"/>
              <a:t>　更新することない</a:t>
            </a:r>
          </a:p>
        </p:txBody>
      </p:sp>
      <p:sp>
        <p:nvSpPr>
          <p:cNvPr id="4" name="テキスト ボックス 3">
            <a:extLst>
              <a:ext uri="{FF2B5EF4-FFF2-40B4-BE49-F238E27FC236}">
                <a16:creationId xmlns:a16="http://schemas.microsoft.com/office/drawing/2014/main" id="{24AF89CC-9B67-41EE-8FA9-A9E04FDEB456}"/>
              </a:ext>
            </a:extLst>
          </p:cNvPr>
          <p:cNvSpPr txBox="1"/>
          <p:nvPr/>
        </p:nvSpPr>
        <p:spPr>
          <a:xfrm>
            <a:off x="838200" y="2150964"/>
            <a:ext cx="10271760" cy="4401205"/>
          </a:xfrm>
          <a:prstGeom prst="rect">
            <a:avLst/>
          </a:prstGeom>
          <a:noFill/>
        </p:spPr>
        <p:txBody>
          <a:bodyPr wrap="square" rtlCol="0">
            <a:spAutoFit/>
          </a:bodyPr>
          <a:lstStyle/>
          <a:p>
            <a:r>
              <a:rPr lang="ja-JP" altLang="en-US" sz="4000" dirty="0"/>
              <a:t>実力の</a:t>
            </a:r>
            <a:r>
              <a:rPr lang="en-US" altLang="ja-JP" sz="4000" dirty="0"/>
              <a:t>80</a:t>
            </a:r>
            <a:r>
              <a:rPr lang="ja-JP" altLang="en-US" sz="4000" dirty="0"/>
              <a:t>％ですべてできるのがよろしい</a:t>
            </a:r>
            <a:endParaRPr lang="en-US" altLang="ja-JP" sz="4000" dirty="0"/>
          </a:p>
          <a:p>
            <a:r>
              <a:rPr kumimoji="1" lang="ja-JP" altLang="en-US" sz="4000" dirty="0"/>
              <a:t>提出物であれ制作物であれ</a:t>
            </a:r>
            <a:endParaRPr kumimoji="1" lang="en-US" altLang="ja-JP" sz="4000" dirty="0"/>
          </a:p>
          <a:p>
            <a:r>
              <a:rPr kumimoji="1" lang="ja-JP" altLang="en-US" sz="4000" dirty="0"/>
              <a:t>余力をうまく生かそう</a:t>
            </a:r>
            <a:endParaRPr kumimoji="1" lang="en-US" altLang="ja-JP" sz="4000" dirty="0"/>
          </a:p>
          <a:p>
            <a:endParaRPr lang="en-US" altLang="ja-JP" sz="4000" dirty="0"/>
          </a:p>
          <a:p>
            <a:r>
              <a:rPr kumimoji="1" lang="ja-JP" altLang="en-US" sz="4000" dirty="0"/>
              <a:t>あと資料作成が必要になったら</a:t>
            </a:r>
            <a:endParaRPr kumimoji="1" lang="en-US" altLang="ja-JP" sz="4000" dirty="0"/>
          </a:p>
          <a:p>
            <a:r>
              <a:rPr lang="ja-JP" altLang="en-US" sz="4000" dirty="0"/>
              <a:t>とりあえず手を付けよう</a:t>
            </a:r>
            <a:endParaRPr lang="en-US" altLang="ja-JP" sz="4000" dirty="0"/>
          </a:p>
          <a:p>
            <a:r>
              <a:rPr kumimoji="1" lang="ja-JP" altLang="en-US" sz="4000" dirty="0"/>
              <a:t>初動が一番重いからだ</a:t>
            </a:r>
          </a:p>
        </p:txBody>
      </p:sp>
    </p:spTree>
    <p:extLst>
      <p:ext uri="{BB962C8B-B14F-4D97-AF65-F5344CB8AC3E}">
        <p14:creationId xmlns:p14="http://schemas.microsoft.com/office/powerpoint/2010/main" val="200020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14BB4-C0F8-4C8A-ABFF-928AA14B54BC}"/>
              </a:ext>
            </a:extLst>
          </p:cNvPr>
          <p:cNvSpPr>
            <a:spLocks noGrp="1"/>
          </p:cNvSpPr>
          <p:nvPr>
            <p:ph type="title"/>
          </p:nvPr>
        </p:nvSpPr>
        <p:spPr/>
        <p:txBody>
          <a:bodyPr>
            <a:normAutofit/>
          </a:bodyPr>
          <a:lstStyle/>
          <a:p>
            <a:r>
              <a:rPr kumimoji="1" lang="en-US" altLang="ja-JP" sz="6000" dirty="0"/>
              <a:t>06/03</a:t>
            </a:r>
            <a:r>
              <a:rPr kumimoji="1" lang="ja-JP" altLang="en-US" sz="6000" dirty="0"/>
              <a:t>の課題</a:t>
            </a:r>
          </a:p>
        </p:txBody>
      </p:sp>
      <p:pic>
        <p:nvPicPr>
          <p:cNvPr id="6" name="図 5">
            <a:extLst>
              <a:ext uri="{FF2B5EF4-FFF2-40B4-BE49-F238E27FC236}">
                <a16:creationId xmlns:a16="http://schemas.microsoft.com/office/drawing/2014/main" id="{E06334A2-318E-43A7-88A4-374EEDEAE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774658"/>
            <a:ext cx="1682523" cy="2447306"/>
          </a:xfrm>
          <a:prstGeom prst="rect">
            <a:avLst/>
          </a:prstGeom>
        </p:spPr>
      </p:pic>
      <p:pic>
        <p:nvPicPr>
          <p:cNvPr id="8" name="図 7">
            <a:extLst>
              <a:ext uri="{FF2B5EF4-FFF2-40B4-BE49-F238E27FC236}">
                <a16:creationId xmlns:a16="http://schemas.microsoft.com/office/drawing/2014/main" id="{2A6FEC6A-3294-4B3A-B99F-733A7D048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127" y="1856548"/>
            <a:ext cx="1682524" cy="1572452"/>
          </a:xfrm>
          <a:prstGeom prst="rect">
            <a:avLst/>
          </a:prstGeom>
        </p:spPr>
      </p:pic>
      <p:pic>
        <p:nvPicPr>
          <p:cNvPr id="9" name="図 8">
            <a:extLst>
              <a:ext uri="{FF2B5EF4-FFF2-40B4-BE49-F238E27FC236}">
                <a16:creationId xmlns:a16="http://schemas.microsoft.com/office/drawing/2014/main" id="{41DF7005-854D-49B4-B1E0-6B2F33E4E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9127" y="4649512"/>
            <a:ext cx="1682524" cy="1572452"/>
          </a:xfrm>
          <a:prstGeom prst="rect">
            <a:avLst/>
          </a:prstGeom>
        </p:spPr>
      </p:pic>
      <p:sp>
        <p:nvSpPr>
          <p:cNvPr id="10" name="テキスト ボックス 9">
            <a:extLst>
              <a:ext uri="{FF2B5EF4-FFF2-40B4-BE49-F238E27FC236}">
                <a16:creationId xmlns:a16="http://schemas.microsoft.com/office/drawing/2014/main" id="{D16D7F1E-9C29-49EA-BBEA-68969B0169C4}"/>
              </a:ext>
            </a:extLst>
          </p:cNvPr>
          <p:cNvSpPr txBox="1"/>
          <p:nvPr/>
        </p:nvSpPr>
        <p:spPr>
          <a:xfrm>
            <a:off x="956387" y="1690688"/>
            <a:ext cx="3219061" cy="830997"/>
          </a:xfrm>
          <a:prstGeom prst="rect">
            <a:avLst/>
          </a:prstGeom>
          <a:noFill/>
        </p:spPr>
        <p:txBody>
          <a:bodyPr wrap="square" rtlCol="0">
            <a:spAutoFit/>
          </a:bodyPr>
          <a:lstStyle/>
          <a:p>
            <a:r>
              <a:rPr lang="ja-JP" altLang="en-US" sz="4800" dirty="0"/>
              <a:t>対策</a:t>
            </a:r>
            <a:endParaRPr kumimoji="1" lang="ja-JP" altLang="en-US" sz="4800" dirty="0"/>
          </a:p>
        </p:txBody>
      </p:sp>
      <p:sp>
        <p:nvSpPr>
          <p:cNvPr id="11" name="矢印: 右 10">
            <a:extLst>
              <a:ext uri="{FF2B5EF4-FFF2-40B4-BE49-F238E27FC236}">
                <a16:creationId xmlns:a16="http://schemas.microsoft.com/office/drawing/2014/main" id="{BF8B4AD6-9BFD-4892-B838-7DCD4136A89D}"/>
              </a:ext>
            </a:extLst>
          </p:cNvPr>
          <p:cNvSpPr/>
          <p:nvPr/>
        </p:nvSpPr>
        <p:spPr>
          <a:xfrm>
            <a:off x="2911152" y="4837922"/>
            <a:ext cx="4814596" cy="99837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折線 11">
            <a:extLst>
              <a:ext uri="{FF2B5EF4-FFF2-40B4-BE49-F238E27FC236}">
                <a16:creationId xmlns:a16="http://schemas.microsoft.com/office/drawing/2014/main" id="{4D18663F-9997-4E41-BA69-273B9C7389FB}"/>
              </a:ext>
            </a:extLst>
          </p:cNvPr>
          <p:cNvSpPr/>
          <p:nvPr/>
        </p:nvSpPr>
        <p:spPr>
          <a:xfrm>
            <a:off x="4005943" y="1917197"/>
            <a:ext cx="4180114" cy="3158656"/>
          </a:xfrm>
          <a:prstGeom prst="bentArrow">
            <a:avLst>
              <a:gd name="adj1" fmla="val 15142"/>
              <a:gd name="adj2" fmla="val 25000"/>
              <a:gd name="adj3" fmla="val 25000"/>
              <a:gd name="adj4" fmla="val 4375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十字形 12">
            <a:extLst>
              <a:ext uri="{FF2B5EF4-FFF2-40B4-BE49-F238E27FC236}">
                <a16:creationId xmlns:a16="http://schemas.microsoft.com/office/drawing/2014/main" id="{28F240DD-850F-4E76-84C8-E908A3EDC3C1}"/>
              </a:ext>
            </a:extLst>
          </p:cNvPr>
          <p:cNvSpPr/>
          <p:nvPr/>
        </p:nvSpPr>
        <p:spPr>
          <a:xfrm rot="3149079">
            <a:off x="5491766" y="4285324"/>
            <a:ext cx="1919002" cy="2034074"/>
          </a:xfrm>
          <a:prstGeom prst="plus">
            <a:avLst>
              <a:gd name="adj" fmla="val 4387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B015079-3B86-4C03-90E8-21F099D2F4ED}"/>
              </a:ext>
            </a:extLst>
          </p:cNvPr>
          <p:cNvSpPr txBox="1"/>
          <p:nvPr/>
        </p:nvSpPr>
        <p:spPr>
          <a:xfrm>
            <a:off x="7725748" y="4190921"/>
            <a:ext cx="3676262" cy="584775"/>
          </a:xfrm>
          <a:prstGeom prst="rect">
            <a:avLst/>
          </a:prstGeom>
          <a:noFill/>
        </p:spPr>
        <p:txBody>
          <a:bodyPr wrap="square" rtlCol="0">
            <a:spAutoFit/>
          </a:bodyPr>
          <a:lstStyle/>
          <a:p>
            <a:r>
              <a:rPr kumimoji="1" lang="ja-JP" altLang="en-US" sz="3200" dirty="0"/>
              <a:t>ローカル</a:t>
            </a:r>
            <a:r>
              <a:rPr kumimoji="1" lang="en-US" altLang="ja-JP" sz="3200" dirty="0"/>
              <a:t>XAMPP</a:t>
            </a:r>
            <a:endParaRPr kumimoji="1" lang="ja-JP" altLang="en-US" sz="3200" dirty="0"/>
          </a:p>
        </p:txBody>
      </p:sp>
      <p:sp>
        <p:nvSpPr>
          <p:cNvPr id="15" name="テキスト ボックス 14">
            <a:extLst>
              <a:ext uri="{FF2B5EF4-FFF2-40B4-BE49-F238E27FC236}">
                <a16:creationId xmlns:a16="http://schemas.microsoft.com/office/drawing/2014/main" id="{93F468E2-F930-455F-B96F-8EB9BA60D65B}"/>
              </a:ext>
            </a:extLst>
          </p:cNvPr>
          <p:cNvSpPr txBox="1"/>
          <p:nvPr/>
        </p:nvSpPr>
        <p:spPr>
          <a:xfrm>
            <a:off x="7955903" y="1334865"/>
            <a:ext cx="3676262" cy="584775"/>
          </a:xfrm>
          <a:prstGeom prst="rect">
            <a:avLst/>
          </a:prstGeom>
          <a:noFill/>
        </p:spPr>
        <p:txBody>
          <a:bodyPr wrap="square" rtlCol="0">
            <a:spAutoFit/>
          </a:bodyPr>
          <a:lstStyle/>
          <a:p>
            <a:r>
              <a:rPr kumimoji="1" lang="ja-JP" altLang="en-US" sz="3200" dirty="0"/>
              <a:t>卒研用</a:t>
            </a:r>
            <a:r>
              <a:rPr kumimoji="1" lang="en-US" altLang="ja-JP" sz="3200" dirty="0"/>
              <a:t>XAMPP</a:t>
            </a:r>
            <a:endParaRPr kumimoji="1" lang="ja-JP" altLang="en-US" sz="3200" dirty="0"/>
          </a:p>
        </p:txBody>
      </p:sp>
    </p:spTree>
    <p:extLst>
      <p:ext uri="{BB962C8B-B14F-4D97-AF65-F5344CB8AC3E}">
        <p14:creationId xmlns:p14="http://schemas.microsoft.com/office/powerpoint/2010/main" val="293255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14BB4-C0F8-4C8A-ABFF-928AA14B54BC}"/>
              </a:ext>
            </a:extLst>
          </p:cNvPr>
          <p:cNvSpPr>
            <a:spLocks noGrp="1"/>
          </p:cNvSpPr>
          <p:nvPr>
            <p:ph type="title"/>
          </p:nvPr>
        </p:nvSpPr>
        <p:spPr/>
        <p:txBody>
          <a:bodyPr>
            <a:normAutofit/>
          </a:bodyPr>
          <a:lstStyle/>
          <a:p>
            <a:r>
              <a:rPr kumimoji="1" lang="en-US" altLang="ja-JP" sz="6000" dirty="0"/>
              <a:t>06/03</a:t>
            </a:r>
            <a:r>
              <a:rPr kumimoji="1" lang="ja-JP" altLang="en-US" sz="6000" dirty="0"/>
              <a:t>の課題</a:t>
            </a:r>
          </a:p>
        </p:txBody>
      </p:sp>
      <p:sp>
        <p:nvSpPr>
          <p:cNvPr id="10" name="テキスト ボックス 9">
            <a:extLst>
              <a:ext uri="{FF2B5EF4-FFF2-40B4-BE49-F238E27FC236}">
                <a16:creationId xmlns:a16="http://schemas.microsoft.com/office/drawing/2014/main" id="{D16D7F1E-9C29-49EA-BBEA-68969B0169C4}"/>
              </a:ext>
            </a:extLst>
          </p:cNvPr>
          <p:cNvSpPr txBox="1"/>
          <p:nvPr/>
        </p:nvSpPr>
        <p:spPr>
          <a:xfrm>
            <a:off x="1021701" y="1821317"/>
            <a:ext cx="3652935" cy="830997"/>
          </a:xfrm>
          <a:prstGeom prst="rect">
            <a:avLst/>
          </a:prstGeom>
          <a:noFill/>
        </p:spPr>
        <p:txBody>
          <a:bodyPr wrap="square" rtlCol="0">
            <a:spAutoFit/>
          </a:bodyPr>
          <a:lstStyle/>
          <a:p>
            <a:r>
              <a:rPr kumimoji="1" lang="ja-JP" altLang="en-US" sz="4800" dirty="0"/>
              <a:t>調べた結果</a:t>
            </a:r>
          </a:p>
        </p:txBody>
      </p:sp>
      <p:sp>
        <p:nvSpPr>
          <p:cNvPr id="3" name="テキスト ボックス 2">
            <a:extLst>
              <a:ext uri="{FF2B5EF4-FFF2-40B4-BE49-F238E27FC236}">
                <a16:creationId xmlns:a16="http://schemas.microsoft.com/office/drawing/2014/main" id="{9C3D1AFE-094A-4938-A1CA-3785F19AFEE9}"/>
              </a:ext>
            </a:extLst>
          </p:cNvPr>
          <p:cNvSpPr txBox="1"/>
          <p:nvPr/>
        </p:nvSpPr>
        <p:spPr>
          <a:xfrm>
            <a:off x="1021701" y="5122506"/>
            <a:ext cx="4567336" cy="1015663"/>
          </a:xfrm>
          <a:prstGeom prst="rect">
            <a:avLst/>
          </a:prstGeom>
          <a:noFill/>
        </p:spPr>
        <p:txBody>
          <a:bodyPr wrap="square" rtlCol="0">
            <a:spAutoFit/>
          </a:bodyPr>
          <a:lstStyle/>
          <a:p>
            <a:r>
              <a:rPr lang="ja-JP" altLang="en-US" sz="6000" dirty="0">
                <a:solidFill>
                  <a:srgbClr val="FF0000"/>
                </a:solidFill>
              </a:rPr>
              <a:t>無理でした。</a:t>
            </a:r>
            <a:endParaRPr kumimoji="1" lang="ja-JP" altLang="en-US" sz="6000" dirty="0">
              <a:solidFill>
                <a:srgbClr val="FF0000"/>
              </a:solidFill>
            </a:endParaRPr>
          </a:p>
        </p:txBody>
      </p:sp>
      <p:pic>
        <p:nvPicPr>
          <p:cNvPr id="5" name="図 4">
            <a:extLst>
              <a:ext uri="{FF2B5EF4-FFF2-40B4-BE49-F238E27FC236}">
                <a16:creationId xmlns:a16="http://schemas.microsoft.com/office/drawing/2014/main" id="{1ED82A82-B694-4367-9063-6BDFDA682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660" y="3095344"/>
            <a:ext cx="2101324" cy="2220686"/>
          </a:xfrm>
          <a:prstGeom prst="rect">
            <a:avLst/>
          </a:prstGeom>
        </p:spPr>
      </p:pic>
      <p:sp>
        <p:nvSpPr>
          <p:cNvPr id="7" name="テキスト ボックス 6">
            <a:extLst>
              <a:ext uri="{FF2B5EF4-FFF2-40B4-BE49-F238E27FC236}">
                <a16:creationId xmlns:a16="http://schemas.microsoft.com/office/drawing/2014/main" id="{09A7AC40-46CF-4E71-95A4-9BF5E98392AF}"/>
              </a:ext>
            </a:extLst>
          </p:cNvPr>
          <p:cNvSpPr txBox="1"/>
          <p:nvPr/>
        </p:nvSpPr>
        <p:spPr>
          <a:xfrm>
            <a:off x="6253065" y="2983377"/>
            <a:ext cx="5100735" cy="1938992"/>
          </a:xfrm>
          <a:prstGeom prst="rect">
            <a:avLst/>
          </a:prstGeom>
          <a:noFill/>
        </p:spPr>
        <p:txBody>
          <a:bodyPr wrap="square" rtlCol="0">
            <a:spAutoFit/>
          </a:bodyPr>
          <a:lstStyle/>
          <a:p>
            <a:r>
              <a:rPr kumimoji="1" lang="ja-JP" altLang="en-US" sz="4000" dirty="0"/>
              <a:t>代用する</a:t>
            </a:r>
            <a:endParaRPr kumimoji="1" lang="en-US" altLang="ja-JP" sz="4000" dirty="0"/>
          </a:p>
          <a:p>
            <a:r>
              <a:rPr kumimoji="1" lang="en-US" altLang="ja-JP" sz="4000" dirty="0"/>
              <a:t>SQL</a:t>
            </a:r>
            <a:r>
              <a:rPr kumimoji="1" lang="ja-JP" altLang="en-US" sz="4000" dirty="0"/>
              <a:t>ソフトウェアが必要です</a:t>
            </a:r>
          </a:p>
        </p:txBody>
      </p:sp>
    </p:spTree>
    <p:extLst>
      <p:ext uri="{BB962C8B-B14F-4D97-AF65-F5344CB8AC3E}">
        <p14:creationId xmlns:p14="http://schemas.microsoft.com/office/powerpoint/2010/main" val="364757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p:txBody>
          <a:bodyPr>
            <a:normAutofit/>
          </a:bodyPr>
          <a:lstStyle/>
          <a:p>
            <a:r>
              <a:rPr kumimoji="1" lang="en-US" altLang="ja-JP" sz="6000" dirty="0"/>
              <a:t>06/06</a:t>
            </a:r>
            <a:r>
              <a:rPr kumimoji="1" lang="ja-JP" altLang="en-US" sz="6000" dirty="0"/>
              <a:t>の課題</a:t>
            </a:r>
          </a:p>
        </p:txBody>
      </p:sp>
      <p:sp>
        <p:nvSpPr>
          <p:cNvPr id="4" name="テキスト ボックス 3">
            <a:extLst>
              <a:ext uri="{FF2B5EF4-FFF2-40B4-BE49-F238E27FC236}">
                <a16:creationId xmlns:a16="http://schemas.microsoft.com/office/drawing/2014/main" id="{F39DB69E-E2BA-40A3-A9DA-E7FF32318762}"/>
              </a:ext>
            </a:extLst>
          </p:cNvPr>
          <p:cNvSpPr txBox="1"/>
          <p:nvPr/>
        </p:nvSpPr>
        <p:spPr>
          <a:xfrm>
            <a:off x="1604087" y="2369975"/>
            <a:ext cx="8983825" cy="707886"/>
          </a:xfrm>
          <a:prstGeom prst="rect">
            <a:avLst/>
          </a:prstGeom>
          <a:noFill/>
        </p:spPr>
        <p:txBody>
          <a:bodyPr wrap="square" rtlCol="0">
            <a:spAutoFit/>
          </a:bodyPr>
          <a:lstStyle/>
          <a:p>
            <a:r>
              <a:rPr kumimoji="1" lang="ja-JP" altLang="en-US" sz="4000" dirty="0"/>
              <a:t>共有するファイルはどんなファイル？</a:t>
            </a:r>
          </a:p>
        </p:txBody>
      </p:sp>
      <p:pic>
        <p:nvPicPr>
          <p:cNvPr id="6" name="図 5">
            <a:extLst>
              <a:ext uri="{FF2B5EF4-FFF2-40B4-BE49-F238E27FC236}">
                <a16:creationId xmlns:a16="http://schemas.microsoft.com/office/drawing/2014/main" id="{AD1B2394-0B68-4B19-9692-48BA40C23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380" y="3306762"/>
            <a:ext cx="3805238" cy="3186113"/>
          </a:xfrm>
          <a:prstGeom prst="rect">
            <a:avLst/>
          </a:prstGeom>
        </p:spPr>
      </p:pic>
    </p:spTree>
    <p:extLst>
      <p:ext uri="{BB962C8B-B14F-4D97-AF65-F5344CB8AC3E}">
        <p14:creationId xmlns:p14="http://schemas.microsoft.com/office/powerpoint/2010/main" val="422487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pic>
        <p:nvPicPr>
          <p:cNvPr id="6" name="図 5">
            <a:extLst>
              <a:ext uri="{FF2B5EF4-FFF2-40B4-BE49-F238E27FC236}">
                <a16:creationId xmlns:a16="http://schemas.microsoft.com/office/drawing/2014/main" id="{AD1B2394-0B68-4B19-9692-48BA40C23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64" y="3110819"/>
            <a:ext cx="3805238" cy="3186113"/>
          </a:xfrm>
          <a:prstGeom prst="rect">
            <a:avLst/>
          </a:prstGeom>
        </p:spPr>
      </p:pic>
      <p:sp>
        <p:nvSpPr>
          <p:cNvPr id="3" name="四角形: 角を丸くする 2">
            <a:extLst>
              <a:ext uri="{FF2B5EF4-FFF2-40B4-BE49-F238E27FC236}">
                <a16:creationId xmlns:a16="http://schemas.microsoft.com/office/drawing/2014/main" id="{739BD530-A974-4AE8-8DB1-F5D0DD720224}"/>
              </a:ext>
            </a:extLst>
          </p:cNvPr>
          <p:cNvSpPr/>
          <p:nvPr/>
        </p:nvSpPr>
        <p:spPr>
          <a:xfrm>
            <a:off x="5430416" y="1511559"/>
            <a:ext cx="6307494" cy="467463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8" name="テキスト ボックス 7">
            <a:extLst>
              <a:ext uri="{FF2B5EF4-FFF2-40B4-BE49-F238E27FC236}">
                <a16:creationId xmlns:a16="http://schemas.microsoft.com/office/drawing/2014/main" id="{8C72D708-4A83-44C6-8639-9BBA6EF94BFD}"/>
              </a:ext>
            </a:extLst>
          </p:cNvPr>
          <p:cNvSpPr txBox="1"/>
          <p:nvPr/>
        </p:nvSpPr>
        <p:spPr>
          <a:xfrm>
            <a:off x="5868955" y="2094551"/>
            <a:ext cx="4851919" cy="1754326"/>
          </a:xfrm>
          <a:prstGeom prst="rect">
            <a:avLst/>
          </a:prstGeom>
          <a:noFill/>
        </p:spPr>
        <p:txBody>
          <a:bodyPr wrap="square" rtlCol="0">
            <a:spAutoFit/>
          </a:bodyPr>
          <a:lstStyle/>
          <a:p>
            <a:r>
              <a:rPr kumimoji="1" lang="ja-JP" altLang="en-US" sz="3600" dirty="0"/>
              <a:t>・</a:t>
            </a:r>
            <a:r>
              <a:rPr kumimoji="1" lang="en-US" altLang="ja-JP" sz="3600" dirty="0"/>
              <a:t>AP</a:t>
            </a:r>
            <a:r>
              <a:rPr kumimoji="1" lang="ja-JP" altLang="en-US" sz="3600" dirty="0"/>
              <a:t>鯖</a:t>
            </a:r>
            <a:endParaRPr kumimoji="1" lang="en-US" altLang="ja-JP" sz="3600" dirty="0"/>
          </a:p>
          <a:p>
            <a:r>
              <a:rPr lang="ja-JP" altLang="en-US" sz="3600" dirty="0"/>
              <a:t>・</a:t>
            </a:r>
            <a:r>
              <a:rPr lang="en-US" altLang="ja-JP" sz="3600" dirty="0"/>
              <a:t>DB</a:t>
            </a:r>
            <a:r>
              <a:rPr lang="ja-JP" altLang="en-US" sz="3600" dirty="0"/>
              <a:t>鯖</a:t>
            </a:r>
            <a:endParaRPr lang="en-US" altLang="ja-JP" sz="3600" dirty="0"/>
          </a:p>
          <a:p>
            <a:r>
              <a:rPr kumimoji="1" lang="ja-JP" altLang="en-US" sz="3600" dirty="0"/>
              <a:t>・全体共有用ファイル</a:t>
            </a:r>
            <a:endParaRPr kumimoji="1" lang="en-US" altLang="ja-JP" sz="3600" dirty="0"/>
          </a:p>
        </p:txBody>
      </p:sp>
      <p:pic>
        <p:nvPicPr>
          <p:cNvPr id="10" name="図 9">
            <a:extLst>
              <a:ext uri="{FF2B5EF4-FFF2-40B4-BE49-F238E27FC236}">
                <a16:creationId xmlns:a16="http://schemas.microsoft.com/office/drawing/2014/main" id="{8880E397-5F58-4749-93B7-96014FB32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013" y="4000166"/>
            <a:ext cx="2299802" cy="2034740"/>
          </a:xfrm>
          <a:prstGeom prst="rect">
            <a:avLst/>
          </a:prstGeom>
        </p:spPr>
      </p:pic>
    </p:spTree>
    <p:extLst>
      <p:ext uri="{BB962C8B-B14F-4D97-AF65-F5344CB8AC3E}">
        <p14:creationId xmlns:p14="http://schemas.microsoft.com/office/powerpoint/2010/main" val="173433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pic>
        <p:nvPicPr>
          <p:cNvPr id="6" name="図 5">
            <a:extLst>
              <a:ext uri="{FF2B5EF4-FFF2-40B4-BE49-F238E27FC236}">
                <a16:creationId xmlns:a16="http://schemas.microsoft.com/office/drawing/2014/main" id="{AD1B2394-0B68-4B19-9692-48BA40C23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64" y="2485668"/>
            <a:ext cx="3805238" cy="3186113"/>
          </a:xfrm>
          <a:prstGeom prst="rect">
            <a:avLst/>
          </a:prstGeom>
        </p:spPr>
      </p:pic>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sp>
        <p:nvSpPr>
          <p:cNvPr id="4" name="吹き出し: 角を丸めた四角形 3">
            <a:extLst>
              <a:ext uri="{FF2B5EF4-FFF2-40B4-BE49-F238E27FC236}">
                <a16:creationId xmlns:a16="http://schemas.microsoft.com/office/drawing/2014/main" id="{3F932B0E-77F5-4C14-AEBA-EED19CB0754A}"/>
              </a:ext>
            </a:extLst>
          </p:cNvPr>
          <p:cNvSpPr/>
          <p:nvPr/>
        </p:nvSpPr>
        <p:spPr>
          <a:xfrm>
            <a:off x="5571930" y="2603241"/>
            <a:ext cx="5990253" cy="2230016"/>
          </a:xfrm>
          <a:prstGeom prst="wedgeRoundRectCallout">
            <a:avLst>
              <a:gd name="adj1" fmla="val -66316"/>
              <a:gd name="adj2" fmla="val -13355"/>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2D2E8E-34FE-439C-BFDD-86BAD83A3C1F}"/>
              </a:ext>
            </a:extLst>
          </p:cNvPr>
          <p:cNvSpPr txBox="1"/>
          <p:nvPr/>
        </p:nvSpPr>
        <p:spPr>
          <a:xfrm>
            <a:off x="6096000" y="2603241"/>
            <a:ext cx="4942114" cy="2123658"/>
          </a:xfrm>
          <a:prstGeom prst="rect">
            <a:avLst/>
          </a:prstGeom>
          <a:noFill/>
        </p:spPr>
        <p:txBody>
          <a:bodyPr wrap="square" rtlCol="0">
            <a:spAutoFit/>
          </a:bodyPr>
          <a:lstStyle/>
          <a:p>
            <a:r>
              <a:rPr kumimoji="1" lang="ja-JP" altLang="en-US" sz="4400" dirty="0"/>
              <a:t>ファイルを</a:t>
            </a:r>
            <a:endParaRPr kumimoji="1" lang="en-US" altLang="ja-JP" sz="4400" dirty="0"/>
          </a:p>
          <a:p>
            <a:r>
              <a:rPr lang="ja-JP" altLang="en-US" sz="4400" dirty="0"/>
              <a:t>いくつも分ける</a:t>
            </a:r>
            <a:endParaRPr lang="en-US" altLang="ja-JP" sz="4400" dirty="0"/>
          </a:p>
          <a:p>
            <a:r>
              <a:rPr kumimoji="1" lang="ja-JP" altLang="en-US" sz="4400" dirty="0"/>
              <a:t>必要はあるのか？</a:t>
            </a:r>
          </a:p>
        </p:txBody>
      </p:sp>
    </p:spTree>
    <p:extLst>
      <p:ext uri="{BB962C8B-B14F-4D97-AF65-F5344CB8AC3E}">
        <p14:creationId xmlns:p14="http://schemas.microsoft.com/office/powerpoint/2010/main" val="79931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pic>
        <p:nvPicPr>
          <p:cNvPr id="8" name="図 7">
            <a:extLst>
              <a:ext uri="{FF2B5EF4-FFF2-40B4-BE49-F238E27FC236}">
                <a16:creationId xmlns:a16="http://schemas.microsoft.com/office/drawing/2014/main" id="{4A488866-5EB2-4660-A95C-D79E7ACC8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83" y="2055813"/>
            <a:ext cx="2724773" cy="4325036"/>
          </a:xfrm>
          <a:prstGeom prst="rect">
            <a:avLst/>
          </a:prstGeom>
        </p:spPr>
      </p:pic>
      <p:sp>
        <p:nvSpPr>
          <p:cNvPr id="9" name="吹き出し: 角を丸めた四角形 8">
            <a:extLst>
              <a:ext uri="{FF2B5EF4-FFF2-40B4-BE49-F238E27FC236}">
                <a16:creationId xmlns:a16="http://schemas.microsoft.com/office/drawing/2014/main" id="{48E7F643-81EA-416C-8262-E785B963EBBB}"/>
              </a:ext>
            </a:extLst>
          </p:cNvPr>
          <p:cNvSpPr/>
          <p:nvPr/>
        </p:nvSpPr>
        <p:spPr>
          <a:xfrm>
            <a:off x="5197151" y="2417522"/>
            <a:ext cx="5999584" cy="3601617"/>
          </a:xfrm>
          <a:prstGeom prst="wedgeRoundRectCallout">
            <a:avLst>
              <a:gd name="adj1" fmla="val -73244"/>
              <a:gd name="adj2" fmla="val -13148"/>
              <a:gd name="adj3" fmla="val 1666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90C303F-883B-4142-BE22-1FCDD1DE8E6F}"/>
              </a:ext>
            </a:extLst>
          </p:cNvPr>
          <p:cNvSpPr txBox="1"/>
          <p:nvPr/>
        </p:nvSpPr>
        <p:spPr>
          <a:xfrm>
            <a:off x="6802015" y="1332205"/>
            <a:ext cx="3890866" cy="646331"/>
          </a:xfrm>
          <a:prstGeom prst="rect">
            <a:avLst/>
          </a:prstGeom>
          <a:noFill/>
        </p:spPr>
        <p:txBody>
          <a:bodyPr wrap="square" rtlCol="0">
            <a:spAutoFit/>
          </a:bodyPr>
          <a:lstStyle/>
          <a:p>
            <a:r>
              <a:rPr kumimoji="1" lang="ja-JP" altLang="en-US" sz="3600" dirty="0"/>
              <a:t>先生いわく</a:t>
            </a:r>
          </a:p>
        </p:txBody>
      </p:sp>
      <p:sp>
        <p:nvSpPr>
          <p:cNvPr id="11" name="テキスト ボックス 10">
            <a:extLst>
              <a:ext uri="{FF2B5EF4-FFF2-40B4-BE49-F238E27FC236}">
                <a16:creationId xmlns:a16="http://schemas.microsoft.com/office/drawing/2014/main" id="{A06AB8D3-B432-4921-837E-EED527917F03}"/>
              </a:ext>
            </a:extLst>
          </p:cNvPr>
          <p:cNvSpPr txBox="1"/>
          <p:nvPr/>
        </p:nvSpPr>
        <p:spPr>
          <a:xfrm>
            <a:off x="5746723" y="2694836"/>
            <a:ext cx="4646645" cy="3046988"/>
          </a:xfrm>
          <a:prstGeom prst="rect">
            <a:avLst/>
          </a:prstGeom>
          <a:noFill/>
        </p:spPr>
        <p:txBody>
          <a:bodyPr wrap="square" rtlCol="0">
            <a:spAutoFit/>
          </a:bodyPr>
          <a:lstStyle/>
          <a:p>
            <a:r>
              <a:rPr kumimoji="1" lang="ja-JP" altLang="en-US" sz="3200" dirty="0"/>
              <a:t>卒業研究の規模ならば</a:t>
            </a:r>
            <a:endParaRPr kumimoji="1" lang="en-US" altLang="ja-JP" sz="3200" dirty="0"/>
          </a:p>
          <a:p>
            <a:r>
              <a:rPr lang="en-US" altLang="ja-JP" sz="3200" dirty="0"/>
              <a:t>Web</a:t>
            </a:r>
            <a:r>
              <a:rPr lang="ja-JP" altLang="en-US" sz="3200" dirty="0" err="1"/>
              <a:t>、</a:t>
            </a:r>
            <a:r>
              <a:rPr lang="en-US" altLang="ja-JP" sz="3200" dirty="0"/>
              <a:t>DB</a:t>
            </a:r>
            <a:r>
              <a:rPr lang="ja-JP" altLang="en-US" sz="3200" dirty="0" err="1"/>
              <a:t>、</a:t>
            </a:r>
            <a:r>
              <a:rPr lang="en-US" altLang="ja-JP" sz="3200" dirty="0"/>
              <a:t>AP</a:t>
            </a:r>
            <a:r>
              <a:rPr lang="ja-JP" altLang="en-US" sz="3200" dirty="0"/>
              <a:t>鯖などをひとまとめにして</a:t>
            </a:r>
            <a:endParaRPr lang="en-US" altLang="ja-JP" sz="3200" dirty="0"/>
          </a:p>
          <a:p>
            <a:r>
              <a:rPr kumimoji="1" lang="ja-JP" altLang="en-US" sz="3200" dirty="0"/>
              <a:t>管理しても</a:t>
            </a:r>
            <a:r>
              <a:rPr kumimoji="1" lang="en-US" altLang="ja-JP" sz="3200" dirty="0"/>
              <a:t>Git</a:t>
            </a:r>
            <a:r>
              <a:rPr kumimoji="1" lang="ja-JP" altLang="en-US" sz="3200" dirty="0"/>
              <a:t>の更新は気になるほど重くは</a:t>
            </a:r>
            <a:endParaRPr kumimoji="1" lang="en-US" altLang="ja-JP" sz="3200" dirty="0"/>
          </a:p>
          <a:p>
            <a:r>
              <a:rPr kumimoji="1" lang="ja-JP" altLang="en-US" sz="3200" dirty="0"/>
              <a:t>ならないです。</a:t>
            </a:r>
          </a:p>
        </p:txBody>
      </p:sp>
    </p:spTree>
    <p:extLst>
      <p:ext uri="{BB962C8B-B14F-4D97-AF65-F5344CB8AC3E}">
        <p14:creationId xmlns:p14="http://schemas.microsoft.com/office/powerpoint/2010/main" val="14270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6DE4A-9709-41C4-B867-BD78889490E1}"/>
              </a:ext>
            </a:extLst>
          </p:cNvPr>
          <p:cNvSpPr>
            <a:spLocks noGrp="1"/>
          </p:cNvSpPr>
          <p:nvPr>
            <p:ph type="title"/>
          </p:nvPr>
        </p:nvSpPr>
        <p:spPr>
          <a:xfrm>
            <a:off x="838200" y="365125"/>
            <a:ext cx="10515600" cy="1325563"/>
          </a:xfrm>
        </p:spPr>
        <p:txBody>
          <a:bodyPr>
            <a:normAutofit/>
          </a:bodyPr>
          <a:lstStyle/>
          <a:p>
            <a:r>
              <a:rPr kumimoji="1" lang="en-US" altLang="ja-JP" sz="6000" dirty="0"/>
              <a:t>06/06</a:t>
            </a:r>
            <a:r>
              <a:rPr kumimoji="1" lang="ja-JP" altLang="en-US" sz="6000" dirty="0"/>
              <a:t>の課題</a:t>
            </a:r>
          </a:p>
        </p:txBody>
      </p:sp>
      <p:sp>
        <p:nvSpPr>
          <p:cNvPr id="5" name="テキスト ボックス 4">
            <a:extLst>
              <a:ext uri="{FF2B5EF4-FFF2-40B4-BE49-F238E27FC236}">
                <a16:creationId xmlns:a16="http://schemas.microsoft.com/office/drawing/2014/main" id="{8CC6966F-101C-4256-A47C-AEBF989C1132}"/>
              </a:ext>
            </a:extLst>
          </p:cNvPr>
          <p:cNvSpPr txBox="1"/>
          <p:nvPr/>
        </p:nvSpPr>
        <p:spPr>
          <a:xfrm>
            <a:off x="5285058" y="-214604"/>
            <a:ext cx="461665" cy="214604"/>
          </a:xfrm>
          <a:prstGeom prst="rect">
            <a:avLst/>
          </a:prstGeom>
          <a:noFill/>
        </p:spPr>
        <p:txBody>
          <a:bodyPr vert="eaVert" wrap="square" rtlCol="0">
            <a:spAutoFit/>
          </a:bodyPr>
          <a:lstStyle/>
          <a:p>
            <a:endParaRPr kumimoji="1" lang="ja-JP" altLang="en-US" dirty="0"/>
          </a:p>
        </p:txBody>
      </p:sp>
      <p:pic>
        <p:nvPicPr>
          <p:cNvPr id="8" name="図 7">
            <a:extLst>
              <a:ext uri="{FF2B5EF4-FFF2-40B4-BE49-F238E27FC236}">
                <a16:creationId xmlns:a16="http://schemas.microsoft.com/office/drawing/2014/main" id="{7DE9319C-3C36-4DDC-8468-802C9AF96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058" y="631513"/>
            <a:ext cx="5782374" cy="2848600"/>
          </a:xfrm>
          <a:prstGeom prst="rect">
            <a:avLst/>
          </a:prstGeom>
        </p:spPr>
      </p:pic>
      <p:sp>
        <p:nvSpPr>
          <p:cNvPr id="9" name="四角形: 角を丸くする 8">
            <a:extLst>
              <a:ext uri="{FF2B5EF4-FFF2-40B4-BE49-F238E27FC236}">
                <a16:creationId xmlns:a16="http://schemas.microsoft.com/office/drawing/2014/main" id="{69554E85-D7FA-4A88-AA04-D0CC34AE40A9}"/>
              </a:ext>
            </a:extLst>
          </p:cNvPr>
          <p:cNvSpPr/>
          <p:nvPr/>
        </p:nvSpPr>
        <p:spPr>
          <a:xfrm>
            <a:off x="961053" y="3853543"/>
            <a:ext cx="9862457" cy="263933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91ED729-5291-4DA3-AAFD-D6EAFAB8F9B0}"/>
              </a:ext>
            </a:extLst>
          </p:cNvPr>
          <p:cNvSpPr txBox="1"/>
          <p:nvPr/>
        </p:nvSpPr>
        <p:spPr>
          <a:xfrm>
            <a:off x="1198693" y="4105468"/>
            <a:ext cx="8383846" cy="2062103"/>
          </a:xfrm>
          <a:prstGeom prst="rect">
            <a:avLst/>
          </a:prstGeom>
          <a:noFill/>
        </p:spPr>
        <p:txBody>
          <a:bodyPr wrap="square" rtlCol="0">
            <a:spAutoFit/>
          </a:bodyPr>
          <a:lstStyle/>
          <a:p>
            <a:r>
              <a:rPr kumimoji="1" lang="ja-JP" altLang="en-US" sz="3200" dirty="0"/>
              <a:t>・</a:t>
            </a:r>
            <a:r>
              <a:rPr kumimoji="1" lang="en-US" altLang="ja-JP" sz="3200" dirty="0"/>
              <a:t>Git</a:t>
            </a:r>
            <a:r>
              <a:rPr kumimoji="1" lang="ja-JP" altLang="en-US" sz="3200" dirty="0"/>
              <a:t>の共有ファイルはいくつ作る？</a:t>
            </a:r>
            <a:endParaRPr kumimoji="1" lang="en-US" altLang="ja-JP" sz="3200" dirty="0"/>
          </a:p>
          <a:p>
            <a:r>
              <a:rPr lang="ja-JP" altLang="en-US" sz="3200" dirty="0"/>
              <a:t>　→全体まとめて一つのファイルで共有するか各種鯖ごとなどで複数確保するか</a:t>
            </a:r>
            <a:endParaRPr lang="en-US" altLang="ja-JP" sz="3200" dirty="0"/>
          </a:p>
          <a:p>
            <a:r>
              <a:rPr lang="ja-JP" altLang="en-US" sz="3200" dirty="0"/>
              <a:t>・</a:t>
            </a:r>
            <a:r>
              <a:rPr lang="en-US" altLang="ja-JP" sz="3200" dirty="0"/>
              <a:t>XAMPP</a:t>
            </a:r>
            <a:r>
              <a:rPr lang="ja-JP" altLang="en-US" sz="3200" dirty="0"/>
              <a:t>の代替アプリはなにを使う？</a:t>
            </a:r>
            <a:endParaRPr lang="en-US" altLang="ja-JP" sz="3200" dirty="0"/>
          </a:p>
        </p:txBody>
      </p:sp>
    </p:spTree>
    <p:extLst>
      <p:ext uri="{BB962C8B-B14F-4D97-AF65-F5344CB8AC3E}">
        <p14:creationId xmlns:p14="http://schemas.microsoft.com/office/powerpoint/2010/main" val="34741637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476</Words>
  <Application>Microsoft Office PowerPoint</Application>
  <PresentationFormat>ワイド画面</PresentationFormat>
  <Paragraphs>91</Paragraphs>
  <Slides>22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22</vt:i4>
      </vt:variant>
    </vt:vector>
  </HeadingPairs>
  <TitlesOfParts>
    <vt:vector size="26" baseType="lpstr">
      <vt:lpstr>游ゴシック</vt:lpstr>
      <vt:lpstr>游ゴシック Light</vt:lpstr>
      <vt:lpstr>Arial</vt:lpstr>
      <vt:lpstr>Office テーマ</vt:lpstr>
      <vt:lpstr>第2期の課題</vt:lpstr>
      <vt:lpstr>06/03の課題</vt:lpstr>
      <vt:lpstr>06/03の課題</vt:lpstr>
      <vt:lpstr>06/03の課題</vt:lpstr>
      <vt:lpstr>06/06の課題</vt:lpstr>
      <vt:lpstr>06/06の課題</vt:lpstr>
      <vt:lpstr>06/06の課題</vt:lpstr>
      <vt:lpstr>06/06の課題</vt:lpstr>
      <vt:lpstr>06/06の課題</vt:lpstr>
      <vt:lpstr>06/10の課題</vt:lpstr>
      <vt:lpstr>06/10の課題</vt:lpstr>
      <vt:lpstr>06/10の課題</vt:lpstr>
      <vt:lpstr>06/13　ただの勉強</vt:lpstr>
      <vt:lpstr>06/13　ただの勉強</vt:lpstr>
      <vt:lpstr>06/13　ただの勉強</vt:lpstr>
      <vt:lpstr>06/13　ただの勉強</vt:lpstr>
      <vt:lpstr>06/13　ただの勉強</vt:lpstr>
      <vt:lpstr>06/14　ただの勉強</vt:lpstr>
      <vt:lpstr>06/14　ただの勉強</vt:lpstr>
      <vt:lpstr>06/14　ただの勉強</vt:lpstr>
      <vt:lpstr>06/14　ただの勉強</vt:lpstr>
      <vt:lpstr>07/01　更新することない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第2期の課題</dc:title>
  <dc:creator>中村 聖那</dc:creator>
  <cp:lastModifiedBy>中村 聖那</cp:lastModifiedBy>
  <cp:revision>25</cp:revision>
  <dcterms:created xsi:type="dcterms:W3CDTF">2022-06-03T04:42:19Z</dcterms:created>
  <dcterms:modified xsi:type="dcterms:W3CDTF">2022-07-01T04:53:46Z</dcterms:modified>
</cp:coreProperties>
</file>