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7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99" r:id="rId5"/>
    <p:sldMasterId id="2147483971" r:id="rId6"/>
    <p:sldMasterId id="2147483975" r:id="rId7"/>
    <p:sldMasterId id="2147483989" r:id="rId8"/>
    <p:sldMasterId id="2147484001" r:id="rId9"/>
    <p:sldMasterId id="2147483962" r:id="rId10"/>
    <p:sldMasterId id="2147483908" r:id="rId11"/>
    <p:sldMasterId id="2147483852" r:id="rId12"/>
  </p:sldMasterIdLst>
  <p:notesMasterIdLst>
    <p:notesMasterId r:id="rId24"/>
  </p:notesMasterIdLst>
  <p:handoutMasterIdLst>
    <p:handoutMasterId r:id="rId25"/>
  </p:handoutMasterIdLst>
  <p:sldIdLst>
    <p:sldId id="258" r:id="rId13"/>
    <p:sldId id="268" r:id="rId14"/>
    <p:sldId id="262" r:id="rId15"/>
    <p:sldId id="264" r:id="rId16"/>
    <p:sldId id="263" r:id="rId17"/>
    <p:sldId id="265" r:id="rId18"/>
    <p:sldId id="266" r:id="rId19"/>
    <p:sldId id="267" r:id="rId20"/>
    <p:sldId id="269" r:id="rId21"/>
    <p:sldId id="270" r:id="rId22"/>
    <p:sldId id="260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" id="{92804016-3219-415B-B8C0-8401C51D036C}">
          <p14:sldIdLst>
            <p14:sldId id="258"/>
          </p14:sldIdLst>
        </p14:section>
        <p14:section name="AmazonConnect" id="{28DA78C3-B5A9-42EA-A625-5DA8BCFE2BD5}">
          <p14:sldIdLst>
            <p14:sldId id="268"/>
          </p14:sldIdLst>
        </p14:section>
        <p14:section name="Lambda" id="{37A4863A-3B55-4FAE-AA12-03B56498D72F}">
          <p14:sldIdLst>
            <p14:sldId id="262"/>
            <p14:sldId id="264"/>
          </p14:sldIdLst>
        </p14:section>
        <p14:section name="DynamoDB" id="{18DE14E3-0709-4448-8F7C-078E56B4D3A3}">
          <p14:sldIdLst>
            <p14:sldId id="263"/>
          </p14:sldIdLst>
        </p14:section>
        <p14:section name="S3" id="{E4F6436E-C7BB-47E6-9F20-CE033BC48429}">
          <p14:sldIdLst>
            <p14:sldId id="265"/>
            <p14:sldId id="266"/>
          </p14:sldIdLst>
        </p14:section>
        <p14:section name="EventBrigde" id="{25014E42-B51F-4EB6-9854-6A1DD78440EC}">
          <p14:sldIdLst>
            <p14:sldId id="267"/>
          </p14:sldIdLst>
        </p14:section>
        <p14:section name="CloudFormation" id="{9DE53E11-4CBA-485D-A433-445354BC5CD1}">
          <p14:sldIdLst>
            <p14:sldId id="269"/>
            <p14:sldId id="270"/>
          </p14:sldIdLst>
        </p14:section>
        <p14:section name="裏表紙" id="{6CE38B8A-ABC5-4568-A557-2795F220705D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050D24"/>
    <a:srgbClr val="2E404D"/>
    <a:srgbClr val="050D0F"/>
    <a:srgbClr val="F8F8F8"/>
    <a:srgbClr val="070F26"/>
    <a:srgbClr val="3B486F"/>
    <a:srgbClr val="1D264D"/>
    <a:srgbClr val="3B3B3B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478" autoAdjust="0"/>
  </p:normalViewPr>
  <p:slideViewPr>
    <p:cSldViewPr snapToGrid="0" snapToObjects="1">
      <p:cViewPr varScale="1">
        <p:scale>
          <a:sx n="78" d="100"/>
          <a:sy n="78" d="100"/>
        </p:scale>
        <p:origin x="84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60" d="100"/>
        <a:sy n="16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+mn-ea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DCB57-7B26-864A-85AB-1FE6E8A71097}" type="datetimeFigureOut">
              <a:rPr kumimoji="1" lang="ja-JP" altLang="en-US" smtClean="0">
                <a:latin typeface="+mn-ea"/>
              </a:rPr>
              <a:t>2023/8/18</a:t>
            </a:fld>
            <a:endParaRPr kumimoji="1" lang="ja-JP" altLang="en-US">
              <a:latin typeface="+mn-ea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latin typeface="+mn-ea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B73B-8F91-6845-8B45-1448A7A46D6E}" type="slidenum">
              <a:rPr kumimoji="1" lang="ja-JP" altLang="en-US" smtClean="0">
                <a:latin typeface="+mn-ea"/>
              </a:rPr>
              <a:t>‹#›</a:t>
            </a:fld>
            <a:endParaRPr kumimoji="1" lang="ja-JP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085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2023/8/18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3887785"/>
            <a:ext cx="5486400" cy="46259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9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novation Curve">
            <a:extLst>
              <a:ext uri="{FF2B5EF4-FFF2-40B4-BE49-F238E27FC236}">
                <a16:creationId xmlns:a16="http://schemas.microsoft.com/office/drawing/2014/main" id="{C7D758E2-2981-8964-2DBD-5E4C29B765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screen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6000" y="0"/>
            <a:ext cx="6876000" cy="6876000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28E88A40-63CF-7644-EB56-0F82D8E1B9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864000"/>
            <a:ext cx="4842000" cy="795600"/>
          </a:xfrm>
          <a:prstGeom prst="rect">
            <a:avLst/>
          </a:prstGeom>
        </p:spPr>
        <p:txBody>
          <a:bodyPr lIns="0" rIns="0" anchor="b" anchorCtr="0"/>
          <a:lstStyle/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6" name="テキスト プレースホルダー 6">
            <a:extLst>
              <a:ext uri="{FF2B5EF4-FFF2-40B4-BE49-F238E27FC236}">
                <a16:creationId xmlns:a16="http://schemas.microsoft.com/office/drawing/2014/main" id="{F1A176CE-1C9E-473C-DA2D-5CF9AA7285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600" y="2188800"/>
            <a:ext cx="4842000" cy="24120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93FE156B-F772-D01E-4372-4120E52784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191200"/>
            <a:ext cx="48420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accent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167654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２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EF021ACE-2CF5-4B31-D043-4FF4199CE0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0800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132AB-F8CC-E986-3454-C51AAC0E95E8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3363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３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コンテンツ プレースホルダー 4">
            <a:extLst>
              <a:ext uri="{FF2B5EF4-FFF2-40B4-BE49-F238E27FC236}">
                <a16:creationId xmlns:a16="http://schemas.microsoft.com/office/drawing/2014/main" id="{58228A74-29BB-7D83-4FBF-D4C78D0E827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66000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1B772862-BD3C-7869-DB09-5C7C67173F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62929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59282D-E203-D490-4B15-F802032603A3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678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00110"/>
          </a:xfrm>
        </p:spPr>
        <p:txBody>
          <a:bodyPr tIns="0" bIns="0">
            <a:sp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FFA65-3599-E725-9F45-9CF39BF996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4" y="727200"/>
            <a:ext cx="11448000" cy="288000"/>
          </a:xfrm>
        </p:spPr>
        <p:txBody>
          <a:bodyPr>
            <a:noAutofit/>
          </a:bodyPr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kumimoji="1" lang="ja-JP" altLang="en-US"/>
              <a:t>［サブタイトル］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FE40B33C-3077-F325-8EA7-EEDBA1AD5E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1474" y="1411200"/>
            <a:ext cx="11448000" cy="4824000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1A7CDA-C0AA-A8AC-8808-09E8B9AA91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789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618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（フッター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1C562A-25AB-8415-C9E5-F862FADD5F01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1363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面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F524A762-DD3D-0F30-6F39-0BAD647C7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3F105C-816B-C4B5-FF44-9C78401DC345}"/>
              </a:ext>
            </a:extLst>
          </p:cNvPr>
          <p:cNvSpPr/>
          <p:nvPr userDrawn="1"/>
        </p:nvSpPr>
        <p:spPr>
          <a:xfrm>
            <a:off x="0" y="5202000"/>
            <a:ext cx="121920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265E79-47D9-4B17-A967-60D543C5CD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3999"/>
          </a:xfrm>
        </p:spPr>
        <p:txBody>
          <a:bodyPr tIns="0" bIns="0" anchor="t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6A7D226-AA1D-4565-296E-260FC63988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F7EA9B-E085-E004-36B4-F14995B03396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6F1922-EBFD-0984-2464-4DD07C5D3F5B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3FB7A8-16FC-BD93-A0B4-62A3FCF37C5A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006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BA8380C3-23D1-332E-5763-4E45DE28D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8153400" y="-1"/>
            <a:ext cx="4037999" cy="6857999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74808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35FC-0C2C-C5D6-0210-3A570FE264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853D6E-6D9F-5F51-58ED-3ED1FABFD06D}"/>
              </a:ext>
            </a:extLst>
          </p:cNvPr>
          <p:cNvSpPr/>
          <p:nvPr userDrawn="1"/>
        </p:nvSpPr>
        <p:spPr>
          <a:xfrm>
            <a:off x="8152800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31878D8-FF4D-F5B8-7D51-A27150395E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55398C-909F-71D0-49CD-60754A59BD48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2169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12BB1B84-3873-592B-346A-382DA695B2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0" y="-1"/>
            <a:ext cx="4037999" cy="6857999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6400" y="334800"/>
            <a:ext cx="72324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A10DC3-739F-B3F0-BA1B-B970F3916583}"/>
              </a:ext>
            </a:extLst>
          </p:cNvPr>
          <p:cNvSpPr txBox="1"/>
          <p:nvPr userDrawn="1"/>
        </p:nvSpPr>
        <p:spPr>
          <a:xfrm>
            <a:off x="77760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909204-40F4-08DA-5F77-8CD9CC767A5B}"/>
              </a:ext>
            </a:extLst>
          </p:cNvPr>
          <p:cNvSpPr/>
          <p:nvPr userDrawn="1"/>
        </p:nvSpPr>
        <p:spPr>
          <a:xfrm>
            <a:off x="-1201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1F4A7B-797E-8774-7A15-00748447B4EA}"/>
              </a:ext>
            </a:extLst>
          </p:cNvPr>
          <p:cNvSpPr txBox="1"/>
          <p:nvPr userDrawn="1"/>
        </p:nvSpPr>
        <p:spPr>
          <a:xfrm>
            <a:off x="4496400" y="6562800"/>
            <a:ext cx="32040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2023 NTT DATA INTELLILINK Corporation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22009A-DED3-7073-83CB-04DBCF9C572B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3557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プレースホルダー 11">
            <a:extLst>
              <a:ext uri="{FF2B5EF4-FFF2-40B4-BE49-F238E27FC236}">
                <a16:creationId xmlns:a16="http://schemas.microsoft.com/office/drawing/2014/main" id="{C2044BA7-36F7-9477-3C85-FA967B223B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24412" b="24412"/>
          <a:stretch/>
        </p:blipFill>
        <p:spPr>
          <a:xfrm>
            <a:off x="0" y="3351600"/>
            <a:ext cx="12193200" cy="3510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900E81-5532-6F3F-3DCC-003C90BA5ECB}"/>
              </a:ext>
            </a:extLst>
          </p:cNvPr>
          <p:cNvSpPr/>
          <p:nvPr userDrawn="1"/>
        </p:nvSpPr>
        <p:spPr>
          <a:xfrm>
            <a:off x="0" y="5202000"/>
            <a:ext cx="121920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E17DA24-7E4F-696A-F536-1C16C913B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90F45524-EB8E-A1DF-361B-8D78281B5E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3999"/>
          </a:xfrm>
        </p:spPr>
        <p:txBody>
          <a:bodyPr tIns="0" bIns="0" anchor="t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05FF2A-BCBB-15AB-3787-FE03495E6FCB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BC1440-FAD9-794A-1B15-7B7A16143951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655178-DE12-7246-7FDA-793D4F72C04F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8147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3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35FC-0C2C-C5D6-0210-3A570FE264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D8BF745-92BD-988C-34D0-74B4D7534C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149F5F7A-6BC4-C06C-9C1E-4B267B2B2F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9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67C5164-A259-C81F-D67B-6539C0BBF7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3603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一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2">
            <a:extLst>
              <a:ext uri="{FF2B5EF4-FFF2-40B4-BE49-F238E27FC236}">
                <a16:creationId xmlns:a16="http://schemas.microsoft.com/office/drawing/2014/main" id="{27DE0808-0ED8-A79F-3641-F6EE9429DF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1450800"/>
            <a:ext cx="7185600" cy="795600"/>
          </a:xfrm>
          <a:prstGeom prst="rect">
            <a:avLst/>
          </a:prstGeom>
        </p:spPr>
        <p:txBody>
          <a:bodyPr lIns="0" rIns="0" anchor="b" anchorCtr="0"/>
          <a:lstStyle/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5" name="テキスト プレースホルダー 6">
            <a:extLst>
              <a:ext uri="{FF2B5EF4-FFF2-40B4-BE49-F238E27FC236}">
                <a16:creationId xmlns:a16="http://schemas.microsoft.com/office/drawing/2014/main" id="{C2C070B2-9499-0BB6-29F4-690002F8C3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399"/>
            <a:ext cx="7185600" cy="2346865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7" name="テキスト プレースホルダー 10">
            <a:extLst>
              <a:ext uri="{FF2B5EF4-FFF2-40B4-BE49-F238E27FC236}">
                <a16:creationId xmlns:a16="http://schemas.microsoft.com/office/drawing/2014/main" id="{009BF352-2699-13FB-9385-B1041D5508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5191200"/>
            <a:ext cx="71856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accent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  <p:pic>
        <p:nvPicPr>
          <p:cNvPr id="3" name="Innovation Curve">
            <a:extLst>
              <a:ext uri="{FF2B5EF4-FFF2-40B4-BE49-F238E27FC236}">
                <a16:creationId xmlns:a16="http://schemas.microsoft.com/office/drawing/2014/main" id="{EAAB32FC-8847-D6EB-B4CF-97DB854F79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952" y="0"/>
            <a:ext cx="4602549" cy="68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888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AF36B133-36B0-B253-B7D4-C28F41A6105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0800" y="334800"/>
            <a:ext cx="4420800" cy="3546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0F00A5-A022-0540-F2CC-D4AA03AB45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2422800"/>
            <a:ext cx="4420800" cy="1458000"/>
          </a:xfrm>
        </p:spPr>
        <p:txBody>
          <a:bodyPr>
            <a:noAutofit/>
          </a:bodyPr>
          <a:lstStyle>
            <a:lvl1pPr algn="ctr">
              <a:defRPr sz="213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786AAEE8-9706-2A45-5CC0-A6743ACE48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0800" y="3988800"/>
            <a:ext cx="3420000" cy="2250000"/>
          </a:xfrm>
          <a:solidFill>
            <a:schemeClr val="accent6"/>
          </a:solidFill>
        </p:spPr>
        <p:txBody>
          <a:bodyPr anchor="ctr"/>
          <a:lstStyle>
            <a:lvl1pPr algn="l">
              <a:defRPr sz="2670"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47250683-2213-51C3-F47C-D3BB0C13B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3200" y="334800"/>
            <a:ext cx="4348800" cy="3556800"/>
          </a:xfrm>
          <a:solidFill>
            <a:schemeClr val="accent1"/>
          </a:solidFill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D127BBDB-D025-FD8A-C85D-A801D42BDD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77200" y="3988800"/>
            <a:ext cx="5371200" cy="2249487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7430A91-EF7E-38AA-26AE-08F2AE0177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7200" y="5400000"/>
            <a:ext cx="5371200" cy="838800"/>
          </a:xfrm>
        </p:spPr>
        <p:txBody>
          <a:bodyPr anchor="t" anchorCtr="0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8E3F89E9-9AFA-9CD7-A1FE-3F17B72269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60000" y="334800"/>
            <a:ext cx="2473200" cy="1699200"/>
          </a:xfrm>
          <a:solidFill>
            <a:schemeClr val="accent6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図プレースホルダー 16">
            <a:extLst>
              <a:ext uri="{FF2B5EF4-FFF2-40B4-BE49-F238E27FC236}">
                <a16:creationId xmlns:a16="http://schemas.microsoft.com/office/drawing/2014/main" id="{36D62073-F3ED-902D-ABDD-53B579CEBC6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349200" y="2138400"/>
            <a:ext cx="2484000" cy="2682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4A8E1685-4EC8-2142-116E-6C7F07537E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60000" y="3744000"/>
            <a:ext cx="2473200" cy="1076400"/>
          </a:xfrm>
        </p:spPr>
        <p:txBody>
          <a:bodyPr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9A8FCD4-EB65-F684-B13F-80CED75EC5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49200" y="4928400"/>
            <a:ext cx="2469600" cy="1310400"/>
          </a:xfrm>
          <a:solidFill>
            <a:schemeClr val="accent2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6A7A10-7575-DD29-07D8-321ECD75E9AA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833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5407A4A-3DB7-4C09-9159-4E2F57E6F3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77768" y="2865911"/>
            <a:ext cx="4436464" cy="11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99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写真背景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8">
            <a:extLst>
              <a:ext uri="{FF2B5EF4-FFF2-40B4-BE49-F238E27FC236}">
                <a16:creationId xmlns:a16="http://schemas.microsoft.com/office/drawing/2014/main" id="{8B2714E5-E25B-504B-CB67-CE22714299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8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B59AC5-1B60-A021-8B7D-DF59CBAD3A75}"/>
              </a:ext>
            </a:extLst>
          </p:cNvPr>
          <p:cNvSpPr/>
          <p:nvPr userDrawn="1"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rgbClr val="050D24">
              <a:alpha val="58367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C68497-90FC-6E5F-2917-BB03147BFBDA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41749C-507D-C7F2-AA9C-DC270B0293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85475" y="2865911"/>
            <a:ext cx="4421049" cy="11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86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293D96B2-6F5E-EE7E-9F24-93B0B654C8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54200" y="0"/>
            <a:ext cx="6837800" cy="6876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06268F2-28E0-79B7-DA6F-57A7B640AE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31864" y="191534"/>
            <a:ext cx="2237123" cy="569864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38584A2-F12B-7FC9-C3A1-97D2EFB00B41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9A56B1-D141-A67A-825B-D1E94545EC0A}"/>
              </a:ext>
            </a:extLst>
          </p:cNvPr>
          <p:cNvSpPr txBox="1"/>
          <p:nvPr userDrawn="1"/>
        </p:nvSpPr>
        <p:spPr>
          <a:xfrm>
            <a:off x="2919470" y="7465383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タイトル 2">
            <a:extLst>
              <a:ext uri="{FF2B5EF4-FFF2-40B4-BE49-F238E27FC236}">
                <a16:creationId xmlns:a16="http://schemas.microsoft.com/office/drawing/2014/main" id="{9FFE2739-2E04-47EE-56DD-BB294EDAFE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864000"/>
            <a:ext cx="4842000" cy="795600"/>
          </a:xfrm>
          <a:prstGeom prst="rect">
            <a:avLst/>
          </a:prstGeom>
        </p:spPr>
        <p:txBody>
          <a:bodyPr lIns="0" r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F837CDFA-F63F-E633-A624-CDB5B06CAF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600" y="2188800"/>
            <a:ext cx="4842000" cy="24120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C902823D-1000-9AD4-A5D1-BC7E7F7ABD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191200"/>
            <a:ext cx="48420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bg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4610233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91BFAAA3-9A78-C598-904D-89D4750C2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21D845A-6F22-B3AA-CB2B-CE570ECB54DA}"/>
              </a:ext>
            </a:extLst>
          </p:cNvPr>
          <p:cNvSpPr/>
          <p:nvPr userDrawn="1"/>
        </p:nvSpPr>
        <p:spPr>
          <a:xfrm>
            <a:off x="-10858" y="8998"/>
            <a:ext cx="12187500" cy="6858001"/>
          </a:xfrm>
          <a:prstGeom prst="rect">
            <a:avLst/>
          </a:prstGeom>
          <a:solidFill>
            <a:srgbClr val="050D24">
              <a:alpha val="58080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93D96B2-6F5E-EE7E-9F24-93B0B654C8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54200" y="0"/>
            <a:ext cx="6837800" cy="6876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06268F2-28E0-79B7-DA6F-57A7B640AE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31864" y="191534"/>
            <a:ext cx="2237123" cy="569864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38584A2-F12B-7FC9-C3A1-97D2EFB00B41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9A56B1-D141-A67A-825B-D1E94545EC0A}"/>
              </a:ext>
            </a:extLst>
          </p:cNvPr>
          <p:cNvSpPr txBox="1"/>
          <p:nvPr userDrawn="1"/>
        </p:nvSpPr>
        <p:spPr>
          <a:xfrm>
            <a:off x="2919470" y="7465383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タイトル 2">
            <a:extLst>
              <a:ext uri="{FF2B5EF4-FFF2-40B4-BE49-F238E27FC236}">
                <a16:creationId xmlns:a16="http://schemas.microsoft.com/office/drawing/2014/main" id="{9FFE2739-2E04-47EE-56DD-BB294EDAFE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864000"/>
            <a:ext cx="4842000" cy="795600"/>
          </a:xfrm>
          <a:prstGeom prst="rect">
            <a:avLst/>
          </a:prstGeom>
        </p:spPr>
        <p:txBody>
          <a:bodyPr lIns="0" r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F837CDFA-F63F-E633-A624-CDB5B06CAF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600" y="2188800"/>
            <a:ext cx="4842000" cy="24120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C902823D-1000-9AD4-A5D1-BC7E7F7ABD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191200"/>
            <a:ext cx="48420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bg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44671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一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8">
            <a:extLst>
              <a:ext uri="{FF2B5EF4-FFF2-40B4-BE49-F238E27FC236}">
                <a16:creationId xmlns:a16="http://schemas.microsoft.com/office/drawing/2014/main" id="{135D64F4-1CA0-56CF-8C07-767DED8AAB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97923DD-A187-436F-BFDF-933B5E40DE59}"/>
              </a:ext>
            </a:extLst>
          </p:cNvPr>
          <p:cNvSpPr/>
          <p:nvPr userDrawn="1"/>
        </p:nvSpPr>
        <p:spPr>
          <a:xfrm>
            <a:off x="0" y="0"/>
            <a:ext cx="12187500" cy="6858001"/>
          </a:xfrm>
          <a:prstGeom prst="rect">
            <a:avLst/>
          </a:prstGeom>
          <a:solidFill>
            <a:srgbClr val="050D24">
              <a:alpha val="58080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F0B3FE2-7046-025F-1030-28927CDF7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31864" y="191534"/>
            <a:ext cx="2237123" cy="5698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26356CC-4A55-00B4-4C29-4C4FF9AC3E5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28966" y="0"/>
            <a:ext cx="4558534" cy="6876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53D2BDA-26EA-370D-2084-F7F1C3809C6A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97F027-0343-7668-5879-F7126DF17584}"/>
              </a:ext>
            </a:extLst>
          </p:cNvPr>
          <p:cNvSpPr txBox="1"/>
          <p:nvPr userDrawn="1"/>
        </p:nvSpPr>
        <p:spPr>
          <a:xfrm>
            <a:off x="2919470" y="7465383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タイトル 2">
            <a:extLst>
              <a:ext uri="{FF2B5EF4-FFF2-40B4-BE49-F238E27FC236}">
                <a16:creationId xmlns:a16="http://schemas.microsoft.com/office/drawing/2014/main" id="{FDC3CA59-45BD-B018-FE26-B50D099012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1450800"/>
            <a:ext cx="7185600" cy="795600"/>
          </a:xfrm>
          <a:prstGeom prst="rect">
            <a:avLst/>
          </a:prstGeom>
        </p:spPr>
        <p:txBody>
          <a:bodyPr lIns="0" r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12" name="テキスト プレースホルダー 6">
            <a:extLst>
              <a:ext uri="{FF2B5EF4-FFF2-40B4-BE49-F238E27FC236}">
                <a16:creationId xmlns:a16="http://schemas.microsoft.com/office/drawing/2014/main" id="{2704D472-D7F1-5C17-D2C9-89CA9C7E6E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399"/>
            <a:ext cx="7185600" cy="2346865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13" name="テキスト プレースホルダー 10">
            <a:extLst>
              <a:ext uri="{FF2B5EF4-FFF2-40B4-BE49-F238E27FC236}">
                <a16:creationId xmlns:a16="http://schemas.microsoft.com/office/drawing/2014/main" id="{FF2F9E31-F480-6E30-B7CC-0D2A360E0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5191200"/>
            <a:ext cx="71856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bg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5058765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8">
            <a:extLst>
              <a:ext uri="{FF2B5EF4-FFF2-40B4-BE49-F238E27FC236}">
                <a16:creationId xmlns:a16="http://schemas.microsoft.com/office/drawing/2014/main" id="{10AAF6A0-9426-1792-5BF0-ADD6394971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70D6933-50FC-7553-7845-69CEDA1C00C5}"/>
              </a:ext>
            </a:extLst>
          </p:cNvPr>
          <p:cNvSpPr/>
          <p:nvPr userDrawn="1"/>
        </p:nvSpPr>
        <p:spPr>
          <a:xfrm>
            <a:off x="0" y="0"/>
            <a:ext cx="12187500" cy="6858001"/>
          </a:xfrm>
          <a:prstGeom prst="rect">
            <a:avLst/>
          </a:prstGeom>
          <a:solidFill>
            <a:srgbClr val="050D24">
              <a:alpha val="58080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4FF15F3-493A-8C15-9F64-F076696160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31864" y="191534"/>
            <a:ext cx="2237123" cy="5698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AA3F11-2310-C251-1D68-4B8F48D50146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C1596D-A3C7-4FF6-6DFA-9626A8F84014}"/>
              </a:ext>
            </a:extLst>
          </p:cNvPr>
          <p:cNvSpPr txBox="1"/>
          <p:nvPr userDrawn="1"/>
        </p:nvSpPr>
        <p:spPr>
          <a:xfrm>
            <a:off x="2919470" y="7465383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8D564593-F08C-BEC6-7F51-ED1F5CE127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1450800"/>
            <a:ext cx="11440800" cy="795600"/>
          </a:xfrm>
          <a:prstGeom prst="rect">
            <a:avLst/>
          </a:prstGeom>
        </p:spPr>
        <p:txBody>
          <a:bodyPr lIns="0" r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0B4BDF00-A209-76C8-BB25-F0D0D8A5CF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400"/>
            <a:ext cx="11440800" cy="15624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［タイトル］</a:t>
            </a:r>
          </a:p>
        </p:txBody>
      </p:sp>
      <p:sp>
        <p:nvSpPr>
          <p:cNvPr id="12" name="テキスト プレースホルダー 10">
            <a:extLst>
              <a:ext uri="{FF2B5EF4-FFF2-40B4-BE49-F238E27FC236}">
                <a16:creationId xmlns:a16="http://schemas.microsoft.com/office/drawing/2014/main" id="{07CC41DA-AB1D-B096-5118-CDEB9ED3A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5191200"/>
            <a:ext cx="114408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bg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1033653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11">
            <a:extLst>
              <a:ext uri="{FF2B5EF4-FFF2-40B4-BE49-F238E27FC236}">
                <a16:creationId xmlns:a16="http://schemas.microsoft.com/office/drawing/2014/main" id="{A3393BEA-233F-245F-0129-ADDB815811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608" t="8744" r="2060" b="52192"/>
          <a:stretch/>
        </p:blipFill>
        <p:spPr>
          <a:xfrm>
            <a:off x="0" y="3351600"/>
            <a:ext cx="12193200" cy="351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E76937A-BEA1-17BD-51FF-75828A8946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68400" y="3733200"/>
            <a:ext cx="2743200" cy="27432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6F50BD-6D4E-93A3-94F5-CD0A6C075F68}"/>
              </a:ext>
            </a:extLst>
          </p:cNvPr>
          <p:cNvSpPr txBox="1"/>
          <p:nvPr userDrawn="1"/>
        </p:nvSpPr>
        <p:spPr>
          <a:xfrm>
            <a:off x="370800" y="31464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FAB0DC-12F1-0A0D-5E05-98EABE352010}"/>
              </a:ext>
            </a:extLst>
          </p:cNvPr>
          <p:cNvSpPr txBox="1"/>
          <p:nvPr userDrawn="1"/>
        </p:nvSpPr>
        <p:spPr>
          <a:xfrm>
            <a:off x="2919470" y="7465383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タイトル 2">
            <a:extLst>
              <a:ext uri="{FF2B5EF4-FFF2-40B4-BE49-F238E27FC236}">
                <a16:creationId xmlns:a16="http://schemas.microsoft.com/office/drawing/2014/main" id="{F5B93878-EB0F-DF28-452A-99587B3CF9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752400"/>
            <a:ext cx="11440800" cy="396000"/>
          </a:xfrm>
          <a:prstGeom prst="rect">
            <a:avLst/>
          </a:prstGeom>
        </p:spPr>
        <p:txBody>
          <a:bodyPr lIns="0" r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3" name="テキスト プレースホルダー 6">
            <a:extLst>
              <a:ext uri="{FF2B5EF4-FFF2-40B4-BE49-F238E27FC236}">
                <a16:creationId xmlns:a16="http://schemas.microsoft.com/office/drawing/2014/main" id="{5893501C-E04B-3D7E-860E-2A66FEF8D7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800" y="1143727"/>
            <a:ext cx="11440800" cy="1422244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［タイトル］</a:t>
            </a:r>
          </a:p>
        </p:txBody>
      </p:sp>
      <p:sp>
        <p:nvSpPr>
          <p:cNvPr id="4" name="テキスト プレースホルダー 10">
            <a:extLst>
              <a:ext uri="{FF2B5EF4-FFF2-40B4-BE49-F238E27FC236}">
                <a16:creationId xmlns:a16="http://schemas.microsoft.com/office/drawing/2014/main" id="{8ADA0CC1-B34F-2866-9154-43C9EABF8B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800" y="2565971"/>
            <a:ext cx="11440800" cy="375900"/>
          </a:xfrm>
          <a:prstGeom prst="rect">
            <a:avLst/>
          </a:prstGeom>
        </p:spPr>
        <p:txBody>
          <a:bodyPr lIns="0" tIns="46800" rIns="0"/>
          <a:lstStyle>
            <a:lvl1pPr>
              <a:defRPr>
                <a:solidFill>
                  <a:schemeClr val="bg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　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800671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4CF74755-19E7-052E-D6BE-AE04C9B65B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0" y="-1"/>
            <a:ext cx="4037999" cy="685799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C3003A-1C0D-B582-B3BE-CA14C4D8A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400" y="687600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FFDB246B-7466-9829-C733-D7C8F3660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6400" y="2286000"/>
            <a:ext cx="7315200" cy="3952800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B76971-86FF-83F8-9E8E-FF04E7792ABB}"/>
              </a:ext>
            </a:extLst>
          </p:cNvPr>
          <p:cNvSpPr txBox="1"/>
          <p:nvPr userDrawn="1"/>
        </p:nvSpPr>
        <p:spPr>
          <a:xfrm>
            <a:off x="77760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FA8725-4E9D-1A8D-75CB-0BBF9E663993}"/>
              </a:ext>
            </a:extLst>
          </p:cNvPr>
          <p:cNvSpPr/>
          <p:nvPr userDrawn="1"/>
        </p:nvSpPr>
        <p:spPr>
          <a:xfrm>
            <a:off x="-1201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9355A0-2A70-15E3-7B93-39F5C7005529}"/>
              </a:ext>
            </a:extLst>
          </p:cNvPr>
          <p:cNvSpPr txBox="1"/>
          <p:nvPr userDrawn="1"/>
        </p:nvSpPr>
        <p:spPr>
          <a:xfrm>
            <a:off x="4496400" y="6562800"/>
            <a:ext cx="32040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2ECDF7-C73E-11AF-9E8E-8C6D93EE20FD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309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0E3DF-D30F-67F3-1120-4D08EF059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798" y="687601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3" name="テキスト プレースホルダー 8">
            <a:extLst>
              <a:ext uri="{FF2B5EF4-FFF2-40B4-BE49-F238E27FC236}">
                <a16:creationId xmlns:a16="http://schemas.microsoft.com/office/drawing/2014/main" id="{14339CF7-9CA0-A841-448E-67A663E55C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2286000"/>
            <a:ext cx="7315200" cy="3888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pic>
        <p:nvPicPr>
          <p:cNvPr id="6" name="Innovationcurve">
            <a:extLst>
              <a:ext uri="{FF2B5EF4-FFF2-40B4-BE49-F238E27FC236}">
                <a16:creationId xmlns:a16="http://schemas.microsoft.com/office/drawing/2014/main" id="{7CF64CB9-660F-8471-3C6F-4FD9FD6E3B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91600" y="2433600"/>
            <a:ext cx="3729600" cy="373997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43F721B-F20E-EF98-7C7E-D4DD73191926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736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2">
            <a:extLst>
              <a:ext uri="{FF2B5EF4-FFF2-40B4-BE49-F238E27FC236}">
                <a16:creationId xmlns:a16="http://schemas.microsoft.com/office/drawing/2014/main" id="{A3D5047C-C1BE-4A97-3D30-4818BC078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1450800"/>
            <a:ext cx="11440800" cy="795600"/>
          </a:xfrm>
          <a:prstGeom prst="rect">
            <a:avLst/>
          </a:prstGeom>
        </p:spPr>
        <p:txBody>
          <a:bodyPr lIns="0" rIns="0" anchor="b" anchorCtr="0"/>
          <a:lstStyle/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4" name="テキスト プレースホルダー 6">
            <a:extLst>
              <a:ext uri="{FF2B5EF4-FFF2-40B4-BE49-F238E27FC236}">
                <a16:creationId xmlns:a16="http://schemas.microsoft.com/office/drawing/2014/main" id="{180CAA48-C9FC-9FB9-00D4-FB6ED53D8D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400"/>
            <a:ext cx="11440800" cy="15624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［タイトル］</a:t>
            </a:r>
          </a:p>
        </p:txBody>
      </p:sp>
      <p:sp>
        <p:nvSpPr>
          <p:cNvPr id="6" name="テキスト プレースホルダー 10">
            <a:extLst>
              <a:ext uri="{FF2B5EF4-FFF2-40B4-BE49-F238E27FC236}">
                <a16:creationId xmlns:a16="http://schemas.microsoft.com/office/drawing/2014/main" id="{68E6879D-7AAE-B9F3-790D-BB85BE746E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5191200"/>
            <a:ext cx="114408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accent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6659056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入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1CCA0-7E92-7FFB-2532-8D8D86CBB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400" y="687600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38FD529D-5FF6-E828-CE3E-B79F0DF687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75" y="2447060"/>
            <a:ext cx="3718800" cy="3718800"/>
          </a:xfrm>
          <a:prstGeom prst="rect">
            <a:avLst/>
          </a:prstGeom>
        </p:spPr>
      </p:pic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E10C1EF1-42DC-CE53-8902-8E322B4352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6400" y="2433600"/>
            <a:ext cx="7315200" cy="374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785BB8-9BEF-6511-73A0-EFF55EDD2267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EDD009-B7C6-2FAB-6C6C-D361E024042A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7" name="図プレースホルダー 15">
            <a:extLst>
              <a:ext uri="{FF2B5EF4-FFF2-40B4-BE49-F238E27FC236}">
                <a16:creationId xmlns:a16="http://schemas.microsoft.com/office/drawing/2014/main" id="{B62A01C9-0B30-0082-9D00-73A4244F8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0504" r="3246"/>
          <a:stretch/>
        </p:blipFill>
        <p:spPr>
          <a:xfrm>
            <a:off x="371475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11666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A1EA45-BF6A-8E89-F9CE-BFA62AF363CC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1758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1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4" y="1038386"/>
            <a:ext cx="114480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3BB6FD-8126-0BC5-CD78-240E479EB67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5790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２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EF021ACE-2CF5-4B31-D043-4FF4199CE0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0800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132AB-F8CC-E986-3454-C51AAC0E95E8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9733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３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コンテンツ プレースホルダー 4">
            <a:extLst>
              <a:ext uri="{FF2B5EF4-FFF2-40B4-BE49-F238E27FC236}">
                <a16:creationId xmlns:a16="http://schemas.microsoft.com/office/drawing/2014/main" id="{58228A74-29BB-7D83-4FBF-D4C78D0E827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66000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1B772862-BD3C-7869-DB09-5C7C67173F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62929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59282D-E203-D490-4B15-F802032603A3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1951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0011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FFA65-3599-E725-9F45-9CF39BF996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4" y="727200"/>
            <a:ext cx="11448000" cy="288000"/>
          </a:xfrm>
        </p:spPr>
        <p:txBody>
          <a:bodyPr>
            <a:noAutofit/>
          </a:bodyPr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ja-JP" altLang="en-US"/>
              <a:t>［サブタイトル］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FE40B33C-3077-F325-8EA7-EEDBA1AD5E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1474" y="1411200"/>
            <a:ext cx="11448000" cy="4824000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1A7CDA-C0AA-A8AC-8808-09E8B9AA91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9084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1753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（フッター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1C562A-25AB-8415-C9E5-F862FADD5F01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35728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面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284A47DF-598D-4484-FC4C-BB3F7796E5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BFC142-EE3C-1097-DFF9-406290BF82E8}"/>
              </a:ext>
            </a:extLst>
          </p:cNvPr>
          <p:cNvSpPr/>
          <p:nvPr userDrawn="1"/>
        </p:nvSpPr>
        <p:spPr>
          <a:xfrm>
            <a:off x="0" y="5202000"/>
            <a:ext cx="121920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265E79-47D9-4B17-A967-60D543C5CD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3999"/>
          </a:xfrm>
        </p:spPr>
        <p:txBody>
          <a:bodyPr tIns="0" bIns="0" anchor="t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006D64-E6DC-EC14-0869-CFFA4F407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2FFD09-936A-AF7C-CD3D-13DA700D6B37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30E21C-D3DA-C1C9-6335-53E0F302CA3F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D76DD1-6CF3-67A2-ABEE-C68044278951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42673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364C7304-EA79-3047-AAB3-5F36CE9C4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8152800" y="-1"/>
            <a:ext cx="4037999" cy="6857999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74808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35FC-0C2C-C5D6-0210-3A570FE264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12F8C5-0E88-DAD9-ABAF-0068EAED006A}"/>
              </a:ext>
            </a:extLst>
          </p:cNvPr>
          <p:cNvSpPr/>
          <p:nvPr userDrawn="1"/>
        </p:nvSpPr>
        <p:spPr>
          <a:xfrm>
            <a:off x="8152800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511AB2B-344F-4945-B779-70D998A016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62071F-A70C-04A3-5591-E26AA3F70795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310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11">
            <a:extLst>
              <a:ext uri="{FF2B5EF4-FFF2-40B4-BE49-F238E27FC236}">
                <a16:creationId xmlns:a16="http://schemas.microsoft.com/office/drawing/2014/main" id="{DC568D06-FD64-D9E7-EBEA-E4543E82E3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608" t="8744" r="2060" b="52192"/>
          <a:stretch/>
        </p:blipFill>
        <p:spPr>
          <a:xfrm>
            <a:off x="0" y="3351600"/>
            <a:ext cx="12193200" cy="3510000"/>
          </a:xfrm>
          <a:prstGeom prst="rect">
            <a:avLst/>
          </a:prstGeom>
        </p:spPr>
      </p:pic>
      <p:sp>
        <p:nvSpPr>
          <p:cNvPr id="8" name="タイトル 2">
            <a:extLst>
              <a:ext uri="{FF2B5EF4-FFF2-40B4-BE49-F238E27FC236}">
                <a16:creationId xmlns:a16="http://schemas.microsoft.com/office/drawing/2014/main" id="{D5207BED-C451-AA8A-BEC8-1DBBC55EB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752400"/>
            <a:ext cx="11440800" cy="396000"/>
          </a:xfrm>
          <a:prstGeom prst="rect">
            <a:avLst/>
          </a:prstGeom>
        </p:spPr>
        <p:txBody>
          <a:bodyPr lIns="0" rIns="0" anchor="b" anchorCtr="0"/>
          <a:lstStyle/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4" name="テキスト プレースホルダー 6">
            <a:extLst>
              <a:ext uri="{FF2B5EF4-FFF2-40B4-BE49-F238E27FC236}">
                <a16:creationId xmlns:a16="http://schemas.microsoft.com/office/drawing/2014/main" id="{6D1013E2-8F90-20CA-6004-C9D6A65332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800" y="1143727"/>
            <a:ext cx="11440800" cy="1422244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［タイトル］</a:t>
            </a:r>
          </a:p>
        </p:txBody>
      </p:sp>
      <p:sp>
        <p:nvSpPr>
          <p:cNvPr id="6" name="テキスト プレースホルダー 10">
            <a:extLst>
              <a:ext uri="{FF2B5EF4-FFF2-40B4-BE49-F238E27FC236}">
                <a16:creationId xmlns:a16="http://schemas.microsoft.com/office/drawing/2014/main" id="{5B0EF5B0-BD1D-106F-C4E1-D30AB815AA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800" y="2565971"/>
            <a:ext cx="11440800" cy="375900"/>
          </a:xfrm>
          <a:prstGeom prst="rect">
            <a:avLst/>
          </a:prstGeom>
        </p:spPr>
        <p:txBody>
          <a:bodyPr lIns="0" tIns="46800" rIns="0"/>
          <a:lstStyle>
            <a:lvl1pPr>
              <a:defRPr>
                <a:solidFill>
                  <a:schemeClr val="accent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　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0D95E3-21F4-A71F-7D73-FE15E156422C}"/>
              </a:ext>
            </a:extLst>
          </p:cNvPr>
          <p:cNvSpPr txBox="1"/>
          <p:nvPr userDrawn="1"/>
        </p:nvSpPr>
        <p:spPr>
          <a:xfrm>
            <a:off x="2919470" y="7465383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9542F4-2785-BB77-7E12-1225021C408C}"/>
              </a:ext>
            </a:extLst>
          </p:cNvPr>
          <p:cNvSpPr txBox="1"/>
          <p:nvPr userDrawn="1"/>
        </p:nvSpPr>
        <p:spPr>
          <a:xfrm>
            <a:off x="370800" y="31464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2023 NTT DATA INTELLILINK Corporation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7B54130-C13B-014A-F9F3-0C8FCD6D24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68400" y="3733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338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A5C280F5-C8A3-ED0C-C7A4-8D18EBF140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0" y="-1"/>
            <a:ext cx="4037999" cy="6857999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6400" y="334800"/>
            <a:ext cx="72324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9BBD56-FDC8-781A-F41D-9973F313B293}"/>
              </a:ext>
            </a:extLst>
          </p:cNvPr>
          <p:cNvSpPr txBox="1"/>
          <p:nvPr userDrawn="1"/>
        </p:nvSpPr>
        <p:spPr>
          <a:xfrm>
            <a:off x="77760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B0CE17-A075-1981-B937-98723C53A715}"/>
              </a:ext>
            </a:extLst>
          </p:cNvPr>
          <p:cNvSpPr/>
          <p:nvPr userDrawn="1"/>
        </p:nvSpPr>
        <p:spPr>
          <a:xfrm>
            <a:off x="-1201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CDB277-94A0-134B-3BE0-C7631A608D43}"/>
              </a:ext>
            </a:extLst>
          </p:cNvPr>
          <p:cNvSpPr txBox="1"/>
          <p:nvPr userDrawn="1"/>
        </p:nvSpPr>
        <p:spPr>
          <a:xfrm>
            <a:off x="4496400" y="6562800"/>
            <a:ext cx="32040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3BD25D-ABBB-6D2D-8F6B-16DB936E7872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14606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プレースホルダー 11">
            <a:extLst>
              <a:ext uri="{FF2B5EF4-FFF2-40B4-BE49-F238E27FC236}">
                <a16:creationId xmlns:a16="http://schemas.microsoft.com/office/drawing/2014/main" id="{9A370874-D6E7-8236-0AEC-2B707CC0D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24412" b="24412"/>
          <a:stretch/>
        </p:blipFill>
        <p:spPr>
          <a:xfrm>
            <a:off x="0" y="3351600"/>
            <a:ext cx="12193200" cy="3510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712D3F-0A14-B965-583E-18E6FCE4A735}"/>
              </a:ext>
            </a:extLst>
          </p:cNvPr>
          <p:cNvSpPr/>
          <p:nvPr userDrawn="1"/>
        </p:nvSpPr>
        <p:spPr>
          <a:xfrm>
            <a:off x="1200" y="5205601"/>
            <a:ext cx="121920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4D7E9EC-CF46-317F-6A0E-F6BDEEB785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90F45524-EB8E-A1DF-361B-8D78281B5E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3999"/>
          </a:xfrm>
        </p:spPr>
        <p:txBody>
          <a:bodyPr tIns="0" bIns="0" anchor="t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FD602CA-4EF9-5AA1-3EE4-33973263E246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E93AE18-67FE-0AB9-197B-5A29BB657E46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8B6262-DDC9-FD06-5613-CDCB22E48DDD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17659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3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35FC-0C2C-C5D6-0210-3A570FE264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D8BF745-92BD-988C-34D0-74B4D7534C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149F5F7A-6BC4-C06C-9C1E-4B267B2B2F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9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67C5164-A259-C81F-D67B-6539C0BBF7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74299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AF36B133-36B0-B253-B7D4-C28F41A6105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0800" y="334800"/>
            <a:ext cx="4420800" cy="3546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0F00A5-A022-0540-F2CC-D4AA03AB45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2422800"/>
            <a:ext cx="4420800" cy="1458000"/>
          </a:xfrm>
        </p:spPr>
        <p:txBody>
          <a:bodyPr>
            <a:noAutofit/>
          </a:bodyPr>
          <a:lstStyle>
            <a:lvl1pPr algn="ctr">
              <a:defRPr sz="213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786AAEE8-9706-2A45-5CC0-A6743ACE48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0800" y="3988800"/>
            <a:ext cx="3420000" cy="2250000"/>
          </a:xfrm>
          <a:solidFill>
            <a:schemeClr val="accent6"/>
          </a:solidFill>
        </p:spPr>
        <p:txBody>
          <a:bodyPr anchor="ctr"/>
          <a:lstStyle>
            <a:lvl1pPr algn="l">
              <a:defRPr sz="2670"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47250683-2213-51C3-F47C-D3BB0C13B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3200" y="334800"/>
            <a:ext cx="4348800" cy="3556800"/>
          </a:xfrm>
          <a:solidFill>
            <a:schemeClr val="accent1"/>
          </a:solidFill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D127BBDB-D025-FD8A-C85D-A801D42BDD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77200" y="3988800"/>
            <a:ext cx="5371200" cy="2249487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7430A91-EF7E-38AA-26AE-08F2AE0177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7200" y="5400000"/>
            <a:ext cx="5371200" cy="838800"/>
          </a:xfrm>
        </p:spPr>
        <p:txBody>
          <a:bodyPr anchor="t" anchorCtr="0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8E3F89E9-9AFA-9CD7-A1FE-3F17B72269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60000" y="334800"/>
            <a:ext cx="2473200" cy="1699200"/>
          </a:xfrm>
          <a:solidFill>
            <a:schemeClr val="accent6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図プレースホルダー 16">
            <a:extLst>
              <a:ext uri="{FF2B5EF4-FFF2-40B4-BE49-F238E27FC236}">
                <a16:creationId xmlns:a16="http://schemas.microsoft.com/office/drawing/2014/main" id="{36D62073-F3ED-902D-ABDD-53B579CEBC6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349200" y="2138400"/>
            <a:ext cx="2484000" cy="2682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4A8E1685-4EC8-2142-116E-6C7F07537E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60000" y="3744000"/>
            <a:ext cx="2473200" cy="1076400"/>
          </a:xfrm>
        </p:spPr>
        <p:txBody>
          <a:bodyPr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9A8FCD4-EB65-F684-B13F-80CED75EC5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49200" y="4928400"/>
            <a:ext cx="2469600" cy="1310400"/>
          </a:xfrm>
          <a:solidFill>
            <a:schemeClr val="accent2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E84247-9F18-8E6D-E1A4-05326A6BB13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9927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5407A4A-3DB7-4C09-9159-4E2F57E6F3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85475" y="2865911"/>
            <a:ext cx="4421049" cy="11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751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写真背景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A9910CCF-4EBE-E415-55B6-EB2146CB3D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9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B59AC5-1B60-A021-8B7D-DF59CBAD3A75}"/>
              </a:ext>
            </a:extLst>
          </p:cNvPr>
          <p:cNvSpPr/>
          <p:nvPr userDrawn="1"/>
        </p:nvSpPr>
        <p:spPr>
          <a:xfrm>
            <a:off x="-10858" y="2"/>
            <a:ext cx="12202857" cy="6857997"/>
          </a:xfrm>
          <a:prstGeom prst="rect">
            <a:avLst/>
          </a:prstGeom>
          <a:solidFill>
            <a:srgbClr val="050D24">
              <a:alpha val="58367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41749C-507D-C7F2-AA9C-DC270B0293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85475" y="2865911"/>
            <a:ext cx="4421049" cy="112617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BDF2C6-C064-BC40-82E9-4D1BAEA155C8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9859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279E55B6-184B-9445-3C84-3C51FFA63D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0" y="-1"/>
            <a:ext cx="4037999" cy="685799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C3003A-1C0D-B582-B3BE-CA14C4D8A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400" y="687600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FFDB246B-7466-9829-C733-D7C8F3660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6400" y="2286000"/>
            <a:ext cx="7315200" cy="3952800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856B16-CC7F-D18A-5F95-82F6F68027FD}"/>
              </a:ext>
            </a:extLst>
          </p:cNvPr>
          <p:cNvSpPr txBox="1"/>
          <p:nvPr userDrawn="1"/>
        </p:nvSpPr>
        <p:spPr>
          <a:xfrm>
            <a:off x="77760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78BC61F-DFF6-D0AA-091E-65340A8F721F}"/>
              </a:ext>
            </a:extLst>
          </p:cNvPr>
          <p:cNvSpPr/>
          <p:nvPr userDrawn="1"/>
        </p:nvSpPr>
        <p:spPr>
          <a:xfrm>
            <a:off x="-1201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163610-4754-0AB2-758B-6FFD6261400E}"/>
              </a:ext>
            </a:extLst>
          </p:cNvPr>
          <p:cNvSpPr txBox="1"/>
          <p:nvPr userDrawn="1"/>
        </p:nvSpPr>
        <p:spPr>
          <a:xfrm>
            <a:off x="4496400" y="6562800"/>
            <a:ext cx="32040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2023 NTT DATA INTELLILINK Corporation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743C299-B1D8-32E7-0665-7030EF319DF8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527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0E3DF-D30F-67F3-1120-4D08EF059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798" y="687601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3" name="テキスト プレースホルダー 8">
            <a:extLst>
              <a:ext uri="{FF2B5EF4-FFF2-40B4-BE49-F238E27FC236}">
                <a16:creationId xmlns:a16="http://schemas.microsoft.com/office/drawing/2014/main" id="{14339CF7-9CA0-A841-448E-67A663E55C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2286000"/>
            <a:ext cx="7315200" cy="3888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B864475-214E-676F-1057-8A4E44927E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0773" y="2431973"/>
            <a:ext cx="3740227" cy="374022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2CEE08-CDC8-97A0-0539-B8FAF99A176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262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入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1CCA0-7E92-7FFB-2532-8D8D86CBB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400" y="687600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38FD529D-5FF6-E828-CE3E-B79F0DF687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75" y="2447060"/>
            <a:ext cx="3718800" cy="3718800"/>
          </a:xfrm>
          <a:prstGeom prst="rect">
            <a:avLst/>
          </a:prstGeom>
        </p:spPr>
      </p:pic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E10C1EF1-42DC-CE53-8902-8E322B4352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6400" y="2433600"/>
            <a:ext cx="7315200" cy="374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中扉タイトル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785BB8-9BEF-6511-73A0-EFF55EDD2267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FADF36-0739-4336-5F19-36F99723999B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8" name="図プレースホルダー 15">
            <a:extLst>
              <a:ext uri="{FF2B5EF4-FFF2-40B4-BE49-F238E27FC236}">
                <a16:creationId xmlns:a16="http://schemas.microsoft.com/office/drawing/2014/main" id="{7A73D8A7-ECC3-BBC6-EF06-B230921C7B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0504" r="3246"/>
          <a:stretch/>
        </p:blipFill>
        <p:spPr>
          <a:xfrm>
            <a:off x="371475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042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A1EA45-BF6A-8E89-F9CE-BFA62AF363CC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2519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1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4" y="1038386"/>
            <a:ext cx="1144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3BB6FD-8126-0BC5-CD78-240E479EB67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290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9.gi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9.gif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9.gif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BAA029A-FBBF-0DA2-B8D6-BC87BC147E6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967" y="191534"/>
            <a:ext cx="2244917" cy="56986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FFB214-AC1C-6625-D288-FF1B7FC90CA1}"/>
              </a:ext>
            </a:extLst>
          </p:cNvPr>
          <p:cNvSpPr txBox="1"/>
          <p:nvPr userDrawn="1"/>
        </p:nvSpPr>
        <p:spPr>
          <a:xfrm>
            <a:off x="690926" y="7065341"/>
            <a:ext cx="10810147" cy="329192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 defTabSz="288000"/>
            <a:r>
              <a:rPr kumimoji="1" lang="ja-JP" altLang="en-US">
                <a:solidFill>
                  <a:srgbClr val="C00000"/>
                </a:solidFill>
                <a:latin typeface="+mn-ea"/>
              </a:rPr>
              <a:t>コピーライトを修正するときは、ホームタブの「置換」から、文字列を</a:t>
            </a:r>
            <a:r>
              <a:rPr kumimoji="1" lang="ja-JP" altLang="en-US" b="1">
                <a:solidFill>
                  <a:srgbClr val="C00000"/>
                </a:solidFill>
                <a:latin typeface="+mn-ea"/>
              </a:rPr>
              <a:t>すべて置換</a:t>
            </a:r>
            <a:r>
              <a:rPr kumimoji="1" lang="ja-JP" altLang="en-US">
                <a:solidFill>
                  <a:srgbClr val="C00000"/>
                </a:solidFill>
                <a:latin typeface="+mn-ea"/>
              </a:rPr>
              <a:t>してください。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0B27DF-CFBE-A4A8-9EB1-3609B2C2EB77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2023 NTT DATA INTELLILINK Corporation</a:t>
            </a:r>
          </a:p>
        </p:txBody>
      </p:sp>
    </p:spTree>
    <p:extLst>
      <p:ext uri="{BB962C8B-B14F-4D97-AF65-F5344CB8AC3E}">
        <p14:creationId xmlns:p14="http://schemas.microsoft.com/office/powerpoint/2010/main" val="290311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3931" r:id="rId2"/>
    <p:sldLayoutId id="2147483932" r:id="rId3"/>
    <p:sldLayoutId id="2147483934" r:id="rId4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000" b="0" i="0" kern="1200" spc="0" baseline="0">
          <a:solidFill>
            <a:schemeClr val="accent1"/>
          </a:solidFill>
          <a:latin typeface="+mn-ea"/>
          <a:ea typeface="+mn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20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pos="7446" userDrawn="1">
          <p15:clr>
            <a:srgbClr val="F26B43"/>
          </p15:clr>
        </p15:guide>
        <p15:guide id="6" orient="horz" pos="4201">
          <p15:clr>
            <a:srgbClr val="F26B43"/>
          </p15:clr>
        </p15:guide>
        <p15:guide id="11" orient="horz" pos="2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2EB1D28-97C8-BB72-8C7A-7FCA119F5F0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41025" y="6425921"/>
            <a:ext cx="1152894" cy="29265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A0D56C-E1F5-E3B7-AD07-B9E1E5DD0E11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2023 NTT DATA INTELLILINK Corporation</a:t>
            </a:r>
          </a:p>
        </p:txBody>
      </p:sp>
    </p:spTree>
    <p:extLst>
      <p:ext uri="{BB962C8B-B14F-4D97-AF65-F5344CB8AC3E}">
        <p14:creationId xmlns:p14="http://schemas.microsoft.com/office/powerpoint/2010/main" val="242860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73" r:id="rId2"/>
    <p:sldLayoutId id="2147483974" r:id="rId3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9600" b="1" i="0" kern="1200" spc="200" baseline="0">
          <a:solidFill>
            <a:schemeClr val="accent2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420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FF17374-619F-B03A-AF33-23643D9990F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0741025" y="6425921"/>
            <a:ext cx="1152894" cy="292657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37A440-03F7-DC4B-BD06-698F971D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64693"/>
            <a:ext cx="11376026" cy="4125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DD323A-9269-AE42-951E-F08FD291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692150"/>
            <a:ext cx="11387161" cy="57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1D4E16-E062-D856-6161-F5C259925C14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2023 NTT DATA INTELLILINK Corporation</a:t>
            </a:r>
          </a:p>
        </p:txBody>
      </p:sp>
    </p:spTree>
    <p:extLst>
      <p:ext uri="{BB962C8B-B14F-4D97-AF65-F5344CB8AC3E}">
        <p14:creationId xmlns:p14="http://schemas.microsoft.com/office/powerpoint/2010/main" val="69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4010" r:id="rId13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0" baseline="0">
          <a:solidFill>
            <a:schemeClr val="accent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1pPr>
      <a:lvl2pPr marL="36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2pPr>
      <a:lvl3pPr marL="54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3pPr>
      <a:lvl4pPr marL="72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4pPr>
      <a:lvl5pPr marL="90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4" orient="horz" pos="2160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3840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orient="horz" pos="3929" userDrawn="1">
          <p15:clr>
            <a:srgbClr val="F26B43"/>
          </p15:clr>
        </p15:guide>
        <p15:guide id="10" orient="horz" pos="210" userDrawn="1">
          <p15:clr>
            <a:srgbClr val="F26B43"/>
          </p15:clr>
        </p15:guide>
        <p15:guide id="12" orient="horz" pos="420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7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200" baseline="0">
          <a:solidFill>
            <a:schemeClr val="tx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BAA029A-FBBF-0DA2-B8D6-BC87BC147E6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231864" y="191534"/>
            <a:ext cx="2237123" cy="5698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1BF0E7-CA3F-2C26-0703-F0CB01EA9A9E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AB9C5D-DBB2-F3AC-7527-30B13EFFFBF0}"/>
              </a:ext>
            </a:extLst>
          </p:cNvPr>
          <p:cNvSpPr txBox="1"/>
          <p:nvPr userDrawn="1"/>
        </p:nvSpPr>
        <p:spPr>
          <a:xfrm>
            <a:off x="690926" y="7065341"/>
            <a:ext cx="10810147" cy="329192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 defTabSz="288000"/>
            <a:r>
              <a:rPr kumimoji="1" lang="ja-JP" altLang="en-US">
                <a:solidFill>
                  <a:srgbClr val="C00000"/>
                </a:solidFill>
                <a:latin typeface="+mn-ea"/>
              </a:rPr>
              <a:t>コピーライトを修正するときは、ホームタブの「置換」から、文字列を</a:t>
            </a:r>
            <a:r>
              <a:rPr kumimoji="1" lang="ja-JP" altLang="en-US" b="1">
                <a:solidFill>
                  <a:srgbClr val="C00000"/>
                </a:solidFill>
                <a:latin typeface="+mn-ea"/>
              </a:rPr>
              <a:t>すべて置換</a:t>
            </a:r>
            <a:r>
              <a:rPr kumimoji="1" lang="ja-JP" altLang="en-US">
                <a:solidFill>
                  <a:srgbClr val="C00000"/>
                </a:solidFill>
                <a:latin typeface="+mn-ea"/>
              </a:rPr>
              <a:t>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6355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19" r:id="rId2"/>
    <p:sldLayoutId id="2147484017" r:id="rId3"/>
    <p:sldLayoutId id="2147484016" r:id="rId4"/>
    <p:sldLayoutId id="2147484008" r:id="rId5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000" b="0" i="0" kern="1200" spc="0" baseline="0">
          <a:solidFill>
            <a:srgbClr val="F8F8F8"/>
          </a:solidFill>
          <a:latin typeface="+mn-ea"/>
          <a:ea typeface="+mn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20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pos="7446" userDrawn="1">
          <p15:clr>
            <a:srgbClr val="F26B43"/>
          </p15:clr>
        </p15:guide>
        <p15:guide id="6" orient="horz" pos="4201">
          <p15:clr>
            <a:srgbClr val="F26B43"/>
          </p15:clr>
        </p15:guide>
        <p15:guide id="11" orient="horz" pos="21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2EB1D28-97C8-BB72-8C7A-7FCA119F5F0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43028" y="6425921"/>
            <a:ext cx="1148887" cy="29265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C1424A-EE89-C720-553C-1637224A6A99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</p:spTree>
    <p:extLst>
      <p:ext uri="{BB962C8B-B14F-4D97-AF65-F5344CB8AC3E}">
        <p14:creationId xmlns:p14="http://schemas.microsoft.com/office/powerpoint/2010/main" val="82734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9600" b="1" i="0" kern="1200" spc="200" baseline="0">
          <a:solidFill>
            <a:schemeClr val="bg2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20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FF17374-619F-B03A-AF33-23643D9990F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37A440-03F7-DC4B-BD06-698F971D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64693"/>
            <a:ext cx="11376026" cy="4125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DD323A-9269-AE42-951E-F08FD291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692150"/>
            <a:ext cx="11387161" cy="57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1C27BE-E0A7-BBB4-DB0E-D4D404FF82A4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</p:spTree>
    <p:extLst>
      <p:ext uri="{BB962C8B-B14F-4D97-AF65-F5344CB8AC3E}">
        <p14:creationId xmlns:p14="http://schemas.microsoft.com/office/powerpoint/2010/main" val="371387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4" r:id="rId8"/>
    <p:sldLayoutId id="2147483947" r:id="rId9"/>
    <p:sldLayoutId id="2147483948" r:id="rId10"/>
    <p:sldLayoutId id="2147484018" r:id="rId11"/>
    <p:sldLayoutId id="2147483951" r:id="rId12"/>
    <p:sldLayoutId id="2147484011" r:id="rId13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0" baseline="0">
          <a:solidFill>
            <a:schemeClr val="bg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kumimoji="1" sz="1800" kern="1200">
          <a:solidFill>
            <a:schemeClr val="bg1"/>
          </a:solidFill>
          <a:latin typeface="+mn-ea"/>
          <a:ea typeface="+mn-ea"/>
          <a:cs typeface="Arial"/>
        </a:defRPr>
      </a:lvl1pPr>
      <a:lvl2pPr marL="36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bg1"/>
          </a:solidFill>
          <a:latin typeface="+mn-ea"/>
          <a:ea typeface="+mn-ea"/>
          <a:cs typeface="Arial"/>
        </a:defRPr>
      </a:lvl2pPr>
      <a:lvl3pPr marL="54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bg1"/>
          </a:solidFill>
          <a:latin typeface="+mn-ea"/>
          <a:ea typeface="+mn-ea"/>
          <a:cs typeface="Arial"/>
        </a:defRPr>
      </a:lvl3pPr>
      <a:lvl4pPr marL="72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bg1"/>
          </a:solidFill>
          <a:latin typeface="+mn-ea"/>
          <a:ea typeface="+mn-ea"/>
          <a:cs typeface="Arial"/>
        </a:defRPr>
      </a:lvl4pPr>
      <a:lvl5pPr marL="90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bg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4" orient="horz" pos="2160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3840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orient="horz" pos="3929" userDrawn="1">
          <p15:clr>
            <a:srgbClr val="F26B43"/>
          </p15:clr>
        </p15:guide>
        <p15:guide id="10" orient="horz" pos="210" userDrawn="1">
          <p15:clr>
            <a:srgbClr val="F26B43"/>
          </p15:clr>
        </p15:guide>
        <p15:guide id="12" orient="horz" pos="4201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01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200" baseline="0">
          <a:solidFill>
            <a:schemeClr val="tx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ja-JP" altLang="en-US" dirty="0" smtClean="0"/>
              <a:t>設計書 サンプル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2023</a:t>
            </a:r>
            <a:r>
              <a:rPr lang="en-US" altLang="ja-JP" dirty="0" smtClean="0"/>
              <a:t>/8/14 - 2023/8/25  </a:t>
            </a:r>
            <a:r>
              <a:rPr lang="ja-JP" altLang="en-US" dirty="0" smtClean="0"/>
              <a:t>福島さん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71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CloudFormation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sz="1200" dirty="0" smtClean="0"/>
              <a:t>課題２（</a:t>
            </a:r>
            <a:r>
              <a:rPr lang="en-US" altLang="ja-JP" sz="1200" dirty="0" err="1" smtClean="0"/>
              <a:t>AmazonConnect</a:t>
            </a:r>
            <a:r>
              <a:rPr lang="ja-JP" altLang="en-US" sz="1200" dirty="0" smtClean="0"/>
              <a:t>のフロー用）</a:t>
            </a:r>
            <a:endParaRPr lang="en-US" altLang="ja-JP" sz="1200" dirty="0" smtClean="0"/>
          </a:p>
          <a:p>
            <a:endParaRPr lang="en-US" altLang="ja-JP" sz="1200" dirty="0"/>
          </a:p>
          <a:p>
            <a:r>
              <a:rPr lang="ja-JP" altLang="en-US" sz="1200" dirty="0" smtClean="0"/>
              <a:t>スタック</a:t>
            </a:r>
            <a:r>
              <a:rPr lang="ja-JP" altLang="en-US" sz="1200" dirty="0" smtClean="0"/>
              <a:t>名</a:t>
            </a:r>
            <a:r>
              <a:rPr lang="ja-JP" altLang="en-US" sz="1200" dirty="0"/>
              <a:t>：</a:t>
            </a:r>
          </a:p>
          <a:p>
            <a:endParaRPr lang="en-US" altLang="ja-JP" sz="1200" dirty="0"/>
          </a:p>
          <a:p>
            <a:endParaRPr lang="en-US" altLang="ja-JP" sz="1200" dirty="0" smtClean="0"/>
          </a:p>
          <a:p>
            <a:r>
              <a:rPr lang="ja-JP" altLang="en-US" sz="1200" dirty="0"/>
              <a:t>展開</a:t>
            </a:r>
            <a:r>
              <a:rPr lang="ja-JP" altLang="en-US" sz="1200" dirty="0" smtClean="0"/>
              <a:t>リソース一覧：</a:t>
            </a:r>
            <a:endParaRPr lang="en-US" altLang="ja-JP" sz="1200" dirty="0" smtClean="0"/>
          </a:p>
          <a:p>
            <a:endParaRPr lang="en-US" altLang="ja-JP" sz="1200" dirty="0"/>
          </a:p>
          <a:p>
            <a:endParaRPr lang="en-US" altLang="ja-JP" sz="1200" dirty="0" smtClean="0"/>
          </a:p>
          <a:p>
            <a:r>
              <a:rPr lang="ja-JP" altLang="en-US" sz="1200" dirty="0" smtClean="0"/>
              <a:t>展開時の引数：</a:t>
            </a:r>
            <a:endParaRPr lang="en-US" altLang="ja-JP" sz="1200" dirty="0" smtClean="0"/>
          </a:p>
          <a:p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29625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35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フロー概要（</a:t>
            </a:r>
            <a:r>
              <a:rPr kumimoji="1" lang="en-US" altLang="ja-JP" dirty="0" smtClean="0"/>
              <a:t>amazon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connect)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フロー図を張り付けて、処理コメントを吹き出しで記載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0445" t="28188" r="20596" b="9843"/>
          <a:stretch/>
        </p:blipFill>
        <p:spPr>
          <a:xfrm>
            <a:off x="371474" y="1514785"/>
            <a:ext cx="9338583" cy="472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5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r>
              <a:rPr kumimoji="1" lang="en-US" altLang="ja-JP" dirty="0" smtClean="0"/>
              <a:t>(Lambda)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sz="1200" dirty="0" smtClean="0"/>
              <a:t>モジュール名：</a:t>
            </a:r>
            <a:endParaRPr lang="en-US" altLang="ja-JP" sz="1200" dirty="0" smtClean="0"/>
          </a:p>
          <a:p>
            <a:r>
              <a:rPr lang="ja-JP" altLang="en-US" sz="1200" dirty="0" smtClean="0"/>
              <a:t> </a:t>
            </a:r>
            <a:r>
              <a:rPr lang="en-US" altLang="ja-JP" sz="1200" dirty="0" err="1" smtClean="0"/>
              <a:t>queryIsOpen</a:t>
            </a:r>
            <a:endParaRPr lang="en-US" altLang="ja-JP" sz="1200" dirty="0" smtClean="0"/>
          </a:p>
          <a:p>
            <a:endParaRPr lang="en-US" altLang="ja-JP" sz="1200" dirty="0" smtClean="0"/>
          </a:p>
          <a:p>
            <a:r>
              <a:rPr lang="ja-JP" altLang="en-US" sz="1200" dirty="0" smtClean="0"/>
              <a:t>機能概要：</a:t>
            </a:r>
            <a:endParaRPr lang="en-US" altLang="ja-JP" sz="1200" dirty="0"/>
          </a:p>
          <a:p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DynamoDB</a:t>
            </a:r>
            <a:r>
              <a:rPr lang="ja-JP" altLang="en-US" sz="1200" dirty="0" smtClean="0"/>
              <a:t>に営業日及び営業時間内か問い合わせる</a:t>
            </a:r>
            <a:endParaRPr lang="en-US" altLang="ja-JP" sz="1200" dirty="0"/>
          </a:p>
          <a:p>
            <a:endParaRPr kumimoji="1" lang="en-US" altLang="ja-JP" sz="1200" dirty="0" smtClean="0"/>
          </a:p>
          <a:p>
            <a:r>
              <a:rPr lang="ja-JP" altLang="en-US" sz="1200" dirty="0"/>
              <a:t>言語</a:t>
            </a:r>
            <a:r>
              <a:rPr lang="ja-JP" altLang="en-US" sz="1200" dirty="0" smtClean="0"/>
              <a:t>：</a:t>
            </a:r>
            <a:endParaRPr lang="en-US" altLang="ja-JP" sz="1200" dirty="0" smtClean="0"/>
          </a:p>
          <a:p>
            <a:r>
              <a:rPr lang="ja-JP" altLang="en-US" sz="1200" dirty="0"/>
              <a:t>　</a:t>
            </a:r>
            <a:r>
              <a:rPr lang="en-US" altLang="ja-JP" sz="1200" dirty="0" smtClean="0"/>
              <a:t>Python</a:t>
            </a:r>
          </a:p>
          <a:p>
            <a:endParaRPr lang="en-US" altLang="ja-JP" sz="1200" dirty="0"/>
          </a:p>
          <a:p>
            <a:r>
              <a:rPr kumimoji="1" lang="ja-JP" altLang="en-US" sz="1200" dirty="0" smtClean="0"/>
              <a:t>アクセスするリソース</a:t>
            </a:r>
            <a:r>
              <a:rPr lang="ja-JP" altLang="en-US" sz="1200" dirty="0" smtClean="0"/>
              <a:t>：</a:t>
            </a:r>
            <a:endParaRPr lang="en-US" altLang="ja-JP" sz="1200" dirty="0" smtClean="0"/>
          </a:p>
          <a:p>
            <a:r>
              <a:rPr lang="ja-JP" altLang="en-US" sz="1200" dirty="0"/>
              <a:t>　</a:t>
            </a:r>
            <a:r>
              <a:rPr lang="en-US" altLang="ja-JP" sz="1200" dirty="0" smtClean="0"/>
              <a:t>Amazon Connect , </a:t>
            </a:r>
            <a:r>
              <a:rPr lang="en-US" altLang="ja-JP" sz="1200" dirty="0" err="1" smtClean="0"/>
              <a:t>DynamoDB</a:t>
            </a:r>
            <a:endParaRPr lang="en-US" altLang="ja-JP" sz="1200" dirty="0" smtClean="0"/>
          </a:p>
          <a:p>
            <a:endParaRPr lang="en-US" altLang="ja-JP" sz="1200" dirty="0" smtClean="0"/>
          </a:p>
          <a:p>
            <a:r>
              <a:rPr lang="ja-JP" altLang="en-US" sz="1200" dirty="0"/>
              <a:t>アクセスする</a:t>
            </a:r>
            <a:r>
              <a:rPr lang="ja-JP" altLang="en-US" sz="1200" dirty="0" smtClean="0"/>
              <a:t>権限：</a:t>
            </a:r>
            <a:endParaRPr lang="en-US" altLang="ja-JP" sz="1200" dirty="0"/>
          </a:p>
          <a:p>
            <a:r>
              <a:rPr lang="ja-JP" altLang="en-US" sz="1200" dirty="0" smtClean="0"/>
              <a:t>　</a:t>
            </a:r>
            <a:r>
              <a:rPr lang="en-US" altLang="ja-JP" sz="1200" dirty="0" err="1" smtClean="0"/>
              <a:t>DynamoDB</a:t>
            </a:r>
            <a:r>
              <a:rPr lang="ja-JP" altLang="en-US" sz="1200" dirty="0" smtClean="0"/>
              <a:t>：</a:t>
            </a:r>
            <a:r>
              <a:rPr lang="en-US" altLang="ja-JP" sz="1200" dirty="0" smtClean="0"/>
              <a:t>query</a:t>
            </a:r>
          </a:p>
          <a:p>
            <a:r>
              <a:rPr lang="ja-JP" altLang="en-US" sz="1200" dirty="0"/>
              <a:t>　</a:t>
            </a:r>
            <a:r>
              <a:rPr lang="en-US" altLang="ja-JP" sz="1200" dirty="0" smtClean="0"/>
              <a:t>Amazon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Connect</a:t>
            </a:r>
            <a:r>
              <a:rPr lang="ja-JP" altLang="en-US" sz="1200" dirty="0" smtClean="0"/>
              <a:t>：</a:t>
            </a:r>
            <a:r>
              <a:rPr lang="en-US" altLang="ja-JP" sz="1200" dirty="0" err="1" smtClean="0"/>
              <a:t>DescribeInstance</a:t>
            </a:r>
            <a:endParaRPr lang="en-US" altLang="ja-JP" sz="1200" dirty="0" smtClean="0"/>
          </a:p>
          <a:p>
            <a:r>
              <a:rPr lang="ja-JP" altLang="en-US" sz="1200" dirty="0" smtClean="0"/>
              <a:t>　</a:t>
            </a:r>
            <a:r>
              <a:rPr lang="en-US" altLang="ja-JP" sz="1200" dirty="0"/>
              <a:t>Directory </a:t>
            </a:r>
            <a:r>
              <a:rPr lang="en-US" altLang="ja-JP" sz="1200" dirty="0" smtClean="0"/>
              <a:t>Service</a:t>
            </a:r>
            <a:r>
              <a:rPr lang="ja-JP" altLang="en-US" sz="1200" dirty="0" smtClean="0"/>
              <a:t>：</a:t>
            </a:r>
            <a:r>
              <a:rPr lang="en-US" altLang="ja-JP" sz="1200" dirty="0" err="1"/>
              <a:t>DescribeDirectories</a:t>
            </a:r>
            <a:endParaRPr lang="en-US" altLang="ja-JP" sz="1200" dirty="0" smtClean="0"/>
          </a:p>
          <a:p>
            <a:endParaRPr lang="en-US" altLang="ja-JP" sz="1200" dirty="0" smtClean="0"/>
          </a:p>
          <a:p>
            <a:r>
              <a:rPr lang="ja-JP" altLang="en-US" sz="1200" dirty="0" smtClean="0"/>
              <a:t>環境変数：</a:t>
            </a:r>
            <a:endParaRPr lang="en-US" altLang="ja-JP" sz="1200" dirty="0" smtClean="0"/>
          </a:p>
          <a:p>
            <a:r>
              <a:rPr lang="ja-JP" altLang="en-US" sz="1200" dirty="0"/>
              <a:t>　営業日</a:t>
            </a:r>
            <a:r>
              <a:rPr lang="ja-JP" altLang="en-US" sz="1200" dirty="0" smtClean="0"/>
              <a:t>：</a:t>
            </a:r>
            <a:endParaRPr lang="en-US" altLang="ja-JP" sz="1200" dirty="0" smtClean="0"/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　</a:t>
            </a:r>
            <a:r>
              <a:rPr lang="en-US" altLang="ja-JP" sz="1200" dirty="0" smtClean="0"/>
              <a:t>Monday</a:t>
            </a:r>
            <a:r>
              <a:rPr lang="ja-JP" altLang="en-US" sz="1200" dirty="0" err="1" smtClean="0"/>
              <a:t>、</a:t>
            </a:r>
            <a:r>
              <a:rPr lang="en-US" altLang="ja-JP" sz="1200" dirty="0" smtClean="0"/>
              <a:t>Tuesday</a:t>
            </a:r>
            <a:r>
              <a:rPr lang="ja-JP" altLang="en-US" sz="1200" dirty="0" err="1" smtClean="0"/>
              <a:t>、</a:t>
            </a:r>
            <a:r>
              <a:rPr lang="en-US" altLang="ja-JP" sz="1200" dirty="0" smtClean="0"/>
              <a:t>Wednesday</a:t>
            </a:r>
            <a:r>
              <a:rPr lang="ja-JP" altLang="en-US" sz="1200" dirty="0" err="1" smtClean="0"/>
              <a:t>、</a:t>
            </a:r>
            <a:r>
              <a:rPr lang="en-US" altLang="ja-JP" sz="1200" dirty="0" smtClean="0"/>
              <a:t>Thursday</a:t>
            </a:r>
            <a:r>
              <a:rPr lang="ja-JP" altLang="en-US" sz="1200" dirty="0" err="1" smtClean="0"/>
              <a:t>、</a:t>
            </a:r>
            <a:r>
              <a:rPr lang="en-US" altLang="ja-JP" sz="1200" dirty="0" smtClean="0"/>
              <a:t>Friday</a:t>
            </a:r>
            <a:r>
              <a:rPr lang="ja-JP" altLang="en-US" sz="1200" dirty="0" err="1" smtClean="0"/>
              <a:t>、</a:t>
            </a:r>
            <a:r>
              <a:rPr lang="en-US" altLang="ja-JP" sz="1200" dirty="0" smtClean="0"/>
              <a:t>Saturday</a:t>
            </a:r>
            <a:r>
              <a:rPr lang="ja-JP" altLang="en-US" sz="1200" dirty="0" err="1" smtClean="0"/>
              <a:t>、</a:t>
            </a:r>
            <a:r>
              <a:rPr lang="en-US" altLang="ja-JP" sz="1200" dirty="0" smtClean="0"/>
              <a:t>Sunday</a:t>
            </a:r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営業時間：</a:t>
            </a:r>
            <a:endParaRPr lang="en-US" altLang="ja-JP" sz="1200" dirty="0" smtClean="0"/>
          </a:p>
          <a:p>
            <a:r>
              <a:rPr lang="ja-JP" altLang="en-US" sz="1200" dirty="0" smtClean="0"/>
              <a:t>　　</a:t>
            </a:r>
            <a:r>
              <a:rPr lang="en-US" altLang="ja-JP" sz="1200" dirty="0" err="1" smtClean="0"/>
              <a:t>StartTime</a:t>
            </a:r>
            <a:r>
              <a:rPr lang="ja-JP" altLang="en-US" sz="1200" dirty="0" err="1" smtClean="0"/>
              <a:t>、</a:t>
            </a:r>
            <a:r>
              <a:rPr lang="en-US" altLang="ja-JP" sz="1200" dirty="0" err="1" smtClean="0"/>
              <a:t>endTime</a:t>
            </a:r>
            <a:endParaRPr lang="en-US" altLang="ja-JP" sz="1200" dirty="0" smtClean="0"/>
          </a:p>
          <a:p>
            <a:endParaRPr lang="en-US" altLang="ja-JP" sz="1200" dirty="0"/>
          </a:p>
          <a:p>
            <a:endParaRPr lang="en-US" altLang="ja-JP" sz="1200" dirty="0" smtClean="0"/>
          </a:p>
          <a:p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19565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0800" y="306225"/>
            <a:ext cx="11448000" cy="396000"/>
          </a:xfrm>
        </p:spPr>
        <p:txBody>
          <a:bodyPr/>
          <a:lstStyle/>
          <a:p>
            <a:r>
              <a:rPr kumimoji="1" lang="ja-JP" altLang="en-US" dirty="0" smtClean="0"/>
              <a:t>フローチャート</a:t>
            </a:r>
            <a:r>
              <a:rPr kumimoji="1" lang="en-US" altLang="ja-JP" dirty="0" smtClean="0"/>
              <a:t>(Lambda)</a:t>
            </a:r>
            <a:endParaRPr kumimoji="1" lang="ja-JP" altLang="en-US" dirty="0"/>
          </a:p>
        </p:txBody>
      </p:sp>
      <p:grpSp>
        <p:nvGrpSpPr>
          <p:cNvPr id="66" name="グループ化 65"/>
          <p:cNvGrpSpPr/>
          <p:nvPr/>
        </p:nvGrpSpPr>
        <p:grpSpPr>
          <a:xfrm>
            <a:off x="1157286" y="1121568"/>
            <a:ext cx="10215556" cy="4640930"/>
            <a:chOff x="1157286" y="1121568"/>
            <a:chExt cx="10215556" cy="4640930"/>
          </a:xfrm>
        </p:grpSpPr>
        <p:sp>
          <p:nvSpPr>
            <p:cNvPr id="6" name="正方形/長方形 5"/>
            <p:cNvSpPr/>
            <p:nvPr/>
          </p:nvSpPr>
          <p:spPr>
            <a:xfrm>
              <a:off x="1157286" y="1760841"/>
              <a:ext cx="3714750" cy="67151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Amazon Connect</a:t>
              </a:r>
              <a:r>
                <a:rPr lang="ja-JP" altLang="en-US" sz="1400" dirty="0">
                  <a:solidFill>
                    <a:schemeClr val="tx1"/>
                  </a:solidFill>
                </a:rPr>
                <a:t>からインスタンスとフローを取得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157287" y="2735871"/>
              <a:ext cx="3714750" cy="67151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今日の日付及び現在時刻を取得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157286" y="3710901"/>
              <a:ext cx="3714750" cy="67151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値をもとに</a:t>
              </a:r>
              <a:r>
                <a:rPr lang="en-US" altLang="ja-JP" sz="1400" dirty="0" err="1" smtClean="0">
                  <a:solidFill>
                    <a:schemeClr val="tx1"/>
                  </a:solidFill>
                </a:rPr>
                <a:t>DynamoDB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から</a:t>
              </a:r>
              <a:r>
                <a:rPr lang="ja-JP" altLang="en-US" sz="1400" dirty="0">
                  <a:solidFill>
                    <a:schemeClr val="tx1"/>
                  </a:solidFill>
                </a:rPr>
                <a:t>該当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するレコード</a:t>
              </a:r>
              <a:r>
                <a:rPr lang="ja-JP" altLang="en-US" sz="1400" dirty="0">
                  <a:solidFill>
                    <a:schemeClr val="tx1"/>
                  </a:solidFill>
                </a:rPr>
                <a:t>を取得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9515467" y="3407384"/>
              <a:ext cx="1857375" cy="67151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戻り値に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False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を設定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2421730" y="1121568"/>
              <a:ext cx="1185863" cy="3357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開始</a:t>
              </a: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7529507" y="5426742"/>
              <a:ext cx="1185863" cy="3357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終了</a:t>
              </a:r>
            </a:p>
          </p:txBody>
        </p:sp>
        <p:cxnSp>
          <p:nvCxnSpPr>
            <p:cNvPr id="15" name="直線コネクタ 14"/>
            <p:cNvCxnSpPr>
              <a:stCxn id="12" idx="2"/>
              <a:endCxn id="6" idx="0"/>
            </p:cNvCxnSpPr>
            <p:nvPr/>
          </p:nvCxnSpPr>
          <p:spPr>
            <a:xfrm flipH="1">
              <a:off x="3014661" y="1457324"/>
              <a:ext cx="1" cy="303517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6" idx="2"/>
              <a:endCxn id="7" idx="0"/>
            </p:cNvCxnSpPr>
            <p:nvPr/>
          </p:nvCxnSpPr>
          <p:spPr>
            <a:xfrm>
              <a:off x="3014661" y="2432354"/>
              <a:ext cx="1" cy="303517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stCxn id="7" idx="2"/>
              <a:endCxn id="8" idx="0"/>
            </p:cNvCxnSpPr>
            <p:nvPr/>
          </p:nvCxnSpPr>
          <p:spPr>
            <a:xfrm flipH="1">
              <a:off x="3014661" y="3407384"/>
              <a:ext cx="1" cy="303517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ひし形 33"/>
            <p:cNvSpPr/>
            <p:nvPr/>
          </p:nvSpPr>
          <p:spPr>
            <a:xfrm>
              <a:off x="6729410" y="1760841"/>
              <a:ext cx="2786062" cy="707803"/>
            </a:xfrm>
            <a:prstGeom prst="diamond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営業日及び営業時間内か</a:t>
              </a:r>
            </a:p>
          </p:txBody>
        </p:sp>
        <p:cxnSp>
          <p:nvCxnSpPr>
            <p:cNvPr id="41" name="カギ線コネクタ 40"/>
            <p:cNvCxnSpPr>
              <a:stCxn id="34" idx="0"/>
              <a:endCxn id="8" idx="2"/>
            </p:cNvCxnSpPr>
            <p:nvPr/>
          </p:nvCxnSpPr>
          <p:spPr>
            <a:xfrm rot="16200000" flipH="1" flipV="1">
              <a:off x="4257764" y="517737"/>
              <a:ext cx="2621573" cy="5107780"/>
            </a:xfrm>
            <a:prstGeom prst="bentConnector5">
              <a:avLst>
                <a:gd name="adj1" fmla="val -8720"/>
                <a:gd name="adj2" fmla="val 45455"/>
                <a:gd name="adj3" fmla="val 108720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正方形/長方形 45"/>
            <p:cNvSpPr/>
            <p:nvPr/>
          </p:nvSpPr>
          <p:spPr>
            <a:xfrm>
              <a:off x="7193751" y="3407384"/>
              <a:ext cx="1857377" cy="67151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戻り値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に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True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を設定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線コネクタ 52"/>
            <p:cNvCxnSpPr>
              <a:stCxn id="34" idx="2"/>
              <a:endCxn id="46" idx="0"/>
            </p:cNvCxnSpPr>
            <p:nvPr/>
          </p:nvCxnSpPr>
          <p:spPr>
            <a:xfrm flipH="1">
              <a:off x="8122440" y="2468644"/>
              <a:ext cx="1" cy="93874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カギ線コネクタ 54"/>
            <p:cNvCxnSpPr>
              <a:stCxn id="34" idx="3"/>
              <a:endCxn id="10" idx="0"/>
            </p:cNvCxnSpPr>
            <p:nvPr/>
          </p:nvCxnSpPr>
          <p:spPr>
            <a:xfrm>
              <a:off x="9515472" y="2114743"/>
              <a:ext cx="928683" cy="1292641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/>
            <p:cNvSpPr txBox="1"/>
            <p:nvPr/>
          </p:nvSpPr>
          <p:spPr>
            <a:xfrm>
              <a:off x="9515467" y="2201125"/>
              <a:ext cx="446487" cy="26751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l" defTabSz="288000"/>
              <a:r>
                <a:rPr kumimoji="1" lang="en-US" altLang="ja-JP" dirty="0" smtClean="0">
                  <a:latin typeface="+mn-ea"/>
                </a:rPr>
                <a:t>No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7578326" y="2470183"/>
              <a:ext cx="446487" cy="26751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l" defTabSz="288000"/>
              <a:r>
                <a:rPr kumimoji="1" lang="en-US" altLang="ja-JP" dirty="0" smtClean="0">
                  <a:latin typeface="+mn-ea"/>
                </a:rPr>
                <a:t>Yes</a:t>
              </a:r>
              <a:endParaRPr kumimoji="1" lang="ja-JP" altLang="en-US" dirty="0">
                <a:latin typeface="+mn-ea"/>
              </a:endParaRPr>
            </a:p>
          </p:txBody>
        </p:sp>
        <p:cxnSp>
          <p:nvCxnSpPr>
            <p:cNvPr id="59" name="直線コネクタ 58"/>
            <p:cNvCxnSpPr>
              <a:stCxn id="46" idx="2"/>
              <a:endCxn id="13" idx="0"/>
            </p:cNvCxnSpPr>
            <p:nvPr/>
          </p:nvCxnSpPr>
          <p:spPr>
            <a:xfrm flipH="1">
              <a:off x="8122439" y="4078897"/>
              <a:ext cx="1" cy="134784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カギ線コネクタ 64"/>
            <p:cNvCxnSpPr>
              <a:stCxn id="10" idx="2"/>
            </p:cNvCxnSpPr>
            <p:nvPr/>
          </p:nvCxnSpPr>
          <p:spPr>
            <a:xfrm rot="5400000">
              <a:off x="8946337" y="3255001"/>
              <a:ext cx="673922" cy="2321714"/>
            </a:xfrm>
            <a:prstGeom prst="bentConnector2">
              <a:avLst/>
            </a:prstGeom>
            <a:ln w="3175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912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0800" y="306225"/>
            <a:ext cx="11448000" cy="396000"/>
          </a:xfrm>
        </p:spPr>
        <p:txBody>
          <a:bodyPr/>
          <a:lstStyle/>
          <a:p>
            <a:r>
              <a:rPr kumimoji="1" lang="en-US" altLang="ja-JP" dirty="0" err="1" smtClean="0"/>
              <a:t>DynamoDB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テーブル名：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err="1" smtClean="0"/>
              <a:t>internship_rest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AmazonConnect</a:t>
            </a:r>
            <a:r>
              <a:rPr lang="ja-JP" altLang="en-US" dirty="0" smtClean="0"/>
              <a:t>インスタンス単位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レイアウト：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2518"/>
              </p:ext>
            </p:extLst>
          </p:nvPr>
        </p:nvGraphicFramePr>
        <p:xfrm>
          <a:off x="366030" y="2535328"/>
          <a:ext cx="114527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512">
                  <a:extLst>
                    <a:ext uri="{9D8B030D-6E8A-4147-A177-3AD203B41FA5}">
                      <a16:colId xmlns:a16="http://schemas.microsoft.com/office/drawing/2014/main" val="1618964726"/>
                    </a:ext>
                  </a:extLst>
                </a:gridCol>
                <a:gridCol w="1309371">
                  <a:extLst>
                    <a:ext uri="{9D8B030D-6E8A-4147-A177-3AD203B41FA5}">
                      <a16:colId xmlns:a16="http://schemas.microsoft.com/office/drawing/2014/main" val="926036487"/>
                    </a:ext>
                  </a:extLst>
                </a:gridCol>
                <a:gridCol w="1553099">
                  <a:extLst>
                    <a:ext uri="{9D8B030D-6E8A-4147-A177-3AD203B41FA5}">
                      <a16:colId xmlns:a16="http://schemas.microsoft.com/office/drawing/2014/main" val="1613164167"/>
                    </a:ext>
                  </a:extLst>
                </a:gridCol>
                <a:gridCol w="1229858">
                  <a:extLst>
                    <a:ext uri="{9D8B030D-6E8A-4147-A177-3AD203B41FA5}">
                      <a16:colId xmlns:a16="http://schemas.microsoft.com/office/drawing/2014/main" val="1134752723"/>
                    </a:ext>
                  </a:extLst>
                </a:gridCol>
                <a:gridCol w="824947">
                  <a:extLst>
                    <a:ext uri="{9D8B030D-6E8A-4147-A177-3AD203B41FA5}">
                      <a16:colId xmlns:a16="http://schemas.microsoft.com/office/drawing/2014/main" val="4042652511"/>
                    </a:ext>
                  </a:extLst>
                </a:gridCol>
                <a:gridCol w="4437873">
                  <a:extLst>
                    <a:ext uri="{9D8B030D-6E8A-4147-A177-3AD203B41FA5}">
                      <a16:colId xmlns:a16="http://schemas.microsoft.com/office/drawing/2014/main" val="1944758755"/>
                    </a:ext>
                  </a:extLst>
                </a:gridCol>
                <a:gridCol w="1636110">
                  <a:extLst>
                    <a:ext uri="{9D8B030D-6E8A-4147-A177-3AD203B41FA5}">
                      <a16:colId xmlns:a16="http://schemas.microsoft.com/office/drawing/2014/main" val="2369474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項目名</a:t>
                      </a:r>
                      <a:r>
                        <a:rPr kumimoji="1" lang="en-US" altLang="ja-JP" sz="1000" dirty="0" smtClean="0"/>
                        <a:t>(</a:t>
                      </a:r>
                      <a:r>
                        <a:rPr kumimoji="1" lang="ja-JP" altLang="en-US" sz="1000" dirty="0" smtClean="0"/>
                        <a:t>日本語</a:t>
                      </a:r>
                      <a:r>
                        <a:rPr kumimoji="1" lang="en-US" altLang="ja-JP" sz="1000" dirty="0" smtClean="0"/>
                        <a:t>)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項目名</a:t>
                      </a:r>
                      <a:r>
                        <a:rPr kumimoji="1" lang="en-US" altLang="ja-JP" sz="1000" dirty="0" smtClean="0"/>
                        <a:t>(</a:t>
                      </a:r>
                      <a:r>
                        <a:rPr kumimoji="1" lang="ja-JP" altLang="en-US" sz="1000" dirty="0" smtClean="0"/>
                        <a:t>英語</a:t>
                      </a:r>
                      <a:r>
                        <a:rPr kumimoji="1" lang="en-US" altLang="ja-JP" sz="1000" dirty="0" smtClean="0"/>
                        <a:t>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属性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キー項目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項目説明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5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キュー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queue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文字列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主キー</a:t>
                      </a:r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パーティションキー。</a:t>
                      </a:r>
                      <a:r>
                        <a:rPr kumimoji="1" lang="en-US" altLang="ja-JP" sz="1000" dirty="0" err="1" smtClean="0"/>
                        <a:t>AmazonConnect</a:t>
                      </a:r>
                      <a:r>
                        <a:rPr kumimoji="1" lang="ja-JP" altLang="en-US" sz="1000" dirty="0" smtClean="0"/>
                        <a:t>のキューを識別。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74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日付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文字列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主キー</a:t>
                      </a:r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ソートキー。一意の日付。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1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休日判定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isHoliday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boolean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休日かどうか判定する。休日の場合は</a:t>
                      </a:r>
                      <a:r>
                        <a:rPr kumimoji="1" lang="en-US" altLang="ja-JP" sz="1000" dirty="0" smtClean="0"/>
                        <a:t>true</a:t>
                      </a:r>
                      <a:r>
                        <a:rPr kumimoji="1" lang="ja-JP" altLang="en-US" sz="1000" dirty="0" err="1" smtClean="0"/>
                        <a:t>。</a:t>
                      </a:r>
                      <a:endParaRPr kumimoji="1" lang="en-US" altLang="ja-JP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臨時休業日判定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isTempHoliday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boolean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臨時休業日かどうか判定する。臨時休業日の場合は</a:t>
                      </a:r>
                      <a:r>
                        <a:rPr kumimoji="1" lang="en-US" altLang="ja-JP" sz="1000" dirty="0" smtClean="0"/>
                        <a:t>true</a:t>
                      </a:r>
                      <a:r>
                        <a:rPr kumimoji="1" lang="ja-JP" altLang="en-US" sz="1000" dirty="0" err="1" smtClean="0"/>
                        <a:t>。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0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臨時休業時間開始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startTempClosingTime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文字列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臨時休業時間の開始時刻。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38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臨時休業時間終了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endTempClosingTime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文字列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臨時休業時間の終了時刻。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69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55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85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CSV (</a:t>
            </a:r>
            <a:r>
              <a:rPr kumimoji="1" lang="ja-JP" altLang="en-US" dirty="0" smtClean="0"/>
              <a:t>祝日、臨時休業日、臨時休業時間）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テーブル名：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test_data.csv(</a:t>
            </a:r>
            <a:r>
              <a:rPr lang="en-US" altLang="ja-JP" dirty="0" err="1" smtClean="0"/>
              <a:t>AmazonConnect</a:t>
            </a:r>
            <a:r>
              <a:rPr lang="ja-JP" altLang="en-US" dirty="0"/>
              <a:t>インスタンス単位</a:t>
            </a:r>
            <a:r>
              <a:rPr lang="en-US" altLang="ja-JP" dirty="0"/>
              <a:t>)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レイアウト：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CSV</a:t>
            </a:r>
            <a:r>
              <a:rPr lang="ja-JP" altLang="en-US" dirty="0" smtClean="0"/>
              <a:t>サンプル：</a:t>
            </a:r>
            <a:endParaRPr lang="en-US" altLang="ja-JP" dirty="0" smtClean="0"/>
          </a:p>
          <a:p>
            <a:r>
              <a:rPr lang="en-US" altLang="ja-JP" dirty="0" err="1" smtClean="0"/>
              <a:t>Instanceid,queue,date,OpenTime,CloseTime,comment</a:t>
            </a:r>
            <a:endParaRPr lang="en-US" altLang="ja-JP" dirty="0" smtClean="0"/>
          </a:p>
          <a:p>
            <a:r>
              <a:rPr lang="en-US" altLang="ja-JP" dirty="0" smtClean="0"/>
              <a:t>Xxx,xxx,20230811,,,</a:t>
            </a:r>
            <a:r>
              <a:rPr lang="ja-JP" altLang="en-US" dirty="0" smtClean="0"/>
              <a:t>山の日</a:t>
            </a:r>
            <a:endParaRPr lang="en-US" altLang="ja-JP" dirty="0" smtClean="0"/>
          </a:p>
          <a:p>
            <a:r>
              <a:rPr lang="en-US" altLang="ja-JP" dirty="0" smtClean="0"/>
              <a:t>Xxx,xxx,20230830,0900,1200,</a:t>
            </a:r>
            <a:r>
              <a:rPr lang="ja-JP" altLang="en-US" dirty="0" smtClean="0"/>
              <a:t>午後臨時休業</a:t>
            </a:r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29539"/>
              </p:ext>
            </p:extLst>
          </p:nvPr>
        </p:nvGraphicFramePr>
        <p:xfrm>
          <a:off x="366030" y="2535328"/>
          <a:ext cx="11452770" cy="197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512">
                  <a:extLst>
                    <a:ext uri="{9D8B030D-6E8A-4147-A177-3AD203B41FA5}">
                      <a16:colId xmlns:a16="http://schemas.microsoft.com/office/drawing/2014/main" val="1618964726"/>
                    </a:ext>
                  </a:extLst>
                </a:gridCol>
                <a:gridCol w="1309371">
                  <a:extLst>
                    <a:ext uri="{9D8B030D-6E8A-4147-A177-3AD203B41FA5}">
                      <a16:colId xmlns:a16="http://schemas.microsoft.com/office/drawing/2014/main" val="926036487"/>
                    </a:ext>
                  </a:extLst>
                </a:gridCol>
                <a:gridCol w="1553099">
                  <a:extLst>
                    <a:ext uri="{9D8B030D-6E8A-4147-A177-3AD203B41FA5}">
                      <a16:colId xmlns:a16="http://schemas.microsoft.com/office/drawing/2014/main" val="1613164167"/>
                    </a:ext>
                  </a:extLst>
                </a:gridCol>
                <a:gridCol w="1229858">
                  <a:extLst>
                    <a:ext uri="{9D8B030D-6E8A-4147-A177-3AD203B41FA5}">
                      <a16:colId xmlns:a16="http://schemas.microsoft.com/office/drawing/2014/main" val="1134752723"/>
                    </a:ext>
                  </a:extLst>
                </a:gridCol>
                <a:gridCol w="824947">
                  <a:extLst>
                    <a:ext uri="{9D8B030D-6E8A-4147-A177-3AD203B41FA5}">
                      <a16:colId xmlns:a16="http://schemas.microsoft.com/office/drawing/2014/main" val="4042652511"/>
                    </a:ext>
                  </a:extLst>
                </a:gridCol>
                <a:gridCol w="4437873">
                  <a:extLst>
                    <a:ext uri="{9D8B030D-6E8A-4147-A177-3AD203B41FA5}">
                      <a16:colId xmlns:a16="http://schemas.microsoft.com/office/drawing/2014/main" val="1944758755"/>
                    </a:ext>
                  </a:extLst>
                </a:gridCol>
                <a:gridCol w="1636110">
                  <a:extLst>
                    <a:ext uri="{9D8B030D-6E8A-4147-A177-3AD203B41FA5}">
                      <a16:colId xmlns:a16="http://schemas.microsoft.com/office/drawing/2014/main" val="2369474634"/>
                    </a:ext>
                  </a:extLst>
                </a:gridCol>
              </a:tblGrid>
              <a:tr h="24713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項目名</a:t>
                      </a:r>
                      <a:r>
                        <a:rPr kumimoji="1" lang="en-US" altLang="ja-JP" sz="1000" dirty="0" smtClean="0"/>
                        <a:t>(</a:t>
                      </a:r>
                      <a:r>
                        <a:rPr kumimoji="1" lang="ja-JP" altLang="en-US" sz="1000" dirty="0" smtClean="0"/>
                        <a:t>日本語</a:t>
                      </a:r>
                      <a:r>
                        <a:rPr kumimoji="1" lang="en-US" altLang="ja-JP" sz="1000" dirty="0" smtClean="0"/>
                        <a:t>)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項目名</a:t>
                      </a:r>
                      <a:r>
                        <a:rPr kumimoji="1" lang="en-US" altLang="ja-JP" sz="1000" dirty="0" smtClean="0"/>
                        <a:t>(</a:t>
                      </a:r>
                      <a:r>
                        <a:rPr kumimoji="1" lang="ja-JP" altLang="en-US" sz="1000" dirty="0" smtClean="0"/>
                        <a:t>英語</a:t>
                      </a:r>
                      <a:r>
                        <a:rPr kumimoji="1" lang="en-US" altLang="ja-JP" sz="1000" dirty="0" smtClean="0"/>
                        <a:t>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属性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キー項目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項目説明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59421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キュー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queue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文字列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主キー</a:t>
                      </a:r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パーティションキー。</a:t>
                      </a:r>
                      <a:r>
                        <a:rPr kumimoji="1" lang="en-US" altLang="ja-JP" sz="1000" dirty="0" err="1" smtClean="0"/>
                        <a:t>AmazonConnect</a:t>
                      </a:r>
                      <a:r>
                        <a:rPr kumimoji="1" lang="ja-JP" altLang="en-US" sz="1000" dirty="0" smtClean="0"/>
                        <a:t>のキューを識別。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740086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日付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文字列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主キー</a:t>
                      </a:r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ソートキー。一意の日付。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19661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休日判定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isHoliday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boolean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休日かどうか判定する。休日の場合は</a:t>
                      </a:r>
                      <a:r>
                        <a:rPr kumimoji="1" lang="en-US" altLang="ja-JP" sz="1000" dirty="0" smtClean="0"/>
                        <a:t>true</a:t>
                      </a:r>
                      <a:r>
                        <a:rPr kumimoji="1" lang="ja-JP" altLang="en-US" sz="1000" dirty="0" err="1" smtClean="0"/>
                        <a:t>。</a:t>
                      </a:r>
                      <a:endParaRPr kumimoji="1" lang="en-US" altLang="ja-JP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6679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臨時休業日判定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isTempHoliday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boolean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臨時休業日かどうか判定する。臨時休業日の場合は</a:t>
                      </a:r>
                      <a:r>
                        <a:rPr kumimoji="1" lang="en-US" altLang="ja-JP" sz="1000" dirty="0" smtClean="0"/>
                        <a:t>true</a:t>
                      </a:r>
                      <a:r>
                        <a:rPr kumimoji="1" lang="ja-JP" altLang="en-US" sz="1000" dirty="0" err="1" smtClean="0"/>
                        <a:t>。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01881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臨時休業時間開始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startTempClosingTime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文字列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臨時休業時間の開始時刻。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387415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臨時休業時間終了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endTempClosingTime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文字列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臨時休業時間の終了時刻。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690747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55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48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CSV (</a:t>
            </a:r>
            <a:r>
              <a:rPr kumimoji="1" lang="ja-JP" altLang="en-US" dirty="0" smtClean="0"/>
              <a:t>営業日時）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未使用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テーブル名：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レイアウト：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CSV</a:t>
            </a:r>
            <a:r>
              <a:rPr lang="ja-JP" altLang="en-US" dirty="0" smtClean="0"/>
              <a:t>サンプル：</a:t>
            </a:r>
            <a:endParaRPr lang="en-US" altLang="ja-JP" dirty="0" smtClean="0"/>
          </a:p>
          <a:p>
            <a:r>
              <a:rPr lang="en-US" altLang="ja-JP" dirty="0" err="1" smtClean="0"/>
              <a:t>Instanceid,queue,weekday,OpenTime,CloseTime,comment</a:t>
            </a:r>
            <a:endParaRPr lang="en-US" altLang="ja-JP" dirty="0" smtClean="0"/>
          </a:p>
          <a:p>
            <a:r>
              <a:rPr lang="en-US" altLang="ja-JP" dirty="0" err="1" smtClean="0"/>
              <a:t>Xxx,xxx</a:t>
            </a:r>
            <a:r>
              <a:rPr lang="en-US" altLang="ja-JP" dirty="0" smtClean="0"/>
              <a:t>,</a:t>
            </a:r>
            <a:r>
              <a:rPr lang="ja-JP" altLang="en-US" dirty="0" smtClean="0"/>
              <a:t>月</a:t>
            </a:r>
            <a:r>
              <a:rPr lang="en-US" altLang="ja-JP" dirty="0" smtClean="0"/>
              <a:t>,0900,1700,</a:t>
            </a:r>
          </a:p>
          <a:p>
            <a:r>
              <a:rPr lang="en-US" altLang="ja-JP" dirty="0" err="1"/>
              <a:t>Xxx,xxx</a:t>
            </a:r>
            <a:r>
              <a:rPr lang="en-US" altLang="ja-JP" dirty="0" smtClean="0"/>
              <a:t>,</a:t>
            </a:r>
            <a:r>
              <a:rPr lang="ja-JP" altLang="en-US" dirty="0" smtClean="0"/>
              <a:t>火</a:t>
            </a:r>
            <a:r>
              <a:rPr lang="en-US" altLang="ja-JP" dirty="0" smtClean="0"/>
              <a:t>,</a:t>
            </a:r>
            <a:r>
              <a:rPr lang="en-US" altLang="ja-JP" dirty="0"/>
              <a:t>0900,1700</a:t>
            </a:r>
            <a:r>
              <a:rPr lang="en-US" altLang="ja-JP" dirty="0" smtClean="0"/>
              <a:t>,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366030" y="2535328"/>
          <a:ext cx="11452770" cy="197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512">
                  <a:extLst>
                    <a:ext uri="{9D8B030D-6E8A-4147-A177-3AD203B41FA5}">
                      <a16:colId xmlns:a16="http://schemas.microsoft.com/office/drawing/2014/main" val="1618964726"/>
                    </a:ext>
                  </a:extLst>
                </a:gridCol>
                <a:gridCol w="1309371">
                  <a:extLst>
                    <a:ext uri="{9D8B030D-6E8A-4147-A177-3AD203B41FA5}">
                      <a16:colId xmlns:a16="http://schemas.microsoft.com/office/drawing/2014/main" val="926036487"/>
                    </a:ext>
                  </a:extLst>
                </a:gridCol>
                <a:gridCol w="1553099">
                  <a:extLst>
                    <a:ext uri="{9D8B030D-6E8A-4147-A177-3AD203B41FA5}">
                      <a16:colId xmlns:a16="http://schemas.microsoft.com/office/drawing/2014/main" val="1613164167"/>
                    </a:ext>
                  </a:extLst>
                </a:gridCol>
                <a:gridCol w="1229858">
                  <a:extLst>
                    <a:ext uri="{9D8B030D-6E8A-4147-A177-3AD203B41FA5}">
                      <a16:colId xmlns:a16="http://schemas.microsoft.com/office/drawing/2014/main" val="1134752723"/>
                    </a:ext>
                  </a:extLst>
                </a:gridCol>
                <a:gridCol w="824947">
                  <a:extLst>
                    <a:ext uri="{9D8B030D-6E8A-4147-A177-3AD203B41FA5}">
                      <a16:colId xmlns:a16="http://schemas.microsoft.com/office/drawing/2014/main" val="4042652511"/>
                    </a:ext>
                  </a:extLst>
                </a:gridCol>
                <a:gridCol w="4437873">
                  <a:extLst>
                    <a:ext uri="{9D8B030D-6E8A-4147-A177-3AD203B41FA5}">
                      <a16:colId xmlns:a16="http://schemas.microsoft.com/office/drawing/2014/main" val="1944758755"/>
                    </a:ext>
                  </a:extLst>
                </a:gridCol>
                <a:gridCol w="1636110">
                  <a:extLst>
                    <a:ext uri="{9D8B030D-6E8A-4147-A177-3AD203B41FA5}">
                      <a16:colId xmlns:a16="http://schemas.microsoft.com/office/drawing/2014/main" val="2369474634"/>
                    </a:ext>
                  </a:extLst>
                </a:gridCol>
              </a:tblGrid>
              <a:tr h="24713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項目名</a:t>
                      </a:r>
                      <a:r>
                        <a:rPr kumimoji="1" lang="en-US" altLang="ja-JP" sz="1000" dirty="0" smtClean="0"/>
                        <a:t>(</a:t>
                      </a:r>
                      <a:r>
                        <a:rPr kumimoji="1" lang="ja-JP" altLang="en-US" sz="1000" dirty="0" smtClean="0"/>
                        <a:t>日本語</a:t>
                      </a:r>
                      <a:r>
                        <a:rPr kumimoji="1" lang="en-US" altLang="ja-JP" sz="1000" dirty="0" smtClean="0"/>
                        <a:t>)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項目名</a:t>
                      </a:r>
                      <a:r>
                        <a:rPr kumimoji="1" lang="en-US" altLang="ja-JP" sz="1000" dirty="0" smtClean="0"/>
                        <a:t>(</a:t>
                      </a:r>
                      <a:r>
                        <a:rPr kumimoji="1" lang="ja-JP" altLang="en-US" sz="1000" dirty="0" smtClean="0"/>
                        <a:t>英語</a:t>
                      </a:r>
                      <a:r>
                        <a:rPr kumimoji="1" lang="en-US" altLang="ja-JP" sz="1000" dirty="0" smtClean="0"/>
                        <a:t>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属性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キー項目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項目説明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59421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740086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19661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6679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01881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387415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690747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55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EventBridge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sz="1200" dirty="0" smtClean="0"/>
              <a:t>スケジュール名</a:t>
            </a:r>
            <a:r>
              <a:rPr lang="ja-JP" altLang="en-US" sz="1200" dirty="0"/>
              <a:t>：</a:t>
            </a:r>
          </a:p>
          <a:p>
            <a:r>
              <a:rPr lang="ja-JP" altLang="en-US" sz="1200" dirty="0" smtClean="0"/>
              <a:t>　</a:t>
            </a:r>
            <a:r>
              <a:rPr lang="en-US" altLang="ja-JP" sz="1200" dirty="0" err="1" smtClean="0"/>
              <a:t>CSVtoDynamoDB_schedule</a:t>
            </a:r>
            <a:endParaRPr lang="en-US" altLang="ja-JP" sz="1200" dirty="0"/>
          </a:p>
          <a:p>
            <a:r>
              <a:rPr lang="ja-JP" altLang="en-US" sz="1200" dirty="0" smtClean="0"/>
              <a:t>説明：</a:t>
            </a:r>
            <a:endParaRPr lang="ja-JP" altLang="en-US" sz="1200" dirty="0"/>
          </a:p>
          <a:p>
            <a:r>
              <a:rPr lang="ja-JP" altLang="en-US" sz="1200" dirty="0" smtClean="0"/>
              <a:t>　</a:t>
            </a:r>
            <a:r>
              <a:rPr lang="en-US" altLang="ja-JP" sz="1200" dirty="0" err="1" smtClean="0"/>
              <a:t>CSVtoDynamoDB</a:t>
            </a:r>
            <a:r>
              <a:rPr lang="ja-JP" altLang="en-US" sz="1200" dirty="0"/>
              <a:t>用の夜間バッチ</a:t>
            </a:r>
            <a:r>
              <a:rPr lang="ja-JP" altLang="en-US" sz="1200" dirty="0" smtClean="0"/>
              <a:t>処理</a:t>
            </a:r>
            <a:endParaRPr lang="en-US" altLang="ja-JP" sz="1200" dirty="0" smtClean="0"/>
          </a:p>
          <a:p>
            <a:r>
              <a:rPr lang="ja-JP" altLang="en-US" sz="1200" dirty="0"/>
              <a:t>実行</a:t>
            </a:r>
            <a:r>
              <a:rPr lang="ja-JP" altLang="en-US" sz="1200" dirty="0" smtClean="0"/>
              <a:t>タイムゾーン：</a:t>
            </a:r>
            <a:endParaRPr lang="ja-JP" altLang="en-US" sz="1200" dirty="0"/>
          </a:p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>Asia/Tokyo</a:t>
            </a:r>
          </a:p>
          <a:p>
            <a:r>
              <a:rPr lang="ja-JP" altLang="en-US" sz="1200" dirty="0" smtClean="0"/>
              <a:t>フレックスタイムウィンドウ：</a:t>
            </a:r>
            <a:endParaRPr lang="ja-JP" altLang="en-US" sz="1200" dirty="0"/>
          </a:p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>15 </a:t>
            </a:r>
            <a:r>
              <a:rPr lang="ja-JP" altLang="en-US" sz="1200" dirty="0" smtClean="0"/>
              <a:t>分</a:t>
            </a:r>
            <a:endParaRPr lang="en-US" altLang="ja-JP" sz="1200" dirty="0" smtClean="0"/>
          </a:p>
          <a:p>
            <a:r>
              <a:rPr lang="en-US" altLang="ja-JP" sz="1200" dirty="0" err="1" smtClean="0"/>
              <a:t>cron</a:t>
            </a:r>
            <a:r>
              <a:rPr lang="ja-JP" altLang="en-US" sz="1200" dirty="0" smtClean="0"/>
              <a:t>式：</a:t>
            </a:r>
            <a:endParaRPr lang="en-US" altLang="ja-JP" sz="1200" dirty="0" smtClean="0"/>
          </a:p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>0 </a:t>
            </a:r>
            <a:r>
              <a:rPr lang="en-US" altLang="ja-JP" sz="1200" dirty="0"/>
              <a:t>3 * * ? </a:t>
            </a:r>
            <a:r>
              <a:rPr lang="en-US" altLang="ja-JP" sz="1200" dirty="0" smtClean="0"/>
              <a:t>*</a:t>
            </a:r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毎日午前</a:t>
            </a:r>
            <a:r>
              <a:rPr lang="en-US" altLang="ja-JP" sz="1200" dirty="0" smtClean="0"/>
              <a:t>3</a:t>
            </a:r>
            <a:r>
              <a:rPr lang="ja-JP" altLang="en-US" sz="1200" dirty="0" smtClean="0"/>
              <a:t>時にバッチ処理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26268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CloudFormation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sz="1200" dirty="0" smtClean="0"/>
              <a:t>課題１（</a:t>
            </a:r>
            <a:r>
              <a:rPr lang="en-US" altLang="ja-JP" sz="1200" dirty="0" smtClean="0"/>
              <a:t>Lambda</a:t>
            </a:r>
            <a:r>
              <a:rPr lang="ja-JP" altLang="en-US" sz="1200" dirty="0" err="1" smtClean="0"/>
              <a:t>、</a:t>
            </a:r>
            <a:r>
              <a:rPr lang="en-US" altLang="ja-JP" sz="1200" dirty="0" err="1" smtClean="0"/>
              <a:t>DynamoDB</a:t>
            </a:r>
            <a:r>
              <a:rPr lang="ja-JP" altLang="en-US" sz="1200" dirty="0" smtClean="0"/>
              <a:t>用）</a:t>
            </a:r>
            <a:endParaRPr lang="en-US" altLang="ja-JP" sz="1200" dirty="0" smtClean="0"/>
          </a:p>
          <a:p>
            <a:endParaRPr lang="en-US" altLang="ja-JP" sz="1200" dirty="0"/>
          </a:p>
          <a:p>
            <a:r>
              <a:rPr lang="ja-JP" altLang="en-US" sz="1200" dirty="0" smtClean="0"/>
              <a:t>スタック</a:t>
            </a:r>
            <a:r>
              <a:rPr lang="ja-JP" altLang="en-US" sz="1200" dirty="0" smtClean="0"/>
              <a:t>名</a:t>
            </a:r>
            <a:r>
              <a:rPr lang="ja-JP" altLang="en-US" sz="1200" dirty="0"/>
              <a:t>：</a:t>
            </a:r>
          </a:p>
          <a:p>
            <a:endParaRPr lang="en-US" altLang="ja-JP" sz="1200" dirty="0"/>
          </a:p>
          <a:p>
            <a:endParaRPr lang="en-US" altLang="ja-JP" sz="1200" dirty="0" smtClean="0"/>
          </a:p>
          <a:p>
            <a:r>
              <a:rPr lang="ja-JP" altLang="en-US" sz="1200" dirty="0"/>
              <a:t>展開</a:t>
            </a:r>
            <a:r>
              <a:rPr lang="ja-JP" altLang="en-US" sz="1200" dirty="0" smtClean="0"/>
              <a:t>リソース一覧：</a:t>
            </a:r>
            <a:endParaRPr lang="en-US" altLang="ja-JP" sz="1200" dirty="0" smtClean="0"/>
          </a:p>
          <a:p>
            <a:endParaRPr lang="en-US" altLang="ja-JP" sz="1200" dirty="0"/>
          </a:p>
          <a:p>
            <a:endParaRPr lang="en-US" altLang="ja-JP" sz="1200" dirty="0" smtClean="0"/>
          </a:p>
          <a:p>
            <a:r>
              <a:rPr lang="ja-JP" altLang="en-US" sz="1200" dirty="0" smtClean="0"/>
              <a:t>展開時の引数：</a:t>
            </a:r>
            <a:endParaRPr lang="en-US" altLang="ja-JP" sz="1200" dirty="0" smtClean="0"/>
          </a:p>
          <a:p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922800778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1BC"/>
      </a:accent2>
      <a:accent3>
        <a:srgbClr val="005B95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1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2241F67D-8274-5F4B-A058-BBA464A1C18E}"/>
    </a:ext>
  </a:extLst>
</a:theme>
</file>

<file path=ppt/theme/theme10.xml><?xml version="1.0" encoding="utf-8"?>
<a:theme xmlns:a="http://schemas.openxmlformats.org/drawingml/2006/main" name="ホワイト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扉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EF573D60-3764-F54C-9BF1-3D92D2F3F32E}"/>
    </a:ext>
  </a:extLst>
</a:theme>
</file>

<file path=ppt/theme/theme3.xml><?xml version="1.0" encoding="utf-8"?>
<a:theme xmlns:a="http://schemas.openxmlformats.org/drawingml/2006/main" name="コンテンツ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3A288B00-138B-724C-BB5B-3510F14405B4}"/>
    </a:ext>
  </a:extLst>
</a:theme>
</file>

<file path=ppt/theme/theme4.xml><?xml version="1.0" encoding="utf-8"?>
<a:theme xmlns:a="http://schemas.openxmlformats.org/drawingml/2006/main" name="裏表紙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D5031687-12BC-0C43-89CC-7E13DF8AAC65}"/>
    </a:ext>
  </a:extLst>
</a:theme>
</file>

<file path=ppt/theme/theme5.xml><?xml version="1.0" encoding="utf-8"?>
<a:theme xmlns:a="http://schemas.openxmlformats.org/drawingml/2006/main" name="表紙_Dark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3380B7C1-ABD3-D543-AC7E-83241A250013}"/>
    </a:ext>
  </a:extLst>
</a:theme>
</file>

<file path=ppt/theme/theme6.xml><?xml version="1.0" encoding="utf-8"?>
<a:theme xmlns:a="http://schemas.openxmlformats.org/drawingml/2006/main" name="中扉_Dark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DE3962BC-C5B1-F242-9B5D-113DFB5E7953}"/>
    </a:ext>
  </a:extLst>
</a:theme>
</file>

<file path=ppt/theme/theme7.xml><?xml version="1.0" encoding="utf-8"?>
<a:theme xmlns:a="http://schemas.openxmlformats.org/drawingml/2006/main" name="コンテンツ_Dark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59B9A2C7-D5F4-EE4D-A300-EE507EA0B43F}"/>
    </a:ext>
  </a:extLst>
</a:theme>
</file>

<file path=ppt/theme/theme8.xml><?xml version="1.0" encoding="utf-8"?>
<a:theme xmlns:a="http://schemas.openxmlformats.org/drawingml/2006/main" name="裏表紙_Dark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3D17E552-2371-5D40-BB78-9FE831F9172B}"/>
    </a:ext>
  </a:extLst>
</a:theme>
</file>

<file path=ppt/theme/theme9.xml><?xml version="1.0" encoding="utf-8"?>
<a:theme xmlns:a="http://schemas.openxmlformats.org/drawingml/2006/main" name="ホワイト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C9CE887DBE0C24B8C779A9DBE2B8FFB" ma:contentTypeVersion="3" ma:contentTypeDescription="新しいドキュメントを作成します。" ma:contentTypeScope="" ma:versionID="3dfdaddab237015eea097cdae30b7674">
  <xsd:schema xmlns:xsd="http://www.w3.org/2001/XMLSchema" xmlns:xs="http://www.w3.org/2001/XMLSchema" xmlns:p="http://schemas.microsoft.com/office/2006/metadata/properties" xmlns:ns2="217a988f-e51e-4c4c-b43c-b2493b468783" targetNamespace="http://schemas.microsoft.com/office/2006/metadata/properties" ma:root="true" ma:fieldsID="bc2029c843cc56a2cc1588a57d3c5dab" ns2:_="">
    <xsd:import namespace="217a988f-e51e-4c4c-b43c-b2493b46878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a988f-e51e-4c4c-b43c-b2493b468783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ドキュメント ID 値" ma:description="このアイテムに割り当てられているドキュメント ID の値です。" ma:internalName="_dlc_DocId" ma:readOnly="true">
      <xsd:simpleType>
        <xsd:restriction base="dms:Text"/>
      </xsd:simpleType>
    </xsd:element>
    <xsd:element name="_dlc_DocIdUrl" ma:index="5" nillable="true" ma:displayName="ドキュメントID:" ma:description="このドキュメントへの常時接続リンクです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ID を保持" ma:description="追加時に ID を保持します。" ma:hidden="true" ma:internalName="_dlc_DocIdPersistId" ma:readOnly="true">
      <xsd:simpleType>
        <xsd:restriction base="dms:Boolean"/>
      </xsd:simpleType>
    </xsd:element>
    <xsd:element name="SharedWithUsers" ma:index="11" nillable="true" ma:displayName="共有相手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コンテンツ タイプ"/>
        <xsd:element ref="dc:title" minOccurs="0" maxOccurs="1" ma:index="3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17a988f-e51e-4c4c-b43c-b2493b468783">TFYTKN6ZYC3M-1187819969-1689</_dlc_DocId>
    <_dlc_DocIdUrl xmlns="217a988f-e51e-4c4c-b43c-b2493b468783">
      <Url>https://ils-segg.int.intellilink.co.jp/bp_pr/_layouts/15/DocIdRedir.aspx?ID=TFYTKN6ZYC3M-1187819969-1689</Url>
      <Description>TFYTKN6ZYC3M-1187819969-1689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6873ED-B8EB-481F-A471-5F6A7BDD3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7a988f-e51e-4c4c-b43c-b2493b4687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4FE81C-C05A-4B4F-A50D-CFD6D7158BC3}">
  <ds:schemaRefs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217a988f-e51e-4c4c-b43c-b2493b46878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731E8B3-E0B2-4FFA-B187-E791DEB0C80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548F579-53B8-4B8C-9F58-0D818877B6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CorpPresentation_Template_169_J (2)</Template>
  <TotalTime>0</TotalTime>
  <Words>543</Words>
  <Application>Microsoft Office PowerPoint</Application>
  <PresentationFormat>ワイド画面</PresentationFormat>
  <Paragraphs>196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8</vt:i4>
      </vt:variant>
      <vt:variant>
        <vt:lpstr>スライド タイトル</vt:lpstr>
      </vt:variant>
      <vt:variant>
        <vt:i4>11</vt:i4>
      </vt:variant>
    </vt:vector>
  </HeadingPairs>
  <TitlesOfParts>
    <vt:vector size="23" baseType="lpstr">
      <vt:lpstr>HGPGothicE</vt:lpstr>
      <vt:lpstr>HGP創英角ｺﾞｼｯｸUB</vt:lpstr>
      <vt:lpstr>Meiryo UI</vt:lpstr>
      <vt:lpstr>Arial</vt:lpstr>
      <vt:lpstr>表紙_Light</vt:lpstr>
      <vt:lpstr>中扉_Light</vt:lpstr>
      <vt:lpstr>コンテンツ_Light</vt:lpstr>
      <vt:lpstr>裏表紙_Light</vt:lpstr>
      <vt:lpstr>表紙_Dark</vt:lpstr>
      <vt:lpstr>中扉_Dark</vt:lpstr>
      <vt:lpstr>コンテンツ_Dark</vt:lpstr>
      <vt:lpstr>裏表紙_Dark</vt:lpstr>
      <vt:lpstr>PowerPoint プレゼンテーション</vt:lpstr>
      <vt:lpstr>フロー概要（amazon connect)</vt:lpstr>
      <vt:lpstr>概要(Lambda) </vt:lpstr>
      <vt:lpstr>フローチャート(Lambda)</vt:lpstr>
      <vt:lpstr>DynamoDB</vt:lpstr>
      <vt:lpstr>CSV (祝日、臨時休業日、臨時休業時間）</vt:lpstr>
      <vt:lpstr>CSV (営業日時）※未使用</vt:lpstr>
      <vt:lpstr>EventBridge</vt:lpstr>
      <vt:lpstr>CloudFormation</vt:lpstr>
      <vt:lpstr>CloudFormation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2023-06-29T02:43:45Z</dcterms:created>
  <dcterms:modified xsi:type="dcterms:W3CDTF">2023-08-18T09:49:24Z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0x0101007C9CE887DBE0C24B8C779A9DBE2B8FFB</vt:lpwstr>
  </property>
  <property fmtid="{D5CDD505-2E9C-101B-9397-08002B2CF9AE}" pid="3" name="_dlc_DocIdItemGuid">
    <vt:lpwstr>bf29fb3a-3763-4d94-88aa-9c92d4b549ea</vt:lpwstr>
  </property>
</Properties>
</file>