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5"/>
    <p:sldMasterId id="2147483971" r:id="rId6"/>
    <p:sldMasterId id="2147483975" r:id="rId7"/>
    <p:sldMasterId id="2147483989" r:id="rId8"/>
    <p:sldMasterId id="2147484001" r:id="rId9"/>
    <p:sldMasterId id="2147483962" r:id="rId10"/>
    <p:sldMasterId id="2147483908" r:id="rId11"/>
    <p:sldMasterId id="2147483852" r:id="rId12"/>
  </p:sldMasterIdLst>
  <p:notesMasterIdLst>
    <p:notesMasterId r:id="rId22"/>
  </p:notesMasterIdLst>
  <p:handoutMasterIdLst>
    <p:handoutMasterId r:id="rId23"/>
  </p:handoutMasterIdLst>
  <p:sldIdLst>
    <p:sldId id="258" r:id="rId13"/>
    <p:sldId id="265" r:id="rId14"/>
    <p:sldId id="262" r:id="rId15"/>
    <p:sldId id="259" r:id="rId16"/>
    <p:sldId id="264" r:id="rId17"/>
    <p:sldId id="263" r:id="rId18"/>
    <p:sldId id="266" r:id="rId19"/>
    <p:sldId id="267" r:id="rId20"/>
    <p:sldId id="26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92804016-3219-415B-B8C0-8401C51D036C}">
          <p14:sldIdLst>
            <p14:sldId id="258"/>
          </p14:sldIdLst>
        </p14:section>
        <p14:section name="AmazonConnect" id="{CCAB9605-8557-45AF-8F33-AE27F9368895}">
          <p14:sldIdLst>
            <p14:sldId id="265"/>
          </p14:sldIdLst>
        </p14:section>
        <p14:section name="Lambda" id="{37A4863A-3B55-4FAE-AA12-03B56498D72F}">
          <p14:sldIdLst>
            <p14:sldId id="262"/>
            <p14:sldId id="259"/>
            <p14:sldId id="264"/>
            <p14:sldId id="263"/>
          </p14:sldIdLst>
        </p14:section>
        <p14:section name="CloudFormation" id="{58A6ACDC-A922-4ABC-AD80-9DBD5428E5F3}">
          <p14:sldIdLst>
            <p14:sldId id="266"/>
          </p14:sldIdLst>
        </p14:section>
        <p14:section name="発表資料とりまとめ" id="{FA901078-564F-473E-AA90-2B837635B38A}">
          <p14:sldIdLst>
            <p14:sldId id="267"/>
          </p14:sldIdLst>
        </p14:section>
        <p14:section name="裏表紙" id="{6CE38B8A-ABC5-4568-A557-2795F220705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78" autoAdjust="0"/>
  </p:normalViewPr>
  <p:slideViewPr>
    <p:cSldViewPr snapToGrid="0" snapToObjects="1">
      <p:cViewPr varScale="1">
        <p:scale>
          <a:sx n="96" d="100"/>
          <a:sy n="96" d="100"/>
        </p:scale>
        <p:origin x="9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2023/8/21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novation Curve">
            <a:extLst>
              <a:ext uri="{FF2B5EF4-FFF2-40B4-BE49-F238E27FC236}">
                <a16:creationId xmlns:a16="http://schemas.microsoft.com/office/drawing/2014/main" id="{C7D758E2-2981-8964-2DBD-5E4C29B765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000" y="0"/>
            <a:ext cx="6876000" cy="6876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8E88A40-63CF-7644-EB56-0F82D8E1B9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93FE156B-F772-D01E-4372-4120E5278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6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F524A762-DD3D-0F30-6F39-0BAD647C7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3F105C-816B-C4B5-FF44-9C78401DC345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6A7D226-AA1D-4565-296E-260FC63988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F7EA9B-E085-E004-36B4-F14995B0339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6F1922-EBFD-0984-2464-4DD07C5D3F5B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3FB7A8-16FC-BD93-A0B4-62A3FCF37C5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0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A8380C3-23D1-332E-5763-4E45DE28D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34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853D6E-6D9F-5F51-58ED-3ED1FABFD06D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31878D8-FF4D-F5B8-7D51-A27150395E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55398C-909F-71D0-49CD-60754A59BD4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16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12BB1B84-3873-592B-346A-382DA695B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A10DC3-739F-B3F0-BA1B-B970F391658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09204-40F4-08DA-5F77-8CD9CC767A5B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1F4A7B-797E-8774-7A15-00748447B4EA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2009A-DED3-7073-83CB-04DBCF9C572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11">
            <a:extLst>
              <a:ext uri="{FF2B5EF4-FFF2-40B4-BE49-F238E27FC236}">
                <a16:creationId xmlns:a16="http://schemas.microsoft.com/office/drawing/2014/main" id="{C2044BA7-36F7-9477-3C85-FA967B223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900E81-5532-6F3F-3DCC-003C90BA5ECB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17DA24-7E4F-696A-F536-1C16C913B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05FF2A-BCBB-15AB-3787-FE03495E6FCB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BC1440-FAD9-794A-1B15-7B7A1614395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655178-DE12-7246-7FDA-793D4F72C04F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147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2">
            <a:extLst>
              <a:ext uri="{FF2B5EF4-FFF2-40B4-BE49-F238E27FC236}">
                <a16:creationId xmlns:a16="http://schemas.microsoft.com/office/drawing/2014/main" id="{27DE0808-0ED8-A79F-3641-F6EE9429D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009BF352-2699-13FB-9385-B1041D550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3" name="Innovation Curve">
            <a:extLst>
              <a:ext uri="{FF2B5EF4-FFF2-40B4-BE49-F238E27FC236}">
                <a16:creationId xmlns:a16="http://schemas.microsoft.com/office/drawing/2014/main" id="{EAAB32FC-8847-D6EB-B4CF-97DB854F79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77768" y="2865911"/>
            <a:ext cx="4436464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9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8B2714E5-E25B-504B-CB67-CE2271429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C68497-90FC-6E5F-2917-BB03147BFBD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102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91BFAAA3-9A78-C598-904D-89D4750C2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1D845A-6F22-B3AA-CB2B-CE570ECB54DA}"/>
              </a:ext>
            </a:extLst>
          </p:cNvPr>
          <p:cNvSpPr/>
          <p:nvPr userDrawn="1"/>
        </p:nvSpPr>
        <p:spPr>
          <a:xfrm>
            <a:off x="-10858" y="8998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467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8">
            <a:extLst>
              <a:ext uri="{FF2B5EF4-FFF2-40B4-BE49-F238E27FC236}">
                <a16:creationId xmlns:a16="http://schemas.microsoft.com/office/drawing/2014/main" id="{135D64F4-1CA0-56CF-8C07-767DED8AA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7923DD-A187-436F-BFDF-933B5E40DE59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0B3FE2-7046-025F-1030-28927CDF7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26356CC-4A55-00B4-4C29-4C4FF9AC3E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8966" y="0"/>
            <a:ext cx="4558534" cy="6876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3D2BDA-26EA-370D-2084-F7F1C3809C6A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97F027-0343-7668-5879-F7126DF1758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DC3CA59-45BD-B018-FE26-B50D09901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2704D472-D7F1-5C17-D2C9-89CA9C7E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3" name="テキスト プレースホルダー 10">
            <a:extLst>
              <a:ext uri="{FF2B5EF4-FFF2-40B4-BE49-F238E27FC236}">
                <a16:creationId xmlns:a16="http://schemas.microsoft.com/office/drawing/2014/main" id="{FF2F9E31-F480-6E30-B7CC-0D2A360E0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505876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10AAF6A0-9426-1792-5BF0-ADD639497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0D6933-50FC-7553-7845-69CEDA1C00C5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FF15F3-493A-8C15-9F64-F07669616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A3F11-2310-C251-1D68-4B8F48D501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C1596D-A3C7-4FF6-6DFA-9626A8F8401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D564593-F08C-BEC6-7F51-ED1F5CE127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0B4BDF00-A209-76C8-BB25-F0D0D8A5CF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07CC41DA-AB1D-B096-5118-CDEB9ED3A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033653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A3393BEA-233F-245F-0129-ADDB81581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76937A-BEA1-17BD-51FF-75828A894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6F50BD-6D4E-93A3-94F5-CD0A6C075F68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FAB0DC-12F1-0A0D-5E05-98EABE352010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5B93878-EB0F-DF28-452A-99587B3CF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3" name="テキスト プレースホルダー 6">
            <a:extLst>
              <a:ext uri="{FF2B5EF4-FFF2-40B4-BE49-F238E27FC236}">
                <a16:creationId xmlns:a16="http://schemas.microsoft.com/office/drawing/2014/main" id="{5893501C-E04B-3D7E-860E-2A66FEF8D7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10">
            <a:extLst>
              <a:ext uri="{FF2B5EF4-FFF2-40B4-BE49-F238E27FC236}">
                <a16:creationId xmlns:a16="http://schemas.microsoft.com/office/drawing/2014/main" id="{8ADA0CC1-B34F-2866-9154-43C9EABF8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800671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CF74755-19E7-052E-D6BE-AE04C9B65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B76971-86FF-83F8-9E8E-FF04E7792ABB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FA8725-4E9D-1A8D-75CB-0BBF9E663993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9355A0-2A70-15E3-7B93-39F5C7005529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ECDF7-C73E-11AF-9E8E-8C6D93EE20F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09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6" name="Innovationcurve">
            <a:extLst>
              <a:ext uri="{FF2B5EF4-FFF2-40B4-BE49-F238E27FC236}">
                <a16:creationId xmlns:a16="http://schemas.microsoft.com/office/drawing/2014/main" id="{7CF64CB9-660F-8471-3C6F-4FD9FD6E3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1600" y="2433600"/>
            <a:ext cx="3729600" cy="37399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3F721B-F20E-EF98-7C7E-D4DD7319192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3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>
            <a:extLst>
              <a:ext uri="{FF2B5EF4-FFF2-40B4-BE49-F238E27FC236}">
                <a16:creationId xmlns:a16="http://schemas.microsoft.com/office/drawing/2014/main" id="{A3D5047C-C1BE-4A97-3D30-4818BC078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68E6879D-7AAE-B9F3-790D-BB85BE746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EDD009-B7C6-2FAB-6C6C-D361E024042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図プレースホルダー 15">
            <a:extLst>
              <a:ext uri="{FF2B5EF4-FFF2-40B4-BE49-F238E27FC236}">
                <a16:creationId xmlns:a16="http://schemas.microsoft.com/office/drawing/2014/main" id="{B62A01C9-0B30-0082-9D00-73A4244F8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166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758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790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73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51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08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75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572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284A47DF-598D-4484-FC4C-BB3F7796E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FC142-EE3C-1097-DFF9-406290BF82E8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006D64-E6DC-EC14-0869-CFFA4F407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2FFD09-936A-AF7C-CD3D-13DA700D6B3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0E21C-D3DA-C1C9-6335-53E0F302CA3F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D76DD1-6CF3-67A2-ABEE-C68044278951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267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364C7304-EA79-3047-AAB3-5F36CE9C4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28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12F8C5-0E88-DAD9-ABAF-0068EAED006A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11AB2B-344F-4945-B779-70D998A01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2071F-A70C-04A3-5591-E26AA3F70795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1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DC568D06-FD64-D9E7-EBEA-E4543E82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8" name="タイトル 2">
            <a:extLst>
              <a:ext uri="{FF2B5EF4-FFF2-40B4-BE49-F238E27FC236}">
                <a16:creationId xmlns:a16="http://schemas.microsoft.com/office/drawing/2014/main" id="{D5207BED-C451-AA8A-BEC8-1DBBC55EB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6D1013E2-8F90-20CA-6004-C9D6A6533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5B0EF5B0-BD1D-106F-C4E1-D30AB815A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0D95E3-21F4-A71F-7D73-FE15E156422C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9542F4-2785-BB77-7E12-1225021C408C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54130-C13B-014A-F9F3-0C8FCD6D24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38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A5C280F5-C8A3-ED0C-C7A4-8D18EBF14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9BBD56-FDC8-781A-F41D-9973F313B29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B0CE17-A075-1981-B937-98723C53A715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CDB277-94A0-134B-3BE0-C7631A608D43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3BD25D-ABBB-6D2D-8F6B-16DB936E7872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4606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プレースホルダー 11">
            <a:extLst>
              <a:ext uri="{FF2B5EF4-FFF2-40B4-BE49-F238E27FC236}">
                <a16:creationId xmlns:a16="http://schemas.microsoft.com/office/drawing/2014/main" id="{9A370874-D6E7-8236-0AEC-2B707CC0D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712D3F-0A14-B965-583E-18E6FCE4A735}"/>
              </a:ext>
            </a:extLst>
          </p:cNvPr>
          <p:cNvSpPr/>
          <p:nvPr userDrawn="1"/>
        </p:nvSpPr>
        <p:spPr>
          <a:xfrm>
            <a:off x="1200" y="5205601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D7E9EC-CF46-317F-6A0E-F6BDEEB785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D602CA-4EF9-5AA1-3EE4-33973263E2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93AE18-67FE-0AB9-197B-5A29BB657E4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8B6262-DDC9-FD06-5613-CDCB22E48DD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65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4299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E84247-9F18-8E6D-E1A4-05326A6BB13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992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5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A9910CCF-4EBE-E415-55B6-EB2146CB3D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-10858" y="2"/>
            <a:ext cx="12202857" cy="6857997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BDF2C6-C064-BC40-82E9-4D1BAEA155C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5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279E55B6-184B-9445-3C84-3C51FFA63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56B16-CC7F-D18A-5F95-82F6F68027FD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8BC61F-DFF6-D0AA-091E-65340A8F721F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163610-4754-0AB2-758B-6FFD6261400E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3C299-B1D8-32E7-0665-7030EF319DF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2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B864475-214E-676F-1057-8A4E44927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2CEE08-CDC8-97A0-0539-B8FAF99A176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FADF36-0739-4336-5F19-36F99723999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図プレースホルダー 15">
            <a:extLst>
              <a:ext uri="{FF2B5EF4-FFF2-40B4-BE49-F238E27FC236}">
                <a16:creationId xmlns:a16="http://schemas.microsoft.com/office/drawing/2014/main" id="{7A73D8A7-ECC3-BBC6-EF06-B230921C7B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9.gi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9.gif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67" y="191534"/>
            <a:ext cx="2244917" cy="5698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FFB214-AC1C-6625-D288-FF1B7FC90CA1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0B27DF-CFBE-A4A8-9EB1-3609B2C2EB7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  <p:sldLayoutId id="2147483934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0D56C-E1F5-E3B7-AD07-B9E1E5DD0E1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4010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1BF0E7-CA3F-2C26-0703-F0CB01EA9A9E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B9C5D-DBB2-F3AC-7527-30B13EFFFBF0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355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19" r:id="rId2"/>
    <p:sldLayoutId id="2147484017" r:id="rId3"/>
    <p:sldLayoutId id="2147484016" r:id="rId4"/>
    <p:sldLayoutId id="2147484008" r:id="rId5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rgbClr val="F8F8F8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3028" y="6425921"/>
            <a:ext cx="1148887" cy="29265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C1424A-EE89-C720-553C-1637224A6A99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8273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bg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20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1C27BE-E0A7-BBB4-DB0E-D4D404FF82A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37138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4" r:id="rId8"/>
    <p:sldLayoutId id="2147483947" r:id="rId9"/>
    <p:sldLayoutId id="2147483948" r:id="rId10"/>
    <p:sldLayoutId id="2147484018" r:id="rId11"/>
    <p:sldLayoutId id="2147483951" r:id="rId12"/>
    <p:sldLayoutId id="2147484011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bg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ja-JP" altLang="en-US" dirty="0" smtClean="0"/>
              <a:t>インターン課題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</a:t>
            </a:r>
            <a:r>
              <a:rPr lang="en-US" altLang="ja-JP" dirty="0" smtClean="0"/>
              <a:t>/8/14 - 2023/8/25  </a:t>
            </a:r>
            <a:r>
              <a:rPr lang="ja-JP" altLang="en-US" dirty="0" smtClean="0"/>
              <a:t>福島さん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1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AmazonConnect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課題１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Amazon Connect </a:t>
            </a:r>
            <a:r>
              <a:rPr lang="ja-JP" altLang="en-US" dirty="0" smtClean="0"/>
              <a:t>を使って、ソフトフォン（</a:t>
            </a:r>
            <a:r>
              <a:rPr lang="en-US" altLang="ja-JP" dirty="0" smtClean="0"/>
              <a:t>CCP</a:t>
            </a:r>
            <a:r>
              <a:rPr lang="ja-JP" altLang="en-US" dirty="0" smtClean="0"/>
              <a:t>）での通話を体験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課題２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Amazon Connect </a:t>
            </a:r>
            <a:r>
              <a:rPr lang="ja-JP" altLang="en-US" dirty="0" smtClean="0"/>
              <a:t>の フロー の 発着信 の フロー を作成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課題３</a:t>
            </a:r>
            <a:endParaRPr lang="en-US" altLang="ja-JP" dirty="0" smtClean="0"/>
          </a:p>
          <a:p>
            <a:r>
              <a:rPr lang="ja-JP" altLang="en-US" dirty="0" smtClean="0"/>
              <a:t>　作成した 営業日判定の</a:t>
            </a:r>
            <a:r>
              <a:rPr lang="en-US" altLang="ja-JP" dirty="0" smtClean="0"/>
              <a:t>Lambda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Connect</a:t>
            </a:r>
            <a:r>
              <a:rPr lang="ja-JP" altLang="en-US" dirty="0" smtClean="0"/>
              <a:t> の フロー に組み込んで、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営業時間内外の判定が分岐されて、</a:t>
            </a:r>
            <a:endParaRPr lang="en-US" altLang="ja-JP" dirty="0" smtClean="0"/>
          </a:p>
          <a:p>
            <a:r>
              <a:rPr lang="ja-JP" altLang="en-US" dirty="0" smtClean="0"/>
              <a:t>　　・営業時間内の場合、オペレータ役と通話ができる。</a:t>
            </a:r>
            <a:endParaRPr lang="en-US" altLang="ja-JP" dirty="0" smtClean="0"/>
          </a:p>
          <a:p>
            <a:r>
              <a:rPr lang="ja-JP" altLang="en-US" dirty="0" smtClean="0"/>
              <a:t>　　・営業時間外の場合、営業時間外の自動音声ガイドが流れる（オペレータ役との通話はできない）</a:t>
            </a:r>
            <a:endParaRPr lang="en-US" altLang="ja-JP" dirty="0" smtClean="0"/>
          </a:p>
          <a:p>
            <a:r>
              <a:rPr lang="ja-JP" altLang="en-US" dirty="0" smtClean="0"/>
              <a:t>　ことを体験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156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Lambda</a:t>
            </a:r>
            <a:r>
              <a:rPr kumimoji="1" lang="ja-JP" altLang="en-US" dirty="0" smtClean="0"/>
              <a:t>課題１：スケジュール管理機能の</a:t>
            </a:r>
            <a:r>
              <a:rPr lang="ja-JP" altLang="en-US" dirty="0"/>
              <a:t>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 smtClean="0"/>
              <a:t>背景</a:t>
            </a:r>
            <a:r>
              <a:rPr lang="ja-JP" altLang="en-US" sz="1200" dirty="0"/>
              <a:t>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 err="1" smtClean="0"/>
              <a:t>AmazonConnect</a:t>
            </a:r>
            <a:r>
              <a:rPr lang="ja-JP" altLang="en-US" sz="1200" dirty="0" smtClean="0"/>
              <a:t>では、祝日・臨時休業日の設定ができないため、システムでスケジュール</a:t>
            </a:r>
            <a:r>
              <a:rPr lang="ja-JP" altLang="en-US" sz="1200" dirty="0"/>
              <a:t>登録出来ないかの相談があった</a:t>
            </a:r>
            <a:r>
              <a:rPr lang="ja-JP" altLang="en-US" sz="1200" dirty="0" smtClean="0"/>
              <a:t>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　（週ごとに設定を変える必要があり、運用が煩雑となるため。）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要件</a:t>
            </a:r>
            <a:r>
              <a:rPr lang="ja-JP" altLang="en-US" sz="1200" dirty="0" smtClean="0"/>
              <a:t>：</a:t>
            </a:r>
            <a:endParaRPr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曜日単位の営業時間判定ができること</a:t>
            </a:r>
            <a:endParaRPr kumimoji="1"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2</a:t>
            </a:r>
            <a:r>
              <a:rPr lang="ja-JP" altLang="en-US" sz="1200" dirty="0"/>
              <a:t>年先まで</a:t>
            </a:r>
            <a:r>
              <a:rPr lang="ja-JP" altLang="en-US" sz="1200" dirty="0" smtClean="0"/>
              <a:t>祝日、臨時休業</a:t>
            </a:r>
            <a:r>
              <a:rPr lang="ja-JP" altLang="en-US" sz="1200" dirty="0"/>
              <a:t>日、</a:t>
            </a:r>
            <a:r>
              <a:rPr lang="ja-JP" altLang="en-US" sz="1200" dirty="0" smtClean="0"/>
              <a:t>臨時休業時間の判定ができること</a:t>
            </a:r>
            <a:endParaRPr lang="en-US" altLang="ja-JP" sz="1200" dirty="0" smtClean="0"/>
          </a:p>
          <a:p>
            <a:r>
              <a:rPr lang="en-US" altLang="ja-JP" sz="1200" dirty="0" smtClean="0"/>
              <a:t>  </a:t>
            </a:r>
            <a:r>
              <a:rPr lang="ja-JP" altLang="en-US" sz="1200" dirty="0" smtClean="0"/>
              <a:t>祝日、臨時協業日、臨時休業時間の判定が優先されること</a:t>
            </a:r>
            <a:endParaRPr lang="en-US" altLang="ja-JP" sz="1200" dirty="0" smtClean="0"/>
          </a:p>
          <a:p>
            <a:r>
              <a:rPr lang="ja-JP" altLang="en-US" sz="1200" dirty="0"/>
              <a:t>　アマゾンコネクトインスタンス単位で設定できること</a:t>
            </a:r>
            <a:endParaRPr lang="en-US" altLang="ja-JP" sz="1200" dirty="0"/>
          </a:p>
          <a:p>
            <a:r>
              <a:rPr lang="ja-JP" altLang="en-US" sz="1200" dirty="0"/>
              <a:t>　キュー名単位で設定できる</a:t>
            </a:r>
            <a:r>
              <a:rPr lang="ja-JP" altLang="en-US" sz="1200" dirty="0" smtClean="0"/>
              <a:t>こと</a:t>
            </a:r>
            <a:endParaRPr lang="en-US" altLang="ja-JP" sz="1200" dirty="0" smtClean="0"/>
          </a:p>
          <a:p>
            <a:r>
              <a:rPr lang="ja-JP" altLang="en-US" sz="1200" dirty="0" smtClean="0"/>
              <a:t>　月～金　営業時間</a:t>
            </a:r>
            <a:r>
              <a:rPr lang="en-US" altLang="ja-JP" sz="1200" dirty="0" smtClean="0"/>
              <a:t>10:00</a:t>
            </a:r>
            <a:r>
              <a:rPr lang="ja-JP" altLang="en-US" sz="1200" dirty="0" smtClean="0"/>
              <a:t>～</a:t>
            </a:r>
            <a:r>
              <a:rPr lang="en-US" altLang="ja-JP" sz="1200" dirty="0" smtClean="0"/>
              <a:t>18:30</a:t>
            </a:r>
          </a:p>
          <a:p>
            <a:r>
              <a:rPr lang="ja-JP" altLang="en-US" sz="1200" dirty="0" smtClean="0"/>
              <a:t>　土日　休み</a:t>
            </a:r>
            <a:endParaRPr lang="en-US" altLang="ja-JP" sz="1200" dirty="0" smtClean="0"/>
          </a:p>
          <a:p>
            <a:r>
              <a:rPr lang="ja-JP" altLang="en-US" sz="1200" dirty="0" smtClean="0"/>
              <a:t>　祝日、臨時休業日、臨時休業時間　例外テーブルのみ</a:t>
            </a:r>
            <a:endParaRPr lang="en-US" altLang="ja-JP" sz="1200" dirty="0"/>
          </a:p>
          <a:p>
            <a:r>
              <a:rPr kumimoji="1" lang="ja-JP" altLang="en-US" sz="1200" dirty="0" smtClean="0"/>
              <a:t>　インスタンスごとのテーブル</a:t>
            </a:r>
            <a:endParaRPr kumimoji="1"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キューはパーティションキー</a:t>
            </a:r>
            <a:endParaRPr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lang="ja-JP" altLang="en-US" sz="1200" dirty="0" smtClean="0"/>
              <a:t>日付はソートキー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AWS</a:t>
            </a:r>
            <a:r>
              <a:rPr lang="ja-JP" altLang="en-US" sz="1200" dirty="0" smtClean="0"/>
              <a:t>使用サービス：</a:t>
            </a:r>
            <a:endParaRPr lang="en-US" altLang="ja-JP" sz="1200" dirty="0"/>
          </a:p>
          <a:p>
            <a:r>
              <a:rPr kumimoji="1" lang="ja-JP" altLang="en-US" sz="1200" dirty="0" smtClean="0"/>
              <a:t>　</a:t>
            </a:r>
            <a:r>
              <a:rPr lang="en-US" altLang="ja-JP" sz="1200" dirty="0" smtClean="0"/>
              <a:t>Lambda , </a:t>
            </a:r>
            <a:r>
              <a:rPr lang="en-US" altLang="ja-JP" sz="1200" dirty="0" err="1" smtClean="0"/>
              <a:t>DynamoDB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言語：</a:t>
            </a:r>
            <a:endParaRPr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lang="en-US" altLang="ja-JP" sz="1200" dirty="0" smtClean="0"/>
              <a:t>Python or Java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Input</a:t>
            </a:r>
            <a:r>
              <a:rPr lang="ja-JP" altLang="en-US" sz="1200" dirty="0" smtClean="0"/>
              <a:t>：</a:t>
            </a:r>
            <a:endParaRPr lang="en-US" altLang="ja-JP" sz="1200" dirty="0"/>
          </a:p>
          <a:p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amazon connect </a:t>
            </a:r>
            <a:r>
              <a:rPr kumimoji="1" lang="ja-JP" altLang="en-US" sz="1200" dirty="0" smtClean="0"/>
              <a:t>キュー名、インスタンス名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戻り値：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True</a:t>
            </a:r>
            <a:r>
              <a:rPr lang="ja-JP" altLang="en-US" sz="1200" dirty="0" smtClean="0"/>
              <a:t>：営業日、営業時間内　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False</a:t>
            </a:r>
            <a:r>
              <a:rPr lang="ja-JP" altLang="en-US" sz="1200" dirty="0" smtClean="0"/>
              <a:t>：営業日、営業時間外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11956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フローイメージ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1997" y="1038225"/>
            <a:ext cx="9766418" cy="5197475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633355" y="3127108"/>
            <a:ext cx="1144745" cy="11447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58266" y="2666418"/>
            <a:ext cx="1151725" cy="600293"/>
          </a:xfrm>
          <a:prstGeom prst="wedgeRoundRectCallout">
            <a:avLst>
              <a:gd name="adj1" fmla="val 71389"/>
              <a:gd name="adj2" fmla="val 9642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この部分の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Lambda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構築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861863" y="3127108"/>
            <a:ext cx="1047022" cy="11447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400118" y="2344167"/>
            <a:ext cx="1780621" cy="845763"/>
          </a:xfrm>
          <a:prstGeom prst="wedgeRoundRectCallout">
            <a:avLst>
              <a:gd name="adj1" fmla="val -193669"/>
              <a:gd name="adj2" fmla="val 71253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この部分</a:t>
            </a:r>
            <a:r>
              <a:rPr lang="ja-JP" altLang="en-US" sz="1400" dirty="0">
                <a:solidFill>
                  <a:schemeClr val="tx1"/>
                </a:solidFill>
              </a:rPr>
              <a:t>で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Lambda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からの戻り値で営業時間を判定</a:t>
            </a:r>
          </a:p>
        </p:txBody>
      </p:sp>
    </p:spTree>
    <p:extLst>
      <p:ext uri="{BB962C8B-B14F-4D97-AF65-F5344CB8AC3E}">
        <p14:creationId xmlns:p14="http://schemas.microsoft.com/office/powerpoint/2010/main" val="25321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ログ出力用に組み込んでほしいサブモジュール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371474" y="926982"/>
            <a:ext cx="5161225" cy="5196814"/>
          </a:xfrm>
        </p:spPr>
        <p:txBody>
          <a:bodyPr/>
          <a:lstStyle/>
          <a:p>
            <a:r>
              <a:rPr lang="en-US" altLang="ja-JP" sz="800" dirty="0" smtClean="0"/>
              <a:t>[</a:t>
            </a:r>
            <a:r>
              <a:rPr lang="ja-JP" altLang="en-US" sz="800" dirty="0" smtClean="0"/>
              <a:t>環境変数</a:t>
            </a:r>
            <a:r>
              <a:rPr lang="en-US" altLang="ja-JP" sz="800" dirty="0" smtClean="0"/>
              <a:t>]</a:t>
            </a:r>
            <a:endParaRPr lang="ja-JP" altLang="ja-JP" sz="800" dirty="0"/>
          </a:p>
          <a:p>
            <a:r>
              <a:rPr lang="en-US" altLang="ja-JP" sz="800" dirty="0"/>
              <a:t>LOG_FORMAT : [%(</a:t>
            </a:r>
            <a:r>
              <a:rPr lang="en-US" altLang="ja-JP" sz="800" dirty="0" err="1"/>
              <a:t>levelname</a:t>
            </a:r>
            <a:r>
              <a:rPr lang="en-US" altLang="ja-JP" sz="800" dirty="0"/>
              <a:t>)s] %(message)s</a:t>
            </a:r>
            <a:endParaRPr lang="ja-JP" altLang="ja-JP" sz="800" dirty="0"/>
          </a:p>
          <a:p>
            <a:r>
              <a:rPr lang="en-US" altLang="ja-JP" sz="800" dirty="0"/>
              <a:t>LOG_LEVEL  : 10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* LOG_LEVEL : 0:NOTSET 10:DEBUG 20:INFO 30:WARNING 40:ERROR 50:CRITICAL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[</a:t>
            </a:r>
            <a:r>
              <a:rPr lang="en-US" altLang="ja-JP" sz="800" dirty="0" smtClean="0"/>
              <a:t>Global</a:t>
            </a:r>
            <a:r>
              <a:rPr lang="ja-JP" altLang="en-US" sz="800" dirty="0" smtClean="0"/>
              <a:t>定義</a:t>
            </a:r>
            <a:r>
              <a:rPr lang="en-US" altLang="ja-JP" sz="800" dirty="0" smtClean="0"/>
              <a:t>]</a:t>
            </a:r>
            <a:endParaRPr lang="ja-JP" altLang="ja-JP" sz="800" dirty="0"/>
          </a:p>
          <a:p>
            <a:r>
              <a:rPr lang="en-US" altLang="ja-JP" sz="800" dirty="0"/>
              <a:t>import logging</a:t>
            </a:r>
            <a:endParaRPr lang="ja-JP" altLang="ja-JP" sz="800" dirty="0"/>
          </a:p>
          <a:p>
            <a:r>
              <a:rPr lang="en-US" altLang="ja-JP" sz="800" dirty="0"/>
              <a:t>_logger = </a:t>
            </a:r>
            <a:r>
              <a:rPr lang="en-US" altLang="ja-JP" sz="800" dirty="0" err="1"/>
              <a:t>logging.getLogger</a:t>
            </a:r>
            <a:r>
              <a:rPr lang="en-US" altLang="ja-JP" sz="800" dirty="0"/>
              <a:t>()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[</a:t>
            </a:r>
            <a:r>
              <a:rPr lang="en-US" altLang="ja-JP" sz="800" dirty="0" smtClean="0"/>
              <a:t>local</a:t>
            </a:r>
            <a:r>
              <a:rPr lang="ja-JP" altLang="en-US" sz="800" dirty="0" smtClean="0"/>
              <a:t>定義</a:t>
            </a:r>
            <a:r>
              <a:rPr lang="en-US" altLang="ja-JP" sz="800" dirty="0" smtClean="0"/>
              <a:t>]</a:t>
            </a:r>
            <a:endParaRPr lang="ja-JP" altLang="ja-JP" sz="800" dirty="0"/>
          </a:p>
          <a:p>
            <a:r>
              <a:rPr lang="en-US" altLang="ja-JP" sz="800" dirty="0"/>
              <a:t># Logger</a:t>
            </a:r>
            <a:r>
              <a:rPr lang="ja-JP" altLang="ja-JP" sz="800" dirty="0"/>
              <a:t>の初期設定</a:t>
            </a:r>
          </a:p>
          <a:p>
            <a:r>
              <a:rPr lang="en-US" altLang="ja-JP" sz="800" dirty="0" err="1"/>
              <a:t>initLogger</a:t>
            </a:r>
            <a:r>
              <a:rPr lang="en-US" altLang="ja-JP" sz="800" dirty="0"/>
              <a:t>()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[sample]</a:t>
            </a:r>
            <a:endParaRPr lang="ja-JP" altLang="ja-JP" sz="800" dirty="0"/>
          </a:p>
          <a:p>
            <a:r>
              <a:rPr lang="en-US" altLang="ja-JP" sz="800" dirty="0"/>
              <a:t>_</a:t>
            </a:r>
            <a:r>
              <a:rPr lang="en-US" altLang="ja-JP" sz="800" dirty="0" err="1"/>
              <a:t>logger.debug</a:t>
            </a:r>
            <a:r>
              <a:rPr lang="en-US" altLang="ja-JP" sz="800" dirty="0"/>
              <a:t>('</a:t>
            </a:r>
            <a:r>
              <a:rPr lang="en-US" altLang="ja-JP" sz="800" dirty="0" err="1"/>
              <a:t>xxx:yyy</a:t>
            </a:r>
            <a:r>
              <a:rPr lang="en-US" altLang="ja-JP" sz="800" dirty="0"/>
              <a:t>\n')</a:t>
            </a:r>
            <a:endParaRPr lang="ja-JP" altLang="ja-JP" sz="800" dirty="0"/>
          </a:p>
          <a:p>
            <a:r>
              <a:rPr lang="en-US" altLang="ja-JP" sz="800" dirty="0"/>
              <a:t>_logger.info('</a:t>
            </a:r>
            <a:r>
              <a:rPr lang="en-US" altLang="ja-JP" sz="800" dirty="0" err="1"/>
              <a:t>xxx:yyy</a:t>
            </a:r>
            <a:r>
              <a:rPr lang="en-US" altLang="ja-JP" sz="800" dirty="0"/>
              <a:t>\n')</a:t>
            </a:r>
            <a:endParaRPr lang="ja-JP" altLang="ja-JP" sz="800" dirty="0"/>
          </a:p>
          <a:p>
            <a:r>
              <a:rPr lang="en-US" altLang="ja-JP" sz="800" dirty="0"/>
              <a:t>_</a:t>
            </a:r>
            <a:r>
              <a:rPr lang="en-US" altLang="ja-JP" sz="800" dirty="0" err="1"/>
              <a:t>logger.warning</a:t>
            </a:r>
            <a:r>
              <a:rPr lang="en-US" altLang="ja-JP" sz="800" dirty="0"/>
              <a:t>('</a:t>
            </a:r>
            <a:r>
              <a:rPr lang="en-US" altLang="ja-JP" sz="800" dirty="0" err="1"/>
              <a:t>xxx:yyy</a:t>
            </a:r>
            <a:r>
              <a:rPr lang="en-US" altLang="ja-JP" sz="800" dirty="0"/>
              <a:t>\n')</a:t>
            </a:r>
            <a:endParaRPr lang="ja-JP" altLang="ja-JP" sz="800" dirty="0"/>
          </a:p>
          <a:p>
            <a:r>
              <a:rPr lang="en-US" altLang="ja-JP" sz="800" dirty="0"/>
              <a:t>_</a:t>
            </a:r>
            <a:r>
              <a:rPr lang="en-US" altLang="ja-JP" sz="800" dirty="0" err="1"/>
              <a:t>logger.error</a:t>
            </a:r>
            <a:r>
              <a:rPr lang="en-US" altLang="ja-JP" sz="800" dirty="0"/>
              <a:t>('</a:t>
            </a:r>
            <a:r>
              <a:rPr lang="en-US" altLang="ja-JP" sz="800" dirty="0" err="1"/>
              <a:t>xxx:yyy</a:t>
            </a:r>
            <a:r>
              <a:rPr lang="en-US" altLang="ja-JP" sz="800" dirty="0"/>
              <a:t>\n')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endParaRPr kumimoji="1" lang="ja-JP" altLang="en-US" sz="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58156" y="926982"/>
            <a:ext cx="6160644" cy="530821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r>
              <a:rPr lang="en-US" altLang="ja-JP" sz="800" dirty="0">
                <a:latin typeface="+mn-ea"/>
              </a:rPr>
              <a:t>[sub module]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</a:t>
            </a:r>
            <a:r>
              <a:rPr lang="en-US" altLang="ja-JP" sz="800" dirty="0">
                <a:latin typeface="+mn-ea"/>
              </a:rPr>
              <a:t>Logger</a:t>
            </a:r>
            <a:r>
              <a:rPr lang="ja-JP" altLang="ja-JP" sz="800" dirty="0">
                <a:latin typeface="+mn-ea"/>
              </a:rPr>
              <a:t>初期設定処理】</a:t>
            </a: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</a:t>
            </a:r>
            <a:r>
              <a:rPr lang="en-US" altLang="ja-JP" sz="800" dirty="0">
                <a:latin typeface="+mn-ea"/>
              </a:rPr>
              <a:t>INPUT</a:t>
            </a:r>
            <a:r>
              <a:rPr lang="ja-JP" altLang="ja-JP" sz="800" dirty="0">
                <a:latin typeface="+mn-ea"/>
              </a:rPr>
              <a:t>】 なし</a:t>
            </a: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</a:t>
            </a:r>
            <a:r>
              <a:rPr lang="en-US" altLang="ja-JP" sz="800" dirty="0">
                <a:latin typeface="+mn-ea"/>
              </a:rPr>
              <a:t>OUTPUT</a:t>
            </a:r>
            <a:r>
              <a:rPr lang="ja-JP" altLang="ja-JP" sz="800" dirty="0">
                <a:latin typeface="+mn-ea"/>
              </a:rPr>
              <a:t>】なし</a:t>
            </a: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【処理概要】</a:t>
            </a:r>
          </a:p>
          <a:p>
            <a:r>
              <a:rPr lang="en-US" altLang="ja-JP" sz="800" dirty="0">
                <a:latin typeface="+mn-ea"/>
              </a:rPr>
              <a:t>#</a:t>
            </a:r>
            <a:r>
              <a:rPr lang="ja-JP" altLang="ja-JP" sz="800" dirty="0">
                <a:latin typeface="+mn-ea"/>
              </a:rPr>
              <a:t>　　</a:t>
            </a:r>
            <a:r>
              <a:rPr lang="en-US" altLang="ja-JP" sz="800" dirty="0">
                <a:latin typeface="+mn-ea"/>
              </a:rPr>
              <a:t>logger</a:t>
            </a:r>
            <a:r>
              <a:rPr lang="ja-JP" altLang="ja-JP" sz="800" dirty="0">
                <a:latin typeface="+mn-ea"/>
              </a:rPr>
              <a:t>の</a:t>
            </a:r>
            <a:r>
              <a:rPr lang="en-US" altLang="ja-JP" sz="800" dirty="0">
                <a:latin typeface="+mn-ea"/>
              </a:rPr>
              <a:t>LOG</a:t>
            </a:r>
            <a:r>
              <a:rPr lang="ja-JP" altLang="ja-JP" sz="800" dirty="0">
                <a:latin typeface="+mn-ea"/>
              </a:rPr>
              <a:t>レベルとフォーマットを環境変数から設定する</a:t>
            </a:r>
          </a:p>
          <a:p>
            <a:r>
              <a:rPr lang="en-US" altLang="ja-JP" sz="800" dirty="0" err="1">
                <a:latin typeface="+mn-ea"/>
              </a:rPr>
              <a:t>def</a:t>
            </a:r>
            <a:r>
              <a:rPr lang="en-US" altLang="ja-JP" sz="800" dirty="0">
                <a:latin typeface="+mn-ea"/>
              </a:rPr>
              <a:t> </a:t>
            </a:r>
            <a:r>
              <a:rPr lang="en-US" altLang="ja-JP" sz="800" dirty="0" err="1">
                <a:latin typeface="+mn-ea"/>
              </a:rPr>
              <a:t>initLogger</a:t>
            </a:r>
            <a:r>
              <a:rPr lang="en-US" altLang="ja-JP" sz="800" dirty="0">
                <a:latin typeface="+mn-ea"/>
              </a:rPr>
              <a:t>():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# </a:t>
            </a:r>
            <a:r>
              <a:rPr lang="ja-JP" altLang="ja-JP" sz="800" dirty="0">
                <a:latin typeface="+mn-ea"/>
              </a:rPr>
              <a:t>環境変数から</a:t>
            </a:r>
            <a:r>
              <a:rPr lang="en-US" altLang="ja-JP" sz="800" dirty="0">
                <a:latin typeface="+mn-ea"/>
              </a:rPr>
              <a:t>LOG_LEVEL</a:t>
            </a:r>
            <a:r>
              <a:rPr lang="ja-JP" altLang="ja-JP" sz="800" dirty="0">
                <a:latin typeface="+mn-ea"/>
              </a:rPr>
              <a:t>を取得して設定する</a:t>
            </a:r>
          </a:p>
          <a:p>
            <a:r>
              <a:rPr lang="en-US" altLang="ja-JP" sz="800" dirty="0">
                <a:latin typeface="+mn-ea"/>
              </a:rPr>
              <a:t>    # 0:NOTSET 10:DEBUG 20:INFO 30:WARNING 40:ERROR 50:CRITICAL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try: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</a:t>
            </a:r>
            <a:r>
              <a:rPr lang="en-US" altLang="ja-JP" sz="800" dirty="0" err="1">
                <a:latin typeface="+mn-ea"/>
              </a:rPr>
              <a:t>wLogLevel</a:t>
            </a:r>
            <a:r>
              <a:rPr lang="en-US" altLang="ja-JP" sz="800" dirty="0">
                <a:latin typeface="+mn-ea"/>
              </a:rPr>
              <a:t> = </a:t>
            </a:r>
            <a:r>
              <a:rPr lang="en-US" altLang="ja-JP" sz="800" dirty="0" err="1">
                <a:latin typeface="+mn-ea"/>
              </a:rPr>
              <a:t>os.environ</a:t>
            </a:r>
            <a:r>
              <a:rPr lang="en-US" altLang="ja-JP" sz="800" dirty="0">
                <a:latin typeface="+mn-ea"/>
              </a:rPr>
              <a:t>['LOG_LEVEL']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except </a:t>
            </a:r>
            <a:r>
              <a:rPr lang="en-US" altLang="ja-JP" sz="800" dirty="0" err="1">
                <a:latin typeface="+mn-ea"/>
              </a:rPr>
              <a:t>KeyError</a:t>
            </a:r>
            <a:r>
              <a:rPr lang="en-US" altLang="ja-JP" sz="800" dirty="0">
                <a:latin typeface="+mn-ea"/>
              </a:rPr>
              <a:t> as err: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# LOG_LEVEL</a:t>
            </a:r>
            <a:r>
              <a:rPr lang="ja-JP" altLang="ja-JP" sz="800" dirty="0">
                <a:latin typeface="+mn-ea"/>
              </a:rPr>
              <a:t>が未定義の場合【</a:t>
            </a:r>
            <a:r>
              <a:rPr lang="en-US" altLang="ja-JP" sz="800" dirty="0">
                <a:latin typeface="+mn-ea"/>
              </a:rPr>
              <a:t>INFO</a:t>
            </a:r>
            <a:r>
              <a:rPr lang="ja-JP" altLang="ja-JP" sz="800" dirty="0">
                <a:latin typeface="+mn-ea"/>
              </a:rPr>
              <a:t>】を適用する</a:t>
            </a:r>
          </a:p>
          <a:p>
            <a:r>
              <a:rPr lang="en-US" altLang="ja-JP" sz="800" dirty="0">
                <a:latin typeface="+mn-ea"/>
              </a:rPr>
              <a:t>        _</a:t>
            </a:r>
            <a:r>
              <a:rPr lang="en-US" altLang="ja-JP" sz="800" dirty="0" err="1">
                <a:latin typeface="+mn-ea"/>
              </a:rPr>
              <a:t>logger.warning</a:t>
            </a:r>
            <a:r>
              <a:rPr lang="en-US" altLang="ja-JP" sz="800" dirty="0">
                <a:latin typeface="+mn-ea"/>
              </a:rPr>
              <a:t>('LOG_LEVEL Not Configuration\n')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</a:t>
            </a:r>
            <a:r>
              <a:rPr lang="en-US" altLang="ja-JP" sz="800" dirty="0" err="1">
                <a:latin typeface="+mn-ea"/>
              </a:rPr>
              <a:t>wLogLevel</a:t>
            </a:r>
            <a:r>
              <a:rPr lang="en-US" altLang="ja-JP" sz="800" dirty="0">
                <a:latin typeface="+mn-ea"/>
              </a:rPr>
              <a:t> = '20'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try: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</a:t>
            </a:r>
            <a:r>
              <a:rPr lang="en-US" altLang="ja-JP" sz="800" dirty="0" err="1">
                <a:latin typeface="+mn-ea"/>
              </a:rPr>
              <a:t>iLogLevel</a:t>
            </a:r>
            <a:r>
              <a:rPr lang="en-US" altLang="ja-JP" sz="800" dirty="0">
                <a:latin typeface="+mn-ea"/>
              </a:rPr>
              <a:t> = </a:t>
            </a:r>
            <a:r>
              <a:rPr lang="en-US" altLang="ja-JP" sz="800" dirty="0" err="1">
                <a:latin typeface="+mn-ea"/>
              </a:rPr>
              <a:t>int</a:t>
            </a:r>
            <a:r>
              <a:rPr lang="en-US" altLang="ja-JP" sz="800" dirty="0">
                <a:latin typeface="+mn-ea"/>
              </a:rPr>
              <a:t>(</a:t>
            </a:r>
            <a:r>
              <a:rPr lang="en-US" altLang="ja-JP" sz="800" dirty="0" err="1">
                <a:latin typeface="+mn-ea"/>
              </a:rPr>
              <a:t>wLogLevel</a:t>
            </a:r>
            <a:r>
              <a:rPr lang="en-US" altLang="ja-JP" sz="800" dirty="0">
                <a:latin typeface="+mn-ea"/>
              </a:rPr>
              <a:t>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except: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# LOG_LEVEL</a:t>
            </a:r>
            <a:r>
              <a:rPr lang="ja-JP" altLang="ja-JP" sz="800" dirty="0">
                <a:latin typeface="+mn-ea"/>
              </a:rPr>
              <a:t>が数字以外の場合【</a:t>
            </a:r>
            <a:r>
              <a:rPr lang="en-US" altLang="ja-JP" sz="800" dirty="0">
                <a:latin typeface="+mn-ea"/>
              </a:rPr>
              <a:t>INFO</a:t>
            </a:r>
            <a:r>
              <a:rPr lang="ja-JP" altLang="ja-JP" sz="800" dirty="0">
                <a:latin typeface="+mn-ea"/>
              </a:rPr>
              <a:t>】を適用する</a:t>
            </a:r>
          </a:p>
          <a:p>
            <a:r>
              <a:rPr lang="en-US" altLang="ja-JP" sz="800" dirty="0">
                <a:latin typeface="+mn-ea"/>
              </a:rPr>
              <a:t>        _</a:t>
            </a:r>
            <a:r>
              <a:rPr lang="en-US" altLang="ja-JP" sz="800" dirty="0" err="1">
                <a:latin typeface="+mn-ea"/>
              </a:rPr>
              <a:t>logger.warning</a:t>
            </a:r>
            <a:r>
              <a:rPr lang="en-US" altLang="ja-JP" sz="800" dirty="0">
                <a:latin typeface="+mn-ea"/>
              </a:rPr>
              <a:t>('LOG_LEVEL Bad Configuration:' +</a:t>
            </a:r>
            <a:r>
              <a:rPr lang="en-US" altLang="ja-JP" sz="800" dirty="0" err="1">
                <a:latin typeface="+mn-ea"/>
              </a:rPr>
              <a:t>wLogLevel</a:t>
            </a:r>
            <a:r>
              <a:rPr lang="en-US" altLang="ja-JP" sz="800" dirty="0">
                <a:latin typeface="+mn-ea"/>
              </a:rPr>
              <a:t> +'\n')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</a:t>
            </a:r>
            <a:r>
              <a:rPr lang="en-US" altLang="ja-JP" sz="800" dirty="0" err="1">
                <a:latin typeface="+mn-ea"/>
              </a:rPr>
              <a:t>iLogLevel</a:t>
            </a:r>
            <a:r>
              <a:rPr lang="en-US" altLang="ja-JP" sz="800" dirty="0">
                <a:latin typeface="+mn-ea"/>
              </a:rPr>
              <a:t> = 20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 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_</a:t>
            </a:r>
            <a:r>
              <a:rPr lang="en-US" altLang="ja-JP" sz="800" dirty="0" err="1">
                <a:latin typeface="+mn-ea"/>
              </a:rPr>
              <a:t>logger.setLevel</a:t>
            </a:r>
            <a:r>
              <a:rPr lang="en-US" altLang="ja-JP" sz="800" dirty="0">
                <a:latin typeface="+mn-ea"/>
              </a:rPr>
              <a:t>(</a:t>
            </a:r>
            <a:r>
              <a:rPr lang="en-US" altLang="ja-JP" sz="800" dirty="0" err="1">
                <a:latin typeface="+mn-ea"/>
              </a:rPr>
              <a:t>iLogLevel</a:t>
            </a:r>
            <a:r>
              <a:rPr lang="en-US" altLang="ja-JP" sz="800" dirty="0">
                <a:latin typeface="+mn-ea"/>
              </a:rPr>
              <a:t>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 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# </a:t>
            </a:r>
            <a:r>
              <a:rPr lang="ja-JP" altLang="ja-JP" sz="800" dirty="0">
                <a:latin typeface="+mn-ea"/>
              </a:rPr>
              <a:t>環境変数からフォーマットを設定する</a:t>
            </a:r>
          </a:p>
          <a:p>
            <a:r>
              <a:rPr lang="en-US" altLang="ja-JP" sz="800" dirty="0">
                <a:latin typeface="+mn-ea"/>
              </a:rPr>
              <a:t>    try: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</a:t>
            </a:r>
            <a:r>
              <a:rPr lang="en-US" altLang="ja-JP" sz="800" dirty="0" err="1">
                <a:latin typeface="+mn-ea"/>
              </a:rPr>
              <a:t>wLogFormat</a:t>
            </a:r>
            <a:r>
              <a:rPr lang="en-US" altLang="ja-JP" sz="800" dirty="0">
                <a:latin typeface="+mn-ea"/>
              </a:rPr>
              <a:t> = </a:t>
            </a:r>
            <a:r>
              <a:rPr lang="en-US" altLang="ja-JP" sz="800" dirty="0" err="1">
                <a:latin typeface="+mn-ea"/>
              </a:rPr>
              <a:t>os.environ</a:t>
            </a:r>
            <a:r>
              <a:rPr lang="en-US" altLang="ja-JP" sz="800" dirty="0">
                <a:latin typeface="+mn-ea"/>
              </a:rPr>
              <a:t>['LOG_FORMAT']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formatter = </a:t>
            </a:r>
            <a:r>
              <a:rPr lang="en-US" altLang="ja-JP" sz="800" dirty="0" err="1">
                <a:latin typeface="+mn-ea"/>
              </a:rPr>
              <a:t>logging.Formatter</a:t>
            </a:r>
            <a:r>
              <a:rPr lang="en-US" altLang="ja-JP" sz="800" dirty="0">
                <a:latin typeface="+mn-ea"/>
              </a:rPr>
              <a:t>(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</a:t>
            </a:r>
            <a:r>
              <a:rPr lang="en-US" altLang="ja-JP" sz="800" dirty="0" err="1">
                <a:latin typeface="+mn-ea"/>
              </a:rPr>
              <a:t>wLogFormat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 handler in _</a:t>
            </a:r>
            <a:r>
              <a:rPr lang="en-US" altLang="ja-JP" sz="800" dirty="0" err="1">
                <a:latin typeface="+mn-ea"/>
              </a:rPr>
              <a:t>logger.handlers</a:t>
            </a:r>
            <a:r>
              <a:rPr lang="en-US" altLang="ja-JP" sz="800" dirty="0">
                <a:latin typeface="+mn-ea"/>
              </a:rPr>
              <a:t>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</a:t>
            </a:r>
            <a:r>
              <a:rPr lang="en-US" altLang="ja-JP" sz="800" dirty="0" err="1">
                <a:latin typeface="+mn-ea"/>
              </a:rPr>
              <a:t>handler.setFormatter</a:t>
            </a:r>
            <a:r>
              <a:rPr lang="en-US" altLang="ja-JP" sz="800" dirty="0">
                <a:latin typeface="+mn-ea"/>
              </a:rPr>
              <a:t>(formatter)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except </a:t>
            </a:r>
            <a:r>
              <a:rPr lang="en-US" altLang="ja-JP" sz="800" dirty="0" err="1">
                <a:latin typeface="+mn-ea"/>
              </a:rPr>
              <a:t>KeyError</a:t>
            </a:r>
            <a:r>
              <a:rPr lang="en-US" altLang="ja-JP" sz="800" dirty="0">
                <a:latin typeface="+mn-ea"/>
              </a:rPr>
              <a:t> as err: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# LOG_FORMAT</a:t>
            </a:r>
            <a:r>
              <a:rPr lang="ja-JP" altLang="ja-JP" sz="800" dirty="0">
                <a:latin typeface="+mn-ea"/>
              </a:rPr>
              <a:t>が未定義の場合</a:t>
            </a:r>
            <a:r>
              <a:rPr lang="en-US" altLang="ja-JP" sz="800" dirty="0">
                <a:latin typeface="+mn-ea"/>
              </a:rPr>
              <a:t>[%(</a:t>
            </a:r>
            <a:r>
              <a:rPr lang="en-US" altLang="ja-JP" sz="800" dirty="0" err="1">
                <a:latin typeface="+mn-ea"/>
              </a:rPr>
              <a:t>levelname</a:t>
            </a:r>
            <a:r>
              <a:rPr lang="en-US" altLang="ja-JP" sz="800" dirty="0">
                <a:latin typeface="+mn-ea"/>
              </a:rPr>
              <a:t>)s] %(message)s</a:t>
            </a:r>
            <a:r>
              <a:rPr lang="ja-JP" altLang="ja-JP" sz="800" dirty="0">
                <a:latin typeface="+mn-ea"/>
              </a:rPr>
              <a:t>を適用する</a:t>
            </a:r>
          </a:p>
          <a:p>
            <a:r>
              <a:rPr lang="en-US" altLang="ja-JP" sz="800" dirty="0">
                <a:latin typeface="+mn-ea"/>
              </a:rPr>
              <a:t>        _</a:t>
            </a:r>
            <a:r>
              <a:rPr lang="en-US" altLang="ja-JP" sz="800" dirty="0" err="1">
                <a:latin typeface="+mn-ea"/>
              </a:rPr>
              <a:t>logger.warning</a:t>
            </a:r>
            <a:r>
              <a:rPr lang="en-US" altLang="ja-JP" sz="800" dirty="0">
                <a:latin typeface="+mn-ea"/>
              </a:rPr>
              <a:t>('LOG_FORMAT Not Configuration\n')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</a:t>
            </a:r>
            <a:r>
              <a:rPr lang="en-US" altLang="ja-JP" sz="800" dirty="0" err="1">
                <a:latin typeface="+mn-ea"/>
              </a:rPr>
              <a:t>wLogFormat</a:t>
            </a:r>
            <a:r>
              <a:rPr lang="en-US" altLang="ja-JP" sz="800" dirty="0">
                <a:latin typeface="+mn-ea"/>
              </a:rPr>
              <a:t> = '[%(</a:t>
            </a:r>
            <a:r>
              <a:rPr lang="en-US" altLang="ja-JP" sz="800" dirty="0" err="1">
                <a:latin typeface="+mn-ea"/>
              </a:rPr>
              <a:t>levelname</a:t>
            </a:r>
            <a:r>
              <a:rPr lang="en-US" altLang="ja-JP" sz="800" dirty="0">
                <a:latin typeface="+mn-ea"/>
              </a:rPr>
              <a:t>)s] %(message)s'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formatter = </a:t>
            </a:r>
            <a:r>
              <a:rPr lang="en-US" altLang="ja-JP" sz="800" dirty="0" err="1">
                <a:latin typeface="+mn-ea"/>
              </a:rPr>
              <a:t>logging.Formatter</a:t>
            </a:r>
            <a:r>
              <a:rPr lang="en-US" altLang="ja-JP" sz="800" dirty="0">
                <a:latin typeface="+mn-ea"/>
              </a:rPr>
              <a:t>(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</a:t>
            </a:r>
            <a:r>
              <a:rPr lang="en-US" altLang="ja-JP" sz="800" dirty="0" err="1">
                <a:latin typeface="+mn-ea"/>
              </a:rPr>
              <a:t>wLogFormat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 handler in _</a:t>
            </a:r>
            <a:r>
              <a:rPr lang="en-US" altLang="ja-JP" sz="800" dirty="0" err="1">
                <a:latin typeface="+mn-ea"/>
              </a:rPr>
              <a:t>logger.handlers</a:t>
            </a:r>
            <a:r>
              <a:rPr lang="en-US" altLang="ja-JP" sz="800" dirty="0">
                <a:latin typeface="+mn-ea"/>
              </a:rPr>
              <a:t>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</a:t>
            </a:r>
            <a:r>
              <a:rPr lang="en-US" altLang="ja-JP" sz="800" dirty="0" err="1">
                <a:latin typeface="+mn-ea"/>
              </a:rPr>
              <a:t>handler.setFormatter</a:t>
            </a:r>
            <a:r>
              <a:rPr lang="en-US" altLang="ja-JP" sz="800" dirty="0">
                <a:latin typeface="+mn-ea"/>
              </a:rPr>
              <a:t>(formatter)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 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return</a:t>
            </a:r>
            <a:endParaRPr kumimoji="1" lang="ja-JP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7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306226"/>
            <a:ext cx="11448000" cy="396000"/>
          </a:xfrm>
        </p:spPr>
        <p:txBody>
          <a:bodyPr/>
          <a:lstStyle/>
          <a:p>
            <a:r>
              <a:rPr kumimoji="1" lang="en-US" altLang="ja-JP" dirty="0" smtClean="0"/>
              <a:t>Lambda</a:t>
            </a:r>
            <a:r>
              <a:rPr kumimoji="1" lang="ja-JP" altLang="en-US" dirty="0" smtClean="0"/>
              <a:t>課題２：スケジュール管理機能の</a:t>
            </a:r>
            <a:r>
              <a:rPr lang="ja-JP" altLang="en-US" dirty="0" smtClean="0"/>
              <a:t>構築（余力があれば・・・）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sz="1400" dirty="0" smtClean="0"/>
              <a:t>変更背景：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は、システム担当者でないと更新ができないため、コールセンター担当者でも更新ができるように</a:t>
            </a:r>
            <a:r>
              <a:rPr kumimoji="1" lang="en-US" altLang="ja-JP" sz="1400" dirty="0" smtClean="0"/>
              <a:t>CSV</a:t>
            </a:r>
            <a:r>
              <a:rPr kumimoji="1" lang="ja-JP" altLang="en-US" sz="1400" dirty="0" smtClean="0"/>
              <a:t>で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スケジュール登録</a:t>
            </a:r>
            <a:r>
              <a:rPr kumimoji="1" lang="ja-JP" altLang="en-US" sz="1400" dirty="0" smtClean="0"/>
              <a:t>出来ないかの相談があった。それを受けて、</a:t>
            </a:r>
            <a:r>
              <a:rPr lang="en-US" altLang="ja-JP" sz="1400" dirty="0" smtClean="0"/>
              <a:t>CSV</a:t>
            </a:r>
            <a:r>
              <a:rPr lang="ja-JP" altLang="en-US" sz="1400" dirty="0" smtClean="0"/>
              <a:t> でスケジュール登録したものを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夜間バッチ（</a:t>
            </a:r>
            <a:r>
              <a:rPr lang="en-US" altLang="ja-JP" sz="1400" dirty="0" err="1" smtClean="0"/>
              <a:t>EventBridge</a:t>
            </a:r>
            <a:r>
              <a:rPr lang="ja-JP" altLang="en-US" sz="1400" dirty="0" smtClean="0"/>
              <a:t>）で</a:t>
            </a:r>
            <a:r>
              <a:rPr lang="en-US" altLang="ja-JP" sz="1400" dirty="0" err="1" smtClean="0"/>
              <a:t>DynamoDB</a:t>
            </a:r>
            <a:r>
              <a:rPr lang="ja-JP" altLang="en-US" sz="1400" dirty="0" smtClean="0"/>
              <a:t>に更新をかけるように修正することになった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要件</a:t>
            </a:r>
            <a:r>
              <a:rPr lang="ja-JP" altLang="en-US" sz="1400" dirty="0" smtClean="0"/>
              <a:t>：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年先以上の祝日、臨時休業日の判定ができること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曜日単位の営業時間判定ができること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ja-JP" altLang="en-US" sz="1400" dirty="0"/>
              <a:t>祝日、臨時協業日、臨時休業時間の判定が優先される</a:t>
            </a:r>
            <a:r>
              <a:rPr lang="ja-JP" altLang="en-US" sz="1400" dirty="0" smtClean="0"/>
              <a:t>こと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アマゾンコネクトインスタンス単位で設定できること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キュー名単位で設定できること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レコードの削除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S3</a:t>
            </a:r>
            <a:r>
              <a:rPr lang="ja-JP" altLang="en-US" sz="1400" dirty="0" smtClean="0"/>
              <a:t>に格納された</a:t>
            </a:r>
            <a:r>
              <a:rPr lang="en-US" altLang="ja-JP" sz="1400" dirty="0" smtClean="0"/>
              <a:t>CSV</a:t>
            </a:r>
            <a:r>
              <a:rPr lang="ja-JP" altLang="en-US" sz="1400" dirty="0" smtClean="0"/>
              <a:t>のスケジュール情報を夜間バッチで</a:t>
            </a:r>
            <a:r>
              <a:rPr lang="en-US" altLang="ja-JP" sz="1400" dirty="0" err="1" smtClean="0"/>
              <a:t>DynamoDB</a:t>
            </a:r>
            <a:r>
              <a:rPr lang="ja-JP" altLang="en-US" sz="1400" dirty="0" smtClean="0"/>
              <a:t>のスケジュール情報に更新をかける。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AWS</a:t>
            </a:r>
            <a:r>
              <a:rPr lang="ja-JP" altLang="en-US" sz="1400" dirty="0" smtClean="0"/>
              <a:t>使用サービス：</a:t>
            </a:r>
            <a:endParaRPr lang="en-US" altLang="ja-JP" sz="1400" dirty="0"/>
          </a:p>
          <a:p>
            <a:r>
              <a:rPr kumimoji="1" lang="ja-JP" altLang="en-US" sz="1400" dirty="0" smtClean="0"/>
              <a:t>　</a:t>
            </a:r>
            <a:r>
              <a:rPr lang="en-US" altLang="ja-JP" sz="1400" dirty="0" smtClean="0"/>
              <a:t>Lambda , </a:t>
            </a:r>
            <a:r>
              <a:rPr lang="en-US" altLang="ja-JP" sz="1400" dirty="0" err="1" smtClean="0"/>
              <a:t>DynamoDB</a:t>
            </a:r>
            <a:r>
              <a:rPr lang="en-US" altLang="ja-JP" sz="1400" dirty="0"/>
              <a:t> , </a:t>
            </a:r>
            <a:r>
              <a:rPr lang="en-US" altLang="ja-JP" sz="1400" dirty="0" smtClean="0"/>
              <a:t>S3 , </a:t>
            </a:r>
            <a:r>
              <a:rPr lang="en-US" altLang="ja-JP" sz="1400" dirty="0" err="1" smtClean="0"/>
              <a:t>EventBridge</a:t>
            </a:r>
            <a:endParaRPr lang="en-US" altLang="ja-JP" sz="1400" dirty="0" smtClean="0"/>
          </a:p>
          <a:p>
            <a:r>
              <a:rPr lang="ja-JP" altLang="en-US" sz="1400" dirty="0" smtClean="0"/>
              <a:t>言語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Python or </a:t>
            </a:r>
            <a:r>
              <a:rPr lang="en-US" altLang="ja-JP" sz="1400" dirty="0" smtClean="0"/>
              <a:t>Java</a:t>
            </a:r>
            <a:endParaRPr kumimoji="1" lang="en-US" altLang="ja-JP" sz="1400" dirty="0"/>
          </a:p>
          <a:p>
            <a:r>
              <a:rPr lang="ja-JP" altLang="en-US" sz="1400" dirty="0" smtClean="0"/>
              <a:t>戻り値：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True</a:t>
            </a:r>
            <a:r>
              <a:rPr lang="ja-JP" altLang="en-US" sz="1400" dirty="0" smtClean="0"/>
              <a:t>：営業日、営業時間内　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False</a:t>
            </a:r>
            <a:r>
              <a:rPr lang="ja-JP" altLang="en-US" sz="1400" dirty="0" smtClean="0"/>
              <a:t>：営業日、営業時間外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3453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CloudFormation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課題１：</a:t>
            </a:r>
            <a:endParaRPr lang="en-US" altLang="ja-JP" dirty="0" smtClean="0"/>
          </a:p>
          <a:p>
            <a:r>
              <a:rPr lang="ja-JP" altLang="en-US" dirty="0"/>
              <a:t>（</a:t>
            </a:r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Formation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作成した </a:t>
            </a:r>
            <a:r>
              <a:rPr kumimoji="1" lang="en-US" altLang="ja-JP" dirty="0" smtClean="0"/>
              <a:t>Lambda,DynamoDB,EventBridge,S3,AmazonConnect(</a:t>
            </a:r>
            <a:r>
              <a:rPr kumimoji="1" lang="ja-JP" altLang="en-US" dirty="0" smtClean="0"/>
              <a:t>コールフローなど） </a:t>
            </a:r>
            <a:r>
              <a:rPr kumimoji="1" lang="ja-JP" altLang="en-US" dirty="0" smtClean="0"/>
              <a:t>を 東京リージョン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</a:t>
            </a:r>
            <a:r>
              <a:rPr lang="ja-JP" altLang="en-US" dirty="0" smtClean="0"/>
              <a:t>東京</a:t>
            </a:r>
            <a:r>
              <a:rPr kumimoji="1" lang="ja-JP" altLang="en-US" dirty="0" smtClean="0"/>
              <a:t>リージョン</a:t>
            </a:r>
            <a:r>
              <a:rPr kumimoji="1" lang="ja-JP" altLang="en-US" dirty="0" smtClean="0"/>
              <a:t>へ展開するテンプレート（</a:t>
            </a:r>
            <a:r>
              <a:rPr kumimoji="1" lang="en-US" altLang="ja-JP" dirty="0" err="1" smtClean="0"/>
              <a:t>yaml</a:t>
            </a:r>
            <a:r>
              <a:rPr kumimoji="1" lang="ja-JP" altLang="en-US" dirty="0" smtClean="0"/>
              <a:t>）を</a:t>
            </a:r>
            <a:r>
              <a:rPr kumimoji="1" lang="ja-JP" altLang="en-US" dirty="0" smtClean="0"/>
              <a:t>作成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リソース名の後ろに、</a:t>
            </a:r>
            <a:r>
              <a:rPr kumimoji="1" lang="en-US" altLang="ja-JP" dirty="0" smtClean="0"/>
              <a:t>_biz</a:t>
            </a:r>
            <a:r>
              <a:rPr kumimoji="1" lang="ja-JP" altLang="en-US" dirty="0" smtClean="0"/>
              <a:t> （商用） をつけて、</a:t>
            </a:r>
            <a:r>
              <a:rPr lang="en-US" altLang="ja-JP" dirty="0" err="1" smtClean="0"/>
              <a:t>yaml</a:t>
            </a:r>
            <a:r>
              <a:rPr lang="ja-JP" altLang="en-US" dirty="0" smtClean="0"/>
              <a:t>を使って</a:t>
            </a:r>
            <a:r>
              <a:rPr lang="ja-JP" altLang="en-US" dirty="0" smtClean="0"/>
              <a:t>、東京リージョン</a:t>
            </a:r>
            <a:r>
              <a:rPr lang="ja-JP" altLang="en-US" dirty="0" smtClean="0"/>
              <a:t>へリソースを展開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確認</a:t>
            </a:r>
            <a:r>
              <a:rPr lang="ja-JP" altLang="en-US" dirty="0" smtClean="0"/>
              <a:t>事項１</a:t>
            </a:r>
            <a:r>
              <a:rPr lang="en-US" altLang="ja-JP" dirty="0" smtClean="0"/>
              <a:t>: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展開したリソース</a:t>
            </a:r>
            <a:r>
              <a:rPr lang="ja-JP" altLang="en-US" dirty="0" smtClean="0"/>
              <a:t>があること（</a:t>
            </a:r>
            <a:r>
              <a:rPr lang="en-US" altLang="ja-JP" dirty="0" smtClean="0"/>
              <a:t>S3,DynamoDB </a:t>
            </a:r>
            <a:r>
              <a:rPr lang="en-US" altLang="ja-JP" dirty="0" err="1" smtClean="0"/>
              <a:t>etc</a:t>
            </a:r>
            <a:r>
              <a:rPr lang="ja-JP" altLang="en-US" dirty="0" smtClean="0"/>
              <a:t>）、正常</a:t>
            </a:r>
            <a:r>
              <a:rPr lang="ja-JP" altLang="en-US" dirty="0" smtClean="0"/>
              <a:t>に動作する</a:t>
            </a:r>
            <a:r>
              <a:rPr lang="ja-JP" altLang="en-US" dirty="0" smtClean="0"/>
              <a:t>こと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Lambda,EventBridge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確認</a:t>
            </a:r>
            <a:r>
              <a:rPr lang="ja-JP" altLang="en-US" dirty="0" smtClean="0"/>
              <a:t>事項</a:t>
            </a:r>
            <a:r>
              <a:rPr lang="ja-JP" altLang="en-US" dirty="0"/>
              <a:t>２：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/>
              <a:t>　</a:t>
            </a:r>
            <a:r>
              <a:rPr kumimoji="1" lang="ja-JP" altLang="en-US" dirty="0" smtClean="0"/>
              <a:t>展開した 環境 での 発着信・営業日判定が動くことを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(Amazon Connect)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085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発表資料とりまとめ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課題１：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インターン期間の成果についてまとめる。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74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54445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2241F67D-8274-5F4B-A058-BBA464A1C18E}"/>
    </a:ext>
  </a:extLst>
</a:theme>
</file>

<file path=ppt/theme/theme10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EF573D60-3764-F54C-9BF1-3D92D2F3F32E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A288B00-138B-724C-BB5B-3510F14405B4}"/>
    </a:ext>
  </a:extLst>
</a:theme>
</file>

<file path=ppt/theme/theme4.xml><?xml version="1.0" encoding="utf-8"?>
<a:theme xmlns:a="http://schemas.openxmlformats.org/drawingml/2006/main" name="裏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D5031687-12BC-0C43-89CC-7E13DF8AAC65}"/>
    </a:ext>
  </a:extLst>
</a:theme>
</file>

<file path=ppt/theme/theme5.xml><?xml version="1.0" encoding="utf-8"?>
<a:theme xmlns:a="http://schemas.openxmlformats.org/drawingml/2006/main" name="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380B7C1-ABD3-D543-AC7E-83241A250013}"/>
    </a:ext>
  </a:extLst>
</a:theme>
</file>

<file path=ppt/theme/theme6.xml><?xml version="1.0" encoding="utf-8"?>
<a:theme xmlns:a="http://schemas.openxmlformats.org/drawingml/2006/main" name="中扉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DE3962BC-C5B1-F242-9B5D-113DFB5E7953}"/>
    </a:ext>
  </a:extLst>
</a:theme>
</file>

<file path=ppt/theme/theme7.xml><?xml version="1.0" encoding="utf-8"?>
<a:theme xmlns:a="http://schemas.openxmlformats.org/drawingml/2006/main" name="コンテンツ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59B9A2C7-D5F4-EE4D-A300-EE507EA0B43F}"/>
    </a:ext>
  </a:extLst>
</a:theme>
</file>

<file path=ppt/theme/theme8.xml><?xml version="1.0" encoding="utf-8"?>
<a:theme xmlns:a="http://schemas.openxmlformats.org/drawingml/2006/main" name="裏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D17E552-2371-5D40-BB78-9FE831F9172B}"/>
    </a:ext>
  </a:extLst>
</a:theme>
</file>

<file path=ppt/theme/theme9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9CE887DBE0C24B8C779A9DBE2B8FFB" ma:contentTypeVersion="3" ma:contentTypeDescription="新しいドキュメントを作成します。" ma:contentTypeScope="" ma:versionID="3dfdaddab237015eea097cdae30b7674">
  <xsd:schema xmlns:xsd="http://www.w3.org/2001/XMLSchema" xmlns:xs="http://www.w3.org/2001/XMLSchema" xmlns:p="http://schemas.microsoft.com/office/2006/metadata/properties" xmlns:ns2="217a988f-e51e-4c4c-b43c-b2493b468783" targetNamespace="http://schemas.microsoft.com/office/2006/metadata/properties" ma:root="true" ma:fieldsID="bc2029c843cc56a2cc1588a57d3c5dab" ns2:_="">
    <xsd:import namespace="217a988f-e51e-4c4c-b43c-b2493b4687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a988f-e51e-4c4c-b43c-b2493b468783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5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有相手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コンテンツ タイプ"/>
        <xsd:element ref="dc:title" minOccurs="0" maxOccurs="1" ma:index="3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7a988f-e51e-4c4c-b43c-b2493b468783">TFYTKN6ZYC3M-1187819969-1689</_dlc_DocId>
    <_dlc_DocIdUrl xmlns="217a988f-e51e-4c4c-b43c-b2493b468783">
      <Url>https://ils-segg.int.intellilink.co.jp/bp_pr/_layouts/15/DocIdRedir.aspx?ID=TFYTKN6ZYC3M-1187819969-1689</Url>
      <Description>TFYTKN6ZYC3M-1187819969-1689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873ED-B8EB-481F-A471-5F6A7BDD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a988f-e51e-4c4c-b43c-b2493b468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4FE81C-C05A-4B4F-A50D-CFD6D7158BC3}">
  <ds:schemaRefs>
    <ds:schemaRef ds:uri="http://purl.org/dc/terms/"/>
    <ds:schemaRef ds:uri="217a988f-e51e-4c4c-b43c-b2493b468783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731E8B3-E0B2-4FFA-B187-E791DEB0C8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 (2)</Template>
  <TotalTime>0</TotalTime>
  <Words>987</Words>
  <Application>Microsoft Office PowerPoint</Application>
  <PresentationFormat>ワイド画面</PresentationFormat>
  <Paragraphs>137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HGPGothicE</vt:lpstr>
      <vt:lpstr>HGP創英角ｺﾞｼｯｸUB</vt:lpstr>
      <vt:lpstr>Meiryo UI</vt:lpstr>
      <vt:lpstr>Arial</vt:lpstr>
      <vt:lpstr>表紙_Light</vt:lpstr>
      <vt:lpstr>中扉_Light</vt:lpstr>
      <vt:lpstr>コンテンツ_Light</vt:lpstr>
      <vt:lpstr>裏表紙_Light</vt:lpstr>
      <vt:lpstr>表紙_Dark</vt:lpstr>
      <vt:lpstr>中扉_Dark</vt:lpstr>
      <vt:lpstr>コンテンツ_Dark</vt:lpstr>
      <vt:lpstr>裏表紙_Dark</vt:lpstr>
      <vt:lpstr>PowerPoint プレゼンテーション</vt:lpstr>
      <vt:lpstr>AmazonConnect</vt:lpstr>
      <vt:lpstr>Lambda課題１：スケジュール管理機能の構築</vt:lpstr>
      <vt:lpstr>フローイメージ</vt:lpstr>
      <vt:lpstr>ログ出力用に組み込んでほしいサブモジュール</vt:lpstr>
      <vt:lpstr>Lambda課題２：スケジュール管理機能の構築（余力があれば・・・）</vt:lpstr>
      <vt:lpstr>CloudFormation</vt:lpstr>
      <vt:lpstr>発表資料とりまとめ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2023-06-29T02:43:45Z</dcterms:created>
  <dcterms:modified xsi:type="dcterms:W3CDTF">2023-08-21T03:58:51Z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0x0101007C9CE887DBE0C24B8C779A9DBE2B8FFB</vt:lpwstr>
  </property>
  <property fmtid="{D5CDD505-2E9C-101B-9397-08002B2CF9AE}" pid="3" name="_dlc_DocIdItemGuid">
    <vt:lpwstr>bf29fb3a-3763-4d94-88aa-9c92d4b549ea</vt:lpwstr>
  </property>
</Properties>
</file>