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99" r:id="rId5"/>
    <p:sldMasterId id="2147483971" r:id="rId6"/>
    <p:sldMasterId id="2147483975" r:id="rId7"/>
  </p:sldMasterIdLst>
  <p:notesMasterIdLst>
    <p:notesMasterId r:id="rId16"/>
  </p:notesMasterIdLst>
  <p:handoutMasterIdLst>
    <p:handoutMasterId r:id="rId17"/>
  </p:handoutMasterIdLst>
  <p:sldIdLst>
    <p:sldId id="258" r:id="rId8"/>
    <p:sldId id="265" r:id="rId9"/>
    <p:sldId id="262" r:id="rId10"/>
    <p:sldId id="259" r:id="rId11"/>
    <p:sldId id="264" r:id="rId12"/>
    <p:sldId id="263" r:id="rId13"/>
    <p:sldId id="266" r:id="rId14"/>
    <p:sldId id="267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" id="{92804016-3219-415B-B8C0-8401C51D036C}">
          <p14:sldIdLst>
            <p14:sldId id="258"/>
          </p14:sldIdLst>
        </p14:section>
        <p14:section name="AmazonConnect" id="{CCAB9605-8557-45AF-8F33-AE27F9368895}">
          <p14:sldIdLst>
            <p14:sldId id="265"/>
          </p14:sldIdLst>
        </p14:section>
        <p14:section name="Lambda" id="{37A4863A-3B55-4FAE-AA12-03B56498D72F}">
          <p14:sldIdLst>
            <p14:sldId id="262"/>
            <p14:sldId id="259"/>
            <p14:sldId id="264"/>
            <p14:sldId id="263"/>
          </p14:sldIdLst>
        </p14:section>
        <p14:section name="CloudFormation" id="{58A6ACDC-A922-4ABC-AD80-9DBD5428E5F3}">
          <p14:sldIdLst>
            <p14:sldId id="266"/>
          </p14:sldIdLst>
        </p14:section>
        <p14:section name="発表資料とりまとめ" id="{FA901078-564F-473E-AA90-2B837635B38A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FF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6B6B"/>
    <a:srgbClr val="050D24"/>
    <a:srgbClr val="2E404D"/>
    <a:srgbClr val="050D0F"/>
    <a:srgbClr val="F8F8F8"/>
    <a:srgbClr val="070F26"/>
    <a:srgbClr val="3B486F"/>
    <a:srgbClr val="1D264D"/>
    <a:srgbClr val="3B3B3B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7478" autoAdjust="0"/>
  </p:normalViewPr>
  <p:slideViewPr>
    <p:cSldViewPr snapToGrid="0" snapToObjects="1">
      <p:cViewPr varScale="1">
        <p:scale>
          <a:sx n="68" d="100"/>
          <a:sy n="68" d="100"/>
        </p:scale>
        <p:origin x="81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60" d="100"/>
        <a:sy n="16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+mn-ea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DCB57-7B26-864A-85AB-1FE6E8A71097}" type="datetimeFigureOut">
              <a:rPr kumimoji="1" lang="ja-JP" altLang="en-US" smtClean="0">
                <a:latin typeface="+mn-ea"/>
              </a:rPr>
              <a:t>2023/11/4</a:t>
            </a:fld>
            <a:endParaRPr kumimoji="1" lang="ja-JP" altLang="en-US">
              <a:latin typeface="+mn-ea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>
              <a:latin typeface="+mn-ea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1B73B-8F91-6845-8B45-1448A7A46D6E}" type="slidenum">
              <a:rPr kumimoji="1" lang="ja-JP" altLang="en-US" smtClean="0">
                <a:latin typeface="+mn-ea"/>
              </a:rPr>
              <a:t>‹#›</a:t>
            </a:fld>
            <a:endParaRPr kumimoji="1" lang="ja-JP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40855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B8588-1665-0A4A-AD47-68FFFFC620D1}" type="datetimeFigureOut">
              <a:rPr kumimoji="1" lang="ja-JP" altLang="en-US" smtClean="0"/>
              <a:t>2023/11/4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30237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3887785"/>
            <a:ext cx="5486400" cy="462597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AAED7-EB68-B44B-A29A-E9CFE7A11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940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ノベーションカー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6">
            <a:extLst>
              <a:ext uri="{FF2B5EF4-FFF2-40B4-BE49-F238E27FC236}">
                <a16:creationId xmlns:a16="http://schemas.microsoft.com/office/drawing/2014/main" id="{F1A176CE-1C9E-473C-DA2D-5CF9AA7285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600" y="2188800"/>
            <a:ext cx="4842000" cy="2412000"/>
          </a:xfrm>
          <a:prstGeom prst="rect">
            <a:avLst/>
          </a:prstGeom>
        </p:spPr>
        <p:txBody>
          <a:bodyPr lIns="0" tIns="46800" rIns="0" anchor="b"/>
          <a:lstStyle>
            <a:lvl1pPr>
              <a:lnSpc>
                <a:spcPct val="80000"/>
              </a:lnSpc>
              <a:defRPr sz="4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 dirty="0"/>
              <a:t>［タイトル］</a:t>
            </a:r>
          </a:p>
        </p:txBody>
      </p:sp>
    </p:spTree>
    <p:extLst>
      <p:ext uri="{BB962C8B-B14F-4D97-AF65-F5344CB8AC3E}">
        <p14:creationId xmlns:p14="http://schemas.microsoft.com/office/powerpoint/2010/main" val="167654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２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39600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5165EBE-CE9B-A551-474B-E2D5D257B0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1473" y="1038386"/>
            <a:ext cx="55080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コンテンツ プレースホルダー 4">
            <a:extLst>
              <a:ext uri="{FF2B5EF4-FFF2-40B4-BE49-F238E27FC236}">
                <a16:creationId xmlns:a16="http://schemas.microsoft.com/office/drawing/2014/main" id="{EF021ACE-2CF5-4B31-D043-4FF4199CE0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0800" y="1038386"/>
            <a:ext cx="55080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132AB-F8CC-E986-3454-C51AAC0E95E8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3363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３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39600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5165EBE-CE9B-A551-474B-E2D5D257B0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1473" y="1038386"/>
            <a:ext cx="36576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3" name="コンテンツ プレースホルダー 4">
            <a:extLst>
              <a:ext uri="{FF2B5EF4-FFF2-40B4-BE49-F238E27FC236}">
                <a16:creationId xmlns:a16="http://schemas.microsoft.com/office/drawing/2014/main" id="{58228A74-29BB-7D83-4FBF-D4C78D0E827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66000" y="1038386"/>
            <a:ext cx="36576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4">
            <a:extLst>
              <a:ext uri="{FF2B5EF4-FFF2-40B4-BE49-F238E27FC236}">
                <a16:creationId xmlns:a16="http://schemas.microsoft.com/office/drawing/2014/main" id="{1B772862-BD3C-7869-DB09-5C7C67173F2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62929" y="1038386"/>
            <a:ext cx="36576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659282D-E203-D490-4B15-F802032603A3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96786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400110"/>
          </a:xfrm>
        </p:spPr>
        <p:txBody>
          <a:bodyPr tIns="0" bIns="0">
            <a:spAutoFit/>
          </a:bodyPr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2FFA65-3599-E725-9F45-9CF39BF996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4" y="727200"/>
            <a:ext cx="11448000" cy="288000"/>
          </a:xfrm>
        </p:spPr>
        <p:txBody>
          <a:bodyPr>
            <a:noAutofit/>
          </a:bodyPr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kumimoji="1" lang="ja-JP" altLang="en-US"/>
              <a:t>［サブタイトル］</a:t>
            </a:r>
          </a:p>
        </p:txBody>
      </p:sp>
      <p:sp>
        <p:nvSpPr>
          <p:cNvPr id="4" name="コンテンツ プレースホルダー 4">
            <a:extLst>
              <a:ext uri="{FF2B5EF4-FFF2-40B4-BE49-F238E27FC236}">
                <a16:creationId xmlns:a16="http://schemas.microsoft.com/office/drawing/2014/main" id="{FE40B33C-3077-F325-8EA7-EEDBA1AD5E2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1474" y="1411200"/>
            <a:ext cx="11448000" cy="4824000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A1A7CDA-C0AA-A8AC-8808-09E8B9AA91A2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0789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3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4F42E522-CE3A-6008-C8C6-04F66A8E51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412538"/>
          </a:xfrm>
        </p:spPr>
        <p:txBody>
          <a:bodyPr tIns="0" bIns="0">
            <a:noAutofit/>
          </a:bodyPr>
          <a:lstStyle>
            <a:lvl1pPr>
              <a:defRPr sz="2600"/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3C35FC-0C2C-C5D6-0210-3A570FE264A2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8D8BF745-92BD-988C-34D0-74B4D7534C7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1411200"/>
            <a:ext cx="4017600" cy="2772000"/>
          </a:xfr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クリックして画像を追加してください。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149F5F7A-6BC4-C06C-9C1E-4B267B2B2F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089600" y="1411200"/>
            <a:ext cx="4017600" cy="2772000"/>
          </a:xfr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クリックして画像を追加してください。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A67C5164-A259-C81F-D67B-6539C0BBF79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75600" y="1411200"/>
            <a:ext cx="4017600" cy="2772000"/>
          </a:xfr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クリックして画像を追加してください。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53603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写真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図プレースホルダー 4">
            <a:extLst>
              <a:ext uri="{FF2B5EF4-FFF2-40B4-BE49-F238E27FC236}">
                <a16:creationId xmlns:a16="http://schemas.microsoft.com/office/drawing/2014/main" id="{AF36B133-36B0-B253-B7D4-C28F41A6105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0800" y="334800"/>
            <a:ext cx="4420800" cy="3546000"/>
          </a:xfrm>
          <a:solidFill>
            <a:schemeClr val="accent3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画像を追加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60F00A5-A022-0540-F2CC-D4AA03AB45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2422800"/>
            <a:ext cx="4420800" cy="1458000"/>
          </a:xfrm>
        </p:spPr>
        <p:txBody>
          <a:bodyPr>
            <a:noAutofit/>
          </a:bodyPr>
          <a:lstStyle>
            <a:lvl1pPr algn="ctr">
              <a:defRPr sz="213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786AAEE8-9706-2A45-5CC0-A6743ACE48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0800" y="3988800"/>
            <a:ext cx="3420000" cy="2250000"/>
          </a:xfrm>
          <a:solidFill>
            <a:schemeClr val="accent6"/>
          </a:solidFill>
        </p:spPr>
        <p:txBody>
          <a:bodyPr anchor="ctr"/>
          <a:lstStyle>
            <a:lvl1pPr algn="l">
              <a:defRPr sz="2670" b="1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47250683-2213-51C3-F47C-D3BB0C13BF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03200" y="334800"/>
            <a:ext cx="4348800" cy="3556800"/>
          </a:xfrm>
          <a:solidFill>
            <a:schemeClr val="accent1"/>
          </a:solidFill>
        </p:spPr>
        <p:txBody>
          <a:bodyPr anchor="ctr"/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1" name="図プレースホルダー 10">
            <a:extLst>
              <a:ext uri="{FF2B5EF4-FFF2-40B4-BE49-F238E27FC236}">
                <a16:creationId xmlns:a16="http://schemas.microsoft.com/office/drawing/2014/main" id="{D127BBDB-D025-FD8A-C85D-A801D42BDD1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77200" y="3988800"/>
            <a:ext cx="5371200" cy="2249487"/>
          </a:xfrm>
          <a:solidFill>
            <a:schemeClr val="accent3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画像を追加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A7430A91-EF7E-38AA-26AE-08F2AE0177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77200" y="5400000"/>
            <a:ext cx="5371200" cy="838800"/>
          </a:xfrm>
        </p:spPr>
        <p:txBody>
          <a:bodyPr anchor="t" anchorCtr="0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8E3F89E9-9AFA-9CD7-A1FE-3F17B72269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60000" y="334800"/>
            <a:ext cx="2473200" cy="1699200"/>
          </a:xfrm>
          <a:solidFill>
            <a:schemeClr val="accent6"/>
          </a:solidFill>
        </p:spPr>
        <p:txBody>
          <a:bodyPr anchor="ctr"/>
          <a:lstStyle>
            <a:lvl1pPr algn="ctr">
              <a:defRPr sz="2130">
                <a:solidFill>
                  <a:schemeClr val="bg1"/>
                </a:solidFill>
              </a:defRPr>
            </a:lvl1pPr>
            <a:lvl2pPr>
              <a:defRPr sz="2130">
                <a:solidFill>
                  <a:schemeClr val="bg1"/>
                </a:solidFill>
              </a:defRPr>
            </a:lvl2pPr>
            <a:lvl3pPr>
              <a:defRPr sz="2130">
                <a:solidFill>
                  <a:schemeClr val="bg1"/>
                </a:solidFill>
              </a:defRPr>
            </a:lvl3pPr>
            <a:lvl4pPr>
              <a:defRPr sz="2130">
                <a:solidFill>
                  <a:schemeClr val="bg1"/>
                </a:solidFill>
              </a:defRPr>
            </a:lvl4pPr>
            <a:lvl5pPr>
              <a:defRPr sz="213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図プレースホルダー 16">
            <a:extLst>
              <a:ext uri="{FF2B5EF4-FFF2-40B4-BE49-F238E27FC236}">
                <a16:creationId xmlns:a16="http://schemas.microsoft.com/office/drawing/2014/main" id="{36D62073-F3ED-902D-ABDD-53B579CEBC6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349200" y="2138400"/>
            <a:ext cx="2484000" cy="2682000"/>
          </a:xfrm>
          <a:solidFill>
            <a:schemeClr val="accent3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画像を追加</a:t>
            </a:r>
          </a:p>
        </p:txBody>
      </p:sp>
      <p:sp>
        <p:nvSpPr>
          <p:cNvPr id="19" name="テキスト プレースホルダー 18">
            <a:extLst>
              <a:ext uri="{FF2B5EF4-FFF2-40B4-BE49-F238E27FC236}">
                <a16:creationId xmlns:a16="http://schemas.microsoft.com/office/drawing/2014/main" id="{4A8E1685-4EC8-2142-116E-6C7F07537E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60000" y="3744000"/>
            <a:ext cx="2473200" cy="1076400"/>
          </a:xfrm>
        </p:spPr>
        <p:txBody>
          <a:bodyPr/>
          <a:lstStyle>
            <a:lvl1pPr algn="ctr">
              <a:defRPr sz="2130">
                <a:solidFill>
                  <a:schemeClr val="bg1"/>
                </a:solidFill>
              </a:defRPr>
            </a:lvl1pPr>
            <a:lvl2pPr>
              <a:defRPr sz="2130">
                <a:solidFill>
                  <a:schemeClr val="bg1"/>
                </a:solidFill>
              </a:defRPr>
            </a:lvl2pPr>
            <a:lvl3pPr>
              <a:defRPr sz="2130">
                <a:solidFill>
                  <a:schemeClr val="bg1"/>
                </a:solidFill>
              </a:defRPr>
            </a:lvl3pPr>
            <a:lvl4pPr>
              <a:defRPr sz="2130">
                <a:solidFill>
                  <a:schemeClr val="bg1"/>
                </a:solidFill>
              </a:defRPr>
            </a:lvl4pPr>
            <a:lvl5pPr>
              <a:defRPr sz="213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A9A8FCD4-EB65-F684-B13F-80CED75EC5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349200" y="4928400"/>
            <a:ext cx="2469600" cy="1310400"/>
          </a:xfrm>
          <a:solidFill>
            <a:schemeClr val="accent2"/>
          </a:solidFill>
        </p:spPr>
        <p:txBody>
          <a:bodyPr anchor="ctr"/>
          <a:lstStyle>
            <a:lvl1pPr algn="ctr">
              <a:defRPr sz="213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76A7A10-7575-DD29-07D8-321ECD75E9AA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383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ノベーションカーブ一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6">
            <a:extLst>
              <a:ext uri="{FF2B5EF4-FFF2-40B4-BE49-F238E27FC236}">
                <a16:creationId xmlns:a16="http://schemas.microsoft.com/office/drawing/2014/main" id="{C2C070B2-9499-0BB6-29F4-690002F8C3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2246399"/>
            <a:ext cx="7185600" cy="2346865"/>
          </a:xfrm>
          <a:prstGeom prst="rect">
            <a:avLst/>
          </a:prstGeom>
        </p:spPr>
        <p:txBody>
          <a:bodyPr lIns="0" tIns="46800" rIns="0" anchor="b"/>
          <a:lstStyle>
            <a:lvl1pPr>
              <a:lnSpc>
                <a:spcPct val="80000"/>
              </a:lnSpc>
              <a:defRPr sz="4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 dirty="0"/>
              <a:t>［タイトル］</a:t>
            </a:r>
          </a:p>
        </p:txBody>
      </p:sp>
    </p:spTree>
    <p:extLst>
      <p:ext uri="{BB962C8B-B14F-4D97-AF65-F5344CB8AC3E}">
        <p14:creationId xmlns:p14="http://schemas.microsoft.com/office/powerpoint/2010/main" val="66878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ノベーションカーブ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6">
            <a:extLst>
              <a:ext uri="{FF2B5EF4-FFF2-40B4-BE49-F238E27FC236}">
                <a16:creationId xmlns:a16="http://schemas.microsoft.com/office/drawing/2014/main" id="{180CAA48-C9FC-9FB9-00D4-FB6ED53D8DB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2246400"/>
            <a:ext cx="11440800" cy="1562400"/>
          </a:xfrm>
          <a:prstGeom prst="rect">
            <a:avLst/>
          </a:prstGeom>
        </p:spPr>
        <p:txBody>
          <a:bodyPr lIns="0" tIns="46800" rIns="0" anchor="b"/>
          <a:lstStyle>
            <a:lvl1pPr>
              <a:lnSpc>
                <a:spcPct val="80000"/>
              </a:lnSpc>
              <a:defRPr sz="4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［タイトル］</a:t>
            </a:r>
          </a:p>
        </p:txBody>
      </p:sp>
    </p:spTree>
    <p:extLst>
      <p:ext uri="{BB962C8B-B14F-4D97-AF65-F5344CB8AC3E}">
        <p14:creationId xmlns:p14="http://schemas.microsoft.com/office/powerpoint/2010/main" val="66590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6">
            <a:extLst>
              <a:ext uri="{FF2B5EF4-FFF2-40B4-BE49-F238E27FC236}">
                <a16:creationId xmlns:a16="http://schemas.microsoft.com/office/drawing/2014/main" id="{6D1013E2-8F90-20CA-6004-C9D6A65332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0800" y="1143727"/>
            <a:ext cx="11440800" cy="1422244"/>
          </a:xfrm>
          <a:prstGeom prst="rect">
            <a:avLst/>
          </a:prstGeom>
        </p:spPr>
        <p:txBody>
          <a:bodyPr lIns="0" tIns="46800" rIns="0" anchor="b"/>
          <a:lstStyle>
            <a:lvl1pPr>
              <a:lnSpc>
                <a:spcPct val="80000"/>
              </a:lnSpc>
              <a:defRPr sz="4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［タイトル］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7B54130-C13B-014A-F9F3-0C8FCD6D24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68400" y="37332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3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C3003A-1C0D-B582-B3BE-CA14C4D8AE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6400" y="687600"/>
            <a:ext cx="7315200" cy="1447199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/>
          </a:p>
        </p:txBody>
      </p:sp>
      <p:sp>
        <p:nvSpPr>
          <p:cNvPr id="5" name="テキスト プレースホルダー 8">
            <a:extLst>
              <a:ext uri="{FF2B5EF4-FFF2-40B4-BE49-F238E27FC236}">
                <a16:creationId xmlns:a16="http://schemas.microsoft.com/office/drawing/2014/main" id="{FFDB246B-7466-9829-C733-D7C8F3660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96400" y="2286000"/>
            <a:ext cx="7315200" cy="3952800"/>
          </a:xfrm>
          <a:prstGeom prst="rect">
            <a:avLst/>
          </a:prstGeom>
        </p:spPr>
        <p:txBody>
          <a:bodyPr lIns="0" tIns="0" rIns="0" bIns="0"/>
          <a:lstStyle>
            <a:lvl1pPr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中扉タイトル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E856B16-CC7F-D18A-5F95-82F6F68027FD}"/>
              </a:ext>
            </a:extLst>
          </p:cNvPr>
          <p:cNvSpPr txBox="1"/>
          <p:nvPr userDrawn="1"/>
        </p:nvSpPr>
        <p:spPr>
          <a:xfrm>
            <a:off x="77760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527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ノベーションカー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0E3DF-D30F-67F3-1120-4D08EF059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798" y="687601"/>
            <a:ext cx="7315200" cy="1447199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/>
          </a:p>
        </p:txBody>
      </p:sp>
      <p:sp>
        <p:nvSpPr>
          <p:cNvPr id="3" name="テキスト プレースホルダー 8">
            <a:extLst>
              <a:ext uri="{FF2B5EF4-FFF2-40B4-BE49-F238E27FC236}">
                <a16:creationId xmlns:a16="http://schemas.microsoft.com/office/drawing/2014/main" id="{14339CF7-9CA0-A841-448E-67A663E55C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2286000"/>
            <a:ext cx="7315200" cy="3888000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中扉タイトル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42CEE08-CDC8-97A0-0539-B8FAF99A1769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262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写真入イノベーションカー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01CCA0-7E92-7FFB-2532-8D8D86CBB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6400" y="687600"/>
            <a:ext cx="7315200" cy="1447199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/>
          </a:p>
        </p:txBody>
      </p:sp>
      <p:sp>
        <p:nvSpPr>
          <p:cNvPr id="5" name="テキスト プレースホルダー 8">
            <a:extLst>
              <a:ext uri="{FF2B5EF4-FFF2-40B4-BE49-F238E27FC236}">
                <a16:creationId xmlns:a16="http://schemas.microsoft.com/office/drawing/2014/main" id="{E10C1EF1-42DC-CE53-8902-8E322B4352D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96400" y="2433600"/>
            <a:ext cx="7315200" cy="374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 dirty="0"/>
              <a:t>中扉タイトル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3785BB8-9BEF-6511-73A0-EFF55EDD2267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FADF36-0739-4336-5F19-36F99723999B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042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39600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A1EA45-BF6A-8E89-F9CE-BFA62AF363CC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2519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1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39600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5165EBE-CE9B-A551-474B-E2D5D257B0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1474" y="1038386"/>
            <a:ext cx="114480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D3BB6FD-8126-0BC5-CD78-240E479EB679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2902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11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3931" r:id="rId2"/>
    <p:sldLayoutId id="2147483932" r:id="rId3"/>
    <p:sldLayoutId id="2147483934" r:id="rId4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000" b="0" i="0" kern="1200" spc="0" baseline="0">
          <a:solidFill>
            <a:schemeClr val="accent1"/>
          </a:solidFill>
          <a:latin typeface="+mn-ea"/>
          <a:ea typeface="+mn-ea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None/>
        <a:defRPr kumimoji="1" sz="2000" kern="1200">
          <a:solidFill>
            <a:schemeClr val="tx1"/>
          </a:solidFill>
          <a:latin typeface="+mn-ea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4" pos="7446" userDrawn="1">
          <p15:clr>
            <a:srgbClr val="F26B43"/>
          </p15:clr>
        </p15:guide>
        <p15:guide id="6" orient="horz" pos="4201">
          <p15:clr>
            <a:srgbClr val="F26B43"/>
          </p15:clr>
        </p15:guide>
        <p15:guide id="11" orient="horz" pos="21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60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73" r:id="rId2"/>
    <p:sldLayoutId id="2147483974" r:id="rId3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9600" b="1" i="0" kern="1200" spc="200" baseline="0">
          <a:solidFill>
            <a:schemeClr val="accent2"/>
          </a:solidFill>
          <a:latin typeface="+mj-ea"/>
          <a:ea typeface="+mj-ea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None/>
        <a:defRPr kumimoji="1" sz="1800" kern="1200">
          <a:solidFill>
            <a:schemeClr val="tx1"/>
          </a:solidFill>
          <a:latin typeface="+mn-ea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4201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37A440-03F7-DC4B-BD06-698F971D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164693"/>
            <a:ext cx="11376026" cy="4125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DD323A-9269-AE42-951E-F08FD291D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692150"/>
            <a:ext cx="11387161" cy="579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69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7" r:id="rId6"/>
    <p:sldLayoutId id="2147484010" r:id="rId7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1" i="0" kern="1200" spc="0" baseline="0">
          <a:solidFill>
            <a:schemeClr val="accent1"/>
          </a:solidFill>
          <a:latin typeface="+mj-ea"/>
          <a:ea typeface="+mj-ea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tabLst/>
        <a:defRPr kumimoji="1" sz="1800" kern="1200">
          <a:solidFill>
            <a:schemeClr val="accent1"/>
          </a:solidFill>
          <a:latin typeface="+mn-ea"/>
          <a:ea typeface="+mn-ea"/>
          <a:cs typeface="Arial"/>
        </a:defRPr>
      </a:lvl1pPr>
      <a:lvl2pPr marL="36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accent1"/>
          </a:solidFill>
          <a:latin typeface="+mn-ea"/>
          <a:ea typeface="+mn-ea"/>
          <a:cs typeface="Arial"/>
        </a:defRPr>
      </a:lvl2pPr>
      <a:lvl3pPr marL="54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accent1"/>
          </a:solidFill>
          <a:latin typeface="+mn-ea"/>
          <a:ea typeface="+mn-ea"/>
          <a:cs typeface="Arial"/>
        </a:defRPr>
      </a:lvl3pPr>
      <a:lvl4pPr marL="72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accent1"/>
          </a:solidFill>
          <a:latin typeface="+mn-ea"/>
          <a:ea typeface="+mn-ea"/>
          <a:cs typeface="Arial"/>
        </a:defRPr>
      </a:lvl4pPr>
      <a:lvl5pPr marL="90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accent1"/>
          </a:solidFill>
          <a:latin typeface="+mn-ea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4" orient="horz" pos="2160">
          <p15:clr>
            <a:srgbClr val="F26B43"/>
          </p15:clr>
        </p15:guide>
        <p15:guide id="6" orient="horz" pos="663" userDrawn="1">
          <p15:clr>
            <a:srgbClr val="F26B43"/>
          </p15:clr>
        </p15:guide>
        <p15:guide id="7" pos="3840">
          <p15:clr>
            <a:srgbClr val="F26B43"/>
          </p15:clr>
        </p15:guide>
        <p15:guide id="8" pos="7446" userDrawn="1">
          <p15:clr>
            <a:srgbClr val="F26B43"/>
          </p15:clr>
        </p15:guide>
        <p15:guide id="9" orient="horz" pos="3929" userDrawn="1">
          <p15:clr>
            <a:srgbClr val="F26B43"/>
          </p15:clr>
        </p15:guide>
        <p15:guide id="10" orient="horz" pos="210" userDrawn="1">
          <p15:clr>
            <a:srgbClr val="F26B43"/>
          </p15:clr>
        </p15:guide>
        <p15:guide id="12" orient="horz" pos="42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lang="ja-JP" altLang="en-US" dirty="0"/>
              <a:t>インターン課題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712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AmazonConnect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課題１</a:t>
            </a:r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Amazon Connect </a:t>
            </a:r>
            <a:r>
              <a:rPr lang="ja-JP" altLang="en-US" dirty="0"/>
              <a:t>を使って、ソフトフォン（</a:t>
            </a:r>
            <a:r>
              <a:rPr lang="en-US" altLang="ja-JP" dirty="0"/>
              <a:t>CCP</a:t>
            </a:r>
            <a:r>
              <a:rPr lang="ja-JP" altLang="en-US" dirty="0"/>
              <a:t>）での通話を体験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課題２</a:t>
            </a:r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Amazon Connect </a:t>
            </a:r>
            <a:r>
              <a:rPr lang="ja-JP" altLang="en-US" dirty="0"/>
              <a:t>の フロー の 発着信 の フロー を作成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課題３</a:t>
            </a:r>
            <a:endParaRPr lang="en-US" altLang="ja-JP" dirty="0"/>
          </a:p>
          <a:p>
            <a:r>
              <a:rPr lang="ja-JP" altLang="en-US" dirty="0"/>
              <a:t>　作成した 営業日判定の</a:t>
            </a:r>
            <a:r>
              <a:rPr lang="en-US" altLang="ja-JP" dirty="0"/>
              <a:t>Lambda </a:t>
            </a:r>
            <a:r>
              <a:rPr lang="ja-JP" altLang="en-US" dirty="0"/>
              <a:t>を </a:t>
            </a:r>
            <a:r>
              <a:rPr lang="en-US" altLang="ja-JP" dirty="0"/>
              <a:t>Amazon</a:t>
            </a:r>
            <a:r>
              <a:rPr lang="ja-JP" altLang="en-US" dirty="0"/>
              <a:t> </a:t>
            </a:r>
            <a:r>
              <a:rPr lang="en-US" altLang="ja-JP" dirty="0"/>
              <a:t>Connect</a:t>
            </a:r>
            <a:r>
              <a:rPr lang="ja-JP" altLang="en-US" dirty="0"/>
              <a:t> の フロー に組み込んで、</a:t>
            </a:r>
            <a:br>
              <a:rPr lang="en-US" altLang="ja-JP" dirty="0"/>
            </a:br>
            <a:r>
              <a:rPr lang="ja-JP" altLang="en-US" dirty="0"/>
              <a:t>　営業時間内外の判定が分岐されて、</a:t>
            </a:r>
            <a:endParaRPr lang="en-US" altLang="ja-JP" dirty="0"/>
          </a:p>
          <a:p>
            <a:r>
              <a:rPr lang="ja-JP" altLang="en-US" dirty="0"/>
              <a:t>　　・営業時間内の場合、オペレータ役と通話ができる。</a:t>
            </a:r>
            <a:endParaRPr lang="en-US" altLang="ja-JP" dirty="0"/>
          </a:p>
          <a:p>
            <a:r>
              <a:rPr lang="ja-JP" altLang="en-US" dirty="0"/>
              <a:t>　　・営業時間外の場合、営業時間外の自動音声ガイドが流れる（オペレータ役との通話はできない）</a:t>
            </a:r>
            <a:endParaRPr lang="en-US" altLang="ja-JP" dirty="0"/>
          </a:p>
          <a:p>
            <a:r>
              <a:rPr lang="ja-JP" altLang="en-US" dirty="0"/>
              <a:t>　ことを体験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0156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Lambda</a:t>
            </a:r>
            <a:r>
              <a:rPr kumimoji="1" lang="ja-JP" altLang="en-US" dirty="0"/>
              <a:t>課題１：スケジュール管理機能の</a:t>
            </a:r>
            <a:r>
              <a:rPr lang="ja-JP" altLang="en-US" dirty="0"/>
              <a:t>構築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sz="1200" dirty="0"/>
              <a:t>背景：</a:t>
            </a:r>
            <a:endParaRPr lang="en-US" altLang="ja-JP" sz="1200" dirty="0"/>
          </a:p>
          <a:p>
            <a:r>
              <a:rPr lang="ja-JP" altLang="en-US" sz="1200" dirty="0"/>
              <a:t>　</a:t>
            </a:r>
            <a:r>
              <a:rPr lang="en-US" altLang="ja-JP" sz="1200" dirty="0"/>
              <a:t>AmazonConnect</a:t>
            </a:r>
            <a:r>
              <a:rPr lang="ja-JP" altLang="en-US" sz="1200" dirty="0"/>
              <a:t>では、祝日・臨時休業日の設定ができないため、システムでスケジュール登録出来ないかの相談があった。</a:t>
            </a:r>
            <a:br>
              <a:rPr lang="en-US" altLang="ja-JP" sz="1200" dirty="0"/>
            </a:br>
            <a:r>
              <a:rPr lang="ja-JP" altLang="en-US" sz="1200" dirty="0"/>
              <a:t>　（週ごとに設定を変える必要があり、運用が煩雑となるため。）</a:t>
            </a:r>
            <a:endParaRPr kumimoji="1" lang="en-US" altLang="ja-JP" sz="1200" dirty="0"/>
          </a:p>
          <a:p>
            <a:r>
              <a:rPr kumimoji="1" lang="ja-JP" altLang="en-US" sz="1200" dirty="0"/>
              <a:t>要件</a:t>
            </a:r>
            <a:r>
              <a:rPr lang="ja-JP" altLang="en-US" sz="1200" dirty="0"/>
              <a:t>：</a:t>
            </a:r>
            <a:endParaRPr lang="en-US" altLang="ja-JP" sz="1200" dirty="0"/>
          </a:p>
          <a:p>
            <a:r>
              <a:rPr kumimoji="1" lang="ja-JP" altLang="en-US" sz="1200" dirty="0"/>
              <a:t>　曜日単位の営業時間判定ができること</a:t>
            </a:r>
            <a:endParaRPr kumimoji="1" lang="en-US" altLang="ja-JP" sz="1200" dirty="0"/>
          </a:p>
          <a:p>
            <a:r>
              <a:rPr lang="ja-JP" altLang="en-US" sz="1200" dirty="0"/>
              <a:t>　</a:t>
            </a:r>
            <a:r>
              <a:rPr lang="en-US" altLang="ja-JP" sz="1200" dirty="0"/>
              <a:t>2</a:t>
            </a:r>
            <a:r>
              <a:rPr lang="ja-JP" altLang="en-US" sz="1200" dirty="0"/>
              <a:t>年先まで祝日、臨時休業日、臨時休業時間の判定ができること</a:t>
            </a:r>
            <a:endParaRPr lang="en-US" altLang="ja-JP" sz="1200" dirty="0"/>
          </a:p>
          <a:p>
            <a:r>
              <a:rPr lang="en-US" altLang="ja-JP" sz="1200" dirty="0"/>
              <a:t>  </a:t>
            </a:r>
            <a:r>
              <a:rPr lang="ja-JP" altLang="en-US" sz="1200" dirty="0"/>
              <a:t>祝日、臨時協業日、臨時休業時間の判定が優先されること</a:t>
            </a:r>
            <a:endParaRPr lang="en-US" altLang="ja-JP" sz="1200" dirty="0"/>
          </a:p>
          <a:p>
            <a:r>
              <a:rPr lang="ja-JP" altLang="en-US" sz="1200" dirty="0"/>
              <a:t>　アマゾンコネクトインスタンス単位で設定できること</a:t>
            </a:r>
            <a:endParaRPr lang="en-US" altLang="ja-JP" sz="1200" dirty="0"/>
          </a:p>
          <a:p>
            <a:r>
              <a:rPr lang="ja-JP" altLang="en-US" sz="1200" dirty="0"/>
              <a:t>　キュー名単位で設定できること</a:t>
            </a:r>
            <a:endParaRPr lang="en-US" altLang="ja-JP" sz="1200" dirty="0"/>
          </a:p>
          <a:p>
            <a:r>
              <a:rPr lang="ja-JP" altLang="en-US" sz="1200" dirty="0"/>
              <a:t>　月～金　営業時間</a:t>
            </a:r>
            <a:r>
              <a:rPr lang="en-US" altLang="ja-JP" sz="1200" dirty="0"/>
              <a:t>10:00</a:t>
            </a:r>
            <a:r>
              <a:rPr lang="ja-JP" altLang="en-US" sz="1200" dirty="0"/>
              <a:t>～</a:t>
            </a:r>
            <a:r>
              <a:rPr lang="en-US" altLang="ja-JP" sz="1200" dirty="0"/>
              <a:t>18:30</a:t>
            </a:r>
          </a:p>
          <a:p>
            <a:r>
              <a:rPr lang="ja-JP" altLang="en-US" sz="1200" dirty="0"/>
              <a:t>　土日　休み</a:t>
            </a:r>
            <a:endParaRPr lang="en-US" altLang="ja-JP" sz="1200" dirty="0"/>
          </a:p>
          <a:p>
            <a:r>
              <a:rPr lang="ja-JP" altLang="en-US" sz="1200" dirty="0"/>
              <a:t>　祝日、臨時休業日、臨時休業時間　例外テーブルのみ</a:t>
            </a:r>
            <a:endParaRPr lang="en-US" altLang="ja-JP" sz="1200" dirty="0"/>
          </a:p>
          <a:p>
            <a:r>
              <a:rPr kumimoji="1" lang="ja-JP" altLang="en-US" sz="1200" dirty="0"/>
              <a:t>　インスタンスごとのテーブル</a:t>
            </a:r>
            <a:endParaRPr kumimoji="1" lang="en-US" altLang="ja-JP" sz="1200" dirty="0"/>
          </a:p>
          <a:p>
            <a:r>
              <a:rPr lang="ja-JP" altLang="en-US" sz="1200" dirty="0"/>
              <a:t>　キューはパーティションキー</a:t>
            </a:r>
            <a:endParaRPr lang="en-US" altLang="ja-JP" sz="1200" dirty="0"/>
          </a:p>
          <a:p>
            <a:r>
              <a:rPr kumimoji="1" lang="ja-JP" altLang="en-US" sz="1200" dirty="0"/>
              <a:t>　</a:t>
            </a:r>
            <a:r>
              <a:rPr lang="ja-JP" altLang="en-US" sz="1200" dirty="0"/>
              <a:t>日付はソートキー</a:t>
            </a:r>
            <a:endParaRPr kumimoji="1" lang="en-US" altLang="ja-JP" sz="1200" dirty="0"/>
          </a:p>
          <a:p>
            <a:r>
              <a:rPr lang="en-US" altLang="ja-JP" sz="1200" dirty="0"/>
              <a:t>AWS</a:t>
            </a:r>
            <a:r>
              <a:rPr lang="ja-JP" altLang="en-US" sz="1200" dirty="0"/>
              <a:t>使用サービス：</a:t>
            </a:r>
            <a:endParaRPr lang="en-US" altLang="ja-JP" sz="1200" dirty="0"/>
          </a:p>
          <a:p>
            <a:r>
              <a:rPr kumimoji="1" lang="ja-JP" altLang="en-US" sz="1200" dirty="0"/>
              <a:t>　</a:t>
            </a:r>
            <a:r>
              <a:rPr lang="en-US" altLang="ja-JP" sz="1200" dirty="0"/>
              <a:t>Lambda , DynamoDB</a:t>
            </a:r>
            <a:endParaRPr kumimoji="1" lang="en-US" altLang="ja-JP" sz="1200" dirty="0"/>
          </a:p>
          <a:p>
            <a:r>
              <a:rPr lang="ja-JP" altLang="en-US" sz="1200" dirty="0"/>
              <a:t>言語：</a:t>
            </a:r>
            <a:endParaRPr lang="en-US" altLang="ja-JP" sz="1200" dirty="0"/>
          </a:p>
          <a:p>
            <a:r>
              <a:rPr kumimoji="1" lang="ja-JP" altLang="en-US" sz="1200" dirty="0"/>
              <a:t>　</a:t>
            </a:r>
            <a:r>
              <a:rPr lang="en-US" altLang="ja-JP" sz="1200" dirty="0"/>
              <a:t>Python or Java</a:t>
            </a:r>
            <a:endParaRPr kumimoji="1" lang="en-US" altLang="ja-JP" sz="1200" dirty="0"/>
          </a:p>
          <a:p>
            <a:r>
              <a:rPr lang="en-US" altLang="ja-JP" sz="1200" dirty="0"/>
              <a:t>Input</a:t>
            </a:r>
            <a:r>
              <a:rPr lang="ja-JP" altLang="en-US" sz="1200" dirty="0"/>
              <a:t>：</a:t>
            </a:r>
            <a:endParaRPr lang="en-US" altLang="ja-JP" sz="1200" dirty="0"/>
          </a:p>
          <a:p>
            <a:r>
              <a:rPr kumimoji="1" lang="ja-JP" altLang="en-US" sz="1200" dirty="0"/>
              <a:t>　</a:t>
            </a:r>
            <a:r>
              <a:rPr kumimoji="1" lang="en-US" altLang="ja-JP" sz="1200" dirty="0"/>
              <a:t>amazon connect </a:t>
            </a:r>
            <a:r>
              <a:rPr kumimoji="1" lang="ja-JP" altLang="en-US" sz="1200" dirty="0"/>
              <a:t>キュー名、インスタンス名</a:t>
            </a:r>
            <a:endParaRPr kumimoji="1" lang="en-US" altLang="ja-JP" sz="1200" dirty="0"/>
          </a:p>
          <a:p>
            <a:r>
              <a:rPr lang="ja-JP" altLang="en-US" sz="1200" dirty="0"/>
              <a:t>戻り値：</a:t>
            </a:r>
            <a:endParaRPr lang="en-US" altLang="ja-JP" sz="1200" dirty="0"/>
          </a:p>
          <a:p>
            <a:r>
              <a:rPr lang="ja-JP" altLang="en-US" sz="1200" dirty="0"/>
              <a:t>　</a:t>
            </a:r>
            <a:r>
              <a:rPr lang="en-US" altLang="ja-JP" sz="1200" dirty="0"/>
              <a:t>True</a:t>
            </a:r>
            <a:r>
              <a:rPr lang="ja-JP" altLang="en-US" sz="1200" dirty="0"/>
              <a:t>：営業日、営業時間内　</a:t>
            </a:r>
            <a:r>
              <a:rPr lang="en-US" altLang="ja-JP" sz="1200" dirty="0"/>
              <a:t>/</a:t>
            </a:r>
            <a:r>
              <a:rPr lang="ja-JP" altLang="en-US" sz="1200" dirty="0"/>
              <a:t> </a:t>
            </a:r>
            <a:r>
              <a:rPr lang="en-US" altLang="ja-JP" sz="1200" dirty="0"/>
              <a:t>False</a:t>
            </a:r>
            <a:r>
              <a:rPr lang="ja-JP" altLang="en-US" sz="1200" dirty="0"/>
              <a:t>：営業日、営業時間外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19565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フローイメージ</a:t>
            </a:r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211997" y="1038225"/>
            <a:ext cx="9766418" cy="5197475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>
          <a:xfrm>
            <a:off x="1633355" y="3127108"/>
            <a:ext cx="1144745" cy="11447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258266" y="2666418"/>
            <a:ext cx="1151725" cy="600293"/>
          </a:xfrm>
          <a:prstGeom prst="wedgeRoundRectCallout">
            <a:avLst>
              <a:gd name="adj1" fmla="val 71389"/>
              <a:gd name="adj2" fmla="val 96429"/>
              <a:gd name="adj3" fmla="val 16667"/>
            </a:avLst>
          </a:prstGeom>
          <a:solidFill>
            <a:schemeClr val="accent2">
              <a:lumMod val="10000"/>
              <a:lumOff val="9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この部分の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Lambda</a:t>
            </a:r>
            <a:r>
              <a:rPr kumimoji="1" lang="ja-JP" altLang="en-US" sz="1400" dirty="0">
                <a:solidFill>
                  <a:schemeClr val="tx1"/>
                </a:solidFill>
              </a:rPr>
              <a:t>構築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861863" y="3127108"/>
            <a:ext cx="1047022" cy="11447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6400118" y="2344167"/>
            <a:ext cx="1780621" cy="845763"/>
          </a:xfrm>
          <a:prstGeom prst="wedgeRoundRectCallout">
            <a:avLst>
              <a:gd name="adj1" fmla="val -193669"/>
              <a:gd name="adj2" fmla="val 71253"/>
              <a:gd name="adj3" fmla="val 16667"/>
            </a:avLst>
          </a:prstGeom>
          <a:solidFill>
            <a:schemeClr val="accent2">
              <a:lumMod val="10000"/>
              <a:lumOff val="9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この部分</a:t>
            </a:r>
            <a:r>
              <a:rPr lang="ja-JP" altLang="en-US" sz="1400" dirty="0">
                <a:solidFill>
                  <a:schemeClr val="tx1"/>
                </a:solidFill>
              </a:rPr>
              <a:t>で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Lambda</a:t>
            </a:r>
            <a:r>
              <a:rPr kumimoji="1" lang="ja-JP" altLang="en-US" sz="1400" dirty="0">
                <a:solidFill>
                  <a:schemeClr val="tx1"/>
                </a:solidFill>
              </a:rPr>
              <a:t>からの戻り値で営業時間を判定</a:t>
            </a:r>
          </a:p>
        </p:txBody>
      </p:sp>
    </p:spTree>
    <p:extLst>
      <p:ext uri="{BB962C8B-B14F-4D97-AF65-F5344CB8AC3E}">
        <p14:creationId xmlns:p14="http://schemas.microsoft.com/office/powerpoint/2010/main" val="253218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ログ出力用に組み込んでほしいサブモジュール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371474" y="926982"/>
            <a:ext cx="5161225" cy="5196814"/>
          </a:xfrm>
        </p:spPr>
        <p:txBody>
          <a:bodyPr/>
          <a:lstStyle/>
          <a:p>
            <a:r>
              <a:rPr lang="en-US" altLang="ja-JP" sz="800" dirty="0"/>
              <a:t>[</a:t>
            </a:r>
            <a:r>
              <a:rPr lang="ja-JP" altLang="en-US" sz="800" dirty="0"/>
              <a:t>環境変数</a:t>
            </a:r>
            <a:r>
              <a:rPr lang="en-US" altLang="ja-JP" sz="800" dirty="0"/>
              <a:t>]</a:t>
            </a:r>
            <a:endParaRPr lang="ja-JP" altLang="ja-JP" sz="800" dirty="0"/>
          </a:p>
          <a:p>
            <a:r>
              <a:rPr lang="en-US" altLang="ja-JP" sz="800" dirty="0"/>
              <a:t>LOG_FORMAT : [%(levelname)s] %(message)s</a:t>
            </a:r>
            <a:endParaRPr lang="ja-JP" altLang="ja-JP" sz="800" dirty="0"/>
          </a:p>
          <a:p>
            <a:r>
              <a:rPr lang="en-US" altLang="ja-JP" sz="800" dirty="0"/>
              <a:t>LOG_LEVEL  : 10</a:t>
            </a:r>
            <a:endParaRPr lang="ja-JP" altLang="ja-JP" sz="800" dirty="0"/>
          </a:p>
          <a:p>
            <a:r>
              <a:rPr lang="en-US" altLang="ja-JP" sz="800" dirty="0"/>
              <a:t> </a:t>
            </a:r>
            <a:endParaRPr lang="ja-JP" altLang="ja-JP" sz="800" dirty="0"/>
          </a:p>
          <a:p>
            <a:r>
              <a:rPr lang="en-US" altLang="ja-JP" sz="800" dirty="0"/>
              <a:t>* LOG_LEVEL : 0:NOTSET 10:DEBUG 20:INFO 30:WARNING 40:ERROR 50:CRITICAL</a:t>
            </a:r>
            <a:endParaRPr lang="ja-JP" altLang="ja-JP" sz="800" dirty="0"/>
          </a:p>
          <a:p>
            <a:r>
              <a:rPr lang="en-US" altLang="ja-JP" sz="800" dirty="0"/>
              <a:t> </a:t>
            </a:r>
            <a:endParaRPr lang="ja-JP" altLang="ja-JP" sz="800" dirty="0"/>
          </a:p>
          <a:p>
            <a:r>
              <a:rPr lang="en-US" altLang="ja-JP" sz="800" dirty="0"/>
              <a:t>[Global</a:t>
            </a:r>
            <a:r>
              <a:rPr lang="ja-JP" altLang="en-US" sz="800" dirty="0"/>
              <a:t>定義</a:t>
            </a:r>
            <a:r>
              <a:rPr lang="en-US" altLang="ja-JP" sz="800" dirty="0"/>
              <a:t>]</a:t>
            </a:r>
            <a:endParaRPr lang="ja-JP" altLang="ja-JP" sz="800" dirty="0"/>
          </a:p>
          <a:p>
            <a:r>
              <a:rPr lang="en-US" altLang="ja-JP" sz="800" dirty="0"/>
              <a:t>import logging</a:t>
            </a:r>
            <a:endParaRPr lang="ja-JP" altLang="ja-JP" sz="800" dirty="0"/>
          </a:p>
          <a:p>
            <a:r>
              <a:rPr lang="en-US" altLang="ja-JP" sz="800" dirty="0"/>
              <a:t>_logger = logging.getLogger()</a:t>
            </a:r>
            <a:endParaRPr lang="ja-JP" altLang="ja-JP" sz="800" dirty="0"/>
          </a:p>
          <a:p>
            <a:r>
              <a:rPr lang="en-US" altLang="ja-JP" sz="800" dirty="0"/>
              <a:t> </a:t>
            </a:r>
            <a:endParaRPr lang="ja-JP" altLang="ja-JP" sz="800" dirty="0"/>
          </a:p>
          <a:p>
            <a:r>
              <a:rPr lang="en-US" altLang="ja-JP" sz="800" dirty="0"/>
              <a:t> </a:t>
            </a:r>
            <a:endParaRPr lang="ja-JP" altLang="ja-JP" sz="800" dirty="0"/>
          </a:p>
          <a:p>
            <a:r>
              <a:rPr lang="en-US" altLang="ja-JP" sz="800" dirty="0"/>
              <a:t>[local</a:t>
            </a:r>
            <a:r>
              <a:rPr lang="ja-JP" altLang="en-US" sz="800" dirty="0"/>
              <a:t>定義</a:t>
            </a:r>
            <a:r>
              <a:rPr lang="en-US" altLang="ja-JP" sz="800" dirty="0"/>
              <a:t>]</a:t>
            </a:r>
            <a:endParaRPr lang="ja-JP" altLang="ja-JP" sz="800" dirty="0"/>
          </a:p>
          <a:p>
            <a:r>
              <a:rPr lang="en-US" altLang="ja-JP" sz="800" dirty="0"/>
              <a:t># Logger</a:t>
            </a:r>
            <a:r>
              <a:rPr lang="ja-JP" altLang="ja-JP" sz="800" dirty="0"/>
              <a:t>の初期設定</a:t>
            </a:r>
          </a:p>
          <a:p>
            <a:r>
              <a:rPr lang="en-US" altLang="ja-JP" sz="800" dirty="0"/>
              <a:t>initLogger()</a:t>
            </a:r>
            <a:endParaRPr lang="ja-JP" altLang="ja-JP" sz="800" dirty="0"/>
          </a:p>
          <a:p>
            <a:r>
              <a:rPr lang="en-US" altLang="ja-JP" sz="800" dirty="0"/>
              <a:t> </a:t>
            </a:r>
            <a:endParaRPr lang="ja-JP" altLang="ja-JP" sz="800" dirty="0"/>
          </a:p>
          <a:p>
            <a:r>
              <a:rPr lang="en-US" altLang="ja-JP" sz="800" dirty="0"/>
              <a:t>[sample]</a:t>
            </a:r>
            <a:endParaRPr lang="ja-JP" altLang="ja-JP" sz="800" dirty="0"/>
          </a:p>
          <a:p>
            <a:r>
              <a:rPr lang="en-US" altLang="ja-JP" sz="800" dirty="0"/>
              <a:t>_logger.debug('xxx:yyy\n')</a:t>
            </a:r>
            <a:endParaRPr lang="ja-JP" altLang="ja-JP" sz="800" dirty="0"/>
          </a:p>
          <a:p>
            <a:r>
              <a:rPr lang="en-US" altLang="ja-JP" sz="800" dirty="0"/>
              <a:t>_logger.info('xxx:yyy\n')</a:t>
            </a:r>
            <a:endParaRPr lang="ja-JP" altLang="ja-JP" sz="800" dirty="0"/>
          </a:p>
          <a:p>
            <a:r>
              <a:rPr lang="en-US" altLang="ja-JP" sz="800" dirty="0"/>
              <a:t>_logger.warning('xxx:yyy\n')</a:t>
            </a:r>
            <a:endParaRPr lang="ja-JP" altLang="ja-JP" sz="800" dirty="0"/>
          </a:p>
          <a:p>
            <a:r>
              <a:rPr lang="en-US" altLang="ja-JP" sz="800" dirty="0"/>
              <a:t>_logger.error('xxx:yyy\n')</a:t>
            </a:r>
            <a:endParaRPr lang="ja-JP" altLang="ja-JP" sz="800" dirty="0"/>
          </a:p>
          <a:p>
            <a:r>
              <a:rPr lang="en-US" altLang="ja-JP" sz="800" dirty="0"/>
              <a:t> </a:t>
            </a:r>
            <a:endParaRPr lang="ja-JP" altLang="ja-JP" sz="800" dirty="0"/>
          </a:p>
          <a:p>
            <a:endParaRPr kumimoji="1" lang="ja-JP" altLang="en-US" sz="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658156" y="926982"/>
            <a:ext cx="6160644" cy="5308217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r>
              <a:rPr lang="en-US" altLang="ja-JP" sz="800" dirty="0">
                <a:latin typeface="+mn-ea"/>
              </a:rPr>
              <a:t>[sub module]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# </a:t>
            </a:r>
            <a:r>
              <a:rPr lang="ja-JP" altLang="ja-JP" sz="800" dirty="0">
                <a:latin typeface="+mn-ea"/>
              </a:rPr>
              <a:t>【</a:t>
            </a:r>
            <a:r>
              <a:rPr lang="en-US" altLang="ja-JP" sz="800" dirty="0">
                <a:latin typeface="+mn-ea"/>
              </a:rPr>
              <a:t>Logger</a:t>
            </a:r>
            <a:r>
              <a:rPr lang="ja-JP" altLang="ja-JP" sz="800" dirty="0">
                <a:latin typeface="+mn-ea"/>
              </a:rPr>
              <a:t>初期設定処理】</a:t>
            </a:r>
          </a:p>
          <a:p>
            <a:r>
              <a:rPr lang="en-US" altLang="ja-JP" sz="800" dirty="0">
                <a:latin typeface="+mn-ea"/>
              </a:rPr>
              <a:t># </a:t>
            </a:r>
            <a:r>
              <a:rPr lang="ja-JP" altLang="ja-JP" sz="800" dirty="0">
                <a:latin typeface="+mn-ea"/>
              </a:rPr>
              <a:t>【</a:t>
            </a:r>
            <a:r>
              <a:rPr lang="en-US" altLang="ja-JP" sz="800" dirty="0">
                <a:latin typeface="+mn-ea"/>
              </a:rPr>
              <a:t>INPUT</a:t>
            </a:r>
            <a:r>
              <a:rPr lang="ja-JP" altLang="ja-JP" sz="800" dirty="0">
                <a:latin typeface="+mn-ea"/>
              </a:rPr>
              <a:t>】 なし</a:t>
            </a:r>
          </a:p>
          <a:p>
            <a:r>
              <a:rPr lang="en-US" altLang="ja-JP" sz="800" dirty="0">
                <a:latin typeface="+mn-ea"/>
              </a:rPr>
              <a:t># </a:t>
            </a:r>
            <a:r>
              <a:rPr lang="ja-JP" altLang="ja-JP" sz="800" dirty="0">
                <a:latin typeface="+mn-ea"/>
              </a:rPr>
              <a:t>【</a:t>
            </a:r>
            <a:r>
              <a:rPr lang="en-US" altLang="ja-JP" sz="800" dirty="0">
                <a:latin typeface="+mn-ea"/>
              </a:rPr>
              <a:t>OUTPUT</a:t>
            </a:r>
            <a:r>
              <a:rPr lang="ja-JP" altLang="ja-JP" sz="800" dirty="0">
                <a:latin typeface="+mn-ea"/>
              </a:rPr>
              <a:t>】なし</a:t>
            </a:r>
          </a:p>
          <a:p>
            <a:r>
              <a:rPr lang="en-US" altLang="ja-JP" sz="800" dirty="0">
                <a:latin typeface="+mn-ea"/>
              </a:rPr>
              <a:t># </a:t>
            </a:r>
            <a:r>
              <a:rPr lang="ja-JP" altLang="ja-JP" sz="800" dirty="0">
                <a:latin typeface="+mn-ea"/>
              </a:rPr>
              <a:t>【処理概要】</a:t>
            </a:r>
          </a:p>
          <a:p>
            <a:r>
              <a:rPr lang="en-US" altLang="ja-JP" sz="800" dirty="0">
                <a:latin typeface="+mn-ea"/>
              </a:rPr>
              <a:t>#</a:t>
            </a:r>
            <a:r>
              <a:rPr lang="ja-JP" altLang="ja-JP" sz="800" dirty="0">
                <a:latin typeface="+mn-ea"/>
              </a:rPr>
              <a:t>　　</a:t>
            </a:r>
            <a:r>
              <a:rPr lang="en-US" altLang="ja-JP" sz="800" dirty="0">
                <a:latin typeface="+mn-ea"/>
              </a:rPr>
              <a:t>logger</a:t>
            </a:r>
            <a:r>
              <a:rPr lang="ja-JP" altLang="ja-JP" sz="800" dirty="0">
                <a:latin typeface="+mn-ea"/>
              </a:rPr>
              <a:t>の</a:t>
            </a:r>
            <a:r>
              <a:rPr lang="en-US" altLang="ja-JP" sz="800" dirty="0">
                <a:latin typeface="+mn-ea"/>
              </a:rPr>
              <a:t>LOG</a:t>
            </a:r>
            <a:r>
              <a:rPr lang="ja-JP" altLang="ja-JP" sz="800" dirty="0">
                <a:latin typeface="+mn-ea"/>
              </a:rPr>
              <a:t>レベルとフォーマットを環境変数から設定する</a:t>
            </a:r>
          </a:p>
          <a:p>
            <a:r>
              <a:rPr lang="en-US" altLang="ja-JP" sz="800" dirty="0">
                <a:latin typeface="+mn-ea"/>
              </a:rPr>
              <a:t>def initLogger():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# </a:t>
            </a:r>
            <a:r>
              <a:rPr lang="ja-JP" altLang="ja-JP" sz="800" dirty="0">
                <a:latin typeface="+mn-ea"/>
              </a:rPr>
              <a:t>環境変数から</a:t>
            </a:r>
            <a:r>
              <a:rPr lang="en-US" altLang="ja-JP" sz="800" dirty="0">
                <a:latin typeface="+mn-ea"/>
              </a:rPr>
              <a:t>LOG_LEVEL</a:t>
            </a:r>
            <a:r>
              <a:rPr lang="ja-JP" altLang="ja-JP" sz="800" dirty="0">
                <a:latin typeface="+mn-ea"/>
              </a:rPr>
              <a:t>を取得して設定する</a:t>
            </a:r>
          </a:p>
          <a:p>
            <a:r>
              <a:rPr lang="en-US" altLang="ja-JP" sz="800" dirty="0">
                <a:latin typeface="+mn-ea"/>
              </a:rPr>
              <a:t>    # 0:NOTSET 10:DEBUG 20:INFO 30:WARNING 40:ERROR 50:CRITICAL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try: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    wLogLevel = os.environ['LOG_LEVEL']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except KeyError as err: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    # LOG_LEVEL</a:t>
            </a:r>
            <a:r>
              <a:rPr lang="ja-JP" altLang="ja-JP" sz="800" dirty="0">
                <a:latin typeface="+mn-ea"/>
              </a:rPr>
              <a:t>が未定義の場合【</a:t>
            </a:r>
            <a:r>
              <a:rPr lang="en-US" altLang="ja-JP" sz="800" dirty="0">
                <a:latin typeface="+mn-ea"/>
              </a:rPr>
              <a:t>INFO</a:t>
            </a:r>
            <a:r>
              <a:rPr lang="ja-JP" altLang="ja-JP" sz="800" dirty="0">
                <a:latin typeface="+mn-ea"/>
              </a:rPr>
              <a:t>】を適用する</a:t>
            </a:r>
          </a:p>
          <a:p>
            <a:r>
              <a:rPr lang="en-US" altLang="ja-JP" sz="800" dirty="0">
                <a:latin typeface="+mn-ea"/>
              </a:rPr>
              <a:t>        _logger.warning('LOG_LEVEL Not Configuration\n')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    wLogLevel = '20'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try: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    iLogLevel = int(wLogLevel)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except: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    # LOG_LEVEL</a:t>
            </a:r>
            <a:r>
              <a:rPr lang="ja-JP" altLang="ja-JP" sz="800" dirty="0">
                <a:latin typeface="+mn-ea"/>
              </a:rPr>
              <a:t>が数字以外の場合【</a:t>
            </a:r>
            <a:r>
              <a:rPr lang="en-US" altLang="ja-JP" sz="800" dirty="0">
                <a:latin typeface="+mn-ea"/>
              </a:rPr>
              <a:t>INFO</a:t>
            </a:r>
            <a:r>
              <a:rPr lang="ja-JP" altLang="ja-JP" sz="800" dirty="0">
                <a:latin typeface="+mn-ea"/>
              </a:rPr>
              <a:t>】を適用する</a:t>
            </a:r>
          </a:p>
          <a:p>
            <a:r>
              <a:rPr lang="en-US" altLang="ja-JP" sz="800" dirty="0">
                <a:latin typeface="+mn-ea"/>
              </a:rPr>
              <a:t>        _logger.warning('LOG_LEVEL Bad Configuration:' +wLogLevel +'\n')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    iLogLevel = 20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 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_logger.setLevel(iLogLevel)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 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# </a:t>
            </a:r>
            <a:r>
              <a:rPr lang="ja-JP" altLang="ja-JP" sz="800" dirty="0">
                <a:latin typeface="+mn-ea"/>
              </a:rPr>
              <a:t>環境変数からフォーマットを設定する</a:t>
            </a:r>
          </a:p>
          <a:p>
            <a:r>
              <a:rPr lang="en-US" altLang="ja-JP" sz="800" dirty="0">
                <a:latin typeface="+mn-ea"/>
              </a:rPr>
              <a:t>    try: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    wLogFormat = os.environ['LOG_FORMAT']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    formatter = logging.Formatter(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        wLogFormat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    )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    for handler in _logger.handlers: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        handler.setFormatter(formatter)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except KeyError as err: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    # LOG_FORMAT</a:t>
            </a:r>
            <a:r>
              <a:rPr lang="ja-JP" altLang="ja-JP" sz="800" dirty="0">
                <a:latin typeface="+mn-ea"/>
              </a:rPr>
              <a:t>が未定義の場合</a:t>
            </a:r>
            <a:r>
              <a:rPr lang="en-US" altLang="ja-JP" sz="800" dirty="0">
                <a:latin typeface="+mn-ea"/>
              </a:rPr>
              <a:t>[%(levelname)s] %(message)s</a:t>
            </a:r>
            <a:r>
              <a:rPr lang="ja-JP" altLang="ja-JP" sz="800" dirty="0">
                <a:latin typeface="+mn-ea"/>
              </a:rPr>
              <a:t>を適用する</a:t>
            </a:r>
          </a:p>
          <a:p>
            <a:r>
              <a:rPr lang="en-US" altLang="ja-JP" sz="800" dirty="0">
                <a:latin typeface="+mn-ea"/>
              </a:rPr>
              <a:t>        _logger.warning('LOG_FORMAT Not Configuration\n')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    wLogFormat = '[%(levelname)s] %(message)s'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    formatter = logging.Formatter(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        wLogFormat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    )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    for handler in _logger.handlers: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        handler.setFormatter(formatter)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 </a:t>
            </a:r>
            <a:endParaRPr lang="ja-JP" altLang="ja-JP" sz="800" dirty="0">
              <a:latin typeface="+mn-ea"/>
            </a:endParaRPr>
          </a:p>
          <a:p>
            <a:r>
              <a:rPr lang="en-US" altLang="ja-JP" sz="800" dirty="0">
                <a:latin typeface="+mn-ea"/>
              </a:rPr>
              <a:t>    return</a:t>
            </a:r>
            <a:endParaRPr kumimoji="1" lang="ja-JP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4788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0800" y="306226"/>
            <a:ext cx="11448000" cy="396000"/>
          </a:xfrm>
        </p:spPr>
        <p:txBody>
          <a:bodyPr/>
          <a:lstStyle/>
          <a:p>
            <a:r>
              <a:rPr kumimoji="1" lang="en-US" altLang="ja-JP" dirty="0"/>
              <a:t>Lambda</a:t>
            </a:r>
            <a:r>
              <a:rPr kumimoji="1" lang="ja-JP" altLang="en-US" dirty="0"/>
              <a:t>課題２：スケジュール管理機能の</a:t>
            </a:r>
            <a:r>
              <a:rPr lang="ja-JP" altLang="en-US" dirty="0"/>
              <a:t>構築（余力があれば・・・）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sz="1400" dirty="0"/>
              <a:t>変更背景：</a:t>
            </a:r>
            <a:endParaRPr kumimoji="1" lang="en-US" altLang="ja-JP" sz="1400" dirty="0"/>
          </a:p>
          <a:p>
            <a:r>
              <a:rPr lang="ja-JP" altLang="en-US" sz="1400" dirty="0"/>
              <a:t>　</a:t>
            </a:r>
            <a:r>
              <a:rPr kumimoji="1" lang="en-US" altLang="ja-JP" sz="1400" dirty="0"/>
              <a:t>DB</a:t>
            </a:r>
            <a:r>
              <a:rPr kumimoji="1" lang="ja-JP" altLang="en-US" sz="1400" dirty="0"/>
              <a:t>は、システム担当者でないと更新ができないため、コールセンター担当者でも更新ができるように</a:t>
            </a:r>
            <a:r>
              <a:rPr kumimoji="1" lang="en-US" altLang="ja-JP" sz="1400" dirty="0"/>
              <a:t>CSV</a:t>
            </a:r>
            <a:r>
              <a:rPr kumimoji="1" lang="ja-JP" altLang="en-US" sz="1400" dirty="0"/>
              <a:t>で</a:t>
            </a:r>
            <a:endParaRPr kumimoji="1" lang="en-US" altLang="ja-JP" sz="1400" dirty="0"/>
          </a:p>
          <a:p>
            <a:r>
              <a:rPr lang="ja-JP" altLang="en-US" sz="1400" dirty="0"/>
              <a:t>　スケジュール登録</a:t>
            </a:r>
            <a:r>
              <a:rPr kumimoji="1" lang="ja-JP" altLang="en-US" sz="1400" dirty="0"/>
              <a:t>出来ないかの相談があった。それを受けて、</a:t>
            </a:r>
            <a:r>
              <a:rPr lang="en-US" altLang="ja-JP" sz="1400" dirty="0"/>
              <a:t>CSV</a:t>
            </a:r>
            <a:r>
              <a:rPr lang="ja-JP" altLang="en-US" sz="1400" dirty="0"/>
              <a:t> でスケジュール登録したものを</a:t>
            </a:r>
            <a:endParaRPr lang="en-US" altLang="ja-JP" sz="1400" dirty="0"/>
          </a:p>
          <a:p>
            <a:r>
              <a:rPr lang="ja-JP" altLang="en-US" sz="1400" dirty="0"/>
              <a:t>　夜間バッチ（</a:t>
            </a:r>
            <a:r>
              <a:rPr lang="en-US" altLang="ja-JP" sz="1400" dirty="0"/>
              <a:t>EventBridge</a:t>
            </a:r>
            <a:r>
              <a:rPr lang="ja-JP" altLang="en-US" sz="1400" dirty="0"/>
              <a:t>）で</a:t>
            </a:r>
            <a:r>
              <a:rPr lang="en-US" altLang="ja-JP" sz="1400" dirty="0"/>
              <a:t>DynamoDB</a:t>
            </a:r>
            <a:r>
              <a:rPr lang="ja-JP" altLang="en-US" sz="1400" dirty="0"/>
              <a:t>に更新をかけるように修正することになった</a:t>
            </a:r>
            <a:endParaRPr kumimoji="1" lang="en-US" altLang="ja-JP" sz="1400" dirty="0"/>
          </a:p>
          <a:p>
            <a:r>
              <a:rPr kumimoji="1" lang="ja-JP" altLang="en-US" sz="1400" dirty="0"/>
              <a:t>要件</a:t>
            </a:r>
            <a:r>
              <a:rPr lang="ja-JP" altLang="en-US" sz="1400" dirty="0"/>
              <a:t>：</a:t>
            </a:r>
            <a:endParaRPr lang="en-US" altLang="ja-JP" sz="1400" dirty="0"/>
          </a:p>
          <a:p>
            <a:r>
              <a:rPr lang="ja-JP" altLang="en-US" sz="1400" dirty="0"/>
              <a:t>　</a:t>
            </a:r>
            <a:r>
              <a:rPr lang="en-US" altLang="ja-JP" sz="1400" dirty="0"/>
              <a:t>2</a:t>
            </a:r>
            <a:r>
              <a:rPr lang="ja-JP" altLang="en-US" sz="1400" dirty="0"/>
              <a:t>年先以上の祝日、臨時休業日の判定ができること</a:t>
            </a:r>
            <a:endParaRPr lang="en-US" altLang="ja-JP" sz="1400" dirty="0"/>
          </a:p>
          <a:p>
            <a:r>
              <a:rPr kumimoji="1" lang="ja-JP" altLang="en-US" sz="1400" dirty="0"/>
              <a:t>　曜日単位の営業時間判定ができること</a:t>
            </a:r>
            <a:endParaRPr kumimoji="1" lang="en-US" altLang="ja-JP" sz="1400" dirty="0"/>
          </a:p>
          <a:p>
            <a:r>
              <a:rPr lang="en-US" altLang="ja-JP" sz="1400" dirty="0"/>
              <a:t> </a:t>
            </a:r>
            <a:r>
              <a:rPr lang="ja-JP" altLang="en-US" sz="1400" dirty="0"/>
              <a:t>祝日、臨時協業日、臨時休業時間の判定が優先されること</a:t>
            </a:r>
            <a:endParaRPr lang="en-US" altLang="ja-JP" sz="1400" dirty="0"/>
          </a:p>
          <a:p>
            <a:r>
              <a:rPr lang="ja-JP" altLang="en-US" sz="1400" dirty="0"/>
              <a:t>　アマゾンコネクトインスタンス単位で設定できること</a:t>
            </a:r>
            <a:endParaRPr lang="en-US" altLang="ja-JP" sz="1400" dirty="0"/>
          </a:p>
          <a:p>
            <a:r>
              <a:rPr kumimoji="1" lang="ja-JP" altLang="en-US" sz="1400" dirty="0"/>
              <a:t>　キュー名単位で設定できること</a:t>
            </a:r>
            <a:endParaRPr kumimoji="1" lang="en-US" altLang="ja-JP" sz="1400" dirty="0"/>
          </a:p>
          <a:p>
            <a:r>
              <a:rPr lang="ja-JP" altLang="en-US" sz="1400" dirty="0"/>
              <a:t>　レコードの削除</a:t>
            </a:r>
            <a:endParaRPr kumimoji="1" lang="en-US" altLang="ja-JP" sz="1400" dirty="0"/>
          </a:p>
          <a:p>
            <a:r>
              <a:rPr lang="ja-JP" altLang="en-US" sz="1400" dirty="0"/>
              <a:t>　</a:t>
            </a:r>
            <a:r>
              <a:rPr lang="en-US" altLang="ja-JP" sz="1400" dirty="0"/>
              <a:t>S3</a:t>
            </a:r>
            <a:r>
              <a:rPr lang="ja-JP" altLang="en-US" sz="1400" dirty="0"/>
              <a:t>に格納された</a:t>
            </a:r>
            <a:r>
              <a:rPr lang="en-US" altLang="ja-JP" sz="1400" dirty="0"/>
              <a:t>CSV</a:t>
            </a:r>
            <a:r>
              <a:rPr lang="ja-JP" altLang="en-US" sz="1400" dirty="0"/>
              <a:t>のスケジュール情報を夜間バッチで</a:t>
            </a:r>
            <a:r>
              <a:rPr lang="en-US" altLang="ja-JP" sz="1400" dirty="0"/>
              <a:t>DynamoDB</a:t>
            </a:r>
            <a:r>
              <a:rPr lang="ja-JP" altLang="en-US" sz="1400" dirty="0"/>
              <a:t>のスケジュール情報に更新をかける。</a:t>
            </a:r>
            <a:endParaRPr kumimoji="1" lang="en-US" altLang="ja-JP" sz="1400" dirty="0"/>
          </a:p>
          <a:p>
            <a:r>
              <a:rPr lang="en-US" altLang="ja-JP" sz="1400" dirty="0"/>
              <a:t>AWS</a:t>
            </a:r>
            <a:r>
              <a:rPr lang="ja-JP" altLang="en-US" sz="1400" dirty="0"/>
              <a:t>使用サービス：</a:t>
            </a:r>
            <a:endParaRPr lang="en-US" altLang="ja-JP" sz="1400" dirty="0"/>
          </a:p>
          <a:p>
            <a:r>
              <a:rPr kumimoji="1" lang="ja-JP" altLang="en-US" sz="1400" dirty="0"/>
              <a:t>　</a:t>
            </a:r>
            <a:r>
              <a:rPr lang="en-US" altLang="ja-JP" sz="1400" dirty="0"/>
              <a:t>Lambda , DynamoDB , S3 , EventBridge</a:t>
            </a:r>
          </a:p>
          <a:p>
            <a:r>
              <a:rPr lang="ja-JP" altLang="en-US" sz="1400" dirty="0"/>
              <a:t>言語：</a:t>
            </a:r>
            <a:endParaRPr lang="en-US" altLang="ja-JP" sz="1400" dirty="0"/>
          </a:p>
          <a:p>
            <a:r>
              <a:rPr lang="ja-JP" altLang="en-US" sz="1400" dirty="0"/>
              <a:t>　</a:t>
            </a:r>
            <a:r>
              <a:rPr lang="en-US" altLang="ja-JP" sz="1400" dirty="0"/>
              <a:t>Python or Java</a:t>
            </a:r>
            <a:endParaRPr kumimoji="1" lang="en-US" altLang="ja-JP" sz="1400" dirty="0"/>
          </a:p>
          <a:p>
            <a:r>
              <a:rPr lang="ja-JP" altLang="en-US" sz="1400" dirty="0"/>
              <a:t>戻り値：</a:t>
            </a:r>
            <a:endParaRPr lang="en-US" altLang="ja-JP" sz="1400" dirty="0"/>
          </a:p>
          <a:p>
            <a:r>
              <a:rPr lang="ja-JP" altLang="en-US" sz="1400" dirty="0"/>
              <a:t>　</a:t>
            </a:r>
            <a:r>
              <a:rPr lang="en-US" altLang="ja-JP" sz="1400" dirty="0"/>
              <a:t>True</a:t>
            </a:r>
            <a:r>
              <a:rPr lang="ja-JP" altLang="en-US" sz="1400" dirty="0"/>
              <a:t>：営業日、営業時間内　</a:t>
            </a:r>
            <a:r>
              <a:rPr lang="en-US" altLang="ja-JP" sz="1400" dirty="0"/>
              <a:t>/</a:t>
            </a:r>
            <a:r>
              <a:rPr lang="ja-JP" altLang="en-US" sz="1400" dirty="0"/>
              <a:t> </a:t>
            </a:r>
            <a:r>
              <a:rPr lang="en-US" altLang="ja-JP" sz="1400" dirty="0"/>
              <a:t>False</a:t>
            </a:r>
            <a:r>
              <a:rPr lang="ja-JP" altLang="en-US" sz="1400" dirty="0"/>
              <a:t>：営業日、営業時間外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34533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CloudFormation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課題１：</a:t>
            </a:r>
            <a:endParaRPr lang="en-US" altLang="ja-JP" dirty="0"/>
          </a:p>
          <a:p>
            <a:r>
              <a:rPr lang="ja-JP" altLang="en-US" dirty="0"/>
              <a:t>（</a:t>
            </a:r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Formation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kumimoji="1" lang="ja-JP" altLang="en-US" dirty="0"/>
              <a:t>　作成した </a:t>
            </a:r>
            <a:r>
              <a:rPr kumimoji="1" lang="en-US" altLang="ja-JP" dirty="0"/>
              <a:t>Lambda,DynamoDB,EventBridge,S3,AmazonConnect(</a:t>
            </a:r>
            <a:r>
              <a:rPr kumimoji="1" lang="ja-JP" altLang="en-US" dirty="0"/>
              <a:t>コールフローなど） を 東京リージョン から</a:t>
            </a:r>
            <a:br>
              <a:rPr kumimoji="1" lang="en-US" altLang="ja-JP" dirty="0"/>
            </a:br>
            <a:r>
              <a:rPr kumimoji="1" lang="ja-JP" altLang="en-US" dirty="0"/>
              <a:t>　</a:t>
            </a:r>
            <a:r>
              <a:rPr lang="ja-JP" altLang="en-US" dirty="0"/>
              <a:t>東京</a:t>
            </a:r>
            <a:r>
              <a:rPr kumimoji="1" lang="ja-JP" altLang="en-US" dirty="0"/>
              <a:t>リージョンへ展開するテンプレート（</a:t>
            </a:r>
            <a:r>
              <a:rPr kumimoji="1" lang="en-US" altLang="ja-JP" dirty="0"/>
              <a:t>yaml</a:t>
            </a:r>
            <a:r>
              <a:rPr kumimoji="1" lang="ja-JP" altLang="en-US" dirty="0"/>
              <a:t>）を作成</a:t>
            </a:r>
            <a:br>
              <a:rPr kumimoji="1" lang="en-US" altLang="ja-JP" dirty="0"/>
            </a:br>
            <a:r>
              <a:rPr kumimoji="1" lang="ja-JP" altLang="en-US" dirty="0"/>
              <a:t>　リソース名の後ろに、</a:t>
            </a:r>
            <a:r>
              <a:rPr kumimoji="1" lang="en-US" altLang="ja-JP" dirty="0"/>
              <a:t>_biz</a:t>
            </a:r>
            <a:r>
              <a:rPr kumimoji="1" lang="ja-JP" altLang="en-US" dirty="0"/>
              <a:t> （商用） をつけて、</a:t>
            </a:r>
            <a:r>
              <a:rPr lang="en-US" altLang="ja-JP" dirty="0"/>
              <a:t>yaml</a:t>
            </a:r>
            <a:r>
              <a:rPr lang="ja-JP" altLang="en-US" dirty="0"/>
              <a:t>を使って、東京リージョンへリソースを展開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確認事項１</a:t>
            </a:r>
            <a:r>
              <a:rPr lang="en-US" altLang="ja-JP" dirty="0"/>
              <a:t>:</a:t>
            </a:r>
          </a:p>
          <a:p>
            <a:r>
              <a:rPr lang="ja-JP" altLang="en-US" dirty="0"/>
              <a:t>　展開したリソースがあること（</a:t>
            </a:r>
            <a:r>
              <a:rPr lang="en-US" altLang="ja-JP" dirty="0"/>
              <a:t>S3,DynamoDB etc</a:t>
            </a:r>
            <a:r>
              <a:rPr lang="ja-JP" altLang="en-US" dirty="0"/>
              <a:t>）、正常に動作すること</a:t>
            </a:r>
            <a:r>
              <a:rPr lang="en-US" altLang="ja-JP" dirty="0"/>
              <a:t>(Lambda,EventBridge)</a:t>
            </a:r>
            <a:r>
              <a:rPr lang="ja-JP" altLang="en-US" dirty="0"/>
              <a:t>を確認</a:t>
            </a:r>
            <a:endParaRPr lang="en-US" altLang="ja-JP" dirty="0"/>
          </a:p>
          <a:p>
            <a:br>
              <a:rPr kumimoji="1" lang="en-US" altLang="ja-JP" dirty="0"/>
            </a:br>
            <a:r>
              <a:rPr lang="ja-JP" altLang="en-US" dirty="0"/>
              <a:t>確認事項２：</a:t>
            </a:r>
            <a:br>
              <a:rPr kumimoji="1" lang="en-US" altLang="ja-JP" dirty="0"/>
            </a:br>
            <a:r>
              <a:rPr kumimoji="1" lang="ja-JP" altLang="en-US" dirty="0"/>
              <a:t>　展開した 環境 での 発着信・営業日判定が動くことを確認</a:t>
            </a:r>
            <a:r>
              <a:rPr kumimoji="1" lang="en-US" altLang="ja-JP" dirty="0"/>
              <a:t>(Amazon Connect)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0857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発表資料とりまとめ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課題１：</a:t>
            </a:r>
            <a:endParaRPr kumimoji="1" lang="en-US" altLang="ja-JP" dirty="0"/>
          </a:p>
          <a:p>
            <a:r>
              <a:rPr lang="ja-JP" altLang="en-US" dirty="0"/>
              <a:t>　インターン期間の成果についてまとめる。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4746632"/>
      </p:ext>
    </p:extLst>
  </p:cSld>
  <p:clrMapOvr>
    <a:masterClrMapping/>
  </p:clrMapOvr>
</p:sld>
</file>

<file path=ppt/theme/theme1.xml><?xml version="1.0" encoding="utf-8"?>
<a:theme xmlns:a="http://schemas.openxmlformats.org/drawingml/2006/main" name="表紙_Light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1BC"/>
      </a:accent2>
      <a:accent3>
        <a:srgbClr val="005B95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1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 defTabSz="288000">
          <a:defRPr kumimoji="1">
            <a:latin typeface="+mn-ea"/>
          </a:defRPr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0622_NTT_DATA_Corporate_Template_1609_JP4" id="{81C4B475-FAD7-274A-8EDE-D6556404C4B5}" vid="{2241F67D-8274-5F4B-A058-BBA464A1C18E}"/>
    </a:ext>
  </a:extLst>
</a:theme>
</file>

<file path=ppt/theme/theme2.xml><?xml version="1.0" encoding="utf-8"?>
<a:theme xmlns:a="http://schemas.openxmlformats.org/drawingml/2006/main" name="中扉_Light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 defTabSz="288000">
          <a:defRPr kumimoji="1">
            <a:latin typeface="+mn-ea"/>
          </a:defRPr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0622_NTT_DATA_Corporate_Template_1609_JP4" id="{81C4B475-FAD7-274A-8EDE-D6556404C4B5}" vid="{EF573D60-3764-F54C-9BF1-3D92D2F3F32E}"/>
    </a:ext>
  </a:extLst>
</a:theme>
</file>

<file path=ppt/theme/theme3.xml><?xml version="1.0" encoding="utf-8"?>
<a:theme xmlns:a="http://schemas.openxmlformats.org/drawingml/2006/main" name="コンテンツ_Light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 defTabSz="288000">
          <a:defRPr kumimoji="1">
            <a:latin typeface="+mn-ea"/>
          </a:defRPr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0622_NTT_DATA_Corporate_Template_1609_JP4" id="{81C4B475-FAD7-274A-8EDE-D6556404C4B5}" vid="{3A288B00-138B-724C-BB5B-3510F14405B4}"/>
    </a:ext>
  </a:extLst>
</a:theme>
</file>

<file path=ppt/theme/theme4.xml><?xml version="1.0" encoding="utf-8"?>
<a:theme xmlns:a="http://schemas.openxmlformats.org/drawingml/2006/main" name="ホワイト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ホワイト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7C9CE887DBE0C24B8C779A9DBE2B8FFB" ma:contentTypeVersion="3" ma:contentTypeDescription="新しいドキュメントを作成します。" ma:contentTypeScope="" ma:versionID="3dfdaddab237015eea097cdae30b7674">
  <xsd:schema xmlns:xsd="http://www.w3.org/2001/XMLSchema" xmlns:xs="http://www.w3.org/2001/XMLSchema" xmlns:p="http://schemas.microsoft.com/office/2006/metadata/properties" xmlns:ns2="217a988f-e51e-4c4c-b43c-b2493b468783" targetNamespace="http://schemas.microsoft.com/office/2006/metadata/properties" ma:root="true" ma:fieldsID="bc2029c843cc56a2cc1588a57d3c5dab" ns2:_="">
    <xsd:import namespace="217a988f-e51e-4c4c-b43c-b2493b46878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a988f-e51e-4c4c-b43c-b2493b468783" elementFormDefault="qualified">
    <xsd:import namespace="http://schemas.microsoft.com/office/2006/documentManagement/types"/>
    <xsd:import namespace="http://schemas.microsoft.com/office/infopath/2007/PartnerControls"/>
    <xsd:element name="_dlc_DocId" ma:index="4" nillable="true" ma:displayName="ドキュメント ID 値" ma:description="このアイテムに割り当てられているドキュメント ID の値です。" ma:internalName="_dlc_DocId" ma:readOnly="true">
      <xsd:simpleType>
        <xsd:restriction base="dms:Text"/>
      </xsd:simpleType>
    </xsd:element>
    <xsd:element name="_dlc_DocIdUrl" ma:index="5" nillable="true" ma:displayName="ドキュメントID:" ma:description="このドキュメントへの常時接続リンクです。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6" nillable="true" ma:displayName="ID を保持" ma:description="追加時に ID を保持します。" ma:hidden="true" ma:internalName="_dlc_DocIdPersistId" ma:readOnly="true">
      <xsd:simpleType>
        <xsd:restriction base="dms:Boolean"/>
      </xsd:simpleType>
    </xsd:element>
    <xsd:element name="SharedWithUsers" ma:index="11" nillable="true" ma:displayName="共有相手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コンテンツ タイプ"/>
        <xsd:element ref="dc:title" minOccurs="0" maxOccurs="1" ma:index="3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17a988f-e51e-4c4c-b43c-b2493b468783">TFYTKN6ZYC3M-1187819969-1689</_dlc_DocId>
    <_dlc_DocIdUrl xmlns="217a988f-e51e-4c4c-b43c-b2493b468783">
      <Url>https://ils-segg.int.intellilink.co.jp/bp_pr/_layouts/15/DocIdRedir.aspx?ID=TFYTKN6ZYC3M-1187819969-1689</Url>
      <Description>TFYTKN6ZYC3M-1187819969-1689</Description>
    </_dlc_DocIdUrl>
  </documentManagement>
</p:properties>
</file>

<file path=customXml/itemProps1.xml><?xml version="1.0" encoding="utf-8"?>
<ds:datastoreItem xmlns:ds="http://schemas.openxmlformats.org/officeDocument/2006/customXml" ds:itemID="{146873ED-B8EB-481F-A471-5F6A7BDD34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7a988f-e51e-4c4c-b43c-b2493b4687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48F579-53B8-4B8C-9F58-0D818877B6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31E8B3-E0B2-4FFA-B187-E791DEB0C80D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874FE81C-C05A-4B4F-A50D-CFD6D7158BC3}">
  <ds:schemaRefs>
    <ds:schemaRef ds:uri="http://purl.org/dc/terms/"/>
    <ds:schemaRef ds:uri="217a988f-e51e-4c4c-b43c-b2493b468783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CorpPresentation_Template_169_J (2)</Template>
  <TotalTime>0</TotalTime>
  <Words>1107</Words>
  <Application>Microsoft Office PowerPoint</Application>
  <PresentationFormat>ワイド画面</PresentationFormat>
  <Paragraphs>136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Meiryo UI</vt:lpstr>
      <vt:lpstr>Arial</vt:lpstr>
      <vt:lpstr>表紙_Light</vt:lpstr>
      <vt:lpstr>中扉_Light</vt:lpstr>
      <vt:lpstr>コンテンツ_Light</vt:lpstr>
      <vt:lpstr>PowerPoint プレゼンテーション</vt:lpstr>
      <vt:lpstr>AmazonConnect</vt:lpstr>
      <vt:lpstr>Lambda課題１：スケジュール管理機能の構築</vt:lpstr>
      <vt:lpstr>フローイメージ</vt:lpstr>
      <vt:lpstr>ログ出力用に組み込んでほしいサブモジュール</vt:lpstr>
      <vt:lpstr>Lambda課題２：スケジュール管理機能の構築（余力があれば・・・）</vt:lpstr>
      <vt:lpstr>CloudFormation</vt:lpstr>
      <vt:lpstr>発表資料とりまとめ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2023-06-29T02:43:45Z</dcterms:created>
  <dcterms:modified xsi:type="dcterms:W3CDTF">2023-11-03T23:26:43Z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0x0101007C9CE887DBE0C24B8C779A9DBE2B8FFB</vt:lpwstr>
  </property>
  <property fmtid="{D5CDD505-2E9C-101B-9397-08002B2CF9AE}" pid="3" name="_dlc_DocIdItemGuid">
    <vt:lpwstr>bf29fb3a-3763-4d94-88aa-9c92d4b549ea</vt:lpwstr>
  </property>
</Properties>
</file>