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99" r:id="rId5"/>
    <p:sldMasterId id="2147483971" r:id="rId6"/>
    <p:sldMasterId id="2147483975" r:id="rId7"/>
  </p:sldMasterIdLst>
  <p:notesMasterIdLst>
    <p:notesMasterId r:id="rId30"/>
  </p:notesMasterIdLst>
  <p:handoutMasterIdLst>
    <p:handoutMasterId r:id="rId31"/>
  </p:handoutMasterIdLst>
  <p:sldIdLst>
    <p:sldId id="297" r:id="rId8"/>
    <p:sldId id="300" r:id="rId9"/>
    <p:sldId id="305" r:id="rId10"/>
    <p:sldId id="302" r:id="rId11"/>
    <p:sldId id="306" r:id="rId12"/>
    <p:sldId id="326" r:id="rId13"/>
    <p:sldId id="319" r:id="rId14"/>
    <p:sldId id="307" r:id="rId15"/>
    <p:sldId id="322" r:id="rId16"/>
    <p:sldId id="304" r:id="rId17"/>
    <p:sldId id="314" r:id="rId18"/>
    <p:sldId id="309" r:id="rId19"/>
    <p:sldId id="308" r:id="rId20"/>
    <p:sldId id="310" r:id="rId21"/>
    <p:sldId id="325" r:id="rId22"/>
    <p:sldId id="312" r:id="rId23"/>
    <p:sldId id="327" r:id="rId24"/>
    <p:sldId id="311" r:id="rId25"/>
    <p:sldId id="330" r:id="rId26"/>
    <p:sldId id="328" r:id="rId27"/>
    <p:sldId id="316" r:id="rId28"/>
    <p:sldId id="323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発表資料" id="{C71CED66-9F75-40E5-BA19-E1333DDCA181}">
          <p14:sldIdLst>
            <p14:sldId id="297"/>
            <p14:sldId id="300"/>
            <p14:sldId id="305"/>
            <p14:sldId id="302"/>
            <p14:sldId id="306"/>
            <p14:sldId id="326"/>
            <p14:sldId id="319"/>
            <p14:sldId id="307"/>
            <p14:sldId id="322"/>
            <p14:sldId id="304"/>
            <p14:sldId id="314"/>
            <p14:sldId id="309"/>
            <p14:sldId id="308"/>
            <p14:sldId id="310"/>
            <p14:sldId id="325"/>
            <p14:sldId id="312"/>
            <p14:sldId id="327"/>
            <p14:sldId id="311"/>
            <p14:sldId id="330"/>
            <p14:sldId id="328"/>
            <p14:sldId id="316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050D24"/>
    <a:srgbClr val="2E404D"/>
    <a:srgbClr val="050D0F"/>
    <a:srgbClr val="F8F8F8"/>
    <a:srgbClr val="070F26"/>
    <a:srgbClr val="3B486F"/>
    <a:srgbClr val="1D264D"/>
    <a:srgbClr val="3B3B3B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57" autoAdjust="0"/>
  </p:normalViewPr>
  <p:slideViewPr>
    <p:cSldViewPr snapToGrid="0" snapToObjects="1">
      <p:cViewPr varScale="1">
        <p:scale>
          <a:sx n="68" d="100"/>
          <a:sy n="68" d="100"/>
        </p:scale>
        <p:origin x="81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60" d="100"/>
        <a:sy n="16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94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+mn-ea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DCB57-7B26-864A-85AB-1FE6E8A71097}" type="datetimeFigureOut">
              <a:rPr kumimoji="1" lang="ja-JP" altLang="en-US" smtClean="0">
                <a:latin typeface="+mn-ea"/>
              </a:rPr>
              <a:t>2023/11/4</a:t>
            </a:fld>
            <a:endParaRPr kumimoji="1" lang="ja-JP" altLang="en-US">
              <a:latin typeface="+mn-ea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>
              <a:latin typeface="+mn-ea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1B73B-8F91-6845-8B45-1448A7A46D6E}" type="slidenum">
              <a:rPr kumimoji="1" lang="ja-JP" altLang="en-US" smtClean="0">
                <a:latin typeface="+mn-ea"/>
              </a:rPr>
              <a:t>‹#›</a:t>
            </a:fld>
            <a:endParaRPr kumimoji="1" lang="ja-JP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40855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30237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3887785"/>
            <a:ext cx="5486400" cy="46259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755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113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610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462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006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025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0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6">
            <a:extLst>
              <a:ext uri="{FF2B5EF4-FFF2-40B4-BE49-F238E27FC236}">
                <a16:creationId xmlns:a16="http://schemas.microsoft.com/office/drawing/2014/main" id="{F1A176CE-1C9E-473C-DA2D-5CF9AA7285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600" y="2188800"/>
            <a:ext cx="4842000" cy="2412000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［タイトル］</a:t>
            </a:r>
          </a:p>
        </p:txBody>
      </p:sp>
    </p:spTree>
    <p:extLst>
      <p:ext uri="{BB962C8B-B14F-4D97-AF65-F5344CB8AC3E}">
        <p14:creationId xmlns:p14="http://schemas.microsoft.com/office/powerpoint/2010/main" val="167654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３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3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3" name="コンテンツ プレースホルダー 4">
            <a:extLst>
              <a:ext uri="{FF2B5EF4-FFF2-40B4-BE49-F238E27FC236}">
                <a16:creationId xmlns:a16="http://schemas.microsoft.com/office/drawing/2014/main" id="{58228A74-29BB-7D83-4FBF-D4C78D0E827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66000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1B772862-BD3C-7869-DB09-5C7C67173F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62929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659282D-E203-D490-4B15-F802032603A3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678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00110"/>
          </a:xfrm>
        </p:spPr>
        <p:txBody>
          <a:bodyPr tIns="0" bIns="0">
            <a:sp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2FFA65-3599-E725-9F45-9CF39BF996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4" y="727200"/>
            <a:ext cx="11448000" cy="288000"/>
          </a:xfrm>
        </p:spPr>
        <p:txBody>
          <a:bodyPr>
            <a:noAutofit/>
          </a:bodyPr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kumimoji="1" lang="ja-JP" altLang="en-US"/>
              <a:t>［サブタイトル］</a:t>
            </a:r>
          </a:p>
        </p:txBody>
      </p:sp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FE40B33C-3077-F325-8EA7-EEDBA1AD5E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1474" y="1411200"/>
            <a:ext cx="11448000" cy="4824000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1A7CDA-C0AA-A8AC-8808-09E8B9AA91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789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3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4F42E522-CE3A-6008-C8C6-04F66A8E5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12538"/>
          </a:xfrm>
        </p:spPr>
        <p:txBody>
          <a:bodyPr t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C35FC-0C2C-C5D6-0210-3A570FE264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D8BF745-92BD-988C-34D0-74B4D7534C7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クリックして画像を追加してください。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149F5F7A-6BC4-C06C-9C1E-4B267B2B2F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8960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クリックして画像を追加してください。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67C5164-A259-C81F-D67B-6539C0BBF79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560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クリックして画像を追加してください。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536033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4">
            <a:extLst>
              <a:ext uri="{FF2B5EF4-FFF2-40B4-BE49-F238E27FC236}">
                <a16:creationId xmlns:a16="http://schemas.microsoft.com/office/drawing/2014/main" id="{AF36B133-36B0-B253-B7D4-C28F41A6105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0800" y="334800"/>
            <a:ext cx="4420800" cy="3546000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60F00A5-A022-0540-F2CC-D4AA03AB45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2422800"/>
            <a:ext cx="4420800" cy="1458000"/>
          </a:xfrm>
        </p:spPr>
        <p:txBody>
          <a:bodyPr>
            <a:noAutofit/>
          </a:bodyPr>
          <a:lstStyle>
            <a:lvl1pPr algn="ctr">
              <a:defRPr sz="213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786AAEE8-9706-2A45-5CC0-A6743ACE48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0800" y="3988800"/>
            <a:ext cx="3420000" cy="2250000"/>
          </a:xfrm>
          <a:solidFill>
            <a:schemeClr val="accent6"/>
          </a:solidFill>
        </p:spPr>
        <p:txBody>
          <a:bodyPr anchor="ctr"/>
          <a:lstStyle>
            <a:lvl1pPr algn="l">
              <a:defRPr sz="2670" b="1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47250683-2213-51C3-F47C-D3BB0C13BF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03200" y="334800"/>
            <a:ext cx="4348800" cy="3556800"/>
          </a:xfrm>
          <a:solidFill>
            <a:schemeClr val="accent1"/>
          </a:solidFill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D127BBDB-D025-FD8A-C85D-A801D42BDD1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77200" y="3988800"/>
            <a:ext cx="5371200" cy="2249487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A7430A91-EF7E-38AA-26AE-08F2AE0177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7200" y="5400000"/>
            <a:ext cx="5371200" cy="838800"/>
          </a:xfrm>
        </p:spPr>
        <p:txBody>
          <a:bodyPr anchor="t" anchorCtr="0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8E3F89E9-9AFA-9CD7-A1FE-3F17B72269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60000" y="334800"/>
            <a:ext cx="2473200" cy="1699200"/>
          </a:xfrm>
          <a:solidFill>
            <a:schemeClr val="accent6"/>
          </a:solidFill>
        </p:spPr>
        <p:txBody>
          <a:bodyPr anchor="ctr"/>
          <a:lstStyle>
            <a:lvl1pPr algn="ctr">
              <a:defRPr sz="2130">
                <a:solidFill>
                  <a:schemeClr val="bg1"/>
                </a:solidFill>
              </a:defRPr>
            </a:lvl1pPr>
            <a:lvl2pPr>
              <a:defRPr sz="2130">
                <a:solidFill>
                  <a:schemeClr val="bg1"/>
                </a:solidFill>
              </a:defRPr>
            </a:lvl2pPr>
            <a:lvl3pPr>
              <a:defRPr sz="2130">
                <a:solidFill>
                  <a:schemeClr val="bg1"/>
                </a:solidFill>
              </a:defRPr>
            </a:lvl3pPr>
            <a:lvl4pPr>
              <a:defRPr sz="2130">
                <a:solidFill>
                  <a:schemeClr val="bg1"/>
                </a:solidFill>
              </a:defRPr>
            </a:lvl4pPr>
            <a:lvl5pPr>
              <a:defRPr sz="213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図プレースホルダー 16">
            <a:extLst>
              <a:ext uri="{FF2B5EF4-FFF2-40B4-BE49-F238E27FC236}">
                <a16:creationId xmlns:a16="http://schemas.microsoft.com/office/drawing/2014/main" id="{36D62073-F3ED-902D-ABDD-53B579CEBC6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349200" y="2138400"/>
            <a:ext cx="2484000" cy="2682000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4A8E1685-4EC8-2142-116E-6C7F07537E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60000" y="3744000"/>
            <a:ext cx="2473200" cy="1076400"/>
          </a:xfrm>
        </p:spPr>
        <p:txBody>
          <a:bodyPr/>
          <a:lstStyle>
            <a:lvl1pPr algn="ctr">
              <a:defRPr sz="2130">
                <a:solidFill>
                  <a:schemeClr val="bg1"/>
                </a:solidFill>
              </a:defRPr>
            </a:lvl1pPr>
            <a:lvl2pPr>
              <a:defRPr sz="2130">
                <a:solidFill>
                  <a:schemeClr val="bg1"/>
                </a:solidFill>
              </a:defRPr>
            </a:lvl2pPr>
            <a:lvl3pPr>
              <a:defRPr sz="2130">
                <a:solidFill>
                  <a:schemeClr val="bg1"/>
                </a:solidFill>
              </a:defRPr>
            </a:lvl3pPr>
            <a:lvl4pPr>
              <a:defRPr sz="2130">
                <a:solidFill>
                  <a:schemeClr val="bg1"/>
                </a:solidFill>
              </a:defRPr>
            </a:lvl4pPr>
            <a:lvl5pPr>
              <a:defRPr sz="213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A9A8FCD4-EB65-F684-B13F-80CED75EC5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49200" y="4928400"/>
            <a:ext cx="2469600" cy="1310400"/>
          </a:xfrm>
          <a:solidFill>
            <a:schemeClr val="accent2"/>
          </a:solidFill>
        </p:spPr>
        <p:txBody>
          <a:bodyPr anchor="ctr"/>
          <a:lstStyle>
            <a:lvl1pPr algn="ctr">
              <a:defRPr sz="213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76A7A10-7575-DD29-07D8-321ECD75E9AA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383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一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6">
            <a:extLst>
              <a:ext uri="{FF2B5EF4-FFF2-40B4-BE49-F238E27FC236}">
                <a16:creationId xmlns:a16="http://schemas.microsoft.com/office/drawing/2014/main" id="{C2C070B2-9499-0BB6-29F4-690002F8C3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2246399"/>
            <a:ext cx="7185600" cy="2346865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［タイトル］</a:t>
            </a:r>
          </a:p>
        </p:txBody>
      </p:sp>
    </p:spTree>
    <p:extLst>
      <p:ext uri="{BB962C8B-B14F-4D97-AF65-F5344CB8AC3E}">
        <p14:creationId xmlns:p14="http://schemas.microsoft.com/office/powerpoint/2010/main" val="66878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6">
            <a:extLst>
              <a:ext uri="{FF2B5EF4-FFF2-40B4-BE49-F238E27FC236}">
                <a16:creationId xmlns:a16="http://schemas.microsoft.com/office/drawing/2014/main" id="{180CAA48-C9FC-9FB9-00D4-FB6ED53D8D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2246400"/>
            <a:ext cx="11440800" cy="1562400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［タイトル］</a:t>
            </a:r>
          </a:p>
        </p:txBody>
      </p:sp>
    </p:spTree>
    <p:extLst>
      <p:ext uri="{BB962C8B-B14F-4D97-AF65-F5344CB8AC3E}">
        <p14:creationId xmlns:p14="http://schemas.microsoft.com/office/powerpoint/2010/main" val="66590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3003A-1C0D-B582-B3BE-CA14C4D8A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400" y="687600"/>
            <a:ext cx="7315200" cy="1447199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sp>
        <p:nvSpPr>
          <p:cNvPr id="5" name="テキスト プレースホルダー 8">
            <a:extLst>
              <a:ext uri="{FF2B5EF4-FFF2-40B4-BE49-F238E27FC236}">
                <a16:creationId xmlns:a16="http://schemas.microsoft.com/office/drawing/2014/main" id="{FFDB246B-7466-9829-C733-D7C8F3660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6400" y="2286000"/>
            <a:ext cx="7315200" cy="3952800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856B16-CC7F-D18A-5F95-82F6F68027FD}"/>
              </a:ext>
            </a:extLst>
          </p:cNvPr>
          <p:cNvSpPr txBox="1"/>
          <p:nvPr userDrawn="1"/>
        </p:nvSpPr>
        <p:spPr>
          <a:xfrm>
            <a:off x="77760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527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0E3DF-D30F-67F3-1120-4D08EF059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798" y="687601"/>
            <a:ext cx="7315200" cy="1447199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sp>
        <p:nvSpPr>
          <p:cNvPr id="3" name="テキスト プレースホルダー 8">
            <a:extLst>
              <a:ext uri="{FF2B5EF4-FFF2-40B4-BE49-F238E27FC236}">
                <a16:creationId xmlns:a16="http://schemas.microsoft.com/office/drawing/2014/main" id="{14339CF7-9CA0-A841-448E-67A663E55C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2286000"/>
            <a:ext cx="7315200" cy="3888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2CEE08-CDC8-97A0-0539-B8FAF99A1769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262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入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01CCA0-7E92-7FFB-2532-8D8D86CBB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400" y="687600"/>
            <a:ext cx="7315200" cy="1447199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sp>
        <p:nvSpPr>
          <p:cNvPr id="5" name="テキスト プレースホルダー 8">
            <a:extLst>
              <a:ext uri="{FF2B5EF4-FFF2-40B4-BE49-F238E27FC236}">
                <a16:creationId xmlns:a16="http://schemas.microsoft.com/office/drawing/2014/main" id="{E10C1EF1-42DC-CE53-8902-8E322B4352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6400" y="2433600"/>
            <a:ext cx="7315200" cy="374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中扉タイトル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785BB8-9BEF-6511-73A0-EFF55EDD2267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042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A1EA45-BF6A-8E89-F9CE-BFA62AF363CC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2519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1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4" y="1038386"/>
            <a:ext cx="114480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3BB6FD-8126-0BC5-CD78-240E479EB679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2902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２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3" y="1038386"/>
            <a:ext cx="55080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コンテンツ プレースホルダー 4">
            <a:extLst>
              <a:ext uri="{FF2B5EF4-FFF2-40B4-BE49-F238E27FC236}">
                <a16:creationId xmlns:a16="http://schemas.microsoft.com/office/drawing/2014/main" id="{EF021ACE-2CF5-4B31-D043-4FF4199CE0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0800" y="1038386"/>
            <a:ext cx="55080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132AB-F8CC-E986-3454-C51AAC0E95E8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3363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11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3931" r:id="rId2"/>
    <p:sldLayoutId id="2147483932" r:id="rId3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000" b="0" i="0" kern="1200" spc="0" baseline="0">
          <a:solidFill>
            <a:schemeClr val="accent1"/>
          </a:solidFill>
          <a:latin typeface="+mn-ea"/>
          <a:ea typeface="+mn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20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pos="7446" userDrawn="1">
          <p15:clr>
            <a:srgbClr val="F26B43"/>
          </p15:clr>
        </p15:guide>
        <p15:guide id="6" orient="horz" pos="4201">
          <p15:clr>
            <a:srgbClr val="F26B43"/>
          </p15:clr>
        </p15:guide>
        <p15:guide id="11" orient="horz" pos="2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60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73" r:id="rId2"/>
    <p:sldLayoutId id="2147483974" r:id="rId3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9600" b="1" i="0" kern="1200" spc="200" baseline="0">
          <a:solidFill>
            <a:schemeClr val="accent2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18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420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37A440-03F7-DC4B-BD06-698F971D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164693"/>
            <a:ext cx="11376026" cy="4125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DD323A-9269-AE42-951E-F08FD291D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692150"/>
            <a:ext cx="11387161" cy="579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69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7" r:id="rId6"/>
    <p:sldLayoutId id="2147484010" r:id="rId7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1" i="0" kern="1200" spc="0" baseline="0">
          <a:solidFill>
            <a:schemeClr val="accent1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1pPr>
      <a:lvl2pPr marL="36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2pPr>
      <a:lvl3pPr marL="54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3pPr>
      <a:lvl4pPr marL="72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4pPr>
      <a:lvl5pPr marL="90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4" orient="horz" pos="2160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pos="3840">
          <p15:clr>
            <a:srgbClr val="F26B43"/>
          </p15:clr>
        </p15:guide>
        <p15:guide id="8" pos="7446" userDrawn="1">
          <p15:clr>
            <a:srgbClr val="F26B43"/>
          </p15:clr>
        </p15:guide>
        <p15:guide id="9" orient="horz" pos="3929" userDrawn="1">
          <p15:clr>
            <a:srgbClr val="F26B43"/>
          </p15:clr>
        </p15:guide>
        <p15:guide id="10" orient="horz" pos="210" userDrawn="1">
          <p15:clr>
            <a:srgbClr val="F26B43"/>
          </p15:clr>
        </p15:guide>
        <p15:guide id="12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2.sv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381600" y="1283427"/>
            <a:ext cx="11389486" cy="2412000"/>
          </a:xfrm>
        </p:spPr>
        <p:txBody>
          <a:bodyPr numCol="1" anchor="ctr"/>
          <a:lstStyle/>
          <a:p>
            <a:pPr algn="ctr"/>
            <a:r>
              <a:rPr kumimoji="1" lang="en-US" altLang="ja-JP" sz="4000" dirty="0"/>
              <a:t>Amazon</a:t>
            </a:r>
            <a:r>
              <a:rPr lang="ja-JP" altLang="en-US" sz="4000" dirty="0"/>
              <a:t> </a:t>
            </a:r>
            <a:r>
              <a:rPr kumimoji="1" lang="en-US" altLang="ja-JP" sz="4000" dirty="0"/>
              <a:t>Connect</a:t>
            </a:r>
            <a:r>
              <a:rPr kumimoji="1" lang="ja-JP" altLang="en-US" sz="4000" dirty="0"/>
              <a:t>　機能開発</a:t>
            </a:r>
            <a:br>
              <a:rPr kumimoji="1" lang="en-US" altLang="ja-JP" sz="4000" dirty="0"/>
            </a:br>
            <a:r>
              <a:rPr kumimoji="1" lang="ja-JP" altLang="en-US" sz="2800" b="0" dirty="0"/>
              <a:t>（要件ヒアリングから開発・テスト・本番展開を実施）</a:t>
            </a:r>
          </a:p>
        </p:txBody>
      </p:sp>
    </p:spTree>
    <p:extLst>
      <p:ext uri="{BB962C8B-B14F-4D97-AF65-F5344CB8AC3E}">
        <p14:creationId xmlns:p14="http://schemas.microsoft.com/office/powerpoint/2010/main" val="78674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E4BC9-CEF3-D6E9-091B-25CAF0EC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Amazon Connect</a:t>
            </a:r>
            <a:r>
              <a:rPr lang="ja-JP" altLang="en-US" dirty="0"/>
              <a:t> 着信フロー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93212" y="845100"/>
            <a:ext cx="11003175" cy="5588070"/>
            <a:chOff x="593212" y="845100"/>
            <a:chExt cx="11003175" cy="558807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212" y="845100"/>
              <a:ext cx="11003175" cy="5588070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957263" y="3497354"/>
              <a:ext cx="3028950" cy="1514475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827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E4BC9-CEF3-D6E9-091B-25CAF0EC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Lambda</a:t>
            </a:r>
            <a:r>
              <a:rPr lang="ja-JP" altLang="en-US" dirty="0"/>
              <a:t>のフローチャート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987022" y="1195498"/>
            <a:ext cx="10215556" cy="4640930"/>
            <a:chOff x="1157286" y="1121568"/>
            <a:chExt cx="10215556" cy="4640930"/>
          </a:xfrm>
        </p:grpSpPr>
        <p:sp>
          <p:nvSpPr>
            <p:cNvPr id="5" name="正方形/長方形 4"/>
            <p:cNvSpPr/>
            <p:nvPr/>
          </p:nvSpPr>
          <p:spPr>
            <a:xfrm>
              <a:off x="1157286" y="1760841"/>
              <a:ext cx="3714750" cy="671513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Amazon Connect</a:t>
              </a:r>
              <a:r>
                <a:rPr lang="ja-JP" altLang="en-US" sz="1400" dirty="0">
                  <a:solidFill>
                    <a:schemeClr val="tx1"/>
                  </a:solidFill>
                </a:rPr>
                <a:t>からインスタンスとフローを取得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157287" y="2735871"/>
              <a:ext cx="3714750" cy="671513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今日の日付及び現在時刻を取得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157286" y="3710901"/>
              <a:ext cx="3714750" cy="671513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値をもとに</a:t>
              </a:r>
              <a:r>
                <a:rPr lang="en-US" altLang="ja-JP" sz="1400" dirty="0">
                  <a:solidFill>
                    <a:schemeClr val="tx1"/>
                  </a:solidFill>
                </a:rPr>
                <a:t>DynamoDB</a:t>
              </a:r>
              <a:r>
                <a:rPr lang="ja-JP" altLang="en-US" sz="1400" dirty="0">
                  <a:solidFill>
                    <a:schemeClr val="tx1"/>
                  </a:solidFill>
                </a:rPr>
                <a:t>から該当するレコードを取得</a:t>
              </a: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9515467" y="3407384"/>
              <a:ext cx="1857375" cy="671513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戻り値に</a:t>
              </a:r>
              <a:r>
                <a:rPr lang="en-US" altLang="ja-JP" sz="1400" dirty="0">
                  <a:solidFill>
                    <a:schemeClr val="tx1"/>
                  </a:solidFill>
                </a:rPr>
                <a:t>False</a:t>
              </a:r>
              <a:r>
                <a:rPr lang="ja-JP" altLang="en-US" sz="1400" dirty="0">
                  <a:solidFill>
                    <a:schemeClr val="tx1"/>
                  </a:solidFill>
                </a:rPr>
                <a:t>を設定</a:t>
              </a: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2421730" y="1121568"/>
              <a:ext cx="1185863" cy="33575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開始</a:t>
              </a: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7529507" y="5426742"/>
              <a:ext cx="1185863" cy="33575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終了</a:t>
              </a:r>
            </a:p>
          </p:txBody>
        </p:sp>
        <p:cxnSp>
          <p:nvCxnSpPr>
            <p:cNvPr id="11" name="直線コネクタ 10"/>
            <p:cNvCxnSpPr>
              <a:stCxn id="9" idx="2"/>
              <a:endCxn id="5" idx="0"/>
            </p:cNvCxnSpPr>
            <p:nvPr/>
          </p:nvCxnSpPr>
          <p:spPr>
            <a:xfrm flipH="1">
              <a:off x="3014661" y="1457324"/>
              <a:ext cx="1" cy="303517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>
              <a:stCxn id="5" idx="2"/>
              <a:endCxn id="6" idx="0"/>
            </p:cNvCxnSpPr>
            <p:nvPr/>
          </p:nvCxnSpPr>
          <p:spPr>
            <a:xfrm>
              <a:off x="3014661" y="2432354"/>
              <a:ext cx="1" cy="303517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>
              <a:stCxn id="6" idx="2"/>
              <a:endCxn id="7" idx="0"/>
            </p:cNvCxnSpPr>
            <p:nvPr/>
          </p:nvCxnSpPr>
          <p:spPr>
            <a:xfrm flipH="1">
              <a:off x="3014661" y="3407384"/>
              <a:ext cx="1" cy="303517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ひし形 13"/>
            <p:cNvSpPr/>
            <p:nvPr/>
          </p:nvSpPr>
          <p:spPr>
            <a:xfrm>
              <a:off x="6729410" y="1760841"/>
              <a:ext cx="2786062" cy="707803"/>
            </a:xfrm>
            <a:prstGeom prst="diamond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営業日及び営業時間内か</a:t>
              </a:r>
            </a:p>
          </p:txBody>
        </p:sp>
        <p:cxnSp>
          <p:nvCxnSpPr>
            <p:cNvPr id="15" name="カギ線コネクタ 14"/>
            <p:cNvCxnSpPr>
              <a:stCxn id="14" idx="0"/>
              <a:endCxn id="7" idx="2"/>
            </p:cNvCxnSpPr>
            <p:nvPr/>
          </p:nvCxnSpPr>
          <p:spPr>
            <a:xfrm rot="16200000" flipH="1" flipV="1">
              <a:off x="4257764" y="517737"/>
              <a:ext cx="2621573" cy="5107780"/>
            </a:xfrm>
            <a:prstGeom prst="bentConnector5">
              <a:avLst>
                <a:gd name="adj1" fmla="val -8720"/>
                <a:gd name="adj2" fmla="val 45455"/>
                <a:gd name="adj3" fmla="val 108720"/>
              </a:avLst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正方形/長方形 15"/>
            <p:cNvSpPr/>
            <p:nvPr/>
          </p:nvSpPr>
          <p:spPr>
            <a:xfrm>
              <a:off x="7193751" y="3407384"/>
              <a:ext cx="1857377" cy="671513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戻り値に</a:t>
              </a:r>
              <a:r>
                <a:rPr lang="en-US" altLang="ja-JP" sz="1400" dirty="0">
                  <a:solidFill>
                    <a:schemeClr val="tx1"/>
                  </a:solidFill>
                </a:rPr>
                <a:t>True</a:t>
              </a:r>
              <a:r>
                <a:rPr lang="ja-JP" altLang="en-US" sz="1400" dirty="0">
                  <a:solidFill>
                    <a:schemeClr val="tx1"/>
                  </a:solidFill>
                </a:rPr>
                <a:t>を設定</a:t>
              </a:r>
            </a:p>
          </p:txBody>
        </p:sp>
        <p:cxnSp>
          <p:nvCxnSpPr>
            <p:cNvPr id="17" name="直線コネクタ 16"/>
            <p:cNvCxnSpPr>
              <a:stCxn id="14" idx="2"/>
              <a:endCxn id="16" idx="0"/>
            </p:cNvCxnSpPr>
            <p:nvPr/>
          </p:nvCxnSpPr>
          <p:spPr>
            <a:xfrm flipH="1">
              <a:off x="8122440" y="2468644"/>
              <a:ext cx="1" cy="938740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カギ線コネクタ 17"/>
            <p:cNvCxnSpPr>
              <a:stCxn id="14" idx="3"/>
              <a:endCxn id="8" idx="0"/>
            </p:cNvCxnSpPr>
            <p:nvPr/>
          </p:nvCxnSpPr>
          <p:spPr>
            <a:xfrm>
              <a:off x="9515472" y="2114743"/>
              <a:ext cx="928683" cy="1292641"/>
            </a:xfrm>
            <a:prstGeom prst="bentConnector2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9515467" y="2201125"/>
              <a:ext cx="446487" cy="26751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algn="l" defTabSz="288000"/>
              <a:r>
                <a:rPr kumimoji="1" lang="en-US" altLang="ja-JP" dirty="0">
                  <a:latin typeface="+mn-ea"/>
                </a:rPr>
                <a:t>No</a:t>
              </a:r>
              <a:endParaRPr kumimoji="1" lang="ja-JP" altLang="en-US" dirty="0">
                <a:latin typeface="+mn-ea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7578326" y="2470183"/>
              <a:ext cx="446487" cy="26751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algn="l" defTabSz="288000"/>
              <a:r>
                <a:rPr kumimoji="1" lang="en-US" altLang="ja-JP" dirty="0">
                  <a:latin typeface="+mn-ea"/>
                </a:rPr>
                <a:t>Yes</a:t>
              </a:r>
              <a:endParaRPr kumimoji="1" lang="ja-JP" altLang="en-US" dirty="0">
                <a:latin typeface="+mn-ea"/>
              </a:endParaRPr>
            </a:p>
          </p:txBody>
        </p:sp>
        <p:cxnSp>
          <p:nvCxnSpPr>
            <p:cNvPr id="21" name="直線コネクタ 20"/>
            <p:cNvCxnSpPr>
              <a:stCxn id="16" idx="2"/>
              <a:endCxn id="10" idx="0"/>
            </p:cNvCxnSpPr>
            <p:nvPr/>
          </p:nvCxnSpPr>
          <p:spPr>
            <a:xfrm flipH="1">
              <a:off x="8122439" y="4078897"/>
              <a:ext cx="1" cy="1347845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カギ線コネクタ 21"/>
            <p:cNvCxnSpPr>
              <a:stCxn id="8" idx="2"/>
            </p:cNvCxnSpPr>
            <p:nvPr/>
          </p:nvCxnSpPr>
          <p:spPr>
            <a:xfrm rot="5400000">
              <a:off x="8946337" y="3255001"/>
              <a:ext cx="673922" cy="2321714"/>
            </a:xfrm>
            <a:prstGeom prst="bentConnector2">
              <a:avLst/>
            </a:prstGeom>
            <a:ln w="3175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8784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E4BC9-CEF3-D6E9-091B-25CAF0EC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320513"/>
            <a:ext cx="11448000" cy="396000"/>
          </a:xfrm>
        </p:spPr>
        <p:txBody>
          <a:bodyPr/>
          <a:lstStyle/>
          <a:p>
            <a:r>
              <a:rPr kumimoji="1" lang="en-US" altLang="ja-JP" dirty="0"/>
              <a:t>DynamDB</a:t>
            </a:r>
            <a:r>
              <a:rPr kumimoji="1" lang="ja-JP" altLang="en-US" dirty="0"/>
              <a:t>のテーブル設計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643967"/>
              </p:ext>
            </p:extLst>
          </p:nvPr>
        </p:nvGraphicFramePr>
        <p:xfrm>
          <a:off x="370800" y="1052513"/>
          <a:ext cx="11430675" cy="5266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29">
                  <a:extLst>
                    <a:ext uri="{9D8B030D-6E8A-4147-A177-3AD203B41FA5}">
                      <a16:colId xmlns:a16="http://schemas.microsoft.com/office/drawing/2014/main" val="775980012"/>
                    </a:ext>
                  </a:extLst>
                </a:gridCol>
                <a:gridCol w="2092568">
                  <a:extLst>
                    <a:ext uri="{9D8B030D-6E8A-4147-A177-3AD203B41FA5}">
                      <a16:colId xmlns:a16="http://schemas.microsoft.com/office/drawing/2014/main" val="1742339475"/>
                    </a:ext>
                  </a:extLst>
                </a:gridCol>
                <a:gridCol w="2548284">
                  <a:extLst>
                    <a:ext uri="{9D8B030D-6E8A-4147-A177-3AD203B41FA5}">
                      <a16:colId xmlns:a16="http://schemas.microsoft.com/office/drawing/2014/main" val="790573651"/>
                    </a:ext>
                  </a:extLst>
                </a:gridCol>
                <a:gridCol w="1134209">
                  <a:extLst>
                    <a:ext uri="{9D8B030D-6E8A-4147-A177-3AD203B41FA5}">
                      <a16:colId xmlns:a16="http://schemas.microsoft.com/office/drawing/2014/main" val="4219239217"/>
                    </a:ext>
                  </a:extLst>
                </a:gridCol>
                <a:gridCol w="1823428">
                  <a:extLst>
                    <a:ext uri="{9D8B030D-6E8A-4147-A177-3AD203B41FA5}">
                      <a16:colId xmlns:a16="http://schemas.microsoft.com/office/drawing/2014/main" val="1348275495"/>
                    </a:ext>
                  </a:extLst>
                </a:gridCol>
                <a:gridCol w="3224657">
                  <a:extLst>
                    <a:ext uri="{9D8B030D-6E8A-4147-A177-3AD203B41FA5}">
                      <a16:colId xmlns:a16="http://schemas.microsoft.com/office/drawing/2014/main" val="2866046238"/>
                    </a:ext>
                  </a:extLst>
                </a:gridCol>
              </a:tblGrid>
              <a:tr h="6397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NO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項目名</a:t>
                      </a:r>
                      <a:r>
                        <a:rPr kumimoji="1" lang="en-US" altLang="ja-JP" sz="1800" dirty="0"/>
                        <a:t>(</a:t>
                      </a:r>
                      <a:r>
                        <a:rPr kumimoji="1" lang="ja-JP" altLang="en-US" sz="1800"/>
                        <a:t>日本語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項目名</a:t>
                      </a:r>
                      <a:r>
                        <a:rPr kumimoji="1" lang="en-US" altLang="ja-JP" sz="1800" dirty="0"/>
                        <a:t>(</a:t>
                      </a:r>
                      <a:r>
                        <a:rPr kumimoji="1" lang="ja-JP" altLang="en-US" sz="1800" dirty="0"/>
                        <a:t>英語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/>
                        <a:t>属性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/>
                        <a:t>キー項目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項目説明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699814"/>
                  </a:ext>
                </a:extLst>
              </a:tr>
              <a:tr h="9464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1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/>
                        <a:t>キュー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queue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/>
                        <a:t>文字列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パーティションキー</a:t>
                      </a:r>
                      <a:endParaRPr kumimoji="1" lang="en-US" altLang="ja-JP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AmazonConnect</a:t>
                      </a:r>
                      <a:r>
                        <a:rPr kumimoji="1" lang="ja-JP" altLang="en-US" sz="1800" dirty="0"/>
                        <a:t>のキューを識別。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979033"/>
                  </a:ext>
                </a:extLst>
              </a:tr>
              <a:tr h="6835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2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日付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day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/>
                        <a:t>文字列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ソートキー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一意の日付を設定。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31382"/>
                  </a:ext>
                </a:extLst>
              </a:tr>
              <a:tr h="6835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3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/>
                        <a:t>休日判定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isHoliday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BOOL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休日かどうか判定する。</a:t>
                      </a:r>
                      <a:br>
                        <a:rPr kumimoji="1" lang="en-US" altLang="ja-JP" sz="1800" dirty="0"/>
                      </a:br>
                      <a:r>
                        <a:rPr kumimoji="1" lang="ja-JP" altLang="en-US" sz="1800" dirty="0"/>
                        <a:t>休日の場合は</a:t>
                      </a:r>
                      <a:r>
                        <a:rPr kumimoji="1" lang="en-US" altLang="ja-JP" sz="1800" dirty="0"/>
                        <a:t>true</a:t>
                      </a:r>
                      <a:r>
                        <a:rPr kumimoji="1" lang="ja-JP" altLang="en-US" sz="1800" dirty="0" err="1"/>
                        <a:t>。</a:t>
                      </a:r>
                      <a:endParaRPr kumimoji="1" lang="en-US" altLang="ja-JP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006921"/>
                  </a:ext>
                </a:extLst>
              </a:tr>
              <a:tr h="9464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4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/>
                        <a:t>臨時休業日判定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isTempHoliday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BOOL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臨時休業日かどうか判定する。</a:t>
                      </a:r>
                      <a:br>
                        <a:rPr kumimoji="1" lang="en-US" altLang="ja-JP" sz="1800" dirty="0"/>
                      </a:br>
                      <a:r>
                        <a:rPr kumimoji="1" lang="ja-JP" altLang="en-US" sz="1800" dirty="0"/>
                        <a:t>臨時休業日の場合は</a:t>
                      </a:r>
                      <a:r>
                        <a:rPr kumimoji="1" lang="en-US" altLang="ja-JP" sz="1800" dirty="0"/>
                        <a:t>true</a:t>
                      </a:r>
                      <a:r>
                        <a:rPr kumimoji="1" lang="ja-JP" altLang="en-US" sz="1800" dirty="0" err="1"/>
                        <a:t>。</a:t>
                      </a:r>
                      <a:endParaRPr kumimoji="1" lang="ja-JP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3527203"/>
                  </a:ext>
                </a:extLst>
              </a:tr>
              <a:tr h="6835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5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/>
                        <a:t>臨時休業時間開始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startTempClosingTime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/>
                        <a:t>文字列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/>
                        <a:t>臨時休業時間の開始時刻。</a:t>
                      </a:r>
                      <a:endParaRPr kumimoji="1" lang="ja-JP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776944"/>
                  </a:ext>
                </a:extLst>
              </a:tr>
              <a:tr h="6835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6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臨時休業時間終了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endTempClosingTime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/>
                        <a:t>文字列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臨時休業時間の終了時刻。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908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55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E4BC9-CEF3-D6E9-091B-25CAF0EC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単体テスト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81" y="923696"/>
            <a:ext cx="11130638" cy="1823551"/>
          </a:xfrm>
          <a:prstGeom prst="rect">
            <a:avLst/>
          </a:prstGeom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315E4BC9-CEF3-D6E9-091B-25CAF0EC59B7}"/>
              </a:ext>
            </a:extLst>
          </p:cNvPr>
          <p:cNvSpPr txBox="1">
            <a:spLocks/>
          </p:cNvSpPr>
          <p:nvPr/>
        </p:nvSpPr>
        <p:spPr>
          <a:xfrm>
            <a:off x="370800" y="3044662"/>
            <a:ext cx="11448000" cy="3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00" b="1" i="0" kern="1200" spc="0" baseline="0">
                <a:solidFill>
                  <a:schemeClr val="accent1"/>
                </a:solidFill>
                <a:latin typeface="+mj-ea"/>
                <a:ea typeface="+mj-ea"/>
                <a:cs typeface="HGPGothicE" charset="-128"/>
              </a:defRPr>
            </a:lvl1pPr>
            <a:lvl2pPr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2pPr>
            <a:lvl3pPr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3pPr>
            <a:lvl4pPr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4pPr>
            <a:lvl5pPr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5pPr>
            <a:lvl6pPr marL="609555"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6pPr>
            <a:lvl7pPr marL="1219110"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7pPr>
            <a:lvl8pPr marL="1828664"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8pPr>
            <a:lvl9pPr marL="2438218"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9pPr>
          </a:lstStyle>
          <a:p>
            <a:r>
              <a:rPr lang="ja-JP" altLang="en-US" dirty="0"/>
              <a:t>その他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9481" y="3738077"/>
            <a:ext cx="6714282" cy="154305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285750" indent="-285750" algn="l" defTabSz="28800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+mn-ea"/>
              </a:rPr>
              <a:t>言語：</a:t>
            </a:r>
            <a:r>
              <a:rPr kumimoji="1" lang="en-US" altLang="ja-JP" sz="2400" dirty="0">
                <a:latin typeface="+mn-ea"/>
              </a:rPr>
              <a:t>Python</a:t>
            </a:r>
          </a:p>
          <a:p>
            <a:pPr marL="285750" indent="-285750" algn="l" defTabSz="28800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+mn-ea"/>
              </a:rPr>
              <a:t>環境変数の設定</a:t>
            </a:r>
            <a:endParaRPr lang="en-US" altLang="ja-JP" sz="2400" dirty="0">
              <a:latin typeface="+mn-ea"/>
            </a:endParaRPr>
          </a:p>
          <a:p>
            <a:pPr marL="285750" indent="-285750" algn="l" defTabSz="288000">
              <a:buFont typeface="Arial" panose="020B0604020202020204" pitchFamily="34" charset="0"/>
              <a:buChar char="•"/>
            </a:pPr>
            <a:r>
              <a:rPr kumimoji="1" lang="en-US" altLang="ja-JP" sz="2400" dirty="0">
                <a:latin typeface="+mn-ea"/>
              </a:rPr>
              <a:t>IAM</a:t>
            </a:r>
            <a:r>
              <a:rPr kumimoji="1" lang="ja-JP" altLang="en-US" sz="2400" dirty="0">
                <a:latin typeface="+mn-ea"/>
              </a:rPr>
              <a:t>ロールの適用と適切な</a:t>
            </a:r>
            <a:r>
              <a:rPr kumimoji="1" lang="en-US" altLang="ja-JP" sz="2400" dirty="0">
                <a:latin typeface="+mn-ea"/>
              </a:rPr>
              <a:t>IAM</a:t>
            </a:r>
            <a:r>
              <a:rPr kumimoji="1" lang="ja-JP" altLang="en-US" sz="2400" dirty="0">
                <a:latin typeface="+mn-ea"/>
              </a:rPr>
              <a:t>ポリシーの作成</a:t>
            </a:r>
            <a:endParaRPr kumimoji="1" lang="en-US" altLang="ja-JP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2081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04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と</a:t>
            </a:r>
            <a:r>
              <a:rPr lang="en-US" altLang="ja-JP" dirty="0"/>
              <a:t>DynamoDB</a:t>
            </a:r>
            <a:r>
              <a:rPr lang="ja-JP" altLang="en-US" dirty="0"/>
              <a:t>の同期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2923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E4BC9-CEF3-D6E9-091B-25CAF0EC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Lambda</a:t>
            </a:r>
            <a:r>
              <a:rPr lang="ja-JP" altLang="en-US" dirty="0"/>
              <a:t>のフローチャート</a:t>
            </a:r>
            <a:endParaRPr kumimoji="1" lang="ja-JP" altLang="en-US" dirty="0"/>
          </a:p>
        </p:txBody>
      </p:sp>
      <p:grpSp>
        <p:nvGrpSpPr>
          <p:cNvPr id="227" name="グループ化 226"/>
          <p:cNvGrpSpPr/>
          <p:nvPr/>
        </p:nvGrpSpPr>
        <p:grpSpPr>
          <a:xfrm>
            <a:off x="1418499" y="1077057"/>
            <a:ext cx="9352602" cy="4718252"/>
            <a:chOff x="1619243" y="915649"/>
            <a:chExt cx="9352602" cy="4718252"/>
          </a:xfrm>
        </p:grpSpPr>
        <p:sp>
          <p:nvSpPr>
            <p:cNvPr id="10" name="角丸四角形 9"/>
            <p:cNvSpPr/>
            <p:nvPr/>
          </p:nvSpPr>
          <p:spPr>
            <a:xfrm>
              <a:off x="7390667" y="5130268"/>
              <a:ext cx="1185863" cy="33575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終了</a:t>
              </a: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619244" y="1415850"/>
              <a:ext cx="2450307" cy="516637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S3</a:t>
              </a:r>
              <a:r>
                <a:rPr lang="ja-JP" altLang="en-US" sz="1400" dirty="0">
                  <a:solidFill>
                    <a:schemeClr val="tx1"/>
                  </a:solidFill>
                </a:rPr>
                <a:t>から</a:t>
              </a:r>
              <a:r>
                <a:rPr lang="en-US" altLang="ja-JP" sz="1400" dirty="0">
                  <a:solidFill>
                    <a:schemeClr val="tx1"/>
                  </a:solidFill>
                </a:rPr>
                <a:t>CSV</a:t>
              </a:r>
              <a:r>
                <a:rPr lang="ja-JP" altLang="en-US" sz="1400" dirty="0">
                  <a:solidFill>
                    <a:schemeClr val="tx1"/>
                  </a:solidFill>
                </a:rPr>
                <a:t>ファイルを取得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622521" y="2096932"/>
              <a:ext cx="2450307" cy="505863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DynamoDB</a:t>
              </a:r>
              <a:r>
                <a:rPr lang="ja-JP" altLang="en-US" sz="1400" dirty="0">
                  <a:solidFill>
                    <a:schemeClr val="tx1"/>
                  </a:solidFill>
                </a:rPr>
                <a:t>からテーブルの全データを取得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2251466" y="915649"/>
              <a:ext cx="1185863" cy="33575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開始</a:t>
              </a:r>
            </a:p>
          </p:txBody>
        </p:sp>
        <p:cxnSp>
          <p:nvCxnSpPr>
            <p:cNvPr id="11" name="直線コネクタ 10"/>
            <p:cNvCxnSpPr>
              <a:stCxn id="9" idx="2"/>
              <a:endCxn id="5" idx="0"/>
            </p:cNvCxnSpPr>
            <p:nvPr/>
          </p:nvCxnSpPr>
          <p:spPr>
            <a:xfrm>
              <a:off x="2844398" y="1251405"/>
              <a:ext cx="0" cy="164445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>
              <a:stCxn id="5" idx="2"/>
              <a:endCxn id="6" idx="0"/>
            </p:cNvCxnSpPr>
            <p:nvPr/>
          </p:nvCxnSpPr>
          <p:spPr>
            <a:xfrm>
              <a:off x="2844398" y="1932487"/>
              <a:ext cx="3277" cy="164445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/>
            <p:cNvSpPr/>
            <p:nvPr/>
          </p:nvSpPr>
          <p:spPr>
            <a:xfrm>
              <a:off x="3975267" y="4286141"/>
              <a:ext cx="1857375" cy="510504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データを追加対象とする</a:t>
              </a:r>
            </a:p>
          </p:txBody>
        </p:sp>
        <p:sp>
          <p:nvSpPr>
            <p:cNvPr id="14" name="ひし形 13"/>
            <p:cNvSpPr/>
            <p:nvPr/>
          </p:nvSpPr>
          <p:spPr>
            <a:xfrm>
              <a:off x="1619243" y="3447117"/>
              <a:ext cx="2453585" cy="673922"/>
            </a:xfrm>
            <a:prstGeom prst="diamond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同一のデータが存在する</a:t>
              </a: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915708" y="4291439"/>
              <a:ext cx="1857377" cy="505206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データを更新対象とする</a:t>
              </a:r>
            </a:p>
          </p:txBody>
        </p:sp>
        <p:cxnSp>
          <p:nvCxnSpPr>
            <p:cNvPr id="17" name="直線コネクタ 16"/>
            <p:cNvCxnSpPr>
              <a:stCxn id="14" idx="2"/>
              <a:endCxn id="16" idx="0"/>
            </p:cNvCxnSpPr>
            <p:nvPr/>
          </p:nvCxnSpPr>
          <p:spPr>
            <a:xfrm flipH="1">
              <a:off x="2844397" y="4121039"/>
              <a:ext cx="1639" cy="170400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カギ線コネクタ 17"/>
            <p:cNvCxnSpPr>
              <a:stCxn id="14" idx="3"/>
              <a:endCxn id="8" idx="0"/>
            </p:cNvCxnSpPr>
            <p:nvPr/>
          </p:nvCxnSpPr>
          <p:spPr>
            <a:xfrm>
              <a:off x="4072828" y="3784078"/>
              <a:ext cx="831127" cy="502063"/>
            </a:xfrm>
            <a:prstGeom prst="bentConnector2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4378211" y="3957447"/>
              <a:ext cx="446487" cy="26751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algn="l" defTabSz="288000"/>
              <a:r>
                <a:rPr kumimoji="1" lang="en-US" altLang="ja-JP" dirty="0">
                  <a:latin typeface="+mn-ea"/>
                </a:rPr>
                <a:t>No</a:t>
              </a:r>
              <a:endParaRPr kumimoji="1" lang="ja-JP" altLang="en-US" dirty="0">
                <a:latin typeface="+mn-ea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200710" y="3957448"/>
              <a:ext cx="446487" cy="26751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algn="l" defTabSz="288000"/>
              <a:r>
                <a:rPr kumimoji="1" lang="en-US" altLang="ja-JP" dirty="0">
                  <a:latin typeface="+mn-ea"/>
                </a:rPr>
                <a:t>Yes</a:t>
              </a:r>
              <a:endParaRPr kumimoji="1" lang="ja-JP" altLang="en-US" dirty="0">
                <a:latin typeface="+mn-ea"/>
              </a:endParaRPr>
            </a:p>
          </p:txBody>
        </p:sp>
        <p:cxnSp>
          <p:nvCxnSpPr>
            <p:cNvPr id="21" name="直線コネクタ 20"/>
            <p:cNvCxnSpPr>
              <a:stCxn id="16" idx="2"/>
              <a:endCxn id="30" idx="1"/>
            </p:cNvCxnSpPr>
            <p:nvPr/>
          </p:nvCxnSpPr>
          <p:spPr>
            <a:xfrm>
              <a:off x="2844397" y="4796645"/>
              <a:ext cx="0" cy="337618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片側の 2 つの角を切り取った四角形 28"/>
            <p:cNvSpPr/>
            <p:nvPr/>
          </p:nvSpPr>
          <p:spPr>
            <a:xfrm>
              <a:off x="1622521" y="2772808"/>
              <a:ext cx="2450307" cy="499638"/>
            </a:xfrm>
            <a:prstGeom prst="snip2Same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CSV</a:t>
              </a:r>
              <a:r>
                <a:rPr kumimoji="1" lang="ja-JP" altLang="en-US" sz="1400" dirty="0">
                  <a:solidFill>
                    <a:schemeClr val="tx1"/>
                  </a:solidFill>
                </a:rPr>
                <a:t>のデータに</a:t>
              </a:r>
              <a:r>
                <a:rPr lang="ja-JP" altLang="en-US" sz="1400" dirty="0">
                  <a:solidFill>
                    <a:schemeClr val="tx1"/>
                  </a:solidFill>
                </a:rPr>
                <a:t>対して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全件処理を実行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片側の 2 つの角を切り取った四角形 29"/>
            <p:cNvSpPr/>
            <p:nvPr/>
          </p:nvSpPr>
          <p:spPr>
            <a:xfrm rot="10800000">
              <a:off x="1619244" y="5134263"/>
              <a:ext cx="2450307" cy="499638"/>
            </a:xfrm>
            <a:prstGeom prst="snip2Same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85" name="直線コネクタ 84"/>
            <p:cNvCxnSpPr>
              <a:stCxn id="29" idx="1"/>
              <a:endCxn id="14" idx="0"/>
            </p:cNvCxnSpPr>
            <p:nvPr/>
          </p:nvCxnSpPr>
          <p:spPr>
            <a:xfrm flipH="1">
              <a:off x="2846036" y="3272446"/>
              <a:ext cx="1639" cy="174671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カギ線コネクタ 119"/>
            <p:cNvCxnSpPr>
              <a:stCxn id="8" idx="2"/>
            </p:cNvCxnSpPr>
            <p:nvPr/>
          </p:nvCxnSpPr>
          <p:spPr>
            <a:xfrm rot="5400000">
              <a:off x="3794105" y="3850215"/>
              <a:ext cx="163420" cy="2056280"/>
            </a:xfrm>
            <a:prstGeom prst="bentConnector2">
              <a:avLst/>
            </a:prstGeom>
            <a:ln w="3175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/>
            <p:cNvCxnSpPr>
              <a:stCxn id="6" idx="2"/>
              <a:endCxn id="29" idx="3"/>
            </p:cNvCxnSpPr>
            <p:nvPr/>
          </p:nvCxnSpPr>
          <p:spPr>
            <a:xfrm>
              <a:off x="2847675" y="2602795"/>
              <a:ext cx="0" cy="170013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正方形/長方形 198"/>
            <p:cNvSpPr/>
            <p:nvPr/>
          </p:nvSpPr>
          <p:spPr>
            <a:xfrm>
              <a:off x="9114470" y="2925679"/>
              <a:ext cx="1857375" cy="510504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データを削除対象とする</a:t>
              </a:r>
            </a:p>
          </p:txBody>
        </p:sp>
        <p:sp>
          <p:nvSpPr>
            <p:cNvPr id="200" name="ひし形 199"/>
            <p:cNvSpPr/>
            <p:nvPr/>
          </p:nvSpPr>
          <p:spPr>
            <a:xfrm>
              <a:off x="6758446" y="2086655"/>
              <a:ext cx="2453585" cy="673922"/>
            </a:xfrm>
            <a:prstGeom prst="diamond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同一のデータが存在する</a:t>
              </a:r>
            </a:p>
          </p:txBody>
        </p:sp>
        <p:sp>
          <p:nvSpPr>
            <p:cNvPr id="201" name="正方形/長方形 200"/>
            <p:cNvSpPr/>
            <p:nvPr/>
          </p:nvSpPr>
          <p:spPr>
            <a:xfrm>
              <a:off x="7054911" y="2930977"/>
              <a:ext cx="1857377" cy="505206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何もしない</a:t>
              </a:r>
            </a:p>
          </p:txBody>
        </p:sp>
        <p:cxnSp>
          <p:nvCxnSpPr>
            <p:cNvPr id="202" name="直線コネクタ 201"/>
            <p:cNvCxnSpPr>
              <a:stCxn id="200" idx="2"/>
              <a:endCxn id="201" idx="0"/>
            </p:cNvCxnSpPr>
            <p:nvPr/>
          </p:nvCxnSpPr>
          <p:spPr>
            <a:xfrm flipH="1">
              <a:off x="7983600" y="2760577"/>
              <a:ext cx="1639" cy="170400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カギ線コネクタ 202"/>
            <p:cNvCxnSpPr>
              <a:stCxn id="200" idx="3"/>
              <a:endCxn id="199" idx="0"/>
            </p:cNvCxnSpPr>
            <p:nvPr/>
          </p:nvCxnSpPr>
          <p:spPr>
            <a:xfrm>
              <a:off x="9212031" y="2423616"/>
              <a:ext cx="831127" cy="502063"/>
            </a:xfrm>
            <a:prstGeom prst="bentConnector2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テキスト ボックス 203"/>
            <p:cNvSpPr txBox="1"/>
            <p:nvPr/>
          </p:nvSpPr>
          <p:spPr>
            <a:xfrm>
              <a:off x="9517414" y="2596985"/>
              <a:ext cx="446487" cy="26751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algn="l" defTabSz="288000"/>
              <a:r>
                <a:rPr kumimoji="1" lang="en-US" altLang="ja-JP" dirty="0">
                  <a:latin typeface="+mn-ea"/>
                </a:rPr>
                <a:t>No</a:t>
              </a:r>
              <a:endParaRPr kumimoji="1" lang="ja-JP" altLang="en-US" dirty="0">
                <a:latin typeface="+mn-ea"/>
              </a:endParaRPr>
            </a:p>
          </p:txBody>
        </p:sp>
        <p:sp>
          <p:nvSpPr>
            <p:cNvPr id="205" name="テキスト ボックス 204"/>
            <p:cNvSpPr txBox="1"/>
            <p:nvPr/>
          </p:nvSpPr>
          <p:spPr>
            <a:xfrm>
              <a:off x="7339913" y="2596986"/>
              <a:ext cx="446487" cy="26751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algn="l" defTabSz="288000"/>
              <a:r>
                <a:rPr kumimoji="1" lang="en-US" altLang="ja-JP" dirty="0">
                  <a:latin typeface="+mn-ea"/>
                </a:rPr>
                <a:t>Yes</a:t>
              </a:r>
              <a:endParaRPr kumimoji="1" lang="ja-JP" altLang="en-US" dirty="0">
                <a:latin typeface="+mn-ea"/>
              </a:endParaRPr>
            </a:p>
          </p:txBody>
        </p:sp>
        <p:cxnSp>
          <p:nvCxnSpPr>
            <p:cNvPr id="206" name="直線コネクタ 205"/>
            <p:cNvCxnSpPr>
              <a:stCxn id="201" idx="2"/>
              <a:endCxn id="208" idx="1"/>
            </p:cNvCxnSpPr>
            <p:nvPr/>
          </p:nvCxnSpPr>
          <p:spPr>
            <a:xfrm>
              <a:off x="7983600" y="3436183"/>
              <a:ext cx="0" cy="337618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片側の 2 つの角を切り取った四角形 206"/>
            <p:cNvSpPr/>
            <p:nvPr/>
          </p:nvSpPr>
          <p:spPr>
            <a:xfrm>
              <a:off x="6761724" y="1412346"/>
              <a:ext cx="2450307" cy="499638"/>
            </a:xfrm>
            <a:prstGeom prst="snip2Same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DynamoDB</a:t>
              </a:r>
              <a:r>
                <a:rPr kumimoji="1" lang="ja-JP" altLang="en-US" sz="1400" dirty="0">
                  <a:solidFill>
                    <a:schemeClr val="tx1"/>
                  </a:solidFill>
                </a:rPr>
                <a:t>のデータに</a:t>
              </a:r>
              <a:r>
                <a:rPr lang="ja-JP" altLang="en-US" sz="1400" dirty="0">
                  <a:solidFill>
                    <a:schemeClr val="tx1"/>
                  </a:solidFill>
                </a:rPr>
                <a:t>対して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全件処理を実行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片側の 2 つの角を切り取った四角形 207"/>
            <p:cNvSpPr/>
            <p:nvPr/>
          </p:nvSpPr>
          <p:spPr>
            <a:xfrm rot="10800000">
              <a:off x="6758447" y="3773801"/>
              <a:ext cx="2450307" cy="499638"/>
            </a:xfrm>
            <a:prstGeom prst="snip2Same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09" name="直線コネクタ 208"/>
            <p:cNvCxnSpPr>
              <a:stCxn id="207" idx="1"/>
              <a:endCxn id="200" idx="0"/>
            </p:cNvCxnSpPr>
            <p:nvPr/>
          </p:nvCxnSpPr>
          <p:spPr>
            <a:xfrm flipH="1">
              <a:off x="7985239" y="1911984"/>
              <a:ext cx="1639" cy="174671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カギ線コネクタ 209"/>
            <p:cNvCxnSpPr>
              <a:stCxn id="199" idx="2"/>
            </p:cNvCxnSpPr>
            <p:nvPr/>
          </p:nvCxnSpPr>
          <p:spPr>
            <a:xfrm rot="5400000">
              <a:off x="8933308" y="2489753"/>
              <a:ext cx="163420" cy="2056280"/>
            </a:xfrm>
            <a:prstGeom prst="bentConnector2">
              <a:avLst/>
            </a:prstGeom>
            <a:ln w="3175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カギ線コネクタ 211"/>
            <p:cNvCxnSpPr>
              <a:stCxn id="30" idx="3"/>
              <a:endCxn id="207" idx="3"/>
            </p:cNvCxnSpPr>
            <p:nvPr/>
          </p:nvCxnSpPr>
          <p:spPr>
            <a:xfrm rot="5400000" flipH="1" flipV="1">
              <a:off x="3304859" y="951883"/>
              <a:ext cx="4221555" cy="5142481"/>
            </a:xfrm>
            <a:prstGeom prst="bentConnector5">
              <a:avLst>
                <a:gd name="adj1" fmla="val -5415"/>
                <a:gd name="adj2" fmla="val 66596"/>
                <a:gd name="adj3" fmla="val 105415"/>
              </a:avLst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正方形/長方形 215"/>
            <p:cNvSpPr/>
            <p:nvPr/>
          </p:nvSpPr>
          <p:spPr>
            <a:xfrm>
              <a:off x="6758444" y="4443428"/>
              <a:ext cx="2450307" cy="516637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DynamoDB</a:t>
              </a:r>
              <a:r>
                <a:rPr lang="ja-JP" altLang="en-US" sz="1400" dirty="0">
                  <a:solidFill>
                    <a:schemeClr val="tx1"/>
                  </a:solidFill>
                </a:rPr>
                <a:t>に対して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追加・更新・削除処理を実行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8" name="直線コネクタ 217"/>
            <p:cNvCxnSpPr>
              <a:stCxn id="208" idx="3"/>
              <a:endCxn id="216" idx="0"/>
            </p:cNvCxnSpPr>
            <p:nvPr/>
          </p:nvCxnSpPr>
          <p:spPr>
            <a:xfrm flipH="1">
              <a:off x="7983598" y="4273439"/>
              <a:ext cx="2" cy="169989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コネクタ 219"/>
            <p:cNvCxnSpPr>
              <a:stCxn id="216" idx="2"/>
              <a:endCxn id="10" idx="0"/>
            </p:cNvCxnSpPr>
            <p:nvPr/>
          </p:nvCxnSpPr>
          <p:spPr>
            <a:xfrm>
              <a:off x="7983598" y="4960065"/>
              <a:ext cx="1" cy="170203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9628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E4BC9-CEF3-D6E9-091B-25CAF0EC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ファイルのデータ構造設計</a:t>
            </a:r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953283"/>
              </p:ext>
            </p:extLst>
          </p:nvPr>
        </p:nvGraphicFramePr>
        <p:xfrm>
          <a:off x="370800" y="1052513"/>
          <a:ext cx="11430675" cy="5266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29">
                  <a:extLst>
                    <a:ext uri="{9D8B030D-6E8A-4147-A177-3AD203B41FA5}">
                      <a16:colId xmlns:a16="http://schemas.microsoft.com/office/drawing/2014/main" val="775980012"/>
                    </a:ext>
                  </a:extLst>
                </a:gridCol>
                <a:gridCol w="2092568">
                  <a:extLst>
                    <a:ext uri="{9D8B030D-6E8A-4147-A177-3AD203B41FA5}">
                      <a16:colId xmlns:a16="http://schemas.microsoft.com/office/drawing/2014/main" val="1742339475"/>
                    </a:ext>
                  </a:extLst>
                </a:gridCol>
                <a:gridCol w="2548284">
                  <a:extLst>
                    <a:ext uri="{9D8B030D-6E8A-4147-A177-3AD203B41FA5}">
                      <a16:colId xmlns:a16="http://schemas.microsoft.com/office/drawing/2014/main" val="790573651"/>
                    </a:ext>
                  </a:extLst>
                </a:gridCol>
                <a:gridCol w="1134209">
                  <a:extLst>
                    <a:ext uri="{9D8B030D-6E8A-4147-A177-3AD203B41FA5}">
                      <a16:colId xmlns:a16="http://schemas.microsoft.com/office/drawing/2014/main" val="4219239217"/>
                    </a:ext>
                  </a:extLst>
                </a:gridCol>
                <a:gridCol w="1823428">
                  <a:extLst>
                    <a:ext uri="{9D8B030D-6E8A-4147-A177-3AD203B41FA5}">
                      <a16:colId xmlns:a16="http://schemas.microsoft.com/office/drawing/2014/main" val="1348275495"/>
                    </a:ext>
                  </a:extLst>
                </a:gridCol>
                <a:gridCol w="3224657">
                  <a:extLst>
                    <a:ext uri="{9D8B030D-6E8A-4147-A177-3AD203B41FA5}">
                      <a16:colId xmlns:a16="http://schemas.microsoft.com/office/drawing/2014/main" val="2866046238"/>
                    </a:ext>
                  </a:extLst>
                </a:gridCol>
              </a:tblGrid>
              <a:tr h="6397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NO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項目名</a:t>
                      </a:r>
                      <a:r>
                        <a:rPr kumimoji="1" lang="en-US" altLang="ja-JP" sz="1800" dirty="0"/>
                        <a:t>(</a:t>
                      </a:r>
                      <a:r>
                        <a:rPr kumimoji="1" lang="ja-JP" altLang="en-US" sz="1800" dirty="0"/>
                        <a:t>日本語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項目名</a:t>
                      </a:r>
                      <a:r>
                        <a:rPr kumimoji="1" lang="en-US" altLang="ja-JP" sz="1800" dirty="0"/>
                        <a:t>(</a:t>
                      </a:r>
                      <a:r>
                        <a:rPr kumimoji="1" lang="ja-JP" altLang="en-US" sz="1800" dirty="0"/>
                        <a:t>英語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/>
                        <a:t>キー項目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項目説明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699814"/>
                  </a:ext>
                </a:extLst>
              </a:tr>
              <a:tr h="9464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1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/>
                        <a:t>キュー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queue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/>
                        <a:t>文字列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AmazonConnect</a:t>
                      </a:r>
                      <a:r>
                        <a:rPr kumimoji="1" lang="ja-JP" altLang="en-US" sz="1800" dirty="0"/>
                        <a:t>のキューを識別。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979033"/>
                  </a:ext>
                </a:extLst>
              </a:tr>
              <a:tr h="6835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2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日付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day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/>
                        <a:t>文字列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一意の日付を設定。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31382"/>
                  </a:ext>
                </a:extLst>
              </a:tr>
              <a:tr h="6835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3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/>
                        <a:t>休日判定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isHoliday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文字列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休日かどうか判定する。</a:t>
                      </a:r>
                      <a:br>
                        <a:rPr kumimoji="1" lang="en-US" altLang="ja-JP" sz="1800" dirty="0"/>
                      </a:br>
                      <a:r>
                        <a:rPr kumimoji="1" lang="ja-JP" altLang="en-US" sz="1800" dirty="0"/>
                        <a:t>休日の場合は</a:t>
                      </a:r>
                      <a:r>
                        <a:rPr kumimoji="1" lang="en-US" altLang="ja-JP" sz="1800" dirty="0"/>
                        <a:t>true</a:t>
                      </a:r>
                      <a:r>
                        <a:rPr kumimoji="1" lang="ja-JP" altLang="en-US" sz="1800" dirty="0" err="1"/>
                        <a:t>。</a:t>
                      </a:r>
                      <a:endParaRPr kumimoji="1" lang="en-US" altLang="ja-JP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006921"/>
                  </a:ext>
                </a:extLst>
              </a:tr>
              <a:tr h="9464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4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/>
                        <a:t>臨時休業日判定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isTempHoliday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文字列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臨時休業日かどうか判定する。</a:t>
                      </a:r>
                      <a:br>
                        <a:rPr kumimoji="1" lang="en-US" altLang="ja-JP" sz="1800" dirty="0"/>
                      </a:br>
                      <a:r>
                        <a:rPr kumimoji="1" lang="ja-JP" altLang="en-US" sz="1800" dirty="0"/>
                        <a:t>臨時休業日の場合は</a:t>
                      </a:r>
                      <a:r>
                        <a:rPr kumimoji="1" lang="en-US" altLang="ja-JP" sz="1800" dirty="0"/>
                        <a:t>true</a:t>
                      </a:r>
                      <a:r>
                        <a:rPr kumimoji="1" lang="ja-JP" altLang="en-US" sz="1800" dirty="0" err="1"/>
                        <a:t>。</a:t>
                      </a:r>
                      <a:endParaRPr kumimoji="1" lang="ja-JP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3527203"/>
                  </a:ext>
                </a:extLst>
              </a:tr>
              <a:tr h="6835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5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/>
                        <a:t>臨時休業時間開始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startTempClosingTime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/>
                        <a:t>文字列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/>
                        <a:t>臨時休業時間の開始時刻。</a:t>
                      </a:r>
                      <a:endParaRPr kumimoji="1" lang="ja-JP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776944"/>
                  </a:ext>
                </a:extLst>
              </a:tr>
              <a:tr h="6835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6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/>
                        <a:t>臨時休業時間終了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endTempClosingTime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/>
                        <a:t>文字列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臨時休業時間の終了時刻。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908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548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E4BC9-CEF3-D6E9-091B-25CAF0EC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Amazon EventBridge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12F9B4-D4EF-9887-5950-A62CDEF3A7A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71474" y="1038386"/>
            <a:ext cx="11448000" cy="51968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スケジュールの作成</a:t>
            </a:r>
            <a:br>
              <a:rPr kumimoji="1" lang="en-US" altLang="ja-JP" sz="2400" dirty="0"/>
            </a:b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cron</a:t>
            </a:r>
            <a:r>
              <a:rPr lang="ja-JP" altLang="en-US" sz="2400" dirty="0"/>
              <a:t>式の適用</a:t>
            </a:r>
            <a:br>
              <a:rPr lang="en-US" altLang="ja-JP" sz="2400" dirty="0"/>
            </a:b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Lambda</a:t>
            </a:r>
            <a:r>
              <a:rPr lang="ja-JP" altLang="en-US" sz="2400" dirty="0"/>
              <a:t>関数の登録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3825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6"/>
          </p:nvPr>
        </p:nvSpPr>
        <p:spPr>
          <a:xfrm>
            <a:off x="370800" y="2286000"/>
            <a:ext cx="7437886" cy="3888000"/>
          </a:xfrm>
        </p:spPr>
        <p:txBody>
          <a:bodyPr/>
          <a:lstStyle/>
          <a:p>
            <a:r>
              <a:rPr lang="en-US" altLang="ja-JP" dirty="0"/>
              <a:t>YAML</a:t>
            </a:r>
            <a:r>
              <a:rPr lang="ja-JP" altLang="en-US" dirty="0"/>
              <a:t>テンプレートとスタックの展開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4149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本番展開を想定した移行を実施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5233957" y="4461604"/>
            <a:ext cx="1397799" cy="1223665"/>
            <a:chOff x="9492210" y="1184275"/>
            <a:chExt cx="1397799" cy="1223665"/>
          </a:xfrm>
        </p:grpSpPr>
        <p:pic>
          <p:nvPicPr>
            <p:cNvPr id="5" name="Graphic 21">
              <a:extLst>
                <a:ext uri="{FF2B5EF4-FFF2-40B4-BE49-F238E27FC236}">
                  <a16:creationId xmlns:a16="http://schemas.microsoft.com/office/drawing/2014/main" id="{4320B773-4CEB-E940-A9DD-79DF6FCDE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>
              <a:off x="9815634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2">
              <a:extLst>
                <a:ext uri="{FF2B5EF4-FFF2-40B4-BE49-F238E27FC236}">
                  <a16:creationId xmlns:a16="http://schemas.microsoft.com/office/drawing/2014/main" id="{5CC1F16D-CB68-B24B-90B1-3A527B9AF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2210" y="1946275"/>
              <a:ext cx="13977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+mn-ea"/>
                  <a:cs typeface="Arial" panose="020B0604020202020204" pitchFamily="34" charset="0"/>
                </a:rPr>
                <a:t>AWS CloudFormation</a:t>
              </a:r>
            </a:p>
          </p:txBody>
        </p:sp>
      </p:grp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2012F9B4-D4EF-9887-5950-A62CDEF3A7A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45025" y="927831"/>
            <a:ext cx="11083265" cy="1220284"/>
          </a:xfrm>
        </p:spPr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DynamoDB</a:t>
            </a:r>
            <a:r>
              <a:rPr lang="ja-JP" altLang="en-US" dirty="0"/>
              <a:t>テーブル：スケジュール情報を保持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Lambda</a:t>
            </a:r>
            <a:r>
              <a:rPr lang="ja-JP" altLang="en-US" dirty="0"/>
              <a:t>関数：スケジュールを管理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S3</a:t>
            </a:r>
            <a:r>
              <a:rPr lang="ja-JP" altLang="en-US" dirty="0"/>
              <a:t>バケット：</a:t>
            </a:r>
            <a:r>
              <a:rPr lang="en-US" altLang="ja-JP" dirty="0"/>
              <a:t> CSV</a:t>
            </a:r>
            <a:r>
              <a:rPr lang="ja-JP" altLang="en-US" dirty="0"/>
              <a:t>ファイルをアップロード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Lambda</a:t>
            </a:r>
            <a:r>
              <a:rPr lang="ja-JP" altLang="en-US" dirty="0"/>
              <a:t>関数：</a:t>
            </a:r>
            <a:r>
              <a:rPr lang="en-US" altLang="ja-JP" dirty="0"/>
              <a:t> CSV</a:t>
            </a:r>
            <a:r>
              <a:rPr lang="ja-JP" altLang="en-US" dirty="0"/>
              <a:t>ファイルと</a:t>
            </a:r>
            <a:r>
              <a:rPr lang="en-US" altLang="ja-JP" dirty="0"/>
              <a:t>DynamoDB</a:t>
            </a:r>
            <a:r>
              <a:rPr lang="ja-JP" altLang="en-US" dirty="0"/>
              <a:t>の同期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EventBridge</a:t>
            </a:r>
            <a:r>
              <a:rPr lang="ja-JP" altLang="en-US" dirty="0"/>
              <a:t>：夜間バッチ処理を実行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Amazon</a:t>
            </a:r>
            <a:r>
              <a:rPr lang="ja-JP" altLang="en-US" dirty="0"/>
              <a:t> </a:t>
            </a:r>
            <a:r>
              <a:rPr lang="en-US" altLang="ja-JP" dirty="0"/>
              <a:t>Connect</a:t>
            </a:r>
            <a:r>
              <a:rPr lang="ja-JP" altLang="en-US" dirty="0"/>
              <a:t>の着信フロー</a:t>
            </a:r>
            <a:endParaRPr kumimoji="1" lang="en-US" altLang="ja-JP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372502" y="2158266"/>
            <a:ext cx="4534422" cy="3982567"/>
            <a:chOff x="549103" y="2345661"/>
            <a:chExt cx="4534422" cy="3982567"/>
          </a:xfrm>
        </p:grpSpPr>
        <p:sp>
          <p:nvSpPr>
            <p:cNvPr id="23" name="正方形/長方形 22"/>
            <p:cNvSpPr/>
            <p:nvPr/>
          </p:nvSpPr>
          <p:spPr>
            <a:xfrm>
              <a:off x="549103" y="2345661"/>
              <a:ext cx="4534422" cy="3982567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400" dirty="0">
                  <a:solidFill>
                    <a:schemeClr val="tx1"/>
                  </a:solidFill>
                </a:rPr>
                <a:t>開発環境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グループ化 7"/>
            <p:cNvGrpSpPr>
              <a:grpSpLocks noChangeAspect="1"/>
            </p:cNvGrpSpPr>
            <p:nvPr/>
          </p:nvGrpSpPr>
          <p:grpSpPr>
            <a:xfrm>
              <a:off x="981617" y="2904389"/>
              <a:ext cx="1054345" cy="1325224"/>
              <a:chOff x="2896511" y="1184275"/>
              <a:chExt cx="947502" cy="1190930"/>
            </a:xfrm>
          </p:grpSpPr>
          <p:pic>
            <p:nvPicPr>
              <p:cNvPr id="9" name="Graphic 7">
                <a:extLst>
                  <a:ext uri="{FF2B5EF4-FFF2-40B4-BE49-F238E27FC236}">
                    <a16:creationId xmlns:a16="http://schemas.microsoft.com/office/drawing/2014/main" id="{2AF65109-C38D-314B-90F5-F09AD813DA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 bwMode="auto">
              <a:xfrm>
                <a:off x="2989263" y="1184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BCBACB-77E7-F14C-850E-F1D32D94FC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6511" y="1960324"/>
                <a:ext cx="947502" cy="4148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+mn-ea"/>
                    <a:cs typeface="Arial" panose="020B0604020202020204" pitchFamily="34" charset="0"/>
                  </a:rPr>
                  <a:t>Amazon</a:t>
                </a:r>
                <a:r>
                  <a:rPr lang="ja-JP" altLang="en-US" sz="1200" dirty="0">
                    <a:latin typeface="+mn-ea"/>
                    <a:cs typeface="Arial" panose="020B0604020202020204" pitchFamily="34" charset="0"/>
                  </a:rPr>
                  <a:t>　</a:t>
                </a:r>
                <a:r>
                  <a:rPr lang="en-US" altLang="en-US" sz="1200" dirty="0">
                    <a:latin typeface="+mn-ea"/>
                    <a:cs typeface="Arial" panose="020B0604020202020204" pitchFamily="34" charset="0"/>
                  </a:rPr>
                  <a:t>Connect</a:t>
                </a:r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2324078" y="2904389"/>
              <a:ext cx="1184640" cy="1038999"/>
              <a:chOff x="5035368" y="1185069"/>
              <a:chExt cx="1184640" cy="1038999"/>
            </a:xfrm>
          </p:grpSpPr>
          <p:pic>
            <p:nvPicPr>
              <p:cNvPr id="12" name="Graphic 10">
                <a:extLst>
                  <a:ext uri="{FF2B5EF4-FFF2-40B4-BE49-F238E27FC236}">
                    <a16:creationId xmlns:a16="http://schemas.microsoft.com/office/drawing/2014/main" id="{7249C1EC-5A69-3C4D-9DDF-0DB93BB70B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 bwMode="auto">
              <a:xfrm>
                <a:off x="5246688" y="118506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Box 20">
                <a:extLst>
                  <a:ext uri="{FF2B5EF4-FFF2-40B4-BE49-F238E27FC236}">
                    <a16:creationId xmlns:a16="http://schemas.microsoft.com/office/drawing/2014/main" id="{E5D4A7D0-5E44-1943-968A-C198F40D0E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5368" y="1947069"/>
                <a:ext cx="11846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+mn-ea"/>
                    <a:cs typeface="Arial" panose="020B0604020202020204" pitchFamily="34" charset="0"/>
                  </a:rPr>
                  <a:t>AWS Lambda</a:t>
                </a:r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3625204" y="2904389"/>
              <a:ext cx="1209829" cy="1209178"/>
              <a:chOff x="7310360" y="1182688"/>
              <a:chExt cx="1209829" cy="1209178"/>
            </a:xfrm>
          </p:grpSpPr>
          <p:pic>
            <p:nvPicPr>
              <p:cNvPr id="15" name="Graphic 23">
                <a:extLst>
                  <a:ext uri="{FF2B5EF4-FFF2-40B4-BE49-F238E27FC236}">
                    <a16:creationId xmlns:a16="http://schemas.microsoft.com/office/drawing/2014/main" id="{780C44B0-24CB-0E46-8E63-78BE71121D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 bwMode="auto">
              <a:xfrm>
                <a:off x="7534275" y="118268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2">
                <a:extLst>
                  <a:ext uri="{FF2B5EF4-FFF2-40B4-BE49-F238E27FC236}">
                    <a16:creationId xmlns:a16="http://schemas.microsoft.com/office/drawing/2014/main" id="{F3466FCE-F293-BA43-8AA3-223118ECE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10360" y="1930201"/>
                <a:ext cx="120982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+mn-ea"/>
                    <a:cs typeface="Arial" panose="020B0604020202020204" pitchFamily="34" charset="0"/>
                  </a:rPr>
                  <a:t>Amazon DynamoDB</a:t>
                </a:r>
              </a:p>
            </p:txBody>
          </p:sp>
        </p:grpSp>
        <p:grpSp>
          <p:nvGrpSpPr>
            <p:cNvPr id="17" name="グループ化 16"/>
            <p:cNvGrpSpPr/>
            <p:nvPr/>
          </p:nvGrpSpPr>
          <p:grpSpPr>
            <a:xfrm>
              <a:off x="1503478" y="4364374"/>
              <a:ext cx="1029155" cy="1038999"/>
              <a:chOff x="2123668" y="878199"/>
              <a:chExt cx="1029155" cy="1038999"/>
            </a:xfrm>
          </p:grpSpPr>
          <p:pic>
            <p:nvPicPr>
              <p:cNvPr id="18" name="Graphic 8">
                <a:extLst>
                  <a:ext uri="{FF2B5EF4-FFF2-40B4-BE49-F238E27FC236}">
                    <a16:creationId xmlns:a16="http://schemas.microsoft.com/office/drawing/2014/main" id="{0D4A9B47-8231-EF4D-B9AB-A3D9E4B813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 bwMode="auto">
              <a:xfrm>
                <a:off x="2257246" y="87819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9">
                <a:extLst>
                  <a:ext uri="{FF2B5EF4-FFF2-40B4-BE49-F238E27FC236}">
                    <a16:creationId xmlns:a16="http://schemas.microsoft.com/office/drawing/2014/main" id="{5B6C5DC4-5A01-E14D-BEE5-909FCF8B05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3668" y="1640199"/>
                <a:ext cx="102915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+mn-ea"/>
                    <a:cs typeface="Arial" panose="020B0604020202020204" pitchFamily="34" charset="0"/>
                  </a:rPr>
                  <a:t>Amazon S3</a:t>
                </a:r>
              </a:p>
            </p:txBody>
          </p:sp>
        </p:grpSp>
        <p:grpSp>
          <p:nvGrpSpPr>
            <p:cNvPr id="20" name="グループ化 19"/>
            <p:cNvGrpSpPr/>
            <p:nvPr/>
          </p:nvGrpSpPr>
          <p:grpSpPr>
            <a:xfrm>
              <a:off x="2982078" y="4364374"/>
              <a:ext cx="1248040" cy="1217731"/>
              <a:chOff x="5002080" y="1174750"/>
              <a:chExt cx="1248040" cy="1217731"/>
            </a:xfrm>
          </p:grpSpPr>
          <p:pic>
            <p:nvPicPr>
              <p:cNvPr id="21" name="Graphic 19">
                <a:extLst>
                  <a:ext uri="{FF2B5EF4-FFF2-40B4-BE49-F238E27FC236}">
                    <a16:creationId xmlns:a16="http://schemas.microsoft.com/office/drawing/2014/main" id="{820E96C4-59EB-2648-98B1-156ACC2C90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 bwMode="auto">
              <a:xfrm>
                <a:off x="5245100" y="1174750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TextBox 11">
                <a:extLst>
                  <a:ext uri="{FF2B5EF4-FFF2-40B4-BE49-F238E27FC236}">
                    <a16:creationId xmlns:a16="http://schemas.microsoft.com/office/drawing/2014/main" id="{C9BB1F7E-248D-424E-8B74-0C0C9C2B1E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2080" y="1930816"/>
                <a:ext cx="1248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+mn-ea"/>
                    <a:cs typeface="Arial" panose="020B0604020202020204" pitchFamily="34" charset="0"/>
                  </a:rPr>
                  <a:t>Amazon EventBridge</a:t>
                </a:r>
              </a:p>
            </p:txBody>
          </p:sp>
        </p:grpSp>
      </p:grpSp>
      <p:grpSp>
        <p:nvGrpSpPr>
          <p:cNvPr id="26" name="グループ化 25"/>
          <p:cNvGrpSpPr/>
          <p:nvPr/>
        </p:nvGrpSpPr>
        <p:grpSpPr>
          <a:xfrm>
            <a:off x="6893869" y="2154225"/>
            <a:ext cx="4534422" cy="3982567"/>
            <a:chOff x="549103" y="2345661"/>
            <a:chExt cx="4534422" cy="3982567"/>
          </a:xfrm>
        </p:grpSpPr>
        <p:sp>
          <p:nvSpPr>
            <p:cNvPr id="27" name="正方形/長方形 26"/>
            <p:cNvSpPr/>
            <p:nvPr/>
          </p:nvSpPr>
          <p:spPr>
            <a:xfrm>
              <a:off x="549103" y="2345661"/>
              <a:ext cx="4534422" cy="3982567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400" dirty="0">
                  <a:solidFill>
                    <a:schemeClr val="tx1"/>
                  </a:solidFill>
                </a:rPr>
                <a:t>本番環境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グループ化 27"/>
            <p:cNvGrpSpPr>
              <a:grpSpLocks noChangeAspect="1"/>
            </p:cNvGrpSpPr>
            <p:nvPr/>
          </p:nvGrpSpPr>
          <p:grpSpPr>
            <a:xfrm>
              <a:off x="981617" y="2904389"/>
              <a:ext cx="1054345" cy="1325224"/>
              <a:chOff x="2896511" y="1184275"/>
              <a:chExt cx="947502" cy="1190930"/>
            </a:xfrm>
          </p:grpSpPr>
          <p:pic>
            <p:nvPicPr>
              <p:cNvPr id="41" name="Graphic 7">
                <a:extLst>
                  <a:ext uri="{FF2B5EF4-FFF2-40B4-BE49-F238E27FC236}">
                    <a16:creationId xmlns:a16="http://schemas.microsoft.com/office/drawing/2014/main" id="{2AF65109-C38D-314B-90F5-F09AD813DA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 bwMode="auto">
              <a:xfrm>
                <a:off x="2989263" y="1184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F1BCBACB-77E7-F14C-850E-F1D32D94FC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6511" y="1960324"/>
                <a:ext cx="947502" cy="4148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+mn-ea"/>
                    <a:cs typeface="Arial" panose="020B0604020202020204" pitchFamily="34" charset="0"/>
                  </a:rPr>
                  <a:t>Amazon</a:t>
                </a:r>
                <a:r>
                  <a:rPr lang="ja-JP" altLang="en-US" sz="1200" dirty="0">
                    <a:latin typeface="+mn-ea"/>
                    <a:cs typeface="Arial" panose="020B0604020202020204" pitchFamily="34" charset="0"/>
                  </a:rPr>
                  <a:t>　</a:t>
                </a:r>
                <a:r>
                  <a:rPr lang="en-US" altLang="en-US" sz="1200" dirty="0">
                    <a:latin typeface="+mn-ea"/>
                    <a:cs typeface="Arial" panose="020B0604020202020204" pitchFamily="34" charset="0"/>
                  </a:rPr>
                  <a:t>Connect</a:t>
                </a:r>
              </a:p>
            </p:txBody>
          </p:sp>
        </p:grpSp>
        <p:grpSp>
          <p:nvGrpSpPr>
            <p:cNvPr id="29" name="グループ化 28"/>
            <p:cNvGrpSpPr/>
            <p:nvPr/>
          </p:nvGrpSpPr>
          <p:grpSpPr>
            <a:xfrm>
              <a:off x="2324078" y="2904389"/>
              <a:ext cx="1184640" cy="1038999"/>
              <a:chOff x="5035368" y="1185069"/>
              <a:chExt cx="1184640" cy="1038999"/>
            </a:xfrm>
          </p:grpSpPr>
          <p:pic>
            <p:nvPicPr>
              <p:cNvPr id="39" name="Graphic 10">
                <a:extLst>
                  <a:ext uri="{FF2B5EF4-FFF2-40B4-BE49-F238E27FC236}">
                    <a16:creationId xmlns:a16="http://schemas.microsoft.com/office/drawing/2014/main" id="{7249C1EC-5A69-3C4D-9DDF-0DB93BB70B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 bwMode="auto">
              <a:xfrm>
                <a:off x="5246688" y="118506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TextBox 20">
                <a:extLst>
                  <a:ext uri="{FF2B5EF4-FFF2-40B4-BE49-F238E27FC236}">
                    <a16:creationId xmlns:a16="http://schemas.microsoft.com/office/drawing/2014/main" id="{E5D4A7D0-5E44-1943-968A-C198F40D0E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5368" y="1947069"/>
                <a:ext cx="11846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+mn-ea"/>
                    <a:cs typeface="Arial" panose="020B0604020202020204" pitchFamily="34" charset="0"/>
                  </a:rPr>
                  <a:t>AWS Lambda</a:t>
                </a:r>
              </a:p>
            </p:txBody>
          </p:sp>
        </p:grpSp>
        <p:grpSp>
          <p:nvGrpSpPr>
            <p:cNvPr id="30" name="グループ化 29"/>
            <p:cNvGrpSpPr/>
            <p:nvPr/>
          </p:nvGrpSpPr>
          <p:grpSpPr>
            <a:xfrm>
              <a:off x="3625204" y="2904389"/>
              <a:ext cx="1209829" cy="1209178"/>
              <a:chOff x="7310360" y="1182688"/>
              <a:chExt cx="1209829" cy="1209178"/>
            </a:xfrm>
          </p:grpSpPr>
          <p:pic>
            <p:nvPicPr>
              <p:cNvPr id="37" name="Graphic 23">
                <a:extLst>
                  <a:ext uri="{FF2B5EF4-FFF2-40B4-BE49-F238E27FC236}">
                    <a16:creationId xmlns:a16="http://schemas.microsoft.com/office/drawing/2014/main" id="{780C44B0-24CB-0E46-8E63-78BE71121D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 bwMode="auto">
              <a:xfrm>
                <a:off x="7534275" y="118268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TextBox 12">
                <a:extLst>
                  <a:ext uri="{FF2B5EF4-FFF2-40B4-BE49-F238E27FC236}">
                    <a16:creationId xmlns:a16="http://schemas.microsoft.com/office/drawing/2014/main" id="{F3466FCE-F293-BA43-8AA3-223118ECE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10360" y="1930201"/>
                <a:ext cx="120982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+mn-ea"/>
                    <a:cs typeface="Arial" panose="020B0604020202020204" pitchFamily="34" charset="0"/>
                  </a:rPr>
                  <a:t>Amazon DynamoDB</a:t>
                </a:r>
              </a:p>
            </p:txBody>
          </p:sp>
        </p:grpSp>
        <p:grpSp>
          <p:nvGrpSpPr>
            <p:cNvPr id="31" name="グループ化 30"/>
            <p:cNvGrpSpPr/>
            <p:nvPr/>
          </p:nvGrpSpPr>
          <p:grpSpPr>
            <a:xfrm>
              <a:off x="1503478" y="4364374"/>
              <a:ext cx="1029155" cy="1038999"/>
              <a:chOff x="2123668" y="878199"/>
              <a:chExt cx="1029155" cy="1038999"/>
            </a:xfrm>
          </p:grpSpPr>
          <p:pic>
            <p:nvPicPr>
              <p:cNvPr id="35" name="Graphic 8">
                <a:extLst>
                  <a:ext uri="{FF2B5EF4-FFF2-40B4-BE49-F238E27FC236}">
                    <a16:creationId xmlns:a16="http://schemas.microsoft.com/office/drawing/2014/main" id="{0D4A9B47-8231-EF4D-B9AB-A3D9E4B813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 bwMode="auto">
              <a:xfrm>
                <a:off x="2257246" y="87819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9">
                <a:extLst>
                  <a:ext uri="{FF2B5EF4-FFF2-40B4-BE49-F238E27FC236}">
                    <a16:creationId xmlns:a16="http://schemas.microsoft.com/office/drawing/2014/main" id="{5B6C5DC4-5A01-E14D-BEE5-909FCF8B05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3668" y="1640199"/>
                <a:ext cx="102915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+mn-ea"/>
                    <a:cs typeface="Arial" panose="020B0604020202020204" pitchFamily="34" charset="0"/>
                  </a:rPr>
                  <a:t>Amazon S3</a:t>
                </a:r>
              </a:p>
            </p:txBody>
          </p:sp>
        </p:grpSp>
        <p:grpSp>
          <p:nvGrpSpPr>
            <p:cNvPr id="32" name="グループ化 31"/>
            <p:cNvGrpSpPr/>
            <p:nvPr/>
          </p:nvGrpSpPr>
          <p:grpSpPr>
            <a:xfrm>
              <a:off x="2982078" y="4364374"/>
              <a:ext cx="1248040" cy="1217731"/>
              <a:chOff x="5002080" y="1174750"/>
              <a:chExt cx="1248040" cy="1217731"/>
            </a:xfrm>
          </p:grpSpPr>
          <p:pic>
            <p:nvPicPr>
              <p:cNvPr id="33" name="Graphic 19">
                <a:extLst>
                  <a:ext uri="{FF2B5EF4-FFF2-40B4-BE49-F238E27FC236}">
                    <a16:creationId xmlns:a16="http://schemas.microsoft.com/office/drawing/2014/main" id="{820E96C4-59EB-2648-98B1-156ACC2C90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 bwMode="auto">
              <a:xfrm>
                <a:off x="5245100" y="1174750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" name="TextBox 11">
                <a:extLst>
                  <a:ext uri="{FF2B5EF4-FFF2-40B4-BE49-F238E27FC236}">
                    <a16:creationId xmlns:a16="http://schemas.microsoft.com/office/drawing/2014/main" id="{C9BB1F7E-248D-424E-8B74-0C0C9C2B1E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2080" y="1930816"/>
                <a:ext cx="1248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+mn-ea"/>
                    <a:cs typeface="Arial" panose="020B0604020202020204" pitchFamily="34" charset="0"/>
                  </a:rPr>
                  <a:t>Amazon EventBridge</a:t>
                </a:r>
              </a:p>
            </p:txBody>
          </p:sp>
        </p:grpSp>
      </p:grpSp>
      <p:sp>
        <p:nvSpPr>
          <p:cNvPr id="43" name="右矢印 42"/>
          <p:cNvSpPr/>
          <p:nvPr/>
        </p:nvSpPr>
        <p:spPr>
          <a:xfrm>
            <a:off x="5356369" y="3478994"/>
            <a:ext cx="1130123" cy="60020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46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E4BC9-CEF3-D6E9-091B-25CAF0EC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12F9B4-D4EF-9887-5950-A62CDEF3A7A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71474" y="1038386"/>
            <a:ext cx="11448000" cy="519681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800" dirty="0"/>
              <a:t>インターンシップを通じて</a:t>
            </a:r>
            <a:endParaRPr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800" dirty="0"/>
              <a:t>要求とシステム</a:t>
            </a:r>
            <a:endParaRPr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800" dirty="0"/>
              <a:t>スケジュール管理機能の構築</a:t>
            </a:r>
            <a:endParaRPr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2800" dirty="0"/>
              <a:t>CSV</a:t>
            </a:r>
            <a:r>
              <a:rPr lang="ja-JP" altLang="en-US" sz="2800" dirty="0"/>
              <a:t>と</a:t>
            </a:r>
            <a:r>
              <a:rPr lang="en-US" altLang="ja-JP" sz="2800" dirty="0"/>
              <a:t>DynamoDB</a:t>
            </a:r>
            <a:r>
              <a:rPr lang="ja-JP" altLang="en-US" sz="2800" dirty="0"/>
              <a:t>の同期</a:t>
            </a:r>
            <a:endParaRPr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2800" dirty="0"/>
              <a:t>YAML</a:t>
            </a:r>
            <a:r>
              <a:rPr lang="ja-JP" altLang="en-US" sz="2800" dirty="0"/>
              <a:t>テンプレートとスタックの展開</a:t>
            </a:r>
            <a:endParaRPr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800" dirty="0"/>
              <a:t>振り返り</a:t>
            </a:r>
            <a:endParaRPr kumimoji="1" lang="en-US" altLang="ja-JP" sz="2800" dirty="0"/>
          </a:p>
          <a:p>
            <a:pPr marL="342900" indent="-342900">
              <a:buFont typeface="+mj-lt"/>
              <a:buAutoNum type="arabicPeriod"/>
            </a:pPr>
            <a:endParaRPr lang="en-US" altLang="ja-JP" sz="2800" dirty="0"/>
          </a:p>
          <a:p>
            <a:pPr marL="342900" indent="-342900">
              <a:buFont typeface="+mj-lt"/>
              <a:buAutoNum type="arabicPeriod"/>
            </a:pPr>
            <a:endParaRPr lang="en-US" altLang="ja-JP" sz="2800" dirty="0"/>
          </a:p>
          <a:p>
            <a:pPr marL="342900" indent="-342900">
              <a:buFont typeface="+mj-lt"/>
              <a:buAutoNum type="arabicPeriod"/>
            </a:pP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0694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E4BC9-CEF3-D6E9-091B-25CAF0EC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DynamoDB</a:t>
            </a:r>
            <a:r>
              <a:rPr kumimoji="1" lang="ja-JP" altLang="en-US" dirty="0"/>
              <a:t>テーブルの</a:t>
            </a:r>
            <a:r>
              <a:rPr kumimoji="1" lang="en-US" altLang="ja-JP" dirty="0"/>
              <a:t>YAML</a:t>
            </a:r>
            <a:r>
              <a:rPr kumimoji="1" lang="ja-JP" altLang="en-US" dirty="0"/>
              <a:t>テンプレート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9" y="999689"/>
            <a:ext cx="7157161" cy="51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89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ja-JP" altLang="en-US" dirty="0"/>
              <a:t>振り返り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5789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E4BC9-CEF3-D6E9-091B-25CAF0EC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320513"/>
            <a:ext cx="11448000" cy="396000"/>
          </a:xfrm>
        </p:spPr>
        <p:txBody>
          <a:bodyPr/>
          <a:lstStyle/>
          <a:p>
            <a:r>
              <a:rPr lang="ja-JP" altLang="en-US" dirty="0"/>
              <a:t>振り返り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0800" y="1291300"/>
            <a:ext cx="5364867" cy="20834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72000" tIns="72000" rIns="0" bIns="72000" rtlCol="0">
            <a:noAutofit/>
          </a:bodyPr>
          <a:lstStyle/>
          <a:p>
            <a:pPr defTabSz="288000"/>
            <a:r>
              <a:rPr lang="ja-JP" altLang="en-US" b="1" dirty="0">
                <a:latin typeface="+mn-ea"/>
              </a:rPr>
              <a:t>できたこと</a:t>
            </a:r>
            <a:endParaRPr lang="en-US" altLang="ja-JP" b="1" dirty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r>
              <a:rPr lang="en-US" altLang="ja-JP" dirty="0">
                <a:latin typeface="+mn-ea"/>
              </a:rPr>
              <a:t>Amazon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Connect</a:t>
            </a:r>
            <a:r>
              <a:rPr lang="ja-JP" altLang="en-US" dirty="0">
                <a:latin typeface="+mn-ea"/>
              </a:rPr>
              <a:t>の基本的機能の実装</a:t>
            </a:r>
            <a:endParaRPr lang="en-US" altLang="ja-JP" dirty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r>
              <a:rPr lang="en-US" altLang="ja-JP" dirty="0">
                <a:latin typeface="+mn-ea"/>
              </a:rPr>
              <a:t>Lambda</a:t>
            </a:r>
            <a:r>
              <a:rPr lang="ja-JP" altLang="en-US" dirty="0">
                <a:latin typeface="+mn-ea"/>
              </a:rPr>
              <a:t>を用いた独自の機能の開発</a:t>
            </a:r>
            <a:endParaRPr lang="en-US" altLang="ja-JP" dirty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r>
              <a:rPr lang="en-US" altLang="ja-JP" dirty="0">
                <a:latin typeface="+mn-ea"/>
              </a:rPr>
              <a:t>DynamoDB</a:t>
            </a:r>
            <a:r>
              <a:rPr lang="ja-JP" altLang="en-US" dirty="0">
                <a:latin typeface="+mn-ea"/>
              </a:rPr>
              <a:t>の効果的なテーブル設計</a:t>
            </a:r>
            <a:endParaRPr lang="en-US" altLang="ja-JP" dirty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r>
              <a:rPr lang="en-US" altLang="ja-JP" dirty="0">
                <a:latin typeface="+mn-ea"/>
              </a:rPr>
              <a:t>AWS</a:t>
            </a:r>
            <a:r>
              <a:rPr lang="ja-JP" altLang="en-US" dirty="0">
                <a:latin typeface="+mn-ea"/>
              </a:rPr>
              <a:t>サービスを利用した一連の機能開発</a:t>
            </a:r>
            <a:endParaRPr lang="en-US" altLang="ja-JP" dirty="0">
              <a:latin typeface="+mn-ea"/>
            </a:endParaRPr>
          </a:p>
          <a:p>
            <a:pPr defTabSz="288000"/>
            <a:r>
              <a:rPr lang="ja-JP" altLang="en-US" b="1" dirty="0">
                <a:latin typeface="+mn-ea"/>
              </a:rPr>
              <a:t>得られたこと</a:t>
            </a:r>
            <a:endParaRPr lang="en-US" altLang="ja-JP" dirty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r>
              <a:rPr lang="en-US" altLang="ja-JP" dirty="0">
                <a:latin typeface="+mn-ea"/>
              </a:rPr>
              <a:t>CloudFormation</a:t>
            </a:r>
            <a:r>
              <a:rPr lang="ja-JP" altLang="en-US" dirty="0">
                <a:latin typeface="+mn-ea"/>
              </a:rPr>
              <a:t>を使った容易な環境展開</a:t>
            </a:r>
            <a:endParaRPr lang="en-US" altLang="ja-JP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0800" y="3783956"/>
            <a:ext cx="5364867" cy="1961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72000" tIns="72000" rIns="0" bIns="72000" rtlCol="0">
            <a:noAutofit/>
          </a:bodyPr>
          <a:lstStyle/>
          <a:p>
            <a:pPr defTabSz="288000"/>
            <a:r>
              <a:rPr lang="ja-JP" altLang="en-US" b="1" dirty="0">
                <a:latin typeface="+mn-ea"/>
              </a:rPr>
              <a:t>できなかったこと</a:t>
            </a:r>
            <a:endParaRPr lang="en-US" altLang="ja-JP" b="1" dirty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r>
              <a:rPr lang="ja-JP" altLang="en-US" dirty="0">
                <a:latin typeface="+mn-ea"/>
              </a:rPr>
              <a:t>システムの利用者目線に立った機能開発</a:t>
            </a:r>
            <a:endParaRPr lang="en-US" altLang="ja-JP" dirty="0">
              <a:latin typeface="+mn-ea"/>
            </a:endParaRPr>
          </a:p>
          <a:p>
            <a:pPr defTabSz="288000"/>
            <a:r>
              <a:rPr lang="ja-JP" altLang="en-US" b="1" dirty="0">
                <a:latin typeface="+mn-ea"/>
              </a:rPr>
              <a:t>気付いたこと</a:t>
            </a:r>
            <a:endParaRPr lang="en-US" altLang="ja-JP" dirty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r>
              <a:rPr lang="ja-JP" altLang="en-US" dirty="0">
                <a:latin typeface="+mn-ea"/>
              </a:rPr>
              <a:t>単体テストの重要性</a:t>
            </a:r>
            <a:endParaRPr lang="en-US" altLang="ja-JP" dirty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r>
              <a:rPr lang="en-US" altLang="ja-JP" dirty="0">
                <a:latin typeface="+mn-ea"/>
              </a:rPr>
              <a:t>Lambda</a:t>
            </a:r>
            <a:r>
              <a:rPr lang="ja-JP" altLang="en-US" dirty="0">
                <a:latin typeface="+mn-ea"/>
              </a:rPr>
              <a:t>の利便性</a:t>
            </a:r>
            <a:endParaRPr lang="en-US" altLang="ja-JP" dirty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r>
              <a:rPr lang="en-US" altLang="ja-JP" dirty="0"/>
              <a:t>Infrastructure as Code</a:t>
            </a:r>
            <a:r>
              <a:rPr lang="ja-JP" altLang="en-US" dirty="0"/>
              <a:t>の有効性</a:t>
            </a:r>
            <a:endParaRPr lang="en-US" altLang="ja-JP" dirty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53933" y="1285329"/>
            <a:ext cx="5364867" cy="20834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72000" tIns="72000" rIns="0" bIns="72000" rtlCol="0">
            <a:noAutofit/>
          </a:bodyPr>
          <a:lstStyle/>
          <a:p>
            <a:pPr defTabSz="288000"/>
            <a:r>
              <a:rPr lang="ja-JP" altLang="en-US" b="1" dirty="0">
                <a:latin typeface="+mn-ea"/>
              </a:rPr>
              <a:t>今後も継続していきたいこと</a:t>
            </a:r>
            <a:br>
              <a:rPr lang="en-US" altLang="ja-JP" b="1" dirty="0">
                <a:latin typeface="+mn-ea"/>
              </a:rPr>
            </a:br>
            <a:endParaRPr lang="en-US" altLang="ja-JP" b="1" dirty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r>
              <a:rPr lang="ja-JP" altLang="en-US" b="1" dirty="0">
                <a:latin typeface="+mn-ea"/>
              </a:rPr>
              <a:t>未知の領域への挑戦</a:t>
            </a:r>
            <a:endParaRPr lang="en-US" altLang="ja-JP" b="1" dirty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r>
              <a:rPr lang="ja-JP" altLang="en-US" b="1" dirty="0">
                <a:latin typeface="+mn-ea"/>
              </a:rPr>
              <a:t>システムの全体像を見渡すこと</a:t>
            </a:r>
            <a:br>
              <a:rPr lang="en-US" altLang="ja-JP" b="1" dirty="0">
                <a:latin typeface="+mn-ea"/>
              </a:rPr>
            </a:br>
            <a:r>
              <a:rPr lang="ja-JP" altLang="en-US" b="1" dirty="0">
                <a:latin typeface="+mn-ea"/>
              </a:rPr>
              <a:t>　</a:t>
            </a:r>
            <a:endParaRPr lang="en-US" altLang="ja-JP" b="1" dirty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endParaRPr lang="ja-JP" altLang="en-US" dirty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53933" y="3783956"/>
            <a:ext cx="5364867" cy="1961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72000" tIns="72000" rIns="0" bIns="72000" rtlCol="0">
            <a:noAutofit/>
          </a:bodyPr>
          <a:lstStyle/>
          <a:p>
            <a:pPr defTabSz="288000"/>
            <a:r>
              <a:rPr lang="ja-JP" altLang="en-US" b="1" dirty="0">
                <a:latin typeface="+mn-ea"/>
              </a:rPr>
              <a:t>今後取り組んでいきたいこと</a:t>
            </a:r>
            <a:br>
              <a:rPr lang="en-US" altLang="ja-JP" b="1" dirty="0">
                <a:latin typeface="+mn-ea"/>
              </a:rPr>
            </a:br>
            <a:endParaRPr lang="en-US" altLang="ja-JP" b="1" dirty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r>
              <a:rPr lang="ja-JP" altLang="en-US" b="1" dirty="0">
                <a:latin typeface="+mn-ea"/>
              </a:rPr>
              <a:t>素早く</a:t>
            </a:r>
            <a:r>
              <a:rPr lang="en-US" altLang="ja-JP" b="1" dirty="0">
                <a:latin typeface="+mn-ea"/>
              </a:rPr>
              <a:t>PDCA</a:t>
            </a:r>
            <a:r>
              <a:rPr lang="ja-JP" altLang="en-US" b="1" dirty="0">
                <a:latin typeface="+mn-ea"/>
              </a:rPr>
              <a:t>サイクルを回すこと</a:t>
            </a:r>
            <a:endParaRPr lang="en-US" altLang="ja-JP" b="1" dirty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r>
              <a:rPr lang="ja-JP" altLang="en-US" b="1" dirty="0">
                <a:latin typeface="+mn-ea"/>
              </a:rPr>
              <a:t>プログラミング及びシステム開発への深い理解</a:t>
            </a:r>
            <a:endParaRPr lang="en-US" altLang="ja-JP" b="1" dirty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endParaRPr lang="ja-JP" altLang="en-US" b="1" dirty="0">
              <a:latin typeface="+mn-ea"/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5139483" y="2004408"/>
            <a:ext cx="1314450" cy="65722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5139483" y="4436297"/>
            <a:ext cx="1314450" cy="65722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09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ja-JP" altLang="en-US" dirty="0"/>
              <a:t>インターンシップを通じて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9416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E4BC9-CEF3-D6E9-091B-25CAF0EC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インターンシップを通じて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0800" y="1291300"/>
            <a:ext cx="5364867" cy="20834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72000" tIns="72000" rIns="0" bIns="72000" rtlCol="0">
            <a:noAutofit/>
          </a:bodyPr>
          <a:lstStyle/>
          <a:p>
            <a:pPr algn="l" defTabSz="288000"/>
            <a:r>
              <a:rPr kumimoji="1" lang="ja-JP" altLang="en-US" b="1" dirty="0">
                <a:latin typeface="+mn-ea"/>
              </a:rPr>
              <a:t>できたこと</a:t>
            </a:r>
            <a:endParaRPr kumimoji="1" lang="en-US" altLang="ja-JP" b="1" dirty="0">
              <a:latin typeface="+mn-ea"/>
            </a:endParaRPr>
          </a:p>
          <a:p>
            <a:pPr marL="285750" indent="-285750" algn="l" defTabSz="288000">
              <a:buFont typeface="Arial" panose="020B0604020202020204" pitchFamily="34" charset="0"/>
              <a:buChar char="•"/>
            </a:pPr>
            <a:r>
              <a:rPr lang="en-US" altLang="ja-JP" dirty="0">
                <a:latin typeface="+mn-ea"/>
              </a:rPr>
              <a:t>Amazon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Connect</a:t>
            </a:r>
            <a:r>
              <a:rPr lang="ja-JP" altLang="en-US" dirty="0">
                <a:latin typeface="+mn-ea"/>
              </a:rPr>
              <a:t>の基本的機能の実装</a:t>
            </a:r>
            <a:endParaRPr lang="en-US" altLang="ja-JP" dirty="0">
              <a:latin typeface="+mn-ea"/>
            </a:endParaRPr>
          </a:p>
          <a:p>
            <a:pPr marL="285750" indent="-285750" algn="l" defTabSz="28800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+mn-ea"/>
              </a:rPr>
              <a:t>Lambda</a:t>
            </a:r>
            <a:r>
              <a:rPr kumimoji="1" lang="ja-JP" altLang="en-US" dirty="0">
                <a:latin typeface="+mn-ea"/>
              </a:rPr>
              <a:t>を用いた独自の機能の開発</a:t>
            </a:r>
            <a:endParaRPr kumimoji="1" lang="en-US" altLang="ja-JP" dirty="0">
              <a:latin typeface="+mn-ea"/>
            </a:endParaRPr>
          </a:p>
          <a:p>
            <a:pPr marL="285750" indent="-285750" algn="l" defTabSz="288000">
              <a:buFont typeface="Arial" panose="020B0604020202020204" pitchFamily="34" charset="0"/>
              <a:buChar char="•"/>
            </a:pPr>
            <a:r>
              <a:rPr lang="en-US" altLang="ja-JP" dirty="0">
                <a:latin typeface="+mn-ea"/>
              </a:rPr>
              <a:t>DynamoDB</a:t>
            </a:r>
            <a:r>
              <a:rPr lang="ja-JP" altLang="en-US" dirty="0">
                <a:latin typeface="+mn-ea"/>
              </a:rPr>
              <a:t>の効果的なテーブル設計</a:t>
            </a:r>
            <a:endParaRPr lang="en-US" altLang="ja-JP" dirty="0">
              <a:latin typeface="+mn-ea"/>
            </a:endParaRPr>
          </a:p>
          <a:p>
            <a:pPr marL="285750" indent="-285750" algn="l" defTabSz="288000">
              <a:buFont typeface="Arial" panose="020B0604020202020204" pitchFamily="34" charset="0"/>
              <a:buChar char="•"/>
            </a:pPr>
            <a:r>
              <a:rPr lang="en-US" altLang="ja-JP" dirty="0">
                <a:latin typeface="+mn-ea"/>
              </a:rPr>
              <a:t>AWS</a:t>
            </a:r>
            <a:r>
              <a:rPr lang="ja-JP" altLang="en-US" dirty="0">
                <a:latin typeface="+mn-ea"/>
              </a:rPr>
              <a:t>サービスを利用した一連の機能開発</a:t>
            </a:r>
            <a:endParaRPr lang="en-US" altLang="ja-JP" dirty="0">
              <a:latin typeface="+mn-ea"/>
            </a:endParaRPr>
          </a:p>
          <a:p>
            <a:pPr defTabSz="288000"/>
            <a:r>
              <a:rPr lang="ja-JP" altLang="en-US" b="1" dirty="0">
                <a:latin typeface="+mn-ea"/>
              </a:rPr>
              <a:t>得られたこと</a:t>
            </a:r>
            <a:endParaRPr lang="en-US" altLang="ja-JP" dirty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r>
              <a:rPr lang="en-US" altLang="ja-JP" dirty="0">
                <a:latin typeface="+mn-ea"/>
              </a:rPr>
              <a:t>CloudFormation</a:t>
            </a:r>
            <a:r>
              <a:rPr lang="ja-JP" altLang="en-US" dirty="0">
                <a:latin typeface="+mn-ea"/>
              </a:rPr>
              <a:t>を使った容易な環境展開</a:t>
            </a:r>
            <a:endParaRPr lang="en-US" altLang="ja-JP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0800" y="3783956"/>
            <a:ext cx="5364867" cy="1961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72000" tIns="72000" rIns="0" bIns="72000" rtlCol="0">
            <a:noAutofit/>
          </a:bodyPr>
          <a:lstStyle/>
          <a:p>
            <a:pPr algn="l" defTabSz="288000"/>
            <a:r>
              <a:rPr lang="ja-JP" altLang="en-US" b="1" dirty="0">
                <a:latin typeface="+mn-ea"/>
              </a:rPr>
              <a:t>できなかった</a:t>
            </a:r>
            <a:r>
              <a:rPr kumimoji="1" lang="ja-JP" altLang="en-US" b="1" dirty="0">
                <a:latin typeface="+mn-ea"/>
              </a:rPr>
              <a:t>こと</a:t>
            </a:r>
            <a:endParaRPr kumimoji="1" lang="en-US" altLang="ja-JP" b="1" dirty="0">
              <a:latin typeface="+mn-ea"/>
            </a:endParaRPr>
          </a:p>
          <a:p>
            <a:pPr marL="285750" indent="-285750" algn="l" defTabSz="288000">
              <a:buFont typeface="Arial" panose="020B0604020202020204" pitchFamily="34" charset="0"/>
              <a:buChar char="•"/>
            </a:pPr>
            <a:r>
              <a:rPr lang="ja-JP" altLang="en-US" dirty="0">
                <a:latin typeface="+mn-ea"/>
              </a:rPr>
              <a:t>システムの利用者目線に立った機能開発</a:t>
            </a:r>
            <a:endParaRPr lang="en-US" altLang="ja-JP" dirty="0">
              <a:latin typeface="+mn-ea"/>
            </a:endParaRPr>
          </a:p>
          <a:p>
            <a:pPr defTabSz="288000"/>
            <a:r>
              <a:rPr lang="ja-JP" altLang="en-US" b="1" dirty="0">
                <a:latin typeface="+mn-ea"/>
              </a:rPr>
              <a:t>気付いたこと</a:t>
            </a:r>
            <a:endParaRPr lang="en-US" altLang="ja-JP" dirty="0">
              <a:latin typeface="+mn-ea"/>
            </a:endParaRPr>
          </a:p>
          <a:p>
            <a:pPr marL="285750" indent="-285750" algn="l" defTabSz="288000">
              <a:buFont typeface="Arial" panose="020B0604020202020204" pitchFamily="34" charset="0"/>
              <a:buChar char="•"/>
            </a:pPr>
            <a:r>
              <a:rPr lang="ja-JP" altLang="en-US" dirty="0">
                <a:latin typeface="+mn-ea"/>
              </a:rPr>
              <a:t>単体テストの重要性</a:t>
            </a:r>
            <a:endParaRPr lang="en-US" altLang="ja-JP" dirty="0">
              <a:latin typeface="+mn-ea"/>
            </a:endParaRPr>
          </a:p>
          <a:p>
            <a:pPr marL="285750" indent="-285750" algn="l" defTabSz="288000">
              <a:buFont typeface="Arial" panose="020B0604020202020204" pitchFamily="34" charset="0"/>
              <a:buChar char="•"/>
            </a:pPr>
            <a:r>
              <a:rPr lang="en-US" altLang="ja-JP" dirty="0">
                <a:latin typeface="+mn-ea"/>
              </a:rPr>
              <a:t>Lambda</a:t>
            </a:r>
            <a:r>
              <a:rPr lang="ja-JP" altLang="en-US" dirty="0">
                <a:latin typeface="+mn-ea"/>
              </a:rPr>
              <a:t>の利便性</a:t>
            </a:r>
            <a:endParaRPr lang="en-US" altLang="ja-JP" dirty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r>
              <a:rPr lang="en-US" altLang="ja-JP" dirty="0"/>
              <a:t>Infrastructure as Code</a:t>
            </a:r>
            <a:r>
              <a:rPr lang="ja-JP" altLang="en-US" dirty="0"/>
              <a:t>の有効性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042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02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ja-JP" altLang="en-US" dirty="0"/>
              <a:t>要求とシステム</a:t>
            </a:r>
          </a:p>
        </p:txBody>
      </p:sp>
    </p:spTree>
    <p:extLst>
      <p:ext uri="{BB962C8B-B14F-4D97-AF65-F5344CB8AC3E}">
        <p14:creationId xmlns:p14="http://schemas.microsoft.com/office/powerpoint/2010/main" val="167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E4BC9-CEF3-D6E9-091B-25CAF0EC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インターン期間の課題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12F9B4-D4EF-9887-5950-A62CDEF3A7A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71474" y="931802"/>
            <a:ext cx="11229976" cy="890084"/>
          </a:xfrm>
        </p:spPr>
        <p:txBody>
          <a:bodyPr/>
          <a:lstStyle/>
          <a:p>
            <a:r>
              <a:rPr lang="ja-JP" altLang="en-US" sz="2200" dirty="0"/>
              <a:t>テーマ：</a:t>
            </a:r>
            <a:br>
              <a:rPr lang="en-US" altLang="ja-JP" sz="2200" dirty="0"/>
            </a:br>
            <a:r>
              <a:rPr lang="ja-JP" altLang="en-US" sz="2200" dirty="0"/>
              <a:t>　顧客からの要望に基づき、要件ヒアリングから開発・テスト・本番展開までの一連の流れを経験する</a:t>
            </a:r>
            <a:endParaRPr lang="en-US" altLang="ja-JP" sz="2200" dirty="0"/>
          </a:p>
        </p:txBody>
      </p:sp>
      <p:grpSp>
        <p:nvGrpSpPr>
          <p:cNvPr id="75" name="グループ化 74"/>
          <p:cNvGrpSpPr/>
          <p:nvPr/>
        </p:nvGrpSpPr>
        <p:grpSpPr>
          <a:xfrm>
            <a:off x="1232584" y="1991041"/>
            <a:ext cx="3374321" cy="4306730"/>
            <a:chOff x="424864" y="1970184"/>
            <a:chExt cx="3374321" cy="4306730"/>
          </a:xfrm>
        </p:grpSpPr>
        <p:sp>
          <p:nvSpPr>
            <p:cNvPr id="18" name="テキスト ボックス 17"/>
            <p:cNvSpPr txBox="1"/>
            <p:nvPr/>
          </p:nvSpPr>
          <p:spPr>
            <a:xfrm>
              <a:off x="424864" y="1970184"/>
              <a:ext cx="3374321" cy="430673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lIns="72000" tIns="72000" rIns="0" bIns="72000" rtlCol="0">
              <a:noAutofit/>
            </a:bodyPr>
            <a:lstStyle/>
            <a:p>
              <a:pPr algn="l" defTabSz="288000"/>
              <a:r>
                <a:rPr kumimoji="1" lang="ja-JP" altLang="en-US" dirty="0">
                  <a:latin typeface="+mn-ea"/>
                </a:rPr>
                <a:t>顧客要望</a:t>
              </a: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34443" y="2477652"/>
              <a:ext cx="2755162" cy="11302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72000" tIns="72000" rIns="0" bIns="72000" rtlCol="0">
              <a:spAutoFit/>
            </a:bodyPr>
            <a:lstStyle/>
            <a:p>
              <a:pPr defTabSz="288000"/>
              <a:r>
                <a:rPr lang="en-US" altLang="ja-JP" sz="1600" dirty="0">
                  <a:latin typeface="+mn-ea"/>
                </a:rPr>
                <a:t>Amazon Connect</a:t>
              </a:r>
              <a:r>
                <a:rPr lang="ja-JP" altLang="en-US" sz="1600" dirty="0">
                  <a:latin typeface="+mn-ea"/>
                </a:rPr>
                <a:t>では、祝日・臨時休業日の設定ができないため柔軟なスケジュール管理をしたい。</a:t>
              </a: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34443" y="3753746"/>
              <a:ext cx="2755162" cy="11302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72000" tIns="72000" rIns="0" bIns="72000" rtlCol="0">
              <a:spAutoFit/>
            </a:bodyPr>
            <a:lstStyle/>
            <a:p>
              <a:pPr defTabSz="288000"/>
              <a:r>
                <a:rPr lang="ja-JP" altLang="en-US" sz="1600" dirty="0">
                  <a:latin typeface="+mn-ea"/>
                </a:rPr>
                <a:t>オペレータ部門管理者ではスケジュールの参照・更新ができないため、オペレータ部門管理者が参照・更新できる仕組みがほしい。</a:t>
              </a: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734443" y="5025759"/>
              <a:ext cx="2755162" cy="11302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72000" tIns="72000" rIns="0" bIns="72000" rtlCol="0">
              <a:spAutoFit/>
            </a:bodyPr>
            <a:lstStyle/>
            <a:p>
              <a:pPr defTabSz="288000"/>
              <a:r>
                <a:rPr lang="ja-JP" altLang="en-US" sz="1600" dirty="0">
                  <a:latin typeface="+mn-ea"/>
                </a:rPr>
                <a:t>拠点追加時に新規リソースの展開に時間が掛かっており、作業時間を短縮したい。</a:t>
              </a:r>
              <a:endParaRPr lang="en-US" altLang="ja-JP" sz="1600" dirty="0">
                <a:latin typeface="+mn-ea"/>
              </a:endParaRPr>
            </a:p>
            <a:p>
              <a:pPr defTabSz="288000"/>
              <a:endParaRPr lang="ja-JP" altLang="en-US" sz="1600" dirty="0">
                <a:latin typeface="+mn-ea"/>
              </a:endParaRPr>
            </a:p>
          </p:txBody>
        </p:sp>
      </p:grpSp>
      <p:grpSp>
        <p:nvGrpSpPr>
          <p:cNvPr id="79" name="グループ化 78"/>
          <p:cNvGrpSpPr/>
          <p:nvPr/>
        </p:nvGrpSpPr>
        <p:grpSpPr>
          <a:xfrm>
            <a:off x="7569662" y="1970184"/>
            <a:ext cx="3374321" cy="4348444"/>
            <a:chOff x="7070213" y="1949327"/>
            <a:chExt cx="3374321" cy="4348444"/>
          </a:xfrm>
        </p:grpSpPr>
        <p:sp>
          <p:nvSpPr>
            <p:cNvPr id="19" name="テキスト ボックス 18"/>
            <p:cNvSpPr txBox="1"/>
            <p:nvPr/>
          </p:nvSpPr>
          <p:spPr>
            <a:xfrm>
              <a:off x="7070213" y="1949327"/>
              <a:ext cx="3374321" cy="4348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lIns="72000" tIns="72000" rIns="0" bIns="72000" rtlCol="0">
              <a:noAutofit/>
            </a:bodyPr>
            <a:lstStyle/>
            <a:p>
              <a:pPr algn="l" defTabSz="288000"/>
              <a:r>
                <a:rPr kumimoji="1" lang="ja-JP" altLang="en-US" dirty="0">
                  <a:latin typeface="+mn-ea"/>
                </a:rPr>
                <a:t>システム実装 概要</a:t>
              </a: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366764" y="2475267"/>
              <a:ext cx="2755162" cy="11302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72000" tIns="72000" rIns="0" bIns="72000" rtlCol="0">
              <a:spAutoFit/>
            </a:bodyPr>
            <a:lstStyle/>
            <a:p>
              <a:pPr defTabSz="288000"/>
              <a:r>
                <a:rPr lang="en-US" altLang="ja-JP" sz="1600" dirty="0">
                  <a:latin typeface="+mn-ea"/>
                </a:rPr>
                <a:t>3. </a:t>
              </a:r>
              <a:r>
                <a:rPr lang="ja-JP" altLang="en-US" sz="1600" dirty="0">
                  <a:latin typeface="+mn-ea"/>
                </a:rPr>
                <a:t>スケジュール管理機能の構築</a:t>
              </a:r>
              <a:endParaRPr lang="en-US" altLang="ja-JP" sz="1600" dirty="0">
                <a:latin typeface="+mn-ea"/>
              </a:endParaRPr>
            </a:p>
            <a:p>
              <a:pPr defTabSz="288000"/>
              <a:endParaRPr kumimoji="1" lang="en-US" altLang="ja-JP" sz="1600" dirty="0">
                <a:latin typeface="+mn-ea"/>
              </a:endParaRPr>
            </a:p>
            <a:p>
              <a:pPr defTabSz="288000"/>
              <a:r>
                <a:rPr kumimoji="1" lang="en-US" altLang="ja-JP" sz="1600" dirty="0">
                  <a:latin typeface="+mn-ea"/>
                </a:rPr>
                <a:t>Lambda</a:t>
              </a:r>
              <a:r>
                <a:rPr kumimoji="1" lang="ja-JP" altLang="en-US" sz="1600" dirty="0" err="1">
                  <a:latin typeface="+mn-ea"/>
                </a:rPr>
                <a:t>、</a:t>
              </a:r>
              <a:r>
                <a:rPr kumimoji="1" lang="en-US" altLang="ja-JP" sz="1600" dirty="0">
                  <a:latin typeface="+mn-ea"/>
                </a:rPr>
                <a:t>DynamoDB</a:t>
              </a:r>
              <a:r>
                <a:rPr kumimoji="1" lang="ja-JP" altLang="en-US" sz="1600" dirty="0" err="1">
                  <a:latin typeface="+mn-ea"/>
                </a:rPr>
                <a:t>での</a:t>
              </a:r>
              <a:r>
                <a:rPr kumimoji="1" lang="ja-JP" altLang="en-US" sz="1600" dirty="0">
                  <a:latin typeface="+mn-ea"/>
                </a:rPr>
                <a:t>スケジュール管理</a:t>
              </a: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7379792" y="5025759"/>
              <a:ext cx="2755162" cy="11302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72000" tIns="72000" rIns="0" bIns="72000" rtlCol="0">
              <a:spAutoFit/>
            </a:bodyPr>
            <a:lstStyle/>
            <a:p>
              <a:r>
                <a:rPr lang="en-US" altLang="ja-JP" sz="1600" dirty="0"/>
                <a:t>5. YAML</a:t>
              </a:r>
              <a:r>
                <a:rPr lang="ja-JP" altLang="en-US" sz="1600" dirty="0"/>
                <a:t>テンプレートとスタックの展開</a:t>
              </a:r>
              <a:endParaRPr lang="en-US" altLang="ja-JP" sz="1600" dirty="0"/>
            </a:p>
            <a:p>
              <a:r>
                <a:rPr lang="en-US" altLang="ja-JP" sz="1600" dirty="0"/>
                <a:t>CloudFormation</a:t>
              </a:r>
              <a:r>
                <a:rPr lang="ja-JP" altLang="en-US" sz="1600" dirty="0" err="1"/>
                <a:t>での</a:t>
              </a:r>
              <a:r>
                <a:rPr lang="en-US" altLang="ja-JP" sz="1600" dirty="0"/>
                <a:t>AWS</a:t>
              </a:r>
              <a:r>
                <a:rPr lang="ja-JP" altLang="en-US" sz="1600" dirty="0"/>
                <a:t>リソースの展開</a:t>
              </a:r>
              <a:endParaRPr lang="en-US" altLang="ja-JP" sz="1600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7366764" y="3753747"/>
              <a:ext cx="2755162" cy="11302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72000" tIns="72000" rIns="0" bIns="72000" rtlCol="0">
              <a:spAutoFit/>
            </a:bodyPr>
            <a:lstStyle/>
            <a:p>
              <a:r>
                <a:rPr lang="en-US" altLang="ja-JP" sz="1600" dirty="0"/>
                <a:t>4. CSV</a:t>
              </a:r>
              <a:r>
                <a:rPr lang="ja-JP" altLang="en-US" sz="1600" dirty="0"/>
                <a:t>と</a:t>
              </a:r>
              <a:r>
                <a:rPr lang="en-US" altLang="ja-JP" sz="1600" dirty="0"/>
                <a:t>DynamoDB</a:t>
              </a:r>
              <a:r>
                <a:rPr lang="ja-JP" altLang="en-US" sz="1600" dirty="0"/>
                <a:t>の同期</a:t>
              </a:r>
              <a:endParaRPr lang="en-US" altLang="ja-JP" sz="1600" dirty="0"/>
            </a:p>
            <a:p>
              <a:endParaRPr lang="en-US" altLang="ja-JP" sz="1600" dirty="0"/>
            </a:p>
            <a:p>
              <a:r>
                <a:rPr lang="en-US" altLang="ja-JP" sz="1600" dirty="0"/>
                <a:t>S3</a:t>
              </a:r>
              <a:r>
                <a:rPr lang="ja-JP" altLang="en-US" sz="1600" dirty="0" err="1"/>
                <a:t>、</a:t>
              </a:r>
              <a:r>
                <a:rPr lang="en-US" altLang="ja-JP" sz="1600" dirty="0"/>
                <a:t>EventBridge</a:t>
              </a:r>
              <a:r>
                <a:rPr lang="ja-JP" altLang="en-US" sz="1600" dirty="0"/>
                <a:t>を交えた夜間バッチ処理</a:t>
              </a:r>
              <a:endParaRPr lang="en-US" altLang="ja-JP" sz="1600" dirty="0"/>
            </a:p>
          </p:txBody>
        </p:sp>
      </p:grpSp>
      <p:cxnSp>
        <p:nvCxnSpPr>
          <p:cNvPr id="70" name="直線コネクタ 69"/>
          <p:cNvCxnSpPr>
            <a:stCxn id="4" idx="3"/>
            <a:endCxn id="8" idx="1"/>
          </p:cNvCxnSpPr>
          <p:nvPr/>
        </p:nvCxnSpPr>
        <p:spPr>
          <a:xfrm flipV="1">
            <a:off x="4297325" y="3061270"/>
            <a:ext cx="3568888" cy="2385"/>
          </a:xfrm>
          <a:prstGeom prst="line">
            <a:avLst/>
          </a:prstGeom>
          <a:ln w="25400" cap="rnd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>
            <a:stCxn id="5" idx="3"/>
            <a:endCxn id="49" idx="1"/>
          </p:cNvCxnSpPr>
          <p:nvPr/>
        </p:nvCxnSpPr>
        <p:spPr>
          <a:xfrm>
            <a:off x="4297325" y="4339749"/>
            <a:ext cx="3568888" cy="1"/>
          </a:xfrm>
          <a:prstGeom prst="line">
            <a:avLst/>
          </a:prstGeom>
          <a:ln w="25400" cap="rnd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44" idx="3"/>
            <a:endCxn id="48" idx="1"/>
          </p:cNvCxnSpPr>
          <p:nvPr/>
        </p:nvCxnSpPr>
        <p:spPr>
          <a:xfrm>
            <a:off x="4297325" y="5611762"/>
            <a:ext cx="3581916" cy="0"/>
          </a:xfrm>
          <a:prstGeom prst="line">
            <a:avLst/>
          </a:prstGeom>
          <a:ln w="25400" cap="rnd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4297325" y="3063655"/>
            <a:ext cx="3568888" cy="1276095"/>
          </a:xfrm>
          <a:prstGeom prst="line">
            <a:avLst/>
          </a:prstGeom>
          <a:ln w="25400" cap="rnd">
            <a:solidFill>
              <a:schemeClr val="tx1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84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0800" y="291939"/>
            <a:ext cx="11448000" cy="396000"/>
          </a:xfrm>
        </p:spPr>
        <p:txBody>
          <a:bodyPr/>
          <a:lstStyle/>
          <a:p>
            <a:r>
              <a:rPr kumimoji="1" lang="ja-JP" altLang="en-US" dirty="0"/>
              <a:t>全体構成</a:t>
            </a:r>
          </a:p>
        </p:txBody>
      </p:sp>
      <p:grpSp>
        <p:nvGrpSpPr>
          <p:cNvPr id="6" name="グループ化 5"/>
          <p:cNvGrpSpPr>
            <a:grpSpLocks noChangeAspect="1"/>
          </p:cNvGrpSpPr>
          <p:nvPr/>
        </p:nvGrpSpPr>
        <p:grpSpPr>
          <a:xfrm>
            <a:off x="3416390" y="1578723"/>
            <a:ext cx="1054345" cy="1325224"/>
            <a:chOff x="2896511" y="1184275"/>
            <a:chExt cx="947502" cy="1190930"/>
          </a:xfrm>
        </p:grpSpPr>
        <p:pic>
          <p:nvPicPr>
            <p:cNvPr id="7" name="Graphic 7">
              <a:extLst>
                <a:ext uri="{FF2B5EF4-FFF2-40B4-BE49-F238E27FC236}">
                  <a16:creationId xmlns:a16="http://schemas.microsoft.com/office/drawing/2014/main" id="{2AF65109-C38D-314B-90F5-F09AD813DA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2989263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F1BCBACB-77E7-F14C-850E-F1D32D94F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6511" y="1960324"/>
              <a:ext cx="947502" cy="414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+mn-ea"/>
                  <a:cs typeface="Arial" panose="020B0604020202020204" pitchFamily="34" charset="0"/>
                </a:rPr>
                <a:t>Amazon</a:t>
              </a:r>
              <a:r>
                <a:rPr lang="ja-JP" altLang="en-US" sz="1200" dirty="0">
                  <a:latin typeface="+mn-ea"/>
                  <a:cs typeface="Arial" panose="020B0604020202020204" pitchFamily="34" charset="0"/>
                </a:rPr>
                <a:t>　</a:t>
              </a:r>
              <a:r>
                <a:rPr lang="en-US" altLang="en-US" sz="1200" dirty="0">
                  <a:latin typeface="+mn-ea"/>
                  <a:cs typeface="Arial" panose="020B0604020202020204" pitchFamily="34" charset="0"/>
                </a:rPr>
                <a:t>Connect</a:t>
              </a: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2515246" y="3093381"/>
            <a:ext cx="1184640" cy="1038999"/>
            <a:chOff x="5035368" y="1185069"/>
            <a:chExt cx="1184640" cy="103899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5246688" y="118506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5368" y="1947069"/>
              <a:ext cx="11846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+mn-ea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4149695" y="3093381"/>
            <a:ext cx="1209829" cy="1209178"/>
            <a:chOff x="7310360" y="1182688"/>
            <a:chExt cx="1209829" cy="1209178"/>
          </a:xfrm>
        </p:grpSpPr>
        <p:pic>
          <p:nvPicPr>
            <p:cNvPr id="14" name="Graphic 23">
              <a:extLst>
                <a:ext uri="{FF2B5EF4-FFF2-40B4-BE49-F238E27FC236}">
                  <a16:creationId xmlns:a16="http://schemas.microsoft.com/office/drawing/2014/main" id="{780C44B0-24CB-0E46-8E63-78BE71121D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7534275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F3466FCE-F293-BA43-8AA3-223118ECE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0360" y="1930201"/>
              <a:ext cx="12098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+mn-ea"/>
                  <a:cs typeface="Arial" panose="020B0604020202020204" pitchFamily="34" charset="0"/>
                </a:rPr>
                <a:t>Amazon DynamoDB</a:t>
              </a:r>
            </a:p>
          </p:txBody>
        </p:sp>
      </p:grpSp>
      <p:sp>
        <p:nvSpPr>
          <p:cNvPr id="16" name="フローチャート: 処理 15"/>
          <p:cNvSpPr/>
          <p:nvPr/>
        </p:nvSpPr>
        <p:spPr>
          <a:xfrm>
            <a:off x="595870" y="1661563"/>
            <a:ext cx="849507" cy="682246"/>
          </a:xfrm>
          <a:prstGeom prst="flowChartProcess">
            <a:avLst/>
          </a:prstGeom>
          <a:solidFill>
            <a:schemeClr val="accent2">
              <a:lumMod val="10000"/>
              <a:lumOff val="9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お客様</a:t>
            </a:r>
          </a:p>
        </p:txBody>
      </p:sp>
      <p:sp>
        <p:nvSpPr>
          <p:cNvPr id="18" name="フローチャート: 処理 17"/>
          <p:cNvSpPr/>
          <p:nvPr/>
        </p:nvSpPr>
        <p:spPr>
          <a:xfrm>
            <a:off x="6417399" y="1661563"/>
            <a:ext cx="849507" cy="682246"/>
          </a:xfrm>
          <a:prstGeom prst="flowChartProcess">
            <a:avLst/>
          </a:prstGeom>
          <a:solidFill>
            <a:schemeClr val="accent2">
              <a:lumMod val="10000"/>
              <a:lumOff val="9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オペレータ</a:t>
            </a:r>
          </a:p>
        </p:txBody>
      </p:sp>
      <p:sp>
        <p:nvSpPr>
          <p:cNvPr id="20" name="フローチャート: 処理 19"/>
          <p:cNvSpPr/>
          <p:nvPr/>
        </p:nvSpPr>
        <p:spPr>
          <a:xfrm>
            <a:off x="2252582" y="1373483"/>
            <a:ext cx="3381963" cy="3169942"/>
          </a:xfrm>
          <a:prstGeom prst="flowChartProcess">
            <a:avLst/>
          </a:prstGeom>
          <a:noFill/>
          <a:ln w="762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フローチャート: 処理 20"/>
          <p:cNvSpPr/>
          <p:nvPr/>
        </p:nvSpPr>
        <p:spPr>
          <a:xfrm>
            <a:off x="6417399" y="4903726"/>
            <a:ext cx="849507" cy="682246"/>
          </a:xfrm>
          <a:prstGeom prst="flowChartProcess">
            <a:avLst/>
          </a:prstGeom>
          <a:solidFill>
            <a:schemeClr val="accent2">
              <a:lumMod val="10000"/>
              <a:lumOff val="9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オペレータ部門</a:t>
            </a:r>
            <a:br>
              <a:rPr kumimoji="1" lang="en-US" altLang="ja-JP" sz="1400" dirty="0">
                <a:solidFill>
                  <a:schemeClr val="tx1"/>
                </a:solidFill>
              </a:rPr>
            </a:br>
            <a:r>
              <a:rPr kumimoji="1" lang="ja-JP" altLang="en-US" sz="1400" dirty="0">
                <a:solidFill>
                  <a:schemeClr val="tx1"/>
                </a:solidFill>
              </a:rPr>
              <a:t>管理者</a:t>
            </a:r>
          </a:p>
        </p:txBody>
      </p:sp>
      <p:grpSp>
        <p:nvGrpSpPr>
          <p:cNvPr id="24" name="グループ化 23"/>
          <p:cNvGrpSpPr/>
          <p:nvPr/>
        </p:nvGrpSpPr>
        <p:grpSpPr>
          <a:xfrm>
            <a:off x="9987967" y="3096028"/>
            <a:ext cx="1397799" cy="1223665"/>
            <a:chOff x="9492210" y="1184275"/>
            <a:chExt cx="1397799" cy="1223665"/>
          </a:xfrm>
        </p:grpSpPr>
        <p:pic>
          <p:nvPicPr>
            <p:cNvPr id="27" name="Graphic 21">
              <a:extLst>
                <a:ext uri="{FF2B5EF4-FFF2-40B4-BE49-F238E27FC236}">
                  <a16:creationId xmlns:a16="http://schemas.microsoft.com/office/drawing/2014/main" id="{4320B773-4CEB-E940-A9DD-79DF6FCDE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 bwMode="auto">
            <a:xfrm>
              <a:off x="9815634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2">
              <a:extLst>
                <a:ext uri="{FF2B5EF4-FFF2-40B4-BE49-F238E27FC236}">
                  <a16:creationId xmlns:a16="http://schemas.microsoft.com/office/drawing/2014/main" id="{5CC1F16D-CB68-B24B-90B1-3A527B9AF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2210" y="1946275"/>
              <a:ext cx="13977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+mn-ea"/>
                  <a:cs typeface="Arial" panose="020B0604020202020204" pitchFamily="34" charset="0"/>
                </a:rPr>
                <a:t>AWS CloudFormation</a:t>
              </a: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6327574" y="3093381"/>
            <a:ext cx="1029155" cy="1038999"/>
            <a:chOff x="2123668" y="878199"/>
            <a:chExt cx="1029155" cy="1038999"/>
          </a:xfrm>
        </p:grpSpPr>
        <p:pic>
          <p:nvPicPr>
            <p:cNvPr id="34" name="Graphic 8">
              <a:extLst>
                <a:ext uri="{FF2B5EF4-FFF2-40B4-BE49-F238E27FC236}">
                  <a16:creationId xmlns:a16="http://schemas.microsoft.com/office/drawing/2014/main" id="{0D4A9B47-8231-EF4D-B9AB-A3D9E4B813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>
              <a:off x="2257246" y="87819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9">
              <a:extLst>
                <a:ext uri="{FF2B5EF4-FFF2-40B4-BE49-F238E27FC236}">
                  <a16:creationId xmlns:a16="http://schemas.microsoft.com/office/drawing/2014/main" id="{5B6C5DC4-5A01-E14D-BEE5-909FCF8B0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668" y="1640199"/>
              <a:ext cx="10291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+mn-ea"/>
                  <a:cs typeface="Arial" panose="020B0604020202020204" pitchFamily="34" charset="0"/>
                </a:rPr>
                <a:t>Amazon S3</a:t>
              </a: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8048328" y="3093381"/>
            <a:ext cx="1248040" cy="1217731"/>
            <a:chOff x="5002080" y="1174750"/>
            <a:chExt cx="1248040" cy="1217731"/>
          </a:xfrm>
        </p:grpSpPr>
        <p:pic>
          <p:nvPicPr>
            <p:cNvPr id="37" name="Graphic 19">
              <a:extLst>
                <a:ext uri="{FF2B5EF4-FFF2-40B4-BE49-F238E27FC236}">
                  <a16:creationId xmlns:a16="http://schemas.microsoft.com/office/drawing/2014/main" id="{820E96C4-59EB-2648-98B1-156ACC2C90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>
              <a:off x="5245100" y="117475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1">
              <a:extLst>
                <a:ext uri="{FF2B5EF4-FFF2-40B4-BE49-F238E27FC236}">
                  <a16:creationId xmlns:a16="http://schemas.microsoft.com/office/drawing/2014/main" id="{C9BB1F7E-248D-424E-8B74-0C0C9C2B1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2080" y="1930816"/>
              <a:ext cx="1248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+mn-ea"/>
                  <a:cs typeface="Arial" panose="020B0604020202020204" pitchFamily="34" charset="0"/>
                </a:rPr>
                <a:t>Amazon EventBridge</a:t>
              </a:r>
            </a:p>
          </p:txBody>
        </p:sp>
      </p:grpSp>
      <p:pic>
        <p:nvPicPr>
          <p:cNvPr id="17" name="図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42486">
            <a:off x="1538579" y="1325292"/>
            <a:ext cx="666118" cy="536360"/>
          </a:xfrm>
          <a:prstGeom prst="rect">
            <a:avLst/>
          </a:prstGeom>
        </p:spPr>
      </p:pic>
      <p:cxnSp>
        <p:nvCxnSpPr>
          <p:cNvPr id="39" name="直線矢印コネクタ 38"/>
          <p:cNvCxnSpPr>
            <a:stCxn id="16" idx="3"/>
            <a:endCxn id="7" idx="1"/>
          </p:cNvCxnSpPr>
          <p:nvPr/>
        </p:nvCxnSpPr>
        <p:spPr>
          <a:xfrm>
            <a:off x="1445377" y="2002686"/>
            <a:ext cx="20742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7" idx="3"/>
            <a:endCxn id="18" idx="1"/>
          </p:cNvCxnSpPr>
          <p:nvPr/>
        </p:nvCxnSpPr>
        <p:spPr>
          <a:xfrm>
            <a:off x="4367526" y="2002686"/>
            <a:ext cx="20498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21" idx="0"/>
            <a:endCxn id="35" idx="2"/>
          </p:cNvCxnSpPr>
          <p:nvPr/>
        </p:nvCxnSpPr>
        <p:spPr>
          <a:xfrm flipH="1" flipV="1">
            <a:off x="6842152" y="4132380"/>
            <a:ext cx="1" cy="771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34" idx="1"/>
            <a:endCxn id="14" idx="3"/>
          </p:cNvCxnSpPr>
          <p:nvPr/>
        </p:nvCxnSpPr>
        <p:spPr>
          <a:xfrm flipH="1">
            <a:off x="5135610" y="3474381"/>
            <a:ext cx="13255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9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ja-JP" altLang="en-US" dirty="0"/>
              <a:t>スケジュール管理機能の構築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7925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Amazon Connect</a:t>
            </a:r>
            <a:r>
              <a:rPr lang="ja-JP" altLang="en-US" dirty="0"/>
              <a:t>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新規ユーザ登録、エージェントステータスの追加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オペレーション時間の設定</a:t>
            </a:r>
            <a:endParaRPr lang="en-US" altLang="ja-JP" sz="2800" dirty="0"/>
          </a:p>
          <a:p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ルーティングプロファイルの作成</a:t>
            </a:r>
            <a:br>
              <a:rPr lang="en-US" altLang="ja-JP" sz="2800" dirty="0"/>
            </a:b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キューに発信電話番号及び発信フローの割り当て</a:t>
            </a:r>
            <a:br>
              <a:rPr kumimoji="1" lang="ja-JP" altLang="en-US" sz="2800" dirty="0"/>
            </a:b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着信用電話番号に着信フローの割り当て</a:t>
            </a:r>
            <a:endParaRPr lang="en-US" altLang="ja-JP" sz="2800" dirty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488895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_Light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1BC"/>
      </a:accent2>
      <a:accent3>
        <a:srgbClr val="005B95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1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2_NTT_DATA_Corporate_Template_1609_JP4" id="{81C4B475-FAD7-274A-8EDE-D6556404C4B5}" vid="{2241F67D-8274-5F4B-A058-BBA464A1C18E}"/>
    </a:ext>
  </a:extLst>
</a:theme>
</file>

<file path=ppt/theme/theme2.xml><?xml version="1.0" encoding="utf-8"?>
<a:theme xmlns:a="http://schemas.openxmlformats.org/drawingml/2006/main" name="中扉_Light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2_NTT_DATA_Corporate_Template_1609_JP4" id="{81C4B475-FAD7-274A-8EDE-D6556404C4B5}" vid="{EF573D60-3764-F54C-9BF1-3D92D2F3F32E}"/>
    </a:ext>
  </a:extLst>
</a:theme>
</file>

<file path=ppt/theme/theme3.xml><?xml version="1.0" encoding="utf-8"?>
<a:theme xmlns:a="http://schemas.openxmlformats.org/drawingml/2006/main" name="コンテンツ_Light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2_NTT_DATA_Corporate_Template_1609_JP4" id="{81C4B475-FAD7-274A-8EDE-D6556404C4B5}" vid="{3A288B00-138B-724C-BB5B-3510F14405B4}"/>
    </a:ext>
  </a:extLst>
</a:theme>
</file>

<file path=ppt/theme/theme4.xml><?xml version="1.0" encoding="utf-8"?>
<a:theme xmlns:a="http://schemas.openxmlformats.org/drawingml/2006/main" name="ホワイト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ホワイト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C9CE887DBE0C24B8C779A9DBE2B8FFB" ma:contentTypeVersion="3" ma:contentTypeDescription="新しいドキュメントを作成します。" ma:contentTypeScope="" ma:versionID="3dfdaddab237015eea097cdae30b7674">
  <xsd:schema xmlns:xsd="http://www.w3.org/2001/XMLSchema" xmlns:xs="http://www.w3.org/2001/XMLSchema" xmlns:p="http://schemas.microsoft.com/office/2006/metadata/properties" xmlns:ns2="217a988f-e51e-4c4c-b43c-b2493b468783" targetNamespace="http://schemas.microsoft.com/office/2006/metadata/properties" ma:root="true" ma:fieldsID="bc2029c843cc56a2cc1588a57d3c5dab" ns2:_="">
    <xsd:import namespace="217a988f-e51e-4c4c-b43c-b2493b46878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a988f-e51e-4c4c-b43c-b2493b468783" elementFormDefault="qualified">
    <xsd:import namespace="http://schemas.microsoft.com/office/2006/documentManagement/types"/>
    <xsd:import namespace="http://schemas.microsoft.com/office/infopath/2007/PartnerControls"/>
    <xsd:element name="_dlc_DocId" ma:index="4" nillable="true" ma:displayName="ドキュメント ID 値" ma:description="このアイテムに割り当てられているドキュメント ID の値です。" ma:internalName="_dlc_DocId" ma:readOnly="true">
      <xsd:simpleType>
        <xsd:restriction base="dms:Text"/>
      </xsd:simpleType>
    </xsd:element>
    <xsd:element name="_dlc_DocIdUrl" ma:index="5" nillable="true" ma:displayName="ドキュメントID:" ma:description="このドキュメントへの常時接続リンクです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6" nillable="true" ma:displayName="ID を保持" ma:description="追加時に ID を保持します。" ma:hidden="true" ma:internalName="_dlc_DocIdPersistId" ma:readOnly="true">
      <xsd:simpleType>
        <xsd:restriction base="dms:Boolean"/>
      </xsd:simpleType>
    </xsd:element>
    <xsd:element name="SharedWithUsers" ma:index="11" nillable="true" ma:displayName="共有相手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コンテンツ タイプ"/>
        <xsd:element ref="dc:title" minOccurs="0" maxOccurs="1" ma:index="3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17a988f-e51e-4c4c-b43c-b2493b468783">TFYTKN6ZYC3M-1187819969-1689</_dlc_DocId>
    <_dlc_DocIdUrl xmlns="217a988f-e51e-4c4c-b43c-b2493b468783">
      <Url>https://ils-segg.int.intellilink.co.jp/bp_pr/_layouts/15/DocIdRedir.aspx?ID=TFYTKN6ZYC3M-1187819969-1689</Url>
      <Description>TFYTKN6ZYC3M-1187819969-1689</Description>
    </_dlc_DocIdUrl>
  </documentManagement>
</p:properties>
</file>

<file path=customXml/itemProps1.xml><?xml version="1.0" encoding="utf-8"?>
<ds:datastoreItem xmlns:ds="http://schemas.openxmlformats.org/officeDocument/2006/customXml" ds:itemID="{B731E8B3-E0B2-4FFA-B187-E791DEB0C80D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46873ED-B8EB-481F-A471-5F6A7BDD3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7a988f-e51e-4c4c-b43c-b2493b4687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48F579-53B8-4B8C-9F58-0D818877B6A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74FE81C-C05A-4B4F-A50D-CFD6D7158BC3}">
  <ds:schemaRefs>
    <ds:schemaRef ds:uri="http://purl.org/dc/terms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217a988f-e51e-4c4c-b43c-b2493b468783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CorpPresentation_Template_169_J (2)</Template>
  <TotalTime>0</TotalTime>
  <Words>931</Words>
  <Application>Microsoft Office PowerPoint</Application>
  <PresentationFormat>ワイド画面</PresentationFormat>
  <Paragraphs>233</Paragraphs>
  <Slides>22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Meiryo UI</vt:lpstr>
      <vt:lpstr>Arial</vt:lpstr>
      <vt:lpstr>表紙_Light</vt:lpstr>
      <vt:lpstr>中扉_Light</vt:lpstr>
      <vt:lpstr>コンテンツ_Light</vt:lpstr>
      <vt:lpstr>PowerPoint プレゼンテーション</vt:lpstr>
      <vt:lpstr>目次</vt:lpstr>
      <vt:lpstr>01</vt:lpstr>
      <vt:lpstr>インターンシップを通じて</vt:lpstr>
      <vt:lpstr>02</vt:lpstr>
      <vt:lpstr>インターン期間の課題</vt:lpstr>
      <vt:lpstr>全体構成</vt:lpstr>
      <vt:lpstr>03</vt:lpstr>
      <vt:lpstr>Amazon Connectの設定</vt:lpstr>
      <vt:lpstr>Amazon Connect 着信フロー</vt:lpstr>
      <vt:lpstr>Lambdaのフローチャート</vt:lpstr>
      <vt:lpstr>DynamDBのテーブル設計</vt:lpstr>
      <vt:lpstr>単体テスト</vt:lpstr>
      <vt:lpstr>04</vt:lpstr>
      <vt:lpstr>Lambdaのフローチャート</vt:lpstr>
      <vt:lpstr>CSVファイルのデータ構造設計</vt:lpstr>
      <vt:lpstr>Amazon EventBridge</vt:lpstr>
      <vt:lpstr>05</vt:lpstr>
      <vt:lpstr>本番展開を想定した移行を実施</vt:lpstr>
      <vt:lpstr>DynamoDBテーブルのYAMLテンプレート</vt:lpstr>
      <vt:lpstr>06</vt:lpstr>
      <vt:lpstr>振り返り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2023-06-29T02:43:45Z</dcterms:created>
  <dcterms:modified xsi:type="dcterms:W3CDTF">2023-11-03T23:21:07Z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0x0101007C9CE887DBE0C24B8C779A9DBE2B8FFB</vt:lpwstr>
  </property>
  <property fmtid="{D5CDD505-2E9C-101B-9397-08002B2CF9AE}" pid="3" name="_dlc_DocIdItemGuid">
    <vt:lpwstr>bf29fb3a-3763-4d94-88aa-9c92d4b549ea</vt:lpwstr>
  </property>
</Properties>
</file>