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99" r:id="rId5"/>
    <p:sldMasterId id="2147483975" r:id="rId6"/>
  </p:sldMasterIdLst>
  <p:notesMasterIdLst>
    <p:notesMasterId r:id="rId17"/>
  </p:notesMasterIdLst>
  <p:handoutMasterIdLst>
    <p:handoutMasterId r:id="rId18"/>
  </p:handoutMasterIdLst>
  <p:sldIdLst>
    <p:sldId id="258" r:id="rId7"/>
    <p:sldId id="268" r:id="rId8"/>
    <p:sldId id="262" r:id="rId9"/>
    <p:sldId id="264" r:id="rId10"/>
    <p:sldId id="263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" id="{92804016-3219-415B-B8C0-8401C51D036C}">
          <p14:sldIdLst>
            <p14:sldId id="258"/>
          </p14:sldIdLst>
        </p14:section>
        <p14:section name="AmazonConnect" id="{28DA78C3-B5A9-42EA-A625-5DA8BCFE2BD5}">
          <p14:sldIdLst>
            <p14:sldId id="268"/>
          </p14:sldIdLst>
        </p14:section>
        <p14:section name="Lambda" id="{37A4863A-3B55-4FAE-AA12-03B56498D72F}">
          <p14:sldIdLst>
            <p14:sldId id="262"/>
            <p14:sldId id="264"/>
          </p14:sldIdLst>
        </p14:section>
        <p14:section name="DynamoDB" id="{18DE14E3-0709-4448-8F7C-078E56B4D3A3}">
          <p14:sldIdLst>
            <p14:sldId id="263"/>
          </p14:sldIdLst>
        </p14:section>
        <p14:section name="S3" id="{E4F6436E-C7BB-47E6-9F20-CE033BC48429}">
          <p14:sldIdLst>
            <p14:sldId id="265"/>
            <p14:sldId id="266"/>
          </p14:sldIdLst>
        </p14:section>
        <p14:section name="EventBrigde" id="{25014E42-B51F-4EB6-9854-6A1DD78440EC}">
          <p14:sldIdLst>
            <p14:sldId id="267"/>
          </p14:sldIdLst>
        </p14:section>
        <p14:section name="CloudFormation" id="{9DE53E11-4CBA-485D-A433-445354BC5CD1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050D24"/>
    <a:srgbClr val="2E404D"/>
    <a:srgbClr val="050D0F"/>
    <a:srgbClr val="F8F8F8"/>
    <a:srgbClr val="070F26"/>
    <a:srgbClr val="3B486F"/>
    <a:srgbClr val="1D264D"/>
    <a:srgbClr val="3B3B3B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478" autoAdjust="0"/>
  </p:normalViewPr>
  <p:slideViewPr>
    <p:cSldViewPr snapToGrid="0" snapToObjects="1">
      <p:cViewPr varScale="1">
        <p:scale>
          <a:sx n="68" d="100"/>
          <a:sy n="68" d="100"/>
        </p:scale>
        <p:origin x="81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0" d="100"/>
        <a:sy n="16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+mn-ea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DCB57-7B26-864A-85AB-1FE6E8A71097}" type="datetimeFigureOut">
              <a:rPr kumimoji="1" lang="ja-JP" altLang="en-US" smtClean="0">
                <a:latin typeface="+mn-ea"/>
              </a:rPr>
              <a:t>2023/11/4</a:t>
            </a:fld>
            <a:endParaRPr kumimoji="1" lang="ja-JP" altLang="en-US">
              <a:latin typeface="+mn-ea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+mn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B73B-8F91-6845-8B45-1448A7A46D6E}" type="slidenum">
              <a:rPr kumimoji="1" lang="ja-JP" altLang="en-US" smtClean="0">
                <a:latin typeface="+mn-ea"/>
              </a:rPr>
              <a:t>‹#›</a:t>
            </a:fld>
            <a:endParaRPr kumimoji="1" lang="ja-JP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085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3887785"/>
            <a:ext cx="5486400" cy="46259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6">
            <a:extLst>
              <a:ext uri="{FF2B5EF4-FFF2-40B4-BE49-F238E27FC236}">
                <a16:creationId xmlns:a16="http://schemas.microsoft.com/office/drawing/2014/main" id="{F1A176CE-1C9E-473C-DA2D-5CF9AA7285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600" y="2188800"/>
            <a:ext cx="4842000" cy="24120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167654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3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D8BF745-92BD-988C-34D0-74B4D7534C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クリックして画像を追加してください。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149F5F7A-6BC4-C06C-9C1E-4B267B2B2F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9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クリックして画像を追加してください。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67C5164-A259-C81F-D67B-6539C0BBF7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クリックして画像を追加してください。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53603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AF36B133-36B0-B253-B7D4-C28F41A6105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0800" y="334800"/>
            <a:ext cx="4420800" cy="3546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0F00A5-A022-0540-F2CC-D4AA03AB4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2422800"/>
            <a:ext cx="4420800" cy="1458000"/>
          </a:xfrm>
        </p:spPr>
        <p:txBody>
          <a:bodyPr>
            <a:noAutofit/>
          </a:bodyPr>
          <a:lstStyle>
            <a:lvl1pPr algn="ctr">
              <a:defRPr sz="213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86AAEE8-9706-2A45-5CC0-A6743ACE48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0800" y="3988800"/>
            <a:ext cx="3420000" cy="2250000"/>
          </a:xfrm>
          <a:solidFill>
            <a:schemeClr val="accent6"/>
          </a:solidFill>
        </p:spPr>
        <p:txBody>
          <a:bodyPr anchor="ctr"/>
          <a:lstStyle>
            <a:lvl1pPr algn="l">
              <a:defRPr sz="2670"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47250683-2213-51C3-F47C-D3BB0C13B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3200" y="334800"/>
            <a:ext cx="4348800" cy="3556800"/>
          </a:xfrm>
          <a:solidFill>
            <a:schemeClr val="accent1"/>
          </a:solidFill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D127BBDB-D025-FD8A-C85D-A801D42BDD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77200" y="3988800"/>
            <a:ext cx="5371200" cy="2249487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7430A91-EF7E-38AA-26AE-08F2AE0177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7200" y="5400000"/>
            <a:ext cx="5371200" cy="838800"/>
          </a:xfrm>
        </p:spPr>
        <p:txBody>
          <a:bodyPr anchor="t" anchorCtr="0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8E3F89E9-9AFA-9CD7-A1FE-3F17B72269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60000" y="334800"/>
            <a:ext cx="2473200" cy="1699200"/>
          </a:xfrm>
          <a:solidFill>
            <a:schemeClr val="accent6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36D62073-F3ED-902D-ABDD-53B579CEBC6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349200" y="2138400"/>
            <a:ext cx="2484000" cy="2682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4A8E1685-4EC8-2142-116E-6C7F07537E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60000" y="3744000"/>
            <a:ext cx="2473200" cy="1076400"/>
          </a:xfrm>
        </p:spPr>
        <p:txBody>
          <a:bodyPr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9A8FCD4-EB65-F684-B13F-80CED75EC5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49200" y="4928400"/>
            <a:ext cx="2469600" cy="1310400"/>
          </a:xfrm>
          <a:solidFill>
            <a:schemeClr val="accent2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6A7A10-7575-DD29-07D8-321ECD75E9AA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8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一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6">
            <a:extLst>
              <a:ext uri="{FF2B5EF4-FFF2-40B4-BE49-F238E27FC236}">
                <a16:creationId xmlns:a16="http://schemas.microsoft.com/office/drawing/2014/main" id="{C2C070B2-9499-0BB6-29F4-690002F8C3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399"/>
            <a:ext cx="7185600" cy="2346865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66878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6">
            <a:extLst>
              <a:ext uri="{FF2B5EF4-FFF2-40B4-BE49-F238E27FC236}">
                <a16:creationId xmlns:a16="http://schemas.microsoft.com/office/drawing/2014/main" id="{180CAA48-C9FC-9FB9-00D4-FB6ED53D8D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400"/>
            <a:ext cx="11440800" cy="15624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66590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6">
            <a:extLst>
              <a:ext uri="{FF2B5EF4-FFF2-40B4-BE49-F238E27FC236}">
                <a16:creationId xmlns:a16="http://schemas.microsoft.com/office/drawing/2014/main" id="{6D1013E2-8F90-20CA-6004-C9D6A65332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800" y="1143727"/>
            <a:ext cx="11440800" cy="1422244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7B54130-C13B-014A-F9F3-0C8FCD6D24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8400" y="3733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3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A1EA45-BF6A-8E89-F9CE-BFA62AF363CC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51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4" y="1038386"/>
            <a:ext cx="1144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3BB6FD-8126-0BC5-CD78-240E479EB67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290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２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EF021ACE-2CF5-4B31-D043-4FF4199CE0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0800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132AB-F8CC-E986-3454-C51AAC0E95E8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3363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３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コンテンツ プレースホルダー 4">
            <a:extLst>
              <a:ext uri="{FF2B5EF4-FFF2-40B4-BE49-F238E27FC236}">
                <a16:creationId xmlns:a16="http://schemas.microsoft.com/office/drawing/2014/main" id="{58228A74-29BB-7D83-4FBF-D4C78D0E827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66000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1B772862-BD3C-7869-DB09-5C7C67173F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62929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59282D-E203-D490-4B15-F802032603A3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678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00110"/>
          </a:xfrm>
        </p:spPr>
        <p:txBody>
          <a:bodyPr tIns="0" bIns="0">
            <a:sp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FFA65-3599-E725-9F45-9CF39BF996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4" y="727200"/>
            <a:ext cx="11448000" cy="288000"/>
          </a:xfrm>
        </p:spPr>
        <p:txBody>
          <a:bodyPr>
            <a:noAutofit/>
          </a:bodyPr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kumimoji="1" lang="ja-JP" altLang="en-US"/>
              <a:t>［サブタイトル］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FE40B33C-3077-F325-8EA7-EEDBA1AD5E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1474" y="1411200"/>
            <a:ext cx="11448000" cy="4824000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1A7CDA-C0AA-A8AC-8808-09E8B9AA91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789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11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3931" r:id="rId2"/>
    <p:sldLayoutId id="2147483932" r:id="rId3"/>
    <p:sldLayoutId id="2147483934" r:id="rId4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000" b="0" i="0" kern="1200" spc="0" baseline="0">
          <a:solidFill>
            <a:schemeClr val="accent1"/>
          </a:solidFill>
          <a:latin typeface="+mn-ea"/>
          <a:ea typeface="+mn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20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pos="7446" userDrawn="1">
          <p15:clr>
            <a:srgbClr val="F26B43"/>
          </p15:clr>
        </p15:guide>
        <p15:guide id="6" orient="horz" pos="4201">
          <p15:clr>
            <a:srgbClr val="F26B43"/>
          </p15:clr>
        </p15:guide>
        <p15:guide id="11" orient="horz" pos="2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37A440-03F7-DC4B-BD06-698F971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64693"/>
            <a:ext cx="11376026" cy="4125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DD323A-9269-AE42-951E-F08FD291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692150"/>
            <a:ext cx="11387161" cy="57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69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7" r:id="rId6"/>
    <p:sldLayoutId id="2147484010" r:id="rId7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0" baseline="0">
          <a:solidFill>
            <a:schemeClr val="accent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1pPr>
      <a:lvl2pPr marL="36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2pPr>
      <a:lvl3pPr marL="54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3pPr>
      <a:lvl4pPr marL="72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4pPr>
      <a:lvl5pPr marL="90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4" orient="horz" pos="2160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3840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orient="horz" pos="3929" userDrawn="1">
          <p15:clr>
            <a:srgbClr val="F26B43"/>
          </p15:clr>
        </p15:guide>
        <p15:guide id="10" orient="horz" pos="210" userDrawn="1">
          <p15:clr>
            <a:srgbClr val="F26B43"/>
          </p15:clr>
        </p15:guide>
        <p15:guide id="12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ja-JP" altLang="en-US" dirty="0"/>
              <a:t>設計書 サンプル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71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CloudFormation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sz="1200" dirty="0"/>
              <a:t>課題２（</a:t>
            </a:r>
            <a:r>
              <a:rPr lang="en-US" altLang="ja-JP" sz="1200" dirty="0"/>
              <a:t>AmazonConnect</a:t>
            </a:r>
            <a:r>
              <a:rPr lang="ja-JP" altLang="en-US" sz="1200" dirty="0"/>
              <a:t>のフロー用）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スタック名：</a:t>
            </a:r>
          </a:p>
          <a:p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展開リソース一覧：</a:t>
            </a:r>
            <a:endParaRPr lang="en-US" altLang="ja-JP" sz="1200" dirty="0"/>
          </a:p>
          <a:p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展開時の引数：</a:t>
            </a:r>
            <a:endParaRPr lang="en-US" altLang="ja-JP" sz="1200" dirty="0"/>
          </a:p>
          <a:p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29625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フロー概要（</a:t>
            </a:r>
            <a:r>
              <a:rPr kumimoji="1" lang="en-US" altLang="ja-JP" dirty="0"/>
              <a:t>amazon</a:t>
            </a:r>
            <a:r>
              <a:rPr kumimoji="1" lang="ja-JP" altLang="en-US" dirty="0"/>
              <a:t> </a:t>
            </a:r>
            <a:r>
              <a:rPr kumimoji="1" lang="en-US" altLang="ja-JP" dirty="0"/>
              <a:t>connect)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フロー図を張り付けて、処理コメントを吹き出しで記載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0445" t="28188" r="20596" b="9843"/>
          <a:stretch/>
        </p:blipFill>
        <p:spPr>
          <a:xfrm>
            <a:off x="371474" y="1514785"/>
            <a:ext cx="9338583" cy="472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5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r>
              <a:rPr kumimoji="1" lang="en-US" altLang="ja-JP" dirty="0"/>
              <a:t>(Lambda)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sz="1200" dirty="0"/>
              <a:t>モジュール名：</a:t>
            </a:r>
            <a:endParaRPr lang="en-US" altLang="ja-JP" sz="1200" dirty="0"/>
          </a:p>
          <a:p>
            <a:r>
              <a:rPr lang="ja-JP" altLang="en-US" sz="1200" dirty="0"/>
              <a:t> </a:t>
            </a:r>
            <a:r>
              <a:rPr lang="en-US" altLang="ja-JP" sz="1200" dirty="0"/>
              <a:t>queryIsOpen</a:t>
            </a:r>
          </a:p>
          <a:p>
            <a:endParaRPr lang="en-US" altLang="ja-JP" sz="1200" dirty="0"/>
          </a:p>
          <a:p>
            <a:r>
              <a:rPr lang="ja-JP" altLang="en-US" sz="1200" dirty="0"/>
              <a:t>機能概要：</a:t>
            </a:r>
            <a:endParaRPr lang="en-US" altLang="ja-JP" sz="1200" dirty="0"/>
          </a:p>
          <a:p>
            <a:r>
              <a:rPr lang="en-US" altLang="ja-JP" sz="1200" dirty="0"/>
              <a:t> DynamoDB</a:t>
            </a:r>
            <a:r>
              <a:rPr lang="ja-JP" altLang="en-US" sz="1200" dirty="0"/>
              <a:t>に営業日及び営業時間内か問い合わせる</a:t>
            </a:r>
            <a:endParaRPr lang="en-US" altLang="ja-JP" sz="1200" dirty="0"/>
          </a:p>
          <a:p>
            <a:endParaRPr kumimoji="1" lang="en-US" altLang="ja-JP" sz="1200" dirty="0"/>
          </a:p>
          <a:p>
            <a:r>
              <a:rPr lang="ja-JP" altLang="en-US" sz="1200" dirty="0"/>
              <a:t>言語：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Python</a:t>
            </a:r>
          </a:p>
          <a:p>
            <a:endParaRPr lang="en-US" altLang="ja-JP" sz="1200" dirty="0"/>
          </a:p>
          <a:p>
            <a:r>
              <a:rPr kumimoji="1" lang="ja-JP" altLang="en-US" sz="1200" dirty="0"/>
              <a:t>アクセスするリソース</a:t>
            </a:r>
            <a:r>
              <a:rPr lang="ja-JP" altLang="en-US" sz="1200" dirty="0"/>
              <a:t>：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Amazon Connect , DynamoDB</a:t>
            </a:r>
          </a:p>
          <a:p>
            <a:endParaRPr lang="en-US" altLang="ja-JP" sz="1200" dirty="0"/>
          </a:p>
          <a:p>
            <a:r>
              <a:rPr lang="ja-JP" altLang="en-US" sz="1200" dirty="0"/>
              <a:t>アクセスする権限：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DynamoDB</a:t>
            </a:r>
            <a:r>
              <a:rPr lang="ja-JP" altLang="en-US" sz="1200" dirty="0"/>
              <a:t>：</a:t>
            </a:r>
            <a:r>
              <a:rPr lang="en-US" altLang="ja-JP" sz="1200" dirty="0"/>
              <a:t>query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Amazon</a:t>
            </a:r>
            <a:r>
              <a:rPr lang="ja-JP" altLang="en-US" sz="1200" dirty="0"/>
              <a:t> </a:t>
            </a:r>
            <a:r>
              <a:rPr lang="en-US" altLang="ja-JP" sz="1200" dirty="0"/>
              <a:t>Connect</a:t>
            </a:r>
            <a:r>
              <a:rPr lang="ja-JP" altLang="en-US" sz="1200" dirty="0"/>
              <a:t>：</a:t>
            </a:r>
            <a:r>
              <a:rPr lang="en-US" altLang="ja-JP" sz="1200" dirty="0"/>
              <a:t>DescribeInstance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Directory Service</a:t>
            </a:r>
            <a:r>
              <a:rPr lang="ja-JP" altLang="en-US" sz="1200" dirty="0"/>
              <a:t>：</a:t>
            </a:r>
            <a:r>
              <a:rPr lang="en-US" altLang="ja-JP" sz="1200" dirty="0"/>
              <a:t>DescribeDirectories</a:t>
            </a:r>
          </a:p>
          <a:p>
            <a:endParaRPr lang="en-US" altLang="ja-JP" sz="1200" dirty="0"/>
          </a:p>
          <a:p>
            <a:r>
              <a:rPr lang="ja-JP" altLang="en-US" sz="1200" dirty="0"/>
              <a:t>環境変数：</a:t>
            </a:r>
            <a:endParaRPr lang="en-US" altLang="ja-JP" sz="1200" dirty="0"/>
          </a:p>
          <a:p>
            <a:r>
              <a:rPr lang="ja-JP" altLang="en-US" sz="1200" dirty="0"/>
              <a:t>　営業日：</a:t>
            </a:r>
            <a:endParaRPr lang="en-US" altLang="ja-JP" sz="1200" dirty="0"/>
          </a:p>
          <a:p>
            <a:r>
              <a:rPr lang="ja-JP" altLang="en-US" sz="1200" dirty="0"/>
              <a:t>　　</a:t>
            </a:r>
            <a:r>
              <a:rPr lang="en-US" altLang="ja-JP" sz="1200" dirty="0"/>
              <a:t>Monday</a:t>
            </a:r>
            <a:r>
              <a:rPr lang="ja-JP" altLang="en-US" sz="1200" dirty="0" err="1"/>
              <a:t>、</a:t>
            </a:r>
            <a:r>
              <a:rPr lang="en-US" altLang="ja-JP" sz="1200" dirty="0"/>
              <a:t>Tuesday</a:t>
            </a:r>
            <a:r>
              <a:rPr lang="ja-JP" altLang="en-US" sz="1200" dirty="0" err="1"/>
              <a:t>、</a:t>
            </a:r>
            <a:r>
              <a:rPr lang="en-US" altLang="ja-JP" sz="1200" dirty="0"/>
              <a:t>Wednesday</a:t>
            </a:r>
            <a:r>
              <a:rPr lang="ja-JP" altLang="en-US" sz="1200" dirty="0" err="1"/>
              <a:t>、</a:t>
            </a:r>
            <a:r>
              <a:rPr lang="en-US" altLang="ja-JP" sz="1200" dirty="0"/>
              <a:t>Thursday</a:t>
            </a:r>
            <a:r>
              <a:rPr lang="ja-JP" altLang="en-US" sz="1200" dirty="0" err="1"/>
              <a:t>、</a:t>
            </a:r>
            <a:r>
              <a:rPr lang="en-US" altLang="ja-JP" sz="1200" dirty="0"/>
              <a:t>Friday</a:t>
            </a:r>
            <a:r>
              <a:rPr lang="ja-JP" altLang="en-US" sz="1200" dirty="0" err="1"/>
              <a:t>、</a:t>
            </a:r>
            <a:r>
              <a:rPr lang="en-US" altLang="ja-JP" sz="1200" dirty="0"/>
              <a:t>Saturday</a:t>
            </a:r>
            <a:r>
              <a:rPr lang="ja-JP" altLang="en-US" sz="1200" dirty="0" err="1"/>
              <a:t>、</a:t>
            </a:r>
            <a:r>
              <a:rPr lang="en-US" altLang="ja-JP" sz="1200" dirty="0"/>
              <a:t>Sunday</a:t>
            </a:r>
          </a:p>
          <a:p>
            <a:r>
              <a:rPr lang="ja-JP" altLang="en-US" sz="1200" dirty="0"/>
              <a:t>　営業時間：</a:t>
            </a:r>
            <a:endParaRPr lang="en-US" altLang="ja-JP" sz="1200" dirty="0"/>
          </a:p>
          <a:p>
            <a:r>
              <a:rPr lang="ja-JP" altLang="en-US" sz="1200" dirty="0"/>
              <a:t>　　</a:t>
            </a:r>
            <a:r>
              <a:rPr lang="en-US" altLang="ja-JP" sz="1200" dirty="0"/>
              <a:t>StartTime</a:t>
            </a:r>
            <a:r>
              <a:rPr lang="ja-JP" altLang="en-US" sz="1200" dirty="0" err="1"/>
              <a:t>、</a:t>
            </a:r>
            <a:r>
              <a:rPr lang="en-US" altLang="ja-JP" sz="1200" dirty="0"/>
              <a:t>endTime</a:t>
            </a:r>
          </a:p>
          <a:p>
            <a:endParaRPr lang="en-US" altLang="ja-JP" sz="1200" dirty="0"/>
          </a:p>
          <a:p>
            <a:endParaRPr lang="en-US" altLang="ja-JP" sz="1200" dirty="0"/>
          </a:p>
          <a:p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19565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0800" y="306225"/>
            <a:ext cx="11448000" cy="396000"/>
          </a:xfrm>
        </p:spPr>
        <p:txBody>
          <a:bodyPr/>
          <a:lstStyle/>
          <a:p>
            <a:r>
              <a:rPr kumimoji="1" lang="ja-JP" altLang="en-US" dirty="0"/>
              <a:t>フローチャート</a:t>
            </a:r>
            <a:r>
              <a:rPr kumimoji="1" lang="en-US" altLang="ja-JP" dirty="0"/>
              <a:t>(Lambda)</a:t>
            </a:r>
            <a:endParaRPr kumimoji="1" lang="ja-JP" altLang="en-US" dirty="0"/>
          </a:p>
        </p:txBody>
      </p:sp>
      <p:grpSp>
        <p:nvGrpSpPr>
          <p:cNvPr id="66" name="グループ化 65"/>
          <p:cNvGrpSpPr/>
          <p:nvPr/>
        </p:nvGrpSpPr>
        <p:grpSpPr>
          <a:xfrm>
            <a:off x="1157286" y="1121568"/>
            <a:ext cx="10215556" cy="4640930"/>
            <a:chOff x="1157286" y="1121568"/>
            <a:chExt cx="10215556" cy="4640930"/>
          </a:xfrm>
        </p:grpSpPr>
        <p:sp>
          <p:nvSpPr>
            <p:cNvPr id="6" name="正方形/長方形 5"/>
            <p:cNvSpPr/>
            <p:nvPr/>
          </p:nvSpPr>
          <p:spPr>
            <a:xfrm>
              <a:off x="1157286" y="1760841"/>
              <a:ext cx="3714750" cy="67151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Amazon Connect</a:t>
              </a:r>
              <a:r>
                <a:rPr lang="ja-JP" altLang="en-US" sz="1400" dirty="0">
                  <a:solidFill>
                    <a:schemeClr val="tx1"/>
                  </a:solidFill>
                </a:rPr>
                <a:t>からインスタンスとフローを取得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157287" y="2735871"/>
              <a:ext cx="3714750" cy="67151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今日の日付及び現在時刻を取得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157286" y="3710901"/>
              <a:ext cx="3714750" cy="67151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値をもとに</a:t>
              </a:r>
              <a:r>
                <a:rPr lang="en-US" altLang="ja-JP" sz="1400" dirty="0">
                  <a:solidFill>
                    <a:schemeClr val="tx1"/>
                  </a:solidFill>
                </a:rPr>
                <a:t>DynamoDB</a:t>
              </a:r>
              <a:r>
                <a:rPr lang="ja-JP" altLang="en-US" sz="1400" dirty="0">
                  <a:solidFill>
                    <a:schemeClr val="tx1"/>
                  </a:solidFill>
                </a:rPr>
                <a:t>から該当するレコードを取得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9515467" y="3407384"/>
              <a:ext cx="1857375" cy="67151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戻り値に</a:t>
              </a:r>
              <a:r>
                <a:rPr lang="en-US" altLang="ja-JP" sz="1400" dirty="0">
                  <a:solidFill>
                    <a:schemeClr val="tx1"/>
                  </a:solidFill>
                </a:rPr>
                <a:t>False</a:t>
              </a:r>
              <a:r>
                <a:rPr lang="ja-JP" altLang="en-US" sz="1400" dirty="0">
                  <a:solidFill>
                    <a:schemeClr val="tx1"/>
                  </a:solidFill>
                </a:rPr>
                <a:t>を設定</a:t>
              </a: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2421730" y="1121568"/>
              <a:ext cx="1185863" cy="3357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開始</a:t>
              </a: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7529507" y="5426742"/>
              <a:ext cx="1185863" cy="3357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終了</a:t>
              </a:r>
            </a:p>
          </p:txBody>
        </p:sp>
        <p:cxnSp>
          <p:nvCxnSpPr>
            <p:cNvPr id="15" name="直線コネクタ 14"/>
            <p:cNvCxnSpPr>
              <a:stCxn id="12" idx="2"/>
              <a:endCxn id="6" idx="0"/>
            </p:cNvCxnSpPr>
            <p:nvPr/>
          </p:nvCxnSpPr>
          <p:spPr>
            <a:xfrm flipH="1">
              <a:off x="3014661" y="1457324"/>
              <a:ext cx="1" cy="303517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6" idx="2"/>
              <a:endCxn id="7" idx="0"/>
            </p:cNvCxnSpPr>
            <p:nvPr/>
          </p:nvCxnSpPr>
          <p:spPr>
            <a:xfrm>
              <a:off x="3014661" y="2432354"/>
              <a:ext cx="1" cy="303517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stCxn id="7" idx="2"/>
              <a:endCxn id="8" idx="0"/>
            </p:cNvCxnSpPr>
            <p:nvPr/>
          </p:nvCxnSpPr>
          <p:spPr>
            <a:xfrm flipH="1">
              <a:off x="3014661" y="3407384"/>
              <a:ext cx="1" cy="303517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ひし形 33"/>
            <p:cNvSpPr/>
            <p:nvPr/>
          </p:nvSpPr>
          <p:spPr>
            <a:xfrm>
              <a:off x="6729410" y="1760841"/>
              <a:ext cx="2786062" cy="707803"/>
            </a:xfrm>
            <a:prstGeom prst="diamond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営業日及び営業時間内か</a:t>
              </a:r>
            </a:p>
          </p:txBody>
        </p:sp>
        <p:cxnSp>
          <p:nvCxnSpPr>
            <p:cNvPr id="41" name="カギ線コネクタ 40"/>
            <p:cNvCxnSpPr>
              <a:stCxn id="34" idx="0"/>
              <a:endCxn id="8" idx="2"/>
            </p:cNvCxnSpPr>
            <p:nvPr/>
          </p:nvCxnSpPr>
          <p:spPr>
            <a:xfrm rot="16200000" flipH="1" flipV="1">
              <a:off x="4257764" y="517737"/>
              <a:ext cx="2621573" cy="5107780"/>
            </a:xfrm>
            <a:prstGeom prst="bentConnector5">
              <a:avLst>
                <a:gd name="adj1" fmla="val -8720"/>
                <a:gd name="adj2" fmla="val 45455"/>
                <a:gd name="adj3" fmla="val 108720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正方形/長方形 45"/>
            <p:cNvSpPr/>
            <p:nvPr/>
          </p:nvSpPr>
          <p:spPr>
            <a:xfrm>
              <a:off x="7193751" y="3407384"/>
              <a:ext cx="1857377" cy="67151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戻り値に</a:t>
              </a:r>
              <a:r>
                <a:rPr lang="en-US" altLang="ja-JP" sz="1400" dirty="0">
                  <a:solidFill>
                    <a:schemeClr val="tx1"/>
                  </a:solidFill>
                </a:rPr>
                <a:t>True</a:t>
              </a:r>
              <a:r>
                <a:rPr lang="ja-JP" altLang="en-US" sz="1400" dirty="0">
                  <a:solidFill>
                    <a:schemeClr val="tx1"/>
                  </a:solidFill>
                </a:rPr>
                <a:t>を設定</a:t>
              </a:r>
            </a:p>
          </p:txBody>
        </p:sp>
        <p:cxnSp>
          <p:nvCxnSpPr>
            <p:cNvPr id="53" name="直線コネクタ 52"/>
            <p:cNvCxnSpPr>
              <a:stCxn id="34" idx="2"/>
              <a:endCxn id="46" idx="0"/>
            </p:cNvCxnSpPr>
            <p:nvPr/>
          </p:nvCxnSpPr>
          <p:spPr>
            <a:xfrm flipH="1">
              <a:off x="8122440" y="2468644"/>
              <a:ext cx="1" cy="93874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カギ線コネクタ 54"/>
            <p:cNvCxnSpPr>
              <a:stCxn id="34" idx="3"/>
              <a:endCxn id="10" idx="0"/>
            </p:cNvCxnSpPr>
            <p:nvPr/>
          </p:nvCxnSpPr>
          <p:spPr>
            <a:xfrm>
              <a:off x="9515472" y="2114743"/>
              <a:ext cx="928683" cy="1292641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/>
            <p:cNvSpPr txBox="1"/>
            <p:nvPr/>
          </p:nvSpPr>
          <p:spPr>
            <a:xfrm>
              <a:off x="9515467" y="2201125"/>
              <a:ext cx="446487" cy="26751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l" defTabSz="288000"/>
              <a:r>
                <a:rPr kumimoji="1" lang="en-US" altLang="ja-JP" dirty="0">
                  <a:latin typeface="+mn-ea"/>
                </a:rPr>
                <a:t>No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7578326" y="2470183"/>
              <a:ext cx="446487" cy="26751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l" defTabSz="288000"/>
              <a:r>
                <a:rPr kumimoji="1" lang="en-US" altLang="ja-JP" dirty="0">
                  <a:latin typeface="+mn-ea"/>
                </a:rPr>
                <a:t>Yes</a:t>
              </a:r>
              <a:endParaRPr kumimoji="1" lang="ja-JP" altLang="en-US" dirty="0">
                <a:latin typeface="+mn-ea"/>
              </a:endParaRPr>
            </a:p>
          </p:txBody>
        </p:sp>
        <p:cxnSp>
          <p:nvCxnSpPr>
            <p:cNvPr id="59" name="直線コネクタ 58"/>
            <p:cNvCxnSpPr>
              <a:stCxn id="46" idx="2"/>
              <a:endCxn id="13" idx="0"/>
            </p:cNvCxnSpPr>
            <p:nvPr/>
          </p:nvCxnSpPr>
          <p:spPr>
            <a:xfrm flipH="1">
              <a:off x="8122439" y="4078897"/>
              <a:ext cx="1" cy="134784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カギ線コネクタ 64"/>
            <p:cNvCxnSpPr>
              <a:stCxn id="10" idx="2"/>
            </p:cNvCxnSpPr>
            <p:nvPr/>
          </p:nvCxnSpPr>
          <p:spPr>
            <a:xfrm rot="5400000">
              <a:off x="8946337" y="3255001"/>
              <a:ext cx="673922" cy="2321714"/>
            </a:xfrm>
            <a:prstGeom prst="bentConnector2">
              <a:avLst/>
            </a:prstGeom>
            <a:ln w="3175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912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0800" y="306225"/>
            <a:ext cx="11448000" cy="396000"/>
          </a:xfrm>
        </p:spPr>
        <p:txBody>
          <a:bodyPr/>
          <a:lstStyle/>
          <a:p>
            <a:r>
              <a:rPr kumimoji="1" lang="en-US" altLang="ja-JP" dirty="0"/>
              <a:t>DynamoDB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テーブル名：</a:t>
            </a:r>
            <a:endParaRPr lang="en-US" altLang="ja-JP" dirty="0"/>
          </a:p>
          <a:p>
            <a:r>
              <a:rPr lang="en-US" altLang="ja-JP" dirty="0"/>
              <a:t> internship_rest(AmazonConnect</a:t>
            </a:r>
            <a:r>
              <a:rPr lang="ja-JP" altLang="en-US" dirty="0"/>
              <a:t>インスタンス単位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レイアウト：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2518"/>
              </p:ext>
            </p:extLst>
          </p:nvPr>
        </p:nvGraphicFramePr>
        <p:xfrm>
          <a:off x="366030" y="2535328"/>
          <a:ext cx="114527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12">
                  <a:extLst>
                    <a:ext uri="{9D8B030D-6E8A-4147-A177-3AD203B41FA5}">
                      <a16:colId xmlns:a16="http://schemas.microsoft.com/office/drawing/2014/main" val="1618964726"/>
                    </a:ext>
                  </a:extLst>
                </a:gridCol>
                <a:gridCol w="1309371">
                  <a:extLst>
                    <a:ext uri="{9D8B030D-6E8A-4147-A177-3AD203B41FA5}">
                      <a16:colId xmlns:a16="http://schemas.microsoft.com/office/drawing/2014/main" val="926036487"/>
                    </a:ext>
                  </a:extLst>
                </a:gridCol>
                <a:gridCol w="1553099">
                  <a:extLst>
                    <a:ext uri="{9D8B030D-6E8A-4147-A177-3AD203B41FA5}">
                      <a16:colId xmlns:a16="http://schemas.microsoft.com/office/drawing/2014/main" val="1613164167"/>
                    </a:ext>
                  </a:extLst>
                </a:gridCol>
                <a:gridCol w="1229858">
                  <a:extLst>
                    <a:ext uri="{9D8B030D-6E8A-4147-A177-3AD203B41FA5}">
                      <a16:colId xmlns:a16="http://schemas.microsoft.com/office/drawing/2014/main" val="1134752723"/>
                    </a:ext>
                  </a:extLst>
                </a:gridCol>
                <a:gridCol w="824947">
                  <a:extLst>
                    <a:ext uri="{9D8B030D-6E8A-4147-A177-3AD203B41FA5}">
                      <a16:colId xmlns:a16="http://schemas.microsoft.com/office/drawing/2014/main" val="4042652511"/>
                    </a:ext>
                  </a:extLst>
                </a:gridCol>
                <a:gridCol w="4437873">
                  <a:extLst>
                    <a:ext uri="{9D8B030D-6E8A-4147-A177-3AD203B41FA5}">
                      <a16:colId xmlns:a16="http://schemas.microsoft.com/office/drawing/2014/main" val="1944758755"/>
                    </a:ext>
                  </a:extLst>
                </a:gridCol>
                <a:gridCol w="1636110">
                  <a:extLst>
                    <a:ext uri="{9D8B030D-6E8A-4147-A177-3AD203B41FA5}">
                      <a16:colId xmlns:a16="http://schemas.microsoft.com/office/drawing/2014/main" val="2369474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項目名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日本語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項目名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英語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キー項目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項目説明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5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キュー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queue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主キー</a:t>
                      </a: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パーティションキー。</a:t>
                      </a:r>
                      <a:r>
                        <a:rPr kumimoji="1" lang="en-US" altLang="ja-JP" sz="1000" dirty="0"/>
                        <a:t>AmazonConnect</a:t>
                      </a:r>
                      <a:r>
                        <a:rPr kumimoji="1" lang="ja-JP" altLang="en-US" sz="1000" dirty="0"/>
                        <a:t>のキューを識別。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74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主キー</a:t>
                      </a:r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ソートキー。一意の日付。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1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休日判定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isHoliday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boolean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休日かどうか判定する。休日の場合は</a:t>
                      </a:r>
                      <a:r>
                        <a:rPr kumimoji="1" lang="en-US" altLang="ja-JP" sz="1000" dirty="0"/>
                        <a:t>true</a:t>
                      </a:r>
                      <a:r>
                        <a:rPr kumimoji="1" lang="ja-JP" altLang="en-US" sz="1000" dirty="0" err="1"/>
                        <a:t>。</a:t>
                      </a:r>
                      <a:endParaRPr kumimoji="1" lang="en-US" altLang="ja-JP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臨時休業日判定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isTempHoliday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boolean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臨時休業日かどうか判定する。臨時休業日の場合は</a:t>
                      </a:r>
                      <a:r>
                        <a:rPr kumimoji="1" lang="en-US" altLang="ja-JP" sz="1000" dirty="0"/>
                        <a:t>true</a:t>
                      </a:r>
                      <a:r>
                        <a:rPr kumimoji="1" lang="ja-JP" altLang="en-US" sz="1000" dirty="0" err="1"/>
                        <a:t>。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0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臨時休業時間開始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startTempClosingTime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臨時休業時間の開始時刻。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38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臨時休業時間終了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endTempClosingTime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臨時休業時間の終了時刻。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69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55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85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 (</a:t>
            </a:r>
            <a:r>
              <a:rPr kumimoji="1" lang="ja-JP" altLang="en-US" dirty="0"/>
              <a:t>祝日、臨時休業日、臨時休業時間）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テーブル名：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test_data.csv(AmazonConnect</a:t>
            </a:r>
            <a:r>
              <a:rPr lang="ja-JP" altLang="en-US" dirty="0"/>
              <a:t>インスタンス単位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レイアウト：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サンプル：</a:t>
            </a:r>
            <a:endParaRPr lang="en-US" altLang="ja-JP" dirty="0"/>
          </a:p>
          <a:p>
            <a:r>
              <a:rPr lang="en-US" altLang="ja-JP" dirty="0"/>
              <a:t>Instanceid,queue,date,OpenTime,CloseTime,comment</a:t>
            </a:r>
          </a:p>
          <a:p>
            <a:r>
              <a:rPr lang="en-US" altLang="ja-JP" dirty="0"/>
              <a:t>Xxx,xxx,20230811,,,</a:t>
            </a:r>
            <a:r>
              <a:rPr lang="ja-JP" altLang="en-US" dirty="0"/>
              <a:t>山の日</a:t>
            </a:r>
            <a:endParaRPr lang="en-US" altLang="ja-JP" dirty="0"/>
          </a:p>
          <a:p>
            <a:r>
              <a:rPr lang="en-US" altLang="ja-JP" dirty="0"/>
              <a:t>Xxx,xxx,20230830,0900,1200,</a:t>
            </a:r>
            <a:r>
              <a:rPr lang="ja-JP" altLang="en-US" dirty="0"/>
              <a:t>午後臨時休業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29539"/>
              </p:ext>
            </p:extLst>
          </p:nvPr>
        </p:nvGraphicFramePr>
        <p:xfrm>
          <a:off x="366030" y="2535328"/>
          <a:ext cx="11452770" cy="197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12">
                  <a:extLst>
                    <a:ext uri="{9D8B030D-6E8A-4147-A177-3AD203B41FA5}">
                      <a16:colId xmlns:a16="http://schemas.microsoft.com/office/drawing/2014/main" val="1618964726"/>
                    </a:ext>
                  </a:extLst>
                </a:gridCol>
                <a:gridCol w="1309371">
                  <a:extLst>
                    <a:ext uri="{9D8B030D-6E8A-4147-A177-3AD203B41FA5}">
                      <a16:colId xmlns:a16="http://schemas.microsoft.com/office/drawing/2014/main" val="926036487"/>
                    </a:ext>
                  </a:extLst>
                </a:gridCol>
                <a:gridCol w="1553099">
                  <a:extLst>
                    <a:ext uri="{9D8B030D-6E8A-4147-A177-3AD203B41FA5}">
                      <a16:colId xmlns:a16="http://schemas.microsoft.com/office/drawing/2014/main" val="1613164167"/>
                    </a:ext>
                  </a:extLst>
                </a:gridCol>
                <a:gridCol w="1229858">
                  <a:extLst>
                    <a:ext uri="{9D8B030D-6E8A-4147-A177-3AD203B41FA5}">
                      <a16:colId xmlns:a16="http://schemas.microsoft.com/office/drawing/2014/main" val="1134752723"/>
                    </a:ext>
                  </a:extLst>
                </a:gridCol>
                <a:gridCol w="824947">
                  <a:extLst>
                    <a:ext uri="{9D8B030D-6E8A-4147-A177-3AD203B41FA5}">
                      <a16:colId xmlns:a16="http://schemas.microsoft.com/office/drawing/2014/main" val="4042652511"/>
                    </a:ext>
                  </a:extLst>
                </a:gridCol>
                <a:gridCol w="4437873">
                  <a:extLst>
                    <a:ext uri="{9D8B030D-6E8A-4147-A177-3AD203B41FA5}">
                      <a16:colId xmlns:a16="http://schemas.microsoft.com/office/drawing/2014/main" val="1944758755"/>
                    </a:ext>
                  </a:extLst>
                </a:gridCol>
                <a:gridCol w="1636110">
                  <a:extLst>
                    <a:ext uri="{9D8B030D-6E8A-4147-A177-3AD203B41FA5}">
                      <a16:colId xmlns:a16="http://schemas.microsoft.com/office/drawing/2014/main" val="2369474634"/>
                    </a:ext>
                  </a:extLst>
                </a:gridCol>
              </a:tblGrid>
              <a:tr h="24713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項目名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日本語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項目名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英語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キー項目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項目説明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59421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キュー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queue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主キー</a:t>
                      </a: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パーティションキー。</a:t>
                      </a:r>
                      <a:r>
                        <a:rPr kumimoji="1" lang="en-US" altLang="ja-JP" sz="1000" dirty="0"/>
                        <a:t>AmazonConnect</a:t>
                      </a:r>
                      <a:r>
                        <a:rPr kumimoji="1" lang="ja-JP" altLang="en-US" sz="1000" dirty="0"/>
                        <a:t>のキューを識別。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740086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主キー</a:t>
                      </a:r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ソートキー。一意の日付。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19661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休日判定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isHoliday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boolean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休日かどうか判定する。休日の場合は</a:t>
                      </a:r>
                      <a:r>
                        <a:rPr kumimoji="1" lang="en-US" altLang="ja-JP" sz="1000" dirty="0"/>
                        <a:t>true</a:t>
                      </a:r>
                      <a:r>
                        <a:rPr kumimoji="1" lang="ja-JP" altLang="en-US" sz="1000" dirty="0" err="1"/>
                        <a:t>。</a:t>
                      </a:r>
                      <a:endParaRPr kumimoji="1" lang="en-US" altLang="ja-JP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6679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臨時休業日判定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isTempHoliday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boolean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臨時休業日かどうか判定する。臨時休業日の場合は</a:t>
                      </a:r>
                      <a:r>
                        <a:rPr kumimoji="1" lang="en-US" altLang="ja-JP" sz="1000" dirty="0"/>
                        <a:t>true</a:t>
                      </a:r>
                      <a:r>
                        <a:rPr kumimoji="1" lang="ja-JP" altLang="en-US" sz="1000" dirty="0" err="1"/>
                        <a:t>。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01881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臨時休業時間開始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startTempClosingTime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臨時休業時間の開始時刻。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387415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臨時休業時間終了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endTempClosingTime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臨時休業時間の終了時刻。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690747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55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48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 (</a:t>
            </a:r>
            <a:r>
              <a:rPr kumimoji="1" lang="ja-JP" altLang="en-US" dirty="0"/>
              <a:t>営業日時）</a:t>
            </a:r>
            <a:r>
              <a:rPr kumimoji="1" lang="en-US" altLang="ja-JP" dirty="0"/>
              <a:t>※</a:t>
            </a:r>
            <a:r>
              <a:rPr kumimoji="1" lang="ja-JP" altLang="en-US" dirty="0"/>
              <a:t>未使用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テーブル名：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レイアウト：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サンプル：</a:t>
            </a:r>
            <a:endParaRPr lang="en-US" altLang="ja-JP" dirty="0"/>
          </a:p>
          <a:p>
            <a:r>
              <a:rPr lang="en-US" altLang="ja-JP" dirty="0"/>
              <a:t>Instanceid,queue,weekday,OpenTime,CloseTime,comment</a:t>
            </a:r>
          </a:p>
          <a:p>
            <a:r>
              <a:rPr lang="en-US" altLang="ja-JP" dirty="0"/>
              <a:t>Xxx,xxx,</a:t>
            </a:r>
            <a:r>
              <a:rPr lang="ja-JP" altLang="en-US" dirty="0"/>
              <a:t>月</a:t>
            </a:r>
            <a:r>
              <a:rPr lang="en-US" altLang="ja-JP" dirty="0"/>
              <a:t>,0900,1700,</a:t>
            </a:r>
          </a:p>
          <a:p>
            <a:r>
              <a:rPr lang="en-US" altLang="ja-JP" dirty="0"/>
              <a:t>Xxx,xxx,</a:t>
            </a:r>
            <a:r>
              <a:rPr lang="ja-JP" altLang="en-US" dirty="0"/>
              <a:t>火</a:t>
            </a:r>
            <a:r>
              <a:rPr lang="en-US" altLang="ja-JP" dirty="0"/>
              <a:t>,0900,1700,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366030" y="2535328"/>
          <a:ext cx="11452770" cy="197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12">
                  <a:extLst>
                    <a:ext uri="{9D8B030D-6E8A-4147-A177-3AD203B41FA5}">
                      <a16:colId xmlns:a16="http://schemas.microsoft.com/office/drawing/2014/main" val="1618964726"/>
                    </a:ext>
                  </a:extLst>
                </a:gridCol>
                <a:gridCol w="1309371">
                  <a:extLst>
                    <a:ext uri="{9D8B030D-6E8A-4147-A177-3AD203B41FA5}">
                      <a16:colId xmlns:a16="http://schemas.microsoft.com/office/drawing/2014/main" val="926036487"/>
                    </a:ext>
                  </a:extLst>
                </a:gridCol>
                <a:gridCol w="1553099">
                  <a:extLst>
                    <a:ext uri="{9D8B030D-6E8A-4147-A177-3AD203B41FA5}">
                      <a16:colId xmlns:a16="http://schemas.microsoft.com/office/drawing/2014/main" val="1613164167"/>
                    </a:ext>
                  </a:extLst>
                </a:gridCol>
                <a:gridCol w="1229858">
                  <a:extLst>
                    <a:ext uri="{9D8B030D-6E8A-4147-A177-3AD203B41FA5}">
                      <a16:colId xmlns:a16="http://schemas.microsoft.com/office/drawing/2014/main" val="1134752723"/>
                    </a:ext>
                  </a:extLst>
                </a:gridCol>
                <a:gridCol w="824947">
                  <a:extLst>
                    <a:ext uri="{9D8B030D-6E8A-4147-A177-3AD203B41FA5}">
                      <a16:colId xmlns:a16="http://schemas.microsoft.com/office/drawing/2014/main" val="4042652511"/>
                    </a:ext>
                  </a:extLst>
                </a:gridCol>
                <a:gridCol w="4437873">
                  <a:extLst>
                    <a:ext uri="{9D8B030D-6E8A-4147-A177-3AD203B41FA5}">
                      <a16:colId xmlns:a16="http://schemas.microsoft.com/office/drawing/2014/main" val="1944758755"/>
                    </a:ext>
                  </a:extLst>
                </a:gridCol>
                <a:gridCol w="1636110">
                  <a:extLst>
                    <a:ext uri="{9D8B030D-6E8A-4147-A177-3AD203B41FA5}">
                      <a16:colId xmlns:a16="http://schemas.microsoft.com/office/drawing/2014/main" val="2369474634"/>
                    </a:ext>
                  </a:extLst>
                </a:gridCol>
              </a:tblGrid>
              <a:tr h="24713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項目名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日本語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項目名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英語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キー項目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項目説明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59421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740086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19661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6679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01881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387415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690747"/>
                  </a:ext>
                </a:extLst>
              </a:tr>
              <a:tr h="24713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55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EventBridge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sz="1200" dirty="0"/>
              <a:t>スケジュール名：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CSVtoDynamoDB_schedule</a:t>
            </a:r>
          </a:p>
          <a:p>
            <a:r>
              <a:rPr lang="ja-JP" altLang="en-US" sz="1200" dirty="0"/>
              <a:t>説明：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CSVtoDynamoDB</a:t>
            </a:r>
            <a:r>
              <a:rPr lang="ja-JP" altLang="en-US" sz="1200" dirty="0"/>
              <a:t>用の夜間バッチ処理</a:t>
            </a:r>
            <a:endParaRPr lang="en-US" altLang="ja-JP" sz="1200" dirty="0"/>
          </a:p>
          <a:p>
            <a:r>
              <a:rPr lang="ja-JP" altLang="en-US" sz="1200" dirty="0"/>
              <a:t>実行タイムゾーン：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Asia/Tokyo</a:t>
            </a:r>
          </a:p>
          <a:p>
            <a:r>
              <a:rPr lang="ja-JP" altLang="en-US" sz="1200" dirty="0"/>
              <a:t>フレックスタイムウィンドウ：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15 </a:t>
            </a:r>
            <a:r>
              <a:rPr lang="ja-JP" altLang="en-US" sz="1200" dirty="0"/>
              <a:t>分</a:t>
            </a:r>
            <a:endParaRPr lang="en-US" altLang="ja-JP" sz="1200" dirty="0"/>
          </a:p>
          <a:p>
            <a:r>
              <a:rPr lang="en-US" altLang="ja-JP" sz="1200" dirty="0"/>
              <a:t>cron</a:t>
            </a:r>
            <a:r>
              <a:rPr lang="ja-JP" altLang="en-US" sz="1200" dirty="0"/>
              <a:t>式：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0 3 * * ? *</a:t>
            </a:r>
          </a:p>
          <a:p>
            <a:r>
              <a:rPr lang="ja-JP" altLang="en-US" sz="1200" dirty="0"/>
              <a:t>　毎日午前</a:t>
            </a:r>
            <a:r>
              <a:rPr lang="en-US" altLang="ja-JP" sz="1200" dirty="0"/>
              <a:t>3</a:t>
            </a:r>
            <a:r>
              <a:rPr lang="ja-JP" altLang="en-US" sz="1200" dirty="0"/>
              <a:t>時にバッチ処理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26268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CloudFormation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sz="1200" dirty="0"/>
              <a:t>課題１（</a:t>
            </a:r>
            <a:r>
              <a:rPr lang="en-US" altLang="ja-JP" sz="1200" dirty="0"/>
              <a:t>Lambda</a:t>
            </a:r>
            <a:r>
              <a:rPr lang="ja-JP" altLang="en-US" sz="1200" dirty="0"/>
              <a:t>、</a:t>
            </a:r>
            <a:r>
              <a:rPr lang="en-US" altLang="ja-JP" sz="1200" dirty="0"/>
              <a:t>DynamoDB</a:t>
            </a:r>
            <a:r>
              <a:rPr lang="ja-JP" altLang="en-US" sz="1200" dirty="0"/>
              <a:t>用）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スタック名：</a:t>
            </a:r>
          </a:p>
          <a:p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展開リソース一覧：</a:t>
            </a:r>
            <a:endParaRPr lang="en-US" altLang="ja-JP" sz="1200" dirty="0"/>
          </a:p>
          <a:p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展開時の引数：</a:t>
            </a:r>
            <a:endParaRPr lang="en-US" altLang="ja-JP" sz="1200" dirty="0"/>
          </a:p>
          <a:p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922800778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1BC"/>
      </a:accent2>
      <a:accent3>
        <a:srgbClr val="005B95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1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2241F67D-8274-5F4B-A058-BBA464A1C18E}"/>
    </a:ext>
  </a:extLst>
</a:theme>
</file>

<file path=ppt/theme/theme2.xml><?xml version="1.0" encoding="utf-8"?>
<a:theme xmlns:a="http://schemas.openxmlformats.org/drawingml/2006/main" name="コンテンツ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3A288B00-138B-724C-BB5B-3510F14405B4}"/>
    </a:ext>
  </a:extLst>
</a:theme>
</file>

<file path=ppt/theme/theme3.xml><?xml version="1.0" encoding="utf-8"?>
<a:theme xmlns:a="http://schemas.openxmlformats.org/drawingml/2006/main" name="ホワイト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ホワイト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17a988f-e51e-4c4c-b43c-b2493b468783">TFYTKN6ZYC3M-1187819969-1689</_dlc_DocId>
    <_dlc_DocIdUrl xmlns="217a988f-e51e-4c4c-b43c-b2493b468783">
      <Url>https://ils-segg.int.intellilink.co.jp/bp_pr/_layouts/15/DocIdRedir.aspx?ID=TFYTKN6ZYC3M-1187819969-1689</Url>
      <Description>TFYTKN6ZYC3M-1187819969-1689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C9CE887DBE0C24B8C779A9DBE2B8FFB" ma:contentTypeVersion="3" ma:contentTypeDescription="新しいドキュメントを作成します。" ma:contentTypeScope="" ma:versionID="3dfdaddab237015eea097cdae30b7674">
  <xsd:schema xmlns:xsd="http://www.w3.org/2001/XMLSchema" xmlns:xs="http://www.w3.org/2001/XMLSchema" xmlns:p="http://schemas.microsoft.com/office/2006/metadata/properties" xmlns:ns2="217a988f-e51e-4c4c-b43c-b2493b468783" targetNamespace="http://schemas.microsoft.com/office/2006/metadata/properties" ma:root="true" ma:fieldsID="bc2029c843cc56a2cc1588a57d3c5dab" ns2:_="">
    <xsd:import namespace="217a988f-e51e-4c4c-b43c-b2493b46878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a988f-e51e-4c4c-b43c-b2493b468783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ドキュメント ID 値" ma:description="このアイテムに割り当てられているドキュメント ID の値です。" ma:internalName="_dlc_DocId" ma:readOnly="true">
      <xsd:simpleType>
        <xsd:restriction base="dms:Text"/>
      </xsd:simpleType>
    </xsd:element>
    <xsd:element name="_dlc_DocIdUrl" ma:index="5" nillable="true" ma:displayName="ドキュメントID:" ma:description="このドキュメントへの常時接続リンクです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ID を保持" ma:description="追加時に ID を保持します。" ma:hidden="true" ma:internalName="_dlc_DocIdPersistId" ma:readOnly="true">
      <xsd:simpleType>
        <xsd:restriction base="dms:Boolean"/>
      </xsd:simpleType>
    </xsd:element>
    <xsd:element name="SharedWithUsers" ma:index="11" nillable="true" ma:displayName="共有相手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コンテンツ タイプ"/>
        <xsd:element ref="dc:title" minOccurs="0" maxOccurs="1" ma:index="3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74FE81C-C05A-4B4F-A50D-CFD6D7158BC3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217a988f-e51e-4c4c-b43c-b2493b46878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6873ED-B8EB-481F-A471-5F6A7BDD3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a988f-e51e-4c4c-b43c-b2493b4687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48F579-53B8-4B8C-9F58-0D818877B6A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731E8B3-E0B2-4FFA-B187-E791DEB0C80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CorpPresentation_Template_169_J (2)</Template>
  <TotalTime>0</TotalTime>
  <Words>582</Words>
  <Application>Microsoft Office PowerPoint</Application>
  <PresentationFormat>ワイド画面</PresentationFormat>
  <Paragraphs>195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Meiryo UI</vt:lpstr>
      <vt:lpstr>Arial</vt:lpstr>
      <vt:lpstr>表紙_Light</vt:lpstr>
      <vt:lpstr>コンテンツ_Light</vt:lpstr>
      <vt:lpstr>PowerPoint プレゼンテーション</vt:lpstr>
      <vt:lpstr>フロー概要（amazon connect)</vt:lpstr>
      <vt:lpstr>概要(Lambda) </vt:lpstr>
      <vt:lpstr>フローチャート(Lambda)</vt:lpstr>
      <vt:lpstr>DynamoDB</vt:lpstr>
      <vt:lpstr>CSV (祝日、臨時休業日、臨時休業時間）</vt:lpstr>
      <vt:lpstr>CSV (営業日時）※未使用</vt:lpstr>
      <vt:lpstr>EventBridge</vt:lpstr>
      <vt:lpstr>CloudFormation</vt:lpstr>
      <vt:lpstr>CloudFormation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2023-06-29T02:43:45Z</dcterms:created>
  <dcterms:modified xsi:type="dcterms:W3CDTF">2023-11-04T00:44:39Z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0x0101007C9CE887DBE0C24B8C779A9DBE2B8FFB</vt:lpwstr>
  </property>
  <property fmtid="{D5CDD505-2E9C-101B-9397-08002B2CF9AE}" pid="3" name="_dlc_DocIdItemGuid">
    <vt:lpwstr>bf29fb3a-3763-4d94-88aa-9c92d4b549ea</vt:lpwstr>
  </property>
</Properties>
</file>