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7"/>
  </p:notesMasterIdLst>
  <p:handoutMasterIdLst>
    <p:handoutMasterId r:id="rId18"/>
  </p:handoutMasterIdLst>
  <p:sldIdLst>
    <p:sldId id="410" r:id="rId5"/>
    <p:sldId id="383" r:id="rId6"/>
    <p:sldId id="412" r:id="rId7"/>
    <p:sldId id="391" r:id="rId8"/>
    <p:sldId id="413" r:id="rId9"/>
    <p:sldId id="408" r:id="rId10"/>
    <p:sldId id="414" r:id="rId11"/>
    <p:sldId id="407" r:id="rId12"/>
    <p:sldId id="416" r:id="rId13"/>
    <p:sldId id="415" r:id="rId14"/>
    <p:sldId id="406" r:id="rId15"/>
    <p:sldId id="3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6327"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21A7DB-C6F6-40C1-A8D2-895EA27218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82143B-2E21-4074-BD06-6906A24CBDE3}">
      <dgm:prSet/>
      <dgm:spPr/>
      <dgm:t>
        <a:bodyPr/>
        <a:lstStyle/>
        <a:p>
          <a:r>
            <a:rPr lang="en-US" b="1" i="0" dirty="0"/>
            <a:t>Meet the team</a:t>
          </a:r>
          <a:endParaRPr lang="en-US" dirty="0"/>
        </a:p>
      </dgm:t>
    </dgm:pt>
    <dgm:pt modelId="{AA23E6B1-5F7C-4401-BAE1-F87FF4962183}" type="parTrans" cxnId="{700541B1-01B5-40F1-85BC-8F9D02D5A93F}">
      <dgm:prSet/>
      <dgm:spPr/>
      <dgm:t>
        <a:bodyPr/>
        <a:lstStyle/>
        <a:p>
          <a:endParaRPr lang="en-US"/>
        </a:p>
      </dgm:t>
    </dgm:pt>
    <dgm:pt modelId="{250CCEEB-39CD-46D2-A222-DB6488ABF40B}" type="sibTrans" cxnId="{700541B1-01B5-40F1-85BC-8F9D02D5A93F}">
      <dgm:prSet/>
      <dgm:spPr/>
      <dgm:t>
        <a:bodyPr/>
        <a:lstStyle/>
        <a:p>
          <a:endParaRPr lang="en-US"/>
        </a:p>
      </dgm:t>
    </dgm:pt>
    <dgm:pt modelId="{B1103749-B44A-4CAE-BE6C-53453A96C0D9}">
      <dgm:prSet/>
      <dgm:spPr/>
      <dgm:t>
        <a:bodyPr/>
        <a:lstStyle/>
        <a:p>
          <a:r>
            <a:rPr lang="en-US" b="1" i="0" dirty="0"/>
            <a:t>Project introduction/ Project objective</a:t>
          </a:r>
          <a:endParaRPr lang="en-US" dirty="0"/>
        </a:p>
      </dgm:t>
    </dgm:pt>
    <dgm:pt modelId="{DCE7F75C-87BC-47D9-9693-68244309043C}" type="parTrans" cxnId="{3FB24E90-DCF0-4C65-9A7B-C5148DA8572C}">
      <dgm:prSet/>
      <dgm:spPr/>
      <dgm:t>
        <a:bodyPr/>
        <a:lstStyle/>
        <a:p>
          <a:endParaRPr lang="en-US"/>
        </a:p>
      </dgm:t>
    </dgm:pt>
    <dgm:pt modelId="{0F8D8068-649F-46B3-882F-72ED35146EF2}" type="sibTrans" cxnId="{3FB24E90-DCF0-4C65-9A7B-C5148DA8572C}">
      <dgm:prSet/>
      <dgm:spPr/>
      <dgm:t>
        <a:bodyPr/>
        <a:lstStyle/>
        <a:p>
          <a:endParaRPr lang="en-US"/>
        </a:p>
      </dgm:t>
    </dgm:pt>
    <dgm:pt modelId="{53A4181D-2CB8-4007-94DD-32D687B898AB}">
      <dgm:prSet/>
      <dgm:spPr/>
      <dgm:t>
        <a:bodyPr/>
        <a:lstStyle/>
        <a:p>
          <a:r>
            <a:rPr lang="en-US" b="1" i="0" dirty="0"/>
            <a:t>Dataset Descriptions</a:t>
          </a:r>
          <a:endParaRPr lang="en-US" dirty="0"/>
        </a:p>
      </dgm:t>
    </dgm:pt>
    <dgm:pt modelId="{E4679AE7-5A39-4554-9F6D-97EFB74BDB47}" type="parTrans" cxnId="{7424300B-2B84-4C0B-B050-75657AB4DA87}">
      <dgm:prSet/>
      <dgm:spPr/>
      <dgm:t>
        <a:bodyPr/>
        <a:lstStyle/>
        <a:p>
          <a:endParaRPr lang="en-US"/>
        </a:p>
      </dgm:t>
    </dgm:pt>
    <dgm:pt modelId="{1880CCF1-6D78-480D-93BB-DEB60731BE17}" type="sibTrans" cxnId="{7424300B-2B84-4C0B-B050-75657AB4DA87}">
      <dgm:prSet/>
      <dgm:spPr/>
      <dgm:t>
        <a:bodyPr/>
        <a:lstStyle/>
        <a:p>
          <a:endParaRPr lang="en-US"/>
        </a:p>
      </dgm:t>
    </dgm:pt>
    <dgm:pt modelId="{3E1BF86D-3032-4A78-9874-1E906E3DAF1E}">
      <dgm:prSet/>
      <dgm:spPr/>
      <dgm:t>
        <a:bodyPr/>
        <a:lstStyle/>
        <a:p>
          <a:r>
            <a:rPr lang="en-US" b="1" i="0" dirty="0"/>
            <a:t>Data Architecture</a:t>
          </a:r>
          <a:endParaRPr lang="en-US" dirty="0"/>
        </a:p>
      </dgm:t>
    </dgm:pt>
    <dgm:pt modelId="{1AD2B542-D7F8-4B29-93BE-7E9F19DDC9EB}" type="parTrans" cxnId="{E34F7A98-CB80-44D9-9CEC-FC5450E99441}">
      <dgm:prSet/>
      <dgm:spPr/>
      <dgm:t>
        <a:bodyPr/>
        <a:lstStyle/>
        <a:p>
          <a:endParaRPr lang="en-US"/>
        </a:p>
      </dgm:t>
    </dgm:pt>
    <dgm:pt modelId="{6865F068-2547-4559-ABEF-69B7630CD2A0}" type="sibTrans" cxnId="{E34F7A98-CB80-44D9-9CEC-FC5450E99441}">
      <dgm:prSet/>
      <dgm:spPr/>
      <dgm:t>
        <a:bodyPr/>
        <a:lstStyle/>
        <a:p>
          <a:endParaRPr lang="en-US"/>
        </a:p>
      </dgm:t>
    </dgm:pt>
    <dgm:pt modelId="{4D8CA055-D99D-4FE5-B559-DD3D583546D2}">
      <dgm:prSet/>
      <dgm:spPr/>
      <dgm:t>
        <a:bodyPr/>
        <a:lstStyle/>
        <a:p>
          <a:r>
            <a:rPr lang="en-US" b="1" dirty="0"/>
            <a:t>Non-Motorists Insights</a:t>
          </a:r>
        </a:p>
      </dgm:t>
    </dgm:pt>
    <dgm:pt modelId="{5CCB5D81-8584-4092-9658-3556ACE8B7D1}" type="parTrans" cxnId="{8679DEFE-83F0-43B2-A425-CED840BA576E}">
      <dgm:prSet/>
      <dgm:spPr/>
      <dgm:t>
        <a:bodyPr/>
        <a:lstStyle/>
        <a:p>
          <a:endParaRPr lang="en-US"/>
        </a:p>
      </dgm:t>
    </dgm:pt>
    <dgm:pt modelId="{354270AA-6C5B-49F0-879B-3EBFE178AE2A}" type="sibTrans" cxnId="{8679DEFE-83F0-43B2-A425-CED840BA576E}">
      <dgm:prSet/>
      <dgm:spPr/>
      <dgm:t>
        <a:bodyPr/>
        <a:lstStyle/>
        <a:p>
          <a:endParaRPr lang="en-US"/>
        </a:p>
      </dgm:t>
    </dgm:pt>
    <dgm:pt modelId="{3EE09EF8-1037-4AE6-8773-7CCA7CFCD45F}">
      <dgm:prSet/>
      <dgm:spPr/>
      <dgm:t>
        <a:bodyPr/>
        <a:lstStyle/>
        <a:p>
          <a:r>
            <a:rPr lang="en-US" b="1" i="0" dirty="0"/>
            <a:t>Incidents Insights</a:t>
          </a:r>
          <a:endParaRPr lang="en-US" dirty="0"/>
        </a:p>
      </dgm:t>
    </dgm:pt>
    <dgm:pt modelId="{3481815E-B64C-41F0-9A7C-7E7E6D702994}" type="parTrans" cxnId="{7F151C49-5970-4E62-871D-6F862FD85F46}">
      <dgm:prSet/>
      <dgm:spPr/>
      <dgm:t>
        <a:bodyPr/>
        <a:lstStyle/>
        <a:p>
          <a:endParaRPr lang="en-US"/>
        </a:p>
      </dgm:t>
    </dgm:pt>
    <dgm:pt modelId="{4D473EC3-42CD-458F-93EE-611F803F4B29}" type="sibTrans" cxnId="{7F151C49-5970-4E62-871D-6F862FD85F46}">
      <dgm:prSet/>
      <dgm:spPr/>
      <dgm:t>
        <a:bodyPr/>
        <a:lstStyle/>
        <a:p>
          <a:endParaRPr lang="en-US"/>
        </a:p>
      </dgm:t>
    </dgm:pt>
    <dgm:pt modelId="{CAA280DD-2BB8-45C4-B032-EE6227826235}">
      <dgm:prSet/>
      <dgm:spPr/>
      <dgm:t>
        <a:bodyPr/>
        <a:lstStyle/>
        <a:p>
          <a:r>
            <a:rPr lang="en-US" b="1" i="0" dirty="0"/>
            <a:t>Summary and Future Work</a:t>
          </a:r>
          <a:endParaRPr lang="en-US" dirty="0"/>
        </a:p>
      </dgm:t>
    </dgm:pt>
    <dgm:pt modelId="{BF73BCFE-E312-4B4E-A1E6-6951ABAFA8B2}" type="parTrans" cxnId="{E69DDD51-50E0-4EAD-81EF-C3613B17B551}">
      <dgm:prSet/>
      <dgm:spPr/>
      <dgm:t>
        <a:bodyPr/>
        <a:lstStyle/>
        <a:p>
          <a:endParaRPr lang="en-US"/>
        </a:p>
      </dgm:t>
    </dgm:pt>
    <dgm:pt modelId="{10FEE7E6-4BF8-487C-BCA0-CA6185218ED7}" type="sibTrans" cxnId="{E69DDD51-50E0-4EAD-81EF-C3613B17B551}">
      <dgm:prSet/>
      <dgm:spPr/>
      <dgm:t>
        <a:bodyPr/>
        <a:lstStyle/>
        <a:p>
          <a:endParaRPr lang="en-US"/>
        </a:p>
      </dgm:t>
    </dgm:pt>
    <dgm:pt modelId="{E9E7C163-943B-4DAE-A87B-F8A1EFC1AF0A}">
      <dgm:prSet/>
      <dgm:spPr/>
      <dgm:t>
        <a:bodyPr/>
        <a:lstStyle/>
        <a:p>
          <a:r>
            <a:rPr lang="en-US" b="1" i="0" dirty="0"/>
            <a:t>Drivers Insights</a:t>
          </a:r>
          <a:endParaRPr lang="en-US" dirty="0"/>
        </a:p>
      </dgm:t>
    </dgm:pt>
    <dgm:pt modelId="{0674D0BC-79B7-48CB-A2FB-A9D9622693E3}" type="sibTrans" cxnId="{8944425D-0606-4430-B32B-B033E8B80CF0}">
      <dgm:prSet/>
      <dgm:spPr/>
      <dgm:t>
        <a:bodyPr/>
        <a:lstStyle/>
        <a:p>
          <a:endParaRPr lang="en-US"/>
        </a:p>
      </dgm:t>
    </dgm:pt>
    <dgm:pt modelId="{0C8F2AA9-8FDF-4E76-BC94-5E9E6D5A3C7C}" type="parTrans" cxnId="{8944425D-0606-4430-B32B-B033E8B80CF0}">
      <dgm:prSet/>
      <dgm:spPr/>
      <dgm:t>
        <a:bodyPr/>
        <a:lstStyle/>
        <a:p>
          <a:endParaRPr lang="en-US"/>
        </a:p>
      </dgm:t>
    </dgm:pt>
    <dgm:pt modelId="{0FD99C6B-0387-4A49-B8F4-EB934D383BE1}" type="pres">
      <dgm:prSet presAssocID="{4721A7DB-C6F6-40C1-A8D2-895EA272182B}" presName="linear" presStyleCnt="0">
        <dgm:presLayoutVars>
          <dgm:animLvl val="lvl"/>
          <dgm:resizeHandles val="exact"/>
        </dgm:presLayoutVars>
      </dgm:prSet>
      <dgm:spPr/>
    </dgm:pt>
    <dgm:pt modelId="{554ABBEF-F247-479B-8B60-C895813510EF}" type="pres">
      <dgm:prSet presAssocID="{9282143B-2E21-4074-BD06-6906A24CBDE3}" presName="parentText" presStyleLbl="node1" presStyleIdx="0" presStyleCnt="8">
        <dgm:presLayoutVars>
          <dgm:chMax val="0"/>
          <dgm:bulletEnabled val="1"/>
        </dgm:presLayoutVars>
      </dgm:prSet>
      <dgm:spPr/>
    </dgm:pt>
    <dgm:pt modelId="{F9DB1B19-D54D-4558-B638-ADF404C10CBB}" type="pres">
      <dgm:prSet presAssocID="{250CCEEB-39CD-46D2-A222-DB6488ABF40B}" presName="spacer" presStyleCnt="0"/>
      <dgm:spPr/>
    </dgm:pt>
    <dgm:pt modelId="{453DDEA1-8A02-4307-A353-90CB99BFCEFB}" type="pres">
      <dgm:prSet presAssocID="{B1103749-B44A-4CAE-BE6C-53453A96C0D9}" presName="parentText" presStyleLbl="node1" presStyleIdx="1" presStyleCnt="8">
        <dgm:presLayoutVars>
          <dgm:chMax val="0"/>
          <dgm:bulletEnabled val="1"/>
        </dgm:presLayoutVars>
      </dgm:prSet>
      <dgm:spPr/>
    </dgm:pt>
    <dgm:pt modelId="{CF16C353-3DB2-436D-A819-33BFA7A58A56}" type="pres">
      <dgm:prSet presAssocID="{0F8D8068-649F-46B3-882F-72ED35146EF2}" presName="spacer" presStyleCnt="0"/>
      <dgm:spPr/>
    </dgm:pt>
    <dgm:pt modelId="{9E0E0880-F3BD-4B71-A0E1-0982A30F9CAB}" type="pres">
      <dgm:prSet presAssocID="{53A4181D-2CB8-4007-94DD-32D687B898AB}" presName="parentText" presStyleLbl="node1" presStyleIdx="2" presStyleCnt="8">
        <dgm:presLayoutVars>
          <dgm:chMax val="0"/>
          <dgm:bulletEnabled val="1"/>
        </dgm:presLayoutVars>
      </dgm:prSet>
      <dgm:spPr/>
    </dgm:pt>
    <dgm:pt modelId="{9AD3BAC9-B787-4853-A3EB-1C7EC3677258}" type="pres">
      <dgm:prSet presAssocID="{1880CCF1-6D78-480D-93BB-DEB60731BE17}" presName="spacer" presStyleCnt="0"/>
      <dgm:spPr/>
    </dgm:pt>
    <dgm:pt modelId="{38A5BFF5-2B41-48EC-A3F7-91B750CEAD06}" type="pres">
      <dgm:prSet presAssocID="{3E1BF86D-3032-4A78-9874-1E906E3DAF1E}" presName="parentText" presStyleLbl="node1" presStyleIdx="3" presStyleCnt="8">
        <dgm:presLayoutVars>
          <dgm:chMax val="0"/>
          <dgm:bulletEnabled val="1"/>
        </dgm:presLayoutVars>
      </dgm:prSet>
      <dgm:spPr/>
    </dgm:pt>
    <dgm:pt modelId="{A60894A8-158C-4041-8833-AC246C850700}" type="pres">
      <dgm:prSet presAssocID="{6865F068-2547-4559-ABEF-69B7630CD2A0}" presName="spacer" presStyleCnt="0"/>
      <dgm:spPr/>
    </dgm:pt>
    <dgm:pt modelId="{AD156D25-CE13-4271-BB98-066EC224A125}" type="pres">
      <dgm:prSet presAssocID="{E9E7C163-943B-4DAE-A87B-F8A1EFC1AF0A}" presName="parentText" presStyleLbl="node1" presStyleIdx="4" presStyleCnt="8">
        <dgm:presLayoutVars>
          <dgm:chMax val="0"/>
          <dgm:bulletEnabled val="1"/>
        </dgm:presLayoutVars>
      </dgm:prSet>
      <dgm:spPr/>
    </dgm:pt>
    <dgm:pt modelId="{44BE2B31-C7ED-4062-8827-AD5B1068AF74}" type="pres">
      <dgm:prSet presAssocID="{0674D0BC-79B7-48CB-A2FB-A9D9622693E3}" presName="spacer" presStyleCnt="0"/>
      <dgm:spPr/>
    </dgm:pt>
    <dgm:pt modelId="{81E80E99-222C-49DB-AE10-4EAC9DCEE1D3}" type="pres">
      <dgm:prSet presAssocID="{4D8CA055-D99D-4FE5-B559-DD3D583546D2}" presName="parentText" presStyleLbl="node1" presStyleIdx="5" presStyleCnt="8">
        <dgm:presLayoutVars>
          <dgm:chMax val="0"/>
          <dgm:bulletEnabled val="1"/>
        </dgm:presLayoutVars>
      </dgm:prSet>
      <dgm:spPr/>
    </dgm:pt>
    <dgm:pt modelId="{092AE5B8-D100-4B82-9F19-C2A8114A5E5B}" type="pres">
      <dgm:prSet presAssocID="{354270AA-6C5B-49F0-879B-3EBFE178AE2A}" presName="spacer" presStyleCnt="0"/>
      <dgm:spPr/>
    </dgm:pt>
    <dgm:pt modelId="{C272EF8A-4BBF-4D16-A876-A0182DFCD779}" type="pres">
      <dgm:prSet presAssocID="{3EE09EF8-1037-4AE6-8773-7CCA7CFCD45F}" presName="parentText" presStyleLbl="node1" presStyleIdx="6" presStyleCnt="8">
        <dgm:presLayoutVars>
          <dgm:chMax val="0"/>
          <dgm:bulletEnabled val="1"/>
        </dgm:presLayoutVars>
      </dgm:prSet>
      <dgm:spPr/>
    </dgm:pt>
    <dgm:pt modelId="{AA9C6DF9-DCDE-481B-837F-C7B781358FF7}" type="pres">
      <dgm:prSet presAssocID="{4D473EC3-42CD-458F-93EE-611F803F4B29}" presName="spacer" presStyleCnt="0"/>
      <dgm:spPr/>
    </dgm:pt>
    <dgm:pt modelId="{CF3BC6F1-31A4-4665-8947-F336534D6969}" type="pres">
      <dgm:prSet presAssocID="{CAA280DD-2BB8-45C4-B032-EE6227826235}" presName="parentText" presStyleLbl="node1" presStyleIdx="7" presStyleCnt="8">
        <dgm:presLayoutVars>
          <dgm:chMax val="0"/>
          <dgm:bulletEnabled val="1"/>
        </dgm:presLayoutVars>
      </dgm:prSet>
      <dgm:spPr/>
    </dgm:pt>
  </dgm:ptLst>
  <dgm:cxnLst>
    <dgm:cxn modelId="{7424300B-2B84-4C0B-B050-75657AB4DA87}" srcId="{4721A7DB-C6F6-40C1-A8D2-895EA272182B}" destId="{53A4181D-2CB8-4007-94DD-32D687B898AB}" srcOrd="2" destOrd="0" parTransId="{E4679AE7-5A39-4554-9F6D-97EFB74BDB47}" sibTransId="{1880CCF1-6D78-480D-93BB-DEB60731BE17}"/>
    <dgm:cxn modelId="{4652BB0D-39CA-4EE1-ACDD-9DF29B1FBCF7}" type="presOf" srcId="{4721A7DB-C6F6-40C1-A8D2-895EA272182B}" destId="{0FD99C6B-0387-4A49-B8F4-EB934D383BE1}" srcOrd="0" destOrd="0" presId="urn:microsoft.com/office/officeart/2005/8/layout/vList2"/>
    <dgm:cxn modelId="{7C98B315-9A14-4AB2-9354-779F8468A6BF}" type="presOf" srcId="{9282143B-2E21-4074-BD06-6906A24CBDE3}" destId="{554ABBEF-F247-479B-8B60-C895813510EF}" srcOrd="0" destOrd="0" presId="urn:microsoft.com/office/officeart/2005/8/layout/vList2"/>
    <dgm:cxn modelId="{5BB16021-90FE-46D0-BC38-9EBFCA30150F}" type="presOf" srcId="{3EE09EF8-1037-4AE6-8773-7CCA7CFCD45F}" destId="{C272EF8A-4BBF-4D16-A876-A0182DFCD779}" srcOrd="0" destOrd="0" presId="urn:microsoft.com/office/officeart/2005/8/layout/vList2"/>
    <dgm:cxn modelId="{C256EB35-6314-4038-BEB1-95EDD0ADAD25}" type="presOf" srcId="{CAA280DD-2BB8-45C4-B032-EE6227826235}" destId="{CF3BC6F1-31A4-4665-8947-F336534D6969}" srcOrd="0" destOrd="0" presId="urn:microsoft.com/office/officeart/2005/8/layout/vList2"/>
    <dgm:cxn modelId="{5A1BD237-316D-46FA-85BF-5C47136579B0}" type="presOf" srcId="{B1103749-B44A-4CAE-BE6C-53453A96C0D9}" destId="{453DDEA1-8A02-4307-A353-90CB99BFCEFB}" srcOrd="0" destOrd="0" presId="urn:microsoft.com/office/officeart/2005/8/layout/vList2"/>
    <dgm:cxn modelId="{8944425D-0606-4430-B32B-B033E8B80CF0}" srcId="{4721A7DB-C6F6-40C1-A8D2-895EA272182B}" destId="{E9E7C163-943B-4DAE-A87B-F8A1EFC1AF0A}" srcOrd="4" destOrd="0" parTransId="{0C8F2AA9-8FDF-4E76-BC94-5E9E6D5A3C7C}" sibTransId="{0674D0BC-79B7-48CB-A2FB-A9D9622693E3}"/>
    <dgm:cxn modelId="{7F151C49-5970-4E62-871D-6F862FD85F46}" srcId="{4721A7DB-C6F6-40C1-A8D2-895EA272182B}" destId="{3EE09EF8-1037-4AE6-8773-7CCA7CFCD45F}" srcOrd="6" destOrd="0" parTransId="{3481815E-B64C-41F0-9A7C-7E7E6D702994}" sibTransId="{4D473EC3-42CD-458F-93EE-611F803F4B29}"/>
    <dgm:cxn modelId="{E69DDD51-50E0-4EAD-81EF-C3613B17B551}" srcId="{4721A7DB-C6F6-40C1-A8D2-895EA272182B}" destId="{CAA280DD-2BB8-45C4-B032-EE6227826235}" srcOrd="7" destOrd="0" parTransId="{BF73BCFE-E312-4B4E-A1E6-6951ABAFA8B2}" sibTransId="{10FEE7E6-4BF8-487C-BCA0-CA6185218ED7}"/>
    <dgm:cxn modelId="{3FB24E90-DCF0-4C65-9A7B-C5148DA8572C}" srcId="{4721A7DB-C6F6-40C1-A8D2-895EA272182B}" destId="{B1103749-B44A-4CAE-BE6C-53453A96C0D9}" srcOrd="1" destOrd="0" parTransId="{DCE7F75C-87BC-47D9-9693-68244309043C}" sibTransId="{0F8D8068-649F-46B3-882F-72ED35146EF2}"/>
    <dgm:cxn modelId="{C2310891-2FC0-4157-ADBA-580DBDCD4E2D}" type="presOf" srcId="{53A4181D-2CB8-4007-94DD-32D687B898AB}" destId="{9E0E0880-F3BD-4B71-A0E1-0982A30F9CAB}" srcOrd="0" destOrd="0" presId="urn:microsoft.com/office/officeart/2005/8/layout/vList2"/>
    <dgm:cxn modelId="{C6EA6796-5829-4466-A472-17769CA21DAC}" type="presOf" srcId="{4D8CA055-D99D-4FE5-B559-DD3D583546D2}" destId="{81E80E99-222C-49DB-AE10-4EAC9DCEE1D3}" srcOrd="0" destOrd="0" presId="urn:microsoft.com/office/officeart/2005/8/layout/vList2"/>
    <dgm:cxn modelId="{E34F7A98-CB80-44D9-9CEC-FC5450E99441}" srcId="{4721A7DB-C6F6-40C1-A8D2-895EA272182B}" destId="{3E1BF86D-3032-4A78-9874-1E906E3DAF1E}" srcOrd="3" destOrd="0" parTransId="{1AD2B542-D7F8-4B29-93BE-7E9F19DDC9EB}" sibTransId="{6865F068-2547-4559-ABEF-69B7630CD2A0}"/>
    <dgm:cxn modelId="{700541B1-01B5-40F1-85BC-8F9D02D5A93F}" srcId="{4721A7DB-C6F6-40C1-A8D2-895EA272182B}" destId="{9282143B-2E21-4074-BD06-6906A24CBDE3}" srcOrd="0" destOrd="0" parTransId="{AA23E6B1-5F7C-4401-BAE1-F87FF4962183}" sibTransId="{250CCEEB-39CD-46D2-A222-DB6488ABF40B}"/>
    <dgm:cxn modelId="{32E450BA-447C-44F2-97D4-B2EC1A295644}" type="presOf" srcId="{E9E7C163-943B-4DAE-A87B-F8A1EFC1AF0A}" destId="{AD156D25-CE13-4271-BB98-066EC224A125}" srcOrd="0" destOrd="0" presId="urn:microsoft.com/office/officeart/2005/8/layout/vList2"/>
    <dgm:cxn modelId="{745C0DEF-2E0A-4369-9891-A028C35DA6F2}" type="presOf" srcId="{3E1BF86D-3032-4A78-9874-1E906E3DAF1E}" destId="{38A5BFF5-2B41-48EC-A3F7-91B750CEAD06}" srcOrd="0" destOrd="0" presId="urn:microsoft.com/office/officeart/2005/8/layout/vList2"/>
    <dgm:cxn modelId="{8679DEFE-83F0-43B2-A425-CED840BA576E}" srcId="{4721A7DB-C6F6-40C1-A8D2-895EA272182B}" destId="{4D8CA055-D99D-4FE5-B559-DD3D583546D2}" srcOrd="5" destOrd="0" parTransId="{5CCB5D81-8584-4092-9658-3556ACE8B7D1}" sibTransId="{354270AA-6C5B-49F0-879B-3EBFE178AE2A}"/>
    <dgm:cxn modelId="{6E7055F9-5F3B-46F6-B48F-F4DC071E13EA}" type="presParOf" srcId="{0FD99C6B-0387-4A49-B8F4-EB934D383BE1}" destId="{554ABBEF-F247-479B-8B60-C895813510EF}" srcOrd="0" destOrd="0" presId="urn:microsoft.com/office/officeart/2005/8/layout/vList2"/>
    <dgm:cxn modelId="{104A5B17-9865-4297-BE59-DD17D5CB61E9}" type="presParOf" srcId="{0FD99C6B-0387-4A49-B8F4-EB934D383BE1}" destId="{F9DB1B19-D54D-4558-B638-ADF404C10CBB}" srcOrd="1" destOrd="0" presId="urn:microsoft.com/office/officeart/2005/8/layout/vList2"/>
    <dgm:cxn modelId="{6252071F-ED14-459F-9B6C-126A8FB83F1C}" type="presParOf" srcId="{0FD99C6B-0387-4A49-B8F4-EB934D383BE1}" destId="{453DDEA1-8A02-4307-A353-90CB99BFCEFB}" srcOrd="2" destOrd="0" presId="urn:microsoft.com/office/officeart/2005/8/layout/vList2"/>
    <dgm:cxn modelId="{8C368EFE-01F6-4D75-A806-10101BA7A714}" type="presParOf" srcId="{0FD99C6B-0387-4A49-B8F4-EB934D383BE1}" destId="{CF16C353-3DB2-436D-A819-33BFA7A58A56}" srcOrd="3" destOrd="0" presId="urn:microsoft.com/office/officeart/2005/8/layout/vList2"/>
    <dgm:cxn modelId="{6FF9CE02-9CA7-4EC0-9547-18E6F0B1C4B2}" type="presParOf" srcId="{0FD99C6B-0387-4A49-B8F4-EB934D383BE1}" destId="{9E0E0880-F3BD-4B71-A0E1-0982A30F9CAB}" srcOrd="4" destOrd="0" presId="urn:microsoft.com/office/officeart/2005/8/layout/vList2"/>
    <dgm:cxn modelId="{07F54D0E-7416-4BF9-8DB5-863871E88C57}" type="presParOf" srcId="{0FD99C6B-0387-4A49-B8F4-EB934D383BE1}" destId="{9AD3BAC9-B787-4853-A3EB-1C7EC3677258}" srcOrd="5" destOrd="0" presId="urn:microsoft.com/office/officeart/2005/8/layout/vList2"/>
    <dgm:cxn modelId="{0A550DBA-4457-4350-A1CE-95D42F543F04}" type="presParOf" srcId="{0FD99C6B-0387-4A49-B8F4-EB934D383BE1}" destId="{38A5BFF5-2B41-48EC-A3F7-91B750CEAD06}" srcOrd="6" destOrd="0" presId="urn:microsoft.com/office/officeart/2005/8/layout/vList2"/>
    <dgm:cxn modelId="{C4BE1A77-A4CD-47B8-8743-CE9500730DAA}" type="presParOf" srcId="{0FD99C6B-0387-4A49-B8F4-EB934D383BE1}" destId="{A60894A8-158C-4041-8833-AC246C850700}" srcOrd="7" destOrd="0" presId="urn:microsoft.com/office/officeart/2005/8/layout/vList2"/>
    <dgm:cxn modelId="{C25FD5E8-37C5-4D95-9DDE-39FF1BC31F0C}" type="presParOf" srcId="{0FD99C6B-0387-4A49-B8F4-EB934D383BE1}" destId="{AD156D25-CE13-4271-BB98-066EC224A125}" srcOrd="8" destOrd="0" presId="urn:microsoft.com/office/officeart/2005/8/layout/vList2"/>
    <dgm:cxn modelId="{E75C81B3-4346-4CCA-A254-EE78101AE0B9}" type="presParOf" srcId="{0FD99C6B-0387-4A49-B8F4-EB934D383BE1}" destId="{44BE2B31-C7ED-4062-8827-AD5B1068AF74}" srcOrd="9" destOrd="0" presId="urn:microsoft.com/office/officeart/2005/8/layout/vList2"/>
    <dgm:cxn modelId="{54788CE9-A9DB-47C0-B904-EC0BD3750B7E}" type="presParOf" srcId="{0FD99C6B-0387-4A49-B8F4-EB934D383BE1}" destId="{81E80E99-222C-49DB-AE10-4EAC9DCEE1D3}" srcOrd="10" destOrd="0" presId="urn:microsoft.com/office/officeart/2005/8/layout/vList2"/>
    <dgm:cxn modelId="{7A16E8B0-A410-4077-898A-F2C54024B3FE}" type="presParOf" srcId="{0FD99C6B-0387-4A49-B8F4-EB934D383BE1}" destId="{092AE5B8-D100-4B82-9F19-C2A8114A5E5B}" srcOrd="11" destOrd="0" presId="urn:microsoft.com/office/officeart/2005/8/layout/vList2"/>
    <dgm:cxn modelId="{68393087-5DE5-4154-B94B-471C33218366}" type="presParOf" srcId="{0FD99C6B-0387-4A49-B8F4-EB934D383BE1}" destId="{C272EF8A-4BBF-4D16-A876-A0182DFCD779}" srcOrd="12" destOrd="0" presId="urn:microsoft.com/office/officeart/2005/8/layout/vList2"/>
    <dgm:cxn modelId="{5D9220DB-4FBB-4EE3-A884-20285CD10783}" type="presParOf" srcId="{0FD99C6B-0387-4A49-B8F4-EB934D383BE1}" destId="{AA9C6DF9-DCDE-481B-837F-C7B781358FF7}" srcOrd="13" destOrd="0" presId="urn:microsoft.com/office/officeart/2005/8/layout/vList2"/>
    <dgm:cxn modelId="{EE3A0E91-C7C8-42A7-AEE1-4DB2F7EBD2A6}" type="presParOf" srcId="{0FD99C6B-0387-4A49-B8F4-EB934D383BE1}" destId="{CF3BC6F1-31A4-4665-8947-F336534D6969}"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E421F3-55EE-40C6-AC8F-1772741D27E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7D9B98E0-68A4-4E4C-B2CE-E0038B6DB3A4}">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gm:t>
    </dgm:pt>
    <dgm:pt modelId="{50D8AADA-F637-4093-A47C-06F875C9D9D9}" type="parTrans" cxnId="{0C4F6170-8BEB-40F6-B964-E5E5E21644C1}">
      <dgm:prSet/>
      <dgm:spPr/>
      <dgm:t>
        <a:bodyPr/>
        <a:lstStyle/>
        <a:p>
          <a:endParaRPr lang="en-IN"/>
        </a:p>
      </dgm:t>
    </dgm:pt>
    <dgm:pt modelId="{BB01EABE-DD57-4A60-B7BA-29493829645D}" type="sibTrans" cxnId="{0C4F6170-8BEB-40F6-B964-E5E5E21644C1}">
      <dgm:prSet/>
      <dgm:spPr/>
      <dgm:t>
        <a:bodyPr/>
        <a:lstStyle/>
        <a:p>
          <a:endParaRPr lang="en-IN"/>
        </a:p>
      </dgm:t>
    </dgm:pt>
    <dgm:pt modelId="{5CDFDB40-FE33-46F6-B215-6E0555F6029B}">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gm:t>
    </dgm:pt>
    <dgm:pt modelId="{DF8BB42A-F69E-4D42-8323-880D4EA26A1D}" type="parTrans" cxnId="{99017E32-6CCD-4648-93C5-2490F3EFDF07}">
      <dgm:prSet/>
      <dgm:spPr/>
      <dgm:t>
        <a:bodyPr/>
        <a:lstStyle/>
        <a:p>
          <a:endParaRPr lang="en-IN"/>
        </a:p>
      </dgm:t>
    </dgm:pt>
    <dgm:pt modelId="{6BEB9181-E9C5-4296-8F62-43536AD500E6}" type="sibTrans" cxnId="{99017E32-6CCD-4648-93C5-2490F3EFDF07}">
      <dgm:prSet/>
      <dgm:spPr/>
      <dgm:t>
        <a:bodyPr/>
        <a:lstStyle/>
        <a:p>
          <a:endParaRPr lang="en-IN"/>
        </a:p>
      </dgm:t>
    </dgm:pt>
    <dgm:pt modelId="{F22F1864-727F-4C9F-8D55-E1DC21D19A06}">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gm:t>
    </dgm:pt>
    <dgm:pt modelId="{918A84B3-42A3-488F-B9EC-D3AEFB0A27CD}" type="parTrans" cxnId="{B6230BBC-C58D-4E72-AD2F-1D8BF584537E}">
      <dgm:prSet/>
      <dgm:spPr/>
      <dgm:t>
        <a:bodyPr/>
        <a:lstStyle/>
        <a:p>
          <a:endParaRPr lang="en-IN"/>
        </a:p>
      </dgm:t>
    </dgm:pt>
    <dgm:pt modelId="{930D721A-2AFE-494E-80D8-814BD53334B9}" type="sibTrans" cxnId="{B6230BBC-C58D-4E72-AD2F-1D8BF584537E}">
      <dgm:prSet/>
      <dgm:spPr/>
      <dgm:t>
        <a:bodyPr/>
        <a:lstStyle/>
        <a:p>
          <a:endParaRPr lang="en-IN"/>
        </a:p>
      </dgm:t>
    </dgm:pt>
    <dgm:pt modelId="{19239065-B001-49C2-B452-5FD0FC8C087F}" type="pres">
      <dgm:prSet presAssocID="{A7E421F3-55EE-40C6-AC8F-1772741D27EB}" presName="linearFlow" presStyleCnt="0">
        <dgm:presLayoutVars>
          <dgm:dir/>
          <dgm:resizeHandles val="exact"/>
        </dgm:presLayoutVars>
      </dgm:prSet>
      <dgm:spPr/>
    </dgm:pt>
    <dgm:pt modelId="{03541AF1-ACD2-4936-BEB5-526446D75C42}" type="pres">
      <dgm:prSet presAssocID="{7D9B98E0-68A4-4E4C-B2CE-E0038B6DB3A4}" presName="composite" presStyleCnt="0"/>
      <dgm:spPr/>
    </dgm:pt>
    <dgm:pt modelId="{1AB84F75-E497-4457-9CAF-7D6C3505C3E1}" type="pres">
      <dgm:prSet presAssocID="{7D9B98E0-68A4-4E4C-B2CE-E0038B6DB3A4}" presName="imgShp" presStyleLbl="fgImgPlace1" presStyleIdx="0" presStyleCnt="3" custLinFactNeighborX="12"/>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3FE304B6-5DFF-4364-9805-E178301A0EC5}" type="pres">
      <dgm:prSet presAssocID="{7D9B98E0-68A4-4E4C-B2CE-E0038B6DB3A4}" presName="txShp" presStyleLbl="node1" presStyleIdx="0" presStyleCnt="3" custScaleX="109808">
        <dgm:presLayoutVars>
          <dgm:bulletEnabled val="1"/>
        </dgm:presLayoutVars>
      </dgm:prSet>
      <dgm:spPr/>
    </dgm:pt>
    <dgm:pt modelId="{E442610E-EDAB-4FBD-B712-27951C076AD8}" type="pres">
      <dgm:prSet presAssocID="{BB01EABE-DD57-4A60-B7BA-29493829645D}" presName="spacing" presStyleCnt="0"/>
      <dgm:spPr/>
    </dgm:pt>
    <dgm:pt modelId="{B0518C3E-C37E-43E4-BD09-8D213355AEC9}" type="pres">
      <dgm:prSet presAssocID="{F22F1864-727F-4C9F-8D55-E1DC21D19A06}" presName="composite" presStyleCnt="0"/>
      <dgm:spPr/>
    </dgm:pt>
    <dgm:pt modelId="{2761C90C-9701-4AEC-B46D-A6095B39EF4F}" type="pres">
      <dgm:prSet presAssocID="{F22F1864-727F-4C9F-8D55-E1DC21D19A06}"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pt>
    <dgm:pt modelId="{73F0A2E3-C366-4D81-B5E7-C0D3D8277752}" type="pres">
      <dgm:prSet presAssocID="{F22F1864-727F-4C9F-8D55-E1DC21D19A06}" presName="txShp" presStyleLbl="node1" presStyleIdx="1" presStyleCnt="3" custScaleX="107236" custScaleY="104528">
        <dgm:presLayoutVars>
          <dgm:bulletEnabled val="1"/>
        </dgm:presLayoutVars>
      </dgm:prSet>
      <dgm:spPr/>
    </dgm:pt>
    <dgm:pt modelId="{87883309-C465-4E55-933D-DA49A3D65505}" type="pres">
      <dgm:prSet presAssocID="{930D721A-2AFE-494E-80D8-814BD53334B9}" presName="spacing" presStyleCnt="0"/>
      <dgm:spPr/>
    </dgm:pt>
    <dgm:pt modelId="{7BC9F912-79BF-4EEB-B9C8-39AE300BACD8}" type="pres">
      <dgm:prSet presAssocID="{5CDFDB40-FE33-46F6-B215-6E0555F6029B}" presName="composite" presStyleCnt="0"/>
      <dgm:spPr/>
    </dgm:pt>
    <dgm:pt modelId="{155F6575-9298-4839-A451-56AC726C68D7}" type="pres">
      <dgm:prSet presAssocID="{5CDFDB40-FE33-46F6-B215-6E0555F6029B}" presName="imgShp" presStyleLbl="fgImgPlace1" presStyleIdx="2" presStyleCnt="3"/>
      <dgm:spPr>
        <a:blipFill>
          <a:blip xmlns:r="http://schemas.openxmlformats.org/officeDocument/2006/relationships" r:embed="rId3"/>
          <a:srcRect/>
          <a:stretch>
            <a:fillRect l="-6000" r="-6000"/>
          </a:stretch>
        </a:blipFill>
      </dgm:spPr>
    </dgm:pt>
    <dgm:pt modelId="{583B36E6-46F5-48F4-AD83-2B246EAFE7B7}" type="pres">
      <dgm:prSet presAssocID="{5CDFDB40-FE33-46F6-B215-6E0555F6029B}" presName="txShp" presStyleLbl="node1" presStyleIdx="2" presStyleCnt="3" custScaleX="104548" custScaleY="122274">
        <dgm:presLayoutVars>
          <dgm:bulletEnabled val="1"/>
        </dgm:presLayoutVars>
      </dgm:prSet>
      <dgm:spPr/>
    </dgm:pt>
  </dgm:ptLst>
  <dgm:cxnLst>
    <dgm:cxn modelId="{5FDB730E-8B8F-4FE6-A504-0236419F8E41}" type="presOf" srcId="{F22F1864-727F-4C9F-8D55-E1DC21D19A06}" destId="{73F0A2E3-C366-4D81-B5E7-C0D3D8277752}" srcOrd="0" destOrd="0" presId="urn:microsoft.com/office/officeart/2005/8/layout/vList3"/>
    <dgm:cxn modelId="{99017E32-6CCD-4648-93C5-2490F3EFDF07}" srcId="{A7E421F3-55EE-40C6-AC8F-1772741D27EB}" destId="{5CDFDB40-FE33-46F6-B215-6E0555F6029B}" srcOrd="2" destOrd="0" parTransId="{DF8BB42A-F69E-4D42-8323-880D4EA26A1D}" sibTransId="{6BEB9181-E9C5-4296-8F62-43536AD500E6}"/>
    <dgm:cxn modelId="{1863943C-7895-47E7-8A4E-A75DFF6F4EE5}" type="presOf" srcId="{A7E421F3-55EE-40C6-AC8F-1772741D27EB}" destId="{19239065-B001-49C2-B452-5FD0FC8C087F}" srcOrd="0" destOrd="0" presId="urn:microsoft.com/office/officeart/2005/8/layout/vList3"/>
    <dgm:cxn modelId="{0C4F6170-8BEB-40F6-B964-E5E5E21644C1}" srcId="{A7E421F3-55EE-40C6-AC8F-1772741D27EB}" destId="{7D9B98E0-68A4-4E4C-B2CE-E0038B6DB3A4}" srcOrd="0" destOrd="0" parTransId="{50D8AADA-F637-4093-A47C-06F875C9D9D9}" sibTransId="{BB01EABE-DD57-4A60-B7BA-29493829645D}"/>
    <dgm:cxn modelId="{09E62F91-07F7-485F-8899-AF22B1EAEE14}" type="presOf" srcId="{7D9B98E0-68A4-4E4C-B2CE-E0038B6DB3A4}" destId="{3FE304B6-5DFF-4364-9805-E178301A0EC5}" srcOrd="0" destOrd="0" presId="urn:microsoft.com/office/officeart/2005/8/layout/vList3"/>
    <dgm:cxn modelId="{B6230BBC-C58D-4E72-AD2F-1D8BF584537E}" srcId="{A7E421F3-55EE-40C6-AC8F-1772741D27EB}" destId="{F22F1864-727F-4C9F-8D55-E1DC21D19A06}" srcOrd="1" destOrd="0" parTransId="{918A84B3-42A3-488F-B9EC-D3AEFB0A27CD}" sibTransId="{930D721A-2AFE-494E-80D8-814BD53334B9}"/>
    <dgm:cxn modelId="{A2F6B1DB-92FA-4E7C-9333-A147F0C80D83}" type="presOf" srcId="{5CDFDB40-FE33-46F6-B215-6E0555F6029B}" destId="{583B36E6-46F5-48F4-AD83-2B246EAFE7B7}" srcOrd="0" destOrd="0" presId="urn:microsoft.com/office/officeart/2005/8/layout/vList3"/>
    <dgm:cxn modelId="{94896723-1581-4DC4-9CF5-380CC00D14B3}" type="presParOf" srcId="{19239065-B001-49C2-B452-5FD0FC8C087F}" destId="{03541AF1-ACD2-4936-BEB5-526446D75C42}" srcOrd="0" destOrd="0" presId="urn:microsoft.com/office/officeart/2005/8/layout/vList3"/>
    <dgm:cxn modelId="{310056DD-436B-4509-A6FA-80D26FFD8D08}" type="presParOf" srcId="{03541AF1-ACD2-4936-BEB5-526446D75C42}" destId="{1AB84F75-E497-4457-9CAF-7D6C3505C3E1}" srcOrd="0" destOrd="0" presId="urn:microsoft.com/office/officeart/2005/8/layout/vList3"/>
    <dgm:cxn modelId="{B732C975-0C63-412E-B26C-5EFA615325FD}" type="presParOf" srcId="{03541AF1-ACD2-4936-BEB5-526446D75C42}" destId="{3FE304B6-5DFF-4364-9805-E178301A0EC5}" srcOrd="1" destOrd="0" presId="urn:microsoft.com/office/officeart/2005/8/layout/vList3"/>
    <dgm:cxn modelId="{67ADD00C-E101-42F2-B5EC-8819D0F7BB64}" type="presParOf" srcId="{19239065-B001-49C2-B452-5FD0FC8C087F}" destId="{E442610E-EDAB-4FBD-B712-27951C076AD8}" srcOrd="1" destOrd="0" presId="urn:microsoft.com/office/officeart/2005/8/layout/vList3"/>
    <dgm:cxn modelId="{4DBEE311-474F-4E4B-9183-1FC3073D3789}" type="presParOf" srcId="{19239065-B001-49C2-B452-5FD0FC8C087F}" destId="{B0518C3E-C37E-43E4-BD09-8D213355AEC9}" srcOrd="2" destOrd="0" presId="urn:microsoft.com/office/officeart/2005/8/layout/vList3"/>
    <dgm:cxn modelId="{7B53C656-6A89-4B29-B280-DD86ABB7AE8F}" type="presParOf" srcId="{B0518C3E-C37E-43E4-BD09-8D213355AEC9}" destId="{2761C90C-9701-4AEC-B46D-A6095B39EF4F}" srcOrd="0" destOrd="0" presId="urn:microsoft.com/office/officeart/2005/8/layout/vList3"/>
    <dgm:cxn modelId="{B0307C64-DC55-46E5-95BF-43304A475B73}" type="presParOf" srcId="{B0518C3E-C37E-43E4-BD09-8D213355AEC9}" destId="{73F0A2E3-C366-4D81-B5E7-C0D3D8277752}" srcOrd="1" destOrd="0" presId="urn:microsoft.com/office/officeart/2005/8/layout/vList3"/>
    <dgm:cxn modelId="{1996EBC5-4BAC-4EE8-8B3A-6FB87BE11D47}" type="presParOf" srcId="{19239065-B001-49C2-B452-5FD0FC8C087F}" destId="{87883309-C465-4E55-933D-DA49A3D65505}" srcOrd="3" destOrd="0" presId="urn:microsoft.com/office/officeart/2005/8/layout/vList3"/>
    <dgm:cxn modelId="{997DBD5D-5407-46BA-A138-866E9CC180B6}" type="presParOf" srcId="{19239065-B001-49C2-B452-5FD0FC8C087F}" destId="{7BC9F912-79BF-4EEB-B9C8-39AE300BACD8}" srcOrd="4" destOrd="0" presId="urn:microsoft.com/office/officeart/2005/8/layout/vList3"/>
    <dgm:cxn modelId="{C232FBB9-CB48-4487-A0FB-B6DD23C5C359}" type="presParOf" srcId="{7BC9F912-79BF-4EEB-B9C8-39AE300BACD8}" destId="{155F6575-9298-4839-A451-56AC726C68D7}" srcOrd="0" destOrd="0" presId="urn:microsoft.com/office/officeart/2005/8/layout/vList3"/>
    <dgm:cxn modelId="{4E910ADE-B181-407C-9362-CC40F84356A0}" type="presParOf" srcId="{7BC9F912-79BF-4EEB-B9C8-39AE300BACD8}" destId="{583B36E6-46F5-48F4-AD83-2B246EAFE7B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ABBEF-F247-479B-8B60-C895813510EF}">
      <dsp:nvSpPr>
        <dsp:cNvPr id="0" name=""/>
        <dsp:cNvSpPr/>
      </dsp:nvSpPr>
      <dsp:spPr>
        <a:xfrm>
          <a:off x="0" y="6553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Meet the team</a:t>
          </a:r>
          <a:endParaRPr lang="en-US" sz="1800" kern="1200" dirty="0"/>
        </a:p>
      </dsp:txBody>
      <dsp:txXfrm>
        <a:off x="20047" y="85583"/>
        <a:ext cx="8152961" cy="370575"/>
      </dsp:txXfrm>
    </dsp:sp>
    <dsp:sp modelId="{453DDEA1-8A02-4307-A353-90CB99BFCEFB}">
      <dsp:nvSpPr>
        <dsp:cNvPr id="0" name=""/>
        <dsp:cNvSpPr/>
      </dsp:nvSpPr>
      <dsp:spPr>
        <a:xfrm>
          <a:off x="0" y="52804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Project introduction/ Project objective</a:t>
          </a:r>
          <a:endParaRPr lang="en-US" sz="1800" kern="1200" dirty="0"/>
        </a:p>
      </dsp:txBody>
      <dsp:txXfrm>
        <a:off x="20047" y="548093"/>
        <a:ext cx="8152961" cy="370575"/>
      </dsp:txXfrm>
    </dsp:sp>
    <dsp:sp modelId="{9E0E0880-F3BD-4B71-A0E1-0982A30F9CAB}">
      <dsp:nvSpPr>
        <dsp:cNvPr id="0" name=""/>
        <dsp:cNvSpPr/>
      </dsp:nvSpPr>
      <dsp:spPr>
        <a:xfrm>
          <a:off x="0" y="99055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Dataset Descriptions</a:t>
          </a:r>
          <a:endParaRPr lang="en-US" sz="1800" kern="1200" dirty="0"/>
        </a:p>
      </dsp:txBody>
      <dsp:txXfrm>
        <a:off x="20047" y="1010603"/>
        <a:ext cx="8152961" cy="370575"/>
      </dsp:txXfrm>
    </dsp:sp>
    <dsp:sp modelId="{38A5BFF5-2B41-48EC-A3F7-91B750CEAD06}">
      <dsp:nvSpPr>
        <dsp:cNvPr id="0" name=""/>
        <dsp:cNvSpPr/>
      </dsp:nvSpPr>
      <dsp:spPr>
        <a:xfrm>
          <a:off x="0" y="145306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 Architecture</a:t>
          </a:r>
          <a:endParaRPr lang="en-US" sz="1800" kern="1200" dirty="0"/>
        </a:p>
      </dsp:txBody>
      <dsp:txXfrm>
        <a:off x="20047" y="1473113"/>
        <a:ext cx="8152961" cy="370575"/>
      </dsp:txXfrm>
    </dsp:sp>
    <dsp:sp modelId="{AD156D25-CE13-4271-BB98-066EC224A125}">
      <dsp:nvSpPr>
        <dsp:cNvPr id="0" name=""/>
        <dsp:cNvSpPr/>
      </dsp:nvSpPr>
      <dsp:spPr>
        <a:xfrm>
          <a:off x="0" y="191557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Drivers Insights</a:t>
          </a:r>
          <a:endParaRPr lang="en-US" sz="1800" kern="1200" dirty="0"/>
        </a:p>
      </dsp:txBody>
      <dsp:txXfrm>
        <a:off x="20047" y="1935623"/>
        <a:ext cx="8152961" cy="370575"/>
      </dsp:txXfrm>
    </dsp:sp>
    <dsp:sp modelId="{81E80E99-222C-49DB-AE10-4EAC9DCEE1D3}">
      <dsp:nvSpPr>
        <dsp:cNvPr id="0" name=""/>
        <dsp:cNvSpPr/>
      </dsp:nvSpPr>
      <dsp:spPr>
        <a:xfrm>
          <a:off x="0" y="237808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Non-Motorists Insights</a:t>
          </a:r>
        </a:p>
      </dsp:txBody>
      <dsp:txXfrm>
        <a:off x="20047" y="2398133"/>
        <a:ext cx="8152961" cy="370575"/>
      </dsp:txXfrm>
    </dsp:sp>
    <dsp:sp modelId="{C272EF8A-4BBF-4D16-A876-A0182DFCD779}">
      <dsp:nvSpPr>
        <dsp:cNvPr id="0" name=""/>
        <dsp:cNvSpPr/>
      </dsp:nvSpPr>
      <dsp:spPr>
        <a:xfrm>
          <a:off x="0" y="284059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Incidents Insights</a:t>
          </a:r>
          <a:endParaRPr lang="en-US" sz="1800" kern="1200" dirty="0"/>
        </a:p>
      </dsp:txBody>
      <dsp:txXfrm>
        <a:off x="20047" y="2860643"/>
        <a:ext cx="8152961" cy="370575"/>
      </dsp:txXfrm>
    </dsp:sp>
    <dsp:sp modelId="{CF3BC6F1-31A4-4665-8947-F336534D6969}">
      <dsp:nvSpPr>
        <dsp:cNvPr id="0" name=""/>
        <dsp:cNvSpPr/>
      </dsp:nvSpPr>
      <dsp:spPr>
        <a:xfrm>
          <a:off x="0" y="3303105"/>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Summary and Future Work</a:t>
          </a:r>
          <a:endParaRPr lang="en-US" sz="1800" kern="1200" dirty="0"/>
        </a:p>
      </dsp:txBody>
      <dsp:txXfrm>
        <a:off x="20047" y="3323152"/>
        <a:ext cx="8152961" cy="370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304B6-5DFF-4364-9805-E178301A0EC5}">
      <dsp:nvSpPr>
        <dsp:cNvPr id="0" name=""/>
        <dsp:cNvSpPr/>
      </dsp:nvSpPr>
      <dsp:spPr>
        <a:xfrm rot="10800000">
          <a:off x="811875" y="1126"/>
          <a:ext cx="3551727" cy="94040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sp:txBody>
      <dsp:txXfrm rot="10800000">
        <a:off x="1046977" y="1126"/>
        <a:ext cx="3316625" cy="940408"/>
      </dsp:txXfrm>
    </dsp:sp>
    <dsp:sp modelId="{1AB84F75-E497-4457-9CAF-7D6C3505C3E1}">
      <dsp:nvSpPr>
        <dsp:cNvPr id="0" name=""/>
        <dsp:cNvSpPr/>
      </dsp:nvSpPr>
      <dsp:spPr>
        <a:xfrm>
          <a:off x="500403" y="1126"/>
          <a:ext cx="940408" cy="94040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F0A2E3-C366-4D81-B5E7-C0D3D8277752}">
      <dsp:nvSpPr>
        <dsp:cNvPr id="0" name=""/>
        <dsp:cNvSpPr/>
      </dsp:nvSpPr>
      <dsp:spPr>
        <a:xfrm rot="10800000">
          <a:off x="874268" y="1222253"/>
          <a:ext cx="3468536" cy="98298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sp:txBody>
      <dsp:txXfrm rot="10800000">
        <a:off x="1120015" y="1222253"/>
        <a:ext cx="3222789" cy="982989"/>
      </dsp:txXfrm>
    </dsp:sp>
    <dsp:sp modelId="{2761C90C-9701-4AEC-B46D-A6095B39EF4F}">
      <dsp:nvSpPr>
        <dsp:cNvPr id="0" name=""/>
        <dsp:cNvSpPr/>
      </dsp:nvSpPr>
      <dsp:spPr>
        <a:xfrm>
          <a:off x="521088" y="1243544"/>
          <a:ext cx="940408" cy="94040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3B36E6-46F5-48F4-AD83-2B246EAFE7B7}">
      <dsp:nvSpPr>
        <dsp:cNvPr id="0" name=""/>
        <dsp:cNvSpPr/>
      </dsp:nvSpPr>
      <dsp:spPr>
        <a:xfrm rot="10800000">
          <a:off x="939475" y="2485961"/>
          <a:ext cx="3381593" cy="1149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sp:txBody>
      <dsp:txXfrm rot="10800000">
        <a:off x="1226943" y="2485961"/>
        <a:ext cx="3094125" cy="1149874"/>
      </dsp:txXfrm>
    </dsp:sp>
    <dsp:sp modelId="{155F6575-9298-4839-A451-56AC726C68D7}">
      <dsp:nvSpPr>
        <dsp:cNvPr id="0" name=""/>
        <dsp:cNvSpPr/>
      </dsp:nvSpPr>
      <dsp:spPr>
        <a:xfrm>
          <a:off x="542823" y="2590695"/>
          <a:ext cx="940408" cy="940408"/>
        </a:xfrm>
        <a:prstGeom prst="ellipse">
          <a:avLst/>
        </a:prstGeom>
        <a:blipFill>
          <a:blip xmlns:r="http://schemas.openxmlformats.org/officeDocument/2006/relationships" r:embed="rId3"/>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5/1/2024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83668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4224412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45648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99475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mailto:x22237941@student.ncirl.ie"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hyperlink" Target="mailto:x23187956@student.ncirl.ie" TargetMode="External"/><Relationship Id="rId4" Type="http://schemas.openxmlformats.org/officeDocument/2006/relationships/hyperlink" Target="mailto:x23236108@student.ncirl.ie"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data.montgomerycountymd.gov/"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data.montgomerycountymd.gov/Public-Safety/Crash-Reporting-Drivers-Data/mmzv-x632/about_data"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data.montgomerycountymd.gov/Public-Safety/Crash-Reporting-Non-Motorists-Data/n7fk-dce5/about_data" TargetMode="External"/><Relationship Id="rId4" Type="http://schemas.openxmlformats.org/officeDocument/2006/relationships/hyperlink" Target="https://data.montgomerycountymd.gov/Public-Safety/Crash-Reporting-Incidents-Data/bhju-22kf/about_data"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4833257" y="457201"/>
            <a:ext cx="7159690" cy="4449768"/>
          </a:xfrm>
        </p:spPr>
        <p:txBody>
          <a:bodyPr/>
          <a:lstStyle/>
          <a:p>
            <a:r>
              <a:rPr lang="en-US" b="1" i="0" dirty="0">
                <a:solidFill>
                  <a:srgbClr val="002060"/>
                </a:solidFill>
                <a:effectLst/>
                <a:highlight>
                  <a:srgbClr val="FFFFFF"/>
                </a:highlight>
                <a:latin typeface="Segoe UI" panose="020B0502040204020203" pitchFamily="34" charset="0"/>
              </a:rPr>
              <a:t>Traffic Collisions: Montgomery County Dataset Analysis</a:t>
            </a:r>
            <a:endParaRPr lang="en-US" dirty="0">
              <a:solidFill>
                <a:srgbClr val="002060"/>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168607" y="697204"/>
            <a:ext cx="3666274" cy="1358666"/>
          </a:xfrm>
        </p:spPr>
        <p:txBody>
          <a:bodyPr anchor="b">
            <a:normAutofit/>
          </a:bodyPr>
          <a:lstStyle/>
          <a:p>
            <a:r>
              <a:rPr lang="en-US" dirty="0"/>
              <a:t>Incidents Insights</a:t>
            </a:r>
          </a:p>
        </p:txBody>
      </p:sp>
      <p:grpSp>
        <p:nvGrpSpPr>
          <p:cNvPr id="9" name="Group 8">
            <a:extLst>
              <a:ext uri="{FF2B5EF4-FFF2-40B4-BE49-F238E27FC236}">
                <a16:creationId xmlns:a16="http://schemas.microsoft.com/office/drawing/2014/main" id="{CA118AA6-E8BA-AAA0-8E36-D66300F0BCAF}"/>
              </a:ext>
            </a:extLst>
          </p:cNvPr>
          <p:cNvGrpSpPr/>
          <p:nvPr/>
        </p:nvGrpSpPr>
        <p:grpSpPr>
          <a:xfrm>
            <a:off x="0" y="0"/>
            <a:ext cx="12192000" cy="6858000"/>
            <a:chOff x="0" y="0"/>
            <a:chExt cx="12192000" cy="6858000"/>
          </a:xfrm>
        </p:grpSpPr>
        <p:pic>
          <p:nvPicPr>
            <p:cNvPr id="3" name="Picture 2" descr="A graph of a graph&#10;&#10;Description automatically generated">
              <a:extLst>
                <a:ext uri="{FF2B5EF4-FFF2-40B4-BE49-F238E27FC236}">
                  <a16:creationId xmlns:a16="http://schemas.microsoft.com/office/drawing/2014/main" id="{BAC36B36-24F8-3C2D-888D-DDDC47FC1DA5}"/>
                </a:ext>
              </a:extLst>
            </p:cNvPr>
            <p:cNvPicPr>
              <a:picLocks noChangeAspect="1"/>
            </p:cNvPicPr>
            <p:nvPr/>
          </p:nvPicPr>
          <p:blipFill>
            <a:blip r:embed="rId3"/>
            <a:stretch>
              <a:fillRect/>
            </a:stretch>
          </p:blipFill>
          <p:spPr>
            <a:xfrm>
              <a:off x="3214464" y="0"/>
              <a:ext cx="3680858" cy="3390383"/>
            </a:xfrm>
            <a:prstGeom prst="rect">
              <a:avLst/>
            </a:prstGeom>
          </p:spPr>
        </p:pic>
        <p:pic>
          <p:nvPicPr>
            <p:cNvPr id="4" name="Picture 3" descr="A graph of blue rectangular bars&#10;&#10;Description automatically generated with medium confidence">
              <a:extLst>
                <a:ext uri="{FF2B5EF4-FFF2-40B4-BE49-F238E27FC236}">
                  <a16:creationId xmlns:a16="http://schemas.microsoft.com/office/drawing/2014/main" id="{74B302AB-6C3B-90CD-C870-54D6B926BBD4}"/>
                </a:ext>
              </a:extLst>
            </p:cNvPr>
            <p:cNvPicPr>
              <a:picLocks noChangeAspect="1"/>
            </p:cNvPicPr>
            <p:nvPr/>
          </p:nvPicPr>
          <p:blipFill>
            <a:blip r:embed="rId4"/>
            <a:stretch>
              <a:fillRect/>
            </a:stretch>
          </p:blipFill>
          <p:spPr>
            <a:xfrm>
              <a:off x="6895322" y="9328"/>
              <a:ext cx="5193385" cy="3649138"/>
            </a:xfrm>
            <a:prstGeom prst="rect">
              <a:avLst/>
            </a:prstGeom>
          </p:spPr>
        </p:pic>
        <p:pic>
          <p:nvPicPr>
            <p:cNvPr id="6" name="Picture 5" descr="A graph with numbers and a bar&#10;&#10;Description automatically generated with medium confidence">
              <a:extLst>
                <a:ext uri="{FF2B5EF4-FFF2-40B4-BE49-F238E27FC236}">
                  <a16:creationId xmlns:a16="http://schemas.microsoft.com/office/drawing/2014/main" id="{574F331A-49FF-FEE0-A47F-D03770CB66BC}"/>
                </a:ext>
              </a:extLst>
            </p:cNvPr>
            <p:cNvPicPr>
              <a:picLocks noChangeAspect="1"/>
            </p:cNvPicPr>
            <p:nvPr/>
          </p:nvPicPr>
          <p:blipFill>
            <a:blip r:embed="rId5"/>
            <a:stretch>
              <a:fillRect/>
            </a:stretch>
          </p:blipFill>
          <p:spPr>
            <a:xfrm>
              <a:off x="5006349" y="3844413"/>
              <a:ext cx="4648951" cy="3004259"/>
            </a:xfrm>
            <a:prstGeom prst="rect">
              <a:avLst/>
            </a:prstGeom>
          </p:spPr>
        </p:pic>
        <p:pic>
          <p:nvPicPr>
            <p:cNvPr id="7" name="Picture 6" descr="A purple square with green and blue squares&#10;&#10;Description automatically generated">
              <a:extLst>
                <a:ext uri="{FF2B5EF4-FFF2-40B4-BE49-F238E27FC236}">
                  <a16:creationId xmlns:a16="http://schemas.microsoft.com/office/drawing/2014/main" id="{3EFEDF14-A0F7-DFCA-A0C1-62A6EB37FC1B}"/>
                </a:ext>
              </a:extLst>
            </p:cNvPr>
            <p:cNvPicPr>
              <a:picLocks noChangeAspect="1"/>
            </p:cNvPicPr>
            <p:nvPr/>
          </p:nvPicPr>
          <p:blipFill>
            <a:blip r:embed="rId6"/>
            <a:stretch>
              <a:fillRect/>
            </a:stretch>
          </p:blipFill>
          <p:spPr>
            <a:xfrm>
              <a:off x="0" y="3772938"/>
              <a:ext cx="4814596" cy="3085062"/>
            </a:xfrm>
            <a:prstGeom prst="rect">
              <a:avLst/>
            </a:prstGeom>
          </p:spPr>
        </p:pic>
        <p:pic>
          <p:nvPicPr>
            <p:cNvPr id="8" name="Picture 7" descr="A pie chart with a number of missing and missing numbers&#10;&#10;Description automatically generated">
              <a:extLst>
                <a:ext uri="{FF2B5EF4-FFF2-40B4-BE49-F238E27FC236}">
                  <a16:creationId xmlns:a16="http://schemas.microsoft.com/office/drawing/2014/main" id="{25DA46D5-DA98-42C4-A8D2-39054DF1C257}"/>
                </a:ext>
              </a:extLst>
            </p:cNvPr>
            <p:cNvPicPr>
              <a:picLocks noChangeAspect="1"/>
            </p:cNvPicPr>
            <p:nvPr/>
          </p:nvPicPr>
          <p:blipFill>
            <a:blip r:embed="rId7"/>
            <a:stretch>
              <a:fillRect/>
            </a:stretch>
          </p:blipFill>
          <p:spPr>
            <a:xfrm>
              <a:off x="9439569" y="4080560"/>
              <a:ext cx="2752431" cy="2673117"/>
            </a:xfrm>
            <a:prstGeom prst="rect">
              <a:avLst/>
            </a:prstGeom>
          </p:spPr>
        </p:pic>
      </p:grpSp>
    </p:spTree>
    <p:extLst>
      <p:ext uri="{BB962C8B-B14F-4D97-AF65-F5344CB8AC3E}">
        <p14:creationId xmlns:p14="http://schemas.microsoft.com/office/powerpoint/2010/main" val="127733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p:txBody>
          <a:bodyPr/>
          <a:lstStyle/>
          <a:p>
            <a:r>
              <a:rPr lang="en-US" dirty="0"/>
              <a:t>Summary</a:t>
            </a:r>
          </a:p>
        </p:txBody>
      </p:sp>
      <p:sp>
        <p:nvSpPr>
          <p:cNvPr id="7" name="Content Placeholder 6">
            <a:extLst>
              <a:ext uri="{FF2B5EF4-FFF2-40B4-BE49-F238E27FC236}">
                <a16:creationId xmlns:a16="http://schemas.microsoft.com/office/drawing/2014/main" id="{0D053AA7-703F-7B68-8787-462FF4A5231E}"/>
              </a:ext>
            </a:extLst>
          </p:cNvPr>
          <p:cNvSpPr>
            <a:spLocks noGrp="1"/>
          </p:cNvSpPr>
          <p:nvPr>
            <p:ph sz="quarter" idx="13"/>
          </p:nvPr>
        </p:nvSpPr>
        <p:spPr>
          <a:xfrm>
            <a:off x="781050" y="2282008"/>
            <a:ext cx="10687050" cy="3699328"/>
          </a:xfrm>
        </p:spPr>
        <p:txBody>
          <a:bodyPr>
            <a:normAutofit fontScale="92500" lnSpcReduction="10000"/>
          </a:bodyPr>
          <a:lstStyle/>
          <a:p>
            <a:r>
              <a:rPr lang="en-US" sz="1800" dirty="0">
                <a:effectLst/>
                <a:latin typeface="Calibri" panose="020F0502020204030204" pitchFamily="34" charset="0"/>
                <a:ea typeface="SimSun" panose="02010600030101010101" pitchFamily="2" charset="-122"/>
              </a:rPr>
              <a:t>In most of the cases it was drivers’ fault, which was the cause of the incident, pointing out the importance of targeted measures to be taken into action like improving trainings of driving, enhancing traffic laws, and setting up the Advance Drivers Assistance System (ADAS) to reduce human errors on road.</a:t>
            </a:r>
            <a:endParaRPr lang="en-IN" sz="1800" dirty="0">
              <a:effectLst/>
              <a:latin typeface="Times New Roman" panose="02020603050405020304" pitchFamily="18" charset="0"/>
              <a:ea typeface="SimSun" panose="02010600030101010101" pitchFamily="2" charset="-122"/>
            </a:endParaRPr>
          </a:p>
          <a:p>
            <a:r>
              <a:rPr lang="en-US" sz="1800" dirty="0">
                <a:latin typeface="Calibri" panose="020F0502020204030204" pitchFamily="34" charset="0"/>
                <a:ea typeface="SimSun" panose="02010600030101010101" pitchFamily="2" charset="-122"/>
              </a:rPr>
              <a:t>E</a:t>
            </a:r>
            <a:r>
              <a:rPr lang="en-US" sz="1800" dirty="0">
                <a:effectLst/>
                <a:latin typeface="Calibri" panose="020F0502020204030204" pitchFamily="34" charset="0"/>
                <a:ea typeface="SimSun" panose="02010600030101010101" pitchFamily="2" charset="-122"/>
              </a:rPr>
              <a:t>ven though improper use of any equipment is not the common cause of the accident, the lack of detailed data on this feature points out how important it is to improve functionality of ACRS to track such features.</a:t>
            </a:r>
          </a:p>
          <a:p>
            <a:r>
              <a:rPr lang="en-US" sz="1800" dirty="0">
                <a:effectLst/>
                <a:latin typeface="Calibri" panose="020F0502020204030204" pitchFamily="34" charset="0"/>
                <a:ea typeface="SimSun" panose="02010600030101010101" pitchFamily="2" charset="-122"/>
              </a:rPr>
              <a:t>Effective road planning and safety precautions are challenged by the lack of data on road characteristics and driver behavior like distraction, despite high count of incidents at crosswalks. </a:t>
            </a:r>
          </a:p>
          <a:p>
            <a:r>
              <a:rPr lang="en-US" sz="1800" dirty="0">
                <a:effectLst/>
                <a:latin typeface="Calibri" panose="020F0502020204030204" pitchFamily="34" charset="0"/>
                <a:ea typeface="SimSun" panose="02010600030101010101" pitchFamily="2" charset="-122"/>
              </a:rPr>
              <a:t>Future studies should be more focused on developing new procedures and techniques for complete data collection and revised analysis with the goal of making rational choices for traffic control and road planning design.</a:t>
            </a:r>
          </a:p>
          <a:p>
            <a:r>
              <a:rPr lang="en-US" sz="1800" dirty="0">
                <a:effectLst/>
                <a:latin typeface="Calibri" panose="020F0502020204030204" pitchFamily="34" charset="0"/>
                <a:ea typeface="SimSun" panose="02010600030101010101" pitchFamily="2" charset="-122"/>
              </a:rPr>
              <a:t>Future research should concentrate on using new technologies like Artificial Intelligence to improve the accuracy of handling such collisions data collection and analysis which will contribute to developing evidence-based methods for reducing the frequency of such collisions in future.</a:t>
            </a:r>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29836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Group I</a:t>
            </a:r>
          </a:p>
          <a:p>
            <a:r>
              <a:rPr lang="en-US" dirty="0">
                <a:hlinkClick r:id="rId3"/>
              </a:rPr>
              <a:t>x22237941@student.ncirl.ie</a:t>
            </a:r>
            <a:endParaRPr lang="en-US" dirty="0"/>
          </a:p>
          <a:p>
            <a:r>
              <a:rPr lang="en-US" dirty="0">
                <a:hlinkClick r:id="rId4"/>
              </a:rPr>
              <a:t>x23236108@student.ncirl.ie</a:t>
            </a:r>
            <a:endParaRPr lang="en-US" dirty="0"/>
          </a:p>
          <a:p>
            <a:r>
              <a:rPr lang="en-US" dirty="0">
                <a:hlinkClick r:id="rId5"/>
              </a:rPr>
              <a:t>x23187956@student.ncirl.ie</a:t>
            </a:r>
            <a:r>
              <a:rPr lang="en-US" dirty="0"/>
              <a:t> </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02875"/>
            <a:ext cx="10873740" cy="1680205"/>
          </a:xfrm>
        </p:spPr>
        <p:txBody>
          <a:bodyPr anchor="b">
            <a:normAutofit/>
          </a:bodyPr>
          <a:lstStyle/>
          <a:p>
            <a:r>
              <a:rPr lang="en-US" dirty="0"/>
              <a:t>Agenda</a:t>
            </a:r>
          </a:p>
        </p:txBody>
      </p:sp>
      <p:graphicFrame>
        <p:nvGraphicFramePr>
          <p:cNvPr id="5" name="Text Placeholder 2">
            <a:extLst>
              <a:ext uri="{FF2B5EF4-FFF2-40B4-BE49-F238E27FC236}">
                <a16:creationId xmlns:a16="http://schemas.microsoft.com/office/drawing/2014/main" id="{39179917-B2FC-F314-1F53-AE1F8549CDEB}"/>
              </a:ext>
            </a:extLst>
          </p:cNvPr>
          <p:cNvGraphicFramePr>
            <a:graphicFrameLocks noGrp="1"/>
          </p:cNvGraphicFramePr>
          <p:nvPr>
            <p:ph sz="quarter" idx="13"/>
            <p:extLst>
              <p:ext uri="{D42A27DB-BD31-4B8C-83A1-F6EECF244321}">
                <p14:modId xmlns:p14="http://schemas.microsoft.com/office/powerpoint/2010/main" val="373118231"/>
              </p:ext>
            </p:extLst>
          </p:nvPr>
        </p:nvGraphicFramePr>
        <p:xfrm>
          <a:off x="3275045" y="2411475"/>
          <a:ext cx="8193055" cy="3779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5530-8360-3186-8F71-A125F5911900}"/>
              </a:ext>
            </a:extLst>
          </p:cNvPr>
          <p:cNvSpPr>
            <a:spLocks noGrp="1"/>
          </p:cNvSpPr>
          <p:nvPr>
            <p:ph type="title"/>
          </p:nvPr>
        </p:nvSpPr>
        <p:spPr/>
        <p:txBody>
          <a:bodyPr/>
          <a:lstStyle/>
          <a:p>
            <a:r>
              <a:rPr lang="en-US" dirty="0"/>
              <a:t>The Team (</a:t>
            </a:r>
            <a:r>
              <a:rPr lang="en-US" dirty="0">
                <a:solidFill>
                  <a:srgbClr val="002060"/>
                </a:solidFill>
              </a:rPr>
              <a:t>Group I</a:t>
            </a:r>
            <a:r>
              <a:rPr lang="en-US" dirty="0"/>
              <a:t>)</a:t>
            </a:r>
            <a:endParaRPr lang="en-IN" dirty="0"/>
          </a:p>
        </p:txBody>
      </p:sp>
      <p:graphicFrame>
        <p:nvGraphicFramePr>
          <p:cNvPr id="10" name="Table Placeholder 4">
            <a:extLst>
              <a:ext uri="{FF2B5EF4-FFF2-40B4-BE49-F238E27FC236}">
                <a16:creationId xmlns:a16="http://schemas.microsoft.com/office/drawing/2014/main" id="{5DEF0B08-F1C0-263C-E7C9-E9BA5869E940}"/>
              </a:ext>
            </a:extLst>
          </p:cNvPr>
          <p:cNvGraphicFramePr>
            <a:graphicFrameLocks/>
          </p:cNvGraphicFramePr>
          <p:nvPr>
            <p:extLst>
              <p:ext uri="{D42A27DB-BD31-4B8C-83A1-F6EECF244321}">
                <p14:modId xmlns:p14="http://schemas.microsoft.com/office/powerpoint/2010/main" val="1366095679"/>
              </p:ext>
            </p:extLst>
          </p:nvPr>
        </p:nvGraphicFramePr>
        <p:xfrm>
          <a:off x="3446884" y="2456019"/>
          <a:ext cx="4863893"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10647" y="2514503"/>
            <a:ext cx="8271279" cy="3700462"/>
          </a:xfrm>
        </p:spPr>
        <p:txBody>
          <a:bodyPr>
            <a:normAutofit lnSpcReduction="10000"/>
          </a:bodyPr>
          <a:lstStyle/>
          <a:p>
            <a:r>
              <a:rPr lang="en-US" sz="1600" dirty="0">
                <a:latin typeface="Calibri" panose="020F0502020204030204" pitchFamily="34" charset="0"/>
                <a:ea typeface="Calibri" panose="020F0502020204030204" pitchFamily="34" charset="0"/>
                <a:cs typeface="Calibri" panose="020F0502020204030204" pitchFamily="34" charset="0"/>
              </a:rPr>
              <a:t>Traffic Safety is one of the global problem affecting the communities worldwide. Millions of people are impacted by road accidents every year, which leads to serious injuries, casualties and financial expenses.</a:t>
            </a:r>
          </a:p>
          <a:p>
            <a:r>
              <a:rPr lang="en-US" sz="1600" dirty="0">
                <a:latin typeface="Calibri" panose="020F0502020204030204" pitchFamily="34" charset="0"/>
                <a:ea typeface="Calibri" panose="020F0502020204030204" pitchFamily="34" charset="0"/>
                <a:cs typeface="Calibri" panose="020F0502020204030204" pitchFamily="34" charset="0"/>
              </a:rPr>
              <a:t>The Automated Crash Reporting System (ACRS) is one of the ways by which Montgomery county, Maryland, is addressing the global topic of traffic safety.</a:t>
            </a:r>
          </a:p>
          <a:p>
            <a:r>
              <a:rPr lang="en-US" sz="1600" dirty="0">
                <a:latin typeface="Calibri" panose="020F0502020204030204" pitchFamily="34" charset="0"/>
                <a:ea typeface="Calibri" panose="020F0502020204030204" pitchFamily="34" charset="0"/>
                <a:cs typeface="Calibri" panose="020F0502020204030204" pitchFamily="34" charset="0"/>
              </a:rPr>
              <a:t>The ACRS tracks and maintain the details on traffic crashes- including information about incidents, drivers and non-motorists.</a:t>
            </a:r>
          </a:p>
          <a:p>
            <a:r>
              <a:rPr lang="en-US" sz="1600" dirty="0">
                <a:latin typeface="Calibri" panose="020F0502020204030204" pitchFamily="34" charset="0"/>
                <a:ea typeface="Calibri" panose="020F0502020204030204" pitchFamily="34" charset="0"/>
                <a:cs typeface="Calibri" panose="020F0502020204030204" pitchFamily="34" charset="0"/>
              </a:rPr>
              <a:t>This project aims to integrate the main 3 datasets from the ACRS: Crash Reporting: Non-Motorists Data, Crash Reporting: Incidents Data, and Crash Reporting: Drivers Data to perform a detailed analysis on the traffic safety of Montgomery county.</a:t>
            </a:r>
          </a:p>
          <a:p>
            <a:r>
              <a:rPr lang="en-US" sz="1600" dirty="0">
                <a:latin typeface="Calibri" panose="020F0502020204030204" pitchFamily="34" charset="0"/>
                <a:ea typeface="Calibri" panose="020F0502020204030204" pitchFamily="34" charset="0"/>
                <a:cs typeface="Calibri" panose="020F0502020204030204" pitchFamily="34" charset="0"/>
              </a:rPr>
              <a:t>All the 3 datasets are provided on the official site of Montgomery count: </a:t>
            </a:r>
            <a:r>
              <a:rPr lang="en-US" sz="1600" dirty="0">
                <a:latin typeface="Calibri" panose="020F0502020204030204" pitchFamily="34" charset="0"/>
                <a:ea typeface="Calibri" panose="020F0502020204030204" pitchFamily="34" charset="0"/>
                <a:cs typeface="Calibri" panose="020F0502020204030204" pitchFamily="34" charset="0"/>
                <a:hlinkClick r:id="rId3"/>
              </a:rPr>
              <a:t>https://data.montgomerycountymd.gov/</a:t>
            </a:r>
            <a:r>
              <a:rPr lang="en-US" sz="1600" dirty="0">
                <a:latin typeface="Calibri" panose="020F0502020204030204" pitchFamily="34" charset="0"/>
                <a:ea typeface="Calibri" panose="020F0502020204030204" pitchFamily="34" charset="0"/>
                <a:cs typeface="Calibri" panose="020F0502020204030204" pitchFamily="34" charset="0"/>
              </a:rPr>
              <a:t>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98408"/>
            <a:ext cx="10972800" cy="1574317"/>
          </a:xfrm>
        </p:spPr>
        <p:txBody>
          <a:bodyPr anchor="b">
            <a:normAutofit/>
          </a:bodyPr>
          <a:lstStyle/>
          <a:p>
            <a:r>
              <a:rPr lang="en-US" dirty="0"/>
              <a:t>Project Overview</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95523" y="2676525"/>
            <a:ext cx="5746750" cy="3597470"/>
          </a:xfrm>
        </p:spPr>
        <p:txBody>
          <a:bodyPr>
            <a:normAutofit/>
          </a:bodyPr>
          <a:lstStyle/>
          <a:p>
            <a:pPr marL="285750" indent="-285750">
              <a:buFont typeface="Arial" panose="020B0604020202020204" pitchFamily="34" charset="0"/>
              <a:buChar char="•"/>
            </a:pPr>
            <a:r>
              <a:rPr lang="en-US" sz="1700" dirty="0"/>
              <a:t>The main objective of the project is to integrate data from Crash Reporting: Non-Motorists Data, Crash Reporting: Incidents Data, and Crash Reporting: Drivers Data datasets using an Extract, Transform Load method via use of API and file formats.</a:t>
            </a:r>
          </a:p>
          <a:p>
            <a:pPr marL="285750" indent="-285750">
              <a:buFont typeface="Arial" panose="020B0604020202020204" pitchFamily="34" charset="0"/>
              <a:buChar char="•"/>
            </a:pPr>
            <a:r>
              <a:rPr lang="en-US" sz="1700" dirty="0"/>
              <a:t>To analyze these datasets to identify key insights of the data that are associated with the traffic crashes in the Montgomery county.</a:t>
            </a:r>
          </a:p>
          <a:p>
            <a:pPr marL="285750" indent="-285750">
              <a:buFont typeface="Arial" panose="020B0604020202020204" pitchFamily="34" charset="0"/>
              <a:buChar char="•"/>
            </a:pPr>
            <a:r>
              <a:rPr lang="en-US" sz="1700" dirty="0"/>
              <a:t>To provide the practical analysis and suggestions to public safety agencies to reduce the possibility that incidents of the same nature may happen again.</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a:off x="7794845" y="2676525"/>
            <a:ext cx="3597470" cy="3597470"/>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372074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Datasets Description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195944" y="2397967"/>
            <a:ext cx="11308702" cy="3876028"/>
          </a:xfrm>
        </p:spPr>
        <p:txBody>
          <a:bodyPr>
            <a:normAutofit/>
          </a:bodyPr>
          <a:lstStyle/>
          <a:p>
            <a:r>
              <a:rPr lang="en-US" sz="1600" dirty="0"/>
              <a:t>The datasets used captures the details of all the traffic collisions occurring within the county of Montgomery which is collected with the help of Automated Crash Reporting System (ACRS) of the Maryland state police and reported by Montgomery County Police, Gaithersburg Police, Rockville Police, or the Maryland-National Capital Park Police :</a:t>
            </a:r>
          </a:p>
          <a:p>
            <a:pPr lvl="1"/>
            <a:r>
              <a:rPr lang="en-US" sz="1600" dirty="0"/>
              <a:t>Drivers' dataset keeps the track of each collisions recorded alongside the drivers involved in the incidents. It comprises of total 172K number of rows and 43 columns. Link to dataset- </a:t>
            </a:r>
            <a:r>
              <a:rPr lang="en-US" sz="1600" dirty="0">
                <a:hlinkClick r:id="rId3"/>
              </a:rPr>
              <a:t>https://data.montgomerycountymd.gov/Public-Safety/Crash-Reporting-Drivers-Data/mmzv-x632/about_data</a:t>
            </a:r>
            <a:r>
              <a:rPr lang="en-US" sz="1600" dirty="0"/>
              <a:t> </a:t>
            </a:r>
          </a:p>
          <a:p>
            <a:pPr lvl="1"/>
            <a:r>
              <a:rPr lang="en-US" sz="1600" dirty="0"/>
              <a:t>Incidents dataset provide the in general information about each collision with detail of all traffic collisions occurring on county and local roadways within the county. Link to dataset- </a:t>
            </a:r>
            <a:r>
              <a:rPr lang="en-US" sz="1600" dirty="0">
                <a:hlinkClick r:id="rId4"/>
              </a:rPr>
              <a:t>https://data.montgomerycountymd.gov/Public-Safety/Crash-Reporting-Incidents-Data/bhju-22kf/about_data</a:t>
            </a:r>
            <a:r>
              <a:rPr lang="en-US" sz="1600" dirty="0"/>
              <a:t> . As for the Incidents dataset, it had 97.5K rows and 44 columns.</a:t>
            </a:r>
          </a:p>
          <a:p>
            <a:pPr lvl="1"/>
            <a:r>
              <a:rPr lang="en-US" sz="1600" dirty="0"/>
              <a:t>Non-Motorists datasets records the information about the pedestrians and cyclists involved  in the traffic collisions  occurring on the county and local roadways with 5650 number of rows and 32 features. Link to dataset- </a:t>
            </a:r>
            <a:r>
              <a:rPr lang="en-US" sz="1600" dirty="0">
                <a:hlinkClick r:id="rId5"/>
              </a:rPr>
              <a:t>https://data.montgomerycountymd.gov/Public-Safety/Crash-Reporting-Non-Motorists-Data/n7fk-dce5/about_data</a:t>
            </a:r>
            <a:r>
              <a:rPr lang="en-US" sz="1600" dirty="0"/>
              <a:t> </a:t>
            </a:r>
          </a:p>
        </p:txBody>
      </p:sp>
    </p:spTree>
    <p:extLst>
      <p:ext uri="{BB962C8B-B14F-4D97-AF65-F5344CB8AC3E}">
        <p14:creationId xmlns:p14="http://schemas.microsoft.com/office/powerpoint/2010/main" val="88848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B716-B2A4-AAD9-9085-85A7D82DB93F}"/>
              </a:ext>
            </a:extLst>
          </p:cNvPr>
          <p:cNvSpPr>
            <a:spLocks noGrp="1"/>
          </p:cNvSpPr>
          <p:nvPr>
            <p:ph type="title"/>
          </p:nvPr>
        </p:nvSpPr>
        <p:spPr>
          <a:xfrm>
            <a:off x="307911" y="0"/>
            <a:ext cx="11722586" cy="1064425"/>
          </a:xfrm>
        </p:spPr>
        <p:txBody>
          <a:bodyPr/>
          <a:lstStyle/>
          <a:p>
            <a:r>
              <a:rPr lang="en-IN" sz="4800" dirty="0"/>
              <a:t>Data Architecture</a:t>
            </a:r>
          </a:p>
        </p:txBody>
      </p:sp>
      <p:pic>
        <p:nvPicPr>
          <p:cNvPr id="4" name="Picture 3">
            <a:extLst>
              <a:ext uri="{FF2B5EF4-FFF2-40B4-BE49-F238E27FC236}">
                <a16:creationId xmlns:a16="http://schemas.microsoft.com/office/drawing/2014/main" id="{D64FBC41-05DA-EC74-519C-2BCA77B1761D}"/>
              </a:ext>
            </a:extLst>
          </p:cNvPr>
          <p:cNvPicPr>
            <a:picLocks noChangeAspect="1"/>
          </p:cNvPicPr>
          <p:nvPr/>
        </p:nvPicPr>
        <p:blipFill>
          <a:blip r:embed="rId2"/>
          <a:stretch>
            <a:fillRect/>
          </a:stretch>
        </p:blipFill>
        <p:spPr>
          <a:xfrm>
            <a:off x="307911" y="1186282"/>
            <a:ext cx="11722586" cy="5550420"/>
          </a:xfrm>
          <a:prstGeom prst="rect">
            <a:avLst/>
          </a:prstGeom>
        </p:spPr>
      </p:pic>
    </p:spTree>
    <p:extLst>
      <p:ext uri="{BB962C8B-B14F-4D97-AF65-F5344CB8AC3E}">
        <p14:creationId xmlns:p14="http://schemas.microsoft.com/office/powerpoint/2010/main" val="243399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08582" y="5712007"/>
            <a:ext cx="3382153" cy="537182"/>
          </a:xfrm>
        </p:spPr>
        <p:txBody>
          <a:bodyPr/>
          <a:lstStyle/>
          <a:p>
            <a:r>
              <a:rPr lang="en-US" sz="3600" dirty="0"/>
              <a:t>Drivers Insights</a:t>
            </a:r>
          </a:p>
        </p:txBody>
      </p:sp>
      <p:pic>
        <p:nvPicPr>
          <p:cNvPr id="8" name="Picture 7" descr="A graph with numbers and colored squares&#10;&#10;Description automatically generated">
            <a:extLst>
              <a:ext uri="{FF2B5EF4-FFF2-40B4-BE49-F238E27FC236}">
                <a16:creationId xmlns:a16="http://schemas.microsoft.com/office/drawing/2014/main" id="{1A34B087-82DD-7464-919F-7C1B91519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8552" y="-15132"/>
            <a:ext cx="4224727" cy="2557992"/>
          </a:xfrm>
          <a:prstGeom prst="rect">
            <a:avLst/>
          </a:prstGeom>
        </p:spPr>
      </p:pic>
      <p:pic>
        <p:nvPicPr>
          <p:cNvPr id="10" name="Picture 9" descr="A pie chart with text on it&#10;&#10;Description automatically generated">
            <a:extLst>
              <a:ext uri="{FF2B5EF4-FFF2-40B4-BE49-F238E27FC236}">
                <a16:creationId xmlns:a16="http://schemas.microsoft.com/office/drawing/2014/main" id="{B952414E-5D4C-B306-F22A-1CF08920F2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6695" y="2675019"/>
            <a:ext cx="3273657" cy="2782091"/>
          </a:xfrm>
          <a:prstGeom prst="rect">
            <a:avLst/>
          </a:prstGeom>
        </p:spPr>
      </p:pic>
      <p:pic>
        <p:nvPicPr>
          <p:cNvPr id="12" name="Picture 11" descr="A graph with numbers and a bar&#10;&#10;Description automatically generated">
            <a:extLst>
              <a:ext uri="{FF2B5EF4-FFF2-40B4-BE49-F238E27FC236}">
                <a16:creationId xmlns:a16="http://schemas.microsoft.com/office/drawing/2014/main" id="{8793BE5A-E1F5-0C1D-BA7A-768393C9F1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3553"/>
            <a:ext cx="3410513" cy="3143250"/>
          </a:xfrm>
          <a:prstGeom prst="rect">
            <a:avLst/>
          </a:prstGeom>
        </p:spPr>
      </p:pic>
      <p:pic>
        <p:nvPicPr>
          <p:cNvPr id="16" name="Picture 15" descr="A pie chart with numbers and text&#10;&#10;Description automatically generated">
            <a:extLst>
              <a:ext uri="{FF2B5EF4-FFF2-40B4-BE49-F238E27FC236}">
                <a16:creationId xmlns:a16="http://schemas.microsoft.com/office/drawing/2014/main" id="{DE2B6252-F30E-149D-6521-1557C2783A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9786" y="3691198"/>
            <a:ext cx="3452915" cy="2557991"/>
          </a:xfrm>
          <a:prstGeom prst="rect">
            <a:avLst/>
          </a:prstGeom>
        </p:spPr>
      </p:pic>
      <p:pic>
        <p:nvPicPr>
          <p:cNvPr id="5" name="Picture 4" descr="A chart of a driver distracted by others&#10;&#10;Description automatically generated">
            <a:extLst>
              <a:ext uri="{FF2B5EF4-FFF2-40B4-BE49-F238E27FC236}">
                <a16:creationId xmlns:a16="http://schemas.microsoft.com/office/drawing/2014/main" id="{9EA6B481-8AFF-AC2B-93C4-57A123F82D64}"/>
              </a:ext>
            </a:extLst>
          </p:cNvPr>
          <p:cNvPicPr>
            <a:picLocks noChangeAspect="1"/>
          </p:cNvPicPr>
          <p:nvPr/>
        </p:nvPicPr>
        <p:blipFill>
          <a:blip r:embed="rId7"/>
          <a:stretch>
            <a:fillRect/>
          </a:stretch>
        </p:blipFill>
        <p:spPr>
          <a:xfrm>
            <a:off x="7863279" y="-15131"/>
            <a:ext cx="4328721" cy="2557992"/>
          </a:xfrm>
          <a:prstGeom prst="rect">
            <a:avLst/>
          </a:prstGeom>
        </p:spPr>
      </p:pic>
      <p:pic>
        <p:nvPicPr>
          <p:cNvPr id="7" name="Picture 6" descr="A graph with a blue and green bar&#10;&#10;Description automatically generated">
            <a:extLst>
              <a:ext uri="{FF2B5EF4-FFF2-40B4-BE49-F238E27FC236}">
                <a16:creationId xmlns:a16="http://schemas.microsoft.com/office/drawing/2014/main" id="{01A8E945-5088-8922-7226-424395D625EF}"/>
              </a:ext>
            </a:extLst>
          </p:cNvPr>
          <p:cNvPicPr>
            <a:picLocks noChangeAspect="1"/>
          </p:cNvPicPr>
          <p:nvPr/>
        </p:nvPicPr>
        <p:blipFill>
          <a:blip r:embed="rId8"/>
          <a:stretch>
            <a:fillRect/>
          </a:stretch>
        </p:blipFill>
        <p:spPr>
          <a:xfrm>
            <a:off x="7150352" y="2542860"/>
            <a:ext cx="4937654" cy="2047875"/>
          </a:xfrm>
          <a:prstGeom prst="rect">
            <a:avLst/>
          </a:prstGeom>
        </p:spPr>
      </p:pic>
    </p:spTree>
    <p:extLst>
      <p:ext uri="{BB962C8B-B14F-4D97-AF65-F5344CB8AC3E}">
        <p14:creationId xmlns:p14="http://schemas.microsoft.com/office/powerpoint/2010/main" val="308822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3661409" y="5362575"/>
            <a:ext cx="6844666" cy="679902"/>
          </a:xfrm>
        </p:spPr>
        <p:txBody>
          <a:bodyPr anchor="b">
            <a:normAutofit/>
          </a:bodyPr>
          <a:lstStyle/>
          <a:p>
            <a:r>
              <a:rPr lang="en-US" dirty="0"/>
              <a:t>Non-Motorists Insights</a:t>
            </a:r>
          </a:p>
        </p:txBody>
      </p:sp>
      <p:pic>
        <p:nvPicPr>
          <p:cNvPr id="3" name="Picture 2" descr="A graph of different colored bars&#10;&#10;Description automatically generated">
            <a:extLst>
              <a:ext uri="{FF2B5EF4-FFF2-40B4-BE49-F238E27FC236}">
                <a16:creationId xmlns:a16="http://schemas.microsoft.com/office/drawing/2014/main" id="{DE7E040D-BBD1-FEAE-8294-1D74623D59E4}"/>
              </a:ext>
            </a:extLst>
          </p:cNvPr>
          <p:cNvPicPr>
            <a:picLocks noChangeAspect="1"/>
          </p:cNvPicPr>
          <p:nvPr/>
        </p:nvPicPr>
        <p:blipFill>
          <a:blip r:embed="rId3"/>
          <a:stretch>
            <a:fillRect/>
          </a:stretch>
        </p:blipFill>
        <p:spPr>
          <a:xfrm>
            <a:off x="226695" y="108267"/>
            <a:ext cx="4573048" cy="3006408"/>
          </a:xfrm>
          <a:prstGeom prst="rect">
            <a:avLst/>
          </a:prstGeom>
        </p:spPr>
      </p:pic>
      <p:pic>
        <p:nvPicPr>
          <p:cNvPr id="4" name="Picture 3" descr="A graph of different colored bars&#10;&#10;Description automatically generated">
            <a:extLst>
              <a:ext uri="{FF2B5EF4-FFF2-40B4-BE49-F238E27FC236}">
                <a16:creationId xmlns:a16="http://schemas.microsoft.com/office/drawing/2014/main" id="{C81B8982-EB0E-856E-FAE7-C6251CE0B443}"/>
              </a:ext>
            </a:extLst>
          </p:cNvPr>
          <p:cNvPicPr>
            <a:picLocks noChangeAspect="1"/>
          </p:cNvPicPr>
          <p:nvPr/>
        </p:nvPicPr>
        <p:blipFill>
          <a:blip r:embed="rId4"/>
          <a:stretch>
            <a:fillRect/>
          </a:stretch>
        </p:blipFill>
        <p:spPr>
          <a:xfrm>
            <a:off x="5101589" y="138382"/>
            <a:ext cx="5055870" cy="2762832"/>
          </a:xfrm>
          <a:prstGeom prst="rect">
            <a:avLst/>
          </a:prstGeom>
        </p:spPr>
      </p:pic>
      <p:pic>
        <p:nvPicPr>
          <p:cNvPr id="5" name="Picture 4" descr="A colorful pie chart with black text&#10;&#10;Description automatically generated">
            <a:extLst>
              <a:ext uri="{FF2B5EF4-FFF2-40B4-BE49-F238E27FC236}">
                <a16:creationId xmlns:a16="http://schemas.microsoft.com/office/drawing/2014/main" id="{C614EFF8-7BF8-B907-4018-CA1AF1B7E93B}"/>
              </a:ext>
            </a:extLst>
          </p:cNvPr>
          <p:cNvPicPr>
            <a:picLocks noChangeAspect="1"/>
          </p:cNvPicPr>
          <p:nvPr/>
        </p:nvPicPr>
        <p:blipFill>
          <a:blip r:embed="rId5"/>
          <a:stretch>
            <a:fillRect/>
          </a:stretch>
        </p:blipFill>
        <p:spPr>
          <a:xfrm>
            <a:off x="0" y="3429000"/>
            <a:ext cx="4799743" cy="2050825"/>
          </a:xfrm>
          <a:prstGeom prst="rect">
            <a:avLst/>
          </a:prstGeom>
        </p:spPr>
      </p:pic>
      <p:pic>
        <p:nvPicPr>
          <p:cNvPr id="6" name="Picture 5" descr="A bar graph with different colored bars&#10;&#10;Description automatically generated">
            <a:extLst>
              <a:ext uri="{FF2B5EF4-FFF2-40B4-BE49-F238E27FC236}">
                <a16:creationId xmlns:a16="http://schemas.microsoft.com/office/drawing/2014/main" id="{775E95C6-C563-ADB5-02C6-8E6F88E2DF81}"/>
              </a:ext>
            </a:extLst>
          </p:cNvPr>
          <p:cNvPicPr>
            <a:picLocks noChangeAspect="1"/>
          </p:cNvPicPr>
          <p:nvPr/>
        </p:nvPicPr>
        <p:blipFill>
          <a:blip r:embed="rId6"/>
          <a:stretch>
            <a:fillRect/>
          </a:stretch>
        </p:blipFill>
        <p:spPr>
          <a:xfrm>
            <a:off x="6427470" y="3058237"/>
            <a:ext cx="5606414" cy="2360777"/>
          </a:xfrm>
          <a:prstGeom prst="rect">
            <a:avLst/>
          </a:prstGeom>
        </p:spPr>
      </p:pic>
    </p:spTree>
    <p:extLst>
      <p:ext uri="{BB962C8B-B14F-4D97-AF65-F5344CB8AC3E}">
        <p14:creationId xmlns:p14="http://schemas.microsoft.com/office/powerpoint/2010/main" val="130613734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4c2638e-70d0-4fe8-b552-da195275d8c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DB83D9FC7A74391E0BE5D12855147" ma:contentTypeVersion="13" ma:contentTypeDescription="Create a new document." ma:contentTypeScope="" ma:versionID="789e416ea29131618a1025c40b3f7a1e">
  <xsd:schema xmlns:xsd="http://www.w3.org/2001/XMLSchema" xmlns:xs="http://www.w3.org/2001/XMLSchema" xmlns:p="http://schemas.microsoft.com/office/2006/metadata/properties" xmlns:ns3="74c2638e-70d0-4fe8-b552-da195275d8cd" xmlns:ns4="999a2e79-bbf5-40ba-9443-edc7e862ecee" targetNamespace="http://schemas.microsoft.com/office/2006/metadata/properties" ma:root="true" ma:fieldsID="ef45b31c2df87227c8fb8434630cb149" ns3:_="" ns4:_="">
    <xsd:import namespace="74c2638e-70d0-4fe8-b552-da195275d8cd"/>
    <xsd:import namespace="999a2e79-bbf5-40ba-9443-edc7e862ece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c2638e-70d0-4fe8-b552-da195275d8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99a2e79-bbf5-40ba-9443-edc7e862ece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www.w3.org/XML/1998/namespace"/>
    <ds:schemaRef ds:uri="http://purl.org/dc/dcmitype/"/>
    <ds:schemaRef ds:uri="http://schemas.microsoft.com/office/2006/documentManagement/types"/>
    <ds:schemaRef ds:uri="http://purl.org/dc/elements/1.1/"/>
    <ds:schemaRef ds:uri="74c2638e-70d0-4fe8-b552-da195275d8cd"/>
    <ds:schemaRef ds:uri="http://schemas.microsoft.com/office/2006/metadata/properties"/>
    <ds:schemaRef ds:uri="http://schemas.microsoft.com/office/infopath/2007/PartnerControls"/>
    <ds:schemaRef ds:uri="http://schemas.openxmlformats.org/package/2006/metadata/core-properties"/>
    <ds:schemaRef ds:uri="999a2e79-bbf5-40ba-9443-edc7e862ecee"/>
    <ds:schemaRef ds:uri="http://purl.org/dc/terms/"/>
  </ds:schemaRefs>
</ds:datastoreItem>
</file>

<file path=customXml/itemProps3.xml><?xml version="1.0" encoding="utf-8"?>
<ds:datastoreItem xmlns:ds="http://schemas.openxmlformats.org/officeDocument/2006/customXml" ds:itemID="{DB9BCEC9-5DB3-43DF-9C0D-EBF5B32D71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c2638e-70d0-4fe8-b552-da195275d8cd"/>
    <ds:schemaRef ds:uri="999a2e79-bbf5-40ba-9443-edc7e862ec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1280</TotalTime>
  <Words>765</Words>
  <Application>Microsoft Office PowerPoint</Application>
  <PresentationFormat>Widescreen</PresentationFormat>
  <Paragraphs>54</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Franklin Gothic Book</vt:lpstr>
      <vt:lpstr>Franklin Gothic Demi</vt:lpstr>
      <vt:lpstr>Segoe UI</vt:lpstr>
      <vt:lpstr>Times New Roman</vt:lpstr>
      <vt:lpstr>Custom</vt:lpstr>
      <vt:lpstr>Traffic Collisions: Montgomery County Dataset Analysis</vt:lpstr>
      <vt:lpstr>Agenda</vt:lpstr>
      <vt:lpstr>The Team (Group I)</vt:lpstr>
      <vt:lpstr>Introduction</vt:lpstr>
      <vt:lpstr>Project Overview</vt:lpstr>
      <vt:lpstr>Datasets Description</vt:lpstr>
      <vt:lpstr>Data Architecture</vt:lpstr>
      <vt:lpstr>Drivers Insights</vt:lpstr>
      <vt:lpstr>Non-Motorists Insights</vt:lpstr>
      <vt:lpstr>Incidents Insights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Collisions: Montgomery County Dataset Analysis</dc:title>
  <dc:creator>Sana Shafiq Jalgaonkar</dc:creator>
  <cp:lastModifiedBy>Sana Shafiq Jalgaonkar</cp:lastModifiedBy>
  <cp:revision>46</cp:revision>
  <dcterms:created xsi:type="dcterms:W3CDTF">2024-04-22T08:54:29Z</dcterms:created>
  <dcterms:modified xsi:type="dcterms:W3CDTF">2024-05-01T17:50:21Z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0x010100BC6DB83D9FC7A74391E0BE5D12855147</vt:lpwstr>
  </property>
</Properties>
</file>