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9" r:id="rId2"/>
    <p:sldId id="260" r:id="rId3"/>
    <p:sldId id="261" r:id="rId4"/>
    <p:sldId id="262" r:id="rId5"/>
    <p:sldId id="263" r:id="rId6"/>
    <p:sldId id="26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62766" autoAdjust="0"/>
  </p:normalViewPr>
  <p:slideViewPr>
    <p:cSldViewPr snapToGrid="0">
      <p:cViewPr varScale="1">
        <p:scale>
          <a:sx n="69" d="100"/>
          <a:sy n="69" d="100"/>
        </p:scale>
        <p:origin x="154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669725-A8A0-4772-A642-056DA5428958}" type="datetimeFigureOut">
              <a:rPr lang="en-IE" smtClean="0"/>
              <a:t>02/12/2023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217F38-0567-4688-87CD-0157647FE74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15062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217F38-0567-4688-87CD-0157647FE74F}" type="slidenum">
              <a:rPr lang="en-IE" smtClean="0"/>
              <a:t>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08546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1233F-C973-504D-00D7-C306EA106A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3BE8A1-51F4-7133-3F2F-B71DC3B2C6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EC3583-00C4-6E30-1447-7491ED6A1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4322B-D9A4-4195-9FB9-63B73E92779E}" type="datetimeFigureOut">
              <a:rPr lang="en-IE" smtClean="0"/>
              <a:t>01/12/2023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DFEB77-81B8-4BE3-A1AA-6D9EA2492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A87570-E220-9DBC-2A30-1359417D6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0FC7-F4FB-422F-A748-784C45A513A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49560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B54A0-ABA9-842B-32DD-A5D5429F6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FAAA04-B189-3F67-26C4-5556B93569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1162BA-C9A8-0D68-F5DF-7636899C8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4322B-D9A4-4195-9FB9-63B73E92779E}" type="datetimeFigureOut">
              <a:rPr lang="en-IE" smtClean="0"/>
              <a:t>01/12/2023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4E8534-895E-9325-2771-B5BAF3845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9A3EB-DA01-FBD4-1D3E-BB2ADB1B5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0FC7-F4FB-422F-A748-784C45A513A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9752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25B0DE-C645-0692-A7FA-BA4CD57DA1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063752-0A01-2E4B-0C42-2238F687BD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7DF94-7569-5B61-5700-72C784291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4322B-D9A4-4195-9FB9-63B73E92779E}" type="datetimeFigureOut">
              <a:rPr lang="en-IE" smtClean="0"/>
              <a:t>01/12/2023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91270A-950E-EC98-A494-8FFED118E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DEBAE-6854-AAE3-F5FB-0818B7D05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0FC7-F4FB-422F-A748-784C45A513A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33126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3578E-029B-36B2-41C3-D2CDAB47C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4C450-983E-7523-B69A-08B599387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8FBA75-9C10-D817-285E-10581D310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4322B-D9A4-4195-9FB9-63B73E92779E}" type="datetimeFigureOut">
              <a:rPr lang="en-IE" smtClean="0"/>
              <a:t>01/12/2023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5B115E-221E-F910-349C-9F3A3E1AF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CA384-6F7A-B4DB-5937-9BD7C199A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0FC7-F4FB-422F-A748-784C45A513A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03379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B1CD7-9EA7-E2D7-2FF4-51C21DCB8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FAFB49-EBBE-0F83-C9D4-88EA5C307E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078AD1-B095-1932-B401-7DBE4D919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4322B-D9A4-4195-9FB9-63B73E92779E}" type="datetimeFigureOut">
              <a:rPr lang="en-IE" smtClean="0"/>
              <a:t>01/12/2023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3B20C0-0283-11B2-5F2A-29FB5F517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3DF2E-2BAA-5C99-36AC-6CFBE6A72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0FC7-F4FB-422F-A748-784C45A513A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34904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DC644-8846-BF67-CD66-C7E70C4FC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D6D39-E270-0744-E621-0F6EE60556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12AF9F-DE0C-C945-B7FC-3EE8B41994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31A35F-6EF6-4A7D-99AB-0E2B7A08A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4322B-D9A4-4195-9FB9-63B73E92779E}" type="datetimeFigureOut">
              <a:rPr lang="en-IE" smtClean="0"/>
              <a:t>01/12/2023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2838C6-4F9A-E64B-50D6-1EB5A9CB2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3D84C3-0A48-1451-A735-06F1E0928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0FC7-F4FB-422F-A748-784C45A513A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24999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9E7F9-0A18-39C6-05CD-857391994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D27757-407D-DA4A-8B22-EEB933BC39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8E3336-7376-1ED0-2534-8566ABFC53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AA4D76-9C30-9220-7B98-51E344A1A0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F7C009-0DBE-2A55-AF8D-AA8F75339D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50AF4A-D13F-D145-7146-C32F86740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4322B-D9A4-4195-9FB9-63B73E92779E}" type="datetimeFigureOut">
              <a:rPr lang="en-IE" smtClean="0"/>
              <a:t>01/12/2023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4C0732-1136-8A93-505A-2DD193F66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A4A66C-D201-0FBC-4BDA-F10070425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0FC7-F4FB-422F-A748-784C45A513A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861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6EC10-39A0-F472-E4BC-5CDF02D57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0AA4F2-2C1F-97E4-3FE9-C627AF486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4322B-D9A4-4195-9FB9-63B73E92779E}" type="datetimeFigureOut">
              <a:rPr lang="en-IE" smtClean="0"/>
              <a:t>01/12/2023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068E96-A91D-C588-8434-B238A352B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9B144C-965B-EC4B-3A20-E5957F88E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0FC7-F4FB-422F-A748-784C45A513A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89460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DF6612-9CAC-711D-A4F3-214E607E6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4322B-D9A4-4195-9FB9-63B73E92779E}" type="datetimeFigureOut">
              <a:rPr lang="en-IE" smtClean="0"/>
              <a:t>01/12/2023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3BB382-B2ED-B35A-AFBA-35AA35FDF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A5822F-9A67-1E9F-7E29-B4121DA8B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0FC7-F4FB-422F-A748-784C45A513A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61504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A0827-9BB2-1527-917C-3FBF6EF7F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91489-C81E-B5F4-C420-7A2B908534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6A062A-1935-BA52-753A-9DB985BF4C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85683E-A351-0A0E-784E-0E546A428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4322B-D9A4-4195-9FB9-63B73E92779E}" type="datetimeFigureOut">
              <a:rPr lang="en-IE" smtClean="0"/>
              <a:t>01/12/2023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526D76-E1F2-517A-A355-9E7E97D42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ED5B2C-3BE5-1CB8-3735-1EDB0AF94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0FC7-F4FB-422F-A748-784C45A513A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83676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431CC-9FD0-F830-3C4F-F43F5699F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630003-6D77-2C32-5EF9-DA437A30DB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CCA06D-D3C6-D0FB-AF1C-CAA606942C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26AC96-C6BC-802D-7A2B-30D3B3952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4322B-D9A4-4195-9FB9-63B73E92779E}" type="datetimeFigureOut">
              <a:rPr lang="en-IE" smtClean="0"/>
              <a:t>01/12/2023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3F065C-6C23-196B-DD6F-F29D9DF94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9F6FB5-3272-D615-37E6-63D10CEB6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0FC7-F4FB-422F-A748-784C45A513A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75673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2CB203-D2EE-670F-E200-A8E4CE4B9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45E3A2-4DEE-3D40-2E59-42F5FF2B03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FC0B96-AC0E-145F-155C-7FC99D944A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54322B-D9A4-4195-9FB9-63B73E92779E}" type="datetimeFigureOut">
              <a:rPr lang="en-IE" smtClean="0"/>
              <a:t>01/12/2023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A81F94-39D7-2AD3-02EC-068946BBED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C97FC4-5CC2-202F-DB1E-85B1C14A7F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8D0FC7-F4FB-422F-A748-784C45A513A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91567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BEDC49C-ACFD-8138-A96D-6386510B133A}"/>
              </a:ext>
            </a:extLst>
          </p:cNvPr>
          <p:cNvSpPr/>
          <p:nvPr/>
        </p:nvSpPr>
        <p:spPr>
          <a:xfrm>
            <a:off x="268940" y="171822"/>
            <a:ext cx="44824" cy="668617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9E8A9AC-A532-0613-391E-487ED8F19F3E}"/>
              </a:ext>
            </a:extLst>
          </p:cNvPr>
          <p:cNvSpPr/>
          <p:nvPr/>
        </p:nvSpPr>
        <p:spPr>
          <a:xfrm rot="16200000" flipH="1">
            <a:off x="6032499" y="481851"/>
            <a:ext cx="52294" cy="121172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811BFBA-959D-C40D-4C7C-4C4127F11C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54295" cy="1104957"/>
          </a:xfrm>
          <a:prstGeom prst="rect">
            <a:avLst/>
          </a:prstGeom>
        </p:spPr>
      </p:pic>
      <p:pic>
        <p:nvPicPr>
          <p:cNvPr id="10" name="Graphic 9" descr="A lightbulb">
            <a:extLst>
              <a:ext uri="{FF2B5EF4-FFF2-40B4-BE49-F238E27FC236}">
                <a16:creationId xmlns:a16="http://schemas.microsoft.com/office/drawing/2014/main" id="{E4A9C6DC-F96D-1C00-7BEF-EFA10A7B13B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5979" y="5913366"/>
            <a:ext cx="646015" cy="53263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222DC3C-971B-D0DE-7BBA-26D683ED250B}"/>
              </a:ext>
            </a:extLst>
          </p:cNvPr>
          <p:cNvSpPr txBox="1"/>
          <p:nvPr/>
        </p:nvSpPr>
        <p:spPr>
          <a:xfrm>
            <a:off x="967104" y="552478"/>
            <a:ext cx="9793260" cy="11449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r>
              <a:rPr lang="en-IE" dirty="0">
                <a:solidFill>
                  <a:srgbClr val="FF0000"/>
                </a:solidFill>
                <a:latin typeface="STXihei" panose="02010600040101010101" pitchFamily="2" charset="-122"/>
                <a:ea typeface="STXihei" panose="02010600040101010101" pitchFamily="2" charset="-122"/>
              </a:rPr>
              <a:t>Planning / Design:</a:t>
            </a:r>
          </a:p>
          <a:p>
            <a:endParaRPr lang="en-IE" dirty="0">
              <a:solidFill>
                <a:srgbClr val="FF0000"/>
              </a:solidFill>
              <a:latin typeface="STXihei" panose="02010600040101010101" pitchFamily="2" charset="-122"/>
              <a:ea typeface="STXihei" panose="02010600040101010101" pitchFamily="2" charset="-122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E" b="1" dirty="0">
                <a:solidFill>
                  <a:srgbClr val="FF0000"/>
                </a:solidFill>
                <a:latin typeface="STXihei" panose="02010600040101010101" pitchFamily="2" charset="-122"/>
                <a:ea typeface="STXihei" panose="02010600040101010101" pitchFamily="2" charset="-122"/>
              </a:rPr>
              <a:t>Fail clearly state the goal of the case - is to help Netflix users find the content that they are interested in before losing interest. </a:t>
            </a:r>
          </a:p>
          <a:p>
            <a:endParaRPr lang="en-IE" dirty="0">
              <a:solidFill>
                <a:srgbClr val="FF0000"/>
              </a:solidFill>
              <a:latin typeface="STXihei" panose="02010600040101010101" pitchFamily="2" charset="-122"/>
              <a:ea typeface="STXihei" panose="02010600040101010101" pitchFamily="2" charset="-122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E" b="1" dirty="0">
                <a:solidFill>
                  <a:srgbClr val="FF0000"/>
                </a:solidFill>
                <a:latin typeface="STXihei" panose="02010600040101010101" pitchFamily="2" charset="-122"/>
                <a:ea typeface="STXihei" panose="02010600040101010101" pitchFamily="2" charset="-122"/>
              </a:rPr>
              <a:t>Risk is customer not interested and abandon service 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E" dirty="0">
              <a:solidFill>
                <a:srgbClr val="FF0000"/>
              </a:solidFill>
              <a:latin typeface="STXihei" panose="02010600040101010101" pitchFamily="2" charset="-122"/>
              <a:ea typeface="STXihei" panose="02010600040101010101" pitchFamily="2" charset="-122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E" dirty="0">
                <a:solidFill>
                  <a:srgbClr val="FF0000"/>
                </a:solidFill>
                <a:latin typeface="STXihei" panose="02010600040101010101" pitchFamily="2" charset="-122"/>
                <a:ea typeface="STXihei" panose="02010600040101010101" pitchFamily="2" charset="-122"/>
              </a:rPr>
              <a:t>Challenge is to provide </a:t>
            </a:r>
            <a:r>
              <a:rPr lang="en-IE" b="1" dirty="0">
                <a:solidFill>
                  <a:srgbClr val="FF0000"/>
                </a:solidFill>
                <a:latin typeface="STXihei" panose="02010600040101010101" pitchFamily="2" charset="-122"/>
                <a:ea typeface="STXihei" panose="02010600040101010101" pitchFamily="2" charset="-122"/>
              </a:rPr>
              <a:t>fast</a:t>
            </a:r>
            <a:r>
              <a:rPr lang="en-IE" dirty="0">
                <a:solidFill>
                  <a:srgbClr val="FF0000"/>
                </a:solidFill>
                <a:latin typeface="STXihei" panose="02010600040101010101" pitchFamily="2" charset="-122"/>
                <a:ea typeface="STXihei" panose="02010600040101010101" pitchFamily="2" charset="-122"/>
              </a:rPr>
              <a:t> and accurate recommendation for customer retention. </a:t>
            </a:r>
          </a:p>
          <a:p>
            <a:endParaRPr lang="en-IE" dirty="0">
              <a:solidFill>
                <a:srgbClr val="FF0000"/>
              </a:solidFill>
              <a:latin typeface="STXihei" panose="02010600040101010101" pitchFamily="2" charset="-122"/>
              <a:ea typeface="STXihei" panose="02010600040101010101" pitchFamily="2" charset="-122"/>
            </a:endParaRPr>
          </a:p>
          <a:p>
            <a:endParaRPr lang="en-IE" dirty="0">
              <a:solidFill>
                <a:srgbClr val="FF0000"/>
              </a:solidFill>
              <a:latin typeface="STXihei" panose="02010600040101010101" pitchFamily="2" charset="-122"/>
              <a:ea typeface="STXihei" panose="02010600040101010101" pitchFamily="2" charset="-122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E" dirty="0">
                <a:solidFill>
                  <a:srgbClr val="FF0000"/>
                </a:solidFill>
                <a:latin typeface="STXihei" panose="02010600040101010101" pitchFamily="2" charset="-122"/>
                <a:ea typeface="STXihei" panose="02010600040101010101" pitchFamily="2" charset="-122"/>
              </a:rPr>
              <a:t>Highlight of the case study is to analyse other deep learning models used by Facebook, Google and </a:t>
            </a:r>
            <a:r>
              <a:rPr lang="en-IE" dirty="0" err="1">
                <a:solidFill>
                  <a:srgbClr val="FF0000"/>
                </a:solidFill>
                <a:latin typeface="STXihei" panose="02010600040101010101" pitchFamily="2" charset="-122"/>
                <a:ea typeface="STXihei" panose="02010600040101010101" pitchFamily="2" charset="-122"/>
              </a:rPr>
              <a:t>youtube</a:t>
            </a:r>
            <a:r>
              <a:rPr lang="en-IE" dirty="0">
                <a:solidFill>
                  <a:srgbClr val="FF0000"/>
                </a:solidFill>
                <a:latin typeface="STXihei" panose="02010600040101010101" pitchFamily="2" charset="-122"/>
                <a:ea typeface="STXihei" panose="02010600040101010101" pitchFamily="2" charset="-122"/>
              </a:rPr>
              <a:t> etc., to address the limitations of  existing modes</a:t>
            </a:r>
          </a:p>
          <a:p>
            <a:endParaRPr lang="en-IE" dirty="0">
              <a:solidFill>
                <a:srgbClr val="FF0000"/>
              </a:solidFill>
              <a:latin typeface="STXihei" panose="02010600040101010101" pitchFamily="2" charset="-122"/>
              <a:ea typeface="STXihei" panose="02010600040101010101" pitchFamily="2" charset="-122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E" dirty="0">
                <a:solidFill>
                  <a:srgbClr val="FF0000"/>
                </a:solidFill>
                <a:latin typeface="STXihei" panose="02010600040101010101" pitchFamily="2" charset="-122"/>
                <a:ea typeface="STXihei" panose="02010600040101010101" pitchFamily="2" charset="-122"/>
              </a:rPr>
              <a:t>Validate existing traditional methods against other deep learning models .</a:t>
            </a:r>
          </a:p>
          <a:p>
            <a:endParaRPr lang="en-IE" dirty="0">
              <a:solidFill>
                <a:srgbClr val="FF0000"/>
              </a:solidFill>
              <a:latin typeface="STXihei" panose="02010600040101010101" pitchFamily="2" charset="-122"/>
              <a:ea typeface="STXihei" panose="02010600040101010101" pitchFamily="2" charset="-122"/>
            </a:endParaRPr>
          </a:p>
          <a:p>
            <a:endParaRPr lang="en-IE" dirty="0">
              <a:solidFill>
                <a:srgbClr val="FF0000"/>
              </a:solidFill>
              <a:latin typeface="STXihei" panose="02010600040101010101" pitchFamily="2" charset="-122"/>
              <a:ea typeface="STXihei" panose="02010600040101010101" pitchFamily="2" charset="-122"/>
            </a:endParaRPr>
          </a:p>
          <a:p>
            <a:endParaRPr lang="en-IE" dirty="0">
              <a:solidFill>
                <a:srgbClr val="FF0000"/>
              </a:solidFill>
              <a:latin typeface="STXihei" panose="02010600040101010101" pitchFamily="2" charset="-122"/>
              <a:ea typeface="STXihei" panose="02010600040101010101" pitchFamily="2" charset="-122"/>
            </a:endParaRPr>
          </a:p>
          <a:p>
            <a:endParaRPr lang="en-IE" dirty="0">
              <a:solidFill>
                <a:srgbClr val="FF0000"/>
              </a:solidFill>
              <a:latin typeface="STXihei" panose="02010600040101010101" pitchFamily="2" charset="-122"/>
              <a:ea typeface="STXihei" panose="02010600040101010101" pitchFamily="2" charset="-122"/>
            </a:endParaRPr>
          </a:p>
          <a:p>
            <a:endParaRPr lang="en-IE" dirty="0">
              <a:solidFill>
                <a:srgbClr val="FF0000"/>
              </a:solidFill>
              <a:latin typeface="STXihei" panose="02010600040101010101" pitchFamily="2" charset="-122"/>
              <a:ea typeface="STXihei" panose="02010600040101010101" pitchFamily="2" charset="-122"/>
            </a:endParaRPr>
          </a:p>
          <a:p>
            <a:endParaRPr lang="en-IE" dirty="0">
              <a:solidFill>
                <a:srgbClr val="FF0000"/>
              </a:solidFill>
              <a:latin typeface="STXihei" panose="02010600040101010101" pitchFamily="2" charset="-122"/>
              <a:ea typeface="STXihei" panose="02010600040101010101" pitchFamily="2" charset="-122"/>
            </a:endParaRPr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2410485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BEDC49C-ACFD-8138-A96D-6386510B133A}"/>
              </a:ext>
            </a:extLst>
          </p:cNvPr>
          <p:cNvSpPr/>
          <p:nvPr/>
        </p:nvSpPr>
        <p:spPr>
          <a:xfrm>
            <a:off x="268940" y="171822"/>
            <a:ext cx="44824" cy="668617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9E8A9AC-A532-0613-391E-487ED8F19F3E}"/>
              </a:ext>
            </a:extLst>
          </p:cNvPr>
          <p:cNvSpPr/>
          <p:nvPr/>
        </p:nvSpPr>
        <p:spPr>
          <a:xfrm rot="16200000" flipH="1">
            <a:off x="6032499" y="481851"/>
            <a:ext cx="52294" cy="121172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811BFBA-959D-C40D-4C7C-4C4127F11C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54295" cy="1104957"/>
          </a:xfrm>
          <a:prstGeom prst="rect">
            <a:avLst/>
          </a:prstGeom>
        </p:spPr>
      </p:pic>
      <p:pic>
        <p:nvPicPr>
          <p:cNvPr id="10" name="Graphic 9" descr="A lightbulb">
            <a:extLst>
              <a:ext uri="{FF2B5EF4-FFF2-40B4-BE49-F238E27FC236}">
                <a16:creationId xmlns:a16="http://schemas.microsoft.com/office/drawing/2014/main" id="{E4A9C6DC-F96D-1C00-7BEF-EFA10A7B13B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5979" y="5913366"/>
            <a:ext cx="646015" cy="53263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222DC3C-971B-D0DE-7BBA-26D683ED250B}"/>
              </a:ext>
            </a:extLst>
          </p:cNvPr>
          <p:cNvSpPr txBox="1"/>
          <p:nvPr/>
        </p:nvSpPr>
        <p:spPr>
          <a:xfrm>
            <a:off x="582704" y="1500510"/>
            <a:ext cx="11340356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rgbClr val="FF0000"/>
                </a:solidFill>
              </a:rPr>
              <a:t>Data Collection :</a:t>
            </a:r>
          </a:p>
          <a:p>
            <a:endParaRPr lang="en-IE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E" dirty="0">
                <a:solidFill>
                  <a:srgbClr val="FF0000"/>
                </a:solidFill>
              </a:rPr>
              <a:t>Case lacks in addressing how each model differ in terms of their performance . </a:t>
            </a:r>
          </a:p>
          <a:p>
            <a:endParaRPr lang="en-IE" dirty="0">
              <a:solidFill>
                <a:srgbClr val="FF0000"/>
              </a:solidFill>
            </a:endParaRPr>
          </a:p>
          <a:p>
            <a:endParaRPr lang="en-IE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E" dirty="0">
                <a:solidFill>
                  <a:srgbClr val="FF0000"/>
                </a:solidFill>
              </a:rPr>
              <a:t> What limitations are there with the current modelling techniques 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E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E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E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E" dirty="0">
                <a:solidFill>
                  <a:srgbClr val="FF0000"/>
                </a:solidFill>
              </a:rPr>
              <a:t>What is the need to research into use of Deep learning models.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E" dirty="0">
              <a:solidFill>
                <a:srgbClr val="FF0000"/>
              </a:solidFill>
            </a:endParaRPr>
          </a:p>
          <a:p>
            <a:endParaRPr lang="en-IE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E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FF0000"/>
                </a:solidFill>
              </a:rPr>
              <a:t>Matrix-factorization models such as SVD++ , Restricted Boltzmann Machines  RBM(s)  what are the limitations ?</a:t>
            </a:r>
            <a:endParaRPr lang="en-IE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E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E" dirty="0"/>
          </a:p>
          <a:p>
            <a:endParaRPr lang="en-IE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E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E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E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E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E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E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E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3672621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BEDC49C-ACFD-8138-A96D-6386510B133A}"/>
              </a:ext>
            </a:extLst>
          </p:cNvPr>
          <p:cNvSpPr/>
          <p:nvPr/>
        </p:nvSpPr>
        <p:spPr>
          <a:xfrm>
            <a:off x="268940" y="171822"/>
            <a:ext cx="44824" cy="668617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9E8A9AC-A532-0613-391E-487ED8F19F3E}"/>
              </a:ext>
            </a:extLst>
          </p:cNvPr>
          <p:cNvSpPr/>
          <p:nvPr/>
        </p:nvSpPr>
        <p:spPr>
          <a:xfrm rot="16200000" flipH="1">
            <a:off x="6032499" y="481851"/>
            <a:ext cx="52294" cy="121172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811BFBA-959D-C40D-4C7C-4C4127F11C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54295" cy="1104957"/>
          </a:xfrm>
          <a:prstGeom prst="rect">
            <a:avLst/>
          </a:prstGeom>
        </p:spPr>
      </p:pic>
      <p:pic>
        <p:nvPicPr>
          <p:cNvPr id="10" name="Graphic 9" descr="A lightbulb">
            <a:extLst>
              <a:ext uri="{FF2B5EF4-FFF2-40B4-BE49-F238E27FC236}">
                <a16:creationId xmlns:a16="http://schemas.microsoft.com/office/drawing/2014/main" id="{E4A9C6DC-F96D-1C00-7BEF-EFA10A7B13B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5979" y="5913366"/>
            <a:ext cx="646015" cy="53263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222DC3C-971B-D0DE-7BBA-26D683ED250B}"/>
              </a:ext>
            </a:extLst>
          </p:cNvPr>
          <p:cNvSpPr txBox="1"/>
          <p:nvPr/>
        </p:nvSpPr>
        <p:spPr>
          <a:xfrm>
            <a:off x="1632857" y="1508166"/>
            <a:ext cx="89302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254735-124B-EF29-15F8-96482CD69135}"/>
              </a:ext>
            </a:extLst>
          </p:cNvPr>
          <p:cNvSpPr txBox="1"/>
          <p:nvPr/>
        </p:nvSpPr>
        <p:spPr>
          <a:xfrm>
            <a:off x="1163782" y="1413164"/>
            <a:ext cx="1011517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E" b="0" i="0" dirty="0">
                <a:solidFill>
                  <a:srgbClr val="FF0000"/>
                </a:solidFill>
                <a:effectLst/>
                <a:latin typeface="source-serif-pro"/>
              </a:rPr>
              <a:t>Axion fact store :  ML models used by Netflix and its limitations 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E" dirty="0">
              <a:solidFill>
                <a:srgbClr val="FF0000"/>
              </a:solidFill>
              <a:latin typeface="source-serif-pro"/>
            </a:endParaRPr>
          </a:p>
          <a:p>
            <a:endParaRPr lang="en-IE" b="0" i="0" dirty="0">
              <a:solidFill>
                <a:srgbClr val="FF0000"/>
              </a:solidFill>
              <a:effectLst/>
              <a:latin typeface="source-serif-pro"/>
            </a:endParaRPr>
          </a:p>
          <a:p>
            <a:endParaRPr lang="en-IE" dirty="0">
              <a:solidFill>
                <a:srgbClr val="FF0000"/>
              </a:solidFill>
              <a:latin typeface="source-serif-pro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E" b="0" i="0" dirty="0">
                <a:solidFill>
                  <a:srgbClr val="FF0000"/>
                </a:solidFill>
                <a:effectLst/>
                <a:latin typeface="source-serif-pro"/>
              </a:rPr>
              <a:t>Netflix uses data online and offline :  Ex viewing history of the members. </a:t>
            </a:r>
          </a:p>
          <a:p>
            <a:endParaRPr lang="en-IE" dirty="0">
              <a:solidFill>
                <a:srgbClr val="242424"/>
              </a:solidFill>
              <a:latin typeface="source-serif-pro"/>
            </a:endParaRPr>
          </a:p>
          <a:p>
            <a:endParaRPr lang="en-IE" b="0" i="0" dirty="0">
              <a:solidFill>
                <a:srgbClr val="242424"/>
              </a:solidFill>
              <a:effectLst/>
              <a:latin typeface="source-serif-pro"/>
            </a:endParaRPr>
          </a:p>
          <a:p>
            <a:endParaRPr lang="en-IE" dirty="0">
              <a:solidFill>
                <a:srgbClr val="242424"/>
              </a:solidFill>
              <a:latin typeface="source-serif-pro"/>
            </a:endParaRPr>
          </a:p>
          <a:p>
            <a:endParaRPr lang="en-IE" b="0" i="0" dirty="0">
              <a:solidFill>
                <a:srgbClr val="242424"/>
              </a:solidFill>
              <a:effectLst/>
              <a:latin typeface="source-serif-pro"/>
            </a:endParaRPr>
          </a:p>
          <a:p>
            <a:endParaRPr lang="en-IE" dirty="0">
              <a:solidFill>
                <a:srgbClr val="242424"/>
              </a:solidFill>
              <a:latin typeface="source-serif-pro"/>
            </a:endParaRPr>
          </a:p>
          <a:p>
            <a:r>
              <a:rPr lang="en-IE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endParaRPr lang="en-IE" dirty="0"/>
          </a:p>
        </p:txBody>
      </p:sp>
      <p:pic>
        <p:nvPicPr>
          <p:cNvPr id="7" name="Graphic 6" descr="Online meeting with solid fill">
            <a:extLst>
              <a:ext uri="{FF2B5EF4-FFF2-40B4-BE49-F238E27FC236}">
                <a16:creationId xmlns:a16="http://schemas.microsoft.com/office/drawing/2014/main" id="{02C6B82B-3DB7-A722-2B1D-692D2393EC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212106" y="3946292"/>
            <a:ext cx="914400" cy="914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C058E8E-87C2-3CF7-0D33-51070C2B32A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49907" y="3946292"/>
            <a:ext cx="1329987" cy="114803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4B8D972-7A17-2BA5-63E3-3BF5173B75CE}"/>
              </a:ext>
            </a:extLst>
          </p:cNvPr>
          <p:cNvSpPr txBox="1"/>
          <p:nvPr/>
        </p:nvSpPr>
        <p:spPr>
          <a:xfrm>
            <a:off x="1632857" y="5181600"/>
            <a:ext cx="2569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Online Data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CE8197-B47F-DEFB-EB07-E8F8B0BBED01}"/>
              </a:ext>
            </a:extLst>
          </p:cNvPr>
          <p:cNvSpPr txBox="1"/>
          <p:nvPr/>
        </p:nvSpPr>
        <p:spPr>
          <a:xfrm>
            <a:off x="8695050" y="5302457"/>
            <a:ext cx="2569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Offline Data </a:t>
            </a:r>
          </a:p>
        </p:txBody>
      </p:sp>
    </p:spTree>
    <p:extLst>
      <p:ext uri="{BB962C8B-B14F-4D97-AF65-F5344CB8AC3E}">
        <p14:creationId xmlns:p14="http://schemas.microsoft.com/office/powerpoint/2010/main" val="1583976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BEDC49C-ACFD-8138-A96D-6386510B133A}"/>
              </a:ext>
            </a:extLst>
          </p:cNvPr>
          <p:cNvSpPr/>
          <p:nvPr/>
        </p:nvSpPr>
        <p:spPr>
          <a:xfrm>
            <a:off x="268940" y="171822"/>
            <a:ext cx="44824" cy="668617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9E8A9AC-A532-0613-391E-487ED8F19F3E}"/>
              </a:ext>
            </a:extLst>
          </p:cNvPr>
          <p:cNvSpPr/>
          <p:nvPr/>
        </p:nvSpPr>
        <p:spPr>
          <a:xfrm rot="16200000" flipH="1">
            <a:off x="6032499" y="481851"/>
            <a:ext cx="52294" cy="121172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811BFBA-959D-C40D-4C7C-4C4127F11C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54295" cy="1104957"/>
          </a:xfrm>
          <a:prstGeom prst="rect">
            <a:avLst/>
          </a:prstGeom>
        </p:spPr>
      </p:pic>
      <p:pic>
        <p:nvPicPr>
          <p:cNvPr id="10" name="Graphic 9" descr="A lightbulb">
            <a:extLst>
              <a:ext uri="{FF2B5EF4-FFF2-40B4-BE49-F238E27FC236}">
                <a16:creationId xmlns:a16="http://schemas.microsoft.com/office/drawing/2014/main" id="{E4A9C6DC-F96D-1C00-7BEF-EFA10A7B13B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5979" y="5913366"/>
            <a:ext cx="646015" cy="53263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222DC3C-971B-D0DE-7BBA-26D683ED250B}"/>
              </a:ext>
            </a:extLst>
          </p:cNvPr>
          <p:cNvSpPr txBox="1"/>
          <p:nvPr/>
        </p:nvSpPr>
        <p:spPr>
          <a:xfrm>
            <a:off x="1632857" y="1508166"/>
            <a:ext cx="89302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1C1B87-EFDB-3114-40BE-2C6466CBB6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2320" y="1168137"/>
            <a:ext cx="6655142" cy="50548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D3DEEE2-02C2-0782-6844-E7D1F0500691}"/>
              </a:ext>
            </a:extLst>
          </p:cNvPr>
          <p:cNvSpPr txBox="1"/>
          <p:nvPr/>
        </p:nvSpPr>
        <p:spPr>
          <a:xfrm>
            <a:off x="927147" y="1828800"/>
            <a:ext cx="4540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E" dirty="0">
                <a:solidFill>
                  <a:srgbClr val="FF0000"/>
                </a:solidFill>
              </a:rPr>
              <a:t>Use of Axion Fact store  in collecting offline and online content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3A040A-F56A-4CB3-D8E4-AB2B38970290}"/>
              </a:ext>
            </a:extLst>
          </p:cNvPr>
          <p:cNvSpPr txBox="1"/>
          <p:nvPr/>
        </p:nvSpPr>
        <p:spPr>
          <a:xfrm>
            <a:off x="1021994" y="3100565"/>
            <a:ext cx="4540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E" dirty="0">
                <a:solidFill>
                  <a:srgbClr val="FF0000"/>
                </a:solidFill>
              </a:rPr>
              <a:t>Both online and Offline data used to train the </a:t>
            </a:r>
            <a:r>
              <a:rPr lang="en-IE" dirty="0" err="1">
                <a:solidFill>
                  <a:srgbClr val="FF0000"/>
                </a:solidFill>
              </a:rPr>
              <a:t>Modles</a:t>
            </a:r>
            <a:endParaRPr lang="en-IE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33046DD-5CD0-F584-2D72-884B6732BD10}"/>
              </a:ext>
            </a:extLst>
          </p:cNvPr>
          <p:cNvSpPr txBox="1"/>
          <p:nvPr/>
        </p:nvSpPr>
        <p:spPr>
          <a:xfrm>
            <a:off x="1021994" y="4627308"/>
            <a:ext cx="45407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E" dirty="0">
                <a:solidFill>
                  <a:srgbClr val="FF0000"/>
                </a:solidFill>
              </a:rPr>
              <a:t>Models can get as much better as they train . More features data better the model performance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E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04914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BEDC49C-ACFD-8138-A96D-6386510B133A}"/>
              </a:ext>
            </a:extLst>
          </p:cNvPr>
          <p:cNvSpPr/>
          <p:nvPr/>
        </p:nvSpPr>
        <p:spPr>
          <a:xfrm>
            <a:off x="268940" y="171822"/>
            <a:ext cx="44824" cy="668617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9E8A9AC-A532-0613-391E-487ED8F19F3E}"/>
              </a:ext>
            </a:extLst>
          </p:cNvPr>
          <p:cNvSpPr/>
          <p:nvPr/>
        </p:nvSpPr>
        <p:spPr>
          <a:xfrm rot="16200000" flipH="1">
            <a:off x="6032499" y="481851"/>
            <a:ext cx="52294" cy="121172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811BFBA-959D-C40D-4C7C-4C4127F11C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54295" cy="1104957"/>
          </a:xfrm>
          <a:prstGeom prst="rect">
            <a:avLst/>
          </a:prstGeom>
        </p:spPr>
      </p:pic>
      <p:pic>
        <p:nvPicPr>
          <p:cNvPr id="10" name="Graphic 9" descr="A lightbulb">
            <a:extLst>
              <a:ext uri="{FF2B5EF4-FFF2-40B4-BE49-F238E27FC236}">
                <a16:creationId xmlns:a16="http://schemas.microsoft.com/office/drawing/2014/main" id="{E4A9C6DC-F96D-1C00-7BEF-EFA10A7B13B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5979" y="5913366"/>
            <a:ext cx="646015" cy="5326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D55CD46-4976-C6AA-EEF4-FF6D819AE7A4}"/>
              </a:ext>
            </a:extLst>
          </p:cNvPr>
          <p:cNvSpPr txBox="1"/>
          <p:nvPr/>
        </p:nvSpPr>
        <p:spPr>
          <a:xfrm>
            <a:off x="2364509" y="1524000"/>
            <a:ext cx="8266546" cy="7571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Facts of  SVD++ </a:t>
            </a:r>
            <a:r>
              <a:rPr lang="en-US" dirty="0" err="1">
                <a:solidFill>
                  <a:srgbClr val="FF0000"/>
                </a:solidFill>
              </a:rPr>
              <a:t>Mechine</a:t>
            </a:r>
            <a:r>
              <a:rPr lang="en-US" dirty="0">
                <a:solidFill>
                  <a:srgbClr val="FF0000"/>
                </a:solidFill>
              </a:rPr>
              <a:t> Learning Model. 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FF0000"/>
                </a:solidFill>
                <a:latin typeface="STXihei" panose="02010600040101010101" pitchFamily="2" charset="-122"/>
                <a:ea typeface="STXihei" panose="02010600040101010101" pitchFamily="2" charset="-122"/>
              </a:rPr>
              <a:t>SVD++ Recommendation Algorithm Based on Backtracking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solidFill>
                <a:srgbClr val="FF0000"/>
              </a:solidFill>
              <a:latin typeface="STXihei" panose="02010600040101010101" pitchFamily="2" charset="-122"/>
              <a:ea typeface="STXihei" panose="02010600040101010101" pitchFamily="2" charset="-122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FF0000"/>
                </a:solidFill>
                <a:latin typeface="STXihei" panose="02010600040101010101" pitchFamily="2" charset="-122"/>
                <a:ea typeface="STXihei" panose="02010600040101010101" pitchFamily="2" charset="-122"/>
              </a:rPr>
              <a:t>It is the enhancement of SVD (Singular Value Decomposition)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solidFill>
                <a:srgbClr val="FF0000"/>
              </a:solidFill>
              <a:latin typeface="STXihei" panose="02010600040101010101" pitchFamily="2" charset="-122"/>
              <a:ea typeface="STXihei" panose="02010600040101010101" pitchFamily="2" charset="-122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FF0000"/>
                </a:solidFill>
                <a:latin typeface="STXihei" panose="02010600040101010101" pitchFamily="2" charset="-122"/>
                <a:ea typeface="STXihei" panose="02010600040101010101" pitchFamily="2" charset="-122"/>
              </a:rPr>
              <a:t>Limitation of SVD++ is slower computation power. Process should be iterated too many times to attain accuracy 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solidFill>
                <a:srgbClr val="FF0000"/>
              </a:solidFill>
              <a:latin typeface="STXihei" panose="02010600040101010101" pitchFamily="2" charset="-122"/>
              <a:ea typeface="STXihei" panose="02010600040101010101" pitchFamily="2" charset="-122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solidFill>
                <a:srgbClr val="FF0000"/>
              </a:solidFill>
              <a:latin typeface="STXihei" panose="02010600040101010101" pitchFamily="2" charset="-122"/>
              <a:ea typeface="STXihei" panose="02010600040101010101" pitchFamily="2" charset="-122"/>
            </a:endParaRPr>
          </a:p>
          <a:p>
            <a:endParaRPr lang="en-US" dirty="0">
              <a:solidFill>
                <a:srgbClr val="FF0000"/>
              </a:solidFill>
              <a:latin typeface="STXihei" panose="02010600040101010101" pitchFamily="2" charset="-122"/>
              <a:ea typeface="STXihei" panose="02010600040101010101" pitchFamily="2" charset="-122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solidFill>
                <a:srgbClr val="FF0000"/>
              </a:solidFill>
              <a:latin typeface="STXihei" panose="02010600040101010101" pitchFamily="2" charset="-122"/>
              <a:ea typeface="STXihei" panose="02010600040101010101" pitchFamily="2" charset="-122"/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731500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BEDC49C-ACFD-8138-A96D-6386510B133A}"/>
              </a:ext>
            </a:extLst>
          </p:cNvPr>
          <p:cNvSpPr/>
          <p:nvPr/>
        </p:nvSpPr>
        <p:spPr>
          <a:xfrm>
            <a:off x="268940" y="171822"/>
            <a:ext cx="44824" cy="668617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9E8A9AC-A532-0613-391E-487ED8F19F3E}"/>
              </a:ext>
            </a:extLst>
          </p:cNvPr>
          <p:cNvSpPr/>
          <p:nvPr/>
        </p:nvSpPr>
        <p:spPr>
          <a:xfrm rot="16200000" flipH="1">
            <a:off x="6032499" y="481851"/>
            <a:ext cx="52294" cy="121172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811BFBA-959D-C40D-4C7C-4C4127F11C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54295" cy="1104957"/>
          </a:xfrm>
          <a:prstGeom prst="rect">
            <a:avLst/>
          </a:prstGeom>
        </p:spPr>
      </p:pic>
      <p:pic>
        <p:nvPicPr>
          <p:cNvPr id="10" name="Graphic 9" descr="A lightbulb">
            <a:extLst>
              <a:ext uri="{FF2B5EF4-FFF2-40B4-BE49-F238E27FC236}">
                <a16:creationId xmlns:a16="http://schemas.microsoft.com/office/drawing/2014/main" id="{E4A9C6DC-F96D-1C00-7BEF-EFA10A7B13B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5979" y="5913366"/>
            <a:ext cx="646015" cy="5326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D55CD46-4976-C6AA-EEF4-FF6D819AE7A4}"/>
              </a:ext>
            </a:extLst>
          </p:cNvPr>
          <p:cNvSpPr txBox="1"/>
          <p:nvPr/>
        </p:nvSpPr>
        <p:spPr>
          <a:xfrm>
            <a:off x="1514764" y="1524000"/>
            <a:ext cx="911629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FF0000"/>
                </a:solidFill>
                <a:latin typeface="STXihei" panose="02010600040101010101" pitchFamily="2" charset="-122"/>
                <a:ea typeface="STXihei" panose="02010600040101010101" pitchFamily="2" charset="-122"/>
              </a:rPr>
              <a:t>To address </a:t>
            </a:r>
            <a:r>
              <a:rPr lang="en-US" dirty="0" err="1">
                <a:solidFill>
                  <a:srgbClr val="FF0000"/>
                </a:solidFill>
                <a:latin typeface="STXihei" panose="02010600040101010101" pitchFamily="2" charset="-122"/>
                <a:ea typeface="STXihei" panose="02010600040101010101" pitchFamily="2" charset="-122"/>
              </a:rPr>
              <a:t>limititions</a:t>
            </a:r>
            <a:r>
              <a:rPr lang="en-US" dirty="0">
                <a:solidFill>
                  <a:srgbClr val="FF0000"/>
                </a:solidFill>
                <a:latin typeface="STXihei" panose="02010600040101010101" pitchFamily="2" charset="-122"/>
                <a:ea typeface="STXihei" panose="02010600040101010101" pitchFamily="2" charset="-122"/>
              </a:rPr>
              <a:t> of Bag of items approach , research into Sequential model approach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solidFill>
                <a:srgbClr val="FF0000"/>
              </a:solidFill>
              <a:latin typeface="STXihei" panose="02010600040101010101" pitchFamily="2" charset="-122"/>
              <a:ea typeface="STXihei" panose="02010600040101010101" pitchFamily="2" charset="-122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FF0000"/>
                </a:solidFill>
                <a:latin typeface="STXihei" panose="02010600040101010101" pitchFamily="2" charset="-122"/>
                <a:ea typeface="STXihei" panose="02010600040101010101" pitchFamily="2" charset="-122"/>
              </a:rPr>
              <a:t>It is useful to catch sequential nature of user play history which gets removed in bag of items approach </a:t>
            </a:r>
          </a:p>
          <a:p>
            <a:endParaRPr lang="en-US" dirty="0">
              <a:solidFill>
                <a:srgbClr val="FF0000"/>
              </a:solidFill>
              <a:latin typeface="STXihei" panose="02010600040101010101" pitchFamily="2" charset="-122"/>
              <a:ea typeface="STXihei" panose="02010600040101010101" pitchFamily="2" charset="-122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FF0000"/>
                </a:solidFill>
                <a:latin typeface="STXihei" panose="02010600040101010101" pitchFamily="2" charset="-122"/>
                <a:ea typeface="STXihei" panose="02010600040101010101" pitchFamily="2" charset="-122"/>
              </a:rPr>
              <a:t>If is important for </a:t>
            </a:r>
            <a:r>
              <a:rPr lang="en-US" dirty="0" err="1">
                <a:solidFill>
                  <a:srgbClr val="FF0000"/>
                </a:solidFill>
                <a:latin typeface="STXihei" panose="02010600040101010101" pitchFamily="2" charset="-122"/>
                <a:ea typeface="STXihei" panose="02010600040101010101" pitchFamily="2" charset="-122"/>
              </a:rPr>
              <a:t>modles</a:t>
            </a:r>
            <a:r>
              <a:rPr lang="en-US" dirty="0">
                <a:solidFill>
                  <a:srgbClr val="FF0000"/>
                </a:solidFill>
                <a:latin typeface="STXihei" panose="02010600040101010101" pitchFamily="2" charset="-122"/>
                <a:ea typeface="STXihei" panose="02010600040101010101" pitchFamily="2" charset="-122"/>
              </a:rPr>
              <a:t> to know if a user has abandoned the content after 1 episode or watched the entire </a:t>
            </a:r>
            <a:r>
              <a:rPr lang="en-US" dirty="0" err="1">
                <a:solidFill>
                  <a:srgbClr val="FF0000"/>
                </a:solidFill>
                <a:latin typeface="STXihei" panose="02010600040101010101" pitchFamily="2" charset="-122"/>
                <a:ea typeface="STXihei" panose="02010600040101010101" pitchFamily="2" charset="-122"/>
              </a:rPr>
              <a:t>episord</a:t>
            </a:r>
            <a:r>
              <a:rPr lang="en-US" dirty="0">
                <a:solidFill>
                  <a:srgbClr val="FF0000"/>
                </a:solidFill>
                <a:latin typeface="STXihei" panose="02010600040101010101" pitchFamily="2" charset="-122"/>
                <a:ea typeface="STXihei" panose="02010600040101010101" pitchFamily="2" charset="-122"/>
              </a:rPr>
              <a:t> with in certain time frame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solidFill>
                <a:srgbClr val="FF0000"/>
              </a:solidFill>
              <a:latin typeface="STXihei" panose="02010600040101010101" pitchFamily="2" charset="-122"/>
              <a:ea typeface="STXihei" panose="02010600040101010101" pitchFamily="2" charset="-122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err="1">
                <a:solidFill>
                  <a:srgbClr val="FF0000"/>
                </a:solidFill>
                <a:latin typeface="STXihei" panose="02010600040101010101" pitchFamily="2" charset="-122"/>
                <a:ea typeface="STXihei" panose="02010600040101010101" pitchFamily="2" charset="-122"/>
              </a:rPr>
              <a:t>Modles</a:t>
            </a:r>
            <a:r>
              <a:rPr lang="en-US" dirty="0">
                <a:solidFill>
                  <a:srgbClr val="FF0000"/>
                </a:solidFill>
                <a:latin typeface="STXihei" panose="02010600040101010101" pitchFamily="2" charset="-122"/>
                <a:ea typeface="STXihei" panose="02010600040101010101" pitchFamily="2" charset="-122"/>
              </a:rPr>
              <a:t> fails to show same level of accuracy when trained in </a:t>
            </a:r>
            <a:r>
              <a:rPr lang="en-US" dirty="0" err="1">
                <a:solidFill>
                  <a:srgbClr val="FF0000"/>
                </a:solidFill>
                <a:latin typeface="STXihei" panose="02010600040101010101" pitchFamily="2" charset="-122"/>
                <a:ea typeface="STXihei" panose="02010600040101010101" pitchFamily="2" charset="-122"/>
              </a:rPr>
              <a:t>offine</a:t>
            </a:r>
            <a:r>
              <a:rPr lang="en-US" dirty="0">
                <a:solidFill>
                  <a:srgbClr val="FF0000"/>
                </a:solidFill>
                <a:latin typeface="STXihei" panose="02010600040101010101" pitchFamily="2" charset="-122"/>
                <a:ea typeface="STXihei" panose="02010600040101010101" pitchFamily="2" charset="-122"/>
              </a:rPr>
              <a:t> mode and test with online data . </a:t>
            </a:r>
          </a:p>
          <a:p>
            <a:endParaRPr lang="en-US" dirty="0">
              <a:solidFill>
                <a:srgbClr val="FF0000"/>
              </a:solidFill>
              <a:latin typeface="STXihei" panose="02010600040101010101" pitchFamily="2" charset="-122"/>
              <a:ea typeface="STXihei" panose="02010600040101010101" pitchFamily="2" charset="-122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FF0000"/>
                </a:solidFill>
                <a:latin typeface="STXihei" panose="02010600040101010101" pitchFamily="2" charset="-122"/>
                <a:ea typeface="STXihei" panose="02010600040101010101" pitchFamily="2" charset="-122"/>
              </a:rPr>
              <a:t>Online data is not the same as offline data </a:t>
            </a:r>
          </a:p>
          <a:p>
            <a:endParaRPr lang="en-US" dirty="0">
              <a:solidFill>
                <a:srgbClr val="FF0000"/>
              </a:solidFill>
              <a:latin typeface="STXihei" panose="02010600040101010101" pitchFamily="2" charset="-122"/>
              <a:ea typeface="STXihei" panose="02010600040101010101" pitchFamily="2" charset="-122"/>
            </a:endParaRPr>
          </a:p>
          <a:p>
            <a:endParaRPr lang="en-US" dirty="0">
              <a:solidFill>
                <a:srgbClr val="FF0000"/>
              </a:solidFill>
              <a:latin typeface="STXihei" panose="02010600040101010101" pitchFamily="2" charset="-122"/>
              <a:ea typeface="STXihei" panose="02010600040101010101" pitchFamily="2" charset="-122"/>
            </a:endParaRPr>
          </a:p>
          <a:p>
            <a:endParaRPr lang="en-US" dirty="0">
              <a:solidFill>
                <a:srgbClr val="FF0000"/>
              </a:solidFill>
              <a:latin typeface="STXihei" panose="02010600040101010101" pitchFamily="2" charset="-122"/>
              <a:ea typeface="STXihei" panose="02010600040101010101" pitchFamily="2" charset="-122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solidFill>
                <a:srgbClr val="FF0000"/>
              </a:solidFill>
              <a:latin typeface="STXihei" panose="02010600040101010101" pitchFamily="2" charset="-122"/>
              <a:ea typeface="STXihei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742467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2409</TotalTime>
  <Words>354</Words>
  <Application>Microsoft Office PowerPoint</Application>
  <PresentationFormat>Widescreen</PresentationFormat>
  <Paragraphs>115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STXihei</vt:lpstr>
      <vt:lpstr>Arial</vt:lpstr>
      <vt:lpstr>Calibri</vt:lpstr>
      <vt:lpstr>Calibri Light</vt:lpstr>
      <vt:lpstr>source-serif-pro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Pranav Vasudeva</dc:creator>
  <cp:lastModifiedBy>Pranav Vasudeva</cp:lastModifiedBy>
  <cp:revision>3</cp:revision>
  <dcterms:created xsi:type="dcterms:W3CDTF">2023-12-01T20:23:48Z</dcterms:created>
  <dcterms:modified xsi:type="dcterms:W3CDTF">2023-12-03T12:33:04Z</dcterms:modified>
</cp:coreProperties>
</file>