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  <p:embeddedFont>
      <p:font typeface="La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7D06D95-888D-4F02-9C26-A8097B1DCD33}">
  <a:tblStyle styleId="{F7D06D95-888D-4F02-9C26-A8097B1DCD33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22" Type="http://schemas.openxmlformats.org/officeDocument/2006/relationships/font" Target="fonts/Lato-regular.fntdata"/><Relationship Id="rId21" Type="http://schemas.openxmlformats.org/officeDocument/2006/relationships/font" Target="fonts/ProximaNova-boldItalic.fntdata"/><Relationship Id="rId24" Type="http://schemas.openxmlformats.org/officeDocument/2006/relationships/font" Target="fonts/Lato-italic.fntdata"/><Relationship Id="rId23" Type="http://schemas.openxmlformats.org/officeDocument/2006/relationships/font" Target="fonts/La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ProximaNova-bold.fntdata"/><Relationship Id="rId18" Type="http://schemas.openxmlformats.org/officeDocument/2006/relationships/font" Target="fonts/ProximaNov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4a73e1e7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4a73e1e7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5b6d976e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65b6d976e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fc59d02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3fc59d02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3fc59d0287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3fc59d0287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5b6d976e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5b6d976e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5b6d976e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5b6d976e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b6d976e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b6d976e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5b6d976e9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5b6d976e9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5b6d976e9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5b6d976e9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5b6d976e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5b6d976e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9627" y="3111638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Chelsea (Xuan) Chen 		</a:t>
            </a:r>
            <a:r>
              <a:rPr lang="en-GB"/>
              <a:t>NTU-TW</a:t>
            </a:r>
            <a:endParaRPr/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888743"/>
            <a:ext cx="3200674" cy="12812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/>
        </p:nvSpPr>
        <p:spPr>
          <a:xfrm>
            <a:off x="431850" y="453650"/>
            <a:ext cx="7825200" cy="1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Brainbeats: Classifying Music Genre with fMRI Connectivity</a:t>
            </a:r>
            <a:endParaRPr sz="3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2" name="Google Shape;62;p13"/>
          <p:cNvSpPr txBox="1"/>
          <p:nvPr/>
        </p:nvSpPr>
        <p:spPr>
          <a:xfrm>
            <a:off x="431850" y="1867175"/>
            <a:ext cx="8482800" cy="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Research Question: Can we predict music genres based on fMRI connectivity during listening?</a:t>
            </a:r>
            <a:endParaRPr sz="16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pilot exploration using sub-005 from OpenNeuro ds003720</a:t>
            </a:r>
            <a:endParaRPr sz="2000">
              <a:solidFill>
                <a:schemeClr val="accent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14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Reflection &amp; Future Work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796725"/>
            <a:ext cx="8520600" cy="404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b="1" lang="en-GB" sz="1450">
                <a:latin typeface="Lato"/>
                <a:ea typeface="Lato"/>
                <a:cs typeface="Lato"/>
                <a:sym typeface="Lato"/>
              </a:rPr>
              <a:t>What I Learned:</a:t>
            </a:r>
            <a:r>
              <a:rPr lang="en-GB" sz="1450">
                <a:latin typeface="Lato"/>
                <a:ea typeface="Lato"/>
                <a:cs typeface="Lato"/>
                <a:sym typeface="Lato"/>
              </a:rPr>
              <a:t> Even with a single subject, fMRI connectivity contains genre-relevant structure.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b="1" lang="en-GB" sz="1450">
                <a:latin typeface="Lato"/>
                <a:ea typeface="Lato"/>
                <a:cs typeface="Lato"/>
                <a:sym typeface="Lato"/>
              </a:rPr>
              <a:t>Limitations:</a:t>
            </a:r>
            <a:endParaRPr b="1"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Limited generalizability (only sub-005 used)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High-dimensional features + low trial count → overfitting risk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Inconsistent classifier behavior across reruns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●"/>
            </a:pPr>
            <a:r>
              <a:rPr b="1" lang="en-GB" sz="1450">
                <a:latin typeface="Lato"/>
                <a:ea typeface="Lato"/>
                <a:cs typeface="Lato"/>
                <a:sym typeface="Lato"/>
              </a:rPr>
              <a:t>Future Steps:</a:t>
            </a:r>
            <a:endParaRPr b="1"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Validate across multiple participants once data integrity is ensured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Explore alternative parcellation (e.g., 200-ROI)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Apply time-resolved connectivity (e.g., sliding windows)</a:t>
            </a:r>
            <a:endParaRPr sz="1450"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50"/>
              <a:buFont typeface="Lato"/>
              <a:buChar char="○"/>
            </a:pPr>
            <a:r>
              <a:rPr lang="en-GB" sz="1450">
                <a:latin typeface="Lato"/>
                <a:ea typeface="Lato"/>
                <a:cs typeface="Lato"/>
                <a:sym typeface="Lato"/>
              </a:rPr>
              <a:t>Integrate music theory or audio features for richer hybrid modeling</a:t>
            </a:r>
            <a:endParaRPr sz="145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13701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000"/>
              <a:t>Thank You !  /  Q &amp; A ?</a:t>
            </a:r>
            <a:endParaRPr sz="5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/>
          <p:nvPr>
            <p:ph type="title"/>
          </p:nvPr>
        </p:nvSpPr>
        <p:spPr>
          <a:xfrm>
            <a:off x="311700" y="1214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latin typeface="Lato"/>
                <a:ea typeface="Lato"/>
                <a:cs typeface="Lato"/>
                <a:sym typeface="Lato"/>
              </a:rPr>
              <a:t>Dataset Overview</a:t>
            </a:r>
            <a:endParaRPr sz="32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4"/>
          <p:cNvSpPr txBox="1"/>
          <p:nvPr/>
        </p:nvSpPr>
        <p:spPr>
          <a:xfrm>
            <a:off x="189150" y="843775"/>
            <a:ext cx="8765700" cy="363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Dataset Source: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OpenNeuro ds003720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Nakai, T., Koide‑Majima, N., &amp; Nishimoto, S. (2021). Correspondence of categorical and feature‑based representations of music in the human brain. </a:t>
            </a:r>
            <a:r>
              <a:rPr i="1" lang="en-GB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Brain and Behavior</a:t>
            </a:r>
            <a:r>
              <a:rPr lang="en-GB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, </a:t>
            </a:r>
            <a:r>
              <a:rPr i="1" lang="en-GB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11</a:t>
            </a:r>
            <a:r>
              <a:rPr lang="en-GB" sz="90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(1), e01936. https://doi.org/10.1002/brb3.1936](https://doi.org/10.1002/brb3.1936</a:t>
            </a:r>
            <a:endParaRPr sz="90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Total Subjects: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5 participants (sub-001 to sub-005), listening to 540 music excerpts spanning 10 genres 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Sub-005 Focus:</a:t>
            </a: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I use only sub-005 since other participants had incomplete event files; manual inspection revealed that only sub-005 had complete and correctly labeled trials, due to inconsistencies in the event files of sub-001 to sub-004.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●"/>
            </a:pPr>
            <a:r>
              <a:rPr b="1"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Clip &amp; Trial Details:</a:t>
            </a:r>
            <a:endParaRPr b="1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540 clips total → ~54 per genre.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Font typeface="Lato"/>
              <a:buChar char="○"/>
            </a:pPr>
            <a:r>
              <a:rPr lang="en-GB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Each clip ≈ 10 seconds; 10 genres (e.g., blues, classical, country, disco, hiphop, jazz, metal, pop, reggae, rock)</a:t>
            </a:r>
            <a:endParaRPr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1007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300">
                <a:latin typeface="Lato"/>
                <a:ea typeface="Lato"/>
                <a:cs typeface="Lato"/>
                <a:sym typeface="Lato"/>
              </a:rPr>
              <a:t>Methodology</a:t>
            </a:r>
            <a:endParaRPr sz="33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36200" y="906600"/>
            <a:ext cx="8707800" cy="41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AutoNum type="arabicPeriod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Brain Parcellation: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Used the Schaefer 100-ROI atlas to segment the brain into 100 cortical regions (98 usable after resampling).</a:t>
            </a:r>
            <a:endParaRPr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AutoNum type="arabicPeriod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Time-Series Extraction: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For each music clip (~10s), extracted time-series per ROI based on onset/duration annotations. Trials &lt;2 TRs excluded for reliability.</a:t>
            </a:r>
            <a:endParaRPr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AutoNum type="arabicPeriod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Connectivity Matrix: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Computed Pearson correlations across ROIs → produced a 100×100 matrix per trial.</a:t>
            </a:r>
            <a:endParaRPr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AutoNum type="arabicPeriod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Feature Engineering: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Flattened the upper triangle (4950 features/trial) for model input.</a:t>
            </a:r>
            <a:endParaRPr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AutoNum type="arabicPeriod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Classification:</a:t>
            </a:r>
            <a:endParaRPr b="1"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Char char="○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Baseline: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Multiclass Random Forest on all 10 genres</a:t>
            </a:r>
            <a:endParaRPr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0675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50"/>
              <a:buFont typeface="Lato"/>
              <a:buChar char="○"/>
            </a:pPr>
            <a:r>
              <a:rPr b="1"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Enhancement: 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PCA (n=20) followed by </a:t>
            </a:r>
            <a:r>
              <a:rPr lang="en-GB" sz="145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failed</a:t>
            </a:r>
            <a:r>
              <a:rPr lang="en-GB" sz="1450">
                <a:solidFill>
                  <a:srgbClr val="595959"/>
                </a:solidFill>
                <a:latin typeface="Lato"/>
                <a:ea typeface="Lato"/>
                <a:cs typeface="Lato"/>
                <a:sym typeface="Lato"/>
              </a:rPr>
              <a:t> binary classification (SVM, KNN for Pop vs Metal)</a:t>
            </a:r>
            <a:endParaRPr b="1" sz="1450">
              <a:solidFill>
                <a:srgbClr val="59595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2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Analysis: What Worked (and What Did Not)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863550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ato"/>
              <a:buChar char="●"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Multiclass accuracy was low (~13%), but still better than random chance with 10 classes (~10%).</a:t>
            </a:r>
            <a:endParaRPr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 title="Screenshot 2025-06-12 at 5.38.05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6700" y="1765775"/>
            <a:ext cx="7550600" cy="200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2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Analysis: What Worked (and What Did Not)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77672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Lato"/>
              <a:buChar char="●"/>
            </a:pPr>
            <a:r>
              <a:rPr lang="en-GB" sz="1500">
                <a:latin typeface="Lato"/>
                <a:ea typeface="Lato"/>
                <a:cs typeface="Lato"/>
                <a:sym typeface="Lato"/>
              </a:rPr>
              <a:t>Confusion matrix revealed strong diagonal hits (correctly classified trials) especially for reggae.</a:t>
            </a:r>
            <a:endParaRPr sz="15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 title="Screenshot 2025-06-12 at 1.55.1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0050" y="1132975"/>
            <a:ext cx="3843902" cy="389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2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Analysis: What Worked (and What Did Not)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77672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Lato"/>
              <a:buChar char="●"/>
            </a:pPr>
            <a:r>
              <a:rPr lang="en-GB" sz="1600">
                <a:latin typeface="Lato"/>
                <a:ea typeface="Lato"/>
                <a:cs typeface="Lato"/>
                <a:sym typeface="Lato"/>
              </a:rPr>
              <a:t>Binary pop vs. metal SVM achieved ~68% accuracy after PCA (20 components), KNN was unable to display due to limited data.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95" name="Google Shape;95;p18" title="Screenshot 2025-06-12 at 5.56.56 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188" y="1549250"/>
            <a:ext cx="7133624" cy="2937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Performance Overview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01" name="Google Shape;101;p19"/>
          <p:cNvGraphicFramePr/>
          <p:nvPr/>
        </p:nvGraphicFramePr>
        <p:xfrm>
          <a:off x="450775" y="113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{F7D06D95-888D-4F02-9C26-A8097B1DCD33}</a:tableStyleId>
              </a:tblPr>
              <a:tblGrid>
                <a:gridCol w="2329000"/>
                <a:gridCol w="1653425"/>
                <a:gridCol w="4137250"/>
              </a:tblGrid>
              <a:tr h="4598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Analysis Type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Result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Notes</a:t>
                      </a:r>
                      <a:endParaRPr b="1"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Multiclass RF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~13% 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&gt;10% random chance (10 genres)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Confusion Matrix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Reggae stood out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Strong diagonal hits signal some model reliability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1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Binary SVM (Pop vs Metal)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~</a:t>
                      </a: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68% Accuracy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>
                          <a:latin typeface="Lato"/>
                          <a:ea typeface="Lato"/>
                          <a:cs typeface="Lato"/>
                          <a:sym typeface="Lato"/>
                        </a:rPr>
                        <a:t>After PCA (n=20); KNN failed due to sample limits</a:t>
                      </a:r>
                      <a:endParaRPr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2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77672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Schaefer 100‑ROI atlas map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s</a:t>
            </a:r>
            <a:r>
              <a:rPr b="1" lang="en-GB" sz="1600">
                <a:latin typeface="Lato"/>
                <a:ea typeface="Lato"/>
                <a:cs typeface="Lato"/>
                <a:sym typeface="Lato"/>
              </a:rPr>
              <a:t>: 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Show the colored brain regions, illustrating network parcellation.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20" title="schaefer.png"/>
          <p:cNvPicPr preferRelativeResize="0"/>
          <p:nvPr/>
        </p:nvPicPr>
        <p:blipFill rotWithShape="1">
          <a:blip r:embed="rId3">
            <a:alphaModFix/>
          </a:blip>
          <a:srcRect b="12663" l="0" r="0" t="0"/>
          <a:stretch/>
        </p:blipFill>
        <p:spPr>
          <a:xfrm>
            <a:off x="1333500" y="1502788"/>
            <a:ext cx="6477000" cy="307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311700" y="20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Lato"/>
                <a:ea typeface="Lato"/>
                <a:cs typeface="Lato"/>
                <a:sym typeface="Lato"/>
              </a:rPr>
              <a:t>Visualization</a:t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776725"/>
            <a:ext cx="8520600" cy="40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-GB" sz="1600">
                <a:latin typeface="Lato"/>
                <a:ea typeface="Lato"/>
                <a:cs typeface="Lato"/>
                <a:sym typeface="Lato"/>
              </a:rPr>
              <a:t>Average ROI-to-ROI correlation matrix:</a:t>
            </a:r>
            <a:r>
              <a:rPr lang="en-GB" sz="1600">
                <a:latin typeface="Lato"/>
                <a:ea typeface="Lato"/>
                <a:cs typeface="Lato"/>
                <a:sym typeface="Lato"/>
              </a:rPr>
              <a:t> Demonstrates connectivity patterns across trials; clear diagonal line shows strong within-ROI correlations.</a:t>
            </a:r>
            <a:endParaRPr sz="16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  <p:pic>
        <p:nvPicPr>
          <p:cNvPr id="115" name="Google Shape;115;p21" title="roi_correl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000" y="1499500"/>
            <a:ext cx="4095999" cy="341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