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67" r:id="rId4"/>
    <p:sldId id="303" r:id="rId5"/>
    <p:sldId id="330" r:id="rId6"/>
    <p:sldId id="331" r:id="rId7"/>
    <p:sldId id="308" r:id="rId8"/>
    <p:sldId id="346" r:id="rId9"/>
    <p:sldId id="348" r:id="rId10"/>
    <p:sldId id="349" r:id="rId11"/>
    <p:sldId id="313" r:id="rId12"/>
    <p:sldId id="350" r:id="rId13"/>
    <p:sldId id="340" r:id="rId14"/>
    <p:sldId id="342" r:id="rId15"/>
    <p:sldId id="343" r:id="rId16"/>
    <p:sldId id="354" r:id="rId17"/>
    <p:sldId id="355" r:id="rId18"/>
    <p:sldId id="356" r:id="rId19"/>
    <p:sldId id="353" r:id="rId20"/>
    <p:sldId id="319" r:id="rId21"/>
    <p:sldId id="320" r:id="rId22"/>
    <p:sldId id="324" r:id="rId23"/>
    <p:sldId id="321" r:id="rId24"/>
    <p:sldId id="325" r:id="rId25"/>
    <p:sldId id="328" r:id="rId26"/>
    <p:sldId id="32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500000"/>
    <a:srgbClr val="700000"/>
    <a:srgbClr val="FF0000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90093" autoAdjust="0"/>
  </p:normalViewPr>
  <p:slideViewPr>
    <p:cSldViewPr>
      <p:cViewPr varScale="1">
        <p:scale>
          <a:sx n="114" d="100"/>
          <a:sy n="114" d="100"/>
        </p:scale>
        <p:origin x="-19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F299-CFD4-4968-A80B-A80883972E1C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8642F-467C-4A19-B04E-56020FB3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95B0DA-061C-455B-8F72-54377D540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27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8A9EE-5892-41F5-BC73-CADE8B1F924F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124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558B9-0712-4CE7-91E4-634D90AB71F7}" type="slidenum">
              <a:rPr lang="en-US"/>
              <a:pPr/>
              <a:t>20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2535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B0DA-061C-455B-8F72-54377D54060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558B9-0712-4CE7-91E4-634D90AB71F7}" type="slidenum">
              <a:rPr lang="en-US"/>
              <a:pPr/>
              <a:t>24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0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E56D8-6B68-4B66-9AF7-584DB530BB89}" type="slidenum">
              <a:rPr lang="en-US"/>
              <a:pPr/>
              <a:t>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6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558B9-0712-4CE7-91E4-634D90AB71F7}" type="slidenum">
              <a:rPr lang="en-US"/>
              <a:pPr/>
              <a:t>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572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B0DA-061C-455B-8F72-54377D5406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4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 smtClean="0"/>
              <a:t>Example1:Strips of dark and light: amplitude:</a:t>
            </a:r>
            <a:r>
              <a:rPr lang="en-CA" altLang="zh-CN" baseline="0" dirty="0" smtClean="0"/>
              <a:t> intensity of light</a:t>
            </a:r>
          </a:p>
          <a:p>
            <a:r>
              <a:rPr lang="en-CA" altLang="zh-CN" dirty="0" smtClean="0"/>
              <a:t>Example2:Circular</a:t>
            </a:r>
            <a:r>
              <a:rPr lang="en-CA" altLang="zh-CN" baseline="0" dirty="0" smtClean="0"/>
              <a:t> disk-&gt;2D-Sinc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B0DA-061C-455B-8F72-54377D5406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 smtClean="0"/>
              <a:t>Example1:Strips of dark and light: amplitude:</a:t>
            </a:r>
            <a:r>
              <a:rPr lang="en-CA" altLang="zh-CN" baseline="0" dirty="0" smtClean="0"/>
              <a:t> intensity of light</a:t>
            </a:r>
          </a:p>
          <a:p>
            <a:r>
              <a:rPr lang="en-CA" altLang="zh-CN" dirty="0" smtClean="0"/>
              <a:t>Example2:Circular</a:t>
            </a:r>
            <a:r>
              <a:rPr lang="en-CA" altLang="zh-CN" baseline="0" dirty="0" smtClean="0"/>
              <a:t> disk-&gt;2D-Sinc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B0DA-061C-455B-8F72-54377D5406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558B9-0712-4CE7-91E4-634D90AB71F7}" type="slidenum">
              <a:rPr lang="en-US"/>
              <a:pPr/>
              <a:t>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02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558B9-0712-4CE7-91E4-634D90AB71F7}" type="slidenum">
              <a:rPr lang="en-US"/>
              <a:pPr/>
              <a:t>11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487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Bigger negative value</a:t>
            </a:r>
            <a:r>
              <a:rPr lang="en-US" altLang="zh-CN" baseline="0" dirty="0" smtClean="0"/>
              <a:t> of dynamic value is better.</a:t>
            </a:r>
          </a:p>
          <a:p>
            <a:endParaRPr lang="zh-CN" altLang="en-US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6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View then Header and Footer to change this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5.w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jpe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7.wmf"/><Relationship Id="rId2" Type="http://schemas.openxmlformats.org/officeDocument/2006/relationships/tags" Target="../tags/tag3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jpeg"/><Relationship Id="rId11" Type="http://schemas.openxmlformats.org/officeDocument/2006/relationships/image" Target="../media/image24.wmf"/><Relationship Id="rId5" Type="http://schemas.openxmlformats.org/officeDocument/2006/relationships/image" Target="../media/image22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2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8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if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2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tiff"/><Relationship Id="rId3" Type="http://schemas.openxmlformats.org/officeDocument/2006/relationships/oleObject" Target="../embeddings/oleObject31.bin"/><Relationship Id="rId7" Type="http://schemas.openxmlformats.org/officeDocument/2006/relationships/image" Target="../media/image50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tif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5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7.wmf"/><Relationship Id="rId2" Type="http://schemas.openxmlformats.org/officeDocument/2006/relationships/tags" Target="../tags/tag1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wmf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6019800" cy="2286000"/>
          </a:xfrm>
        </p:spPr>
        <p:txBody>
          <a:bodyPr/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2D-Fourier Transform in Polar Coordinates</a:t>
            </a:r>
            <a:endParaRPr lang="en-CA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91000"/>
            <a:ext cx="51816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 dirty="0" err="1" smtClean="0">
                <a:latin typeface="Calibri" pitchFamily="34" charset="0"/>
                <a:cs typeface="Calibri" pitchFamily="34" charset="0"/>
              </a:rPr>
              <a:t>Xueyang</a:t>
            </a:r>
            <a:r>
              <a:rPr lang="en-US" altLang="zh-CN" sz="1600" dirty="0" smtClean="0">
                <a:latin typeface="Calibri" pitchFamily="34" charset="0"/>
                <a:cs typeface="Calibri" pitchFamily="34" charset="0"/>
              </a:rPr>
              <a:t> Yao  </a:t>
            </a:r>
          </a:p>
          <a:p>
            <a:pPr>
              <a:lnSpc>
                <a:spcPct val="80000"/>
              </a:lnSpc>
            </a:pPr>
            <a:r>
              <a:rPr lang="en-US" altLang="zh-CN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dirty="0" smtClean="0">
                <a:latin typeface="Calibri" pitchFamily="34" charset="0"/>
                <a:cs typeface="Calibri" pitchFamily="34" charset="0"/>
              </a:rPr>
              <a:t>Dr. Natalie </a:t>
            </a:r>
            <a:r>
              <a:rPr lang="en-US" altLang="zh-CN" sz="1600" dirty="0" err="1" smtClean="0">
                <a:latin typeface="Calibri" pitchFamily="34" charset="0"/>
                <a:cs typeface="Calibri" pitchFamily="34" charset="0"/>
              </a:rPr>
              <a:t>Baddour</a:t>
            </a:r>
            <a:endParaRPr lang="en-CA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72"/>
    </mc:Choice>
    <mc:Fallback xmlns="">
      <p:transition spd="slow" advTm="226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6" y="62225"/>
            <a:ext cx="7772400" cy="762000"/>
          </a:xfrm>
        </p:spPr>
        <p:txBody>
          <a:bodyPr/>
          <a:lstStyle/>
          <a:p>
            <a:r>
              <a:rPr lang="en-CA" b="1" dirty="0" smtClean="0"/>
              <a:t>Does this work?</a:t>
            </a:r>
            <a:endParaRPr lang="en-CA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30145"/>
              </p:ext>
            </p:extLst>
          </p:nvPr>
        </p:nvGraphicFramePr>
        <p:xfrm>
          <a:off x="3795713" y="762000"/>
          <a:ext cx="4287837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2" name="Equation" r:id="rId4" imgW="1600200" imgH="1498320" progId="Equation.DSMT4">
                  <p:embed/>
                </p:oleObj>
              </mc:Choice>
              <mc:Fallback>
                <p:oleObj name="Equation" r:id="rId4" imgW="16002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5713" y="762000"/>
                        <a:ext cx="4287837" cy="45815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3549" y="2927513"/>
            <a:ext cx="122020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2D DFT</a:t>
            </a:r>
            <a:endParaRPr lang="en-CA" dirty="0"/>
          </a:p>
        </p:txBody>
      </p:sp>
      <p:cxnSp>
        <p:nvCxnSpPr>
          <p:cNvPr id="13" name="Curved Connector 12"/>
          <p:cNvCxnSpPr>
            <a:stCxn id="8" idx="2"/>
          </p:cNvCxnSpPr>
          <p:nvPr/>
        </p:nvCxnSpPr>
        <p:spPr bwMode="auto">
          <a:xfrm rot="5400000">
            <a:off x="7915553" y="3813395"/>
            <a:ext cx="852316" cy="388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5400000">
            <a:off x="7839390" y="2416574"/>
            <a:ext cx="1008525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Action Button: Help 22">
            <a:hlinkClick r:id="" action="ppaction://noaction" highlightClick="1"/>
          </p:cNvPr>
          <p:cNvSpPr/>
          <p:nvPr/>
        </p:nvSpPr>
        <p:spPr bwMode="auto">
          <a:xfrm>
            <a:off x="6714294" y="3496802"/>
            <a:ext cx="1058106" cy="1017755"/>
          </a:xfrm>
          <a:prstGeom prst="actionButtonHelp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sx="1000" sy="1000" algn="ctr" rotWithShape="0">
              <a:srgbClr val="000000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9400" y="2900972"/>
            <a:ext cx="122661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cont</a:t>
            </a:r>
            <a:r>
              <a:rPr lang="en-CA" dirty="0"/>
              <a:t>.</a:t>
            </a:r>
            <a:r>
              <a:rPr lang="en-CA" dirty="0" smtClean="0"/>
              <a:t> FT</a:t>
            </a:r>
            <a:endParaRPr lang="en-CA" dirty="0"/>
          </a:p>
        </p:txBody>
      </p:sp>
      <p:cxnSp>
        <p:nvCxnSpPr>
          <p:cNvPr id="36" name="Curved Connector 35"/>
          <p:cNvCxnSpPr>
            <a:endCxn id="35" idx="0"/>
          </p:cNvCxnSpPr>
          <p:nvPr/>
        </p:nvCxnSpPr>
        <p:spPr bwMode="auto">
          <a:xfrm rot="5400000">
            <a:off x="2997360" y="2465621"/>
            <a:ext cx="870701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Curved Connector 38"/>
          <p:cNvCxnSpPr>
            <a:stCxn id="35" idx="2"/>
          </p:cNvCxnSpPr>
          <p:nvPr/>
        </p:nvCxnSpPr>
        <p:spPr bwMode="auto">
          <a:xfrm rot="16200000" flipH="1">
            <a:off x="2980425" y="3814920"/>
            <a:ext cx="910919" cy="63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15" name="图片 14" descr="C:\Users\xyao0\Dropbox\XueYang Yao Thesis\Work\Maple+Matlab\Maple\plots\SquareDonut\Original Function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t="17679" r="25534"/>
          <a:stretch/>
        </p:blipFill>
        <p:spPr bwMode="auto">
          <a:xfrm>
            <a:off x="202536" y="908874"/>
            <a:ext cx="2464464" cy="224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C:\Users\xyao0\Dropbox\XueYang Yao Thesis\Work\Maple+Matlab\Maple\plots\SquareDonut\2D-FourierTransform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23408" r="21158"/>
          <a:stretch/>
        </p:blipFill>
        <p:spPr bwMode="auto">
          <a:xfrm>
            <a:off x="169576" y="3608598"/>
            <a:ext cx="2802224" cy="2106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134083"/>
              </p:ext>
            </p:extLst>
          </p:nvPr>
        </p:nvGraphicFramePr>
        <p:xfrm>
          <a:off x="7019094" y="43815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3" name="Equation" r:id="rId8" imgW="126720" imgH="114120" progId="Equation.DSMT4">
                  <p:embed/>
                </p:oleObj>
              </mc:Choice>
              <mc:Fallback>
                <p:oleObj name="Equation" r:id="rId8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9094" y="4381500"/>
                        <a:ext cx="381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21173"/>
              </p:ext>
            </p:extLst>
          </p:nvPr>
        </p:nvGraphicFramePr>
        <p:xfrm>
          <a:off x="3222727" y="1322980"/>
          <a:ext cx="419966" cy="55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4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2727" y="1322980"/>
                        <a:ext cx="419966" cy="559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00475"/>
              </p:ext>
            </p:extLst>
          </p:nvPr>
        </p:nvGraphicFramePr>
        <p:xfrm>
          <a:off x="3199158" y="4297252"/>
          <a:ext cx="467099" cy="54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5" name="Equation" r:id="rId12" imgW="164880" imgH="164880" progId="Equation.DSMT4">
                  <p:embed/>
                </p:oleObj>
              </mc:Choice>
              <mc:Fallback>
                <p:oleObj name="Equation" r:id="rId12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99158" y="4297252"/>
                        <a:ext cx="467099" cy="54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19918"/>
              </p:ext>
            </p:extLst>
          </p:nvPr>
        </p:nvGraphicFramePr>
        <p:xfrm>
          <a:off x="7208279" y="1180196"/>
          <a:ext cx="1525343" cy="73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6" name="Equation" r:id="rId14" imgW="558720" imgH="241200" progId="Equation.DSMT4">
                  <p:embed/>
                </p:oleObj>
              </mc:Choice>
              <mc:Fallback>
                <p:oleObj name="Equation" r:id="rId14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08279" y="1180196"/>
                        <a:ext cx="1525343" cy="73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93237"/>
              </p:ext>
            </p:extLst>
          </p:nvPr>
        </p:nvGraphicFramePr>
        <p:xfrm>
          <a:off x="7772400" y="4312933"/>
          <a:ext cx="762370" cy="60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7" name="Equation" r:id="rId16" imgW="304560" imgH="241200" progId="Equation.DSMT4">
                  <p:embed/>
                </p:oleObj>
              </mc:Choice>
              <mc:Fallback>
                <p:oleObj name="Equation" r:id="rId16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72400" y="4312933"/>
                        <a:ext cx="762370" cy="60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1047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2"/>
    </mc:Choice>
    <mc:Fallback xmlns="">
      <p:transition spd="slow" advTm="47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tests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2"/>
    </mc:Choice>
    <mc:Fallback xmlns="">
      <p:transition spd="slow" advTm="1121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875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Accuracy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5663" y="1371600"/>
            <a:ext cx="195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Dynamic Error:</a:t>
            </a:r>
            <a:endParaRPr lang="zh-CN" altLang="en-US" sz="20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897893"/>
              </p:ext>
            </p:extLst>
          </p:nvPr>
        </p:nvGraphicFramePr>
        <p:xfrm>
          <a:off x="2517775" y="1241425"/>
          <a:ext cx="34258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1" name="Equation" r:id="rId5" imgW="2349360" imgH="507960" progId="Equation.DSMT4">
                  <p:embed/>
                </p:oleObj>
              </mc:Choice>
              <mc:Fallback>
                <p:oleObj name="Equation" r:id="rId5" imgW="2349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7775" y="1241425"/>
                        <a:ext cx="342582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02040" y="2895600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800" dirty="0" smtClean="0"/>
              <a:t>is </a:t>
            </a:r>
            <a:r>
              <a:rPr lang="en-CA" altLang="zh-CN" sz="1800" dirty="0"/>
              <a:t>the continuous </a:t>
            </a:r>
            <a:r>
              <a:rPr lang="en-CA" altLang="zh-CN" sz="1800" dirty="0" smtClean="0"/>
              <a:t>2D-Fourier </a:t>
            </a:r>
            <a:r>
              <a:rPr lang="en-CA" altLang="zh-CN" sz="1800" dirty="0"/>
              <a:t>transform </a:t>
            </a:r>
            <a:endParaRPr lang="en-CA" altLang="zh-CN" sz="1800" dirty="0" smtClean="0"/>
          </a:p>
          <a:p>
            <a:endParaRPr lang="en-CA" altLang="zh-CN" sz="1800" dirty="0" smtClean="0"/>
          </a:p>
          <a:p>
            <a:endParaRPr lang="en-CA" altLang="zh-CN" sz="1800" dirty="0"/>
          </a:p>
          <a:p>
            <a:r>
              <a:rPr lang="en-CA" altLang="zh-CN" sz="1800" dirty="0" smtClean="0"/>
              <a:t>is </a:t>
            </a:r>
            <a:r>
              <a:rPr lang="en-CA" altLang="zh-CN" sz="1800" dirty="0"/>
              <a:t>the discrete counterpart part</a:t>
            </a:r>
            <a:endParaRPr lang="zh-CN" altLang="en-US" sz="18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40843"/>
              </p:ext>
            </p:extLst>
          </p:nvPr>
        </p:nvGraphicFramePr>
        <p:xfrm>
          <a:off x="606740" y="2971800"/>
          <a:ext cx="443901" cy="27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2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740" y="2971800"/>
                        <a:ext cx="443901" cy="27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199097"/>
              </p:ext>
            </p:extLst>
          </p:nvPr>
        </p:nvGraphicFramePr>
        <p:xfrm>
          <a:off x="641350" y="3751263"/>
          <a:ext cx="45878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3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3751263"/>
                        <a:ext cx="458788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14400" y="4589253"/>
            <a:ext cx="6493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Bigger negative value of dynamic </a:t>
            </a:r>
            <a:r>
              <a:rPr lang="en-US" altLang="zh-CN" b="1" dirty="0" smtClean="0"/>
              <a:t>error is </a:t>
            </a:r>
            <a:r>
              <a:rPr lang="en-US" altLang="zh-CN" b="1" dirty="0"/>
              <a:t>better.</a:t>
            </a:r>
          </a:p>
          <a:p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43599" y="140963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Unit: dB</a:t>
            </a:r>
            <a:endParaRPr lang="en-US" sz="1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89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1"/>
    </mc:Choice>
    <mc:Fallback xmlns="">
      <p:transition spd="slow" advTm="203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957" y="133206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75926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Modified exponential 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51798"/>
              </p:ext>
            </p:extLst>
          </p:nvPr>
        </p:nvGraphicFramePr>
        <p:xfrm>
          <a:off x="228600" y="1468746"/>
          <a:ext cx="387927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4" name="Equation" r:id="rId3" imgW="3555720" imgH="419040" progId="Equation.DSMT4">
                  <p:embed/>
                </p:oleObj>
              </mc:Choice>
              <mc:Fallback>
                <p:oleObj name="Equation" r:id="rId3" imgW="355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468746"/>
                        <a:ext cx="387927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3015"/>
              </p:ext>
            </p:extLst>
          </p:nvPr>
        </p:nvGraphicFramePr>
        <p:xfrm>
          <a:off x="4495800" y="1466910"/>
          <a:ext cx="454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5" name="Equation" r:id="rId5" imgW="4546440" imgH="1066680" progId="Equation.DSMT4">
                  <p:embed/>
                </p:oleObj>
              </mc:Choice>
              <mc:Fallback>
                <p:oleObj name="Equation" r:id="rId5" imgW="454644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1466910"/>
                        <a:ext cx="45466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C:\Users\Yao\Desktop\Capture2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8580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94"/>
    </mc:Choice>
    <mc:Fallback xmlns="">
      <p:transition spd="slow" advTm="6369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Modified </a:t>
            </a:r>
            <a:r>
              <a:rPr lang="en-US" altLang="zh-CN" sz="2000" b="1" dirty="0" smtClean="0"/>
              <a:t>exponential (Forward Transform) </a:t>
            </a:r>
            <a:r>
              <a:rPr lang="en-US" altLang="zh-CN" sz="2000" b="1" dirty="0"/>
              <a:t>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69871"/>
              </p:ext>
            </p:extLst>
          </p:nvPr>
        </p:nvGraphicFramePr>
        <p:xfrm>
          <a:off x="3392488" y="4495800"/>
          <a:ext cx="20145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4"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495800"/>
                        <a:ext cx="20145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70041"/>
              </p:ext>
            </p:extLst>
          </p:nvPr>
        </p:nvGraphicFramePr>
        <p:xfrm>
          <a:off x="3197225" y="50165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5"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5016500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6480" name="Picture 48" descr="C:\Users\Yao\Dropbox\XUEYAN~1\JOURNA~1\JOURNA~1\FI98D5~1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"/>
          <a:stretch/>
        </p:blipFill>
        <p:spPr bwMode="auto">
          <a:xfrm>
            <a:off x="93292" y="1676400"/>
            <a:ext cx="501210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81" name="Picture 49" descr="C:\Users\Yao\Dropbox\XueYang Yao Thesis\Journal Papers\Journal Papers Figures\Figure 29 The error distribution of the forward transform of ‘Four-term Sinusoid &amp; Modified Exponential’ function with R=40, Wp=30, N1=383(test as a space limited function).t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 r="5216"/>
          <a:stretch/>
        </p:blipFill>
        <p:spPr bwMode="auto">
          <a:xfrm>
            <a:off x="4252520" y="1676400"/>
            <a:ext cx="48152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94"/>
    </mc:Choice>
    <mc:Fallback xmlns="">
      <p:transition spd="slow" advTm="6369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Modified </a:t>
            </a:r>
            <a:r>
              <a:rPr lang="en-US" altLang="zh-CN" sz="2000" b="1" dirty="0" smtClean="0"/>
              <a:t>exponential (Inverse Transform) </a:t>
            </a:r>
            <a:r>
              <a:rPr lang="en-US" altLang="zh-CN" sz="2000" b="1" dirty="0"/>
              <a:t>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699225"/>
              </p:ext>
            </p:extLst>
          </p:nvPr>
        </p:nvGraphicFramePr>
        <p:xfrm>
          <a:off x="3457575" y="4495800"/>
          <a:ext cx="1884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3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4495800"/>
                        <a:ext cx="188436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4255"/>
              </p:ext>
            </p:extLst>
          </p:nvPr>
        </p:nvGraphicFramePr>
        <p:xfrm>
          <a:off x="3197225" y="50165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4"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5016500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7519" name="Picture 63" descr="C:\Users\Yao\Dropbox\XUEYAN~1\JOURNA~1\JOURNA~1\FIA7F9~1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/>
          <a:stretch/>
        </p:blipFill>
        <p:spPr bwMode="auto">
          <a:xfrm>
            <a:off x="76200" y="1676400"/>
            <a:ext cx="50281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20" name="Picture 64" descr="C:\Users\Yao\Dropbox\XueYang Yao Thesis\Journal Papers\Journal Papers Figures\Figure 31 The error distribution of the forward transform of ‘Four-term Sinusoid &amp; Modified Exponential’ function with R=40, Wp=30, N1=383 (test as a space limited function).t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r="5260"/>
          <a:stretch/>
        </p:blipFill>
        <p:spPr bwMode="auto">
          <a:xfrm>
            <a:off x="4191000" y="1676400"/>
            <a:ext cx="489078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94"/>
    </mc:Choice>
    <mc:Fallback xmlns="">
      <p:transition spd="slow" advTm="6369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957" y="133206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75926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</a:t>
            </a:r>
            <a:r>
              <a:rPr lang="en-US" altLang="zh-CN" sz="2000" b="1" dirty="0" err="1" smtClean="0"/>
              <a:t>Sinc</a:t>
            </a:r>
            <a:r>
              <a:rPr lang="en-US" altLang="zh-CN" sz="2000" b="1" dirty="0"/>
              <a:t>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25477"/>
              </p:ext>
            </p:extLst>
          </p:nvPr>
        </p:nvGraphicFramePr>
        <p:xfrm>
          <a:off x="450850" y="1503363"/>
          <a:ext cx="3435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9" name="Equation" r:id="rId3" imgW="3149280" imgH="355320" progId="Equation.DSMT4">
                  <p:embed/>
                </p:oleObj>
              </mc:Choice>
              <mc:Fallback>
                <p:oleObj name="Equation" r:id="rId3" imgW="3149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" y="1503363"/>
                        <a:ext cx="34353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075985"/>
              </p:ext>
            </p:extLst>
          </p:nvPr>
        </p:nvGraphicFramePr>
        <p:xfrm>
          <a:off x="4800600" y="436206"/>
          <a:ext cx="3810000" cy="230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Equation" r:id="rId5" imgW="3060360" imgH="2323800" progId="Equation.DSMT4">
                  <p:embed/>
                </p:oleObj>
              </mc:Choice>
              <mc:Fallback>
                <p:oleObj name="Equation" r:id="rId5" imgW="3060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0600" y="436206"/>
                        <a:ext cx="3810000" cy="2306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组合 33"/>
          <p:cNvGrpSpPr>
            <a:grpSpLocks/>
          </p:cNvGrpSpPr>
          <p:nvPr/>
        </p:nvGrpSpPr>
        <p:grpSpPr bwMode="auto">
          <a:xfrm>
            <a:off x="990600" y="2746310"/>
            <a:ext cx="6858000" cy="3048000"/>
            <a:chOff x="0" y="0"/>
            <a:chExt cx="59628" cy="25587"/>
          </a:xfrm>
        </p:grpSpPr>
        <p:pic>
          <p:nvPicPr>
            <p:cNvPr id="25" name="图片 25" descr="Original Functio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272" cy="2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图片 32" descr="2D Fourier Transform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4" y="0"/>
              <a:ext cx="32504" cy="2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37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94"/>
    </mc:Choice>
    <mc:Fallback xmlns="">
      <p:transition spd="slow" advTm="6369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</a:t>
            </a:r>
            <a:r>
              <a:rPr lang="en-US" altLang="zh-CN" sz="2000" b="1" dirty="0" err="1" smtClean="0"/>
              <a:t>Sinc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(Forward Transform) </a:t>
            </a:r>
            <a:r>
              <a:rPr lang="en-US" altLang="zh-CN" sz="2000" b="1" dirty="0"/>
              <a:t>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48842"/>
              </p:ext>
            </p:extLst>
          </p:nvPr>
        </p:nvGraphicFramePr>
        <p:xfrm>
          <a:off x="3411538" y="4495800"/>
          <a:ext cx="19764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Equation" r:id="rId3" imgW="1358640" imgH="228600" progId="Equation.DSMT4">
                  <p:embed/>
                </p:oleObj>
              </mc:Choice>
              <mc:Fallback>
                <p:oleObj name="Equation" r:id="rId3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495800"/>
                        <a:ext cx="19764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16301"/>
              </p:ext>
            </p:extLst>
          </p:nvPr>
        </p:nvGraphicFramePr>
        <p:xfrm>
          <a:off x="3197225" y="50165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5"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5016500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868" name="Picture 4" descr="C:\Users\Yao\Dropbox\XueYang Yao Thesis\Journal Papers\Journal Papers Figures\Figure 19 Sampled continuous forward transform and discrete forward transform of ‘Four-term sinusoid &amp; Sinc’ Function with Wp=90,N1=430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/>
          <a:stretch/>
        </p:blipFill>
        <p:spPr bwMode="auto">
          <a:xfrm>
            <a:off x="0" y="1767306"/>
            <a:ext cx="50507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869" name="Picture 5" descr="C:\Users\Yao\Dropbox\XueYang Yao Thesis\Journal Papers\Journal Papers Figures\Figure 20 The error distribution of the forward transform of ‘Four-term sinusoid &amp; Sinc’ Function with Wp=90,N1=430.t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5094"/>
          <a:stretch/>
        </p:blipFill>
        <p:spPr bwMode="auto">
          <a:xfrm>
            <a:off x="4191000" y="1828800"/>
            <a:ext cx="48991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94"/>
    </mc:Choice>
    <mc:Fallback xmlns="">
      <p:transition spd="slow" advTm="6369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Test Functions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Four-term </a:t>
            </a:r>
            <a:r>
              <a:rPr lang="en-US" altLang="zh-CN" sz="2000" b="1" dirty="0"/>
              <a:t>sinusoid &amp; </a:t>
            </a:r>
            <a:r>
              <a:rPr lang="en-US" altLang="zh-CN" sz="2000" b="1" dirty="0" err="1" smtClean="0"/>
              <a:t>Sinc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/>
              <a:t>(Inverse Transform) </a:t>
            </a:r>
            <a:r>
              <a:rPr lang="en-US" altLang="zh-CN" sz="2000" b="1" dirty="0"/>
              <a:t>	</a:t>
            </a:r>
            <a:endParaRPr lang="zh-CN" altLang="en-US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34130"/>
              </p:ext>
            </p:extLst>
          </p:nvPr>
        </p:nvGraphicFramePr>
        <p:xfrm>
          <a:off x="3421063" y="4495800"/>
          <a:ext cx="19589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6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495800"/>
                        <a:ext cx="19589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62666"/>
              </p:ext>
            </p:extLst>
          </p:nvPr>
        </p:nvGraphicFramePr>
        <p:xfrm>
          <a:off x="3197225" y="50165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7"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5016500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0" name="Picture 2" descr="C:\Users\Yao\Dropbox\XueYang Yao Thesis\Journal Papers\Journal Papers Figures\Figure 23 Sampled continuous inverse transform and discrete inverse transform of ‘Four-term sinusoid &amp; Sinc’ Function with Wp=90,N1=430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r="-1"/>
          <a:stretch/>
        </p:blipFill>
        <p:spPr bwMode="auto">
          <a:xfrm>
            <a:off x="76200" y="1676400"/>
            <a:ext cx="50725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1" name="Picture 3" descr="C:\Users\Yao\Dropbox\XueYang Yao Thesis\Journal Papers\Journal Papers Figures\Figure 24 The error distribution of the inverse transform of ‘Four-term sinusoid &amp; Sinc’ Function with Wp=90,N1=430.t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" r="8801"/>
          <a:stretch/>
        </p:blipFill>
        <p:spPr bwMode="auto">
          <a:xfrm>
            <a:off x="4419600" y="1676400"/>
            <a:ext cx="469783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94"/>
    </mc:Choice>
    <mc:Fallback xmlns="">
      <p:transition spd="slow" advTm="6369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054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Summary of the test results</a:t>
            </a:r>
            <a:endParaRPr lang="zh-CN" altLang="en-US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1148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The discrete transform shows good approximation.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The Dynamic error gets larger at the center.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72499"/>
              </p:ext>
            </p:extLst>
          </p:nvPr>
        </p:nvGraphicFramePr>
        <p:xfrm>
          <a:off x="914400" y="1752600"/>
          <a:ext cx="69342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2980"/>
                <a:gridCol w="820174"/>
                <a:gridCol w="2460523"/>
                <a:gridCol w="246052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Four term Sin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Four</a:t>
                      </a:r>
                      <a:r>
                        <a:rPr lang="en-US" baseline="0" dirty="0" smtClean="0"/>
                        <a:t> term Sin&amp; </a:t>
                      </a:r>
                      <a:r>
                        <a:rPr lang="en-US" baseline="0" dirty="0" err="1" smtClean="0"/>
                        <a:t>Sinc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 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E</a:t>
                      </a:r>
                      <a:r>
                        <a:rPr lang="en-US" sz="1400" dirty="0" err="1" smtClean="0"/>
                        <a:t>max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E</a:t>
                      </a:r>
                      <a:r>
                        <a:rPr lang="en-US" sz="1400" dirty="0" err="1" smtClean="0"/>
                        <a:t>avg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Inverse 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-37.8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9800" y="10668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Dynamic Error (dB) of the three cases </a:t>
            </a:r>
            <a:endParaRPr lang="en-US" sz="2000" b="1" dirty="0"/>
          </a:p>
        </p:txBody>
      </p:sp>
      <p:sp>
        <p:nvSpPr>
          <p:cNvPr id="4" name="矩形 3"/>
          <p:cNvSpPr/>
          <p:nvPr/>
        </p:nvSpPr>
        <p:spPr bwMode="auto">
          <a:xfrm>
            <a:off x="5410200" y="2133600"/>
            <a:ext cx="2438400" cy="381000"/>
          </a:xfrm>
          <a:prstGeom prst="rect">
            <a:avLst/>
          </a:prstGeom>
          <a:solidFill>
            <a:srgbClr val="FF0000">
              <a:alpha val="0"/>
            </a:srgbClr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5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4"/>
    </mc:Choice>
    <mc:Fallback xmlns="">
      <p:transition spd="slow" advTm="43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cs typeface="Calibri" pitchFamily="34" charset="0"/>
              </a:rPr>
              <a:t>Outline</a:t>
            </a:r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CA" sz="2800" b="1" dirty="0" smtClean="0">
                <a:solidFill>
                  <a:srgbClr val="663300"/>
                </a:solidFill>
                <a:cs typeface="Calibri" pitchFamily="34" charset="0"/>
              </a:rPr>
              <a:t>Introduction</a:t>
            </a:r>
            <a:endParaRPr lang="en-CA" sz="2800" b="1" dirty="0">
              <a:solidFill>
                <a:srgbClr val="663300"/>
              </a:solidFill>
              <a:cs typeface="Calibri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CA" sz="2800" b="1" dirty="0" smtClean="0">
                <a:solidFill>
                  <a:srgbClr val="663300"/>
                </a:solidFill>
                <a:cs typeface="Calibri" pitchFamily="34" charset="0"/>
              </a:rPr>
              <a:t>Definition of discrete 2D-Fourier transform in polar coordinates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663300"/>
                </a:solidFill>
                <a:cs typeface="Calibri" pitchFamily="34" charset="0"/>
              </a:rPr>
              <a:t>Numerical tests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rgbClr val="663300"/>
                </a:solidFill>
                <a:cs typeface="Calibri" pitchFamily="34" charset="0"/>
              </a:rPr>
              <a:t>Improvements</a:t>
            </a:r>
          </a:p>
          <a:p>
            <a:pPr lvl="1">
              <a:buFont typeface="Wingdings" pitchFamily="2" charset="2"/>
              <a:buChar char="§"/>
            </a:pPr>
            <a:r>
              <a:rPr lang="en-CA" sz="2800" b="1" dirty="0" smtClean="0">
                <a:solidFill>
                  <a:srgbClr val="663300"/>
                </a:solidFill>
                <a:cs typeface="Calibri" pitchFamily="34" charset="0"/>
              </a:rPr>
              <a:t>Conclusion</a:t>
            </a:r>
          </a:p>
          <a:p>
            <a:pPr lvl="1">
              <a:buFont typeface="Wingdings" pitchFamily="2" charset="2"/>
              <a:buChar char="§"/>
            </a:pPr>
            <a:endParaRPr lang="en-CA" sz="2800" b="1" dirty="0">
              <a:solidFill>
                <a:srgbClr val="663300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CA" sz="2400" dirty="0">
              <a:solidFill>
                <a:schemeClr val="bg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85800" y="1143000"/>
            <a:ext cx="5943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00000">
                <a:alpha val="7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16"/>
    </mc:Choice>
    <mc:Fallback xmlns="">
      <p:transition spd="slow" advTm="1871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on Reducing Computing Time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"/>
    </mc:Choice>
    <mc:Fallback xmlns="">
      <p:transition spd="slow" advTm="556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Interpretation of the Transform</a:t>
            </a:r>
            <a:endParaRPr lang="zh-CN" alt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92158"/>
              </p:ext>
            </p:extLst>
          </p:nvPr>
        </p:nvGraphicFramePr>
        <p:xfrm>
          <a:off x="533400" y="1905000"/>
          <a:ext cx="5811129" cy="1222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1" name="Equation" r:id="rId4" imgW="3924000" imgH="825480" progId="Equation.DSMT4">
                  <p:embed/>
                </p:oleObj>
              </mc:Choice>
              <mc:Fallback>
                <p:oleObj name="Equation" r:id="rId4" imgW="3924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905000"/>
                        <a:ext cx="5811129" cy="1222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54965"/>
              </p:ext>
            </p:extLst>
          </p:nvPr>
        </p:nvGraphicFramePr>
        <p:xfrm>
          <a:off x="533400" y="4142765"/>
          <a:ext cx="5791200" cy="12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2" name="Equation" r:id="rId6" imgW="3771720" imgH="825480" progId="Equation.DSMT4">
                  <p:embed/>
                </p:oleObj>
              </mc:Choice>
              <mc:Fallback>
                <p:oleObj name="Equation" r:id="rId6" imgW="37717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4142765"/>
                        <a:ext cx="5791200" cy="12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352490"/>
            <a:ext cx="21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Forward Transform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810000"/>
            <a:ext cx="2068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Inverse Transform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4648200" y="2209800"/>
            <a:ext cx="17526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641581" y="1873370"/>
            <a:ext cx="3911619" cy="173966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066800" y="1828800"/>
            <a:ext cx="5791200" cy="189206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44779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400" y="2052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DHT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400" y="2662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IDFT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43000" y="4051540"/>
            <a:ext cx="5715000" cy="189206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0800" y="4127740"/>
            <a:ext cx="4038600" cy="173966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648200" y="4495800"/>
            <a:ext cx="17526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44"/>
    </mc:Choice>
    <mc:Fallback xmlns="">
      <p:transition spd="slow" advTm="39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3" grpId="0"/>
      <p:bldP spid="18" grpId="0"/>
      <p:bldP spid="19" grpId="0"/>
      <p:bldP spid="15" grpId="0" animBg="1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98568" cy="914400"/>
          </a:xfrm>
        </p:spPr>
        <p:txBody>
          <a:bodyPr/>
          <a:lstStyle/>
          <a:p>
            <a:r>
              <a:rPr lang="en-US" altLang="zh-CN" b="1" dirty="0" smtClean="0"/>
              <a:t>Pre-calculate Bessel zeros</a:t>
            </a:r>
            <a:endParaRPr lang="zh-CN" altLang="en-US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362272"/>
              </p:ext>
            </p:extLst>
          </p:nvPr>
        </p:nvGraphicFramePr>
        <p:xfrm>
          <a:off x="228600" y="1695510"/>
          <a:ext cx="5811129" cy="1222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7" name="Equation" r:id="rId3" imgW="3924000" imgH="825480" progId="Equation.DSMT4">
                  <p:embed/>
                </p:oleObj>
              </mc:Choice>
              <mc:Fallback>
                <p:oleObj name="Equation" r:id="rId3" imgW="3924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695510"/>
                        <a:ext cx="5811129" cy="1222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04630"/>
              </p:ext>
            </p:extLst>
          </p:nvPr>
        </p:nvGraphicFramePr>
        <p:xfrm>
          <a:off x="228600" y="3933275"/>
          <a:ext cx="5791200" cy="12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8" name="Equation" r:id="rId5" imgW="3771720" imgH="825480" progId="Equation.DSMT4">
                  <p:embed/>
                </p:oleObj>
              </mc:Choice>
              <mc:Fallback>
                <p:oleObj name="Equation" r:id="rId5" imgW="37717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3933275"/>
                        <a:ext cx="5791200" cy="12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1143000"/>
            <a:ext cx="21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Forward Transform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600510"/>
            <a:ext cx="2068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Inverse Transform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2590800" y="1676400"/>
            <a:ext cx="1752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0800" y="3886200"/>
            <a:ext cx="1752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4600" y="3124978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Calculate Bessel zeros every time takes a lot of time!</a:t>
            </a:r>
            <a:endParaRPr lang="zh-CN" altLang="en-US" sz="2000" b="1" dirty="0"/>
          </a:p>
        </p:txBody>
      </p:sp>
      <p:pic>
        <p:nvPicPr>
          <p:cNvPr id="148524" name="Picture 44" descr="https://upload.wikimedia.org/wikipedia/commons/thumb/5/5d/Bessel_Functions_%281st_Kind%2C_n%3D0%2C1%2C2%29.svg/500px-Bessel_Functions_%281st_Kind%2C_n%3D0%2C1%2C2%29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99" y="1977763"/>
            <a:ext cx="3103401" cy="26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3"/>
    </mc:Choice>
    <mc:Fallback xmlns="">
      <p:transition spd="slow" advTm="3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Improvements on Reducing Computing Time</a:t>
            </a:r>
            <a:endParaRPr lang="zh-CN" alt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4952"/>
              </p:ext>
            </p:extLst>
          </p:nvPr>
        </p:nvGraphicFramePr>
        <p:xfrm>
          <a:off x="1369695" y="2103120"/>
          <a:ext cx="5412105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2705735"/>
                <a:gridCol w="270637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/>
                          <a:ea typeface="宋体"/>
                        </a:rPr>
                        <a:t>Test cases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/>
                          <a:ea typeface="宋体"/>
                        </a:rPr>
                        <a:t>Total computing time(seconds)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/>
                          <a:ea typeface="宋体"/>
                        </a:rPr>
                        <a:t>Case 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/>
                          <a:ea typeface="宋体"/>
                        </a:rPr>
                        <a:t>3346.5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/>
                          <a:ea typeface="宋体"/>
                        </a:rPr>
                        <a:t>Case 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  <a:latin typeface="Times New Roman"/>
                          <a:ea typeface="宋体"/>
                        </a:rPr>
                        <a:t>321.1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/>
                          <a:ea typeface="宋体"/>
                        </a:rPr>
                        <a:t>Case 3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  <a:latin typeface="Times New Roman"/>
                          <a:ea typeface="宋体"/>
                        </a:rPr>
                        <a:t>14.3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77019" y="1447800"/>
            <a:ext cx="6708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000" b="1" dirty="0"/>
              <a:t>Computing time of </a:t>
            </a:r>
            <a:r>
              <a:rPr lang="en-CA" altLang="zh-CN" sz="2000" b="1" dirty="0" smtClean="0"/>
              <a:t>forward transform of Gaussian function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914400" y="350520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altLang="zh-CN" sz="1800" dirty="0" smtClean="0"/>
              <a:t>Case 1: Run </a:t>
            </a:r>
            <a:r>
              <a:rPr lang="en-CA" altLang="zh-CN" sz="1800" dirty="0"/>
              <a:t>the transform as matrixes in matrix without pre-calculating the Bessel </a:t>
            </a:r>
            <a:r>
              <a:rPr lang="en-CA" altLang="zh-CN" sz="1800" dirty="0" smtClean="0"/>
              <a:t>zeros</a:t>
            </a:r>
          </a:p>
          <a:p>
            <a:pPr lvl="0"/>
            <a:endParaRPr lang="zh-CN" altLang="zh-CN" sz="1800" dirty="0"/>
          </a:p>
          <a:p>
            <a:pPr lvl="0"/>
            <a:r>
              <a:rPr lang="en-CA" altLang="zh-CN" sz="1800" dirty="0"/>
              <a:t>Case </a:t>
            </a:r>
            <a:r>
              <a:rPr lang="en-CA" altLang="zh-CN" sz="1800" dirty="0" smtClean="0"/>
              <a:t>2: Run </a:t>
            </a:r>
            <a:r>
              <a:rPr lang="en-CA" altLang="zh-CN" sz="1800" dirty="0"/>
              <a:t>the transform as DFT,DHT and IDFT in sequence without pre-calculating the Bessel </a:t>
            </a:r>
            <a:r>
              <a:rPr lang="en-CA" altLang="zh-CN" sz="1800" dirty="0" smtClean="0"/>
              <a:t>zeros</a:t>
            </a:r>
          </a:p>
          <a:p>
            <a:pPr lvl="0"/>
            <a:endParaRPr lang="zh-CN" altLang="zh-CN" sz="1800" dirty="0"/>
          </a:p>
          <a:p>
            <a:pPr lvl="0"/>
            <a:r>
              <a:rPr lang="en-CA" altLang="zh-CN" sz="1800" dirty="0"/>
              <a:t>Case </a:t>
            </a:r>
            <a:r>
              <a:rPr lang="en-CA" altLang="zh-CN" sz="1800" dirty="0" smtClean="0"/>
              <a:t>3: Run </a:t>
            </a:r>
            <a:r>
              <a:rPr lang="en-CA" altLang="zh-CN" sz="1800" dirty="0"/>
              <a:t>the transform as DFT,DHT and IDFT in sequence with pre-calculating the Bessel zeros</a:t>
            </a:r>
            <a:endParaRPr lang="zh-CN" altLang="zh-CN" sz="18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867400" y="2438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731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3"/>
    </mc:Choice>
    <mc:Fallback xmlns="">
      <p:transition spd="slow" advTm="6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0"/>
    </mc:Choice>
    <mc:Fallback xmlns="">
      <p:transition spd="slow" advTm="204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Conclusion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lt"/>
              </a:rPr>
              <a:t>The proposed discrete 2D-Fourier transform showed good accuracy</a:t>
            </a:r>
            <a:r>
              <a:rPr lang="en-US" altLang="zh-CN" b="1" dirty="0" smtClean="0"/>
              <a:t> </a:t>
            </a:r>
            <a:r>
              <a:rPr lang="en-US" altLang="zh-CN" b="1" dirty="0"/>
              <a:t>to approximate the continuous Fourier transform.</a:t>
            </a:r>
          </a:p>
          <a:p>
            <a:endParaRPr lang="en-US" altLang="zh-CN" b="1" dirty="0">
              <a:latin typeface="+mj-lt"/>
            </a:endParaRPr>
          </a:p>
          <a:p>
            <a:pPr marL="0" indent="0">
              <a:buNone/>
            </a:pPr>
            <a:endParaRPr lang="en-US" altLang="zh-CN" b="1" dirty="0">
              <a:latin typeface="+mj-lt"/>
            </a:endParaRPr>
          </a:p>
          <a:p>
            <a:r>
              <a:rPr lang="en-US" altLang="zh-CN" b="1" dirty="0" smtClean="0">
                <a:latin typeface="+mj-lt"/>
              </a:rPr>
              <a:t>The computing time has been improved to applicable level.</a:t>
            </a:r>
            <a:endParaRPr lang="en-US" altLang="zh-CN" b="1" dirty="0">
              <a:latin typeface="+mj-lt"/>
            </a:endParaRPr>
          </a:p>
          <a:p>
            <a:endParaRPr lang="en-US" altLang="zh-CN" b="1" dirty="0">
              <a:latin typeface="+mj-lt"/>
            </a:endParaRPr>
          </a:p>
          <a:p>
            <a:pPr marL="0" indent="0">
              <a:buNone/>
            </a:pPr>
            <a:endParaRPr lang="en-US" altLang="zh-C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8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94"/>
    </mc:Choice>
    <mc:Fallback xmlns="">
      <p:transition spd="slow" advTm="2369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2470550"/>
            <a:ext cx="273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Thank you!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229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4"/>
    </mc:Choice>
    <mc:Fallback xmlns="">
      <p:transition spd="slow" advTm="356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5410200" cy="24384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Fourier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9"/>
    </mc:Choice>
    <mc:Fallback xmlns="">
      <p:transition spd="slow" advTm="27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1D-Fourier Transform</a:t>
            </a:r>
            <a:endParaRPr lang="zh-CN" altLang="en-US" b="1" dirty="0"/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08513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" y="1198553"/>
            <a:ext cx="4160672" cy="35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7400" y="4953000"/>
            <a:ext cx="559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Fourier Transform finds the frequency content of a signal.</a:t>
            </a:r>
            <a:endParaRPr lang="zh-CN" altLang="en-US" b="1" dirty="0"/>
          </a:p>
        </p:txBody>
      </p:sp>
      <p:pic>
        <p:nvPicPr>
          <p:cNvPr id="131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81" y="1208875"/>
            <a:ext cx="4394534" cy="35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6984521" y="1600200"/>
            <a:ext cx="457200" cy="121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083725" y="3490822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400" dirty="0" smtClean="0"/>
              <a:t>293.66Hz (D note)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57846" y="261391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400" dirty="0" smtClean="0"/>
              <a:t>349.23Hz (F note)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83725" y="17216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400" dirty="0" smtClean="0"/>
              <a:t>440Hz (A note)</a:t>
            </a:r>
            <a:endParaRPr lang="zh-CN" altLang="en-US" sz="14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858000" y="2591504"/>
            <a:ext cx="609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6908321" y="1754742"/>
            <a:ext cx="609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81000" y="1443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/>
              <a:t>Definition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18819"/>
              </p:ext>
            </p:extLst>
          </p:nvPr>
        </p:nvGraphicFramePr>
        <p:xfrm>
          <a:off x="1849438" y="1162050"/>
          <a:ext cx="39560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0" name="Equation" r:id="rId7" imgW="1523880" imgH="939600" progId="Equation.DSMT4">
                  <p:embed/>
                </p:oleObj>
              </mc:Choice>
              <mc:Fallback>
                <p:oleObj name="Equation" r:id="rId7" imgW="1523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9438" y="1162050"/>
                        <a:ext cx="395605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56"/>
    </mc:Choice>
    <mc:Fallback xmlns="">
      <p:transition spd="slow" advTm="46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14" grpId="0"/>
      <p:bldP spid="18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CA" altLang="zh-CN" b="1" dirty="0" smtClean="0"/>
              <a:t>2D-Fourier Transform in </a:t>
            </a:r>
            <a:r>
              <a:rPr lang="en-US" altLang="zh-CN" b="1" dirty="0"/>
              <a:t>Cartesian </a:t>
            </a:r>
            <a:r>
              <a:rPr lang="en-US" altLang="zh-CN" b="1" dirty="0" smtClean="0"/>
              <a:t>coordinates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77050"/>
              </p:ext>
            </p:extLst>
          </p:nvPr>
        </p:nvGraphicFramePr>
        <p:xfrm>
          <a:off x="1931988" y="1046163"/>
          <a:ext cx="535781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9" name="Equation" r:id="rId4" imgW="2438280" imgH="965160" progId="Equation.DSMT4">
                  <p:embed/>
                </p:oleObj>
              </mc:Choice>
              <mc:Fallback>
                <p:oleObj name="Equation" r:id="rId4" imgW="24382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1988" y="1046163"/>
                        <a:ext cx="5357812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443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 smtClean="0"/>
              <a:t>Definition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3037683"/>
            <a:ext cx="6372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057400" y="286840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Original Image</a:t>
            </a:r>
            <a:endParaRPr lang="zh-CN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86840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2D-Fourier Transform</a:t>
            </a: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3124200" y="3380464"/>
            <a:ext cx="11430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343400" y="3206960"/>
            <a:ext cx="0" cy="973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31797" y="2819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sinusoidal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695700" y="4490245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67100" y="451851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>
                <a:solidFill>
                  <a:srgbClr val="FF0000"/>
                </a:solidFill>
              </a:rPr>
              <a:t>constant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65"/>
    </mc:Choice>
    <mc:Fallback xmlns="">
      <p:transition spd="slow" advTm="27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" grpId="0" animBg="1"/>
      <p:bldP spid="9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CA" altLang="zh-CN" b="1" dirty="0" smtClean="0"/>
              <a:t>2D-Fourier Transform in </a:t>
            </a:r>
            <a:r>
              <a:rPr lang="en-US" altLang="zh-CN" b="1" dirty="0"/>
              <a:t>Cartesian </a:t>
            </a:r>
            <a:r>
              <a:rPr lang="en-US" altLang="zh-CN" b="1" dirty="0" smtClean="0"/>
              <a:t>coordinates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36259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Original function</a:t>
            </a:r>
            <a:endParaRPr lang="zh-CN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14140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 smtClean="0"/>
              <a:t>2D-Fourier Transform</a:t>
            </a:r>
            <a:endParaRPr lang="zh-CN" altLang="en-US" sz="1600" b="1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1"/>
          <a:stretch/>
        </p:blipFill>
        <p:spPr bwMode="auto">
          <a:xfrm>
            <a:off x="4400550" y="1763350"/>
            <a:ext cx="3465493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197"/>
          <a:stretch/>
        </p:blipFill>
        <p:spPr bwMode="auto">
          <a:xfrm>
            <a:off x="533400" y="1710154"/>
            <a:ext cx="334453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2000" y="4845496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 smtClean="0"/>
              <a:t>These </a:t>
            </a:r>
            <a:r>
              <a:rPr lang="en-CA" altLang="zh-CN" b="1" dirty="0"/>
              <a:t>f</a:t>
            </a:r>
            <a:r>
              <a:rPr lang="en-CA" altLang="zh-CN" b="1" dirty="0" smtClean="0"/>
              <a:t>unctions are best described in polar coordinates!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7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65"/>
    </mc:Choice>
    <mc:Fallback xmlns="">
      <p:transition spd="slow" advTm="27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5410200" cy="24384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b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2D-Fourier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 Coordinates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5"/>
    </mc:Choice>
    <mc:Fallback xmlns="">
      <p:transition spd="slow" advTm="545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Definition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328300"/>
              </p:ext>
            </p:extLst>
          </p:nvPr>
        </p:nvGraphicFramePr>
        <p:xfrm>
          <a:off x="2060575" y="511799"/>
          <a:ext cx="54038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9" name="Equation" r:id="rId4" imgW="3962160" imgH="1155600" progId="Equation.DSMT4">
                  <p:embed/>
                </p:oleObj>
              </mc:Choice>
              <mc:Fallback>
                <p:oleObj name="Equation" r:id="rId4" imgW="396216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0575" y="511799"/>
                        <a:ext cx="54038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38497"/>
              </p:ext>
            </p:extLst>
          </p:nvPr>
        </p:nvGraphicFramePr>
        <p:xfrm>
          <a:off x="1993900" y="2133600"/>
          <a:ext cx="553720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0" name="Equation" r:id="rId6" imgW="3784320" imgH="1117440" progId="Equation.DSMT4">
                  <p:embed/>
                </p:oleObj>
              </mc:Choice>
              <mc:Fallback>
                <p:oleObj name="Equation" r:id="rId6" imgW="378432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3900" y="2133600"/>
                        <a:ext cx="5537200" cy="157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636" y="1066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Forward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7409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Inverse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13698"/>
              </p:ext>
            </p:extLst>
          </p:nvPr>
        </p:nvGraphicFramePr>
        <p:xfrm>
          <a:off x="914400" y="3659833"/>
          <a:ext cx="462864" cy="36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1" name="Equation" r:id="rId8" imgW="304560" imgH="241200" progId="Equation.DSMT4">
                  <p:embed/>
                </p:oleObj>
              </mc:Choice>
              <mc:Fallback>
                <p:oleObj name="Equation" r:id="rId8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659833"/>
                        <a:ext cx="462864" cy="36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365760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800" dirty="0" smtClean="0"/>
              <a:t>Original function. </a:t>
            </a:r>
            <a:endParaRPr lang="zh-CN" altLang="en-US" sz="1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91866"/>
              </p:ext>
            </p:extLst>
          </p:nvPr>
        </p:nvGraphicFramePr>
        <p:xfrm>
          <a:off x="914400" y="4179332"/>
          <a:ext cx="441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2" name="Equation" r:id="rId10" imgW="279360" imgH="241200" progId="Equation.DSMT4">
                  <p:embed/>
                </p:oleObj>
              </mc:Choice>
              <mc:Fallback>
                <p:oleObj name="Equation" r:id="rId10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4179332"/>
                        <a:ext cx="441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1600" y="4191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Discrete 2D-Fourier transform</a:t>
            </a:r>
            <a:endParaRPr lang="zh-CN" altLang="en-US" sz="18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215237"/>
              </p:ext>
            </p:extLst>
          </p:nvPr>
        </p:nvGraphicFramePr>
        <p:xfrm>
          <a:off x="968705" y="4724400"/>
          <a:ext cx="402895" cy="34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3" name="Equation" r:id="rId12" imgW="266400" imgH="228600" progId="Equation.DSMT4">
                  <p:embed/>
                </p:oleObj>
              </mc:Choice>
              <mc:Fallback>
                <p:oleObj name="Equation" r:id="rId12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8705" y="4724400"/>
                        <a:ext cx="402895" cy="34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1600" y="4736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Sample size in radial direction</a:t>
            </a:r>
            <a:endParaRPr lang="zh-CN" altLang="en-US" sz="18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43033"/>
              </p:ext>
            </p:extLst>
          </p:nvPr>
        </p:nvGraphicFramePr>
        <p:xfrm>
          <a:off x="958850" y="5216525"/>
          <a:ext cx="422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4" name="Equation" r:id="rId14" imgW="279360" imgH="228600" progId="Equation.DSMT4">
                  <p:embed/>
                </p:oleObj>
              </mc:Choice>
              <mc:Fallback>
                <p:oleObj name="Equation" r:id="rId14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216525"/>
                        <a:ext cx="422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1600" y="51932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Sample size in angular direction</a:t>
            </a:r>
            <a:endParaRPr lang="zh-CN" altLang="en-US" sz="1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50031"/>
              </p:ext>
            </p:extLst>
          </p:nvPr>
        </p:nvGraphicFramePr>
        <p:xfrm>
          <a:off x="4914900" y="3533775"/>
          <a:ext cx="17303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5" name="Equation" r:id="rId16" imgW="1143000" imgH="419040" progId="Equation.DSMT4">
                  <p:embed/>
                </p:oleObj>
              </mc:Choice>
              <mc:Fallback>
                <p:oleObj name="Equation" r:id="rId16" imgW="1143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533775"/>
                        <a:ext cx="17303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3352800" y="1066800"/>
            <a:ext cx="457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981200" y="1066800"/>
            <a:ext cx="457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7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90"/>
    </mc:Choice>
    <mc:Fallback xmlns="">
      <p:transition spd="slow" advTm="702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762000"/>
          </a:xfrm>
        </p:spPr>
        <p:txBody>
          <a:bodyPr/>
          <a:lstStyle/>
          <a:p>
            <a:r>
              <a:rPr lang="en-US" altLang="zh-CN" b="1" dirty="0" smtClean="0"/>
              <a:t>Can discrete transform approximate continuous FT?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10883"/>
              </p:ext>
            </p:extLst>
          </p:nvPr>
        </p:nvGraphicFramePr>
        <p:xfrm>
          <a:off x="1266825" y="914400"/>
          <a:ext cx="73771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8" name="Equation" r:id="rId4" imgW="5410080" imgH="787320" progId="Equation.DSMT4">
                  <p:embed/>
                </p:oleObj>
              </mc:Choice>
              <mc:Fallback>
                <p:oleObj name="Equation" r:id="rId4" imgW="54100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6825" y="914400"/>
                        <a:ext cx="7377113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81301"/>
              </p:ext>
            </p:extLst>
          </p:nvPr>
        </p:nvGraphicFramePr>
        <p:xfrm>
          <a:off x="1200150" y="2220913"/>
          <a:ext cx="79152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9" name="Equation" r:id="rId6" imgW="5410080" imgH="787320" progId="Equation.DSMT4">
                  <p:embed/>
                </p:oleObj>
              </mc:Choice>
              <mc:Fallback>
                <p:oleObj name="Equation" r:id="rId6" imgW="54100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2220913"/>
                        <a:ext cx="7915275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367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Forward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74258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Inverse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590800" y="1367135"/>
            <a:ext cx="533400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71800" y="2667000"/>
            <a:ext cx="609600" cy="61406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267200" y="1295400"/>
            <a:ext cx="9906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648200" y="2593033"/>
            <a:ext cx="9906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524000" y="1295400"/>
            <a:ext cx="8382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600200" y="2590800"/>
            <a:ext cx="1143000" cy="68356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67988" y="472886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Scaling Factor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5257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Sample Points</a:t>
            </a:r>
            <a:endParaRPr lang="zh-CN" altLang="en-US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03090"/>
              </p:ext>
            </p:extLst>
          </p:nvPr>
        </p:nvGraphicFramePr>
        <p:xfrm>
          <a:off x="781050" y="4191000"/>
          <a:ext cx="438150" cy="39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0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1050" y="4191000"/>
                        <a:ext cx="438150" cy="39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95400" y="42026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dirty="0" smtClean="0"/>
              <a:t>The </a:t>
            </a:r>
            <a:r>
              <a:rPr lang="en-CA" altLang="zh-CN" sz="1800" i="1" dirty="0" smtClean="0"/>
              <a:t>l</a:t>
            </a:r>
            <a:r>
              <a:rPr lang="en-CA" altLang="zh-CN" sz="1800" dirty="0" smtClean="0"/>
              <a:t>th. zero point of Bessel function with order </a:t>
            </a:r>
            <a:r>
              <a:rPr lang="en-CA" altLang="zh-CN" sz="1800" i="1" dirty="0" smtClean="0"/>
              <a:t>q</a:t>
            </a:r>
            <a:endParaRPr lang="zh-CN" altLang="en-US" sz="1800" i="1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612592"/>
              </p:ext>
            </p:extLst>
          </p:nvPr>
        </p:nvGraphicFramePr>
        <p:xfrm>
          <a:off x="914400" y="3733800"/>
          <a:ext cx="316275" cy="27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1" name="Equation" r:id="rId10" imgW="203040" imgH="177480" progId="Equation.DSMT4">
                  <p:embed/>
                </p:oleObj>
              </mc:Choice>
              <mc:Fallback>
                <p:oleObj name="Equation" r:id="rId10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316275" cy="27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30675" y="3669268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800" dirty="0" smtClean="0"/>
              <a:t>Effective space limit</a:t>
            </a:r>
            <a:endParaRPr lang="zh-CN" altLang="en-US" sz="1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050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89"/>
    </mc:Choice>
    <mc:Fallback xmlns="">
      <p:transition spd="slow" advTm="42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 animBg="1"/>
      <p:bldP spid="16" grpId="1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1.3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7.5|5.7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3.1|1.3|4.1|4.7"/>
</p:tagLst>
</file>

<file path=ppt/theme/theme1.xml><?xml version="1.0" encoding="utf-8"?>
<a:theme xmlns:a="http://schemas.openxmlformats.org/drawingml/2006/main" name="uOttawa_Grey">
  <a:themeElements>
    <a:clrScheme name="uOttawa_Gre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MS PGothic"/>
        <a:cs typeface=""/>
      </a:majorFont>
      <a:minorFont>
        <a:latin typeface="Times New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10816</TotalTime>
  <Words>492</Words>
  <Application>Microsoft Office PowerPoint</Application>
  <PresentationFormat>全屏显示(4:3)</PresentationFormat>
  <Paragraphs>135</Paragraphs>
  <Slides>26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uOttawa_Grey</vt:lpstr>
      <vt:lpstr>Equation</vt:lpstr>
      <vt:lpstr>MathType 6.0 Equation</vt:lpstr>
      <vt:lpstr>Discrete 2D-Fourier Transform in Polar Coordinates</vt:lpstr>
      <vt:lpstr>Outline</vt:lpstr>
      <vt:lpstr>Introduction to the Fourier transform</vt:lpstr>
      <vt:lpstr>1D-Fourier Transform</vt:lpstr>
      <vt:lpstr>2D-Fourier Transform in Cartesian coordinates</vt:lpstr>
      <vt:lpstr>2D-Fourier Transform in Cartesian coordinates</vt:lpstr>
      <vt:lpstr>Definition of Discrete  2D-Fourier Transform in Polar Coordinates</vt:lpstr>
      <vt:lpstr>Definition</vt:lpstr>
      <vt:lpstr>Can discrete transform approximate continuous FT?</vt:lpstr>
      <vt:lpstr>Does this work?</vt:lpstr>
      <vt:lpstr>Numerical tests</vt:lpstr>
      <vt:lpstr>Accuracy</vt:lpstr>
      <vt:lpstr>Test Functions</vt:lpstr>
      <vt:lpstr>Test Functions</vt:lpstr>
      <vt:lpstr>Test Functions</vt:lpstr>
      <vt:lpstr>Test Functions</vt:lpstr>
      <vt:lpstr>Test Functions</vt:lpstr>
      <vt:lpstr>Test Functions</vt:lpstr>
      <vt:lpstr>Summary of the test results</vt:lpstr>
      <vt:lpstr>Improvements on Reducing Computing Time</vt:lpstr>
      <vt:lpstr>Interpretation of the Transform</vt:lpstr>
      <vt:lpstr>Pre-calculate Bessel zeros</vt:lpstr>
      <vt:lpstr>Improvements on Reducing Computing Time</vt:lpstr>
      <vt:lpstr>Conclusion</vt:lpstr>
      <vt:lpstr>Conclusion</vt:lpstr>
      <vt:lpstr>PowerPoint 演示文稿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Xueyang Yao</cp:lastModifiedBy>
  <cp:revision>363</cp:revision>
  <dcterms:created xsi:type="dcterms:W3CDTF">2004-10-15T15:05:39Z</dcterms:created>
  <dcterms:modified xsi:type="dcterms:W3CDTF">2018-08-07T16:08:28Z</dcterms:modified>
</cp:coreProperties>
</file>