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267" r:id="rId4"/>
    <p:sldId id="303" r:id="rId5"/>
    <p:sldId id="330" r:id="rId6"/>
    <p:sldId id="331" r:id="rId7"/>
    <p:sldId id="308" r:id="rId8"/>
    <p:sldId id="310" r:id="rId9"/>
    <p:sldId id="332" r:id="rId10"/>
    <p:sldId id="346" r:id="rId11"/>
    <p:sldId id="313" r:id="rId12"/>
    <p:sldId id="314" r:id="rId13"/>
    <p:sldId id="315" r:id="rId14"/>
    <p:sldId id="335" r:id="rId15"/>
    <p:sldId id="336" r:id="rId16"/>
    <p:sldId id="338" r:id="rId17"/>
    <p:sldId id="337" r:id="rId18"/>
    <p:sldId id="339" r:id="rId19"/>
    <p:sldId id="340" r:id="rId20"/>
    <p:sldId id="342" r:id="rId21"/>
    <p:sldId id="343" r:id="rId22"/>
    <p:sldId id="347" r:id="rId23"/>
    <p:sldId id="316" r:id="rId24"/>
    <p:sldId id="349" r:id="rId25"/>
    <p:sldId id="348" r:id="rId26"/>
    <p:sldId id="325" r:id="rId27"/>
    <p:sldId id="328" r:id="rId28"/>
    <p:sldId id="32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500000"/>
    <a:srgbClr val="700000"/>
    <a:srgbClr val="FF0000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7" autoAdjust="0"/>
    <p:restoredTop sz="90093" autoAdjust="0"/>
  </p:normalViewPr>
  <p:slideViewPr>
    <p:cSldViewPr>
      <p:cViewPr varScale="1">
        <p:scale>
          <a:sx n="102" d="100"/>
          <a:sy n="102" d="100"/>
        </p:scale>
        <p:origin x="-23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0886B-4498-4BA9-AB12-363158A01DA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6CDEF-204F-4C67-A8D5-7A146C2A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823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95B0DA-061C-455B-8F72-54377D540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2771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4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9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 smtClean="0"/>
              <a:t>Example1:Strips of dark and light: amplitude:</a:t>
            </a:r>
            <a:r>
              <a:rPr lang="en-CA" altLang="zh-CN" baseline="0" dirty="0" smtClean="0"/>
              <a:t> intensity of light</a:t>
            </a:r>
          </a:p>
          <a:p>
            <a:r>
              <a:rPr lang="en-CA" altLang="zh-CN" dirty="0" smtClean="0"/>
              <a:t>Example2:Circular</a:t>
            </a:r>
            <a:r>
              <a:rPr lang="en-CA" altLang="zh-CN" baseline="0" dirty="0" smtClean="0"/>
              <a:t> disk-&gt;2D-Sinc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8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 smtClean="0"/>
              <a:t>Example1:Strips of dark and light: amplitude:</a:t>
            </a:r>
            <a:r>
              <a:rPr lang="en-CA" altLang="zh-CN" baseline="0" dirty="0" smtClean="0"/>
              <a:t> intensity of light</a:t>
            </a:r>
          </a:p>
          <a:p>
            <a:r>
              <a:rPr lang="en-CA" altLang="zh-CN" dirty="0" smtClean="0"/>
              <a:t>Example2:Circular</a:t>
            </a:r>
            <a:r>
              <a:rPr lang="en-CA" altLang="zh-CN" baseline="0" dirty="0" smtClean="0"/>
              <a:t> disk-&gt;2D-Sinc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8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2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Bigger negative value</a:t>
            </a:r>
            <a:r>
              <a:rPr lang="en-US" altLang="zh-CN" baseline="0" dirty="0" smtClean="0"/>
              <a:t> of dynamic value is better.</a:t>
            </a:r>
          </a:p>
          <a:p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6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5.wm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9.jpeg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7.wmf"/><Relationship Id="rId2" Type="http://schemas.openxmlformats.org/officeDocument/2006/relationships/tags" Target="../tags/tag6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jpeg"/><Relationship Id="rId11" Type="http://schemas.openxmlformats.org/officeDocument/2006/relationships/image" Target="../media/image24.wmf"/><Relationship Id="rId5" Type="http://schemas.openxmlformats.org/officeDocument/2006/relationships/image" Target="../media/image22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1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2.w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5.jpe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41.jpeg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9.wmf"/><Relationship Id="rId4" Type="http://schemas.openxmlformats.org/officeDocument/2006/relationships/image" Target="../media/image42.jpeg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47.jpeg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5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oleObject" Target="../embeddings/oleObject35.bin"/><Relationship Id="rId7" Type="http://schemas.openxmlformats.org/officeDocument/2006/relationships/image" Target="../media/image5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64.jpeg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5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oleObject" Target="../embeddings/oleObject43.bin"/><Relationship Id="rId7" Type="http://schemas.openxmlformats.org/officeDocument/2006/relationships/image" Target="../media/image6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70.png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7.wmf"/><Relationship Id="rId2" Type="http://schemas.openxmlformats.org/officeDocument/2006/relationships/tags" Target="../tags/tag4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w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71600"/>
            <a:ext cx="6019800" cy="2286000"/>
          </a:xfrm>
        </p:spPr>
        <p:txBody>
          <a:bodyPr/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2D-Fourier Transform in Polar Coordinates</a:t>
            </a:r>
            <a:endParaRPr lang="en-CA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191000"/>
            <a:ext cx="5181600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 dirty="0" err="1" smtClean="0">
                <a:latin typeface="Calibri" pitchFamily="34" charset="0"/>
                <a:cs typeface="Calibri" pitchFamily="34" charset="0"/>
              </a:rPr>
              <a:t>Xueyang</a:t>
            </a:r>
            <a:r>
              <a:rPr lang="en-US" altLang="zh-CN" sz="1600" dirty="0" smtClean="0">
                <a:latin typeface="Calibri" pitchFamily="34" charset="0"/>
                <a:cs typeface="Calibri" pitchFamily="34" charset="0"/>
              </a:rPr>
              <a:t> Yao  </a:t>
            </a:r>
          </a:p>
          <a:p>
            <a:pPr>
              <a:lnSpc>
                <a:spcPct val="80000"/>
              </a:lnSpc>
            </a:pPr>
            <a:r>
              <a:rPr lang="en-US" altLang="zh-CN" sz="1600" dirty="0" smtClean="0">
                <a:latin typeface="Calibri" pitchFamily="34" charset="0"/>
                <a:cs typeface="Calibri" pitchFamily="34" charset="0"/>
              </a:rPr>
              <a:t>Supervisor: Dr. Natalie </a:t>
            </a:r>
            <a:r>
              <a:rPr lang="en-US" altLang="zh-CN" sz="1600" dirty="0" err="1" smtClean="0">
                <a:latin typeface="Calibri" pitchFamily="34" charset="0"/>
                <a:cs typeface="Calibri" pitchFamily="34" charset="0"/>
              </a:rPr>
              <a:t>Baddour</a:t>
            </a:r>
            <a:endParaRPr lang="en-CA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96"/>
    </mc:Choice>
    <mc:Fallback xmlns="">
      <p:transition spd="slow" advTm="232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46" y="62225"/>
            <a:ext cx="7772400" cy="762000"/>
          </a:xfrm>
        </p:spPr>
        <p:txBody>
          <a:bodyPr/>
          <a:lstStyle/>
          <a:p>
            <a:r>
              <a:rPr lang="en-CA" b="1" dirty="0" smtClean="0"/>
              <a:t>Does this work?</a:t>
            </a:r>
            <a:endParaRPr lang="en-CA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662404"/>
              </p:ext>
            </p:extLst>
          </p:nvPr>
        </p:nvGraphicFramePr>
        <p:xfrm>
          <a:off x="3795713" y="762000"/>
          <a:ext cx="4287837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1" name="Equation" r:id="rId4" imgW="1600200" imgH="1498320" progId="Equation.DSMT4">
                  <p:embed/>
                </p:oleObj>
              </mc:Choice>
              <mc:Fallback>
                <p:oleObj name="Equation" r:id="rId4" imgW="16002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5713" y="762000"/>
                        <a:ext cx="4287837" cy="45815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33549" y="2927513"/>
            <a:ext cx="122020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2D DFT</a:t>
            </a:r>
            <a:endParaRPr lang="en-CA" dirty="0"/>
          </a:p>
        </p:txBody>
      </p:sp>
      <p:cxnSp>
        <p:nvCxnSpPr>
          <p:cNvPr id="13" name="Curved Connector 12"/>
          <p:cNvCxnSpPr>
            <a:stCxn id="8" idx="2"/>
          </p:cNvCxnSpPr>
          <p:nvPr/>
        </p:nvCxnSpPr>
        <p:spPr bwMode="auto">
          <a:xfrm rot="5400000">
            <a:off x="7915553" y="3813395"/>
            <a:ext cx="852316" cy="388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5400000">
            <a:off x="7839390" y="2416574"/>
            <a:ext cx="1008525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Action Button: Help 22">
            <a:hlinkClick r:id="" action="ppaction://noaction" highlightClick="1"/>
          </p:cNvPr>
          <p:cNvSpPr/>
          <p:nvPr/>
        </p:nvSpPr>
        <p:spPr bwMode="auto">
          <a:xfrm>
            <a:off x="6714294" y="3496802"/>
            <a:ext cx="1058106" cy="1017755"/>
          </a:xfrm>
          <a:prstGeom prst="actionButtonHelp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sx="1000" sy="1000" algn="ctr" rotWithShape="0">
              <a:srgbClr val="000000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19400" y="2900972"/>
            <a:ext cx="122661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cont</a:t>
            </a:r>
            <a:r>
              <a:rPr lang="en-CA" dirty="0"/>
              <a:t>.</a:t>
            </a:r>
            <a:r>
              <a:rPr lang="en-CA" dirty="0" smtClean="0"/>
              <a:t> FT</a:t>
            </a:r>
            <a:endParaRPr lang="en-CA" dirty="0"/>
          </a:p>
        </p:txBody>
      </p:sp>
      <p:cxnSp>
        <p:nvCxnSpPr>
          <p:cNvPr id="36" name="Curved Connector 35"/>
          <p:cNvCxnSpPr>
            <a:endCxn id="35" idx="0"/>
          </p:cNvCxnSpPr>
          <p:nvPr/>
        </p:nvCxnSpPr>
        <p:spPr bwMode="auto">
          <a:xfrm rot="5400000">
            <a:off x="2997360" y="2465621"/>
            <a:ext cx="870701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Curved Connector 38"/>
          <p:cNvCxnSpPr>
            <a:stCxn id="35" idx="2"/>
          </p:cNvCxnSpPr>
          <p:nvPr/>
        </p:nvCxnSpPr>
        <p:spPr bwMode="auto">
          <a:xfrm rot="16200000" flipH="1">
            <a:off x="2980425" y="3814920"/>
            <a:ext cx="910919" cy="635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15" name="图片 14" descr="C:\Users\xyao0\Dropbox\XueYang Yao Thesis\Work\Maple+Matlab\Maple\plots\SquareDonut\Original Function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4" t="17679" r="25534"/>
          <a:stretch/>
        </p:blipFill>
        <p:spPr bwMode="auto">
          <a:xfrm>
            <a:off x="202536" y="908874"/>
            <a:ext cx="2464464" cy="224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C:\Users\xyao0\Dropbox\XueYang Yao Thesis\Work\Maple+Matlab\Maple\plots\SquareDonut\2D-FourierTransform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23408" r="21158"/>
          <a:stretch/>
        </p:blipFill>
        <p:spPr bwMode="auto">
          <a:xfrm>
            <a:off x="169576" y="3608598"/>
            <a:ext cx="2802224" cy="2106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153569"/>
              </p:ext>
            </p:extLst>
          </p:nvPr>
        </p:nvGraphicFramePr>
        <p:xfrm>
          <a:off x="7019094" y="4381500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2" name="Equation" r:id="rId8" imgW="126720" imgH="114120" progId="Equation.DSMT4">
                  <p:embed/>
                </p:oleObj>
              </mc:Choice>
              <mc:Fallback>
                <p:oleObj name="Equation" r:id="rId8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19094" y="4381500"/>
                        <a:ext cx="3810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454992"/>
              </p:ext>
            </p:extLst>
          </p:nvPr>
        </p:nvGraphicFramePr>
        <p:xfrm>
          <a:off x="3222727" y="1322980"/>
          <a:ext cx="419966" cy="55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3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22727" y="1322980"/>
                        <a:ext cx="419966" cy="559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062402"/>
              </p:ext>
            </p:extLst>
          </p:nvPr>
        </p:nvGraphicFramePr>
        <p:xfrm>
          <a:off x="3199158" y="4297252"/>
          <a:ext cx="467099" cy="54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4" name="Equation" r:id="rId12" imgW="164880" imgH="164880" progId="Equation.DSMT4">
                  <p:embed/>
                </p:oleObj>
              </mc:Choice>
              <mc:Fallback>
                <p:oleObj name="Equation" r:id="rId12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99158" y="4297252"/>
                        <a:ext cx="467099" cy="540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48680"/>
              </p:ext>
            </p:extLst>
          </p:nvPr>
        </p:nvGraphicFramePr>
        <p:xfrm>
          <a:off x="7208279" y="1180196"/>
          <a:ext cx="1525343" cy="73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5" name="Equation" r:id="rId14" imgW="558720" imgH="241200" progId="Equation.DSMT4">
                  <p:embed/>
                </p:oleObj>
              </mc:Choice>
              <mc:Fallback>
                <p:oleObj name="Equation" r:id="rId14" imgW="55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08279" y="1180196"/>
                        <a:ext cx="1525343" cy="73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228835"/>
              </p:ext>
            </p:extLst>
          </p:nvPr>
        </p:nvGraphicFramePr>
        <p:xfrm>
          <a:off x="7772400" y="4312933"/>
          <a:ext cx="762370" cy="60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6" name="Equation" r:id="rId16" imgW="304560" imgH="241200" progId="Equation.DSMT4">
                  <p:embed/>
                </p:oleObj>
              </mc:Choice>
              <mc:Fallback>
                <p:oleObj name="Equation" r:id="rId16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72400" y="4312933"/>
                        <a:ext cx="762370" cy="603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1462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62"/>
    </mc:Choice>
    <mc:Fallback xmlns="">
      <p:transition spd="slow" advTm="47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5410200" cy="2438400"/>
          </a:xfrm>
        </p:spPr>
        <p:txBody>
          <a:bodyPr/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tests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52"/>
    </mc:Choice>
    <mc:Fallback xmlns="">
      <p:transition spd="slow" advTm="935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875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Accuracy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5663" y="1371600"/>
            <a:ext cx="195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Dynamic Error:</a:t>
            </a:r>
            <a:endParaRPr lang="zh-CN" altLang="en-US" sz="20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58399"/>
              </p:ext>
            </p:extLst>
          </p:nvPr>
        </p:nvGraphicFramePr>
        <p:xfrm>
          <a:off x="2517775" y="1241425"/>
          <a:ext cx="34258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8" name="Equation" r:id="rId5" imgW="2349360" imgH="507960" progId="Equation.DSMT4">
                  <p:embed/>
                </p:oleObj>
              </mc:Choice>
              <mc:Fallback>
                <p:oleObj name="Equation" r:id="rId5" imgW="2349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7775" y="1241425"/>
                        <a:ext cx="3425825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02040" y="2895600"/>
            <a:ext cx="385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800" dirty="0" smtClean="0"/>
              <a:t>is </a:t>
            </a:r>
            <a:r>
              <a:rPr lang="en-CA" altLang="zh-CN" sz="1800" dirty="0"/>
              <a:t>the continuous </a:t>
            </a:r>
            <a:r>
              <a:rPr lang="en-CA" altLang="zh-CN" sz="1800" dirty="0" smtClean="0"/>
              <a:t>2D-Fourier </a:t>
            </a:r>
            <a:r>
              <a:rPr lang="en-CA" altLang="zh-CN" sz="1800" dirty="0"/>
              <a:t>transform </a:t>
            </a:r>
            <a:endParaRPr lang="en-CA" altLang="zh-CN" sz="1800" dirty="0" smtClean="0"/>
          </a:p>
          <a:p>
            <a:endParaRPr lang="en-CA" altLang="zh-CN" sz="1800" dirty="0" smtClean="0"/>
          </a:p>
          <a:p>
            <a:endParaRPr lang="en-CA" altLang="zh-CN" sz="1800" dirty="0"/>
          </a:p>
          <a:p>
            <a:r>
              <a:rPr lang="en-CA" altLang="zh-CN" sz="1800" dirty="0" smtClean="0"/>
              <a:t>is </a:t>
            </a:r>
            <a:r>
              <a:rPr lang="en-CA" altLang="zh-CN" sz="1800" dirty="0"/>
              <a:t>the discrete counterpart part</a:t>
            </a:r>
            <a:endParaRPr lang="zh-CN" altLang="en-US" sz="18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41698"/>
              </p:ext>
            </p:extLst>
          </p:nvPr>
        </p:nvGraphicFramePr>
        <p:xfrm>
          <a:off x="606740" y="2971800"/>
          <a:ext cx="443901" cy="27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9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740" y="2971800"/>
                        <a:ext cx="443901" cy="27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930451"/>
              </p:ext>
            </p:extLst>
          </p:nvPr>
        </p:nvGraphicFramePr>
        <p:xfrm>
          <a:off x="641350" y="3751263"/>
          <a:ext cx="45878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0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350" y="3751263"/>
                        <a:ext cx="458788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14400" y="4589253"/>
            <a:ext cx="6493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Bigger negative value of dynamic </a:t>
            </a:r>
            <a:r>
              <a:rPr lang="en-US" altLang="zh-CN" b="1" dirty="0" smtClean="0"/>
              <a:t>error is </a:t>
            </a:r>
            <a:r>
              <a:rPr lang="en-US" altLang="zh-CN" b="1" dirty="0"/>
              <a:t>better.</a:t>
            </a:r>
          </a:p>
          <a:p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43599" y="140963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Unit: dB</a:t>
            </a:r>
            <a:endParaRPr lang="en-US" sz="1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6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1"/>
    </mc:Choice>
    <mc:Fallback xmlns="">
      <p:transition spd="slow" advTm="203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381" y="21672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6412" y="1066800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Gaussian</a:t>
            </a:r>
            <a:endParaRPr lang="zh-CN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447800" y="2017800"/>
            <a:ext cx="5943600" cy="2946190"/>
            <a:chOff x="0" y="0"/>
            <a:chExt cx="5659200" cy="2678400"/>
          </a:xfrm>
        </p:grpSpPr>
        <p:pic>
          <p:nvPicPr>
            <p:cNvPr id="28" name="图片 27" descr="C:\Users\Yao\Dropbox\XueYang Yao Thesis\Work\Maple+Matlab\Maple\plots\Gaussian\original functio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232800" cy="267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图片 28" descr="C:\Users\Yao\Dropbox\XueYang Yao Thesis\Work\Maple+Matlab\Maple\plots\Gaussian\2dTF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800" y="0"/>
              <a:ext cx="3182400" cy="26424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593522"/>
              </p:ext>
            </p:extLst>
          </p:nvPr>
        </p:nvGraphicFramePr>
        <p:xfrm>
          <a:off x="2432050" y="1466850"/>
          <a:ext cx="13303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0" name="Equation" r:id="rId5" imgW="838080" imgH="253800" progId="Equation.DSMT4">
                  <p:embed/>
                </p:oleObj>
              </mc:Choice>
              <mc:Fallback>
                <p:oleObj name="Equation" r:id="rId5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2050" y="1466850"/>
                        <a:ext cx="133032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26923"/>
              </p:ext>
            </p:extLst>
          </p:nvPr>
        </p:nvGraphicFramePr>
        <p:xfrm>
          <a:off x="4997450" y="1377950"/>
          <a:ext cx="1333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1" name="Equation" r:id="rId7" imgW="1028520" imgH="355320" progId="Equation.DSMT4">
                  <p:embed/>
                </p:oleObj>
              </mc:Choice>
              <mc:Fallback>
                <p:oleObj name="Equation" r:id="rId7" imgW="10285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7450" y="1377950"/>
                        <a:ext cx="133350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6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0"/>
    </mc:Choice>
    <mc:Fallback xmlns="">
      <p:transition spd="slow" advTm="945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381" y="21672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14400"/>
            <a:ext cx="363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Gaussian (Forward Transform)</a:t>
            </a:r>
            <a:endParaRPr lang="zh-CN" altLang="en-US" sz="2000" b="1" dirty="0"/>
          </a:p>
        </p:txBody>
      </p:sp>
      <p:pic>
        <p:nvPicPr>
          <p:cNvPr id="9" name="图片 8" descr="C:\Users\Yao\Dropbox\XueYang Yao Thesis\Work\Maple+Matlab\Matlab\New\Spacelimited\Figure\Gaussian\Gaussian_fw_N1=38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25057"/>
            <a:ext cx="5029200" cy="264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 descr="C:\Users\Yao\Dropbox\XueYang Yao Thesis\Work\Maple+Matlab\Matlab\New\Spacelimited\Figure\Gaussian\Gaussian_Fw_Error_N1=383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49915"/>
            <a:ext cx="4724400" cy="25949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22303"/>
              </p:ext>
            </p:extLst>
          </p:nvPr>
        </p:nvGraphicFramePr>
        <p:xfrm>
          <a:off x="3381375" y="4572000"/>
          <a:ext cx="20526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7" name="Equation" r:id="rId5" imgW="1409400" imgH="228600" progId="Equation.DSMT4">
                  <p:embed/>
                </p:oleObj>
              </mc:Choice>
              <mc:Fallback>
                <p:oleObj name="Equation" r:id="rId5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1375" y="4572000"/>
                        <a:ext cx="205263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465290"/>
              </p:ext>
            </p:extLst>
          </p:nvPr>
        </p:nvGraphicFramePr>
        <p:xfrm>
          <a:off x="3308350" y="5092700"/>
          <a:ext cx="23828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8" name="Equation" r:id="rId7" imgW="1460160" imgH="241200" progId="Equation.DSMT4">
                  <p:embed/>
                </p:oleObj>
              </mc:Choice>
              <mc:Fallback>
                <p:oleObj name="Equation" r:id="rId7" imgW="1460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8350" y="5092700"/>
                        <a:ext cx="238283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652381"/>
              </p:ext>
            </p:extLst>
          </p:nvPr>
        </p:nvGraphicFramePr>
        <p:xfrm>
          <a:off x="4381041" y="416466"/>
          <a:ext cx="1611522" cy="89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9" name="Equation" r:id="rId9" imgW="965160" imgH="482400" progId="Equation.DSMT4">
                  <p:embed/>
                </p:oleObj>
              </mc:Choice>
              <mc:Fallback>
                <p:oleObj name="Equation" r:id="rId9" imgW="965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1041" y="416466"/>
                        <a:ext cx="1611522" cy="89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499987"/>
              </p:ext>
            </p:extLst>
          </p:nvPr>
        </p:nvGraphicFramePr>
        <p:xfrm>
          <a:off x="4076700" y="2947379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0" name="Equation" r:id="rId11" imgW="304560" imgH="241200" progId="Equation.DSMT4">
                  <p:embed/>
                </p:oleObj>
              </mc:Choice>
              <mc:Fallback>
                <p:oleObj name="Equation" r:id="rId11" imgW="304560" imgH="241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2947379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 bwMode="auto">
          <a:xfrm flipV="1">
            <a:off x="3962400" y="1314510"/>
            <a:ext cx="8382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276600" y="3276601"/>
            <a:ext cx="990600" cy="206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292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85"/>
    </mc:Choice>
    <mc:Fallback xmlns="">
      <p:transition spd="slow" advTm="3808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381" y="21672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14400"/>
            <a:ext cx="3476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Gaussian (Inverse Transform)</a:t>
            </a:r>
            <a:endParaRPr lang="zh-CN" altLang="en-US" sz="20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22492"/>
              </p:ext>
            </p:extLst>
          </p:nvPr>
        </p:nvGraphicFramePr>
        <p:xfrm>
          <a:off x="3317875" y="4419600"/>
          <a:ext cx="21637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5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7875" y="4419600"/>
                        <a:ext cx="216376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955568"/>
              </p:ext>
            </p:extLst>
          </p:nvPr>
        </p:nvGraphicFramePr>
        <p:xfrm>
          <a:off x="3300413" y="4940300"/>
          <a:ext cx="23828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6" name="Equation" r:id="rId5" imgW="1460160" imgH="241200" progId="Equation.DSMT4">
                  <p:embed/>
                </p:oleObj>
              </mc:Choice>
              <mc:Fallback>
                <p:oleObj name="Equation" r:id="rId5" imgW="1460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0413" y="4940300"/>
                        <a:ext cx="238283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C:\Users\xyao0\Dropbox\XueYang Yao Thesis\Work\Maple+Matlab\Matlab\New\Spacelimited\Figure\Gaussian\Gaussian_iv_N1=383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r="6110"/>
          <a:stretch/>
        </p:blipFill>
        <p:spPr bwMode="auto">
          <a:xfrm>
            <a:off x="0" y="1677696"/>
            <a:ext cx="4505900" cy="264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xyao0\Dropbox\XueYang Yao Thesis\Work\Maple+Matlab\Matlab\New\Spacelimited\Figure\Gaussian\Gaussian_iv_Error_N1=383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20" y="1649915"/>
            <a:ext cx="5042140" cy="26958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49387"/>
              </p:ext>
            </p:extLst>
          </p:nvPr>
        </p:nvGraphicFramePr>
        <p:xfrm>
          <a:off x="3933216" y="722724"/>
          <a:ext cx="2025700" cy="977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7" name="Equation" r:id="rId9" imgW="1104840" imgH="533160" progId="Equation.DSMT4">
                  <p:embed/>
                </p:oleObj>
              </mc:Choice>
              <mc:Fallback>
                <p:oleObj name="Equation" r:id="rId9" imgW="11048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33216" y="722724"/>
                        <a:ext cx="2025700" cy="977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438438"/>
              </p:ext>
            </p:extLst>
          </p:nvPr>
        </p:nvGraphicFramePr>
        <p:xfrm>
          <a:off x="3903838" y="2781815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8" name="Equation" r:id="rId11" imgW="241200" imgH="241200" progId="Equation.DSMT4">
                  <p:embed/>
                </p:oleObj>
              </mc:Choice>
              <mc:Fallback>
                <p:oleObj name="Equation" r:id="rId11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3838" y="2781815"/>
                        <a:ext cx="503237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 bwMode="auto">
          <a:xfrm flipV="1">
            <a:off x="3357870" y="1647855"/>
            <a:ext cx="8382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3076481" y="3285052"/>
            <a:ext cx="990600" cy="206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3892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04"/>
    </mc:Choice>
    <mc:Fallback xmlns="">
      <p:transition spd="slow" advTm="3630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381" y="21672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5560" y="1066800"/>
            <a:ext cx="177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Square Donut </a:t>
            </a:r>
            <a:endParaRPr lang="zh-CN" altLang="en-US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671590"/>
              </p:ext>
            </p:extLst>
          </p:nvPr>
        </p:nvGraphicFramePr>
        <p:xfrm>
          <a:off x="1679575" y="1600200"/>
          <a:ext cx="283686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7" name="Equation" r:id="rId3" imgW="2006280" imgH="457200" progId="Equation.DSMT4">
                  <p:embed/>
                </p:oleObj>
              </mc:Choice>
              <mc:Fallback>
                <p:oleObj name="Equation" r:id="rId3" imgW="200628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600200"/>
                        <a:ext cx="2836863" cy="646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9625"/>
              </p:ext>
            </p:extLst>
          </p:nvPr>
        </p:nvGraphicFramePr>
        <p:xfrm>
          <a:off x="4876800" y="1676400"/>
          <a:ext cx="282459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8" name="Equation" r:id="rId5" imgW="2222500" imgH="419100" progId="Equation.DSMT4">
                  <p:embed/>
                </p:oleObj>
              </mc:Choice>
              <mc:Fallback>
                <p:oleObj name="Equation" r:id="rId5" imgW="22225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2824595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044190" y="2514600"/>
            <a:ext cx="7665220" cy="3200400"/>
            <a:chOff x="0" y="0"/>
            <a:chExt cx="6031967" cy="2597203"/>
          </a:xfrm>
        </p:grpSpPr>
        <p:pic>
          <p:nvPicPr>
            <p:cNvPr id="14" name="图片 13" descr="C:\Users\xyao0\Dropbox\XueYang Yao Thesis\Work\Maple+Matlab\Maple\plots\SquareDonut\Original Function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84"/>
              <a:ext cx="3380975" cy="2589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图片 14" descr="C:\Users\xyao0\Dropbox\XueYang Yao Thesis\Work\Maple+Matlab\Maple\plots\SquareDonut\2D-FourierTransform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103" y="0"/>
              <a:ext cx="3626864" cy="25972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469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85"/>
    </mc:Choice>
    <mc:Fallback xmlns="">
      <p:transition spd="slow" advTm="1618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381" y="21672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14400"/>
            <a:ext cx="4152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Square Donut (Forward Transform)</a:t>
            </a:r>
            <a:endParaRPr lang="zh-CN" altLang="en-US" sz="20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764022"/>
              </p:ext>
            </p:extLst>
          </p:nvPr>
        </p:nvGraphicFramePr>
        <p:xfrm>
          <a:off x="3373438" y="4419600"/>
          <a:ext cx="20526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7" name="Equation" r:id="rId3" imgW="1409400" imgH="228600" progId="Equation.DSMT4">
                  <p:embed/>
                </p:oleObj>
              </mc:Choice>
              <mc:Fallback>
                <p:oleObj name="Equation" r:id="rId3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3438" y="4419600"/>
                        <a:ext cx="2052637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54429"/>
              </p:ext>
            </p:extLst>
          </p:nvPr>
        </p:nvGraphicFramePr>
        <p:xfrm>
          <a:off x="3300413" y="4940300"/>
          <a:ext cx="23828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8" name="Equation" r:id="rId5" imgW="1460160" imgH="241200" progId="Equation.DSMT4">
                  <p:embed/>
                </p:oleObj>
              </mc:Choice>
              <mc:Fallback>
                <p:oleObj name="Equation" r:id="rId5" imgW="1460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0413" y="4940300"/>
                        <a:ext cx="238283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C:\Users\xyao0\Dropbox\XueYang Yao Thesis\Work\Maple+Matlab\Matlab\Figure\SquareDonut\Forward_Transform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/>
          <a:stretch/>
        </p:blipFill>
        <p:spPr bwMode="auto">
          <a:xfrm>
            <a:off x="335902" y="1651353"/>
            <a:ext cx="4998098" cy="275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xyao0\Dropbox\XueYang Yao Thesis\Work\Maple+Matlab\Matlab\New\Spacelimited\Figure\SquareDonut\Error_foward_R=150.jpg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"/>
          <a:stretch/>
        </p:blipFill>
        <p:spPr bwMode="auto">
          <a:xfrm>
            <a:off x="3886200" y="1600200"/>
            <a:ext cx="5257800" cy="275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50"/>
    </mc:Choice>
    <mc:Fallback xmlns="">
      <p:transition spd="slow" advTm="2665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381" y="21672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14400"/>
            <a:ext cx="399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Square Donut (Inverse Transform)</a:t>
            </a:r>
            <a:endParaRPr lang="zh-CN" altLang="en-US" sz="20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756700"/>
              </p:ext>
            </p:extLst>
          </p:nvPr>
        </p:nvGraphicFramePr>
        <p:xfrm>
          <a:off x="3622675" y="4419600"/>
          <a:ext cx="1552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8" name="Equation" r:id="rId4" imgW="1066680" imgH="228600" progId="Equation.DSMT4">
                  <p:embed/>
                </p:oleObj>
              </mc:Choice>
              <mc:Fallback>
                <p:oleObj name="Equation" r:id="rId4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2675" y="4419600"/>
                        <a:ext cx="15525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020594"/>
              </p:ext>
            </p:extLst>
          </p:nvPr>
        </p:nvGraphicFramePr>
        <p:xfrm>
          <a:off x="3476625" y="4940300"/>
          <a:ext cx="20304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9" name="Equation" r:id="rId6" imgW="1244520" imgH="241200" progId="Equation.DSMT4">
                  <p:embed/>
                </p:oleObj>
              </mc:Choice>
              <mc:Fallback>
                <p:oleObj name="Equation" r:id="rId6" imgW="1244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6625" y="4940300"/>
                        <a:ext cx="203041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C:\Users\xyao0\Dropbox\XueYang Yao Thesis\Work\Maple+Matlab\Matlab\Figure\SquareDonut\Inverse_Transform.jpg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/>
          <a:stretch/>
        </p:blipFill>
        <p:spPr bwMode="auto">
          <a:xfrm>
            <a:off x="0" y="1616015"/>
            <a:ext cx="5078730" cy="270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xyao0\Dropbox\XueYang Yao Thesis\Work\Maple+Matlab\Matlab\New\Spacelimited\Figure\SquareDonut\Error_iv_R=150.jpg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5"/>
          <a:stretch/>
        </p:blipFill>
        <p:spPr bwMode="auto">
          <a:xfrm>
            <a:off x="3962400" y="1593383"/>
            <a:ext cx="5181600" cy="275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47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2"/>
    </mc:Choice>
    <mc:Fallback xmlns="">
      <p:transition spd="slow" advTm="1738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866745"/>
            <a:ext cx="5724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Four-term </a:t>
            </a:r>
            <a:r>
              <a:rPr lang="en-US" altLang="zh-CN" sz="2000" b="1" dirty="0"/>
              <a:t>sinusoid &amp; Modified exponential 	</a:t>
            </a:r>
            <a:endParaRPr lang="zh-CN" altLang="en-US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066431"/>
              </p:ext>
            </p:extLst>
          </p:nvPr>
        </p:nvGraphicFramePr>
        <p:xfrm>
          <a:off x="381000" y="1524000"/>
          <a:ext cx="387927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3" name="Equation" r:id="rId3" imgW="3555720" imgH="419040" progId="Equation.DSMT4">
                  <p:embed/>
                </p:oleObj>
              </mc:Choice>
              <mc:Fallback>
                <p:oleObj name="Equation" r:id="rId3" imgW="355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387927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54038"/>
              </p:ext>
            </p:extLst>
          </p:nvPr>
        </p:nvGraphicFramePr>
        <p:xfrm>
          <a:off x="4557311" y="1371600"/>
          <a:ext cx="454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4" name="Equation" r:id="rId5" imgW="4546440" imgH="1066680" progId="Equation.DSMT4">
                  <p:embed/>
                </p:oleObj>
              </mc:Choice>
              <mc:Fallback>
                <p:oleObj name="Equation" r:id="rId5" imgW="454644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7311" y="1371600"/>
                        <a:ext cx="45466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 descr="C:\Users\Yao\Desktop\Capture2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2484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2"/>
    </mc:Choice>
    <mc:Fallback xmlns="">
      <p:transition spd="slow" advTm="123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cs typeface="Calibri" pitchFamily="34" charset="0"/>
              </a:rPr>
              <a:t>Outline</a:t>
            </a:r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CA" sz="2800" b="1" dirty="0" smtClean="0">
                <a:solidFill>
                  <a:srgbClr val="663300"/>
                </a:solidFill>
                <a:cs typeface="Calibri" pitchFamily="34" charset="0"/>
              </a:rPr>
              <a:t>Introduction to Fourier transform</a:t>
            </a:r>
            <a:endParaRPr lang="en-CA" sz="2800" b="1" dirty="0">
              <a:solidFill>
                <a:srgbClr val="663300"/>
              </a:solidFill>
              <a:cs typeface="Calibri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CA" sz="2800" b="1" dirty="0" smtClean="0">
                <a:solidFill>
                  <a:srgbClr val="663300"/>
                </a:solidFill>
                <a:cs typeface="Calibri" pitchFamily="34" charset="0"/>
              </a:rPr>
              <a:t>Definition of discrete 2D-Fourier transform in polar coordinates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663300"/>
                </a:solidFill>
                <a:cs typeface="Calibri" pitchFamily="34" charset="0"/>
              </a:rPr>
              <a:t>Numerical tests </a:t>
            </a:r>
          </a:p>
          <a:p>
            <a:pPr lvl="1">
              <a:buFont typeface="Wingdings" pitchFamily="2" charset="2"/>
              <a:buChar char="§"/>
            </a:pPr>
            <a:r>
              <a:rPr lang="en-CA" sz="2800" b="1" dirty="0" smtClean="0">
                <a:solidFill>
                  <a:srgbClr val="663300"/>
                </a:solidFill>
                <a:cs typeface="Calibri" pitchFamily="34" charset="0"/>
              </a:rPr>
              <a:t>Conclusion</a:t>
            </a:r>
          </a:p>
          <a:p>
            <a:pPr lvl="1">
              <a:buFont typeface="Wingdings" pitchFamily="2" charset="2"/>
              <a:buChar char="§"/>
            </a:pPr>
            <a:endParaRPr lang="en-CA" sz="2800" b="1" dirty="0">
              <a:solidFill>
                <a:srgbClr val="663300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CA" sz="2400" dirty="0">
              <a:solidFill>
                <a:schemeClr val="bg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685800" y="1143000"/>
            <a:ext cx="5943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0000">
                <a:alpha val="7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1"/>
    </mc:Choice>
    <mc:Fallback xmlns="">
      <p:transition spd="slow" advTm="559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054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Four-term </a:t>
            </a:r>
            <a:r>
              <a:rPr lang="en-US" altLang="zh-CN" sz="2000" b="1" dirty="0"/>
              <a:t>sinusoid &amp; Modified </a:t>
            </a:r>
            <a:r>
              <a:rPr lang="en-US" altLang="zh-CN" sz="2000" b="1" dirty="0" smtClean="0"/>
              <a:t>exponential (Forward Transform) </a:t>
            </a:r>
            <a:r>
              <a:rPr lang="en-US" altLang="zh-CN" sz="2000" b="1" dirty="0"/>
              <a:t>	</a:t>
            </a:r>
            <a:endParaRPr lang="zh-CN" altLang="en-US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 descr="C:\Users\Yao\Dropbox\XueYang Yao Thesis\Work\Maple+Matlab\Matlab\New\Spacelimited\Figure\FourtermMexp\FoutermMexp_FT_R=40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/>
          <a:stretch/>
        </p:blipFill>
        <p:spPr bwMode="auto">
          <a:xfrm>
            <a:off x="0" y="1676400"/>
            <a:ext cx="5029200" cy="27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Yao\Dropbox\XueYang Yao Thesis\Work\Maple+Matlab\Matlab\New\Spacelimited\Figure\FourtermMexp\FoutermMexp_error_R=4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"/>
          <a:stretch/>
        </p:blipFill>
        <p:spPr bwMode="auto">
          <a:xfrm>
            <a:off x="3886200" y="1676398"/>
            <a:ext cx="5257800" cy="27514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69871"/>
              </p:ext>
            </p:extLst>
          </p:nvPr>
        </p:nvGraphicFramePr>
        <p:xfrm>
          <a:off x="3392488" y="4495800"/>
          <a:ext cx="20145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0" name="Equation" r:id="rId5" imgW="1384200" imgH="228600" progId="Equation.DSMT4">
                  <p:embed/>
                </p:oleObj>
              </mc:Choice>
              <mc:Fallback>
                <p:oleObj name="Equation" r:id="rId5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495800"/>
                        <a:ext cx="20145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70041"/>
              </p:ext>
            </p:extLst>
          </p:nvPr>
        </p:nvGraphicFramePr>
        <p:xfrm>
          <a:off x="3197225" y="5016500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1" name="Equation" r:id="rId7" imgW="1587240" imgH="241200" progId="Equation.DSMT4">
                  <p:embed/>
                </p:oleObj>
              </mc:Choice>
              <mc:Fallback>
                <p:oleObj name="Equation" r:id="rId7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5016500"/>
                        <a:ext cx="259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66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83"/>
    </mc:Choice>
    <mc:Fallback xmlns="">
      <p:transition spd="slow" advTm="2338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054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Four-term </a:t>
            </a:r>
            <a:r>
              <a:rPr lang="en-US" altLang="zh-CN" sz="2000" b="1" dirty="0"/>
              <a:t>sinusoid &amp; Modified </a:t>
            </a:r>
            <a:r>
              <a:rPr lang="en-US" altLang="zh-CN" sz="2000" b="1" dirty="0" smtClean="0"/>
              <a:t>exponential (Inverse Transform) </a:t>
            </a:r>
            <a:r>
              <a:rPr lang="en-US" altLang="zh-CN" sz="2000" b="1" dirty="0"/>
              <a:t>	</a:t>
            </a:r>
            <a:endParaRPr lang="zh-CN" altLang="en-US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699225"/>
              </p:ext>
            </p:extLst>
          </p:nvPr>
        </p:nvGraphicFramePr>
        <p:xfrm>
          <a:off x="3457575" y="4495800"/>
          <a:ext cx="18843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0" name="Equation" r:id="rId3" imgW="1295280" imgH="228600" progId="Equation.DSMT4">
                  <p:embed/>
                </p:oleObj>
              </mc:Choice>
              <mc:Fallback>
                <p:oleObj name="Equation" r:id="rId3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4495800"/>
                        <a:ext cx="188436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54255"/>
              </p:ext>
            </p:extLst>
          </p:nvPr>
        </p:nvGraphicFramePr>
        <p:xfrm>
          <a:off x="3197225" y="5016500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1" name="Equation" r:id="rId5" imgW="1587240" imgH="241200" progId="Equation.DSMT4">
                  <p:embed/>
                </p:oleObj>
              </mc:Choice>
              <mc:Fallback>
                <p:oleObj name="Equation" r:id="rId5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5016500"/>
                        <a:ext cx="259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C:\Users\Yao\Dropbox\XueYang Yao Thesis\Work\Maple+Matlab\Matlab\New\Spacelimited\Figure\FourtermMexp\FoutermMexp_IV_R=40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/>
          <a:stretch/>
        </p:blipFill>
        <p:spPr bwMode="auto">
          <a:xfrm>
            <a:off x="0" y="1752598"/>
            <a:ext cx="5105400" cy="27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C:\Users\Yao\Dropbox\XueYang Yao Thesis\Work\Maple+Matlab\Matlab\New\Spacelimited\Figure\FourtermMexp\FoutermMexp_error_R=40_INVERSE.jpg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4"/>
          <a:stretch/>
        </p:blipFill>
        <p:spPr bwMode="auto">
          <a:xfrm>
            <a:off x="4038600" y="1752599"/>
            <a:ext cx="5105400" cy="275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18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3"/>
    </mc:Choice>
    <mc:Fallback xmlns="">
      <p:transition spd="slow" advTm="791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054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Summary of the test results</a:t>
            </a:r>
            <a:endParaRPr lang="zh-CN" alt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41148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The discrete transform shows good approximation.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The Dynamic error gets larger at the center.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96600"/>
              </p:ext>
            </p:extLst>
          </p:nvPr>
        </p:nvGraphicFramePr>
        <p:xfrm>
          <a:off x="914400" y="1524000"/>
          <a:ext cx="73152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838200"/>
                <a:gridCol w="1143000"/>
                <a:gridCol w="1600200"/>
                <a:gridCol w="2514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Gaussian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Square Donut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Four term Sin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Mexp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Forward transform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E</a:t>
                      </a:r>
                      <a:r>
                        <a:rPr lang="en-US" sz="1400" dirty="0" err="1" smtClean="0"/>
                        <a:t>max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E</a:t>
                      </a:r>
                      <a:r>
                        <a:rPr lang="en-US" sz="1400" dirty="0" err="1" smtClean="0"/>
                        <a:t>avg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-29.5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Inverse transform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-68.7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5715000" y="1600200"/>
            <a:ext cx="2514600" cy="1737910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971800" y="1600200"/>
            <a:ext cx="1143000" cy="1737911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9800" y="10668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Dynamic Error (dB) of the three cases </a:t>
            </a:r>
            <a:endParaRPr lang="en-US" sz="2000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715000" y="2286000"/>
            <a:ext cx="2514600" cy="335555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74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04"/>
    </mc:Choice>
    <mc:Fallback xmlns="">
      <p:transition spd="slow" advTm="43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659" y="1524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Guidelines of choosing sample size</a:t>
            </a:r>
            <a:endParaRPr lang="zh-CN" altLang="en-US" b="1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0200"/>
            <a:ext cx="415807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62" y="1600200"/>
            <a:ext cx="4167306" cy="29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41539" y="990600"/>
            <a:ext cx="7267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sz="2000" b="1" dirty="0" smtClean="0"/>
              <a:t>Dynamic error </a:t>
            </a:r>
            <a:r>
              <a:rPr lang="en-CA" altLang="zh-CN" sz="2000" b="1" dirty="0"/>
              <a:t>of forward transform of Gaussian Function </a:t>
            </a:r>
            <a:endParaRPr lang="zh-CN" altLang="en-US" sz="20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022116"/>
              </p:ext>
            </p:extLst>
          </p:nvPr>
        </p:nvGraphicFramePr>
        <p:xfrm>
          <a:off x="968705" y="4800600"/>
          <a:ext cx="402895" cy="34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2" name="Equation" r:id="rId5" imgW="266400" imgH="228600" progId="Equation.DSMT4">
                  <p:embed/>
                </p:oleObj>
              </mc:Choice>
              <mc:Fallback>
                <p:oleObj name="Equation" r:id="rId5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8705" y="4800600"/>
                        <a:ext cx="402895" cy="34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1600" y="48122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/>
              <a:t>Sample size in radial direction</a:t>
            </a:r>
            <a:endParaRPr lang="zh-CN" altLang="en-US" sz="1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301411"/>
              </p:ext>
            </p:extLst>
          </p:nvPr>
        </p:nvGraphicFramePr>
        <p:xfrm>
          <a:off x="958850" y="5292725"/>
          <a:ext cx="422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3" name="Equation" r:id="rId7" imgW="279360" imgH="228600" progId="Equation.DSMT4">
                  <p:embed/>
                </p:oleObj>
              </mc:Choice>
              <mc:Fallback>
                <p:oleObj name="Equation" r:id="rId7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292725"/>
                        <a:ext cx="4222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71600" y="52694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/>
              <a:t>Sample size in angular direction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379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623"/>
    </mc:Choice>
    <mc:Fallback xmlns="">
      <p:transition spd="slow" advTm="11562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zh-CN" b="1" dirty="0"/>
              <a:t>Guidelines of choosing </a:t>
            </a:r>
            <a:r>
              <a:rPr lang="en-US" altLang="zh-CN" b="1" dirty="0" smtClean="0"/>
              <a:t>sample size</a:t>
            </a:r>
            <a:endParaRPr lang="zh-CN" alt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C:\Users\Yao\Dropbox\XueYang Yao Thesis\Work\Maple+Matlab\Matlab\Figure\SamplingGrid_alt\Spac_R=1_N1=16_N2=1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40" y="838200"/>
            <a:ext cx="47244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9355" y="4243664"/>
            <a:ext cx="402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 smtClean="0"/>
              <a:t>Sample grid in Cartesian coordinates</a:t>
            </a:r>
            <a:endParaRPr lang="zh-CN" alt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71641" y="4221110"/>
            <a:ext cx="37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 smtClean="0"/>
              <a:t>Sample grid in polar coordinates</a:t>
            </a:r>
            <a:endParaRPr lang="zh-CN" alt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48423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 equally spaced and cannot get to the origin.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6491" y="482706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qually spaced and starts form the origin </a:t>
            </a:r>
            <a:endParaRPr lang="zh-CN" altLang="en-US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0" y="1068464"/>
            <a:ext cx="3858691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49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00"/>
    </mc:Choice>
    <mc:Fallback xmlns="">
      <p:transition spd="slow" advTm="8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659" y="1524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Guidelines of choosing sample size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b="1" dirty="0" smtClean="0"/>
              <a:t>Keep </a:t>
            </a:r>
            <a:r>
              <a:rPr lang="en-US" b="1" i="1" dirty="0" smtClean="0"/>
              <a:t>N</a:t>
            </a:r>
            <a:r>
              <a:rPr lang="en-US" sz="1600" b="1" dirty="0" smtClean="0"/>
              <a:t>2</a:t>
            </a:r>
            <a:r>
              <a:rPr lang="en-US" b="1" dirty="0" smtClean="0"/>
              <a:t> (sample size in angular direction)as small as possible.</a:t>
            </a:r>
          </a:p>
          <a:p>
            <a:pPr marL="342900" indent="-342900">
              <a:buFontTx/>
              <a:buChar char="-"/>
            </a:pPr>
            <a:endParaRPr lang="en-US" b="1" dirty="0"/>
          </a:p>
          <a:p>
            <a:pPr marL="342900" indent="-342900">
              <a:buFontTx/>
              <a:buChar char="-"/>
            </a:pPr>
            <a:r>
              <a:rPr lang="en-US" b="1" dirty="0" smtClean="0"/>
              <a:t>Increasing </a:t>
            </a:r>
            <a:r>
              <a:rPr lang="en-US" b="1" i="1" dirty="0" smtClean="0"/>
              <a:t>N</a:t>
            </a:r>
            <a:r>
              <a:rPr lang="en-US" sz="1400" b="1" dirty="0" smtClean="0"/>
              <a:t>1</a:t>
            </a:r>
            <a:r>
              <a:rPr lang="en-US" b="1" dirty="0" smtClean="0"/>
              <a:t> (sample size in radial direction)leads to better result but also costs more computing time.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788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65"/>
    </mc:Choice>
    <mc:Fallback xmlns="">
      <p:transition spd="slow" advTm="2216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5410200" cy="2438400"/>
          </a:xfrm>
        </p:spPr>
        <p:txBody>
          <a:bodyPr/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2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"/>
    </mc:Choice>
    <mc:Fallback xmlns="">
      <p:transition spd="slow" advTm="1067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Conclusion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+mj-lt"/>
              </a:rPr>
              <a:t>The proposed discrete 2D-Fourier transform showed good accuracy to approximate the continuous Fourier transform.</a:t>
            </a:r>
            <a:endParaRPr lang="en-US" altLang="zh-CN" sz="2400" b="1" dirty="0">
              <a:latin typeface="+mj-lt"/>
            </a:endParaRPr>
          </a:p>
          <a:p>
            <a:pPr marL="0" indent="0">
              <a:buNone/>
            </a:pPr>
            <a:endParaRPr lang="en-US" altLang="zh-CN" sz="2400" b="1" dirty="0">
              <a:latin typeface="+mj-lt"/>
            </a:endParaRPr>
          </a:p>
          <a:p>
            <a:r>
              <a:rPr lang="en-US" altLang="zh-CN" sz="2400" b="1" dirty="0" smtClean="0">
                <a:latin typeface="+mj-lt"/>
              </a:rPr>
              <a:t>Guidelines on choosing sample size have been developed.</a:t>
            </a:r>
            <a:endParaRPr lang="en-US" altLang="zh-CN" sz="2400" b="1" dirty="0">
              <a:latin typeface="+mj-lt"/>
            </a:endParaRPr>
          </a:p>
          <a:p>
            <a:pPr marL="0" indent="0">
              <a:buNone/>
            </a:pPr>
            <a:endParaRPr lang="en-US" altLang="zh-C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180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25"/>
    </mc:Choice>
    <mc:Fallback xmlns="">
      <p:transition spd="slow" advTm="16225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2470550"/>
            <a:ext cx="2736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Thank you!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2296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2"/>
    </mc:Choice>
    <mc:Fallback xmlns="">
      <p:transition spd="slow" advTm="48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5410200" cy="2438400"/>
          </a:xfrm>
        </p:spPr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Fourier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8"/>
    </mc:Choice>
    <mc:Fallback xmlns="">
      <p:transition spd="slow" advTm="312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1D-Fourier transform</a:t>
            </a:r>
            <a:endParaRPr lang="zh-CN" altLang="en-US" b="1" dirty="0"/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408513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" y="1198553"/>
            <a:ext cx="4160672" cy="352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57400" y="4953000"/>
            <a:ext cx="5591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Fourier Transform finds the frequency content of a signal.</a:t>
            </a:r>
            <a:endParaRPr lang="zh-CN" altLang="en-US" b="1" dirty="0"/>
          </a:p>
        </p:txBody>
      </p:sp>
      <p:pic>
        <p:nvPicPr>
          <p:cNvPr id="131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881" y="1208875"/>
            <a:ext cx="4394534" cy="352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6984521" y="1600200"/>
            <a:ext cx="457200" cy="121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083725" y="3490822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400" dirty="0" smtClean="0"/>
              <a:t>293.66Hz (D note)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57846" y="261391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400" dirty="0" smtClean="0"/>
              <a:t>349.23Hz (F note)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83725" y="17216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400" dirty="0" smtClean="0"/>
              <a:t>440Hz (A note)</a:t>
            </a:r>
            <a:endParaRPr lang="zh-CN" altLang="en-US" sz="14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6858000" y="2591504"/>
            <a:ext cx="609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6908321" y="1754742"/>
            <a:ext cx="609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81000" y="14433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/>
              <a:t>Definition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03532"/>
              </p:ext>
            </p:extLst>
          </p:nvPr>
        </p:nvGraphicFramePr>
        <p:xfrm>
          <a:off x="3733800" y="1162050"/>
          <a:ext cx="39560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7" name="Equation" r:id="rId8" imgW="1523880" imgH="939600" progId="Equation.DSMT4">
                  <p:embed/>
                </p:oleObj>
              </mc:Choice>
              <mc:Fallback>
                <p:oleObj name="Equation" r:id="rId8" imgW="15238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1162050"/>
                        <a:ext cx="3956050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62200" y="126002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Forward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187850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Inverse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9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30"/>
    </mc:Choice>
    <mc:Fallback xmlns="">
      <p:transition spd="slow" advTm="1005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14" grpId="0"/>
      <p:bldP spid="18" grpId="0"/>
      <p:bldP spid="25" grpId="0"/>
      <p:bldP spid="16" grpId="0"/>
      <p:bldP spid="19" grpId="0"/>
    </p:bldLst>
  </p:timing>
  <p:extLst mod="1">
    <p:ext uri="{E180D4A7-C9FB-4DFB-919C-405C955672EB}">
      <p14:showEvtLst xmlns:p14="http://schemas.microsoft.com/office/powerpoint/2010/main">
        <p14:playEvt time="48207" objId="11"/>
        <p14:stopEvt time="49747" objId="11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CA" altLang="zh-CN" b="1" dirty="0" smtClean="0"/>
              <a:t>2D-Fourier transform in </a:t>
            </a:r>
            <a:r>
              <a:rPr lang="en-US" altLang="zh-CN" b="1" dirty="0"/>
              <a:t>Cartesian </a:t>
            </a:r>
            <a:r>
              <a:rPr lang="en-US" altLang="zh-CN" b="1" dirty="0" smtClean="0"/>
              <a:t>coordinates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47207"/>
              </p:ext>
            </p:extLst>
          </p:nvPr>
        </p:nvGraphicFramePr>
        <p:xfrm>
          <a:off x="3167062" y="1067749"/>
          <a:ext cx="5748338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6" name="Equation" r:id="rId5" imgW="2616120" imgH="1015920" progId="Equation.DSMT4">
                  <p:embed/>
                </p:oleObj>
              </mc:Choice>
              <mc:Fallback>
                <p:oleObj name="Equation" r:id="rId5" imgW="261612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7062" y="1067749"/>
                        <a:ext cx="5748338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14433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/>
              <a:t>Definition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3037683"/>
            <a:ext cx="63722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057400" y="286840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b="1" dirty="0" smtClean="0"/>
              <a:t>Original Image</a:t>
            </a:r>
            <a:endParaRPr lang="zh-CN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86840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b="1" dirty="0" smtClean="0"/>
              <a:t>2D-Fourier Transform</a:t>
            </a:r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3124200" y="3380464"/>
            <a:ext cx="11430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4343400" y="3206960"/>
            <a:ext cx="0" cy="973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531797" y="2819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sinusoidal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3695700" y="4490245"/>
            <a:ext cx="647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467100" y="451851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>
                <a:solidFill>
                  <a:srgbClr val="FF0000"/>
                </a:solidFill>
              </a:rPr>
              <a:t>constant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1200" y="118849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Forward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196041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Inverse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494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631"/>
    </mc:Choice>
    <mc:Fallback xmlns="">
      <p:transition spd="slow" advTm="1436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" grpId="0" animBg="1"/>
      <p:bldP spid="9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CA" altLang="zh-CN" b="1" dirty="0" smtClean="0"/>
              <a:t>2D-Fourier transform in </a:t>
            </a:r>
            <a:r>
              <a:rPr lang="en-US" altLang="zh-CN" b="1" dirty="0"/>
              <a:t>Cartesian </a:t>
            </a:r>
            <a:r>
              <a:rPr lang="en-US" altLang="zh-CN" b="1" dirty="0" smtClean="0"/>
              <a:t>coordinates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00200" y="1362597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b="1" dirty="0" smtClean="0"/>
              <a:t>Original function</a:t>
            </a:r>
            <a:endParaRPr lang="zh-CN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57800" y="14140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b="1" dirty="0" smtClean="0"/>
              <a:t>2D-Fourier Transform</a:t>
            </a:r>
            <a:endParaRPr lang="zh-CN" altLang="en-US" sz="1600" b="1" dirty="0"/>
          </a:p>
        </p:txBody>
      </p:sp>
      <p:pic>
        <p:nvPicPr>
          <p:cNvPr id="132103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1"/>
          <a:stretch/>
        </p:blipFill>
        <p:spPr bwMode="auto">
          <a:xfrm>
            <a:off x="4400550" y="1763350"/>
            <a:ext cx="3465493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197"/>
          <a:stretch/>
        </p:blipFill>
        <p:spPr bwMode="auto">
          <a:xfrm>
            <a:off x="533400" y="1710154"/>
            <a:ext cx="334453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0" y="4845496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 smtClean="0"/>
              <a:t>These </a:t>
            </a:r>
            <a:r>
              <a:rPr lang="en-CA" altLang="zh-CN" b="1" dirty="0"/>
              <a:t>f</a:t>
            </a:r>
            <a:r>
              <a:rPr lang="en-CA" altLang="zh-CN" b="1" dirty="0" smtClean="0"/>
              <a:t>unctions are best described in polar coordinates!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73"/>
    </mc:Choice>
    <mc:Fallback xmlns="">
      <p:transition spd="slow" advTm="113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5410200" cy="2438400"/>
          </a:xfrm>
        </p:spPr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b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2D-Fourier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 Coordinates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3"/>
    </mc:Choice>
    <mc:Fallback xmlns="">
      <p:transition spd="slow" advTm="137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Definition</a:t>
            </a:r>
            <a:endParaRPr lang="zh-CN" altLang="en-US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956424"/>
              </p:ext>
            </p:extLst>
          </p:nvPr>
        </p:nvGraphicFramePr>
        <p:xfrm>
          <a:off x="2060575" y="511799"/>
          <a:ext cx="54038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6" name="Equation" r:id="rId4" imgW="3962160" imgH="1155600" progId="Equation.DSMT4">
                  <p:embed/>
                </p:oleObj>
              </mc:Choice>
              <mc:Fallback>
                <p:oleObj name="Equation" r:id="rId4" imgW="396216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0575" y="511799"/>
                        <a:ext cx="54038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298727"/>
              </p:ext>
            </p:extLst>
          </p:nvPr>
        </p:nvGraphicFramePr>
        <p:xfrm>
          <a:off x="1993900" y="2133600"/>
          <a:ext cx="5537200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7" name="Equation" r:id="rId6" imgW="3784320" imgH="1117440" progId="Equation.DSMT4">
                  <p:embed/>
                </p:oleObj>
              </mc:Choice>
              <mc:Fallback>
                <p:oleObj name="Equation" r:id="rId6" imgW="378432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93900" y="2133600"/>
                        <a:ext cx="5537200" cy="157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636" y="1066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Forward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7409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Inverse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536111"/>
              </p:ext>
            </p:extLst>
          </p:nvPr>
        </p:nvGraphicFramePr>
        <p:xfrm>
          <a:off x="914400" y="3659833"/>
          <a:ext cx="462864" cy="36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8" name="Equation" r:id="rId8" imgW="304560" imgH="241200" progId="Equation.DSMT4">
                  <p:embed/>
                </p:oleObj>
              </mc:Choice>
              <mc:Fallback>
                <p:oleObj name="Equation" r:id="rId8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659833"/>
                        <a:ext cx="462864" cy="367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1600" y="365760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800" dirty="0" smtClean="0"/>
              <a:t>Original function. </a:t>
            </a:r>
            <a:endParaRPr lang="zh-CN" altLang="en-US" sz="1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67772"/>
              </p:ext>
            </p:extLst>
          </p:nvPr>
        </p:nvGraphicFramePr>
        <p:xfrm>
          <a:off x="914400" y="4179332"/>
          <a:ext cx="441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9" name="Equation" r:id="rId10" imgW="279360" imgH="241200" progId="Equation.DSMT4">
                  <p:embed/>
                </p:oleObj>
              </mc:Choice>
              <mc:Fallback>
                <p:oleObj name="Equation" r:id="rId10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4179332"/>
                        <a:ext cx="441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71600" y="419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/>
              <a:t>Discrete 2D-Fourier transform</a:t>
            </a:r>
            <a:endParaRPr lang="zh-CN" altLang="en-US" sz="18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776587"/>
              </p:ext>
            </p:extLst>
          </p:nvPr>
        </p:nvGraphicFramePr>
        <p:xfrm>
          <a:off x="968705" y="4724400"/>
          <a:ext cx="402895" cy="34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0" name="Equation" r:id="rId12" imgW="266400" imgH="228600" progId="Equation.DSMT4">
                  <p:embed/>
                </p:oleObj>
              </mc:Choice>
              <mc:Fallback>
                <p:oleObj name="Equation" r:id="rId12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8705" y="4724400"/>
                        <a:ext cx="402895" cy="34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1600" y="47360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/>
              <a:t>Sample size in radial direction</a:t>
            </a:r>
            <a:endParaRPr lang="zh-CN" altLang="en-US" sz="18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773970"/>
              </p:ext>
            </p:extLst>
          </p:nvPr>
        </p:nvGraphicFramePr>
        <p:xfrm>
          <a:off x="958850" y="5216525"/>
          <a:ext cx="422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1" name="Equation" r:id="rId14" imgW="279360" imgH="228600" progId="Equation.DSMT4">
                  <p:embed/>
                </p:oleObj>
              </mc:Choice>
              <mc:Fallback>
                <p:oleObj name="Equation" r:id="rId14" imgW="279360" imgH="2286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216525"/>
                        <a:ext cx="4222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71600" y="51932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/>
              <a:t>Sample size in angular direction</a:t>
            </a:r>
            <a:endParaRPr lang="zh-CN" altLang="en-US" sz="18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404990"/>
              </p:ext>
            </p:extLst>
          </p:nvPr>
        </p:nvGraphicFramePr>
        <p:xfrm>
          <a:off x="4914900" y="3533775"/>
          <a:ext cx="17303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2" name="Equation" r:id="rId16" imgW="1143000" imgH="419040" progId="Equation.DSMT4">
                  <p:embed/>
                </p:oleObj>
              </mc:Choice>
              <mc:Fallback>
                <p:oleObj name="Equation" r:id="rId16" imgW="1143000" imgH="419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533775"/>
                        <a:ext cx="17303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3352800" y="1066800"/>
            <a:ext cx="457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981200" y="1066800"/>
            <a:ext cx="457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964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90"/>
    </mc:Choice>
    <mc:Fallback xmlns="">
      <p:transition spd="slow" advTm="702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762000"/>
          </a:xfrm>
        </p:spPr>
        <p:txBody>
          <a:bodyPr/>
          <a:lstStyle/>
          <a:p>
            <a:r>
              <a:rPr lang="en-US" altLang="zh-CN" b="1" dirty="0" smtClean="0"/>
              <a:t>Can discrete transform approximate continuous FT?</a:t>
            </a:r>
            <a:endParaRPr lang="zh-CN" altLang="en-US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24689"/>
              </p:ext>
            </p:extLst>
          </p:nvPr>
        </p:nvGraphicFramePr>
        <p:xfrm>
          <a:off x="1266825" y="914400"/>
          <a:ext cx="73771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8" name="Equation" r:id="rId4" imgW="5410080" imgH="787320" progId="Equation.DSMT4">
                  <p:embed/>
                </p:oleObj>
              </mc:Choice>
              <mc:Fallback>
                <p:oleObj name="Equation" r:id="rId4" imgW="54100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6825" y="914400"/>
                        <a:ext cx="7377113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78700"/>
              </p:ext>
            </p:extLst>
          </p:nvPr>
        </p:nvGraphicFramePr>
        <p:xfrm>
          <a:off x="1200150" y="2220913"/>
          <a:ext cx="79152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9" name="Equation" r:id="rId6" imgW="5410080" imgH="787320" progId="Equation.DSMT4">
                  <p:embed/>
                </p:oleObj>
              </mc:Choice>
              <mc:Fallback>
                <p:oleObj name="Equation" r:id="rId6" imgW="54100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2220913"/>
                        <a:ext cx="7915275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367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Forward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74258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Inverse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590800" y="1367135"/>
            <a:ext cx="533400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71800" y="2667000"/>
            <a:ext cx="609600" cy="61406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267200" y="1295400"/>
            <a:ext cx="990600" cy="68356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648200" y="2593033"/>
            <a:ext cx="990600" cy="68356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524000" y="1295400"/>
            <a:ext cx="838200" cy="68356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00200" y="2590800"/>
            <a:ext cx="1143000" cy="68356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67988" y="472886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Scaling Factor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5257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Sample Points</a:t>
            </a:r>
            <a:endParaRPr lang="zh-CN" altLang="en-US" b="1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452867"/>
              </p:ext>
            </p:extLst>
          </p:nvPr>
        </p:nvGraphicFramePr>
        <p:xfrm>
          <a:off x="781050" y="4191000"/>
          <a:ext cx="438150" cy="39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0" name="Equation" r:id="rId8" imgW="266400" imgH="241200" progId="Equation.DSMT4">
                  <p:embed/>
                </p:oleObj>
              </mc:Choice>
              <mc:Fallback>
                <p:oleObj name="Equation" r:id="rId8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1050" y="4191000"/>
                        <a:ext cx="438150" cy="396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95400" y="42026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/>
              <a:t>The </a:t>
            </a:r>
            <a:r>
              <a:rPr lang="en-CA" altLang="zh-CN" sz="1800" i="1" dirty="0" smtClean="0"/>
              <a:t>l</a:t>
            </a:r>
            <a:r>
              <a:rPr lang="en-CA" altLang="zh-CN" sz="1800" dirty="0" smtClean="0"/>
              <a:t>th. zero point of Bessel function with order </a:t>
            </a:r>
            <a:r>
              <a:rPr lang="en-CA" altLang="zh-CN" sz="1800" i="1" dirty="0" smtClean="0"/>
              <a:t>q</a:t>
            </a:r>
            <a:endParaRPr lang="zh-CN" altLang="en-US" sz="1800" i="1" dirty="0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46563"/>
              </p:ext>
            </p:extLst>
          </p:nvPr>
        </p:nvGraphicFramePr>
        <p:xfrm>
          <a:off x="914400" y="3733800"/>
          <a:ext cx="316275" cy="27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1" name="Equation" r:id="rId10" imgW="203040" imgH="177480" progId="Equation.DSMT4">
                  <p:embed/>
                </p:oleObj>
              </mc:Choice>
              <mc:Fallback>
                <p:oleObj name="Equation" r:id="rId10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316275" cy="276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230675" y="3669268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800" dirty="0" smtClean="0"/>
              <a:t>Effective space limit</a:t>
            </a:r>
            <a:endParaRPr lang="zh-CN" altLang="en-US" sz="1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469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89"/>
    </mc:Choice>
    <mc:Fallback xmlns="">
      <p:transition spd="slow" advTm="42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6" grpId="0" animBg="1"/>
      <p:bldP spid="16" grpId="1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.7|61.6|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|19.7|24.9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1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|1.3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7.5|5.7|1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3.1|1.3|4.1|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16.7"/>
</p:tagLst>
</file>

<file path=ppt/theme/theme1.xml><?xml version="1.0" encoding="utf-8"?>
<a:theme xmlns:a="http://schemas.openxmlformats.org/drawingml/2006/main" name="uOttawa_Grey">
  <a:themeElements>
    <a:clrScheme name="uOttawa_Gre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MS PGothic"/>
        <a:cs typeface=""/>
      </a:majorFont>
      <a:minorFont>
        <a:latin typeface="Times New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11147</TotalTime>
  <Words>487</Words>
  <Application>Microsoft Office PowerPoint</Application>
  <PresentationFormat>全屏显示(4:3)</PresentationFormat>
  <Paragraphs>124</Paragraphs>
  <Slides>28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uOttawa_Grey</vt:lpstr>
      <vt:lpstr>Equation</vt:lpstr>
      <vt:lpstr>Discrete 2D-Fourier Transform in Polar Coordinates</vt:lpstr>
      <vt:lpstr>Outline</vt:lpstr>
      <vt:lpstr>Introduction to the Fourier transform</vt:lpstr>
      <vt:lpstr>1D-Fourier transform</vt:lpstr>
      <vt:lpstr>2D-Fourier transform in Cartesian coordinates</vt:lpstr>
      <vt:lpstr>2D-Fourier transform in Cartesian coordinates</vt:lpstr>
      <vt:lpstr>Definition of Discrete  2D-Fourier Transform in Polar Coordinates</vt:lpstr>
      <vt:lpstr>Definition</vt:lpstr>
      <vt:lpstr>Can discrete transform approximate continuous FT?</vt:lpstr>
      <vt:lpstr>Does this work?</vt:lpstr>
      <vt:lpstr>Numerical tests</vt:lpstr>
      <vt:lpstr>Accuracy</vt:lpstr>
      <vt:lpstr>Test functions</vt:lpstr>
      <vt:lpstr>Test functions</vt:lpstr>
      <vt:lpstr>Test Functions</vt:lpstr>
      <vt:lpstr>Test Functions</vt:lpstr>
      <vt:lpstr>Test Functions</vt:lpstr>
      <vt:lpstr>Test Functions</vt:lpstr>
      <vt:lpstr>Test Functions</vt:lpstr>
      <vt:lpstr>Test Functions</vt:lpstr>
      <vt:lpstr>Test Functions</vt:lpstr>
      <vt:lpstr>Summary of the test results</vt:lpstr>
      <vt:lpstr>Guidelines of choosing sample size</vt:lpstr>
      <vt:lpstr>Guidelines of choosing sample size</vt:lpstr>
      <vt:lpstr>Guidelines of choosing sample size</vt:lpstr>
      <vt:lpstr>Conclusion</vt:lpstr>
      <vt:lpstr>Conclusion</vt:lpstr>
      <vt:lpstr>PowerPoint 演示文稿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Xueyang Yao</cp:lastModifiedBy>
  <cp:revision>380</cp:revision>
  <dcterms:created xsi:type="dcterms:W3CDTF">2004-10-15T15:05:39Z</dcterms:created>
  <dcterms:modified xsi:type="dcterms:W3CDTF">2018-05-24T02:14:24Z</dcterms:modified>
</cp:coreProperties>
</file>