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Amatic SC"/>
      <p:regular r:id="rId30"/>
      <p:bold r:id="rId31"/>
    </p:embeddedFont>
    <p:embeddedFont>
      <p:font typeface="Source Code Pro"/>
      <p:regular r:id="rId32"/>
      <p:bold r:id="rId33"/>
      <p:italic r:id="rId34"/>
      <p:boldItalic r:id="rId35"/>
    </p:embeddedFont>
    <p:embeddedFont>
      <p:font typeface="Acme"/>
      <p:regular r:id="rId36"/>
    </p:embeddedFont>
    <p:embeddedFont>
      <p:font typeface="Jost Medium"/>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JostMedium-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maticSC-bold.fntdata"/><Relationship Id="rId30" Type="http://schemas.openxmlformats.org/officeDocument/2006/relationships/font" Target="fonts/AmaticSC-regular.fntdata"/><Relationship Id="rId11" Type="http://schemas.openxmlformats.org/officeDocument/2006/relationships/slide" Target="slides/slide6.xml"/><Relationship Id="rId33" Type="http://schemas.openxmlformats.org/officeDocument/2006/relationships/font" Target="fonts/SourceCodePro-bold.fntdata"/><Relationship Id="rId10" Type="http://schemas.openxmlformats.org/officeDocument/2006/relationships/slide" Target="slides/slide5.xml"/><Relationship Id="rId32" Type="http://schemas.openxmlformats.org/officeDocument/2006/relationships/font" Target="fonts/SourceCodePro-regular.fntdata"/><Relationship Id="rId13" Type="http://schemas.openxmlformats.org/officeDocument/2006/relationships/slide" Target="slides/slide8.xml"/><Relationship Id="rId35" Type="http://schemas.openxmlformats.org/officeDocument/2006/relationships/font" Target="fonts/SourceCodePro-boldItalic.fntdata"/><Relationship Id="rId12" Type="http://schemas.openxmlformats.org/officeDocument/2006/relationships/slide" Target="slides/slide7.xml"/><Relationship Id="rId34" Type="http://schemas.openxmlformats.org/officeDocument/2006/relationships/font" Target="fonts/SourceCodePro-italic.fntdata"/><Relationship Id="rId15" Type="http://schemas.openxmlformats.org/officeDocument/2006/relationships/slide" Target="slides/slide10.xml"/><Relationship Id="rId37" Type="http://schemas.openxmlformats.org/officeDocument/2006/relationships/font" Target="fonts/JostMedium-regular.fntdata"/><Relationship Id="rId14" Type="http://schemas.openxmlformats.org/officeDocument/2006/relationships/slide" Target="slides/slide9.xml"/><Relationship Id="rId36" Type="http://schemas.openxmlformats.org/officeDocument/2006/relationships/font" Target="fonts/Acme-regular.fntdata"/><Relationship Id="rId17" Type="http://schemas.openxmlformats.org/officeDocument/2006/relationships/slide" Target="slides/slide12.xml"/><Relationship Id="rId39" Type="http://schemas.openxmlformats.org/officeDocument/2006/relationships/font" Target="fonts/JostMedium-italic.fntdata"/><Relationship Id="rId16" Type="http://schemas.openxmlformats.org/officeDocument/2006/relationships/slide" Target="slides/slide11.xml"/><Relationship Id="rId38" Type="http://schemas.openxmlformats.org/officeDocument/2006/relationships/font" Target="fonts/JostMedium-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f3f0366a81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f3f0366a81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f3f0366a81_2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f3f0366a81_2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f3f0366a81_2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f3f0366a81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f3f0366a81_2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f3f0366a81_2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3f0366a81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f3f0366a81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requirement for the cluster was set as 0.1 eps and 50min sample. As you can see, most of the clusters are from 50 to 85. However, this accounts to only 0.4% and below of sales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Epsilon, min points/samples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Blue = outliers = noise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3f0366a81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f3f0366a81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same setting was used for user score. Clusters formed around 6 to 9, and the highest accounts for 0.45% of global sales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f3f0366a81_2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f3f0366a81_2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f3f0366a81_2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f3f0366a81_2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f3f0366a81_2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f3f0366a81_2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f3f0366a81_2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f3f0366a81_2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f3f0366a81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f3f0366a81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f3f0366a81_3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f3f0366a81_3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f3f0366a81_3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f3f0366a81_3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f3f0366a81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f3f0366a81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a:t>
            </a:r>
            <a:r>
              <a:rPr lang="en"/>
              <a:t>nlike k-means which require specification of number of centroids.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f3f0366a81_3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f3f0366a81_3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25a987167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25a987167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Unlike k-means which require specification of number of centroids.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f3f0366a8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f3f0366a8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Everyone at one point of their lives are obsessed with games, playing them day and night without fail. </a:t>
            </a:r>
            <a:endParaRPr>
              <a:solidFill>
                <a:schemeClr val="dk1"/>
              </a:solidFill>
            </a:endParaRPr>
          </a:p>
          <a:p>
            <a:pPr indent="0" lvl="0" marL="0" rtl="0" algn="l">
              <a:spcBef>
                <a:spcPts val="0"/>
              </a:spcBef>
              <a:spcAft>
                <a:spcPts val="0"/>
              </a:spcAft>
              <a:buNone/>
            </a:pPr>
            <a:r>
              <a:rPr lang="en">
                <a:solidFill>
                  <a:schemeClr val="dk1"/>
                </a:solidFill>
              </a:rPr>
              <a:t>And for most of us, there might a time when you were waiting for a new game to release. And the game you anticipated for came out poorly, and it made you think that “even my grandma can make better games than that”. So, why not try?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f3f0366a81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f3f0366a81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f3f0366a8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f3f0366a8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3f0366a81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3f0366a81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3f0366a81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3f0366a81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3f0366a81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3f0366a81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3f0366a81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3f0366a81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2.png"/><Relationship Id="rId5"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14.png"/><Relationship Id="rId5"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5" name="Shape 55"/>
        <p:cNvGrpSpPr/>
        <p:nvPr/>
      </p:nvGrpSpPr>
      <p:grpSpPr>
        <a:xfrm>
          <a:off x="0" y="0"/>
          <a:ext cx="0" cy="0"/>
          <a:chOff x="0" y="0"/>
          <a:chExt cx="0" cy="0"/>
        </a:xfrm>
      </p:grpSpPr>
      <p:sp>
        <p:nvSpPr>
          <p:cNvPr id="56" name="Google Shape;56;p1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000"/>
              <a:t>OVERALL STRUCTURE (FOR OUR REFERENCE)</a:t>
            </a:r>
            <a:endParaRPr sz="4000"/>
          </a:p>
          <a:p>
            <a:pPr indent="0" lvl="0" marL="0" rtl="0" algn="l">
              <a:spcBef>
                <a:spcPts val="0"/>
              </a:spcBef>
              <a:spcAft>
                <a:spcPts val="0"/>
              </a:spcAft>
              <a:buNone/>
            </a:pPr>
            <a:r>
              <a:t/>
            </a:r>
            <a:endParaRPr/>
          </a:p>
        </p:txBody>
      </p:sp>
      <p:sp>
        <p:nvSpPr>
          <p:cNvPr id="57" name="Google Shape;57;p1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300"/>
              <a:t>If we were </a:t>
            </a:r>
            <a:r>
              <a:rPr lang="en" sz="1300"/>
              <a:t>game developers, what should we do?</a:t>
            </a:r>
            <a:endParaRPr sz="1300"/>
          </a:p>
          <a:p>
            <a:pPr indent="-298767" lvl="0" marL="457200" rtl="0" algn="l">
              <a:spcBef>
                <a:spcPts val="1200"/>
              </a:spcBef>
              <a:spcAft>
                <a:spcPts val="0"/>
              </a:spcAft>
              <a:buSzPct val="100000"/>
              <a:buAutoNum type="arabicPeriod"/>
            </a:pPr>
            <a:r>
              <a:rPr lang="en" sz="1300"/>
              <a:t>check out the variables in our .csv file. We decide that maximizing global_sales is our primary focus. </a:t>
            </a:r>
            <a:endParaRPr sz="1300"/>
          </a:p>
          <a:p>
            <a:pPr indent="-298767" lvl="0" marL="457200" rtl="0" algn="l">
              <a:spcBef>
                <a:spcPts val="0"/>
              </a:spcBef>
              <a:spcAft>
                <a:spcPts val="0"/>
              </a:spcAft>
              <a:buSzPct val="100000"/>
              <a:buAutoNum type="arabicPeriod"/>
            </a:pPr>
            <a:r>
              <a:rPr lang="en" sz="1300"/>
              <a:t>Okay then, from the remaining variables, which ones are important?</a:t>
            </a:r>
            <a:endParaRPr sz="1300"/>
          </a:p>
          <a:p>
            <a:pPr indent="-277177" lvl="1" marL="914400" rtl="0" algn="l">
              <a:spcBef>
                <a:spcPts val="0"/>
              </a:spcBef>
              <a:spcAft>
                <a:spcPts val="0"/>
              </a:spcAft>
              <a:buSzPct val="100000"/>
              <a:buAutoNum type="alphaLcPeriod"/>
            </a:pPr>
            <a:r>
              <a:rPr lang="en" sz="900"/>
              <a:t>we decide that genre, platform, publisher, critic/user scores, are important</a:t>
            </a:r>
            <a:endParaRPr sz="900"/>
          </a:p>
          <a:p>
            <a:pPr indent="-298767" lvl="0" marL="457200" rtl="0" algn="l">
              <a:spcBef>
                <a:spcPts val="0"/>
              </a:spcBef>
              <a:spcAft>
                <a:spcPts val="0"/>
              </a:spcAft>
              <a:buSzPct val="100000"/>
              <a:buAutoNum type="arabicPeriod"/>
            </a:pPr>
            <a:r>
              <a:rPr lang="en" sz="1300"/>
              <a:t>And so we analyze these variables</a:t>
            </a:r>
            <a:endParaRPr sz="1300"/>
          </a:p>
          <a:p>
            <a:pPr indent="-298767" lvl="1" marL="914400" rtl="0" algn="l">
              <a:spcBef>
                <a:spcPts val="0"/>
              </a:spcBef>
              <a:spcAft>
                <a:spcPts val="0"/>
              </a:spcAft>
              <a:buSzPct val="100000"/>
              <a:buAutoNum type="alphaLcPeriod"/>
            </a:pPr>
            <a:r>
              <a:rPr lang="en" sz="1300"/>
              <a:t>This is where all the graph &amp; models come in. </a:t>
            </a:r>
            <a:endParaRPr sz="1300"/>
          </a:p>
          <a:p>
            <a:pPr indent="-298767" lvl="0" marL="457200" rtl="0" algn="l">
              <a:spcBef>
                <a:spcPts val="0"/>
              </a:spcBef>
              <a:spcAft>
                <a:spcPts val="0"/>
              </a:spcAft>
              <a:buSzPct val="100000"/>
              <a:buAutoNum type="arabicPeriod"/>
            </a:pPr>
            <a:r>
              <a:rPr lang="en" sz="1300"/>
              <a:t>We successfully modeled publisher, platform, and genre so now we know which publisher, platform, genre to focus on. </a:t>
            </a:r>
            <a:endParaRPr sz="1300"/>
          </a:p>
          <a:p>
            <a:pPr indent="-298767" lvl="0" marL="457200" rtl="0" algn="l">
              <a:spcBef>
                <a:spcPts val="0"/>
              </a:spcBef>
              <a:spcAft>
                <a:spcPts val="0"/>
              </a:spcAft>
              <a:buSzPct val="100000"/>
              <a:buAutoNum type="arabicPeriod"/>
            </a:pPr>
            <a:r>
              <a:rPr lang="en" sz="1300"/>
              <a:t>However, we were unable to </a:t>
            </a:r>
            <a:r>
              <a:rPr lang="en" sz="1300"/>
              <a:t>model correlation between critic/user score with global sales. </a:t>
            </a:r>
            <a:endParaRPr sz="1300"/>
          </a:p>
          <a:p>
            <a:pPr indent="-298767" lvl="0" marL="457200" rtl="0" algn="l">
              <a:spcBef>
                <a:spcPts val="0"/>
              </a:spcBef>
              <a:spcAft>
                <a:spcPts val="0"/>
              </a:spcAft>
              <a:buSzPct val="100000"/>
              <a:buAutoNum type="arabicPeriod"/>
            </a:pPr>
            <a:r>
              <a:rPr lang="en" sz="1300"/>
              <a:t>Therefore, we need to use machine learning to determine how important/how unimportant critic/user score is.</a:t>
            </a:r>
            <a:endParaRPr sz="1300"/>
          </a:p>
          <a:p>
            <a:pPr indent="-298767" lvl="0" marL="457200" rtl="0" algn="l">
              <a:spcBef>
                <a:spcPts val="0"/>
              </a:spcBef>
              <a:spcAft>
                <a:spcPts val="0"/>
              </a:spcAft>
              <a:buSzPct val="100000"/>
              <a:buAutoNum type="arabicPeriod"/>
            </a:pPr>
            <a:r>
              <a:rPr lang="en" sz="1300"/>
              <a:t>And so we do the machine learning shit</a:t>
            </a:r>
            <a:endParaRPr sz="1300"/>
          </a:p>
          <a:p>
            <a:pPr indent="-298767" lvl="0" marL="457200" rtl="0" algn="l">
              <a:spcBef>
                <a:spcPts val="0"/>
              </a:spcBef>
              <a:spcAft>
                <a:spcPts val="0"/>
              </a:spcAft>
              <a:buSzPct val="100000"/>
              <a:buAutoNum type="arabicPeriod"/>
            </a:pPr>
            <a:r>
              <a:rPr lang="en" sz="1300"/>
              <a:t>We see that there is a decent correlation → when developing our game, we should take BOTH critics’ AND users’ feedback into account</a:t>
            </a:r>
            <a:endParaRPr sz="1300"/>
          </a:p>
          <a:p>
            <a:pPr indent="0" lvl="0" marL="0" rtl="0" algn="l">
              <a:spcBef>
                <a:spcPts val="1200"/>
              </a:spcBef>
              <a:spcAft>
                <a:spcPts val="1200"/>
              </a:spcAft>
              <a:buNone/>
            </a:pPr>
            <a:r>
              <a:rPr lang="en" sz="1300"/>
              <a:t>Ultimately, we know what platform, publisher, genre to choose, and that we should take users and critics feedback into account when developing a video game. </a:t>
            </a:r>
            <a:endParaRPr sz="1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highlight>
                  <a:srgbClr val="E0FFF8"/>
                </a:highlight>
              </a:rPr>
              <a:t>Platform </a:t>
            </a:r>
            <a:r>
              <a:rPr b="0" lang="en">
                <a:highlight>
                  <a:srgbClr val="E0FFF8"/>
                </a:highlight>
              </a:rPr>
              <a:t>VS Global Sales</a:t>
            </a:r>
            <a:endParaRPr b="0">
              <a:highlight>
                <a:srgbClr val="E0FFF8"/>
              </a:highlight>
            </a:endParaRPr>
          </a:p>
        </p:txBody>
      </p:sp>
      <p:sp>
        <p:nvSpPr>
          <p:cNvPr id="124" name="Google Shape;124;p22"/>
          <p:cNvSpPr txBox="1"/>
          <p:nvPr>
            <p:ph idx="1" type="body"/>
          </p:nvPr>
        </p:nvSpPr>
        <p:spPr>
          <a:xfrm>
            <a:off x="311700" y="1389600"/>
            <a:ext cx="12006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Median Descending:</a:t>
            </a:r>
            <a:endParaRPr/>
          </a:p>
          <a:p>
            <a:pPr indent="-304800" lvl="0" marL="457200" rtl="0" algn="l">
              <a:spcBef>
                <a:spcPts val="1200"/>
              </a:spcBef>
              <a:spcAft>
                <a:spcPts val="0"/>
              </a:spcAft>
              <a:buSzPts val="1200"/>
              <a:buChar char="-"/>
            </a:pPr>
            <a:r>
              <a:rPr lang="en"/>
              <a:t>PS3  ≈ PS2  ≈ X360 ≈ N64 …</a:t>
            </a:r>
            <a:endParaRPr/>
          </a:p>
        </p:txBody>
      </p:sp>
      <p:pic>
        <p:nvPicPr>
          <p:cNvPr id="125" name="Google Shape;125;p22"/>
          <p:cNvPicPr preferRelativeResize="0"/>
          <p:nvPr/>
        </p:nvPicPr>
        <p:blipFill rotWithShape="1">
          <a:blip r:embed="rId3">
            <a:alphaModFix/>
          </a:blip>
          <a:srcRect b="0" l="0" r="6916" t="0"/>
          <a:stretch/>
        </p:blipFill>
        <p:spPr>
          <a:xfrm>
            <a:off x="3119700" y="1389600"/>
            <a:ext cx="5625925" cy="3179399"/>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highlight>
                  <a:srgbClr val="E0FFF8"/>
                </a:highlight>
              </a:rPr>
              <a:t>Publisher </a:t>
            </a:r>
            <a:r>
              <a:rPr b="0" lang="en">
                <a:highlight>
                  <a:srgbClr val="E0FFF8"/>
                </a:highlight>
              </a:rPr>
              <a:t>VS Global Sales</a:t>
            </a:r>
            <a:endParaRPr b="0">
              <a:highlight>
                <a:srgbClr val="E0FFF8"/>
              </a:highlight>
            </a:endParaRPr>
          </a:p>
        </p:txBody>
      </p:sp>
      <p:pic>
        <p:nvPicPr>
          <p:cNvPr id="131" name="Google Shape;131;p23"/>
          <p:cNvPicPr preferRelativeResize="0"/>
          <p:nvPr/>
        </p:nvPicPr>
        <p:blipFill>
          <a:blip r:embed="rId3">
            <a:alphaModFix/>
          </a:blip>
          <a:stretch>
            <a:fillRect/>
          </a:stretch>
        </p:blipFill>
        <p:spPr>
          <a:xfrm>
            <a:off x="3287450" y="973713"/>
            <a:ext cx="5719500" cy="3500866"/>
          </a:xfrm>
          <a:prstGeom prst="rect">
            <a:avLst/>
          </a:prstGeom>
          <a:noFill/>
          <a:ln>
            <a:noFill/>
          </a:ln>
        </p:spPr>
      </p:pic>
      <p:sp>
        <p:nvSpPr>
          <p:cNvPr id="132" name="Google Shape;132;p23"/>
          <p:cNvSpPr txBox="1"/>
          <p:nvPr>
            <p:ph idx="1" type="body"/>
          </p:nvPr>
        </p:nvSpPr>
        <p:spPr>
          <a:xfrm>
            <a:off x="311700" y="1389600"/>
            <a:ext cx="24288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Median Descending:</a:t>
            </a:r>
            <a:endParaRPr/>
          </a:p>
          <a:p>
            <a:pPr indent="-304800" lvl="0" marL="457200" rtl="0" algn="l">
              <a:spcBef>
                <a:spcPts val="1200"/>
              </a:spcBef>
              <a:spcAft>
                <a:spcPts val="0"/>
              </a:spcAft>
              <a:buSzPts val="1200"/>
              <a:buChar char="-"/>
            </a:pPr>
            <a:r>
              <a:rPr lang="en"/>
              <a:t>Electronic Arts</a:t>
            </a:r>
            <a:endParaRPr/>
          </a:p>
          <a:p>
            <a:pPr indent="0" lvl="0" marL="0" rtl="0" algn="l">
              <a:spcBef>
                <a:spcPts val="1200"/>
              </a:spcBef>
              <a:spcAft>
                <a:spcPts val="0"/>
              </a:spcAft>
              <a:buNone/>
            </a:pPr>
            <a:r>
              <a:t/>
            </a:r>
            <a:endParaRPr/>
          </a:p>
          <a:p>
            <a:pPr indent="-304800" lvl="0" marL="457200" rtl="0" algn="l">
              <a:spcBef>
                <a:spcPts val="1200"/>
              </a:spcBef>
              <a:spcAft>
                <a:spcPts val="0"/>
              </a:spcAft>
              <a:buSzPts val="1200"/>
              <a:buChar char="-"/>
            </a:pPr>
            <a:r>
              <a:rPr lang="en"/>
              <a:t>THQ                ≈ Activision       ≈ Sony Computer Entertainment      ≈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highlight>
                  <a:srgbClr val="E0FFF8"/>
                </a:highlight>
              </a:rPr>
              <a:t>Genre </a:t>
            </a:r>
            <a:r>
              <a:rPr b="0" lang="en">
                <a:highlight>
                  <a:srgbClr val="E0FFF8"/>
                </a:highlight>
              </a:rPr>
              <a:t>VS Global Sales</a:t>
            </a:r>
            <a:endParaRPr b="0">
              <a:highlight>
                <a:srgbClr val="E0FFF8"/>
              </a:highlight>
            </a:endParaRPr>
          </a:p>
        </p:txBody>
      </p:sp>
      <p:sp>
        <p:nvSpPr>
          <p:cNvPr id="138" name="Google Shape;138;p24"/>
          <p:cNvSpPr txBox="1"/>
          <p:nvPr>
            <p:ph idx="1" type="body"/>
          </p:nvPr>
        </p:nvSpPr>
        <p:spPr>
          <a:xfrm>
            <a:off x="311700" y="1542000"/>
            <a:ext cx="2808000" cy="175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Based on median values,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No outstanding genre in terms of high Global_Sales.</a:t>
            </a:r>
            <a:endParaRPr/>
          </a:p>
        </p:txBody>
      </p:sp>
      <p:pic>
        <p:nvPicPr>
          <p:cNvPr id="139" name="Google Shape;139;p24"/>
          <p:cNvPicPr preferRelativeResize="0"/>
          <p:nvPr/>
        </p:nvPicPr>
        <p:blipFill>
          <a:blip r:embed="rId3">
            <a:alphaModFix/>
          </a:blip>
          <a:stretch>
            <a:fillRect/>
          </a:stretch>
        </p:blipFill>
        <p:spPr>
          <a:xfrm>
            <a:off x="3279775" y="1397425"/>
            <a:ext cx="5719501" cy="3163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990"/>
              <a:buNone/>
            </a:pPr>
            <a:r>
              <a:rPr lang="en" sz="2600">
                <a:highlight>
                  <a:srgbClr val="E0FFF8"/>
                </a:highlight>
              </a:rPr>
              <a:t>CRITIC SCORE</a:t>
            </a:r>
            <a:r>
              <a:rPr lang="en" sz="2600">
                <a:highlight>
                  <a:srgbClr val="E0FFF8"/>
                </a:highlight>
              </a:rPr>
              <a:t> </a:t>
            </a:r>
            <a:r>
              <a:rPr b="0" lang="en" sz="2600">
                <a:highlight>
                  <a:srgbClr val="E0FFF8"/>
                </a:highlight>
              </a:rPr>
              <a:t>VS Global Sales</a:t>
            </a:r>
            <a:endParaRPr b="0" sz="2600">
              <a:highlight>
                <a:srgbClr val="E0FFF8"/>
              </a:highlight>
            </a:endParaRPr>
          </a:p>
        </p:txBody>
      </p:sp>
      <p:sp>
        <p:nvSpPr>
          <p:cNvPr id="145" name="Google Shape;145;p25"/>
          <p:cNvSpPr txBox="1"/>
          <p:nvPr>
            <p:ph idx="1" type="body"/>
          </p:nvPr>
        </p:nvSpPr>
        <p:spPr>
          <a:xfrm>
            <a:off x="311700" y="1389600"/>
            <a:ext cx="2808000" cy="16515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0.1 epsilon, 50 min_samples</a:t>
            </a:r>
            <a:endParaRPr/>
          </a:p>
          <a:p>
            <a:pPr indent="-304800" lvl="0" marL="457200" rtl="0" algn="l">
              <a:spcBef>
                <a:spcPts val="0"/>
              </a:spcBef>
              <a:spcAft>
                <a:spcPts val="0"/>
              </a:spcAft>
              <a:buSzPts val="1200"/>
              <a:buChar char="-"/>
            </a:pPr>
            <a:r>
              <a:rPr lang="en"/>
              <a:t>Clusters from 50% to 85% of Critic Score</a:t>
            </a:r>
            <a:endParaRPr/>
          </a:p>
          <a:p>
            <a:pPr indent="-304800" lvl="0" marL="457200" rtl="0" algn="l">
              <a:spcBef>
                <a:spcPts val="0"/>
              </a:spcBef>
              <a:spcAft>
                <a:spcPts val="0"/>
              </a:spcAft>
              <a:buSzPts val="1200"/>
              <a:buChar char="-"/>
            </a:pPr>
            <a:r>
              <a:rPr lang="en"/>
              <a:t>However Global Sales are ~0.4% and below</a:t>
            </a:r>
            <a:endParaRPr/>
          </a:p>
        </p:txBody>
      </p:sp>
      <p:pic>
        <p:nvPicPr>
          <p:cNvPr id="146" name="Google Shape;146;p25"/>
          <p:cNvPicPr preferRelativeResize="0"/>
          <p:nvPr/>
        </p:nvPicPr>
        <p:blipFill>
          <a:blip r:embed="rId3">
            <a:alphaModFix/>
          </a:blip>
          <a:stretch>
            <a:fillRect/>
          </a:stretch>
        </p:blipFill>
        <p:spPr>
          <a:xfrm>
            <a:off x="3194300" y="1311300"/>
            <a:ext cx="5719500" cy="3196506"/>
          </a:xfrm>
          <a:prstGeom prst="rect">
            <a:avLst/>
          </a:prstGeom>
          <a:noFill/>
          <a:ln>
            <a:noFill/>
          </a:ln>
        </p:spPr>
      </p:pic>
      <p:sp>
        <p:nvSpPr>
          <p:cNvPr id="147" name="Google Shape;147;p25"/>
          <p:cNvSpPr txBox="1"/>
          <p:nvPr>
            <p:ph type="title"/>
          </p:nvPr>
        </p:nvSpPr>
        <p:spPr>
          <a:xfrm>
            <a:off x="4286600" y="168950"/>
            <a:ext cx="3534900" cy="82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990"/>
              <a:buNone/>
            </a:pPr>
            <a:r>
              <a:rPr lang="en" sz="3100">
                <a:highlight>
                  <a:srgbClr val="D9EAD3"/>
                </a:highlight>
              </a:rPr>
              <a:t>Model made using “DBScan”</a:t>
            </a:r>
            <a:endParaRPr b="0" sz="3100">
              <a:highlight>
                <a:srgbClr val="D9EAD3"/>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highlight>
                  <a:srgbClr val="E0FFF8"/>
                </a:highlight>
              </a:rPr>
              <a:t>USER</a:t>
            </a:r>
            <a:r>
              <a:rPr lang="en">
                <a:highlight>
                  <a:srgbClr val="E0FFF8"/>
                </a:highlight>
              </a:rPr>
              <a:t> SCORE </a:t>
            </a:r>
            <a:r>
              <a:rPr b="0" lang="en">
                <a:highlight>
                  <a:srgbClr val="E0FFF8"/>
                </a:highlight>
              </a:rPr>
              <a:t>VS Global Sales</a:t>
            </a:r>
            <a:endParaRPr b="0">
              <a:highlight>
                <a:srgbClr val="E0FFF8"/>
              </a:highlight>
            </a:endParaRPr>
          </a:p>
        </p:txBody>
      </p:sp>
      <p:sp>
        <p:nvSpPr>
          <p:cNvPr id="153" name="Google Shape;153;p26"/>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Same setting as Critic Score</a:t>
            </a:r>
            <a:endParaRPr/>
          </a:p>
          <a:p>
            <a:pPr indent="-304800" lvl="0" marL="457200" rtl="0" algn="l">
              <a:spcBef>
                <a:spcPts val="0"/>
              </a:spcBef>
              <a:spcAft>
                <a:spcPts val="0"/>
              </a:spcAft>
              <a:buSzPts val="1200"/>
              <a:buChar char="-"/>
            </a:pPr>
            <a:r>
              <a:rPr lang="en"/>
              <a:t>Clusters formed around User score 6 to 9</a:t>
            </a:r>
            <a:endParaRPr/>
          </a:p>
          <a:p>
            <a:pPr indent="-304800" lvl="0" marL="457200" rtl="0" algn="l">
              <a:spcBef>
                <a:spcPts val="0"/>
              </a:spcBef>
              <a:spcAft>
                <a:spcPts val="0"/>
              </a:spcAft>
              <a:buSzPts val="1200"/>
              <a:buChar char="-"/>
            </a:pPr>
            <a:r>
              <a:rPr lang="en"/>
              <a:t>Max ~0.45% and below</a:t>
            </a:r>
            <a:endParaRPr/>
          </a:p>
        </p:txBody>
      </p:sp>
      <p:pic>
        <p:nvPicPr>
          <p:cNvPr id="154" name="Google Shape;154;p26"/>
          <p:cNvPicPr preferRelativeResize="0"/>
          <p:nvPr/>
        </p:nvPicPr>
        <p:blipFill>
          <a:blip r:embed="rId3">
            <a:alphaModFix/>
          </a:blip>
          <a:stretch>
            <a:fillRect/>
          </a:stretch>
        </p:blipFill>
        <p:spPr>
          <a:xfrm>
            <a:off x="3194300" y="1311288"/>
            <a:ext cx="5719501" cy="3173332"/>
          </a:xfrm>
          <a:prstGeom prst="rect">
            <a:avLst/>
          </a:prstGeom>
          <a:noFill/>
          <a:ln>
            <a:noFill/>
          </a:ln>
        </p:spPr>
      </p:pic>
      <p:sp>
        <p:nvSpPr>
          <p:cNvPr id="155" name="Google Shape;155;p26"/>
          <p:cNvSpPr txBox="1"/>
          <p:nvPr>
            <p:ph type="title"/>
          </p:nvPr>
        </p:nvSpPr>
        <p:spPr>
          <a:xfrm>
            <a:off x="4286600" y="168950"/>
            <a:ext cx="3534900" cy="82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990"/>
              <a:buNone/>
            </a:pPr>
            <a:r>
              <a:rPr lang="en" sz="3100">
                <a:highlight>
                  <a:srgbClr val="D9EAD3"/>
                </a:highlight>
              </a:rPr>
              <a:t>Model made using “DBScan”</a:t>
            </a:r>
            <a:endParaRPr b="0" sz="3100">
              <a:highlight>
                <a:srgbClr val="D9EAD3"/>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Analysis of Variables - Observations</a:t>
            </a:r>
            <a:endParaRPr/>
          </a:p>
        </p:txBody>
      </p:sp>
      <p:sp>
        <p:nvSpPr>
          <p:cNvPr id="161" name="Google Shape;161;p27"/>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p>
            <a:pPr indent="0" lvl="0" marL="457200" rtl="0" algn="l">
              <a:lnSpc>
                <a:spcPct val="150000"/>
              </a:lnSpc>
              <a:spcBef>
                <a:spcPts val="0"/>
              </a:spcBef>
              <a:spcAft>
                <a:spcPts val="0"/>
              </a:spcAft>
              <a:buNone/>
            </a:pPr>
            <a:r>
              <a:t/>
            </a:r>
            <a:endParaRPr/>
          </a:p>
          <a:p>
            <a:pPr indent="0" lvl="0" marL="457200" rtl="0" algn="l">
              <a:lnSpc>
                <a:spcPct val="150000"/>
              </a:lnSpc>
              <a:spcBef>
                <a:spcPts val="1200"/>
              </a:spcBef>
              <a:spcAft>
                <a:spcPts val="0"/>
              </a:spcAft>
              <a:buNone/>
            </a:pPr>
            <a:r>
              <a:rPr lang="en"/>
              <a:t>In order to maximize Global_Sales, we have </a:t>
            </a:r>
            <a:r>
              <a:rPr b="1" lang="en"/>
              <a:t>best odds</a:t>
            </a:r>
            <a:r>
              <a:rPr lang="en"/>
              <a:t> with the following choices:</a:t>
            </a:r>
            <a:endParaRPr/>
          </a:p>
          <a:p>
            <a:pPr indent="-317500" lvl="0" marL="457200" rtl="0" algn="l">
              <a:lnSpc>
                <a:spcPct val="150000"/>
              </a:lnSpc>
              <a:spcBef>
                <a:spcPts val="1200"/>
              </a:spcBef>
              <a:spcAft>
                <a:spcPts val="0"/>
              </a:spcAft>
              <a:buSzPts val="1400"/>
              <a:buChar char="-"/>
            </a:pPr>
            <a:r>
              <a:rPr lang="en"/>
              <a:t>Publisher: Electronic Arts</a:t>
            </a:r>
            <a:endParaRPr/>
          </a:p>
          <a:p>
            <a:pPr indent="-317500" lvl="0" marL="457200" rtl="0" algn="l">
              <a:lnSpc>
                <a:spcPct val="150000"/>
              </a:lnSpc>
              <a:spcBef>
                <a:spcPts val="0"/>
              </a:spcBef>
              <a:spcAft>
                <a:spcPts val="0"/>
              </a:spcAft>
              <a:buSzPts val="1400"/>
              <a:buChar char="-"/>
            </a:pPr>
            <a:r>
              <a:rPr lang="en"/>
              <a:t>Genre    : INSIGNIFICANT</a:t>
            </a:r>
            <a:endParaRPr/>
          </a:p>
          <a:p>
            <a:pPr indent="-317500" lvl="0" marL="457200" rtl="0" algn="l">
              <a:lnSpc>
                <a:spcPct val="150000"/>
              </a:lnSpc>
              <a:spcBef>
                <a:spcPts val="0"/>
              </a:spcBef>
              <a:spcAft>
                <a:spcPts val="0"/>
              </a:spcAft>
              <a:buSzPts val="1400"/>
              <a:buChar char="-"/>
            </a:pPr>
            <a:r>
              <a:rPr lang="en"/>
              <a:t>Platform : PS3</a:t>
            </a:r>
            <a:endParaRPr/>
          </a:p>
          <a:p>
            <a:pPr indent="-317500" lvl="0" marL="457200" rtl="0" algn="l">
              <a:lnSpc>
                <a:spcPct val="150000"/>
              </a:lnSpc>
              <a:spcBef>
                <a:spcPts val="0"/>
              </a:spcBef>
              <a:spcAft>
                <a:spcPts val="0"/>
              </a:spcAft>
              <a:buSzPts val="1400"/>
              <a:buChar char="-"/>
            </a:pPr>
            <a:r>
              <a:rPr lang="en"/>
              <a:t>Critics’ and Users’ Scores: ??</a:t>
            </a:r>
            <a:endParaRPr/>
          </a:p>
        </p:txBody>
      </p:sp>
      <p:sp>
        <p:nvSpPr>
          <p:cNvPr id="162" name="Google Shape;162;p27"/>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t>With a standard model, i</a:t>
            </a:r>
            <a:r>
              <a:rPr lang="en"/>
              <a:t>t is impossible to determine the correlation between </a:t>
            </a:r>
            <a:r>
              <a:rPr b="1" lang="en"/>
              <a:t>Critic_Score</a:t>
            </a:r>
            <a:r>
              <a:rPr lang="en"/>
              <a:t> and </a:t>
            </a:r>
            <a:r>
              <a:rPr b="1" lang="en"/>
              <a:t>User_Score</a:t>
            </a:r>
            <a:r>
              <a:rPr lang="en"/>
              <a:t> with </a:t>
            </a:r>
            <a:r>
              <a:rPr b="1" lang="en"/>
              <a:t>Global_Sales</a:t>
            </a:r>
            <a:r>
              <a:rPr lang="en"/>
              <a:t>.</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rPr lang="en"/>
              <a:t>→ Therefore, </a:t>
            </a:r>
            <a:r>
              <a:rPr b="1" lang="en"/>
              <a:t>machine learning</a:t>
            </a:r>
            <a:r>
              <a:rPr lang="en"/>
              <a:t> to determine the ‘usefulness’ of Critic &amp; User Scores are necessary.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620"/>
              <a:t>Using Machine </a:t>
            </a:r>
            <a:r>
              <a:rPr lang="en" sz="3620"/>
              <a:t>Learning</a:t>
            </a:r>
            <a:r>
              <a:rPr lang="en" sz="3620"/>
              <a:t> to Investigate Interrelationship Between Critic/User_Score with Global_Sales </a:t>
            </a:r>
            <a:endParaRPr sz="362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Preparation &amp; Cleaning (Machine Learning)</a:t>
            </a:r>
            <a:endParaRPr/>
          </a:p>
        </p:txBody>
      </p:sp>
      <p:sp>
        <p:nvSpPr>
          <p:cNvPr id="173" name="Google Shape;173;p29"/>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AutoNum type="arabicPeriod"/>
            </a:pPr>
            <a:r>
              <a:rPr lang="en"/>
              <a:t>Dropping rows with missing elements:</a:t>
            </a:r>
            <a:endParaRPr/>
          </a:p>
          <a:p>
            <a:pPr indent="0" lvl="0" marL="0" rtl="0" algn="l">
              <a:lnSpc>
                <a:spcPct val="150000"/>
              </a:lnSpc>
              <a:spcBef>
                <a:spcPts val="1200"/>
              </a:spcBef>
              <a:spcAft>
                <a:spcPts val="0"/>
              </a:spcAft>
              <a:buNone/>
            </a:pPr>
            <a:r>
              <a:t/>
            </a:r>
            <a:endParaRPr/>
          </a:p>
          <a:p>
            <a:pPr indent="-317500" lvl="0" marL="457200" rtl="0" algn="l">
              <a:lnSpc>
                <a:spcPct val="150000"/>
              </a:lnSpc>
              <a:spcBef>
                <a:spcPts val="1200"/>
              </a:spcBef>
              <a:spcAft>
                <a:spcPts val="0"/>
              </a:spcAft>
              <a:buSzPts val="1400"/>
              <a:buAutoNum type="arabicPeriod"/>
            </a:pPr>
            <a:r>
              <a:rPr lang="en"/>
              <a:t>Removing outliers:</a:t>
            </a:r>
            <a:endParaRPr/>
          </a:p>
          <a:p>
            <a:pPr indent="0" lvl="0" marL="0" rtl="0" algn="l">
              <a:lnSpc>
                <a:spcPct val="150000"/>
              </a:lnSpc>
              <a:spcBef>
                <a:spcPts val="1200"/>
              </a:spcBef>
              <a:spcAft>
                <a:spcPts val="0"/>
              </a:spcAft>
              <a:buNone/>
            </a:pPr>
            <a:r>
              <a:t/>
            </a:r>
            <a:endParaRPr/>
          </a:p>
          <a:p>
            <a:pPr indent="-317500" lvl="0" marL="457200" rtl="0" algn="l">
              <a:lnSpc>
                <a:spcPct val="150000"/>
              </a:lnSpc>
              <a:spcBef>
                <a:spcPts val="1200"/>
              </a:spcBef>
              <a:spcAft>
                <a:spcPts val="0"/>
              </a:spcAft>
              <a:buSzPts val="1400"/>
              <a:buAutoNum type="arabicPeriod"/>
            </a:pPr>
            <a:r>
              <a:rPr lang="en"/>
              <a:t>Concatenating new columns for reading machine learning data:</a:t>
            </a:r>
            <a:endParaRPr/>
          </a:p>
        </p:txBody>
      </p:sp>
      <p:pic>
        <p:nvPicPr>
          <p:cNvPr id="174" name="Google Shape;174;p29"/>
          <p:cNvPicPr preferRelativeResize="0"/>
          <p:nvPr/>
        </p:nvPicPr>
        <p:blipFill>
          <a:blip r:embed="rId3">
            <a:alphaModFix/>
          </a:blip>
          <a:stretch>
            <a:fillRect/>
          </a:stretch>
        </p:blipFill>
        <p:spPr>
          <a:xfrm>
            <a:off x="2146401" y="1712150"/>
            <a:ext cx="6685901" cy="589725"/>
          </a:xfrm>
          <a:prstGeom prst="rect">
            <a:avLst/>
          </a:prstGeom>
          <a:noFill/>
          <a:ln cap="flat" cmpd="sng" w="9525">
            <a:solidFill>
              <a:schemeClr val="dk2"/>
            </a:solidFill>
            <a:prstDash val="solid"/>
            <a:round/>
            <a:headEnd len="sm" w="sm" type="none"/>
            <a:tailEnd len="sm" w="sm" type="none"/>
          </a:ln>
        </p:spPr>
      </p:pic>
      <p:pic>
        <p:nvPicPr>
          <p:cNvPr id="175" name="Google Shape;175;p29"/>
          <p:cNvPicPr preferRelativeResize="0"/>
          <p:nvPr/>
        </p:nvPicPr>
        <p:blipFill>
          <a:blip r:embed="rId4">
            <a:alphaModFix/>
          </a:blip>
          <a:stretch>
            <a:fillRect/>
          </a:stretch>
        </p:blipFill>
        <p:spPr>
          <a:xfrm>
            <a:off x="2914874" y="2467502"/>
            <a:ext cx="5082974" cy="862550"/>
          </a:xfrm>
          <a:prstGeom prst="rect">
            <a:avLst/>
          </a:prstGeom>
          <a:noFill/>
          <a:ln cap="flat" cmpd="sng" w="9525">
            <a:solidFill>
              <a:schemeClr val="dk2"/>
            </a:solidFill>
            <a:prstDash val="solid"/>
            <a:round/>
            <a:headEnd len="sm" w="sm" type="none"/>
            <a:tailEnd len="sm" w="sm" type="none"/>
          </a:ln>
        </p:spPr>
      </p:pic>
      <p:pic>
        <p:nvPicPr>
          <p:cNvPr id="176" name="Google Shape;176;p29"/>
          <p:cNvPicPr preferRelativeResize="0"/>
          <p:nvPr/>
        </p:nvPicPr>
        <p:blipFill>
          <a:blip r:embed="rId5">
            <a:alphaModFix/>
          </a:blip>
          <a:stretch>
            <a:fillRect/>
          </a:stretch>
        </p:blipFill>
        <p:spPr>
          <a:xfrm>
            <a:off x="1450413" y="4268375"/>
            <a:ext cx="7381875" cy="5905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30"/>
          <p:cNvPicPr preferRelativeResize="0"/>
          <p:nvPr/>
        </p:nvPicPr>
        <p:blipFill>
          <a:blip r:embed="rId3">
            <a:alphaModFix/>
          </a:blip>
          <a:stretch>
            <a:fillRect/>
          </a:stretch>
        </p:blipFill>
        <p:spPr>
          <a:xfrm>
            <a:off x="4557663" y="2348006"/>
            <a:ext cx="4097413" cy="2441816"/>
          </a:xfrm>
          <a:prstGeom prst="rect">
            <a:avLst/>
          </a:prstGeom>
          <a:noFill/>
          <a:ln cap="flat" cmpd="sng" w="9525">
            <a:solidFill>
              <a:schemeClr val="dk2"/>
            </a:solidFill>
            <a:prstDash val="solid"/>
            <a:round/>
            <a:headEnd len="sm" w="sm" type="none"/>
            <a:tailEnd len="sm" w="sm" type="none"/>
          </a:ln>
        </p:spPr>
      </p:pic>
      <p:sp>
        <p:nvSpPr>
          <p:cNvPr id="182" name="Google Shape;182;p30"/>
          <p:cNvSpPr txBox="1"/>
          <p:nvPr>
            <p:ph type="title"/>
          </p:nvPr>
        </p:nvSpPr>
        <p:spPr>
          <a:xfrm>
            <a:off x="311700" y="356100"/>
            <a:ext cx="2921700" cy="955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Machine Learning: Goal</a:t>
            </a:r>
            <a:endParaRPr/>
          </a:p>
        </p:txBody>
      </p:sp>
      <p:sp>
        <p:nvSpPr>
          <p:cNvPr id="183" name="Google Shape;183;p30"/>
          <p:cNvSpPr txBox="1"/>
          <p:nvPr>
            <p:ph idx="1" type="body"/>
          </p:nvPr>
        </p:nvSpPr>
        <p:spPr>
          <a:xfrm>
            <a:off x="311700" y="1389600"/>
            <a:ext cx="3607800" cy="168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Goal: </a:t>
            </a:r>
            <a:endParaRPr/>
          </a:p>
          <a:p>
            <a:pPr indent="-304800" lvl="0" marL="457200" rtl="0" algn="l">
              <a:spcBef>
                <a:spcPts val="1200"/>
              </a:spcBef>
              <a:spcAft>
                <a:spcPts val="0"/>
              </a:spcAft>
              <a:buSzPts val="1200"/>
              <a:buChar char="-"/>
            </a:pPr>
            <a:r>
              <a:rPr lang="en"/>
              <a:t>Create a machine learning algorithm that predicts whether or not a videogame will be </a:t>
            </a:r>
            <a:r>
              <a:rPr b="1" lang="en"/>
              <a:t>successful*</a:t>
            </a:r>
            <a:r>
              <a:rPr lang="en"/>
              <a:t> based on its Critic_Score and User_Score. </a:t>
            </a:r>
            <a:endParaRPr/>
          </a:p>
        </p:txBody>
      </p:sp>
      <p:sp>
        <p:nvSpPr>
          <p:cNvPr id="184" name="Google Shape;184;p30"/>
          <p:cNvSpPr txBox="1"/>
          <p:nvPr>
            <p:ph idx="1" type="body"/>
          </p:nvPr>
        </p:nvSpPr>
        <p:spPr>
          <a:xfrm>
            <a:off x="5047275" y="555600"/>
            <a:ext cx="3607800" cy="407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b="1" lang="en"/>
              <a:t>*</a:t>
            </a:r>
            <a:r>
              <a:rPr b="1" lang="en"/>
              <a:t>successful</a:t>
            </a:r>
            <a:r>
              <a:rPr lang="en"/>
              <a:t>: top 15% for Global_Sales</a:t>
            </a:r>
            <a:endParaRPr/>
          </a:p>
        </p:txBody>
      </p:sp>
      <p:cxnSp>
        <p:nvCxnSpPr>
          <p:cNvPr id="185" name="Google Shape;185;p30"/>
          <p:cNvCxnSpPr/>
          <p:nvPr/>
        </p:nvCxnSpPr>
        <p:spPr>
          <a:xfrm>
            <a:off x="5723650" y="891450"/>
            <a:ext cx="2568300" cy="1372500"/>
          </a:xfrm>
          <a:prstGeom prst="straightConnector1">
            <a:avLst/>
          </a:prstGeom>
          <a:noFill/>
          <a:ln cap="flat" cmpd="sng" w="9525">
            <a:solidFill>
              <a:srgbClr val="FF0000"/>
            </a:solidFill>
            <a:prstDash val="solid"/>
            <a:round/>
            <a:headEnd len="med" w="med" type="none"/>
            <a:tailEnd len="med" w="med" type="triangle"/>
          </a:ln>
        </p:spPr>
      </p:cxnSp>
      <p:sp>
        <p:nvSpPr>
          <p:cNvPr id="186" name="Google Shape;186;p30"/>
          <p:cNvSpPr/>
          <p:nvPr/>
        </p:nvSpPr>
        <p:spPr>
          <a:xfrm>
            <a:off x="7619700" y="3606450"/>
            <a:ext cx="1151100" cy="9552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7" name="Google Shape;187;p30"/>
          <p:cNvCxnSpPr>
            <a:stCxn id="186" idx="2"/>
            <a:endCxn id="188" idx="3"/>
          </p:cNvCxnSpPr>
          <p:nvPr/>
        </p:nvCxnSpPr>
        <p:spPr>
          <a:xfrm flipH="1">
            <a:off x="3119700" y="4084050"/>
            <a:ext cx="4500000" cy="203400"/>
          </a:xfrm>
          <a:prstGeom prst="straightConnector1">
            <a:avLst/>
          </a:prstGeom>
          <a:noFill/>
          <a:ln cap="flat" cmpd="sng" w="9525">
            <a:solidFill>
              <a:srgbClr val="FF0000"/>
            </a:solidFill>
            <a:prstDash val="solid"/>
            <a:round/>
            <a:headEnd len="med" w="med" type="none"/>
            <a:tailEnd len="med" w="med" type="triangle"/>
          </a:ln>
        </p:spPr>
      </p:cxnSp>
      <p:sp>
        <p:nvSpPr>
          <p:cNvPr id="188" name="Google Shape;188;p30"/>
          <p:cNvSpPr txBox="1"/>
          <p:nvPr>
            <p:ph idx="1" type="body"/>
          </p:nvPr>
        </p:nvSpPr>
        <p:spPr>
          <a:xfrm>
            <a:off x="936900" y="3976125"/>
            <a:ext cx="2182800" cy="6228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70000"/>
          </a:bodyPr>
          <a:lstStyle/>
          <a:p>
            <a:pPr indent="0" lvl="0" marL="0" rtl="0" algn="ctr">
              <a:spcBef>
                <a:spcPts val="0"/>
              </a:spcBef>
              <a:spcAft>
                <a:spcPts val="1200"/>
              </a:spcAft>
              <a:buNone/>
            </a:pPr>
            <a:r>
              <a:rPr lang="en"/>
              <a:t>For our data, games with 0.75 Global_Sales or above are deemed to be “Successful”</a:t>
            </a:r>
            <a:endParaRPr/>
          </a:p>
        </p:txBody>
      </p:sp>
      <p:pic>
        <p:nvPicPr>
          <p:cNvPr id="189" name="Google Shape;189;p30"/>
          <p:cNvPicPr preferRelativeResize="0"/>
          <p:nvPr/>
        </p:nvPicPr>
        <p:blipFill>
          <a:blip r:embed="rId4">
            <a:alphaModFix/>
          </a:blip>
          <a:stretch>
            <a:fillRect/>
          </a:stretch>
        </p:blipFill>
        <p:spPr>
          <a:xfrm>
            <a:off x="5047275" y="1389600"/>
            <a:ext cx="3607800" cy="341971"/>
          </a:xfrm>
          <a:prstGeom prst="rect">
            <a:avLst/>
          </a:prstGeom>
          <a:noFill/>
          <a:ln cap="flat" cmpd="sng" w="9525">
            <a:solidFill>
              <a:schemeClr val="dk2"/>
            </a:solidFill>
            <a:prstDash val="solid"/>
            <a:round/>
            <a:headEnd len="sm" w="sm" type="none"/>
            <a:tailEnd len="sm" w="sm" type="none"/>
          </a:ln>
        </p:spPr>
      </p:pic>
      <p:cxnSp>
        <p:nvCxnSpPr>
          <p:cNvPr id="190" name="Google Shape;190;p30"/>
          <p:cNvCxnSpPr/>
          <p:nvPr/>
        </p:nvCxnSpPr>
        <p:spPr>
          <a:xfrm>
            <a:off x="5737800" y="891450"/>
            <a:ext cx="1881900" cy="5235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311700" y="488175"/>
            <a:ext cx="2008800" cy="828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Decision Tree:</a:t>
            </a:r>
            <a:endParaRPr/>
          </a:p>
        </p:txBody>
      </p:sp>
      <p:sp>
        <p:nvSpPr>
          <p:cNvPr id="196" name="Google Shape;196;p31"/>
          <p:cNvSpPr txBox="1"/>
          <p:nvPr>
            <p:ph idx="1" type="body"/>
          </p:nvPr>
        </p:nvSpPr>
        <p:spPr>
          <a:xfrm>
            <a:off x="184350" y="2037450"/>
            <a:ext cx="2327100" cy="4602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77500" lnSpcReduction="20000"/>
          </a:bodyPr>
          <a:lstStyle/>
          <a:p>
            <a:pPr indent="0" lvl="0" marL="0" rtl="0" algn="l">
              <a:spcBef>
                <a:spcPts val="0"/>
              </a:spcBef>
              <a:spcAft>
                <a:spcPts val="1200"/>
              </a:spcAft>
              <a:buNone/>
            </a:pPr>
            <a:r>
              <a:rPr lang="en"/>
              <a:t>We created a decision tree with maximum depth 3.</a:t>
            </a:r>
            <a:endParaRPr/>
          </a:p>
        </p:txBody>
      </p:sp>
      <p:pic>
        <p:nvPicPr>
          <p:cNvPr id="197" name="Google Shape;197;p31"/>
          <p:cNvPicPr preferRelativeResize="0"/>
          <p:nvPr/>
        </p:nvPicPr>
        <p:blipFill>
          <a:blip r:embed="rId3">
            <a:alphaModFix/>
          </a:blip>
          <a:stretch>
            <a:fillRect/>
          </a:stretch>
        </p:blipFill>
        <p:spPr>
          <a:xfrm>
            <a:off x="4077569" y="353425"/>
            <a:ext cx="4924955" cy="3979450"/>
          </a:xfrm>
          <a:prstGeom prst="rect">
            <a:avLst/>
          </a:prstGeom>
          <a:noFill/>
          <a:ln cap="flat" cmpd="sng" w="9525">
            <a:solidFill>
              <a:schemeClr val="dk2"/>
            </a:solidFill>
            <a:prstDash val="solid"/>
            <a:round/>
            <a:headEnd len="sm" w="sm" type="none"/>
            <a:tailEnd len="sm" w="sm" type="none"/>
          </a:ln>
        </p:spPr>
      </p:pic>
      <p:pic>
        <p:nvPicPr>
          <p:cNvPr id="198" name="Google Shape;198;p31"/>
          <p:cNvPicPr preferRelativeResize="0"/>
          <p:nvPr/>
        </p:nvPicPr>
        <p:blipFill rotWithShape="1">
          <a:blip r:embed="rId4">
            <a:alphaModFix/>
          </a:blip>
          <a:srcRect b="13943" l="11738" r="0" t="10647"/>
          <a:stretch/>
        </p:blipFill>
        <p:spPr>
          <a:xfrm>
            <a:off x="184350" y="4561478"/>
            <a:ext cx="4504349" cy="424375"/>
          </a:xfrm>
          <a:prstGeom prst="rect">
            <a:avLst/>
          </a:prstGeom>
          <a:noFill/>
          <a:ln cap="flat" cmpd="sng" w="9525">
            <a:solidFill>
              <a:schemeClr val="dk2"/>
            </a:solidFill>
            <a:prstDash val="solid"/>
            <a:round/>
            <a:headEnd len="sm" w="sm" type="none"/>
            <a:tailEnd len="sm" w="sm" type="none"/>
          </a:ln>
        </p:spPr>
      </p:pic>
      <p:cxnSp>
        <p:nvCxnSpPr>
          <p:cNvPr id="199" name="Google Shape;199;p31"/>
          <p:cNvCxnSpPr>
            <a:stCxn id="196" idx="2"/>
            <a:endCxn id="198" idx="0"/>
          </p:cNvCxnSpPr>
          <p:nvPr/>
        </p:nvCxnSpPr>
        <p:spPr>
          <a:xfrm>
            <a:off x="1347900" y="2497650"/>
            <a:ext cx="1088700" cy="2063700"/>
          </a:xfrm>
          <a:prstGeom prst="straightConnector1">
            <a:avLst/>
          </a:prstGeom>
          <a:noFill/>
          <a:ln cap="flat" cmpd="sng" w="9525">
            <a:solidFill>
              <a:srgbClr val="FF0000"/>
            </a:solidFill>
            <a:prstDash val="solid"/>
            <a:round/>
            <a:headEnd len="med" w="med" type="none"/>
            <a:tailEnd len="med" w="med" type="triangle"/>
          </a:ln>
        </p:spPr>
      </p:cxnSp>
      <p:cxnSp>
        <p:nvCxnSpPr>
          <p:cNvPr id="200" name="Google Shape;200;p31"/>
          <p:cNvCxnSpPr>
            <a:stCxn id="201" idx="2"/>
          </p:cNvCxnSpPr>
          <p:nvPr/>
        </p:nvCxnSpPr>
        <p:spPr>
          <a:xfrm>
            <a:off x="2559150" y="3451750"/>
            <a:ext cx="1141200" cy="1338000"/>
          </a:xfrm>
          <a:prstGeom prst="straightConnector1">
            <a:avLst/>
          </a:prstGeom>
          <a:noFill/>
          <a:ln cap="flat" cmpd="sng" w="9525">
            <a:solidFill>
              <a:srgbClr val="FF0000"/>
            </a:solidFill>
            <a:prstDash val="solid"/>
            <a:round/>
            <a:headEnd len="med" w="med" type="none"/>
            <a:tailEnd len="med" w="med" type="triangle"/>
          </a:ln>
        </p:spPr>
      </p:cxnSp>
      <p:sp>
        <p:nvSpPr>
          <p:cNvPr id="201" name="Google Shape;201;p31"/>
          <p:cNvSpPr txBox="1"/>
          <p:nvPr>
            <p:ph idx="1" type="body"/>
          </p:nvPr>
        </p:nvSpPr>
        <p:spPr>
          <a:xfrm>
            <a:off x="1347900" y="2991550"/>
            <a:ext cx="2422500" cy="4602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77500" lnSpcReduction="20000"/>
          </a:bodyPr>
          <a:lstStyle/>
          <a:p>
            <a:pPr indent="0" lvl="0" marL="0" rtl="0" algn="l">
              <a:spcBef>
                <a:spcPts val="0"/>
              </a:spcBef>
              <a:spcAft>
                <a:spcPts val="1200"/>
              </a:spcAft>
              <a:buNone/>
            </a:pPr>
            <a:r>
              <a:rPr lang="en"/>
              <a:t>Then we split the dataset into Train &amp; Data sets.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SC1015 GRP 9 </a:t>
            </a:r>
            <a:endParaRPr/>
          </a:p>
          <a:p>
            <a:pPr indent="0" lvl="0" marL="0" rtl="0" algn="ctr">
              <a:spcBef>
                <a:spcPts val="0"/>
              </a:spcBef>
              <a:spcAft>
                <a:spcPts val="0"/>
              </a:spcAft>
              <a:buNone/>
            </a:pPr>
            <a:r>
              <a:rPr lang="en"/>
              <a:t>MINI-PROJ</a:t>
            </a:r>
            <a:endParaRPr/>
          </a:p>
        </p:txBody>
      </p:sp>
      <p:sp>
        <p:nvSpPr>
          <p:cNvPr id="63" name="Google Shape;63;p14"/>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523"/>
              <a:buNone/>
            </a:pPr>
            <a:r>
              <a:rPr lang="en" sz="1297"/>
              <a:t>BY:</a:t>
            </a:r>
            <a:endParaRPr sz="1297"/>
          </a:p>
          <a:p>
            <a:pPr indent="0" lvl="0" marL="0" rtl="0" algn="ctr">
              <a:lnSpc>
                <a:spcPct val="80000"/>
              </a:lnSpc>
              <a:spcBef>
                <a:spcPts val="0"/>
              </a:spcBef>
              <a:spcAft>
                <a:spcPts val="0"/>
              </a:spcAft>
              <a:buSzPts val="523"/>
              <a:buNone/>
            </a:pPr>
            <a:r>
              <a:rPr lang="en" sz="1297"/>
              <a:t>KIM DOBIN U2123142A</a:t>
            </a:r>
            <a:endParaRPr sz="1297"/>
          </a:p>
          <a:p>
            <a:pPr indent="0" lvl="0" marL="0" rtl="0" algn="ctr">
              <a:lnSpc>
                <a:spcPct val="80000"/>
              </a:lnSpc>
              <a:spcBef>
                <a:spcPts val="0"/>
              </a:spcBef>
              <a:spcAft>
                <a:spcPts val="0"/>
              </a:spcAft>
              <a:buSzPts val="523"/>
              <a:buNone/>
            </a:pPr>
            <a:r>
              <a:rPr lang="en" sz="1297"/>
              <a:t>NG WEI ZHE U2122126K</a:t>
            </a:r>
            <a:endParaRPr sz="1297"/>
          </a:p>
          <a:p>
            <a:pPr indent="0" lvl="0" marL="0" rtl="0" algn="ctr">
              <a:lnSpc>
                <a:spcPct val="80000"/>
              </a:lnSpc>
              <a:spcBef>
                <a:spcPts val="0"/>
              </a:spcBef>
              <a:spcAft>
                <a:spcPts val="0"/>
              </a:spcAft>
              <a:buSzPts val="523"/>
              <a:buNone/>
            </a:pPr>
            <a:r>
              <a:rPr lang="en" sz="1297"/>
              <a:t>LIM CHENG PING U2121712E</a:t>
            </a:r>
            <a:endParaRPr sz="1297"/>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311700" y="555600"/>
            <a:ext cx="3133800" cy="1128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Predictions using the Classification Tree:</a:t>
            </a:r>
            <a:endParaRPr/>
          </a:p>
        </p:txBody>
      </p:sp>
      <p:pic>
        <p:nvPicPr>
          <p:cNvPr id="207" name="Google Shape;207;p32"/>
          <p:cNvPicPr preferRelativeResize="0"/>
          <p:nvPr/>
        </p:nvPicPr>
        <p:blipFill>
          <a:blip r:embed="rId3">
            <a:alphaModFix/>
          </a:blip>
          <a:stretch>
            <a:fillRect/>
          </a:stretch>
        </p:blipFill>
        <p:spPr>
          <a:xfrm>
            <a:off x="4154450" y="1835450"/>
            <a:ext cx="4510475" cy="2813950"/>
          </a:xfrm>
          <a:prstGeom prst="rect">
            <a:avLst/>
          </a:prstGeom>
          <a:noFill/>
          <a:ln cap="flat" cmpd="sng" w="9525">
            <a:solidFill>
              <a:schemeClr val="dk2"/>
            </a:solidFill>
            <a:prstDash val="solid"/>
            <a:round/>
            <a:headEnd len="sm" w="sm" type="none"/>
            <a:tailEnd len="sm" w="sm" type="none"/>
          </a:ln>
        </p:spPr>
      </p:pic>
      <p:pic>
        <p:nvPicPr>
          <p:cNvPr id="208" name="Google Shape;208;p32"/>
          <p:cNvPicPr preferRelativeResize="0"/>
          <p:nvPr/>
        </p:nvPicPr>
        <p:blipFill>
          <a:blip r:embed="rId4">
            <a:alphaModFix/>
          </a:blip>
          <a:stretch>
            <a:fillRect/>
          </a:stretch>
        </p:blipFill>
        <p:spPr>
          <a:xfrm>
            <a:off x="235500" y="3422060"/>
            <a:ext cx="3544625" cy="778464"/>
          </a:xfrm>
          <a:prstGeom prst="rect">
            <a:avLst/>
          </a:prstGeom>
          <a:noFill/>
          <a:ln cap="flat" cmpd="sng" w="9525">
            <a:solidFill>
              <a:schemeClr val="dk2"/>
            </a:solidFill>
            <a:prstDash val="solid"/>
            <a:round/>
            <a:headEnd len="sm" w="sm" type="none"/>
            <a:tailEnd len="sm" w="sm" type="none"/>
          </a:ln>
        </p:spPr>
      </p:pic>
      <p:pic>
        <p:nvPicPr>
          <p:cNvPr id="209" name="Google Shape;209;p32"/>
          <p:cNvPicPr preferRelativeResize="0"/>
          <p:nvPr/>
        </p:nvPicPr>
        <p:blipFill>
          <a:blip r:embed="rId5">
            <a:alphaModFix/>
          </a:blip>
          <a:stretch>
            <a:fillRect/>
          </a:stretch>
        </p:blipFill>
        <p:spPr>
          <a:xfrm>
            <a:off x="235500" y="4440400"/>
            <a:ext cx="3544625" cy="2090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571500" lvl="0" marL="457200" rtl="0" algn="ctr">
              <a:spcBef>
                <a:spcPts val="0"/>
              </a:spcBef>
              <a:spcAft>
                <a:spcPts val="0"/>
              </a:spcAft>
              <a:buSzPts val="5400"/>
              <a:buChar char="-"/>
            </a:pPr>
            <a:r>
              <a:rPr lang="en"/>
              <a:t>Evaluation -</a:t>
            </a:r>
            <a:endParaRPr/>
          </a:p>
        </p:txBody>
      </p:sp>
      <p:sp>
        <p:nvSpPr>
          <p:cNvPr id="215" name="Google Shape;215;p33"/>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How do we make the </a:t>
            </a:r>
            <a:endParaRPr/>
          </a:p>
          <a:p>
            <a:pPr indent="0" lvl="0" marL="0" rtl="0" algn="ctr">
              <a:spcBef>
                <a:spcPts val="0"/>
              </a:spcBef>
              <a:spcAft>
                <a:spcPts val="0"/>
              </a:spcAft>
              <a:buNone/>
            </a:pPr>
            <a:r>
              <a:rPr lang="en"/>
              <a:t>“best globally selling” video game?</a:t>
            </a:r>
            <a:endParaRPr/>
          </a:p>
        </p:txBody>
      </p:sp>
      <p:sp>
        <p:nvSpPr>
          <p:cNvPr id="216" name="Google Shape;216;p33"/>
          <p:cNvSpPr txBox="1"/>
          <p:nvPr>
            <p:ph idx="2" type="body"/>
          </p:nvPr>
        </p:nvSpPr>
        <p:spPr>
          <a:xfrm>
            <a:off x="4939500" y="724200"/>
            <a:ext cx="3837000" cy="3695100"/>
          </a:xfrm>
          <a:prstGeom prst="rect">
            <a:avLst/>
          </a:prstGeom>
          <a:noFill/>
        </p:spPr>
        <p:txBody>
          <a:bodyPr anchorCtr="0" anchor="ctr" bIns="91425" lIns="91425" spcFirstLastPara="1" rIns="91425" wrap="square" tIns="91425">
            <a:normAutofit/>
          </a:bodyPr>
          <a:lstStyle/>
          <a:p>
            <a:pPr indent="0" lvl="0" marL="0" rtl="0" algn="l">
              <a:spcBef>
                <a:spcPts val="0"/>
              </a:spcBef>
              <a:spcAft>
                <a:spcPts val="0"/>
              </a:spcAft>
              <a:buNone/>
            </a:pPr>
            <a:r>
              <a:rPr lang="en"/>
              <a:t>Publisher: Electronic Arts</a:t>
            </a:r>
            <a:endParaRPr/>
          </a:p>
          <a:p>
            <a:pPr indent="0" lvl="0" marL="0" rtl="0" algn="l">
              <a:spcBef>
                <a:spcPts val="1200"/>
              </a:spcBef>
              <a:spcAft>
                <a:spcPts val="0"/>
              </a:spcAft>
              <a:buNone/>
            </a:pPr>
            <a:r>
              <a:rPr lang="en"/>
              <a:t>Genre: (insignificant)</a:t>
            </a:r>
            <a:endParaRPr/>
          </a:p>
          <a:p>
            <a:pPr indent="0" lvl="0" marL="0" rtl="0" algn="l">
              <a:spcBef>
                <a:spcPts val="1200"/>
              </a:spcBef>
              <a:spcAft>
                <a:spcPts val="0"/>
              </a:spcAft>
              <a:buNone/>
            </a:pPr>
            <a:r>
              <a:rPr lang="en"/>
              <a:t>Platform: PS3</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Critic &amp; User Score: </a:t>
            </a:r>
            <a:endParaRPr/>
          </a:p>
          <a:p>
            <a:pPr indent="0" lvl="0" marL="0" rtl="0" algn="l">
              <a:spcBef>
                <a:spcPts val="1200"/>
              </a:spcBef>
              <a:spcAft>
                <a:spcPts val="1200"/>
              </a:spcAft>
              <a:buNone/>
            </a:pPr>
            <a:r>
              <a:rPr lang="en"/>
              <a:t>Take both into consideration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type="title"/>
          </p:nvPr>
        </p:nvSpPr>
        <p:spPr>
          <a:xfrm>
            <a:off x="265500" y="2138100"/>
            <a:ext cx="4045200" cy="867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Lesson Learnt</a:t>
            </a:r>
            <a:endParaRPr/>
          </a:p>
        </p:txBody>
      </p:sp>
      <p:sp>
        <p:nvSpPr>
          <p:cNvPr id="222" name="Google Shape;222;p34"/>
          <p:cNvSpPr txBox="1"/>
          <p:nvPr>
            <p:ph type="title"/>
          </p:nvPr>
        </p:nvSpPr>
        <p:spPr>
          <a:xfrm>
            <a:off x="4713475" y="599950"/>
            <a:ext cx="4045200" cy="41676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DBS SCans:</a:t>
            </a:r>
            <a:endParaRPr sz="2000"/>
          </a:p>
          <a:p>
            <a:pPr indent="-355600" lvl="1" marL="914400" rtl="0" algn="l">
              <a:spcBef>
                <a:spcPts val="0"/>
              </a:spcBef>
              <a:spcAft>
                <a:spcPts val="0"/>
              </a:spcAft>
              <a:buSzPts val="2000"/>
              <a:buChar char="○"/>
            </a:pPr>
            <a:r>
              <a:rPr lang="en" sz="2000"/>
              <a:t>Very robust to outliers</a:t>
            </a:r>
            <a:endParaRPr sz="2000"/>
          </a:p>
          <a:p>
            <a:pPr indent="-355600" lvl="1" marL="914400" rtl="0" algn="l">
              <a:spcBef>
                <a:spcPts val="0"/>
              </a:spcBef>
              <a:spcAft>
                <a:spcPts val="0"/>
              </a:spcAft>
              <a:buSzPts val="2000"/>
              <a:buChar char="○"/>
            </a:pPr>
            <a:r>
              <a:rPr lang="en" sz="2000"/>
              <a:t>No need to input number of clusters </a:t>
            </a:r>
            <a:br>
              <a:rPr lang="en" sz="2000"/>
            </a:br>
            <a:endParaRPr sz="2000"/>
          </a:p>
          <a:p>
            <a:pPr indent="-355600" lvl="0" marL="457200" rtl="0" algn="l">
              <a:spcBef>
                <a:spcPts val="0"/>
              </a:spcBef>
              <a:spcAft>
                <a:spcPts val="0"/>
              </a:spcAft>
              <a:buSzPts val="2000"/>
              <a:buChar char="➢"/>
            </a:pPr>
            <a:r>
              <a:rPr lang="en" sz="2000"/>
              <a:t>More about Decision Trees!</a:t>
            </a:r>
            <a:endParaRPr sz="2000"/>
          </a:p>
          <a:p>
            <a:pPr indent="-355600" lvl="1" marL="914400" rtl="0" algn="l">
              <a:spcBef>
                <a:spcPts val="0"/>
              </a:spcBef>
              <a:spcAft>
                <a:spcPts val="0"/>
              </a:spcAft>
              <a:buSzPts val="2000"/>
              <a:buChar char="○"/>
            </a:pPr>
            <a:r>
              <a:rPr lang="en" sz="2000"/>
              <a:t>Usually handles both numerical and categorical data</a:t>
            </a:r>
            <a:endParaRPr sz="2000"/>
          </a:p>
          <a:p>
            <a:pPr indent="-355600" lvl="2" marL="1371600" rtl="0" algn="l">
              <a:spcBef>
                <a:spcPts val="0"/>
              </a:spcBef>
              <a:spcAft>
                <a:spcPts val="0"/>
              </a:spcAft>
              <a:buSzPts val="2000"/>
              <a:buChar char="■"/>
            </a:pPr>
            <a:r>
              <a:rPr lang="en" sz="2000"/>
              <a:t>scikit-learn implementation doesn’t yet support categorical</a:t>
            </a:r>
            <a:endParaRPr sz="2000"/>
          </a:p>
          <a:p>
            <a:pPr indent="0" lvl="0" marL="914400" rtl="0" algn="l">
              <a:spcBef>
                <a:spcPts val="0"/>
              </a:spcBef>
              <a:spcAft>
                <a:spcPts val="0"/>
              </a:spcAft>
              <a:buNone/>
            </a:pPr>
            <a:r>
              <a:t/>
            </a:r>
            <a:endParaRPr sz="2000"/>
          </a:p>
          <a:p>
            <a:pPr indent="0" lvl="0" marL="0" rtl="0" algn="l">
              <a:spcBef>
                <a:spcPts val="0"/>
              </a:spcBef>
              <a:spcAft>
                <a:spcPts val="0"/>
              </a:spcAft>
              <a:buNone/>
            </a:pPr>
            <a:r>
              <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5"/>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6"/>
          <p:cNvSpPr txBox="1"/>
          <p:nvPr>
            <p:ph type="title"/>
          </p:nvPr>
        </p:nvSpPr>
        <p:spPr>
          <a:xfrm>
            <a:off x="265500" y="2138100"/>
            <a:ext cx="4045200" cy="867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33" name="Google Shape;233;p36"/>
          <p:cNvSpPr txBox="1"/>
          <p:nvPr>
            <p:ph type="title"/>
          </p:nvPr>
        </p:nvSpPr>
        <p:spPr>
          <a:xfrm>
            <a:off x="4713475" y="599950"/>
            <a:ext cx="4045200" cy="41676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https://www.analyticsvidhya.com/blog/2020/09/how-dbscan-clustering-works/</a:t>
            </a:r>
            <a:endParaRPr sz="2000"/>
          </a:p>
          <a:p>
            <a:pPr indent="-355600" lvl="0" marL="457200" rtl="0" algn="l">
              <a:spcBef>
                <a:spcPts val="0"/>
              </a:spcBef>
              <a:spcAft>
                <a:spcPts val="0"/>
              </a:spcAft>
              <a:buSzPts val="2000"/>
              <a:buChar char="-"/>
            </a:pPr>
            <a:r>
              <a:rPr lang="en" sz="2000"/>
              <a:t>https://www.kaggle.com/datasets/gregorut/videogamesales</a:t>
            </a:r>
            <a:endParaRPr sz="2000"/>
          </a:p>
          <a:p>
            <a:pPr indent="-355600" lvl="0" marL="457200" rtl="0" algn="l">
              <a:spcBef>
                <a:spcPts val="0"/>
              </a:spcBef>
              <a:spcAft>
                <a:spcPts val="0"/>
              </a:spcAft>
              <a:buSzPts val="2000"/>
              <a:buChar char="-"/>
            </a:pPr>
            <a:r>
              <a:rPr lang="en" sz="2000"/>
              <a:t>https://www.section.io/engineering-education/dbscan-clustering-in-python/</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265500" y="2138100"/>
            <a:ext cx="4045200" cy="867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pic>
        <p:nvPicPr>
          <p:cNvPr id="69" name="Google Shape;69;p15"/>
          <p:cNvPicPr preferRelativeResize="0"/>
          <p:nvPr/>
        </p:nvPicPr>
        <p:blipFill>
          <a:blip r:embed="rId3">
            <a:alphaModFix/>
          </a:blip>
          <a:stretch>
            <a:fillRect/>
          </a:stretch>
        </p:blipFill>
        <p:spPr>
          <a:xfrm>
            <a:off x="4959375" y="854900"/>
            <a:ext cx="3827027" cy="34337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424875" y="840000"/>
            <a:ext cx="2122200" cy="346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600"/>
              <a:t>WHAT FACTORS SHOULD VIDEO GAME PRODUCERS CONSIDER TO PREDICT SALES?</a:t>
            </a:r>
            <a:endParaRPr sz="3600"/>
          </a:p>
        </p:txBody>
      </p:sp>
      <p:pic>
        <p:nvPicPr>
          <p:cNvPr id="75" name="Google Shape;75;p16"/>
          <p:cNvPicPr preferRelativeResize="0"/>
          <p:nvPr/>
        </p:nvPicPr>
        <p:blipFill>
          <a:blip r:embed="rId3">
            <a:alphaModFix/>
          </a:blip>
          <a:stretch>
            <a:fillRect/>
          </a:stretch>
        </p:blipFill>
        <p:spPr>
          <a:xfrm>
            <a:off x="2963783" y="946400"/>
            <a:ext cx="5933232" cy="3783675"/>
          </a:xfrm>
          <a:prstGeom prst="rect">
            <a:avLst/>
          </a:prstGeom>
          <a:noFill/>
          <a:ln cap="flat" cmpd="sng" w="9525">
            <a:solidFill>
              <a:srgbClr val="595959"/>
            </a:solidFill>
            <a:prstDash val="solid"/>
            <a:round/>
            <a:headEnd len="sm" w="sm" type="none"/>
            <a:tailEnd len="sm" w="sm" type="none"/>
          </a:ln>
        </p:spPr>
      </p:pic>
      <p:sp>
        <p:nvSpPr>
          <p:cNvPr id="76" name="Google Shape;76;p16"/>
          <p:cNvSpPr txBox="1"/>
          <p:nvPr/>
        </p:nvSpPr>
        <p:spPr>
          <a:xfrm>
            <a:off x="4378650" y="413438"/>
            <a:ext cx="3103500" cy="38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latin typeface="Acme"/>
                <a:ea typeface="Acme"/>
                <a:cs typeface="Acme"/>
                <a:sym typeface="Acme"/>
              </a:rPr>
              <a:t>DATASET</a:t>
            </a:r>
            <a:endParaRPr b="1" sz="3000">
              <a:latin typeface="Acme"/>
              <a:ea typeface="Acme"/>
              <a:cs typeface="Acme"/>
              <a:sym typeface="Acme"/>
            </a:endParaRPr>
          </a:p>
        </p:txBody>
      </p:sp>
      <p:sp>
        <p:nvSpPr>
          <p:cNvPr id="77" name="Google Shape;77;p16"/>
          <p:cNvSpPr txBox="1"/>
          <p:nvPr/>
        </p:nvSpPr>
        <p:spPr>
          <a:xfrm>
            <a:off x="5533125" y="4781175"/>
            <a:ext cx="3363900" cy="26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rgbClr val="000000"/>
                </a:solidFill>
                <a:latin typeface="Jost Medium"/>
                <a:ea typeface="Jost Medium"/>
                <a:cs typeface="Jost Medium"/>
                <a:sym typeface="Jost Medium"/>
              </a:rPr>
              <a:t>Source: https://www.kaggle.com/datasets/gregorut/videogamesales</a:t>
            </a:r>
            <a:endParaRPr sz="800">
              <a:solidFill>
                <a:srgbClr val="000000"/>
              </a:solidFill>
              <a:latin typeface="Jost Medium"/>
              <a:ea typeface="Jost Medium"/>
              <a:cs typeface="Jost Medium"/>
              <a:sym typeface="Jost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292850"/>
            <a:ext cx="3268200" cy="70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about the dataset</a:t>
            </a:r>
            <a:endParaRPr/>
          </a:p>
        </p:txBody>
      </p:sp>
      <p:sp>
        <p:nvSpPr>
          <p:cNvPr id="83" name="Google Shape;83;p17"/>
          <p:cNvSpPr txBox="1"/>
          <p:nvPr>
            <p:ph idx="1" type="body"/>
          </p:nvPr>
        </p:nvSpPr>
        <p:spPr>
          <a:xfrm>
            <a:off x="311700" y="1228675"/>
            <a:ext cx="3982800" cy="3561000"/>
          </a:xfrm>
          <a:prstGeom prst="rect">
            <a:avLst/>
          </a:prstGeom>
        </p:spPr>
        <p:txBody>
          <a:bodyPr anchorCtr="0" anchor="t" bIns="91425" lIns="91425" spcFirstLastPara="1" rIns="91425" wrap="square" tIns="91425">
            <a:normAutofit lnSpcReduction="10000"/>
          </a:bodyPr>
          <a:lstStyle/>
          <a:p>
            <a:pPr indent="0" lvl="0" marL="0" rtl="0" algn="l">
              <a:lnSpc>
                <a:spcPct val="150000"/>
              </a:lnSpc>
              <a:spcBef>
                <a:spcPts val="0"/>
              </a:spcBef>
              <a:spcAft>
                <a:spcPts val="0"/>
              </a:spcAft>
              <a:buNone/>
            </a:pPr>
            <a:r>
              <a:rPr lang="en" sz="1400">
                <a:solidFill>
                  <a:srgbClr val="000000"/>
                </a:solidFill>
              </a:rPr>
              <a:t>Dependent Variable: </a:t>
            </a:r>
            <a:endParaRPr sz="1400">
              <a:solidFill>
                <a:srgbClr val="000000"/>
              </a:solidFill>
            </a:endParaRPr>
          </a:p>
          <a:p>
            <a:pPr indent="-317500" lvl="0" marL="457200" rtl="0" algn="l">
              <a:lnSpc>
                <a:spcPct val="150000"/>
              </a:lnSpc>
              <a:spcBef>
                <a:spcPts val="1200"/>
              </a:spcBef>
              <a:spcAft>
                <a:spcPts val="0"/>
              </a:spcAft>
              <a:buClr>
                <a:srgbClr val="000000"/>
              </a:buClr>
              <a:buSzPts val="1400"/>
              <a:buChar char="-"/>
            </a:pPr>
            <a:r>
              <a:rPr lang="en" sz="1400">
                <a:solidFill>
                  <a:srgbClr val="000000"/>
                </a:solidFill>
              </a:rPr>
              <a:t>Global_Sales</a:t>
            </a:r>
            <a:endParaRPr sz="1400">
              <a:solidFill>
                <a:srgbClr val="000000"/>
              </a:solidFill>
            </a:endParaRPr>
          </a:p>
          <a:p>
            <a:pPr indent="0" lvl="0" marL="0" rtl="0" algn="l">
              <a:lnSpc>
                <a:spcPct val="150000"/>
              </a:lnSpc>
              <a:spcBef>
                <a:spcPts val="1200"/>
              </a:spcBef>
              <a:spcAft>
                <a:spcPts val="0"/>
              </a:spcAft>
              <a:buNone/>
            </a:pPr>
            <a:r>
              <a:t/>
            </a:r>
            <a:endParaRPr sz="1400">
              <a:solidFill>
                <a:srgbClr val="000000"/>
              </a:solidFill>
            </a:endParaRPr>
          </a:p>
          <a:p>
            <a:pPr indent="0" lvl="0" marL="0" rtl="0" algn="l">
              <a:lnSpc>
                <a:spcPct val="150000"/>
              </a:lnSpc>
              <a:spcBef>
                <a:spcPts val="1200"/>
              </a:spcBef>
              <a:spcAft>
                <a:spcPts val="0"/>
              </a:spcAft>
              <a:buNone/>
            </a:pPr>
            <a:r>
              <a:rPr lang="en" sz="1400">
                <a:solidFill>
                  <a:srgbClr val="000000"/>
                </a:solidFill>
              </a:rPr>
              <a:t>Independent Variables: </a:t>
            </a:r>
            <a:endParaRPr sz="1400">
              <a:solidFill>
                <a:srgbClr val="000000"/>
              </a:solidFill>
            </a:endParaRPr>
          </a:p>
          <a:p>
            <a:pPr indent="-317500" lvl="0" marL="457200" rtl="0" algn="l">
              <a:lnSpc>
                <a:spcPct val="150000"/>
              </a:lnSpc>
              <a:spcBef>
                <a:spcPts val="1200"/>
              </a:spcBef>
              <a:spcAft>
                <a:spcPts val="0"/>
              </a:spcAft>
              <a:buClr>
                <a:srgbClr val="000000"/>
              </a:buClr>
              <a:buSzPts val="1400"/>
              <a:buChar char="-"/>
            </a:pPr>
            <a:r>
              <a:rPr lang="en" sz="1400">
                <a:solidFill>
                  <a:srgbClr val="000000"/>
                </a:solidFill>
              </a:rPr>
              <a:t>Platform</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Genre</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Publisher</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b="1" lang="en" sz="1400">
                <a:solidFill>
                  <a:srgbClr val="000000"/>
                </a:solidFill>
              </a:rPr>
              <a:t>*</a:t>
            </a:r>
            <a:r>
              <a:rPr b="1" lang="en" sz="1400">
                <a:solidFill>
                  <a:srgbClr val="000000"/>
                </a:solidFill>
              </a:rPr>
              <a:t>Critic_Score</a:t>
            </a:r>
            <a:endParaRPr b="1" sz="1400">
              <a:solidFill>
                <a:srgbClr val="000000"/>
              </a:solidFill>
            </a:endParaRPr>
          </a:p>
          <a:p>
            <a:pPr indent="-317500" lvl="0" marL="457200" rtl="0" algn="l">
              <a:lnSpc>
                <a:spcPct val="150000"/>
              </a:lnSpc>
              <a:spcBef>
                <a:spcPts val="0"/>
              </a:spcBef>
              <a:spcAft>
                <a:spcPts val="0"/>
              </a:spcAft>
              <a:buClr>
                <a:srgbClr val="000000"/>
              </a:buClr>
              <a:buSzPts val="1400"/>
              <a:buChar char="-"/>
            </a:pPr>
            <a:r>
              <a:rPr b="1" lang="en" sz="1400">
                <a:solidFill>
                  <a:srgbClr val="000000"/>
                </a:solidFill>
              </a:rPr>
              <a:t>*User_Score</a:t>
            </a:r>
            <a:endParaRPr b="1" sz="1400">
              <a:solidFill>
                <a:srgbClr val="000000"/>
              </a:solidFill>
            </a:endParaRPr>
          </a:p>
        </p:txBody>
      </p:sp>
      <p:pic>
        <p:nvPicPr>
          <p:cNvPr id="84" name="Google Shape;84;p17"/>
          <p:cNvPicPr preferRelativeResize="0"/>
          <p:nvPr/>
        </p:nvPicPr>
        <p:blipFill>
          <a:blip r:embed="rId3">
            <a:alphaModFix/>
          </a:blip>
          <a:stretch>
            <a:fillRect/>
          </a:stretch>
        </p:blipFill>
        <p:spPr>
          <a:xfrm>
            <a:off x="4303700" y="959725"/>
            <a:ext cx="4452400" cy="1231025"/>
          </a:xfrm>
          <a:prstGeom prst="rect">
            <a:avLst/>
          </a:prstGeom>
          <a:noFill/>
          <a:ln cap="flat" cmpd="sng" w="19050">
            <a:solidFill>
              <a:schemeClr val="dk2"/>
            </a:solidFill>
            <a:prstDash val="solid"/>
            <a:round/>
            <a:headEnd len="sm" w="sm" type="none"/>
            <a:tailEnd len="sm" w="sm" type="none"/>
          </a:ln>
        </p:spPr>
      </p:pic>
      <p:pic>
        <p:nvPicPr>
          <p:cNvPr id="85" name="Google Shape;85;p17"/>
          <p:cNvPicPr preferRelativeResize="0"/>
          <p:nvPr/>
        </p:nvPicPr>
        <p:blipFill>
          <a:blip r:embed="rId4">
            <a:alphaModFix/>
          </a:blip>
          <a:stretch>
            <a:fillRect/>
          </a:stretch>
        </p:blipFill>
        <p:spPr>
          <a:xfrm>
            <a:off x="5191317" y="2408275"/>
            <a:ext cx="2677157" cy="1231025"/>
          </a:xfrm>
          <a:prstGeom prst="rect">
            <a:avLst/>
          </a:prstGeom>
          <a:noFill/>
          <a:ln cap="flat" cmpd="sng" w="19050">
            <a:solidFill>
              <a:schemeClr val="dk2"/>
            </a:solidFill>
            <a:prstDash val="solid"/>
            <a:round/>
            <a:headEnd len="sm" w="sm" type="none"/>
            <a:tailEnd len="sm" w="sm" type="none"/>
          </a:ln>
        </p:spPr>
      </p:pic>
      <p:sp>
        <p:nvSpPr>
          <p:cNvPr id="86" name="Google Shape;86;p17"/>
          <p:cNvSpPr/>
          <p:nvPr/>
        </p:nvSpPr>
        <p:spPr>
          <a:xfrm>
            <a:off x="7133200" y="2305275"/>
            <a:ext cx="424500" cy="3255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7" name="Google Shape;87;p17"/>
          <p:cNvCxnSpPr>
            <a:stCxn id="86" idx="5"/>
          </p:cNvCxnSpPr>
          <p:nvPr/>
        </p:nvCxnSpPr>
        <p:spPr>
          <a:xfrm>
            <a:off x="7495533" y="2583107"/>
            <a:ext cx="706200" cy="337800"/>
          </a:xfrm>
          <a:prstGeom prst="straightConnector1">
            <a:avLst/>
          </a:prstGeom>
          <a:noFill/>
          <a:ln cap="flat" cmpd="sng" w="9525">
            <a:solidFill>
              <a:srgbClr val="FF0000"/>
            </a:solidFill>
            <a:prstDash val="solid"/>
            <a:round/>
            <a:headEnd len="med" w="med" type="none"/>
            <a:tailEnd len="med" w="med" type="triangle"/>
          </a:ln>
        </p:spPr>
      </p:cxnSp>
      <p:sp>
        <p:nvSpPr>
          <p:cNvPr id="88" name="Google Shape;88;p17"/>
          <p:cNvSpPr txBox="1"/>
          <p:nvPr/>
        </p:nvSpPr>
        <p:spPr>
          <a:xfrm>
            <a:off x="8201725" y="2819938"/>
            <a:ext cx="781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Source Code Pro"/>
                <a:ea typeface="Source Code Pro"/>
                <a:cs typeface="Source Code Pro"/>
                <a:sym typeface="Source Code Pro"/>
              </a:rPr>
              <a:t>This is us :D</a:t>
            </a:r>
            <a:endParaRPr sz="1000">
              <a:latin typeface="Source Code Pro"/>
              <a:ea typeface="Source Code Pro"/>
              <a:cs typeface="Source Code Pro"/>
              <a:sym typeface="Source Code Pro"/>
            </a:endParaRPr>
          </a:p>
        </p:txBody>
      </p:sp>
      <p:cxnSp>
        <p:nvCxnSpPr>
          <p:cNvPr id="89" name="Google Shape;89;p17"/>
          <p:cNvCxnSpPr/>
          <p:nvPr/>
        </p:nvCxnSpPr>
        <p:spPr>
          <a:xfrm>
            <a:off x="2348750" y="4164100"/>
            <a:ext cx="962400" cy="137400"/>
          </a:xfrm>
          <a:prstGeom prst="straightConnector1">
            <a:avLst/>
          </a:prstGeom>
          <a:noFill/>
          <a:ln cap="flat" cmpd="sng" w="9525">
            <a:solidFill>
              <a:schemeClr val="dk2"/>
            </a:solidFill>
            <a:prstDash val="solid"/>
            <a:round/>
            <a:headEnd len="med" w="med" type="none"/>
            <a:tailEnd len="med" w="med" type="triangle"/>
          </a:ln>
        </p:spPr>
      </p:cxnSp>
      <p:cxnSp>
        <p:nvCxnSpPr>
          <p:cNvPr id="90" name="Google Shape;90;p17"/>
          <p:cNvCxnSpPr/>
          <p:nvPr/>
        </p:nvCxnSpPr>
        <p:spPr>
          <a:xfrm>
            <a:off x="2182950" y="4446900"/>
            <a:ext cx="1142400" cy="0"/>
          </a:xfrm>
          <a:prstGeom prst="straightConnector1">
            <a:avLst/>
          </a:prstGeom>
          <a:noFill/>
          <a:ln cap="flat" cmpd="sng" w="9525">
            <a:solidFill>
              <a:schemeClr val="dk2"/>
            </a:solidFill>
            <a:prstDash val="solid"/>
            <a:round/>
            <a:headEnd len="med" w="med" type="none"/>
            <a:tailEnd len="med" w="med" type="triangle"/>
          </a:ln>
        </p:spPr>
      </p:cxnSp>
      <p:sp>
        <p:nvSpPr>
          <p:cNvPr id="91" name="Google Shape;91;p17"/>
          <p:cNvSpPr txBox="1"/>
          <p:nvPr/>
        </p:nvSpPr>
        <p:spPr>
          <a:xfrm>
            <a:off x="3422662" y="3922150"/>
            <a:ext cx="1662600" cy="1046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Source Code Pro"/>
                <a:ea typeface="Source Code Pro"/>
                <a:cs typeface="Source Code Pro"/>
                <a:sym typeface="Source Code Pro"/>
              </a:rPr>
              <a:t>During development, focus on: </a:t>
            </a:r>
            <a:endParaRPr sz="800">
              <a:latin typeface="Source Code Pro"/>
              <a:ea typeface="Source Code Pro"/>
              <a:cs typeface="Source Code Pro"/>
              <a:sym typeface="Source Code Pro"/>
            </a:endParaRPr>
          </a:p>
          <a:p>
            <a:pPr indent="-279400" lvl="0" marL="457200" rtl="0" algn="l">
              <a:spcBef>
                <a:spcPts val="0"/>
              </a:spcBef>
              <a:spcAft>
                <a:spcPts val="0"/>
              </a:spcAft>
              <a:buSzPts val="800"/>
              <a:buFont typeface="Source Code Pro"/>
              <a:buChar char="-"/>
            </a:pPr>
            <a:r>
              <a:rPr lang="en" sz="800">
                <a:latin typeface="Source Code Pro"/>
                <a:ea typeface="Source Code Pro"/>
                <a:cs typeface="Source Code Pro"/>
                <a:sym typeface="Source Code Pro"/>
              </a:rPr>
              <a:t>Critics’ feedback? </a:t>
            </a:r>
            <a:endParaRPr sz="800">
              <a:latin typeface="Source Code Pro"/>
              <a:ea typeface="Source Code Pro"/>
              <a:cs typeface="Source Code Pro"/>
              <a:sym typeface="Source Code Pro"/>
            </a:endParaRPr>
          </a:p>
          <a:p>
            <a:pPr indent="-279400" lvl="0" marL="457200" rtl="0" algn="l">
              <a:spcBef>
                <a:spcPts val="0"/>
              </a:spcBef>
              <a:spcAft>
                <a:spcPts val="0"/>
              </a:spcAft>
              <a:buSzPts val="800"/>
              <a:buFont typeface="Source Code Pro"/>
              <a:buChar char="-"/>
            </a:pPr>
            <a:r>
              <a:rPr lang="en" sz="800">
                <a:latin typeface="Source Code Pro"/>
                <a:ea typeface="Source Code Pro"/>
                <a:cs typeface="Source Code Pro"/>
                <a:sym typeface="Source Code Pro"/>
              </a:rPr>
              <a:t>Users’ feedback?</a:t>
            </a:r>
            <a:endParaRPr sz="800">
              <a:latin typeface="Source Code Pro"/>
              <a:ea typeface="Source Code Pro"/>
              <a:cs typeface="Source Code Pro"/>
              <a:sym typeface="Source Code Pro"/>
            </a:endParaRPr>
          </a:p>
          <a:p>
            <a:pPr indent="-279400" lvl="0" marL="457200" rtl="0" algn="l">
              <a:spcBef>
                <a:spcPts val="0"/>
              </a:spcBef>
              <a:spcAft>
                <a:spcPts val="0"/>
              </a:spcAft>
              <a:buSzPts val="800"/>
              <a:buFont typeface="Source Code Pro"/>
              <a:buChar char="-"/>
            </a:pPr>
            <a:r>
              <a:rPr lang="en" sz="800">
                <a:latin typeface="Source Code Pro"/>
                <a:ea typeface="Source Code Pro"/>
                <a:cs typeface="Source Code Pro"/>
                <a:sym typeface="Source Code Pro"/>
              </a:rPr>
              <a:t>Both?</a:t>
            </a:r>
            <a:endParaRPr sz="800">
              <a:latin typeface="Source Code Pro"/>
              <a:ea typeface="Source Code Pro"/>
              <a:cs typeface="Source Code Pro"/>
              <a:sym typeface="Source Code Pro"/>
            </a:endParaRPr>
          </a:p>
          <a:p>
            <a:pPr indent="-279400" lvl="0" marL="457200" rtl="0" algn="l">
              <a:spcBef>
                <a:spcPts val="0"/>
              </a:spcBef>
              <a:spcAft>
                <a:spcPts val="0"/>
              </a:spcAft>
              <a:buSzPts val="800"/>
              <a:buFont typeface="Source Code Pro"/>
              <a:buChar char="-"/>
            </a:pPr>
            <a:r>
              <a:rPr lang="en" sz="800">
                <a:latin typeface="Source Code Pro"/>
                <a:ea typeface="Source Code Pro"/>
                <a:cs typeface="Source Code Pro"/>
                <a:sym typeface="Source Code Pro"/>
              </a:rPr>
              <a:t>Neither?</a:t>
            </a:r>
            <a:endParaRPr sz="800">
              <a:latin typeface="Source Code Pro"/>
              <a:ea typeface="Source Code Pro"/>
              <a:cs typeface="Source Code Pro"/>
              <a:sym typeface="Source Code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a:t>
            </a:r>
            <a:endParaRPr/>
          </a:p>
        </p:txBody>
      </p:sp>
      <p:sp>
        <p:nvSpPr>
          <p:cNvPr id="97" name="Google Shape;97;p1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Explore the relationship between: </a:t>
            </a:r>
            <a:br>
              <a:rPr lang="en"/>
            </a:br>
            <a:r>
              <a:rPr lang="en">
                <a:highlight>
                  <a:srgbClr val="CCF7FF"/>
                </a:highlight>
              </a:rPr>
              <a:t>“Platform”, “Genre”, “Publisher”, “Critic_Score”, and “User_Score”</a:t>
            </a:r>
            <a:r>
              <a:rPr lang="en"/>
              <a:t> </a:t>
            </a:r>
            <a:br>
              <a:rPr lang="en"/>
            </a:br>
            <a:r>
              <a:rPr lang="en"/>
              <a:t>with </a:t>
            </a:r>
            <a:br>
              <a:rPr lang="en"/>
            </a:br>
            <a:r>
              <a:rPr lang="en">
                <a:highlight>
                  <a:srgbClr val="FFB3B3"/>
                </a:highlight>
              </a:rPr>
              <a:t>“Global Sales”</a:t>
            </a:r>
            <a:br>
              <a:rPr lang="en">
                <a:highlight>
                  <a:srgbClr val="FFB3B3"/>
                </a:highlight>
              </a:rPr>
            </a:br>
            <a:endParaRPr/>
          </a:p>
          <a:p>
            <a:pPr indent="-342900" lvl="0" marL="457200" rtl="0" algn="l">
              <a:spcBef>
                <a:spcPts val="0"/>
              </a:spcBef>
              <a:spcAft>
                <a:spcPts val="0"/>
              </a:spcAft>
              <a:buSzPts val="1800"/>
              <a:buAutoNum type="arabicPeriod"/>
            </a:pPr>
            <a:r>
              <a:rPr lang="en"/>
              <a:t>Determine characteristics of our game be like in order to </a:t>
            </a:r>
            <a:r>
              <a:rPr b="1" lang="en"/>
              <a:t>maximize </a:t>
            </a:r>
            <a:r>
              <a:rPr lang="en">
                <a:highlight>
                  <a:srgbClr val="FFB3B3"/>
                </a:highlight>
              </a:rPr>
              <a:t>“Global_Sales”</a:t>
            </a:r>
            <a:endParaRPr>
              <a:highlight>
                <a:srgbClr val="FFB3B3"/>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000"/>
              <a:t>Exploratory Analysis of Variables</a:t>
            </a:r>
            <a:endParaRPr sz="4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Preparation &amp; Cleaning (exploratory Analysis)</a:t>
            </a:r>
            <a:endParaRPr/>
          </a:p>
        </p:txBody>
      </p:sp>
      <p:sp>
        <p:nvSpPr>
          <p:cNvPr id="108" name="Google Shape;108;p20"/>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AutoNum type="arabicPeriod"/>
            </a:pPr>
            <a:r>
              <a:rPr lang="en"/>
              <a:t>Removal of games published before the year 2002</a:t>
            </a:r>
            <a:endParaRPr/>
          </a:p>
          <a:p>
            <a:pPr indent="0" lvl="0" marL="457200" rtl="0" algn="l">
              <a:lnSpc>
                <a:spcPct val="150000"/>
              </a:lnSpc>
              <a:spcBef>
                <a:spcPts val="1200"/>
              </a:spcBef>
              <a:spcAft>
                <a:spcPts val="0"/>
              </a:spcAft>
              <a:buNone/>
            </a:pPr>
            <a:r>
              <a:t/>
            </a:r>
            <a:endParaRPr/>
          </a:p>
          <a:p>
            <a:pPr indent="-317500" lvl="0" marL="457200" rtl="0" algn="l">
              <a:lnSpc>
                <a:spcPct val="150000"/>
              </a:lnSpc>
              <a:spcBef>
                <a:spcPts val="1200"/>
              </a:spcBef>
              <a:spcAft>
                <a:spcPts val="0"/>
              </a:spcAft>
              <a:buSzPts val="1400"/>
              <a:buAutoNum type="arabicPeriod"/>
            </a:pPr>
            <a:r>
              <a:rPr lang="en"/>
              <a:t>Filling empty values with ‘0’ or ‘NULL’</a:t>
            </a:r>
            <a:endParaRPr/>
          </a:p>
          <a:p>
            <a:pPr indent="0" lvl="0" marL="457200" rtl="0" algn="l">
              <a:lnSpc>
                <a:spcPct val="150000"/>
              </a:lnSpc>
              <a:spcBef>
                <a:spcPts val="1200"/>
              </a:spcBef>
              <a:spcAft>
                <a:spcPts val="0"/>
              </a:spcAft>
              <a:buNone/>
            </a:pPr>
            <a:r>
              <a:t/>
            </a:r>
            <a:endParaRPr/>
          </a:p>
          <a:p>
            <a:pPr indent="-317500" lvl="0" marL="457200" rtl="0" algn="l">
              <a:lnSpc>
                <a:spcPct val="150000"/>
              </a:lnSpc>
              <a:spcBef>
                <a:spcPts val="1200"/>
              </a:spcBef>
              <a:spcAft>
                <a:spcPts val="0"/>
              </a:spcAft>
              <a:buSzPts val="1400"/>
              <a:buAutoNum type="arabicPeriod"/>
            </a:pPr>
            <a:r>
              <a:rPr lang="en"/>
              <a:t>Conver</a:t>
            </a:r>
            <a:r>
              <a:rPr lang="en"/>
              <a:t>sion</a:t>
            </a:r>
            <a:r>
              <a:rPr lang="en"/>
              <a:t> from Object d.type to Float</a:t>
            </a:r>
            <a:endParaRPr/>
          </a:p>
        </p:txBody>
      </p:sp>
      <p:pic>
        <p:nvPicPr>
          <p:cNvPr id="109" name="Google Shape;109;p20"/>
          <p:cNvPicPr preferRelativeResize="0"/>
          <p:nvPr/>
        </p:nvPicPr>
        <p:blipFill>
          <a:blip r:embed="rId3">
            <a:alphaModFix/>
          </a:blip>
          <a:stretch>
            <a:fillRect/>
          </a:stretch>
        </p:blipFill>
        <p:spPr>
          <a:xfrm>
            <a:off x="3275700" y="1686338"/>
            <a:ext cx="5386801" cy="532350"/>
          </a:xfrm>
          <a:prstGeom prst="rect">
            <a:avLst/>
          </a:prstGeom>
          <a:noFill/>
          <a:ln cap="flat" cmpd="sng" w="9525">
            <a:solidFill>
              <a:schemeClr val="dk2"/>
            </a:solidFill>
            <a:prstDash val="solid"/>
            <a:round/>
            <a:headEnd len="sm" w="sm" type="none"/>
            <a:tailEnd len="sm" w="sm" type="none"/>
          </a:ln>
        </p:spPr>
      </p:pic>
      <p:pic>
        <p:nvPicPr>
          <p:cNvPr id="110" name="Google Shape;110;p20"/>
          <p:cNvPicPr preferRelativeResize="0"/>
          <p:nvPr/>
        </p:nvPicPr>
        <p:blipFill>
          <a:blip r:embed="rId4">
            <a:alphaModFix/>
          </a:blip>
          <a:stretch>
            <a:fillRect/>
          </a:stretch>
        </p:blipFill>
        <p:spPr>
          <a:xfrm>
            <a:off x="3275706" y="2917300"/>
            <a:ext cx="3186469" cy="801000"/>
          </a:xfrm>
          <a:prstGeom prst="rect">
            <a:avLst/>
          </a:prstGeom>
          <a:noFill/>
          <a:ln cap="flat" cmpd="sng" w="9525">
            <a:solidFill>
              <a:schemeClr val="dk2"/>
            </a:solidFill>
            <a:prstDash val="solid"/>
            <a:round/>
            <a:headEnd len="sm" w="sm" type="none"/>
            <a:tailEnd len="sm" w="sm" type="none"/>
          </a:ln>
        </p:spPr>
      </p:pic>
      <p:pic>
        <p:nvPicPr>
          <p:cNvPr id="111" name="Google Shape;111;p20"/>
          <p:cNvPicPr preferRelativeResize="0"/>
          <p:nvPr/>
        </p:nvPicPr>
        <p:blipFill>
          <a:blip r:embed="rId5">
            <a:alphaModFix/>
          </a:blip>
          <a:stretch>
            <a:fillRect/>
          </a:stretch>
        </p:blipFill>
        <p:spPr>
          <a:xfrm>
            <a:off x="3275700" y="4384925"/>
            <a:ext cx="4456465" cy="2698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Preparation &amp; Cleaning (exploratory Analysis)</a:t>
            </a:r>
            <a:endParaRPr/>
          </a:p>
          <a:p>
            <a:pPr indent="0" lvl="0" marL="0" rtl="0" algn="l">
              <a:spcBef>
                <a:spcPts val="0"/>
              </a:spcBef>
              <a:spcAft>
                <a:spcPts val="0"/>
              </a:spcAft>
              <a:buNone/>
            </a:pPr>
            <a:r>
              <a:t/>
            </a:r>
            <a:endParaRPr/>
          </a:p>
        </p:txBody>
      </p:sp>
      <p:sp>
        <p:nvSpPr>
          <p:cNvPr id="117" name="Google Shape;117;p21"/>
          <p:cNvSpPr txBox="1"/>
          <p:nvPr>
            <p:ph idx="1" type="body"/>
          </p:nvPr>
        </p:nvSpPr>
        <p:spPr>
          <a:xfrm>
            <a:off x="311700" y="1228675"/>
            <a:ext cx="3242700" cy="1074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4. Removing outliers</a:t>
            </a:r>
            <a:endParaRPr/>
          </a:p>
        </p:txBody>
      </p:sp>
      <p:pic>
        <p:nvPicPr>
          <p:cNvPr id="118" name="Google Shape;118;p21"/>
          <p:cNvPicPr preferRelativeResize="0"/>
          <p:nvPr/>
        </p:nvPicPr>
        <p:blipFill>
          <a:blip r:embed="rId3">
            <a:alphaModFix/>
          </a:blip>
          <a:stretch>
            <a:fillRect/>
          </a:stretch>
        </p:blipFill>
        <p:spPr>
          <a:xfrm>
            <a:off x="1979500" y="1981200"/>
            <a:ext cx="6981825" cy="1181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