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2" r:id="rId7"/>
    <p:sldId id="264" r:id="rId8"/>
    <p:sldId id="263" r:id="rId9"/>
    <p:sldId id="265" r:id="rId10"/>
    <p:sldId id="266" r:id="rId11"/>
    <p:sldId id="268" r:id="rId12"/>
    <p:sldId id="269" r:id="rId13"/>
    <p:sldId id="270" r:id="rId14"/>
    <p:sldId id="273" r:id="rId15"/>
    <p:sldId id="267"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varScale="1">
        <p:scale>
          <a:sx n="70" d="100"/>
          <a:sy n="70" d="100"/>
        </p:scale>
        <p:origin x="61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11/6/2024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acunetix.com/websitesecurity/sql-injection2/" TargetMode="External"/><Relationship Id="rId2" Type="http://schemas.openxmlformats.org/officeDocument/2006/relationships/hyperlink" Target="http://ieeexplore.ieee.org/document/7838186/" TargetMode="External"/><Relationship Id="rId1" Type="http://schemas.openxmlformats.org/officeDocument/2006/relationships/slideLayout" Target="../slideLayouts/slideLayout2.xml"/><Relationship Id="rId4" Type="http://schemas.openxmlformats.org/officeDocument/2006/relationships/hyperlink" Target="https://en.wikipedia.org/wiki/SQL_injection"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357825" y="4337461"/>
            <a:ext cx="2990891" cy="1388534"/>
          </a:xfrm>
        </p:spPr>
        <p:txBody>
          <a:bodyPr>
            <a:normAutofit/>
          </a:bodyPr>
          <a:lstStyle/>
          <a:p>
            <a:pPr algn="l"/>
            <a:r>
              <a:rPr lang="ar-LY" b="1" u="sng" dirty="0">
                <a:latin typeface="Arial" panose="020B0604020202020204" pitchFamily="34" charset="0"/>
                <a:cs typeface="Arial" panose="020B0604020202020204" pitchFamily="34" charset="0"/>
              </a:rPr>
              <a:t>اعداد : محمد صالح جمعة بلعيد</a:t>
            </a:r>
          </a:p>
          <a:p>
            <a:pPr algn="l"/>
            <a:r>
              <a:rPr lang="ar-LY" b="1" u="sng" dirty="0">
                <a:latin typeface="Arial" panose="020B0604020202020204" pitchFamily="34" charset="0"/>
                <a:cs typeface="Arial" panose="020B0604020202020204" pitchFamily="34" charset="0"/>
              </a:rPr>
              <a:t>إشراف : أ. فرج الشاعري </a:t>
            </a:r>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8401" y="-329953"/>
            <a:ext cx="7419356" cy="3904924"/>
          </a:xfrm>
          <a:prstGeom prst="rect">
            <a:avLst/>
          </a:prstGeom>
        </p:spPr>
      </p:pic>
    </p:spTree>
    <p:extLst>
      <p:ext uri="{BB962C8B-B14F-4D97-AF65-F5344CB8AC3E}">
        <p14:creationId xmlns:p14="http://schemas.microsoft.com/office/powerpoint/2010/main" val="4009523478"/>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Injection Queries</a:t>
            </a:r>
          </a:p>
        </p:txBody>
      </p:sp>
      <p:sp>
        <p:nvSpPr>
          <p:cNvPr id="3" name="Content Placeholder 2"/>
          <p:cNvSpPr>
            <a:spLocks noGrp="1"/>
          </p:cNvSpPr>
          <p:nvPr>
            <p:ph idx="1"/>
          </p:nvPr>
        </p:nvSpPr>
        <p:spPr/>
        <p:txBody>
          <a:bodyPr/>
          <a:lstStyle/>
          <a:p>
            <a:pPr marL="457200" indent="-457200">
              <a:buFont typeface="+mj-lt"/>
              <a:buAutoNum type="arabicPeriod"/>
            </a:pPr>
            <a:r>
              <a:rPr lang="en-US" dirty="0"/>
              <a:t>Malicious SQL query:</a:t>
            </a:r>
          </a:p>
          <a:p>
            <a:pPr marL="0" indent="0">
              <a:buNone/>
            </a:pPr>
            <a:r>
              <a:rPr lang="en-US" dirty="0"/>
              <a:t>	Input- </a:t>
            </a:r>
            <a:r>
              <a:rPr lang="en-IN"/>
              <a:t>a’ OR 1=1#</a:t>
            </a:r>
            <a:endParaRPr lang="en-US" dirty="0"/>
          </a:p>
          <a:p>
            <a:pPr marL="0" indent="0">
              <a:buNone/>
            </a:pPr>
            <a:r>
              <a:rPr lang="en-US" dirty="0"/>
              <a:t>        Query-</a:t>
            </a:r>
            <a:r>
              <a:rPr lang="en-IN" dirty="0"/>
              <a:t>SELECT </a:t>
            </a:r>
            <a:r>
              <a:rPr lang="en-IN" dirty="0" err="1"/>
              <a:t>userid</a:t>
            </a:r>
            <a:r>
              <a:rPr lang="en-IN" dirty="0"/>
              <a:t> , name FROM users WHERE id = ’a’   	OR 1=1#’</a:t>
            </a:r>
          </a:p>
          <a:p>
            <a:pPr marL="0" indent="0">
              <a:buNone/>
            </a:pPr>
            <a:r>
              <a:rPr lang="en-IN" dirty="0"/>
              <a:t>	Output-This query is always </a:t>
            </a:r>
            <a:r>
              <a:rPr lang="en-IN" dirty="0" err="1"/>
              <a:t>true.If</a:t>
            </a:r>
            <a:r>
              <a:rPr lang="en-IN" dirty="0"/>
              <a:t> website is vulnerable to SQL injection   	then attacker without providing the authentic username and password 	could successfully obtain the access over the network.</a:t>
            </a:r>
          </a:p>
          <a:p>
            <a:pPr marL="0" indent="0">
              <a:buNone/>
            </a:pPr>
            <a:endParaRPr lang="en-US" dirty="0"/>
          </a:p>
        </p:txBody>
      </p:sp>
    </p:spTree>
    <p:extLst>
      <p:ext uri="{BB962C8B-B14F-4D97-AF65-F5344CB8AC3E}">
        <p14:creationId xmlns:p14="http://schemas.microsoft.com/office/powerpoint/2010/main" val="194611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Injection Queries</a:t>
            </a:r>
          </a:p>
        </p:txBody>
      </p:sp>
      <p:sp>
        <p:nvSpPr>
          <p:cNvPr id="3" name="Content Placeholder 2"/>
          <p:cNvSpPr>
            <a:spLocks noGrp="1"/>
          </p:cNvSpPr>
          <p:nvPr>
            <p:ph idx="1"/>
          </p:nvPr>
        </p:nvSpPr>
        <p:spPr/>
        <p:txBody>
          <a:bodyPr/>
          <a:lstStyle/>
          <a:p>
            <a:pPr marL="457200" indent="-457200">
              <a:buFont typeface="+mj-lt"/>
              <a:buAutoNum type="arabicPeriod" startAt="2"/>
            </a:pPr>
            <a:r>
              <a:rPr lang="en-US" dirty="0"/>
              <a:t>Query for Updating Table :</a:t>
            </a:r>
          </a:p>
          <a:p>
            <a:pPr marL="0" indent="0">
              <a:buNone/>
            </a:pPr>
            <a:r>
              <a:rPr lang="en-US" dirty="0"/>
              <a:t>	Input- </a:t>
            </a:r>
            <a:r>
              <a:rPr lang="en-US" dirty="0" err="1"/>
              <a:t>a’;UPDATE</a:t>
            </a:r>
            <a:r>
              <a:rPr lang="en-US" dirty="0"/>
              <a:t> users SET name=‘</a:t>
            </a:r>
            <a:r>
              <a:rPr lang="en-US" dirty="0" err="1"/>
              <a:t>pqr</a:t>
            </a:r>
            <a:r>
              <a:rPr lang="en-US" dirty="0"/>
              <a:t>’  WHERE id=1 #</a:t>
            </a:r>
          </a:p>
          <a:p>
            <a:pPr marL="0" indent="0">
              <a:buNone/>
            </a:pPr>
            <a:r>
              <a:rPr lang="en-US" dirty="0"/>
              <a:t>        Query- SELECT </a:t>
            </a:r>
            <a:r>
              <a:rPr lang="en-US" dirty="0" err="1"/>
              <a:t>userid,name</a:t>
            </a:r>
            <a:r>
              <a:rPr lang="en-US" dirty="0"/>
              <a:t> FROM users WHERE </a:t>
            </a:r>
            <a:r>
              <a:rPr lang="en-US" dirty="0" err="1"/>
              <a:t>userid</a:t>
            </a:r>
            <a:r>
              <a:rPr lang="en-US" dirty="0"/>
              <a:t>=‘</a:t>
            </a:r>
            <a:r>
              <a:rPr lang="en-US" dirty="0" err="1"/>
              <a:t>a’;UPDATE</a:t>
            </a:r>
            <a:r>
              <a:rPr lang="en-US" dirty="0"/>
              <a:t> 	users SET name=‘</a:t>
            </a:r>
            <a:r>
              <a:rPr lang="en-US" dirty="0" err="1"/>
              <a:t>pqr</a:t>
            </a:r>
            <a:r>
              <a:rPr lang="en-US" dirty="0"/>
              <a:t>’  WHERE id=1 #’</a:t>
            </a:r>
          </a:p>
          <a:p>
            <a:pPr marL="0" indent="0">
              <a:buNone/>
            </a:pPr>
            <a:r>
              <a:rPr lang="en-US" dirty="0"/>
              <a:t>	Output- This query modifies the name of the user with id 1 to ‘</a:t>
            </a:r>
            <a:r>
              <a:rPr lang="en-US" dirty="0" err="1"/>
              <a:t>pqr</a:t>
            </a:r>
            <a:r>
              <a:rPr lang="en-US" dirty="0"/>
              <a:t>’ </a:t>
            </a:r>
          </a:p>
        </p:txBody>
      </p:sp>
    </p:spTree>
    <p:extLst>
      <p:ext uri="{BB962C8B-B14F-4D97-AF65-F5344CB8AC3E}">
        <p14:creationId xmlns:p14="http://schemas.microsoft.com/office/powerpoint/2010/main" val="2092794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SQL Injection Queries</a:t>
            </a:r>
            <a:endParaRPr lang="en-US" dirty="0"/>
          </a:p>
        </p:txBody>
      </p:sp>
      <p:sp>
        <p:nvSpPr>
          <p:cNvPr id="3" name="Content Placeholder 2"/>
          <p:cNvSpPr>
            <a:spLocks noGrp="1"/>
          </p:cNvSpPr>
          <p:nvPr>
            <p:ph idx="1"/>
          </p:nvPr>
        </p:nvSpPr>
        <p:spPr/>
        <p:txBody>
          <a:bodyPr/>
          <a:lstStyle/>
          <a:p>
            <a:pPr marL="457200" indent="-457200">
              <a:buFont typeface="+mj-lt"/>
              <a:buAutoNum type="arabicPeriod" startAt="3"/>
            </a:pPr>
            <a:r>
              <a:rPr lang="en-US" dirty="0"/>
              <a:t>Query for deleting Table- </a:t>
            </a:r>
          </a:p>
          <a:p>
            <a:pPr marL="0" indent="0">
              <a:buNone/>
            </a:pPr>
            <a:r>
              <a:rPr lang="en-US" dirty="0"/>
              <a:t>	Input- a’ ; DROP TABLE users ;#</a:t>
            </a:r>
          </a:p>
          <a:p>
            <a:pPr marL="0" indent="0">
              <a:buNone/>
            </a:pPr>
            <a:r>
              <a:rPr lang="en-US" dirty="0"/>
              <a:t>	Query- SELECT </a:t>
            </a:r>
            <a:r>
              <a:rPr lang="en-US" dirty="0" err="1"/>
              <a:t>userid,name</a:t>
            </a:r>
            <a:r>
              <a:rPr lang="en-US" dirty="0"/>
              <a:t> FROM users WHERE </a:t>
            </a:r>
            <a:r>
              <a:rPr lang="en-US" dirty="0" err="1"/>
              <a:t>userid</a:t>
            </a:r>
            <a:r>
              <a:rPr lang="en-US" dirty="0"/>
              <a:t>=‘a’; DROP TABLE 	users ;#’ </a:t>
            </a:r>
          </a:p>
          <a:p>
            <a:pPr marL="0" indent="0">
              <a:buNone/>
            </a:pPr>
            <a:r>
              <a:rPr lang="en-US" dirty="0"/>
              <a:t>	Output – Through this query the table ‘users’ is </a:t>
            </a:r>
            <a:r>
              <a:rPr lang="en-US" dirty="0" err="1"/>
              <a:t>droped</a:t>
            </a:r>
            <a:endParaRPr lang="en-US" dirty="0"/>
          </a:p>
        </p:txBody>
      </p:sp>
    </p:spTree>
    <p:extLst>
      <p:ext uri="{BB962C8B-B14F-4D97-AF65-F5344CB8AC3E}">
        <p14:creationId xmlns:p14="http://schemas.microsoft.com/office/powerpoint/2010/main" val="2423036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Injection Prevention</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Minimizing the Privileges</a:t>
            </a:r>
          </a:p>
          <a:p>
            <a:pPr>
              <a:buFont typeface="Arial" panose="020B0604020202020204" pitchFamily="34" charset="0"/>
              <a:buChar char="•"/>
            </a:pPr>
            <a:r>
              <a:rPr lang="en-US" dirty="0"/>
              <a:t>SQL Server Firewalling</a:t>
            </a:r>
          </a:p>
          <a:p>
            <a:r>
              <a:rPr lang="en-US" dirty="0"/>
              <a:t>We use the following functions which is already defined in PHP -</a:t>
            </a:r>
          </a:p>
          <a:p>
            <a:pPr>
              <a:buFont typeface="Wingdings" panose="05000000000000000000" pitchFamily="2" charset="2"/>
              <a:buChar char="Ø"/>
            </a:pPr>
            <a:r>
              <a:rPr lang="en-US" dirty="0"/>
              <a:t> </a:t>
            </a:r>
            <a:r>
              <a:rPr lang="en-US" dirty="0" err="1"/>
              <a:t>mysqli_real_esape_string</a:t>
            </a:r>
            <a:r>
              <a:rPr lang="en-US" dirty="0"/>
              <a:t>(database </a:t>
            </a:r>
            <a:r>
              <a:rPr lang="en-US" dirty="0" err="1"/>
              <a:t>connection,query</a:t>
            </a:r>
            <a:r>
              <a:rPr lang="en-US" dirty="0"/>
              <a:t>);</a:t>
            </a:r>
          </a:p>
          <a:p>
            <a:pPr>
              <a:buFont typeface="Wingdings" panose="05000000000000000000" pitchFamily="2" charset="2"/>
              <a:buChar char="Ø"/>
            </a:pPr>
            <a:r>
              <a:rPr lang="en-US" dirty="0"/>
              <a:t> </a:t>
            </a:r>
            <a:r>
              <a:rPr lang="en-US" dirty="0" err="1"/>
              <a:t>stripslashes</a:t>
            </a:r>
            <a:r>
              <a:rPr lang="en-US" dirty="0"/>
              <a:t>();</a:t>
            </a:r>
          </a:p>
          <a:p>
            <a:pPr>
              <a:buFont typeface="Wingdings" panose="05000000000000000000" pitchFamily="2" charset="2"/>
              <a:buChar char="Ø"/>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4098118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Injection Prevention</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example:</a:t>
            </a:r>
            <a:br>
              <a:rPr lang="en-US" dirty="0"/>
            </a:br>
            <a:br>
              <a:rPr lang="en-US" dirty="0"/>
            </a:br>
            <a:r>
              <a:rPr lang="en-IN" dirty="0"/>
              <a:t>When user types his/her username and password in this form </a:t>
            </a:r>
            <a:br>
              <a:rPr lang="en-IN" dirty="0"/>
            </a:br>
            <a:r>
              <a:rPr lang="en-IN" dirty="0"/>
              <a:t>(</a:t>
            </a:r>
            <a:r>
              <a:rPr lang="en-US" dirty="0"/>
              <a:t>"" or ""="“); access should not be granted </a:t>
            </a:r>
            <a:br>
              <a:rPr lang="en-US" dirty="0"/>
            </a:br>
            <a:br>
              <a:rPr lang="en-US" dirty="0"/>
            </a:br>
            <a:br>
              <a:rPr lang="en-US" dirty="0"/>
            </a:br>
            <a:r>
              <a:rPr lang="en-US" dirty="0"/>
              <a:t>as it may lead to </a:t>
            </a:r>
            <a:r>
              <a:rPr lang="en-IN" dirty="0"/>
              <a:t>false negative query result from the database and grant access</a:t>
            </a:r>
            <a:r>
              <a:rPr lang="en-US" dirty="0"/>
              <a:t> to intruder or illegitimate user </a:t>
            </a:r>
            <a:br>
              <a:rPr lang="en-US" dirty="0"/>
            </a:br>
            <a:br>
              <a:rPr lang="en-US" sz="3200" dirty="0"/>
            </a:br>
            <a:endParaRPr lang="en-US" dirty="0"/>
          </a:p>
        </p:txBody>
      </p:sp>
    </p:spTree>
    <p:extLst>
      <p:ext uri="{BB962C8B-B14F-4D97-AF65-F5344CB8AC3E}">
        <p14:creationId xmlns:p14="http://schemas.microsoft.com/office/powerpoint/2010/main" val="2920723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fontScale="92500"/>
          </a:bodyPr>
          <a:lstStyle/>
          <a:p>
            <a:pPr marL="0" indent="0">
              <a:buNone/>
            </a:pPr>
            <a:r>
              <a:rPr lang="en-US" dirty="0"/>
              <a:t>SQL injection attacks are the major problem for the database, which in turn applied to the web application, which includes the database as a background data controller. Severity levels of attacks are increasing day-by-day with the huge usage of data. </a:t>
            </a:r>
            <a:r>
              <a:rPr lang="en-US" dirty="0" err="1"/>
              <a:t>SQLi</a:t>
            </a:r>
            <a:r>
              <a:rPr lang="en-US" dirty="0"/>
              <a:t> attack is one of the sophisticated methods resulting in great financial loss to an organization when it attacks the sensitive data in the database. It also </a:t>
            </a:r>
            <a:r>
              <a:rPr lang="en-IN" dirty="0"/>
              <a:t>destroy the data or make it otherwise unavailable, and intruder become administrators of the database server and cause change up to large extent which may be very dangerous for any organisation and can cause heavy loss to that organisation . </a:t>
            </a:r>
          </a:p>
          <a:p>
            <a:pPr marL="0" indent="0">
              <a:buNone/>
            </a:pPr>
            <a:endParaRPr lang="en-US" dirty="0"/>
          </a:p>
        </p:txBody>
      </p:sp>
    </p:spTree>
    <p:extLst>
      <p:ext uri="{BB962C8B-B14F-4D97-AF65-F5344CB8AC3E}">
        <p14:creationId xmlns:p14="http://schemas.microsoft.com/office/powerpoint/2010/main" val="4088043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Refrences</a:t>
            </a:r>
            <a:endParaRPr lang="en-US" dirty="0"/>
          </a:p>
        </p:txBody>
      </p:sp>
      <p:sp>
        <p:nvSpPr>
          <p:cNvPr id="3" name="Content Placeholder 2"/>
          <p:cNvSpPr>
            <a:spLocks noGrp="1"/>
          </p:cNvSpPr>
          <p:nvPr>
            <p:ph idx="1"/>
          </p:nvPr>
        </p:nvSpPr>
        <p:spPr/>
        <p:txBody>
          <a:bodyPr>
            <a:normAutofit fontScale="55000" lnSpcReduction="20000"/>
          </a:bodyPr>
          <a:lstStyle/>
          <a:p>
            <a:r>
              <a:rPr lang="en-US" sz="2800" dirty="0"/>
              <a:t>Research of SQL Injection Attack and Prevention Technology</a:t>
            </a:r>
          </a:p>
          <a:p>
            <a:pPr marL="0" indent="0">
              <a:buNone/>
            </a:pPr>
            <a:r>
              <a:rPr lang="en-US" sz="2800" dirty="0"/>
              <a:t>     </a:t>
            </a:r>
            <a:r>
              <a:rPr lang="en-US" dirty="0"/>
              <a:t>Li Qian Institute of Information Engineering of Anhui Xinhua University </a:t>
            </a:r>
            <a:r>
              <a:rPr lang="en-US" dirty="0" err="1"/>
              <a:t>University</a:t>
            </a:r>
            <a:r>
              <a:rPr lang="en-US" dirty="0"/>
              <a:t> of Science and    Technology.</a:t>
            </a:r>
          </a:p>
          <a:p>
            <a:pPr marL="0" indent="0">
              <a:buNone/>
            </a:pPr>
            <a:r>
              <a:rPr lang="en-US" dirty="0"/>
              <a:t>   http://ieeexplore.ieee.org/stamp/stamp.jsp?arnumber=7724789</a:t>
            </a:r>
          </a:p>
          <a:p>
            <a:pPr marL="0" indent="0">
              <a:buNone/>
            </a:pPr>
            <a:endParaRPr lang="en-US" dirty="0"/>
          </a:p>
          <a:p>
            <a:r>
              <a:rPr lang="en-US" dirty="0"/>
              <a:t>Enhanced Approach to Detection of SQL Injection Attack</a:t>
            </a:r>
          </a:p>
          <a:p>
            <a:pPr marL="0" indent="0">
              <a:buNone/>
            </a:pPr>
            <a:r>
              <a:rPr lang="en-US" dirty="0"/>
              <a:t>    Raja Prasad </a:t>
            </a:r>
            <a:r>
              <a:rPr lang="en-US" dirty="0" err="1"/>
              <a:t>Karuparthi</a:t>
            </a:r>
            <a:r>
              <a:rPr lang="en-US" dirty="0"/>
              <a:t> Department of Computer Science Sam Houston State University</a:t>
            </a:r>
          </a:p>
          <a:p>
            <a:pPr marL="0" indent="0">
              <a:buNone/>
            </a:pPr>
            <a:r>
              <a:rPr lang="en-US" dirty="0"/>
              <a:t>   </a:t>
            </a:r>
            <a:r>
              <a:rPr lang="en-US" dirty="0">
                <a:hlinkClick r:id="rId2"/>
              </a:rPr>
              <a:t>http://ieeexplore.ieee.org/document/7838186/</a:t>
            </a:r>
            <a:endParaRPr lang="en-US" dirty="0"/>
          </a:p>
          <a:p>
            <a:pPr marL="0" indent="0">
              <a:buNone/>
            </a:pPr>
            <a:endParaRPr lang="en-US" dirty="0"/>
          </a:p>
          <a:p>
            <a:r>
              <a:rPr lang="en-US" dirty="0">
                <a:hlinkClick r:id="rId3"/>
              </a:rPr>
              <a:t>www.acunetix.com/websitesecurity/sql-injection2/</a:t>
            </a:r>
            <a:endParaRPr lang="en-US" dirty="0"/>
          </a:p>
          <a:p>
            <a:r>
              <a:rPr lang="en-US" dirty="0"/>
              <a:t>Wikipedia</a:t>
            </a:r>
          </a:p>
          <a:p>
            <a:pPr marL="0" indent="0">
              <a:buNone/>
            </a:pPr>
            <a:r>
              <a:rPr lang="en-US" dirty="0">
                <a:hlinkClick r:id="rId4"/>
              </a:rPr>
              <a:t>  https://en.wikipedia.org/wiki/SQL_injection</a:t>
            </a:r>
            <a:endParaRPr lang="en-US" dirty="0"/>
          </a:p>
          <a:p>
            <a:pPr marL="0" indent="0">
              <a:buNone/>
            </a:pPr>
            <a:endParaRPr lang="en-US" dirty="0"/>
          </a:p>
        </p:txBody>
      </p:sp>
    </p:spTree>
    <p:extLst>
      <p:ext uri="{BB962C8B-B14F-4D97-AF65-F5344CB8AC3E}">
        <p14:creationId xmlns:p14="http://schemas.microsoft.com/office/powerpoint/2010/main" val="27963522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lgn="ctr">
              <a:buNone/>
            </a:pPr>
            <a:r>
              <a:rPr lang="en-US" sz="9600" b="1" dirty="0">
                <a:latin typeface="Californian FB" panose="0207040306080B030204" pitchFamily="18" charset="0"/>
                <a:cs typeface="Aharoni" panose="02010803020104030203" pitchFamily="2" charset="-79"/>
              </a:rPr>
              <a:t>THANK YOU !</a:t>
            </a:r>
          </a:p>
        </p:txBody>
      </p:sp>
    </p:spTree>
    <p:extLst>
      <p:ext uri="{BB962C8B-B14F-4D97-AF65-F5344CB8AC3E}">
        <p14:creationId xmlns:p14="http://schemas.microsoft.com/office/powerpoint/2010/main" val="3765543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The main consequences of SQL injection includes loss of confidentiality , authentication as the attacker without providing the authentic username and password could successfully obtain access over the network by manipulating the logic of SQL commands.</a:t>
            </a:r>
          </a:p>
          <a:p>
            <a:pPr>
              <a:buFont typeface="Arial" panose="020B0604020202020204" pitchFamily="34" charset="0"/>
              <a:buChar char="•"/>
            </a:pPr>
            <a:r>
              <a:rPr lang="en-US" dirty="0"/>
              <a:t>In this presentation , we broadly focus on the SQL injection introduction , its associated threats , attacks , types ,methodology used by the attacker to implement SQL injection , SQL injection queries and its prevention.</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1558025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SQL Injection ?</a:t>
            </a:r>
          </a:p>
        </p:txBody>
      </p:sp>
      <p:sp>
        <p:nvSpPr>
          <p:cNvPr id="3" name="Content Placeholder 2"/>
          <p:cNvSpPr>
            <a:spLocks noGrp="1"/>
          </p:cNvSpPr>
          <p:nvPr>
            <p:ph idx="1"/>
          </p:nvPr>
        </p:nvSpPr>
        <p:spPr/>
        <p:txBody>
          <a:bodyPr>
            <a:normAutofit/>
          </a:bodyPr>
          <a:lstStyle/>
          <a:p>
            <a:r>
              <a:rPr lang="en-US" dirty="0"/>
              <a:t>SQL Injection can be defined as a technique where hacker executes malicious SQL queries on the database  server through web application to either gain access over the sensitive information or on the database.</a:t>
            </a:r>
          </a:p>
          <a:p>
            <a:pPr marL="0" indent="0">
              <a:buNone/>
            </a:pPr>
            <a:endParaRPr lang="en-US" dirty="0"/>
          </a:p>
          <a:p>
            <a:r>
              <a:rPr lang="en-US" dirty="0"/>
              <a:t>This is the web based vulnerability which allows attacker to spoof the identity ,destroys the data present on the system and changes the record present on the database.</a:t>
            </a:r>
          </a:p>
        </p:txBody>
      </p:sp>
    </p:spTree>
    <p:extLst>
      <p:ext uri="{BB962C8B-B14F-4D97-AF65-F5344CB8AC3E}">
        <p14:creationId xmlns:p14="http://schemas.microsoft.com/office/powerpoint/2010/main" val="3127459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Threats</a:t>
            </a:r>
          </a:p>
        </p:txBody>
      </p:sp>
      <p:sp>
        <p:nvSpPr>
          <p:cNvPr id="3" name="Content Placeholder 2"/>
          <p:cNvSpPr>
            <a:spLocks noGrp="1"/>
          </p:cNvSpPr>
          <p:nvPr>
            <p:ph idx="1"/>
          </p:nvPr>
        </p:nvSpPr>
        <p:spPr/>
        <p:txBody>
          <a:bodyPr/>
          <a:lstStyle/>
          <a:p>
            <a:r>
              <a:rPr lang="en-US" dirty="0"/>
              <a:t>Identity Spoofing</a:t>
            </a:r>
          </a:p>
          <a:p>
            <a:r>
              <a:rPr lang="en-US" dirty="0"/>
              <a:t>Modifying the records resent in the database </a:t>
            </a:r>
          </a:p>
          <a:p>
            <a:r>
              <a:rPr lang="en-US" dirty="0"/>
              <a:t>Gaining access over administrative privileges</a:t>
            </a:r>
          </a:p>
          <a:p>
            <a:r>
              <a:rPr lang="en-US" dirty="0"/>
              <a:t>Denial of Service</a:t>
            </a:r>
          </a:p>
          <a:p>
            <a:r>
              <a:rPr lang="en-US" dirty="0"/>
              <a:t>Attacking machine’s performance </a:t>
            </a:r>
          </a:p>
        </p:txBody>
      </p:sp>
    </p:spTree>
    <p:extLst>
      <p:ext uri="{BB962C8B-B14F-4D97-AF65-F5344CB8AC3E}">
        <p14:creationId xmlns:p14="http://schemas.microsoft.com/office/powerpoint/2010/main" val="297410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Injection Attacks</a:t>
            </a:r>
          </a:p>
        </p:txBody>
      </p:sp>
      <p:sp>
        <p:nvSpPr>
          <p:cNvPr id="3" name="Content Placeholder 2"/>
          <p:cNvSpPr>
            <a:spLocks noGrp="1"/>
          </p:cNvSpPr>
          <p:nvPr>
            <p:ph idx="1"/>
          </p:nvPr>
        </p:nvSpPr>
        <p:spPr/>
        <p:txBody>
          <a:bodyPr/>
          <a:lstStyle/>
          <a:p>
            <a:r>
              <a:rPr lang="en-US" dirty="0"/>
              <a:t>Authentication Bypass</a:t>
            </a:r>
          </a:p>
          <a:p>
            <a:r>
              <a:rPr lang="en-US" dirty="0"/>
              <a:t>Leaking sensitive information </a:t>
            </a:r>
          </a:p>
          <a:p>
            <a:r>
              <a:rPr lang="en-US" dirty="0"/>
              <a:t>Loss of Data Integrity</a:t>
            </a:r>
          </a:p>
          <a:p>
            <a:r>
              <a:rPr lang="en-US" dirty="0"/>
              <a:t>Loss of availability of Data</a:t>
            </a:r>
          </a:p>
          <a:p>
            <a:endParaRPr lang="en-US" dirty="0"/>
          </a:p>
        </p:txBody>
      </p:sp>
    </p:spTree>
    <p:extLst>
      <p:ext uri="{BB962C8B-B14F-4D97-AF65-F5344CB8AC3E}">
        <p14:creationId xmlns:p14="http://schemas.microsoft.com/office/powerpoint/2010/main" val="3001513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SQL Injection</a:t>
            </a:r>
          </a:p>
        </p:txBody>
      </p:sp>
      <p:sp>
        <p:nvSpPr>
          <p:cNvPr id="3" name="Content Placeholder 2"/>
          <p:cNvSpPr>
            <a:spLocks noGrp="1"/>
          </p:cNvSpPr>
          <p:nvPr>
            <p:ph idx="1"/>
          </p:nvPr>
        </p:nvSpPr>
        <p:spPr/>
        <p:txBody>
          <a:bodyPr/>
          <a:lstStyle/>
          <a:p>
            <a:pPr marL="457200" indent="-457200">
              <a:buSzPct val="132000"/>
              <a:buFont typeface="+mj-lt"/>
              <a:buAutoNum type="arabicPeriod"/>
            </a:pPr>
            <a:r>
              <a:rPr lang="en-US" dirty="0"/>
              <a:t>In-band </a:t>
            </a:r>
            <a:r>
              <a:rPr lang="en-US" dirty="0" err="1"/>
              <a:t>SQLi</a:t>
            </a:r>
            <a:r>
              <a:rPr lang="en-US" dirty="0"/>
              <a:t> (classic </a:t>
            </a:r>
            <a:r>
              <a:rPr lang="en-US" dirty="0" err="1"/>
              <a:t>SQLi</a:t>
            </a:r>
            <a:r>
              <a:rPr lang="en-US" dirty="0"/>
              <a:t>)</a:t>
            </a:r>
          </a:p>
          <a:p>
            <a:pPr marL="0" indent="0">
              <a:buSzPct val="132000"/>
              <a:buNone/>
            </a:pPr>
            <a:r>
              <a:rPr lang="en-US" dirty="0"/>
              <a:t>	a.) Error-based </a:t>
            </a:r>
            <a:r>
              <a:rPr lang="en-US" dirty="0" err="1"/>
              <a:t>SQLi</a:t>
            </a:r>
            <a:endParaRPr lang="en-US" dirty="0"/>
          </a:p>
          <a:p>
            <a:pPr marL="0" indent="0">
              <a:buSzPct val="132000"/>
              <a:buNone/>
            </a:pPr>
            <a:r>
              <a:rPr lang="en-US" dirty="0"/>
              <a:t>        b.) Union-based </a:t>
            </a:r>
            <a:r>
              <a:rPr lang="en-US" dirty="0" err="1"/>
              <a:t>SQLi</a:t>
            </a:r>
            <a:endParaRPr lang="en-US" dirty="0"/>
          </a:p>
          <a:p>
            <a:pPr marL="457200" indent="-457200">
              <a:buSzPct val="132000"/>
              <a:buFont typeface="+mj-lt"/>
              <a:buAutoNum type="arabicPeriod" startAt="2"/>
            </a:pPr>
            <a:r>
              <a:rPr lang="en-US" dirty="0"/>
              <a:t> Blind </a:t>
            </a:r>
            <a:r>
              <a:rPr lang="en-US" dirty="0" err="1"/>
              <a:t>SQLi</a:t>
            </a:r>
            <a:r>
              <a:rPr lang="en-US" dirty="0"/>
              <a:t> (inferential </a:t>
            </a:r>
            <a:r>
              <a:rPr lang="en-US" dirty="0" err="1"/>
              <a:t>SQLi</a:t>
            </a:r>
            <a:r>
              <a:rPr lang="en-US" dirty="0"/>
              <a:t>)</a:t>
            </a:r>
          </a:p>
        </p:txBody>
      </p:sp>
    </p:spTree>
    <p:extLst>
      <p:ext uri="{BB962C8B-B14F-4D97-AF65-F5344CB8AC3E}">
        <p14:creationId xmlns:p14="http://schemas.microsoft.com/office/powerpoint/2010/main" val="3245770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Union-Based </a:t>
            </a:r>
            <a:r>
              <a:rPr lang="en-US" dirty="0" err="1"/>
              <a:t>SQLi</a:t>
            </a:r>
            <a:endParaRPr lang="en-US" dirty="0"/>
          </a:p>
        </p:txBody>
      </p:sp>
      <p:sp>
        <p:nvSpPr>
          <p:cNvPr id="3" name="Content Placeholder 2"/>
          <p:cNvSpPr>
            <a:spLocks noGrp="1"/>
          </p:cNvSpPr>
          <p:nvPr>
            <p:ph idx="1"/>
          </p:nvPr>
        </p:nvSpPr>
        <p:spPr/>
        <p:txBody>
          <a:bodyPr>
            <a:normAutofit lnSpcReduction="10000"/>
          </a:bodyPr>
          <a:lstStyle/>
          <a:p>
            <a:r>
              <a:rPr lang="en-US" dirty="0"/>
              <a:t>In union-based </a:t>
            </a:r>
            <a:r>
              <a:rPr lang="en-US" dirty="0" err="1"/>
              <a:t>SQLi</a:t>
            </a:r>
            <a:r>
              <a:rPr lang="en-US" dirty="0"/>
              <a:t> , a SQL query script is built by concatenating hard coded string with the string entered by the user.</a:t>
            </a:r>
          </a:p>
          <a:p>
            <a:r>
              <a:rPr lang="en-US" dirty="0"/>
              <a:t>Example of union-based </a:t>
            </a:r>
            <a:r>
              <a:rPr lang="en-US" dirty="0" err="1"/>
              <a:t>SQLi</a:t>
            </a:r>
            <a:r>
              <a:rPr lang="en-US" dirty="0"/>
              <a:t>:-</a:t>
            </a:r>
          </a:p>
          <a:p>
            <a:pPr marL="0" indent="0">
              <a:buNone/>
            </a:pPr>
            <a:r>
              <a:rPr lang="en-US" dirty="0"/>
              <a:t>	</a:t>
            </a:r>
            <a:r>
              <a:rPr lang="en-US" sz="2800" b="1" u="sng" dirty="0"/>
              <a:t>Input</a:t>
            </a:r>
            <a:r>
              <a:rPr lang="en-US" dirty="0"/>
              <a:t>- a’ UNION SELECT </a:t>
            </a:r>
            <a:r>
              <a:rPr lang="en-US" dirty="0" err="1"/>
              <a:t>table_name,null</a:t>
            </a:r>
            <a:r>
              <a:rPr lang="en-US" dirty="0"/>
              <a:t> FROM 					</a:t>
            </a:r>
            <a:r>
              <a:rPr lang="en-US" dirty="0" err="1"/>
              <a:t>information_schema.tables</a:t>
            </a:r>
            <a:r>
              <a:rPr lang="en-US" dirty="0"/>
              <a:t>#</a:t>
            </a:r>
          </a:p>
          <a:p>
            <a:pPr marL="0" indent="0">
              <a:buNone/>
            </a:pPr>
            <a:r>
              <a:rPr lang="en-US" dirty="0"/>
              <a:t>        </a:t>
            </a:r>
            <a:r>
              <a:rPr lang="en-US" sz="2800" b="1" u="sng" dirty="0"/>
              <a:t>Query</a:t>
            </a:r>
            <a:r>
              <a:rPr lang="en-US" dirty="0"/>
              <a:t>-SELECT </a:t>
            </a:r>
            <a:r>
              <a:rPr lang="en-US" dirty="0" err="1"/>
              <a:t>userid</a:t>
            </a:r>
            <a:r>
              <a:rPr lang="en-US" dirty="0"/>
              <a:t> , name  FROM users WHERE id=‘a’ 	UNION 	SELECT </a:t>
            </a:r>
            <a:r>
              <a:rPr lang="en-US" dirty="0" err="1"/>
              <a:t>table_name,null</a:t>
            </a:r>
            <a:r>
              <a:rPr lang="en-US" dirty="0"/>
              <a:t> FROM </a:t>
            </a:r>
            <a:r>
              <a:rPr lang="en-US" dirty="0" err="1"/>
              <a:t>information_schema.tables</a:t>
            </a:r>
            <a:r>
              <a:rPr lang="en-US" dirty="0"/>
              <a:t>#’</a:t>
            </a:r>
          </a:p>
          <a:p>
            <a:pPr marL="0" indent="0">
              <a:buNone/>
            </a:pPr>
            <a:endParaRPr lang="en-US" dirty="0"/>
          </a:p>
        </p:txBody>
      </p:sp>
    </p:spTree>
    <p:extLst>
      <p:ext uri="{BB962C8B-B14F-4D97-AF65-F5344CB8AC3E}">
        <p14:creationId xmlns:p14="http://schemas.microsoft.com/office/powerpoint/2010/main" val="626669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Blind </a:t>
            </a:r>
            <a:r>
              <a:rPr lang="en-US" dirty="0" err="1"/>
              <a:t>SQLi</a:t>
            </a:r>
            <a:endParaRPr lang="en-US" dirty="0"/>
          </a:p>
        </p:txBody>
      </p:sp>
      <p:sp>
        <p:nvSpPr>
          <p:cNvPr id="3" name="Content Placeholder 2"/>
          <p:cNvSpPr>
            <a:spLocks noGrp="1"/>
          </p:cNvSpPr>
          <p:nvPr>
            <p:ph idx="1"/>
          </p:nvPr>
        </p:nvSpPr>
        <p:spPr/>
        <p:txBody>
          <a:bodyPr>
            <a:normAutofit lnSpcReduction="10000"/>
          </a:bodyPr>
          <a:lstStyle/>
          <a:p>
            <a:r>
              <a:rPr lang="en-US" dirty="0"/>
              <a:t>Blind </a:t>
            </a:r>
            <a:r>
              <a:rPr lang="en-US" dirty="0" err="1"/>
              <a:t>SQLi</a:t>
            </a:r>
            <a:r>
              <a:rPr lang="en-US" dirty="0"/>
              <a:t> can be used to obtain access over sensitive information present in the database by asking series of TRUE or FALSE questions through SQL statements.</a:t>
            </a:r>
          </a:p>
          <a:p>
            <a:r>
              <a:rPr lang="en-US" dirty="0"/>
              <a:t>Example of blind </a:t>
            </a:r>
            <a:r>
              <a:rPr lang="en-US" dirty="0" err="1"/>
              <a:t>SQLi</a:t>
            </a:r>
            <a:r>
              <a:rPr lang="en-US" dirty="0"/>
              <a:t>:-</a:t>
            </a:r>
          </a:p>
          <a:p>
            <a:pPr marL="0" indent="0">
              <a:buNone/>
            </a:pPr>
            <a:r>
              <a:rPr lang="en-US" dirty="0"/>
              <a:t>	 </a:t>
            </a:r>
            <a:r>
              <a:rPr lang="en-IN" sz="2800" b="1" u="sng" dirty="0"/>
              <a:t>Input</a:t>
            </a:r>
            <a:r>
              <a:rPr lang="en-IN" dirty="0"/>
              <a:t>- a’ OR 1=1#</a:t>
            </a:r>
          </a:p>
          <a:p>
            <a:pPr marL="0" indent="0">
              <a:buNone/>
            </a:pPr>
            <a:r>
              <a:rPr lang="en-IN" dirty="0"/>
              <a:t> 	 </a:t>
            </a:r>
            <a:r>
              <a:rPr lang="en-IN" sz="2800" b="1" u="sng" dirty="0"/>
              <a:t>Query</a:t>
            </a:r>
            <a:r>
              <a:rPr lang="en-IN" dirty="0"/>
              <a:t>-SELECT </a:t>
            </a:r>
            <a:r>
              <a:rPr lang="en-IN" dirty="0" err="1"/>
              <a:t>userid</a:t>
            </a:r>
            <a:r>
              <a:rPr lang="en-IN" dirty="0"/>
              <a:t> , name FROM users WHERE id = ’a’    	 	OR 1=1#’</a:t>
            </a:r>
          </a:p>
          <a:p>
            <a:pPr marL="0" indent="0">
              <a:buNone/>
            </a:pPr>
            <a:endParaRPr lang="en-US" dirty="0"/>
          </a:p>
        </p:txBody>
      </p:sp>
    </p:spTree>
    <p:extLst>
      <p:ext uri="{BB962C8B-B14F-4D97-AF65-F5344CB8AC3E}">
        <p14:creationId xmlns:p14="http://schemas.microsoft.com/office/powerpoint/2010/main" val="793725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a:t>
            </a:r>
          </a:p>
        </p:txBody>
      </p:sp>
      <p:sp>
        <p:nvSpPr>
          <p:cNvPr id="3" name="Content Placeholder 2"/>
          <p:cNvSpPr>
            <a:spLocks noGrp="1"/>
          </p:cNvSpPr>
          <p:nvPr>
            <p:ph idx="1"/>
          </p:nvPr>
        </p:nvSpPr>
        <p:spPr/>
        <p:txBody>
          <a:bodyPr/>
          <a:lstStyle/>
          <a:p>
            <a:pPr marL="0" indent="0">
              <a:buNone/>
            </a:pPr>
            <a:r>
              <a:rPr lang="en-US" dirty="0"/>
              <a:t>	Step by step methods used by the attacker to implement SQL injection are 	as following:</a:t>
            </a:r>
          </a:p>
          <a:p>
            <a:pPr>
              <a:buFont typeface="Wingdings" panose="05000000000000000000" pitchFamily="2" charset="2"/>
              <a:buChar char="§"/>
            </a:pPr>
            <a:r>
              <a:rPr lang="en-US" dirty="0"/>
              <a:t>	Information Gathering</a:t>
            </a:r>
          </a:p>
          <a:p>
            <a:pPr>
              <a:buFont typeface="Wingdings" panose="05000000000000000000" pitchFamily="2" charset="2"/>
              <a:buChar char="§"/>
            </a:pPr>
            <a:r>
              <a:rPr lang="en-US" dirty="0"/>
              <a:t>   SQL injection Vulnerability Detection</a:t>
            </a:r>
          </a:p>
          <a:p>
            <a:pPr>
              <a:buFont typeface="Wingdings" panose="05000000000000000000" pitchFamily="2" charset="2"/>
              <a:buChar char="§"/>
            </a:pPr>
            <a:r>
              <a:rPr lang="en-US" dirty="0"/>
              <a:t>   Launch SQL injection attack</a:t>
            </a:r>
          </a:p>
          <a:p>
            <a:pPr>
              <a:buFont typeface="Wingdings" panose="05000000000000000000" pitchFamily="2" charset="2"/>
              <a:buChar char="§"/>
            </a:pPr>
            <a:r>
              <a:rPr lang="en-US" dirty="0"/>
              <a:t>   Extract the data	</a:t>
            </a:r>
          </a:p>
          <a:p>
            <a:pPr marL="0" indent="0">
              <a:buNone/>
            </a:pPr>
            <a:endParaRPr lang="en-US" dirty="0"/>
          </a:p>
        </p:txBody>
      </p:sp>
    </p:spTree>
    <p:extLst>
      <p:ext uri="{BB962C8B-B14F-4D97-AF65-F5344CB8AC3E}">
        <p14:creationId xmlns:p14="http://schemas.microsoft.com/office/powerpoint/2010/main" val="3969314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399</TotalTime>
  <Words>892</Words>
  <Application>Microsoft Office PowerPoint</Application>
  <PresentationFormat>Widescreen</PresentationFormat>
  <Paragraphs>80</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Californian FB</vt:lpstr>
      <vt:lpstr>Corbel</vt:lpstr>
      <vt:lpstr>Wingdings</vt:lpstr>
      <vt:lpstr>Parallax</vt:lpstr>
      <vt:lpstr>PowerPoint Presentation</vt:lpstr>
      <vt:lpstr>ABSTRACT</vt:lpstr>
      <vt:lpstr>What is SQL Injection ?</vt:lpstr>
      <vt:lpstr>Threats</vt:lpstr>
      <vt:lpstr>SQL Injection Attacks</vt:lpstr>
      <vt:lpstr>Types of SQL Injection</vt:lpstr>
      <vt:lpstr>Union-Based SQLi</vt:lpstr>
      <vt:lpstr>Blind SQLi</vt:lpstr>
      <vt:lpstr>Methodology </vt:lpstr>
      <vt:lpstr>SQL Injection Queries</vt:lpstr>
      <vt:lpstr>SQL Injection Queries</vt:lpstr>
      <vt:lpstr>SQL Injection Queries</vt:lpstr>
      <vt:lpstr>SQL Injection Prevention</vt:lpstr>
      <vt:lpstr>SQL Injection Prevention</vt:lpstr>
      <vt:lpstr>Conclusion</vt:lpstr>
      <vt:lpstr>Refrences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SHESHAN SHENIWAL</dc:creator>
  <cp:lastModifiedBy>muhammed bd</cp:lastModifiedBy>
  <cp:revision>30</cp:revision>
  <dcterms:created xsi:type="dcterms:W3CDTF">2017-04-19T15:31:54Z</dcterms:created>
  <dcterms:modified xsi:type="dcterms:W3CDTF">2024-11-06T15:03:35Z</dcterms:modified>
</cp:coreProperties>
</file>