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9" r:id="rId3"/>
    <p:sldId id="257" r:id="rId4"/>
    <p:sldId id="264" r:id="rId5"/>
    <p:sldId id="258"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235" autoAdjust="0"/>
  </p:normalViewPr>
  <p:slideViewPr>
    <p:cSldViewPr snapToGrid="0">
      <p:cViewPr varScale="1">
        <p:scale>
          <a:sx n="71" d="100"/>
          <a:sy n="71" d="100"/>
        </p:scale>
        <p:origin x="110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A0E9C-89B3-4621-A3CD-E44593966BA5}" type="datetimeFigureOut">
              <a:rPr lang="zh-CN" altLang="en-US" smtClean="0"/>
              <a:t>20/08/10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4C7D5-5E64-483F-9FF7-B10C9CA2DE54}" type="slidenum">
              <a:rPr lang="zh-CN" altLang="en-US" smtClean="0"/>
              <a:t>‹#›</a:t>
            </a:fld>
            <a:endParaRPr lang="zh-CN" altLang="en-US"/>
          </a:p>
        </p:txBody>
      </p:sp>
    </p:spTree>
    <p:extLst>
      <p:ext uri="{BB962C8B-B14F-4D97-AF65-F5344CB8AC3E}">
        <p14:creationId xmlns:p14="http://schemas.microsoft.com/office/powerpoint/2010/main" val="1832834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本次的讲解主要是针对</a:t>
            </a:r>
            <a:r>
              <a:rPr lang="en-US" altLang="zh-CN" dirty="0"/>
              <a:t>Milvus</a:t>
            </a:r>
            <a:r>
              <a:rPr lang="zh-CN" altLang="en-US" dirty="0"/>
              <a:t>向量数据库和基于</a:t>
            </a:r>
            <a:r>
              <a:rPr lang="en-US" altLang="zh-CN" dirty="0"/>
              <a:t>Milvus</a:t>
            </a:r>
            <a:r>
              <a:rPr lang="zh-CN" altLang="en-US" dirty="0"/>
              <a:t>的一些应用的一个讲解</a:t>
            </a:r>
          </a:p>
        </p:txBody>
      </p:sp>
      <p:sp>
        <p:nvSpPr>
          <p:cNvPr id="4" name="灯片编号占位符 3"/>
          <p:cNvSpPr>
            <a:spLocks noGrp="1"/>
          </p:cNvSpPr>
          <p:nvPr>
            <p:ph type="sldNum" sz="quarter" idx="5"/>
          </p:nvPr>
        </p:nvSpPr>
        <p:spPr/>
        <p:txBody>
          <a:bodyPr/>
          <a:lstStyle/>
          <a:p>
            <a:fld id="{0794C7D5-5E64-483F-9FF7-B10C9CA2DE54}" type="slidenum">
              <a:rPr lang="zh-CN" altLang="en-US" smtClean="0"/>
              <a:t>1</a:t>
            </a:fld>
            <a:endParaRPr lang="zh-CN" altLang="en-US"/>
          </a:p>
        </p:txBody>
      </p:sp>
    </p:spTree>
    <p:extLst>
      <p:ext uri="{BB962C8B-B14F-4D97-AF65-F5344CB8AC3E}">
        <p14:creationId xmlns:p14="http://schemas.microsoft.com/office/powerpoint/2010/main" val="276563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我们主要讲三个部分，分别是</a:t>
            </a:r>
            <a:r>
              <a:rPr lang="en-US" altLang="zh-CN" dirty="0"/>
              <a:t>Milvus</a:t>
            </a:r>
            <a:r>
              <a:rPr lang="zh-CN" altLang="en-US" dirty="0"/>
              <a:t>、和</a:t>
            </a:r>
            <a:r>
              <a:rPr lang="en-US" altLang="zh-CN" dirty="0"/>
              <a:t>Milvus</a:t>
            </a:r>
            <a:r>
              <a:rPr lang="zh-CN" altLang="en-US" dirty="0"/>
              <a:t>的两个应用，以图搜图和相似文章召回</a:t>
            </a:r>
          </a:p>
        </p:txBody>
      </p:sp>
      <p:sp>
        <p:nvSpPr>
          <p:cNvPr id="4" name="灯片编号占位符 3"/>
          <p:cNvSpPr>
            <a:spLocks noGrp="1"/>
          </p:cNvSpPr>
          <p:nvPr>
            <p:ph type="sldNum" sz="quarter" idx="5"/>
          </p:nvPr>
        </p:nvSpPr>
        <p:spPr/>
        <p:txBody>
          <a:bodyPr/>
          <a:lstStyle/>
          <a:p>
            <a:fld id="{0794C7D5-5E64-483F-9FF7-B10C9CA2DE54}" type="slidenum">
              <a:rPr lang="zh-CN" altLang="en-US" smtClean="0"/>
              <a:t>2</a:t>
            </a:fld>
            <a:endParaRPr lang="zh-CN" altLang="en-US"/>
          </a:p>
        </p:txBody>
      </p:sp>
    </p:spTree>
    <p:extLst>
      <p:ext uri="{BB962C8B-B14F-4D97-AF65-F5344CB8AC3E}">
        <p14:creationId xmlns:p14="http://schemas.microsoft.com/office/powerpoint/2010/main" val="40225794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ea typeface="Open Sans"/>
              </a:rPr>
              <a:t>首先是一些背景</a:t>
            </a:r>
            <a:endParaRPr lang="en-US" altLang="zh-CN" sz="1200" dirty="0">
              <a:solidFill>
                <a:srgbClr val="333333"/>
              </a:solidFill>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ea typeface="Open Sans"/>
              </a:rPr>
              <a:t>自从世界上第一台计算机诞生后，人们逐渐使用计算机来帮助人类完成越来越多的事情。</a:t>
            </a:r>
            <a:endParaRPr lang="en-US" altLang="zh-CN" sz="1200" dirty="0">
              <a:solidFill>
                <a:srgbClr val="333333"/>
              </a:solidFill>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ea typeface="Open Sans"/>
              </a:rPr>
              <a:t>比如一些高精密的计算，我这里就是举个例子，实际的计算比这个要复杂得多，</a:t>
            </a:r>
            <a:endParaRPr lang="en-US" altLang="zh-CN" sz="1200" dirty="0">
              <a:solidFill>
                <a:srgbClr val="333333"/>
              </a:solidFill>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ea typeface="Open Sans"/>
              </a:rPr>
              <a:t>或者是娱乐。</a:t>
            </a:r>
            <a:endParaRPr lang="en-US" altLang="zh-CN" sz="1200" dirty="0">
              <a:solidFill>
                <a:srgbClr val="333333"/>
              </a:solidFill>
              <a:ea typeface="Open Sans"/>
            </a:endParaRPr>
          </a:p>
        </p:txBody>
      </p:sp>
      <p:sp>
        <p:nvSpPr>
          <p:cNvPr id="4" name="灯片编号占位符 3"/>
          <p:cNvSpPr>
            <a:spLocks noGrp="1"/>
          </p:cNvSpPr>
          <p:nvPr>
            <p:ph type="sldNum" sz="quarter" idx="5"/>
          </p:nvPr>
        </p:nvSpPr>
        <p:spPr/>
        <p:txBody>
          <a:bodyPr/>
          <a:lstStyle/>
          <a:p>
            <a:fld id="{0794C7D5-5E64-483F-9FF7-B10C9CA2DE54}" type="slidenum">
              <a:rPr lang="zh-CN" altLang="en-US" smtClean="0"/>
              <a:t>3</a:t>
            </a:fld>
            <a:endParaRPr lang="zh-CN" altLang="en-US"/>
          </a:p>
        </p:txBody>
      </p:sp>
    </p:spTree>
    <p:extLst>
      <p:ext uri="{BB962C8B-B14F-4D97-AF65-F5344CB8AC3E}">
        <p14:creationId xmlns:p14="http://schemas.microsoft.com/office/powerpoint/2010/main" val="2889249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ea typeface="Open Sans"/>
              </a:rPr>
              <a:t>但随着使用，人们逐渐发现，计算机在完成诸如数值计算这种工作时有着非常好的表现，但在对人类来说非常简单的事情上却举步维艰，比如对图像和文字的理解。生物在看到一幅图像时可以很明确的分辨出图像中的各处信息，但计算机不行。</a:t>
            </a:r>
            <a:endParaRPr lang="en-US" altLang="zh-CN" sz="1200" dirty="0">
              <a:solidFill>
                <a:srgbClr val="333333"/>
              </a:solidFill>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ea typeface="Open Sans"/>
              </a:rPr>
              <a:t>究其本质，一切信息在计算机中都是由</a:t>
            </a:r>
            <a:r>
              <a:rPr lang="en-US" altLang="zh-CN" sz="1200" dirty="0">
                <a:solidFill>
                  <a:srgbClr val="333333"/>
                </a:solidFill>
                <a:ea typeface="Open Sans"/>
              </a:rPr>
              <a:t>01</a:t>
            </a:r>
            <a:r>
              <a:rPr lang="zh-CN" altLang="en-US" sz="1200" dirty="0">
                <a:solidFill>
                  <a:srgbClr val="333333"/>
                </a:solidFill>
                <a:ea typeface="Open Sans"/>
              </a:rPr>
              <a:t>代码所组成的，因此对于数值计算，通过转换后利用高性能的硬件即可以快速的计算出结果。而对于图像、自然语言这种具有高层语义特征的信息则无法分辨。</a:t>
            </a:r>
            <a:endParaRPr lang="en-US" altLang="zh-CN" sz="1200" dirty="0">
              <a:solidFill>
                <a:srgbClr val="333333"/>
              </a:solidFill>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333333"/>
              </a:solidFill>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于是人们便想方设法让计算机也能够理解这些信息</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，这就</a:t>
            </a:r>
            <a:r>
              <a:rPr kumimoji="0" lang="zh-CN" altLang="zh-CN" sz="1200" b="0" i="0" u="none" strike="noStrike" cap="none" normalizeH="0" baseline="0" dirty="0">
                <a:ln>
                  <a:noFill/>
                </a:ln>
                <a:solidFill>
                  <a:srgbClr val="333333"/>
                </a:solidFill>
                <a:effectLst/>
                <a:latin typeface="Arial" panose="020B0604020202020204" pitchFamily="34" charset="0"/>
                <a:ea typeface="Open Sans"/>
              </a:rPr>
              <a:t>有了人工智能</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a:t>
            </a:r>
            <a:endParaRPr kumimoji="0" lang="en-US" altLang="zh-CN" sz="1200" b="0" i="0" u="none" strike="noStrike" cap="none" normalizeH="0" baseline="0" dirty="0">
              <a:ln>
                <a:noFill/>
              </a:ln>
              <a:solidFill>
                <a:srgbClr val="333333"/>
              </a:solidFill>
              <a:effectLst/>
              <a:latin typeface="Arial" panose="020B0604020202020204" pitchFamily="34" charset="0"/>
              <a:ea typeface="Open Sans"/>
            </a:endParaRPr>
          </a:p>
        </p:txBody>
      </p:sp>
      <p:sp>
        <p:nvSpPr>
          <p:cNvPr id="4" name="灯片编号占位符 3"/>
          <p:cNvSpPr>
            <a:spLocks noGrp="1"/>
          </p:cNvSpPr>
          <p:nvPr>
            <p:ph type="sldNum" sz="quarter" idx="5"/>
          </p:nvPr>
        </p:nvSpPr>
        <p:spPr/>
        <p:txBody>
          <a:bodyPr/>
          <a:lstStyle/>
          <a:p>
            <a:fld id="{0794C7D5-5E64-483F-9FF7-B10C9CA2DE54}" type="slidenum">
              <a:rPr lang="zh-CN" altLang="en-US" smtClean="0"/>
              <a:t>4</a:t>
            </a:fld>
            <a:endParaRPr lang="zh-CN" altLang="en-US"/>
          </a:p>
        </p:txBody>
      </p:sp>
    </p:spTree>
    <p:extLst>
      <p:ext uri="{BB962C8B-B14F-4D97-AF65-F5344CB8AC3E}">
        <p14:creationId xmlns:p14="http://schemas.microsoft.com/office/powerpoint/2010/main" val="3673111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所谓人工智能，其实也就是一个输入和输出的过程。如果我们将这个过程抽象成公式则是</a:t>
            </a:r>
            <a:r>
              <a:rPr kumimoji="0" lang="en-US" altLang="zh-CN" sz="1200" b="0" i="0" u="none" strike="noStrike" cap="none" normalizeH="0" baseline="0" dirty="0">
                <a:ln>
                  <a:noFill/>
                </a:ln>
                <a:solidFill>
                  <a:srgbClr val="333333"/>
                </a:solidFill>
                <a:effectLst/>
                <a:latin typeface="Arial" panose="020B0604020202020204" pitchFamily="34" charset="0"/>
                <a:ea typeface="Open Sans"/>
              </a:rPr>
              <a:t>f(x) = y</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a:t>
            </a:r>
            <a:endParaRPr kumimoji="0" lang="en-US" altLang="zh-CN" sz="1200" b="0"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输入一段话</a:t>
            </a:r>
            <a:r>
              <a:rPr kumimoji="0" lang="en-US" altLang="zh-CN" sz="1200" b="0" i="0" u="none" strike="noStrike" cap="none" normalizeH="0" baseline="0" dirty="0">
                <a:ln>
                  <a:noFill/>
                </a:ln>
                <a:solidFill>
                  <a:srgbClr val="333333"/>
                </a:solidFill>
                <a:effectLst/>
                <a:latin typeface="Arial" panose="020B0604020202020204" pitchFamily="34" charset="0"/>
                <a:ea typeface="Open Sans"/>
              </a:rPr>
              <a:t>x</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，通过某种运算方式</a:t>
            </a:r>
            <a:r>
              <a:rPr lang="en-US" altLang="zh-CN" sz="1200" dirty="0">
                <a:solidFill>
                  <a:srgbClr val="333333"/>
                </a:solidFill>
                <a:latin typeface="Arial" panose="020B0604020202020204" pitchFamily="34" charset="0"/>
                <a:ea typeface="Open Sans"/>
              </a:rPr>
              <a:t>f</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获得计算机的理解结果</a:t>
            </a:r>
            <a:r>
              <a:rPr kumimoji="0" lang="en-US" altLang="zh-CN" sz="1200" b="0" i="0" u="none" strike="noStrike" cap="none" normalizeH="0" baseline="0" dirty="0">
                <a:ln>
                  <a:noFill/>
                </a:ln>
                <a:solidFill>
                  <a:srgbClr val="333333"/>
                </a:solidFill>
                <a:effectLst/>
                <a:latin typeface="Arial" panose="020B0604020202020204" pitchFamily="34" charset="0"/>
                <a:ea typeface="Open Sans"/>
              </a:rPr>
              <a:t>y</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，而我们所要追求的则是这个运算过程</a:t>
            </a:r>
            <a:r>
              <a:rPr kumimoji="0" lang="en-US" altLang="zh-CN" sz="1200" b="0" i="0" u="none" strike="noStrike" cap="none" normalizeH="0" baseline="0" dirty="0">
                <a:ln>
                  <a:noFill/>
                </a:ln>
                <a:solidFill>
                  <a:srgbClr val="333333"/>
                </a:solidFill>
                <a:effectLst/>
                <a:latin typeface="Arial" panose="020B0604020202020204" pitchFamily="34" charset="0"/>
                <a:ea typeface="Open Sans"/>
              </a:rPr>
              <a:t>f</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，这个</a:t>
            </a:r>
            <a:r>
              <a:rPr kumimoji="0" lang="en-US" altLang="zh-CN" sz="1200" b="0" i="0" u="none" strike="noStrike" cap="none" normalizeH="0" baseline="0" dirty="0">
                <a:ln>
                  <a:noFill/>
                </a:ln>
                <a:solidFill>
                  <a:srgbClr val="333333"/>
                </a:solidFill>
                <a:effectLst/>
                <a:latin typeface="Arial" panose="020B0604020202020204" pitchFamily="34" charset="0"/>
                <a:ea typeface="Open Sans"/>
              </a:rPr>
              <a:t>f</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可以是通过统计学、也可以是现在比较火的这个机器学习、深度学习。</a:t>
            </a:r>
            <a:endParaRPr lang="en-US" altLang="zh-CN" sz="1200" dirty="0">
              <a:solidFill>
                <a:srgbClr val="333333"/>
              </a:solidFill>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latin typeface="Arial" panose="020B0604020202020204" pitchFamily="34" charset="0"/>
                <a:ea typeface="Open Sans"/>
              </a:rPr>
              <a:t>对于这个运算</a:t>
            </a:r>
            <a:r>
              <a:rPr lang="en-US" altLang="zh-CN" sz="1200" dirty="0">
                <a:solidFill>
                  <a:srgbClr val="333333"/>
                </a:solidFill>
                <a:latin typeface="Arial" panose="020B0604020202020204" pitchFamily="34" charset="0"/>
                <a:ea typeface="Open Sans"/>
              </a:rPr>
              <a:t>f(x)=y</a:t>
            </a:r>
            <a:r>
              <a:rPr lang="zh-CN" altLang="en-US" sz="1200" dirty="0">
                <a:solidFill>
                  <a:srgbClr val="333333"/>
                </a:solidFill>
                <a:latin typeface="Arial" panose="020B0604020202020204" pitchFamily="34" charset="0"/>
                <a:ea typeface="Open Sans"/>
              </a:rPr>
              <a:t>我们首先可以想到的就是两个步骤，一是将图片、文字等高层语义信息转化为数字这种计算机可以认识的数据，二则是对这些数值进行运算，得到想要的结果，也就是让计算机理解图片或是文字的含义。</a:t>
            </a:r>
            <a:endParaRPr lang="en-US" altLang="zh-CN" sz="1200" dirty="0">
              <a:solidFill>
                <a:srgbClr val="333333"/>
              </a:solidFill>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333333"/>
              </a:solidFill>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latin typeface="Arial" panose="020B0604020202020204" pitchFamily="34" charset="0"/>
                <a:ea typeface="Open Sans"/>
              </a:rPr>
              <a:t>（其实计算机真的理解了图片和文字的信息吗？我们知道现在这个图片识别的技术已经非常好了，准确率已经非常高了，给他一张狗的图片，他就可以很快速的输出是狗，但是计算机真的理解了吗？    没有，    计算机只是按照我们得出的公式把数据代入进去得到了一个结果而已。但这不重要，就如著名的图灵所提出的图灵测试所说的那样：当我们在不知情的情况下和计算机通话而无法分辨其是人还是机器人的时候，那么它就是具有智能的，至于计算机到底能不能理解它说的话的含义，那不重要，我们能理解就行了）</a:t>
            </a:r>
            <a:endParaRPr lang="en-US" altLang="zh-CN" sz="1200" dirty="0">
              <a:solidFill>
                <a:srgbClr val="333333"/>
              </a:solidFill>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latin typeface="Arial" panose="020B0604020202020204" pitchFamily="34" charset="0"/>
                <a:ea typeface="Open Sans"/>
              </a:rPr>
              <a:t>所以这个其实也就是我们不用担心机器人会像终结者一样来报复人类，只需要担心一些简单的就业机会有可能被压榨而已。</a:t>
            </a:r>
            <a:endParaRPr lang="en-US" altLang="zh-CN" sz="1200" dirty="0">
              <a:solidFill>
                <a:srgbClr val="333333"/>
              </a:solidFill>
              <a:latin typeface="Arial" panose="020B0604020202020204" pitchFamily="34" charset="0"/>
              <a:ea typeface="Open Sans"/>
            </a:endParaRPr>
          </a:p>
        </p:txBody>
      </p:sp>
      <p:sp>
        <p:nvSpPr>
          <p:cNvPr id="4" name="灯片编号占位符 3"/>
          <p:cNvSpPr>
            <a:spLocks noGrp="1"/>
          </p:cNvSpPr>
          <p:nvPr>
            <p:ph type="sldNum" sz="quarter" idx="5"/>
          </p:nvPr>
        </p:nvSpPr>
        <p:spPr/>
        <p:txBody>
          <a:bodyPr/>
          <a:lstStyle/>
          <a:p>
            <a:fld id="{0794C7D5-5E64-483F-9FF7-B10C9CA2DE54}" type="slidenum">
              <a:rPr lang="zh-CN" altLang="en-US" smtClean="0"/>
              <a:t>5</a:t>
            </a:fld>
            <a:endParaRPr lang="zh-CN" altLang="en-US"/>
          </a:p>
        </p:txBody>
      </p:sp>
    </p:spTree>
    <p:extLst>
      <p:ext uri="{BB962C8B-B14F-4D97-AF65-F5344CB8AC3E}">
        <p14:creationId xmlns:p14="http://schemas.microsoft.com/office/powerpoint/2010/main" val="3330825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前面提到过两个步骤，其一是将信息转化为数据表示，也就是我们常听到的 </a:t>
            </a:r>
            <a:r>
              <a:rPr kumimoji="0" lang="en-US" altLang="zh-CN" sz="1200" b="0" i="0" u="none" strike="noStrike" cap="none" normalizeH="0" baseline="0" dirty="0">
                <a:ln>
                  <a:noFill/>
                </a:ln>
                <a:solidFill>
                  <a:srgbClr val="333333"/>
                </a:solidFill>
                <a:effectLst/>
                <a:latin typeface="Arial" panose="020B0604020202020204" pitchFamily="34" charset="0"/>
                <a:ea typeface="Open Sans"/>
              </a:rPr>
              <a:t>-- </a:t>
            </a:r>
            <a:r>
              <a:rPr kumimoji="0" lang="zh-CN" altLang="en-US" sz="1200" b="0" i="0" u="none" strike="noStrike" cap="none" normalizeH="0" baseline="0" dirty="0">
                <a:ln>
                  <a:noFill/>
                </a:ln>
                <a:solidFill>
                  <a:srgbClr val="333333"/>
                </a:solidFill>
                <a:effectLst/>
                <a:latin typeface="Arial" panose="020B0604020202020204" pitchFamily="34" charset="0"/>
                <a:ea typeface="Open Sans"/>
              </a:rPr>
              <a:t>提取特征向量。</a:t>
            </a:r>
            <a:endParaRPr kumimoji="0" lang="en-US" altLang="zh-CN" sz="1200" b="0"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200" dirty="0">
              <a:solidFill>
                <a:srgbClr val="333333"/>
              </a:solidFill>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latin typeface="Arial" panose="020B0604020202020204" pitchFamily="34" charset="0"/>
                <a:ea typeface="Open Sans"/>
              </a:rPr>
              <a:t>如左图是对图像提取特征向量的一个示意图，这个过程叫卷积，就是使用小的卷积核去和原先的图像做点积，得到特征层。</a:t>
            </a:r>
            <a:endParaRPr lang="en-US" altLang="zh-CN" sz="1200" dirty="0">
              <a:solidFill>
                <a:srgbClr val="333333"/>
              </a:solidFill>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1200" dirty="0">
                <a:solidFill>
                  <a:srgbClr val="333333"/>
                </a:solidFill>
                <a:latin typeface="Arial" panose="020B0604020202020204" pitchFamily="34" charset="0"/>
                <a:ea typeface="Open Sans"/>
              </a:rPr>
              <a:t>右图则是对文本提取特征向量的一个示意图</a:t>
            </a:r>
            <a:endParaRPr lang="en-US" altLang="zh-CN" sz="1200" dirty="0">
              <a:solidFill>
                <a:srgbClr val="333333"/>
              </a:solidFill>
              <a:latin typeface="Arial" panose="020B0604020202020204" pitchFamily="34" charset="0"/>
              <a:ea typeface="Open Sans"/>
            </a:endParaRPr>
          </a:p>
          <a:p>
            <a:endParaRPr lang="zh-CN" altLang="en-US" dirty="0"/>
          </a:p>
        </p:txBody>
      </p:sp>
      <p:sp>
        <p:nvSpPr>
          <p:cNvPr id="4" name="灯片编号占位符 3"/>
          <p:cNvSpPr>
            <a:spLocks noGrp="1"/>
          </p:cNvSpPr>
          <p:nvPr>
            <p:ph type="sldNum" sz="quarter" idx="5"/>
          </p:nvPr>
        </p:nvSpPr>
        <p:spPr/>
        <p:txBody>
          <a:bodyPr/>
          <a:lstStyle/>
          <a:p>
            <a:fld id="{0794C7D5-5E64-483F-9FF7-B10C9CA2DE54}" type="slidenum">
              <a:rPr lang="zh-CN" altLang="en-US" smtClean="0"/>
              <a:t>6</a:t>
            </a:fld>
            <a:endParaRPr lang="zh-CN" altLang="en-US"/>
          </a:p>
        </p:txBody>
      </p:sp>
    </p:spTree>
    <p:extLst>
      <p:ext uri="{BB962C8B-B14F-4D97-AF65-F5344CB8AC3E}">
        <p14:creationId xmlns:p14="http://schemas.microsoft.com/office/powerpoint/2010/main" val="208687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至于为什么查询速度快，使用了什么索引，可以查询多少哥相似向量等等，大家感兴趣的可以去官网看一看，这个官网的设计还是非常简洁直观的</a:t>
            </a:r>
          </a:p>
        </p:txBody>
      </p:sp>
      <p:sp>
        <p:nvSpPr>
          <p:cNvPr id="4" name="灯片编号占位符 3"/>
          <p:cNvSpPr>
            <a:spLocks noGrp="1"/>
          </p:cNvSpPr>
          <p:nvPr>
            <p:ph type="sldNum" sz="quarter" idx="5"/>
          </p:nvPr>
        </p:nvSpPr>
        <p:spPr/>
        <p:txBody>
          <a:bodyPr/>
          <a:lstStyle/>
          <a:p>
            <a:fld id="{0794C7D5-5E64-483F-9FF7-B10C9CA2DE54}" type="slidenum">
              <a:rPr lang="zh-CN" altLang="en-US" smtClean="0"/>
              <a:t>7</a:t>
            </a:fld>
            <a:endParaRPr lang="zh-CN" altLang="en-US"/>
          </a:p>
        </p:txBody>
      </p:sp>
    </p:spTree>
    <p:extLst>
      <p:ext uri="{BB962C8B-B14F-4D97-AF65-F5344CB8AC3E}">
        <p14:creationId xmlns:p14="http://schemas.microsoft.com/office/powerpoint/2010/main" val="173517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sz="1200" dirty="0"/>
              <a:t>大家对这个功能一定都不陌生，至于别人是怎么实现的，我们也不展开讲，太深奥了，我们来讲讲基于</a:t>
            </a:r>
            <a:r>
              <a:rPr lang="en-US" altLang="zh-CN" sz="1200" dirty="0"/>
              <a:t>Milvus</a:t>
            </a:r>
            <a:r>
              <a:rPr lang="zh-CN" altLang="en-US" sz="1200" dirty="0"/>
              <a:t>向量数据库的一种实现方式。</a:t>
            </a:r>
            <a:endParaRPr lang="en-US" altLang="zh-CN" sz="1200" dirty="0"/>
          </a:p>
          <a:p>
            <a:pPr marL="0" indent="0">
              <a:buNone/>
            </a:pPr>
            <a:r>
              <a:rPr lang="zh-CN" altLang="en-US" sz="1200" dirty="0"/>
              <a:t>其实将这个过程简化一下就可以发现，过程很简单，就是将获得的图片与数据库中的图片进行比较，相似的返回即可，重要的是如何比较才能更快的得到更相似的结果。</a:t>
            </a:r>
            <a:endParaRPr lang="en-US" altLang="zh-CN" sz="1200" dirty="0"/>
          </a:p>
          <a:p>
            <a:pPr marL="0" indent="0">
              <a:buNone/>
            </a:pPr>
            <a:r>
              <a:rPr lang="zh-CN" altLang="en-US" sz="1200" dirty="0"/>
              <a:t>基于</a:t>
            </a:r>
            <a:r>
              <a:rPr lang="en-US" altLang="zh-CN" sz="1200" dirty="0"/>
              <a:t>Milvus</a:t>
            </a:r>
            <a:r>
              <a:rPr lang="zh-CN" altLang="en-US" sz="1200" dirty="0"/>
              <a:t>数据库的实现方式是通过将数据库中的所有图片资源向量化，存储到</a:t>
            </a:r>
            <a:r>
              <a:rPr lang="en-US" altLang="zh-CN" sz="1200" dirty="0"/>
              <a:t>Milvus</a:t>
            </a:r>
            <a:r>
              <a:rPr lang="zh-CN" altLang="en-US" sz="1200" dirty="0"/>
              <a:t>中，然后，当我们发出一个请求，得到一张图片的时候，将这张图片也进行向量化后去到</a:t>
            </a:r>
            <a:r>
              <a:rPr lang="en-US" altLang="zh-CN" sz="1200" dirty="0"/>
              <a:t>Milvus</a:t>
            </a:r>
            <a:r>
              <a:rPr lang="zh-CN" altLang="en-US" sz="1200" dirty="0"/>
              <a:t>中查询与其相似的向量返回，再得到这些返回向量的对应的本地存储图片，返回给用户。</a:t>
            </a:r>
          </a:p>
          <a:p>
            <a:endParaRPr lang="zh-CN" altLang="en-US" dirty="0"/>
          </a:p>
        </p:txBody>
      </p:sp>
      <p:sp>
        <p:nvSpPr>
          <p:cNvPr id="4" name="灯片编号占位符 3"/>
          <p:cNvSpPr>
            <a:spLocks noGrp="1"/>
          </p:cNvSpPr>
          <p:nvPr>
            <p:ph type="sldNum" sz="quarter" idx="5"/>
          </p:nvPr>
        </p:nvSpPr>
        <p:spPr/>
        <p:txBody>
          <a:bodyPr/>
          <a:lstStyle/>
          <a:p>
            <a:fld id="{0794C7D5-5E64-483F-9FF7-B10C9CA2DE54}" type="slidenum">
              <a:rPr lang="zh-CN" altLang="en-US" smtClean="0"/>
              <a:t>8</a:t>
            </a:fld>
            <a:endParaRPr lang="zh-CN" altLang="en-US"/>
          </a:p>
        </p:txBody>
      </p:sp>
    </p:spTree>
    <p:extLst>
      <p:ext uri="{BB962C8B-B14F-4D97-AF65-F5344CB8AC3E}">
        <p14:creationId xmlns:p14="http://schemas.microsoft.com/office/powerpoint/2010/main" val="21245184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相似的，我们事先在</a:t>
            </a:r>
            <a:r>
              <a:rPr lang="en-US" altLang="zh-CN" dirty="0"/>
              <a:t>Milvus</a:t>
            </a:r>
            <a:r>
              <a:rPr lang="zh-CN" altLang="en-US" dirty="0"/>
              <a:t>中存储大量不能上网的规范模板类文件，然后当我们在网络上检索到一份文档，我们想要知道这份文档是否应该出现在网络中时，我们提取这篇文章的向量，在</a:t>
            </a:r>
            <a:r>
              <a:rPr lang="en-US" altLang="zh-CN" dirty="0"/>
              <a:t>Milvus</a:t>
            </a:r>
            <a:r>
              <a:rPr lang="zh-CN" altLang="en-US" dirty="0"/>
              <a:t>数据库中进行相似性检索，当其近似距离达到某一阈值时，则表示其不应该出现在网络中。</a:t>
            </a:r>
          </a:p>
          <a:p>
            <a:endParaRPr lang="zh-CN" altLang="en-US" dirty="0"/>
          </a:p>
        </p:txBody>
      </p:sp>
      <p:sp>
        <p:nvSpPr>
          <p:cNvPr id="4" name="灯片编号占位符 3"/>
          <p:cNvSpPr>
            <a:spLocks noGrp="1"/>
          </p:cNvSpPr>
          <p:nvPr>
            <p:ph type="sldNum" sz="quarter" idx="5"/>
          </p:nvPr>
        </p:nvSpPr>
        <p:spPr/>
        <p:txBody>
          <a:bodyPr/>
          <a:lstStyle/>
          <a:p>
            <a:fld id="{0794C7D5-5E64-483F-9FF7-B10C9CA2DE54}" type="slidenum">
              <a:rPr lang="zh-CN" altLang="en-US" smtClean="0"/>
              <a:t>9</a:t>
            </a:fld>
            <a:endParaRPr lang="zh-CN" altLang="en-US"/>
          </a:p>
        </p:txBody>
      </p:sp>
    </p:spTree>
    <p:extLst>
      <p:ext uri="{BB962C8B-B14F-4D97-AF65-F5344CB8AC3E}">
        <p14:creationId xmlns:p14="http://schemas.microsoft.com/office/powerpoint/2010/main" val="2089913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B23672-795D-4749-9AE1-958BCCB444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899B82-A937-4EB3-A0CA-37BB6845CC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F604989-6F13-45ED-86DA-9B87C2620FF3}"/>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5" name="页脚占位符 4">
            <a:extLst>
              <a:ext uri="{FF2B5EF4-FFF2-40B4-BE49-F238E27FC236}">
                <a16:creationId xmlns:a16="http://schemas.microsoft.com/office/drawing/2014/main" id="{F9881EC7-2EAA-4079-8241-765E83D39D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46748BE-D4E1-498C-BA95-965A690A2587}"/>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339595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7FB33C2-FFE6-4BE1-A77D-D43637201B9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5F91B24-8A40-4763-A4DD-8C62BD7316F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4939A9-96FE-4F40-AC18-09276F865586}"/>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5" name="页脚占位符 4">
            <a:extLst>
              <a:ext uri="{FF2B5EF4-FFF2-40B4-BE49-F238E27FC236}">
                <a16:creationId xmlns:a16="http://schemas.microsoft.com/office/drawing/2014/main" id="{80A2DEE2-4AF0-4F7C-A222-C7945A8FABA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C39DAE-7561-4A31-94EA-67522070BB3C}"/>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11347551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2A1A904-B1E3-4902-A8BA-ED10068490F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35C0AFD-3435-4147-8213-01FEBC368AC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739434-4C27-4002-A311-BDA411452396}"/>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5" name="页脚占位符 4">
            <a:extLst>
              <a:ext uri="{FF2B5EF4-FFF2-40B4-BE49-F238E27FC236}">
                <a16:creationId xmlns:a16="http://schemas.microsoft.com/office/drawing/2014/main" id="{20FA5407-7858-48C2-87CD-67C92D02EA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85851F-9A0C-4704-A9A6-F88B0ED0186A}"/>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40315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8F6EB4-5939-4B13-AA6C-5ED5FAD2F64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7FD25C9-1757-41A2-ACDE-C71F10D507B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6DDF13C-931A-4807-B28A-410C84D35E8D}"/>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5" name="页脚占位符 4">
            <a:extLst>
              <a:ext uri="{FF2B5EF4-FFF2-40B4-BE49-F238E27FC236}">
                <a16:creationId xmlns:a16="http://schemas.microsoft.com/office/drawing/2014/main" id="{0F6AC67C-F580-4E97-BFDF-40C2A20F4D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1286951-83AF-4C7A-9EFB-EFFD9561DF6B}"/>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63652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EFBCC-533D-426A-88AF-A4D33A53C05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E78DA09-436C-4CA9-8F96-8027173870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CB528DB-E637-4FFF-BFBC-B1386CA7ACEA}"/>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5" name="页脚占位符 4">
            <a:extLst>
              <a:ext uri="{FF2B5EF4-FFF2-40B4-BE49-F238E27FC236}">
                <a16:creationId xmlns:a16="http://schemas.microsoft.com/office/drawing/2014/main" id="{22422976-25FD-49EE-A540-7469C980087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C21164-7D1D-4B32-942F-C88895EDB58E}"/>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1935885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34606-AE20-4A02-9FEB-F883D37FD8E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D2478C-654D-4CAD-8128-B54D3799F60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DF91695-DABC-40C6-A466-E79C80FB2B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130ED5D-6128-4C27-A1E0-8F18947EB054}"/>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6" name="页脚占位符 5">
            <a:extLst>
              <a:ext uri="{FF2B5EF4-FFF2-40B4-BE49-F238E27FC236}">
                <a16:creationId xmlns:a16="http://schemas.microsoft.com/office/drawing/2014/main" id="{94DF5A14-8C1A-421C-8337-33F21909B8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E0985-93D6-4FE8-B664-771C23149A6A}"/>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151125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C566E-32D8-4869-A5FA-54E004B90B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473B65F-BF44-4AA2-A87E-81C0743F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708ECC2-41F6-4111-9AB5-058BA02DE5E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698A51-3636-40B2-995A-6F03FC628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C67CC97-AFD6-4EB2-96B0-75A7F640C8E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FC4D51D-1D4A-4614-AE21-DF7300F7AD40}"/>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8" name="页脚占位符 7">
            <a:extLst>
              <a:ext uri="{FF2B5EF4-FFF2-40B4-BE49-F238E27FC236}">
                <a16:creationId xmlns:a16="http://schemas.microsoft.com/office/drawing/2014/main" id="{327B2E97-6529-4A73-BB7A-0B21FA84CDC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BD0BE71-B5C2-413D-AAD9-544709B676CB}"/>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2932542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09D398-C8F6-4DC9-B422-CC7602B4AE0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CF543E1-D92B-4A2A-883D-B2E055588F76}"/>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4" name="页脚占位符 3">
            <a:extLst>
              <a:ext uri="{FF2B5EF4-FFF2-40B4-BE49-F238E27FC236}">
                <a16:creationId xmlns:a16="http://schemas.microsoft.com/office/drawing/2014/main" id="{89771F50-CCB4-47E4-942A-690977037AE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8E749DC-0381-4DDC-B0D6-9810554602D3}"/>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1166533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F158D96-8BAF-4BE1-AD67-D51085573EAF}"/>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3" name="页脚占位符 2">
            <a:extLst>
              <a:ext uri="{FF2B5EF4-FFF2-40B4-BE49-F238E27FC236}">
                <a16:creationId xmlns:a16="http://schemas.microsoft.com/office/drawing/2014/main" id="{0DBC593B-552A-4DAA-8535-83FA751FAD8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A1B6E4E-7F96-4683-B7EA-085CF9CA8720}"/>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320667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2686E-1822-497B-A259-E4287041AAB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23FBAF3-AB79-4B22-91E2-B17B6B4AB6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5F638936-5EC9-4F14-89DE-567A68EB6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98E2236-56F1-4F98-B756-2107BD150B9A}"/>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6" name="页脚占位符 5">
            <a:extLst>
              <a:ext uri="{FF2B5EF4-FFF2-40B4-BE49-F238E27FC236}">
                <a16:creationId xmlns:a16="http://schemas.microsoft.com/office/drawing/2014/main" id="{F96D6354-7ED9-45B4-8525-3EF0125411F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0733ED2-E86C-47D1-BE7D-59C452887E33}"/>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386319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C850C-0174-4AC5-A911-3A122254BA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BB0D467-1A9A-47F5-947A-A0ADFB8553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E75E739-5507-4E96-9B65-7C19DA19D0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63AD76-8A17-421E-8D66-C8785A66986C}"/>
              </a:ext>
            </a:extLst>
          </p:cNvPr>
          <p:cNvSpPr>
            <a:spLocks noGrp="1"/>
          </p:cNvSpPr>
          <p:nvPr>
            <p:ph type="dt" sz="half" idx="10"/>
          </p:nvPr>
        </p:nvSpPr>
        <p:spPr/>
        <p:txBody>
          <a:bodyPr/>
          <a:lstStyle/>
          <a:p>
            <a:fld id="{5CBB1D80-1528-4AA8-B8D3-B1F76832DCD2}" type="datetimeFigureOut">
              <a:rPr lang="zh-CN" altLang="en-US" smtClean="0"/>
              <a:t>20/08/10</a:t>
            </a:fld>
            <a:endParaRPr lang="zh-CN" altLang="en-US"/>
          </a:p>
        </p:txBody>
      </p:sp>
      <p:sp>
        <p:nvSpPr>
          <p:cNvPr id="6" name="页脚占位符 5">
            <a:extLst>
              <a:ext uri="{FF2B5EF4-FFF2-40B4-BE49-F238E27FC236}">
                <a16:creationId xmlns:a16="http://schemas.microsoft.com/office/drawing/2014/main" id="{D014F688-85ED-4449-BEFE-FEC2402061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E98273-38E9-4FF1-9FAF-C1562EE1EBB0}"/>
              </a:ext>
            </a:extLst>
          </p:cNvPr>
          <p:cNvSpPr>
            <a:spLocks noGrp="1"/>
          </p:cNvSpPr>
          <p:nvPr>
            <p:ph type="sldNum" sz="quarter" idx="12"/>
          </p:nvPr>
        </p:nvSpPr>
        <p:spPr/>
        <p:txBody>
          <a:body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3520612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F00CA9C-26C1-40E5-BA7E-A34A4A2728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93D5CED-6E9F-46D0-837F-507314F9E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B81B32E-C05D-4B0C-8586-FAFF9AA8BF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BB1D80-1528-4AA8-B8D3-B1F76832DCD2}" type="datetimeFigureOut">
              <a:rPr lang="zh-CN" altLang="en-US" smtClean="0"/>
              <a:t>20/08/10</a:t>
            </a:fld>
            <a:endParaRPr lang="zh-CN" altLang="en-US"/>
          </a:p>
        </p:txBody>
      </p:sp>
      <p:sp>
        <p:nvSpPr>
          <p:cNvPr id="5" name="页脚占位符 4">
            <a:extLst>
              <a:ext uri="{FF2B5EF4-FFF2-40B4-BE49-F238E27FC236}">
                <a16:creationId xmlns:a16="http://schemas.microsoft.com/office/drawing/2014/main" id="{FF51A872-46A1-45DA-B7CB-A97B2E0247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D7389ED-C708-429C-BFA8-787AF02325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42AEE-75A6-4C58-B7C3-F1043A6A086E}" type="slidenum">
              <a:rPr lang="zh-CN" altLang="en-US" smtClean="0"/>
              <a:t>‹#›</a:t>
            </a:fld>
            <a:endParaRPr lang="zh-CN" altLang="en-US"/>
          </a:p>
        </p:txBody>
      </p:sp>
    </p:spTree>
    <p:extLst>
      <p:ext uri="{BB962C8B-B14F-4D97-AF65-F5344CB8AC3E}">
        <p14:creationId xmlns:p14="http://schemas.microsoft.com/office/powerpoint/2010/main" val="657393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milvus.io/cn/"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BCA4C-882E-4FB5-991A-99DE694FCD79}"/>
              </a:ext>
            </a:extLst>
          </p:cNvPr>
          <p:cNvSpPr>
            <a:spLocks noGrp="1"/>
          </p:cNvSpPr>
          <p:nvPr>
            <p:ph type="ctrTitle"/>
          </p:nvPr>
        </p:nvSpPr>
        <p:spPr/>
        <p:txBody>
          <a:bodyPr>
            <a:normAutofit/>
          </a:bodyPr>
          <a:lstStyle/>
          <a:p>
            <a:r>
              <a:rPr lang="en-US" altLang="zh-CN" sz="7200" dirty="0"/>
              <a:t>Milvus</a:t>
            </a:r>
            <a:endParaRPr lang="zh-CN" altLang="en-US" sz="7200" dirty="0"/>
          </a:p>
        </p:txBody>
      </p:sp>
      <p:sp>
        <p:nvSpPr>
          <p:cNvPr id="3" name="副标题 2">
            <a:extLst>
              <a:ext uri="{FF2B5EF4-FFF2-40B4-BE49-F238E27FC236}">
                <a16:creationId xmlns:a16="http://schemas.microsoft.com/office/drawing/2014/main" id="{FE3434F2-3B02-4E63-AEA2-A3F34E6C19A2}"/>
              </a:ext>
            </a:extLst>
          </p:cNvPr>
          <p:cNvSpPr>
            <a:spLocks noGrp="1"/>
          </p:cNvSpPr>
          <p:nvPr>
            <p:ph type="subTitle" idx="1"/>
          </p:nvPr>
        </p:nvSpPr>
        <p:spPr>
          <a:xfrm>
            <a:off x="1524000" y="3840577"/>
            <a:ext cx="9144000" cy="1655762"/>
          </a:xfrm>
        </p:spPr>
        <p:txBody>
          <a:bodyPr/>
          <a:lstStyle/>
          <a:p>
            <a:pPr algn="r"/>
            <a:r>
              <a:rPr lang="zh-CN" altLang="en-US" dirty="0"/>
              <a:t>向量数据库</a:t>
            </a:r>
          </a:p>
        </p:txBody>
      </p:sp>
      <p:pic>
        <p:nvPicPr>
          <p:cNvPr id="5" name="图片 4">
            <a:extLst>
              <a:ext uri="{FF2B5EF4-FFF2-40B4-BE49-F238E27FC236}">
                <a16:creationId xmlns:a16="http://schemas.microsoft.com/office/drawing/2014/main" id="{B6483BBA-6F98-4433-9354-1FAAD52AD35C}"/>
              </a:ext>
            </a:extLst>
          </p:cNvPr>
          <p:cNvPicPr>
            <a:picLocks noChangeAspect="1"/>
          </p:cNvPicPr>
          <p:nvPr/>
        </p:nvPicPr>
        <p:blipFill rotWithShape="1">
          <a:blip r:embed="rId3"/>
          <a:srcRect t="7239"/>
          <a:stretch/>
        </p:blipFill>
        <p:spPr>
          <a:xfrm>
            <a:off x="0" y="226253"/>
            <a:ext cx="3228975" cy="804035"/>
          </a:xfrm>
          <a:prstGeom prst="rect">
            <a:avLst/>
          </a:prstGeom>
        </p:spPr>
      </p:pic>
    </p:spTree>
    <p:extLst>
      <p:ext uri="{BB962C8B-B14F-4D97-AF65-F5344CB8AC3E}">
        <p14:creationId xmlns:p14="http://schemas.microsoft.com/office/powerpoint/2010/main" val="2688241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F5F909-DC8F-4D06-9788-2C5B8614F363}"/>
              </a:ext>
            </a:extLst>
          </p:cNvPr>
          <p:cNvSpPr>
            <a:spLocks noGrp="1"/>
          </p:cNvSpPr>
          <p:nvPr>
            <p:ph idx="1"/>
          </p:nvPr>
        </p:nvSpPr>
        <p:spPr>
          <a:xfrm>
            <a:off x="1013860" y="1480852"/>
            <a:ext cx="5082139" cy="4351338"/>
          </a:xfrm>
        </p:spPr>
        <p:txBody>
          <a:bodyPr>
            <a:normAutofit/>
          </a:bodyPr>
          <a:lstStyle/>
          <a:p>
            <a:endParaRPr lang="en-US" altLang="zh-CN" sz="3600" dirty="0"/>
          </a:p>
          <a:p>
            <a:r>
              <a:rPr lang="zh-CN" altLang="en-US" sz="3600" dirty="0"/>
              <a:t>一、</a:t>
            </a:r>
            <a:r>
              <a:rPr lang="en-US" altLang="zh-CN" sz="3600" dirty="0"/>
              <a:t>Milvus</a:t>
            </a:r>
          </a:p>
          <a:p>
            <a:endParaRPr lang="en-US" altLang="zh-CN" sz="3600" dirty="0"/>
          </a:p>
          <a:p>
            <a:r>
              <a:rPr lang="zh-CN" altLang="en-US" sz="3600" dirty="0"/>
              <a:t>二、以图搜图</a:t>
            </a:r>
            <a:endParaRPr lang="en-US" altLang="zh-CN" sz="3600" dirty="0"/>
          </a:p>
          <a:p>
            <a:endParaRPr lang="en-US" altLang="zh-CN" sz="3600" dirty="0"/>
          </a:p>
          <a:p>
            <a:r>
              <a:rPr lang="zh-CN" altLang="en-US" sz="3600" dirty="0"/>
              <a:t>三、相似文章召回</a:t>
            </a:r>
          </a:p>
        </p:txBody>
      </p:sp>
      <p:sp>
        <p:nvSpPr>
          <p:cNvPr id="4" name="文本框 3">
            <a:extLst>
              <a:ext uri="{FF2B5EF4-FFF2-40B4-BE49-F238E27FC236}">
                <a16:creationId xmlns:a16="http://schemas.microsoft.com/office/drawing/2014/main" id="{A90EC40E-CC8D-41C5-B00D-56FEC6A4DCE0}"/>
              </a:ext>
            </a:extLst>
          </p:cNvPr>
          <p:cNvSpPr txBox="1"/>
          <p:nvPr/>
        </p:nvSpPr>
        <p:spPr>
          <a:xfrm>
            <a:off x="3554930" y="287841"/>
            <a:ext cx="5082139" cy="1015663"/>
          </a:xfrm>
          <a:prstGeom prst="rect">
            <a:avLst/>
          </a:prstGeom>
          <a:noFill/>
        </p:spPr>
        <p:txBody>
          <a:bodyPr wrap="square" rtlCol="0">
            <a:spAutoFit/>
          </a:bodyPr>
          <a:lstStyle/>
          <a:p>
            <a:pPr algn="ctr"/>
            <a:r>
              <a:rPr lang="zh-CN" altLang="en-US" sz="6000" dirty="0"/>
              <a:t>目录</a:t>
            </a:r>
          </a:p>
        </p:txBody>
      </p:sp>
    </p:spTree>
    <p:extLst>
      <p:ext uri="{BB962C8B-B14F-4D97-AF65-F5344CB8AC3E}">
        <p14:creationId xmlns:p14="http://schemas.microsoft.com/office/powerpoint/2010/main" val="3680257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D99B32A2-9E30-4B9D-887D-411637E607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367" y="476306"/>
            <a:ext cx="5051875" cy="2611648"/>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53369F1-A822-4ADA-9C30-684A78E9D65C}"/>
              </a:ext>
            </a:extLst>
          </p:cNvPr>
          <p:cNvSpPr txBox="1"/>
          <p:nvPr/>
        </p:nvSpPr>
        <p:spPr>
          <a:xfrm>
            <a:off x="93272" y="4715727"/>
            <a:ext cx="5474970" cy="584775"/>
          </a:xfrm>
          <a:prstGeom prst="rect">
            <a:avLst/>
          </a:prstGeom>
          <a:noFill/>
        </p:spPr>
        <p:txBody>
          <a:bodyPr wrap="square" rtlCol="0">
            <a:spAutoFit/>
          </a:bodyPr>
          <a:lstStyle/>
          <a:p>
            <a:r>
              <a:rPr lang="en-US" altLang="zh-CN" sz="3200" dirty="0"/>
              <a:t>1234567890</a:t>
            </a:r>
            <a:r>
              <a:rPr lang="zh-CN" altLang="en-US" sz="3200" dirty="0"/>
              <a:t>*</a:t>
            </a:r>
            <a:r>
              <a:rPr lang="en-US" altLang="zh-CN" sz="3200" dirty="0"/>
              <a:t>9876543210=</a:t>
            </a:r>
            <a:r>
              <a:rPr lang="zh-CN" altLang="en-US" sz="3200" dirty="0"/>
              <a:t>？</a:t>
            </a:r>
          </a:p>
        </p:txBody>
      </p:sp>
      <p:pic>
        <p:nvPicPr>
          <p:cNvPr id="1030" name="Picture 6">
            <a:extLst>
              <a:ext uri="{FF2B5EF4-FFF2-40B4-BE49-F238E27FC236}">
                <a16:creationId xmlns:a16="http://schemas.microsoft.com/office/drawing/2014/main" id="{2DF388C7-F4B0-4600-8877-6F10857F5C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2773" y="1974840"/>
            <a:ext cx="5883784" cy="446623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F0EF739-03BA-42E1-93E9-C5B82DA2E699}"/>
              </a:ext>
            </a:extLst>
          </p:cNvPr>
          <p:cNvSpPr txBox="1"/>
          <p:nvPr/>
        </p:nvSpPr>
        <p:spPr>
          <a:xfrm>
            <a:off x="5809130" y="476306"/>
            <a:ext cx="2721684" cy="369332"/>
          </a:xfrm>
          <a:prstGeom prst="rect">
            <a:avLst/>
          </a:prstGeom>
          <a:noFill/>
        </p:spPr>
        <p:txBody>
          <a:bodyPr wrap="square" rtlCol="0">
            <a:spAutoFit/>
          </a:bodyPr>
          <a:lstStyle/>
          <a:p>
            <a:r>
              <a:rPr lang="en-US" altLang="zh-CN" dirty="0"/>
              <a:t>ENIAC       (1946.2.14)</a:t>
            </a:r>
            <a:endParaRPr lang="zh-CN" altLang="en-US" dirty="0"/>
          </a:p>
        </p:txBody>
      </p:sp>
    </p:spTree>
    <p:extLst>
      <p:ext uri="{BB962C8B-B14F-4D97-AF65-F5344CB8AC3E}">
        <p14:creationId xmlns:p14="http://schemas.microsoft.com/office/powerpoint/2010/main" val="365751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g">
            <a:extLst>
              <a:ext uri="{FF2B5EF4-FFF2-40B4-BE49-F238E27FC236}">
                <a16:creationId xmlns:a16="http://schemas.microsoft.com/office/drawing/2014/main" id="{7DE58C5C-7154-41CD-A375-957B8EFF89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5624" r="75509" b="30640"/>
          <a:stretch/>
        </p:blipFill>
        <p:spPr bwMode="auto">
          <a:xfrm>
            <a:off x="1307390" y="1344707"/>
            <a:ext cx="4788610" cy="3968422"/>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箭头连接符 4">
            <a:extLst>
              <a:ext uri="{FF2B5EF4-FFF2-40B4-BE49-F238E27FC236}">
                <a16:creationId xmlns:a16="http://schemas.microsoft.com/office/drawing/2014/main" id="{5D65C78C-1C29-4332-8664-DE91E05DA965}"/>
              </a:ext>
            </a:extLst>
          </p:cNvPr>
          <p:cNvCxnSpPr/>
          <p:nvPr/>
        </p:nvCxnSpPr>
        <p:spPr>
          <a:xfrm flipV="1">
            <a:off x="4324574" y="2022438"/>
            <a:ext cx="3108960" cy="84985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9505AE02-3216-4B32-85E0-FC86188E8003}"/>
              </a:ext>
            </a:extLst>
          </p:cNvPr>
          <p:cNvSpPr txBox="1"/>
          <p:nvPr/>
        </p:nvSpPr>
        <p:spPr>
          <a:xfrm>
            <a:off x="7508838" y="1344707"/>
            <a:ext cx="1000461" cy="1569660"/>
          </a:xfrm>
          <a:prstGeom prst="rect">
            <a:avLst/>
          </a:prstGeom>
          <a:noFill/>
        </p:spPr>
        <p:txBody>
          <a:bodyPr wrap="square" rtlCol="0">
            <a:spAutoFit/>
          </a:bodyPr>
          <a:lstStyle/>
          <a:p>
            <a:r>
              <a:rPr lang="zh-CN" altLang="en-US" sz="9600" dirty="0"/>
              <a:t>？</a:t>
            </a:r>
          </a:p>
        </p:txBody>
      </p:sp>
      <p:sp>
        <p:nvSpPr>
          <p:cNvPr id="7" name="文本框 6">
            <a:extLst>
              <a:ext uri="{FF2B5EF4-FFF2-40B4-BE49-F238E27FC236}">
                <a16:creationId xmlns:a16="http://schemas.microsoft.com/office/drawing/2014/main" id="{575DFCBB-6830-47D7-BD31-79D6783C7ACE}"/>
              </a:ext>
            </a:extLst>
          </p:cNvPr>
          <p:cNvSpPr txBox="1"/>
          <p:nvPr/>
        </p:nvSpPr>
        <p:spPr>
          <a:xfrm>
            <a:off x="7433534" y="3894268"/>
            <a:ext cx="3775393" cy="707886"/>
          </a:xfrm>
          <a:prstGeom prst="rect">
            <a:avLst/>
          </a:prstGeom>
          <a:noFill/>
        </p:spPr>
        <p:txBody>
          <a:bodyPr wrap="none" rtlCol="0">
            <a:spAutoFit/>
          </a:bodyPr>
          <a:lstStyle/>
          <a:p>
            <a:r>
              <a:rPr lang="zh-CN" altLang="en-US" sz="4000" dirty="0"/>
              <a:t>一加一等于几？</a:t>
            </a:r>
          </a:p>
        </p:txBody>
      </p:sp>
      <p:pic>
        <p:nvPicPr>
          <p:cNvPr id="2052" name="Picture 4">
            <a:extLst>
              <a:ext uri="{FF2B5EF4-FFF2-40B4-BE49-F238E27FC236}">
                <a16:creationId xmlns:a16="http://schemas.microsoft.com/office/drawing/2014/main" id="{836B64E3-58B1-4EF8-B248-FA0561811F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502" y="618619"/>
            <a:ext cx="10406698" cy="5857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579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 calcmode="lin" valueType="num">
                                      <p:cBhvr additive="base">
                                        <p:cTn id="7" dur="500" fill="hold"/>
                                        <p:tgtEl>
                                          <p:spTgt spid="2052"/>
                                        </p:tgtEl>
                                        <p:attrNameLst>
                                          <p:attrName>ppt_x</p:attrName>
                                        </p:attrNameLst>
                                      </p:cBhvr>
                                      <p:tavLst>
                                        <p:tav tm="0">
                                          <p:val>
                                            <p:strVal val="#ppt_x"/>
                                          </p:val>
                                        </p:tav>
                                        <p:tav tm="100000">
                                          <p:val>
                                            <p:strVal val="#ppt_x"/>
                                          </p:val>
                                        </p:tav>
                                      </p:tavLst>
                                    </p:anim>
                                    <p:anim calcmode="lin" valueType="num">
                                      <p:cBhvr additive="base">
                                        <p:cTn id="8" dur="500" fill="hold"/>
                                        <p:tgtEl>
                                          <p:spTgt spid="20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53F3A9-DF1F-48C2-B741-C61E440856B8}"/>
              </a:ext>
            </a:extLst>
          </p:cNvPr>
          <p:cNvSpPr>
            <a:spLocks noGrp="1"/>
          </p:cNvSpPr>
          <p:nvPr>
            <p:ph type="title"/>
          </p:nvPr>
        </p:nvSpPr>
        <p:spPr/>
        <p:txBody>
          <a:bodyPr/>
          <a:lstStyle/>
          <a:p>
            <a:r>
              <a:rPr lang="zh-CN" altLang="en-US" dirty="0"/>
              <a:t>人工智能</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223E6CA-AAB2-4D10-9AF0-A876A55E3CB8}"/>
                  </a:ext>
                </a:extLst>
              </p:cNvPr>
              <p:cNvSpPr txBox="1"/>
              <p:nvPr/>
            </p:nvSpPr>
            <p:spPr>
              <a:xfrm>
                <a:off x="838200" y="2894121"/>
                <a:ext cx="247425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4000" b="0" i="1" smtClean="0">
                          <a:latin typeface="Cambria Math" panose="02040503050406030204" pitchFamily="18" charset="0"/>
                        </a:rPr>
                        <m:t>𝑓</m:t>
                      </m:r>
                      <m:d>
                        <m:dPr>
                          <m:ctrlPr>
                            <a:rPr lang="en-US" altLang="zh-CN" sz="4000" b="0" i="1" smtClean="0">
                              <a:latin typeface="Cambria Math" panose="02040503050406030204" pitchFamily="18" charset="0"/>
                            </a:rPr>
                          </m:ctrlPr>
                        </m:dPr>
                        <m:e>
                          <m:r>
                            <a:rPr lang="en-US" altLang="zh-CN" sz="4000" b="0" i="1" smtClean="0">
                              <a:latin typeface="Cambria Math" panose="02040503050406030204" pitchFamily="18" charset="0"/>
                            </a:rPr>
                            <m:t>𝑥</m:t>
                          </m:r>
                        </m:e>
                      </m:d>
                      <m:r>
                        <a:rPr lang="en-US" altLang="zh-CN" sz="4000" b="0" i="1" smtClean="0">
                          <a:latin typeface="Cambria Math" panose="02040503050406030204" pitchFamily="18" charset="0"/>
                        </a:rPr>
                        <m:t>=</m:t>
                      </m:r>
                      <m:r>
                        <a:rPr lang="en-US" altLang="zh-CN" sz="4000" b="0" i="1" smtClean="0">
                          <a:latin typeface="Cambria Math" panose="02040503050406030204" pitchFamily="18" charset="0"/>
                        </a:rPr>
                        <m:t>𝑦</m:t>
                      </m:r>
                    </m:oMath>
                  </m:oMathPara>
                </a14:m>
                <a:endParaRPr lang="zh-CN" altLang="en-US" sz="4000" dirty="0"/>
              </a:p>
            </p:txBody>
          </p:sp>
        </mc:Choice>
        <mc:Fallback xmlns="">
          <p:sp>
            <p:nvSpPr>
              <p:cNvPr id="4" name="文本框 3">
                <a:extLst>
                  <a:ext uri="{FF2B5EF4-FFF2-40B4-BE49-F238E27FC236}">
                    <a16:creationId xmlns:a16="http://schemas.microsoft.com/office/drawing/2014/main" id="{4223E6CA-AAB2-4D10-9AF0-A876A55E3CB8}"/>
                  </a:ext>
                </a:extLst>
              </p:cNvPr>
              <p:cNvSpPr txBox="1">
                <a:spLocks noRot="1" noChangeAspect="1" noMove="1" noResize="1" noEditPoints="1" noAdjustHandles="1" noChangeArrowheads="1" noChangeShapeType="1" noTextEdit="1"/>
              </p:cNvSpPr>
              <p:nvPr/>
            </p:nvSpPr>
            <p:spPr>
              <a:xfrm>
                <a:off x="838200" y="2894121"/>
                <a:ext cx="2474259" cy="707886"/>
              </a:xfrm>
              <a:prstGeom prst="rect">
                <a:avLst/>
              </a:prstGeom>
              <a:blipFill>
                <a:blip r:embed="rId3"/>
                <a:stretch>
                  <a:fillRect/>
                </a:stretch>
              </a:blipFill>
            </p:spPr>
            <p:txBody>
              <a:bodyPr/>
              <a:lstStyle/>
              <a:p>
                <a:r>
                  <a:rPr lang="zh-CN" altLang="en-US">
                    <a:noFill/>
                  </a:rPr>
                  <a:t> </a:t>
                </a:r>
              </a:p>
            </p:txBody>
          </p:sp>
        </mc:Fallback>
      </mc:AlternateContent>
      <p:pic>
        <p:nvPicPr>
          <p:cNvPr id="3074" name="Picture 2">
            <a:extLst>
              <a:ext uri="{FF2B5EF4-FFF2-40B4-BE49-F238E27FC236}">
                <a16:creationId xmlns:a16="http://schemas.microsoft.com/office/drawing/2014/main" id="{4D8A4F58-B151-4105-AAEF-6EA1C9531C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256"/>
          <a:stretch/>
        </p:blipFill>
        <p:spPr bwMode="auto">
          <a:xfrm>
            <a:off x="5689227" y="1429276"/>
            <a:ext cx="4509023" cy="363757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5A01A715-1A03-407F-B57B-02A159060343}"/>
              </a:ext>
            </a:extLst>
          </p:cNvPr>
          <p:cNvSpPr txBox="1"/>
          <p:nvPr/>
        </p:nvSpPr>
        <p:spPr>
          <a:xfrm>
            <a:off x="7013987" y="5428724"/>
            <a:ext cx="1842171" cy="369332"/>
          </a:xfrm>
          <a:prstGeom prst="rect">
            <a:avLst/>
          </a:prstGeom>
          <a:noFill/>
        </p:spPr>
        <p:txBody>
          <a:bodyPr wrap="none" rtlCol="0">
            <a:spAutoFit/>
          </a:bodyPr>
          <a:lstStyle/>
          <a:p>
            <a:r>
              <a:rPr lang="zh-CN" altLang="en-US" dirty="0"/>
              <a:t>图灵测试示意图</a:t>
            </a:r>
          </a:p>
        </p:txBody>
      </p:sp>
    </p:spTree>
    <p:extLst>
      <p:ext uri="{BB962C8B-B14F-4D97-AF65-F5344CB8AC3E}">
        <p14:creationId xmlns:p14="http://schemas.microsoft.com/office/powerpoint/2010/main" val="338928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EF0D67-2FD3-4FC9-B8E6-4AB82BCF4E7C}"/>
              </a:ext>
            </a:extLst>
          </p:cNvPr>
          <p:cNvSpPr>
            <a:spLocks noGrp="1"/>
          </p:cNvSpPr>
          <p:nvPr>
            <p:ph type="title"/>
          </p:nvPr>
        </p:nvSpPr>
        <p:spPr/>
        <p:txBody>
          <a:bodyPr/>
          <a:lstStyle/>
          <a:p>
            <a:r>
              <a:rPr lang="zh-CN" altLang="en-US" dirty="0"/>
              <a:t>特征向量</a:t>
            </a:r>
          </a:p>
        </p:txBody>
      </p:sp>
      <p:pic>
        <p:nvPicPr>
          <p:cNvPr id="5" name="图片 4">
            <a:extLst>
              <a:ext uri="{FF2B5EF4-FFF2-40B4-BE49-F238E27FC236}">
                <a16:creationId xmlns:a16="http://schemas.microsoft.com/office/drawing/2014/main" id="{52DCA47F-FDA5-4DEC-AD20-4961666F4409}"/>
              </a:ext>
            </a:extLst>
          </p:cNvPr>
          <p:cNvPicPr>
            <a:picLocks noChangeAspect="1"/>
          </p:cNvPicPr>
          <p:nvPr/>
        </p:nvPicPr>
        <p:blipFill rotWithShape="1">
          <a:blip r:embed="rId3">
            <a:extLst>
              <a:ext uri="{28A0092B-C50C-407E-A947-70E740481C1C}">
                <a14:useLocalDpi xmlns:a14="http://schemas.microsoft.com/office/drawing/2010/main" val="0"/>
              </a:ext>
            </a:extLst>
          </a:blip>
          <a:srcRect t="17325" b="14993"/>
          <a:stretch/>
        </p:blipFill>
        <p:spPr>
          <a:xfrm>
            <a:off x="132062" y="2651732"/>
            <a:ext cx="5172075" cy="3506994"/>
          </a:xfrm>
          <a:prstGeom prst="rect">
            <a:avLst/>
          </a:prstGeom>
        </p:spPr>
      </p:pic>
      <p:sp>
        <p:nvSpPr>
          <p:cNvPr id="6" name="文本框 5">
            <a:extLst>
              <a:ext uri="{FF2B5EF4-FFF2-40B4-BE49-F238E27FC236}">
                <a16:creationId xmlns:a16="http://schemas.microsoft.com/office/drawing/2014/main" id="{6E2E8094-878A-481C-9562-14AC2C23D68E}"/>
              </a:ext>
            </a:extLst>
          </p:cNvPr>
          <p:cNvSpPr txBox="1"/>
          <p:nvPr/>
        </p:nvSpPr>
        <p:spPr>
          <a:xfrm>
            <a:off x="838200" y="1801878"/>
            <a:ext cx="1313329" cy="369332"/>
          </a:xfrm>
          <a:prstGeom prst="rect">
            <a:avLst/>
          </a:prstGeom>
          <a:noFill/>
        </p:spPr>
        <p:txBody>
          <a:bodyPr wrap="square" rtlCol="0">
            <a:spAutoFit/>
          </a:bodyPr>
          <a:lstStyle/>
          <a:p>
            <a:r>
              <a:rPr lang="zh-CN" altLang="en-US" b="1" dirty="0"/>
              <a:t>卷积</a:t>
            </a:r>
          </a:p>
        </p:txBody>
      </p:sp>
      <p:sp>
        <p:nvSpPr>
          <p:cNvPr id="7" name="文本框 6">
            <a:extLst>
              <a:ext uri="{FF2B5EF4-FFF2-40B4-BE49-F238E27FC236}">
                <a16:creationId xmlns:a16="http://schemas.microsoft.com/office/drawing/2014/main" id="{B68A16C6-F5EF-4D13-94CD-6A2FE0A63085}"/>
              </a:ext>
            </a:extLst>
          </p:cNvPr>
          <p:cNvSpPr txBox="1"/>
          <p:nvPr/>
        </p:nvSpPr>
        <p:spPr>
          <a:xfrm>
            <a:off x="7196866" y="1801878"/>
            <a:ext cx="2011680" cy="369332"/>
          </a:xfrm>
          <a:prstGeom prst="rect">
            <a:avLst/>
          </a:prstGeom>
          <a:noFill/>
        </p:spPr>
        <p:txBody>
          <a:bodyPr wrap="square" rtlCol="0">
            <a:spAutoFit/>
          </a:bodyPr>
          <a:lstStyle/>
          <a:p>
            <a:r>
              <a:rPr lang="en-US" altLang="zh-CN" b="1" i="0" dirty="0">
                <a:solidFill>
                  <a:srgbClr val="1A1A1A"/>
                </a:solidFill>
                <a:effectLst/>
                <a:latin typeface="-apple-system"/>
              </a:rPr>
              <a:t>one-hot encoder</a:t>
            </a:r>
            <a:endParaRPr lang="zh-CN" altLang="en-US" dirty="0"/>
          </a:p>
        </p:txBody>
      </p:sp>
      <p:sp>
        <p:nvSpPr>
          <p:cNvPr id="8" name="文本框 7">
            <a:extLst>
              <a:ext uri="{FF2B5EF4-FFF2-40B4-BE49-F238E27FC236}">
                <a16:creationId xmlns:a16="http://schemas.microsoft.com/office/drawing/2014/main" id="{8E19E8DA-C34F-4A38-9AF9-D3C16F464096}"/>
              </a:ext>
            </a:extLst>
          </p:cNvPr>
          <p:cNvSpPr txBox="1"/>
          <p:nvPr/>
        </p:nvSpPr>
        <p:spPr>
          <a:xfrm>
            <a:off x="6096000" y="2651732"/>
            <a:ext cx="2011680" cy="3139321"/>
          </a:xfrm>
          <a:prstGeom prst="rect">
            <a:avLst/>
          </a:prstGeom>
          <a:noFill/>
        </p:spPr>
        <p:txBody>
          <a:bodyPr wrap="square" rtlCol="0">
            <a:spAutoFit/>
          </a:bodyPr>
          <a:lstStyle/>
          <a:p>
            <a:r>
              <a:rPr lang="zh-CN" altLang="en-US" dirty="0"/>
              <a:t>性别：</a:t>
            </a:r>
            <a:endParaRPr lang="en-US" altLang="zh-CN" dirty="0"/>
          </a:p>
          <a:p>
            <a:pPr lvl="1"/>
            <a:r>
              <a:rPr lang="zh-CN" altLang="en-US" dirty="0"/>
              <a:t>男：</a:t>
            </a:r>
            <a:r>
              <a:rPr lang="en-US" altLang="zh-CN" dirty="0"/>
              <a:t>10</a:t>
            </a:r>
          </a:p>
          <a:p>
            <a:pPr lvl="1"/>
            <a:r>
              <a:rPr lang="zh-CN" altLang="en-US" dirty="0"/>
              <a:t>女：</a:t>
            </a:r>
            <a:r>
              <a:rPr lang="en-US" altLang="zh-CN" dirty="0"/>
              <a:t>01</a:t>
            </a:r>
          </a:p>
          <a:p>
            <a:r>
              <a:rPr lang="zh-CN" altLang="en-US" dirty="0"/>
              <a:t>国家：</a:t>
            </a:r>
            <a:endParaRPr lang="en-US" altLang="zh-CN" dirty="0"/>
          </a:p>
          <a:p>
            <a:pPr lvl="1"/>
            <a:r>
              <a:rPr lang="zh-CN" altLang="en-US" dirty="0"/>
              <a:t>中国：</a:t>
            </a:r>
            <a:r>
              <a:rPr lang="en-US" altLang="zh-CN" dirty="0"/>
              <a:t>100</a:t>
            </a:r>
          </a:p>
          <a:p>
            <a:pPr lvl="1"/>
            <a:r>
              <a:rPr lang="zh-CN" altLang="en-US" dirty="0"/>
              <a:t>美国：</a:t>
            </a:r>
            <a:r>
              <a:rPr lang="en-US" altLang="zh-CN" dirty="0"/>
              <a:t>010</a:t>
            </a:r>
          </a:p>
          <a:p>
            <a:pPr lvl="1"/>
            <a:r>
              <a:rPr lang="zh-CN" altLang="en-US" dirty="0"/>
              <a:t>英国：</a:t>
            </a:r>
            <a:r>
              <a:rPr lang="en-US" altLang="zh-CN" dirty="0"/>
              <a:t>001</a:t>
            </a:r>
          </a:p>
          <a:p>
            <a:r>
              <a:rPr lang="zh-CN" altLang="en-US" dirty="0"/>
              <a:t>球类：</a:t>
            </a:r>
            <a:endParaRPr lang="en-US" altLang="zh-CN" dirty="0"/>
          </a:p>
          <a:p>
            <a:pPr lvl="1"/>
            <a:r>
              <a:rPr lang="zh-CN" altLang="en-US" dirty="0"/>
              <a:t>篮球：</a:t>
            </a:r>
            <a:r>
              <a:rPr lang="en-US" altLang="zh-CN" dirty="0"/>
              <a:t>100</a:t>
            </a:r>
          </a:p>
          <a:p>
            <a:pPr lvl="1"/>
            <a:r>
              <a:rPr lang="zh-CN" altLang="en-US" dirty="0"/>
              <a:t>足球：</a:t>
            </a:r>
            <a:r>
              <a:rPr lang="en-US" altLang="zh-CN" dirty="0"/>
              <a:t>010</a:t>
            </a:r>
          </a:p>
          <a:p>
            <a:pPr lvl="1"/>
            <a:r>
              <a:rPr lang="zh-CN" altLang="en-US" dirty="0"/>
              <a:t>乒乓球：</a:t>
            </a:r>
            <a:r>
              <a:rPr lang="en-US" altLang="zh-CN" dirty="0"/>
              <a:t>001</a:t>
            </a:r>
          </a:p>
        </p:txBody>
      </p:sp>
      <p:sp>
        <p:nvSpPr>
          <p:cNvPr id="9" name="文本框 8">
            <a:extLst>
              <a:ext uri="{FF2B5EF4-FFF2-40B4-BE49-F238E27FC236}">
                <a16:creationId xmlns:a16="http://schemas.microsoft.com/office/drawing/2014/main" id="{9F90040A-E39E-4EC0-AA41-F8741AE40D77}"/>
              </a:ext>
            </a:extLst>
          </p:cNvPr>
          <p:cNvSpPr txBox="1"/>
          <p:nvPr/>
        </p:nvSpPr>
        <p:spPr>
          <a:xfrm>
            <a:off x="8412480" y="2951209"/>
            <a:ext cx="2560320" cy="369332"/>
          </a:xfrm>
          <a:prstGeom prst="rect">
            <a:avLst/>
          </a:prstGeom>
          <a:noFill/>
        </p:spPr>
        <p:txBody>
          <a:bodyPr wrap="square" rtlCol="0">
            <a:spAutoFit/>
          </a:bodyPr>
          <a:lstStyle/>
          <a:p>
            <a:r>
              <a:rPr lang="en-US" altLang="zh-CN" dirty="0"/>
              <a:t>[ “</a:t>
            </a:r>
            <a:r>
              <a:rPr lang="zh-CN" altLang="en-US" dirty="0"/>
              <a:t>男</a:t>
            </a:r>
            <a:r>
              <a:rPr lang="en-US" altLang="zh-CN" dirty="0"/>
              <a:t>”,  “</a:t>
            </a:r>
            <a:r>
              <a:rPr lang="zh-CN" altLang="en-US" dirty="0"/>
              <a:t>中国</a:t>
            </a:r>
            <a:r>
              <a:rPr lang="en-US" altLang="zh-CN" dirty="0"/>
              <a:t>”,  “</a:t>
            </a:r>
            <a:r>
              <a:rPr lang="zh-CN" altLang="en-US" dirty="0"/>
              <a:t>乒乓球</a:t>
            </a:r>
            <a:r>
              <a:rPr lang="en-US" altLang="zh-CN" dirty="0"/>
              <a:t>”]</a:t>
            </a:r>
            <a:endParaRPr lang="zh-CN" altLang="en-US" dirty="0"/>
          </a:p>
        </p:txBody>
      </p:sp>
      <p:sp>
        <p:nvSpPr>
          <p:cNvPr id="10" name="文本框 9">
            <a:extLst>
              <a:ext uri="{FF2B5EF4-FFF2-40B4-BE49-F238E27FC236}">
                <a16:creationId xmlns:a16="http://schemas.microsoft.com/office/drawing/2014/main" id="{3E0C6086-FB0B-47EA-9FBF-40EB97C5F072}"/>
              </a:ext>
            </a:extLst>
          </p:cNvPr>
          <p:cNvSpPr txBox="1"/>
          <p:nvPr/>
        </p:nvSpPr>
        <p:spPr>
          <a:xfrm>
            <a:off x="8753587" y="3620776"/>
            <a:ext cx="2334410" cy="369332"/>
          </a:xfrm>
          <a:prstGeom prst="rect">
            <a:avLst/>
          </a:prstGeom>
          <a:noFill/>
        </p:spPr>
        <p:txBody>
          <a:bodyPr wrap="square" rtlCol="0">
            <a:spAutoFit/>
          </a:bodyPr>
          <a:lstStyle/>
          <a:p>
            <a:r>
              <a:rPr lang="en-US" altLang="zh-CN" dirty="0"/>
              <a:t>[1,0,1,0,0,0,0,1]</a:t>
            </a:r>
            <a:endParaRPr lang="zh-CN" altLang="en-US" dirty="0"/>
          </a:p>
        </p:txBody>
      </p:sp>
      <p:sp>
        <p:nvSpPr>
          <p:cNvPr id="11" name="文本框 10">
            <a:extLst>
              <a:ext uri="{FF2B5EF4-FFF2-40B4-BE49-F238E27FC236}">
                <a16:creationId xmlns:a16="http://schemas.microsoft.com/office/drawing/2014/main" id="{0E32CD57-F756-48F6-B24B-EE0271DB415F}"/>
              </a:ext>
            </a:extLst>
          </p:cNvPr>
          <p:cNvSpPr txBox="1"/>
          <p:nvPr/>
        </p:nvSpPr>
        <p:spPr>
          <a:xfrm>
            <a:off x="8487784" y="4405229"/>
            <a:ext cx="2866016" cy="369332"/>
          </a:xfrm>
          <a:prstGeom prst="rect">
            <a:avLst/>
          </a:prstGeom>
          <a:noFill/>
        </p:spPr>
        <p:txBody>
          <a:bodyPr wrap="square" rtlCol="0">
            <a:spAutoFit/>
          </a:bodyPr>
          <a:lstStyle/>
          <a:p>
            <a:r>
              <a:rPr lang="en-US" altLang="zh-CN" dirty="0"/>
              <a:t>[“</a:t>
            </a:r>
            <a:r>
              <a:rPr lang="zh-CN" altLang="en-US" dirty="0"/>
              <a:t>女</a:t>
            </a:r>
            <a:r>
              <a:rPr lang="en-US" altLang="zh-CN" dirty="0"/>
              <a:t>”, “</a:t>
            </a:r>
            <a:r>
              <a:rPr lang="zh-CN" altLang="en-US" dirty="0"/>
              <a:t>美国</a:t>
            </a:r>
            <a:r>
              <a:rPr lang="en-US" altLang="zh-CN" dirty="0"/>
              <a:t>”, “</a:t>
            </a:r>
            <a:r>
              <a:rPr lang="zh-CN" altLang="en-US" dirty="0"/>
              <a:t>篮球</a:t>
            </a:r>
            <a:r>
              <a:rPr lang="en-US" altLang="zh-CN" dirty="0"/>
              <a:t>”]</a:t>
            </a:r>
            <a:endParaRPr lang="zh-CN" altLang="en-US" dirty="0"/>
          </a:p>
        </p:txBody>
      </p:sp>
      <p:sp>
        <p:nvSpPr>
          <p:cNvPr id="12" name="文本框 11">
            <a:extLst>
              <a:ext uri="{FF2B5EF4-FFF2-40B4-BE49-F238E27FC236}">
                <a16:creationId xmlns:a16="http://schemas.microsoft.com/office/drawing/2014/main" id="{0FECEB4E-E4DB-48E2-9939-B14AF788586C}"/>
              </a:ext>
            </a:extLst>
          </p:cNvPr>
          <p:cNvSpPr txBox="1"/>
          <p:nvPr/>
        </p:nvSpPr>
        <p:spPr>
          <a:xfrm>
            <a:off x="8762103" y="5172663"/>
            <a:ext cx="1861073" cy="369332"/>
          </a:xfrm>
          <a:prstGeom prst="rect">
            <a:avLst/>
          </a:prstGeom>
          <a:noFill/>
        </p:spPr>
        <p:txBody>
          <a:bodyPr wrap="square" rtlCol="0">
            <a:spAutoFit/>
          </a:bodyPr>
          <a:lstStyle/>
          <a:p>
            <a:r>
              <a:rPr lang="en-US" altLang="zh-CN" dirty="0"/>
              <a:t>[0,1,0,1,0,1,0,0]</a:t>
            </a:r>
            <a:endParaRPr lang="zh-CN" altLang="en-US" dirty="0"/>
          </a:p>
        </p:txBody>
      </p:sp>
    </p:spTree>
    <p:extLst>
      <p:ext uri="{BB962C8B-B14F-4D97-AF65-F5344CB8AC3E}">
        <p14:creationId xmlns:p14="http://schemas.microsoft.com/office/powerpoint/2010/main" val="673870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31E7A1E-D340-491A-9462-8B98AB093212}"/>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1600" dirty="0">
              <a:solidFill>
                <a:srgbClr val="333333"/>
              </a:solidFill>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我们在做这些机器学习、深度学习工作时</a:t>
            </a:r>
            <a:r>
              <a:rPr kumimoji="0" lang="zh-CN" altLang="zh-CN" sz="1600" b="0" i="0" u="none" strike="noStrike" cap="none" normalizeH="0" baseline="0" dirty="0">
                <a:ln>
                  <a:noFill/>
                </a:ln>
                <a:solidFill>
                  <a:srgbClr val="333333"/>
                </a:solidFill>
                <a:effectLst/>
                <a:latin typeface="Arial" panose="020B0604020202020204" pitchFamily="34" charset="0"/>
                <a:ea typeface="Open Sans"/>
              </a:rPr>
              <a:t>都是依靠将信息转化为特征向量</a:t>
            </a: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才能</a:t>
            </a:r>
            <a:r>
              <a:rPr kumimoji="0" lang="zh-CN" altLang="zh-CN" sz="1600" b="0" i="0" u="none" strike="noStrike" cap="none" normalizeH="0" baseline="0" dirty="0">
                <a:ln>
                  <a:noFill/>
                </a:ln>
                <a:solidFill>
                  <a:srgbClr val="333333"/>
                </a:solidFill>
                <a:effectLst/>
                <a:latin typeface="Arial" panose="020B0604020202020204" pitchFamily="34" charset="0"/>
                <a:ea typeface="Open Sans"/>
              </a:rPr>
              <a:t>来进行后续的计算</a:t>
            </a: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a:t>
            </a:r>
            <a:endParaRPr kumimoji="0" lang="en-US" altLang="zh-CN" sz="1600" b="0"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600" b="0"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333333"/>
                </a:solidFill>
                <a:effectLst/>
                <a:latin typeface="Arial" panose="020B0604020202020204" pitchFamily="34" charset="0"/>
                <a:ea typeface="Open Sans"/>
              </a:rPr>
              <a:t>一个用来存储生成的特征向量的数据库</a:t>
            </a: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则一定会有诸多的使用场景</a:t>
            </a:r>
            <a:r>
              <a:rPr kumimoji="0" lang="zh-CN" altLang="zh-CN" sz="1600" b="0" i="0" u="none" strike="noStrike" cap="none" normalizeH="0" baseline="0" dirty="0">
                <a:ln>
                  <a:noFill/>
                </a:ln>
                <a:solidFill>
                  <a:srgbClr val="333333"/>
                </a:solidFill>
                <a:effectLst/>
                <a:latin typeface="Arial" panose="020B0604020202020204" pitchFamily="34" charset="0"/>
                <a:ea typeface="Open Sans"/>
              </a:rPr>
              <a:t>，Milvus则是这样的一个数据库。</a:t>
            </a:r>
            <a:endParaRPr kumimoji="0" lang="en-US" altLang="zh-CN" sz="1600" b="0"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panose="020B0604020202020204" pitchFamily="34" charset="0"/>
                <a:ea typeface="Open Sans"/>
              </a:rPr>
              <a:t>Milvus</a:t>
            </a: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数据库存储向量形式，其</a:t>
            </a:r>
            <a:r>
              <a:rPr kumimoji="0" lang="zh-CN" altLang="zh-CN" sz="1600" b="0" i="0" u="none" strike="noStrike" cap="none" normalizeH="0" baseline="0" dirty="0">
                <a:ln>
                  <a:noFill/>
                </a:ln>
                <a:solidFill>
                  <a:srgbClr val="333333"/>
                </a:solidFill>
                <a:effectLst/>
                <a:latin typeface="Arial" panose="020B0604020202020204" pitchFamily="34" charset="0"/>
                <a:ea typeface="Open Sans"/>
              </a:rPr>
              <a:t>读取速度快，并</a:t>
            </a: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且</a:t>
            </a:r>
            <a:r>
              <a:rPr lang="zh-CN" altLang="en-US" sz="1600" dirty="0">
                <a:solidFill>
                  <a:srgbClr val="333333"/>
                </a:solidFill>
                <a:latin typeface="Arial" panose="020B0604020202020204" pitchFamily="34" charset="0"/>
                <a:ea typeface="Open Sans"/>
              </a:rPr>
              <a:t>其</a:t>
            </a:r>
            <a:r>
              <a:rPr kumimoji="0" lang="zh-CN" altLang="zh-CN" sz="1600" b="0" i="0" u="none" strike="noStrike" cap="none" normalizeH="0" baseline="0" dirty="0">
                <a:ln>
                  <a:noFill/>
                </a:ln>
                <a:solidFill>
                  <a:srgbClr val="333333"/>
                </a:solidFill>
                <a:effectLst/>
                <a:latin typeface="Arial" panose="020B0604020202020204" pitchFamily="34" charset="0"/>
                <a:ea typeface="Open Sans"/>
              </a:rPr>
              <a:t>相似</a:t>
            </a: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向量</a:t>
            </a:r>
            <a:r>
              <a:rPr kumimoji="0" lang="zh-CN" altLang="zh-CN" sz="1600" b="0" i="0" u="none" strike="noStrike" cap="none" normalizeH="0" baseline="0" dirty="0">
                <a:ln>
                  <a:noFill/>
                </a:ln>
                <a:solidFill>
                  <a:srgbClr val="333333"/>
                </a:solidFill>
                <a:effectLst/>
                <a:latin typeface="Arial" panose="020B0604020202020204" pitchFamily="34" charset="0"/>
                <a:ea typeface="Open Sans"/>
              </a:rPr>
              <a:t>查询</a:t>
            </a: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的功能也可以被用在很多的方向</a:t>
            </a:r>
            <a:r>
              <a:rPr lang="zh-CN" altLang="en-US" sz="1600" dirty="0">
                <a:latin typeface="Arial" panose="020B0604020202020204" pitchFamily="34" charset="0"/>
                <a:ea typeface="Open Sans"/>
              </a:rPr>
              <a:t>。</a:t>
            </a:r>
            <a:endParaRPr lang="en-US" altLang="zh-CN" sz="1600" dirty="0">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en-US" sz="1600" b="0" i="0" u="none" strike="noStrike" cap="none" normalizeH="0" baseline="0" dirty="0">
                <a:ln>
                  <a:noFill/>
                </a:ln>
                <a:solidFill>
                  <a:srgbClr val="333333"/>
                </a:solidFill>
                <a:effectLst/>
                <a:latin typeface="Arial" panose="020B0604020202020204" pitchFamily="34" charset="0"/>
                <a:ea typeface="Open Sans"/>
              </a:rPr>
              <a:t>比如我们要说的以图搜图和相似文章查询。</a:t>
            </a:r>
            <a:endParaRPr kumimoji="0" lang="en-US" altLang="zh-CN" sz="1600" b="0"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100" b="0" i="0" u="none" strike="noStrike" cap="none" normalizeH="0" baseline="0" dirty="0">
              <a:ln>
                <a:noFill/>
              </a:ln>
              <a:solidFill>
                <a:srgbClr val="333333"/>
              </a:solidFill>
              <a:effectLst/>
              <a:latin typeface="Arial" panose="020B0604020202020204" pitchFamily="34" charset="0"/>
              <a:ea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rgbClr val="333333"/>
                </a:solidFill>
                <a:effectLst/>
                <a:latin typeface="Arial" panose="020B0604020202020204" pitchFamily="34" charset="0"/>
                <a:ea typeface="Open Sans"/>
                <a:hlinkClick r:id="rId3"/>
              </a:rPr>
              <a:t>https://milvus.io/cn/</a:t>
            </a:r>
            <a:endParaRPr kumimoji="0" lang="en-US" altLang="zh-CN" sz="1600" b="0" i="0" u="none" strike="noStrike" cap="none" normalizeH="0" baseline="0" dirty="0">
              <a:ln>
                <a:noFill/>
              </a:ln>
              <a:solidFill>
                <a:srgbClr val="333333"/>
              </a:solidFill>
              <a:effectLst/>
              <a:latin typeface="Arial" panose="020B0604020202020204" pitchFamily="34" charset="0"/>
              <a:ea typeface="Open Sans"/>
            </a:endParaRPr>
          </a:p>
        </p:txBody>
      </p:sp>
      <p:sp>
        <p:nvSpPr>
          <p:cNvPr id="4" name="文本框 3">
            <a:extLst>
              <a:ext uri="{FF2B5EF4-FFF2-40B4-BE49-F238E27FC236}">
                <a16:creationId xmlns:a16="http://schemas.microsoft.com/office/drawing/2014/main" id="{2423F394-30FC-4168-A90E-ABAB90471AC5}"/>
              </a:ext>
            </a:extLst>
          </p:cNvPr>
          <p:cNvSpPr txBox="1"/>
          <p:nvPr/>
        </p:nvSpPr>
        <p:spPr>
          <a:xfrm>
            <a:off x="838200" y="1034472"/>
            <a:ext cx="1588897" cy="707886"/>
          </a:xfrm>
          <a:prstGeom prst="rect">
            <a:avLst/>
          </a:prstGeom>
          <a:noFill/>
        </p:spPr>
        <p:txBody>
          <a:bodyPr wrap="none" rtlCol="0">
            <a:spAutoFit/>
          </a:bodyPr>
          <a:lstStyle/>
          <a:p>
            <a:r>
              <a:rPr lang="en-US" altLang="zh-CN" sz="4000" dirty="0"/>
              <a:t>Milvus</a:t>
            </a:r>
            <a:endParaRPr lang="zh-CN" altLang="en-US" sz="4000" dirty="0"/>
          </a:p>
        </p:txBody>
      </p:sp>
    </p:spTree>
    <p:extLst>
      <p:ext uri="{BB962C8B-B14F-4D97-AF65-F5344CB8AC3E}">
        <p14:creationId xmlns:p14="http://schemas.microsoft.com/office/powerpoint/2010/main" val="765565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24D927-6747-4A1E-A04D-B7601B2A4D3E}"/>
              </a:ext>
            </a:extLst>
          </p:cNvPr>
          <p:cNvSpPr>
            <a:spLocks noGrp="1"/>
          </p:cNvSpPr>
          <p:nvPr>
            <p:ph type="title"/>
          </p:nvPr>
        </p:nvSpPr>
        <p:spPr/>
        <p:txBody>
          <a:bodyPr/>
          <a:lstStyle/>
          <a:p>
            <a:r>
              <a:rPr lang="zh-CN" altLang="en-US" dirty="0"/>
              <a:t>以图搜图</a:t>
            </a:r>
          </a:p>
        </p:txBody>
      </p:sp>
      <p:sp>
        <p:nvSpPr>
          <p:cNvPr id="23" name="矩形 22">
            <a:extLst>
              <a:ext uri="{FF2B5EF4-FFF2-40B4-BE49-F238E27FC236}">
                <a16:creationId xmlns:a16="http://schemas.microsoft.com/office/drawing/2014/main" id="{D33D314E-315B-44D1-B12C-429C169BF428}"/>
              </a:ext>
            </a:extLst>
          </p:cNvPr>
          <p:cNvSpPr/>
          <p:nvPr/>
        </p:nvSpPr>
        <p:spPr>
          <a:xfrm>
            <a:off x="3238503" y="2493819"/>
            <a:ext cx="1219200" cy="951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图片</a:t>
            </a:r>
          </a:p>
        </p:txBody>
      </p:sp>
      <p:sp>
        <p:nvSpPr>
          <p:cNvPr id="24" name="矩形 23">
            <a:extLst>
              <a:ext uri="{FF2B5EF4-FFF2-40B4-BE49-F238E27FC236}">
                <a16:creationId xmlns:a16="http://schemas.microsoft.com/office/drawing/2014/main" id="{CFA1079C-973E-4379-A205-2F540FDD4CA2}"/>
              </a:ext>
            </a:extLst>
          </p:cNvPr>
          <p:cNvSpPr/>
          <p:nvPr/>
        </p:nvSpPr>
        <p:spPr>
          <a:xfrm>
            <a:off x="6812976" y="2493818"/>
            <a:ext cx="1902691" cy="9513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Milvus</a:t>
            </a:r>
            <a:r>
              <a:rPr lang="zh-CN" altLang="en-US" dirty="0"/>
              <a:t>数据库</a:t>
            </a:r>
          </a:p>
        </p:txBody>
      </p:sp>
      <p:sp>
        <p:nvSpPr>
          <p:cNvPr id="25" name="矩形 24">
            <a:extLst>
              <a:ext uri="{FF2B5EF4-FFF2-40B4-BE49-F238E27FC236}">
                <a16:creationId xmlns:a16="http://schemas.microsoft.com/office/drawing/2014/main" id="{01E23C9C-FC96-4F2A-9A15-E885FC83A253}"/>
              </a:ext>
            </a:extLst>
          </p:cNvPr>
          <p:cNvSpPr/>
          <p:nvPr/>
        </p:nvSpPr>
        <p:spPr>
          <a:xfrm>
            <a:off x="2859812" y="4387273"/>
            <a:ext cx="1976581" cy="10252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LDB</a:t>
            </a:r>
            <a:endParaRPr lang="zh-CN" altLang="en-US" dirty="0"/>
          </a:p>
        </p:txBody>
      </p:sp>
      <p:cxnSp>
        <p:nvCxnSpPr>
          <p:cNvPr id="26" name="直接箭头连接符 25">
            <a:extLst>
              <a:ext uri="{FF2B5EF4-FFF2-40B4-BE49-F238E27FC236}">
                <a16:creationId xmlns:a16="http://schemas.microsoft.com/office/drawing/2014/main" id="{6ECDFC2D-BD57-4192-80E5-C122207924A5}"/>
              </a:ext>
            </a:extLst>
          </p:cNvPr>
          <p:cNvCxnSpPr>
            <a:cxnSpLocks/>
            <a:stCxn id="23" idx="3"/>
            <a:endCxn id="24" idx="1"/>
          </p:cNvCxnSpPr>
          <p:nvPr/>
        </p:nvCxnSpPr>
        <p:spPr>
          <a:xfrm flipV="1">
            <a:off x="4457703" y="2969491"/>
            <a:ext cx="235527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937CE697-DD0C-4986-BA5F-C2E47AAAB355}"/>
              </a:ext>
            </a:extLst>
          </p:cNvPr>
          <p:cNvCxnSpPr>
            <a:cxnSpLocks/>
            <a:stCxn id="23" idx="2"/>
            <a:endCxn id="25" idx="0"/>
          </p:cNvCxnSpPr>
          <p:nvPr/>
        </p:nvCxnSpPr>
        <p:spPr>
          <a:xfrm>
            <a:off x="3848103" y="3445164"/>
            <a:ext cx="0" cy="942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1E4AD333-70A6-4827-8369-6F27FF869110}"/>
              </a:ext>
            </a:extLst>
          </p:cNvPr>
          <p:cNvSpPr txBox="1"/>
          <p:nvPr/>
        </p:nvSpPr>
        <p:spPr>
          <a:xfrm>
            <a:off x="4836393" y="2678546"/>
            <a:ext cx="1314280" cy="276999"/>
          </a:xfrm>
          <a:prstGeom prst="rect">
            <a:avLst/>
          </a:prstGeom>
          <a:noFill/>
        </p:spPr>
        <p:txBody>
          <a:bodyPr wrap="square" rtlCol="0">
            <a:spAutoFit/>
          </a:bodyPr>
          <a:lstStyle/>
          <a:p>
            <a:r>
              <a:rPr lang="en-US" altLang="zh-CN" sz="1200" dirty="0"/>
              <a:t>1.</a:t>
            </a:r>
            <a:r>
              <a:rPr lang="zh-CN" altLang="en-US" sz="1200" dirty="0"/>
              <a:t>提取向量</a:t>
            </a:r>
            <a:r>
              <a:rPr lang="en-US" altLang="zh-CN" sz="1200" dirty="0"/>
              <a:t>/</a:t>
            </a:r>
            <a:r>
              <a:rPr lang="zh-CN" altLang="en-US" sz="1200" dirty="0"/>
              <a:t>搜索</a:t>
            </a:r>
          </a:p>
        </p:txBody>
      </p:sp>
      <p:cxnSp>
        <p:nvCxnSpPr>
          <p:cNvPr id="30" name="直接箭头连接符 29">
            <a:extLst>
              <a:ext uri="{FF2B5EF4-FFF2-40B4-BE49-F238E27FC236}">
                <a16:creationId xmlns:a16="http://schemas.microsoft.com/office/drawing/2014/main" id="{07D90B01-EA79-4B78-BE6F-DE62A60E309B}"/>
              </a:ext>
            </a:extLst>
          </p:cNvPr>
          <p:cNvCxnSpPr/>
          <p:nvPr/>
        </p:nvCxnSpPr>
        <p:spPr>
          <a:xfrm flipH="1">
            <a:off x="4457703" y="3168164"/>
            <a:ext cx="23552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文本框 30">
            <a:extLst>
              <a:ext uri="{FF2B5EF4-FFF2-40B4-BE49-F238E27FC236}">
                <a16:creationId xmlns:a16="http://schemas.microsoft.com/office/drawing/2014/main" id="{EBA24776-B1BE-42C7-9866-2FC6D5DABA1A}"/>
              </a:ext>
            </a:extLst>
          </p:cNvPr>
          <p:cNvSpPr txBox="1"/>
          <p:nvPr/>
        </p:nvSpPr>
        <p:spPr>
          <a:xfrm>
            <a:off x="4741313" y="3207421"/>
            <a:ext cx="1524776" cy="276999"/>
          </a:xfrm>
          <a:prstGeom prst="rect">
            <a:avLst/>
          </a:prstGeom>
          <a:noFill/>
        </p:spPr>
        <p:txBody>
          <a:bodyPr wrap="none" rtlCol="0">
            <a:spAutoFit/>
          </a:bodyPr>
          <a:lstStyle/>
          <a:p>
            <a:r>
              <a:rPr lang="en-US" altLang="zh-CN" sz="1200" dirty="0"/>
              <a:t>2.</a:t>
            </a:r>
            <a:r>
              <a:rPr lang="zh-CN" altLang="en-US" sz="1200" dirty="0"/>
              <a:t>返回</a:t>
            </a:r>
            <a:r>
              <a:rPr lang="en-US" altLang="zh-CN" sz="1200" dirty="0" err="1"/>
              <a:t>topK</a:t>
            </a:r>
            <a:r>
              <a:rPr lang="zh-CN" altLang="en-US" sz="1200" dirty="0"/>
              <a:t>个结果</a:t>
            </a:r>
            <a:r>
              <a:rPr lang="en-US" altLang="zh-CN" sz="1200" dirty="0"/>
              <a:t>ID</a:t>
            </a:r>
            <a:endParaRPr lang="zh-CN" altLang="en-US" sz="1200" dirty="0"/>
          </a:p>
        </p:txBody>
      </p:sp>
      <p:sp>
        <p:nvSpPr>
          <p:cNvPr id="32" name="文本框 31">
            <a:extLst>
              <a:ext uri="{FF2B5EF4-FFF2-40B4-BE49-F238E27FC236}">
                <a16:creationId xmlns:a16="http://schemas.microsoft.com/office/drawing/2014/main" id="{57354A0C-6DC8-4DB5-9D97-134A370B23CF}"/>
              </a:ext>
            </a:extLst>
          </p:cNvPr>
          <p:cNvSpPr txBox="1"/>
          <p:nvPr/>
        </p:nvSpPr>
        <p:spPr>
          <a:xfrm>
            <a:off x="2222509" y="3786957"/>
            <a:ext cx="1625593" cy="276999"/>
          </a:xfrm>
          <a:prstGeom prst="rect">
            <a:avLst/>
          </a:prstGeom>
          <a:noFill/>
        </p:spPr>
        <p:txBody>
          <a:bodyPr wrap="square" rtlCol="0">
            <a:spAutoFit/>
          </a:bodyPr>
          <a:lstStyle/>
          <a:p>
            <a:r>
              <a:rPr lang="en-US" altLang="zh-CN" sz="1200" dirty="0"/>
              <a:t>3.</a:t>
            </a:r>
            <a:r>
              <a:rPr lang="zh-CN" altLang="en-US" sz="1200" dirty="0"/>
              <a:t>通过</a:t>
            </a:r>
            <a:r>
              <a:rPr lang="en-US" altLang="zh-CN" sz="1200" dirty="0"/>
              <a:t>ID</a:t>
            </a:r>
            <a:r>
              <a:rPr lang="zh-CN" altLang="en-US" sz="1200" dirty="0"/>
              <a:t>检索数据库</a:t>
            </a:r>
          </a:p>
        </p:txBody>
      </p:sp>
      <p:cxnSp>
        <p:nvCxnSpPr>
          <p:cNvPr id="34" name="直接箭头连接符 33">
            <a:extLst>
              <a:ext uri="{FF2B5EF4-FFF2-40B4-BE49-F238E27FC236}">
                <a16:creationId xmlns:a16="http://schemas.microsoft.com/office/drawing/2014/main" id="{4F5F0E6A-C3E0-4697-8A84-FB1CB81549EA}"/>
              </a:ext>
            </a:extLst>
          </p:cNvPr>
          <p:cNvCxnSpPr/>
          <p:nvPr/>
        </p:nvCxnSpPr>
        <p:spPr>
          <a:xfrm flipV="1">
            <a:off x="4060540" y="3445163"/>
            <a:ext cx="0" cy="942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文本框 34">
            <a:extLst>
              <a:ext uri="{FF2B5EF4-FFF2-40B4-BE49-F238E27FC236}">
                <a16:creationId xmlns:a16="http://schemas.microsoft.com/office/drawing/2014/main" id="{A21994B5-A5F9-4F1E-A3F5-EF1725E9E513}"/>
              </a:ext>
            </a:extLst>
          </p:cNvPr>
          <p:cNvSpPr txBox="1"/>
          <p:nvPr/>
        </p:nvSpPr>
        <p:spPr>
          <a:xfrm>
            <a:off x="4162143" y="3693470"/>
            <a:ext cx="1283848" cy="461665"/>
          </a:xfrm>
          <a:prstGeom prst="rect">
            <a:avLst/>
          </a:prstGeom>
          <a:noFill/>
        </p:spPr>
        <p:txBody>
          <a:bodyPr wrap="square" rtlCol="0">
            <a:spAutoFit/>
          </a:bodyPr>
          <a:lstStyle/>
          <a:p>
            <a:r>
              <a:rPr lang="en-US" altLang="zh-CN" sz="1200" dirty="0"/>
              <a:t>4.</a:t>
            </a:r>
            <a:r>
              <a:rPr lang="zh-CN" altLang="en-US" sz="1200" dirty="0"/>
              <a:t>返回</a:t>
            </a:r>
            <a:r>
              <a:rPr lang="en-US" altLang="zh-CN" sz="1200" dirty="0"/>
              <a:t>ID</a:t>
            </a:r>
            <a:r>
              <a:rPr lang="zh-CN" altLang="en-US" sz="1200" dirty="0"/>
              <a:t>对应图片本地存储位置</a:t>
            </a:r>
          </a:p>
        </p:txBody>
      </p:sp>
      <p:sp>
        <p:nvSpPr>
          <p:cNvPr id="36" name="文本框 35">
            <a:extLst>
              <a:ext uri="{FF2B5EF4-FFF2-40B4-BE49-F238E27FC236}">
                <a16:creationId xmlns:a16="http://schemas.microsoft.com/office/drawing/2014/main" id="{010E1263-4A55-4F29-BD2E-680F5827684F}"/>
              </a:ext>
            </a:extLst>
          </p:cNvPr>
          <p:cNvSpPr txBox="1"/>
          <p:nvPr/>
        </p:nvSpPr>
        <p:spPr>
          <a:xfrm>
            <a:off x="7210139" y="4715225"/>
            <a:ext cx="1108363" cy="369332"/>
          </a:xfrm>
          <a:prstGeom prst="rect">
            <a:avLst/>
          </a:prstGeom>
          <a:noFill/>
        </p:spPr>
        <p:txBody>
          <a:bodyPr wrap="square" rtlCol="0">
            <a:spAutoFit/>
          </a:bodyPr>
          <a:lstStyle/>
          <a:p>
            <a:r>
              <a:rPr lang="zh-CN" altLang="en-US" dirty="0"/>
              <a:t>检索过程</a:t>
            </a:r>
          </a:p>
        </p:txBody>
      </p:sp>
    </p:spTree>
    <p:extLst>
      <p:ext uri="{BB962C8B-B14F-4D97-AF65-F5344CB8AC3E}">
        <p14:creationId xmlns:p14="http://schemas.microsoft.com/office/powerpoint/2010/main" val="230539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7B5781-14A8-4071-8118-4CABE08F4CE0}"/>
              </a:ext>
            </a:extLst>
          </p:cNvPr>
          <p:cNvSpPr>
            <a:spLocks noGrp="1"/>
          </p:cNvSpPr>
          <p:nvPr>
            <p:ph type="title"/>
          </p:nvPr>
        </p:nvSpPr>
        <p:spPr/>
        <p:txBody>
          <a:bodyPr/>
          <a:lstStyle/>
          <a:p>
            <a:r>
              <a:rPr lang="zh-CN" altLang="en-US" dirty="0"/>
              <a:t>相似文本召回</a:t>
            </a:r>
          </a:p>
        </p:txBody>
      </p:sp>
      <p:sp>
        <p:nvSpPr>
          <p:cNvPr id="4" name="矩形 3">
            <a:extLst>
              <a:ext uri="{FF2B5EF4-FFF2-40B4-BE49-F238E27FC236}">
                <a16:creationId xmlns:a16="http://schemas.microsoft.com/office/drawing/2014/main" id="{70A90491-163B-46A7-98FA-6D243F80B39F}"/>
              </a:ext>
            </a:extLst>
          </p:cNvPr>
          <p:cNvSpPr/>
          <p:nvPr/>
        </p:nvSpPr>
        <p:spPr>
          <a:xfrm>
            <a:off x="2192481" y="3039341"/>
            <a:ext cx="1589809" cy="11014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文章</a:t>
            </a:r>
          </a:p>
        </p:txBody>
      </p:sp>
      <p:sp>
        <p:nvSpPr>
          <p:cNvPr id="5" name="矩形 4">
            <a:extLst>
              <a:ext uri="{FF2B5EF4-FFF2-40B4-BE49-F238E27FC236}">
                <a16:creationId xmlns:a16="http://schemas.microsoft.com/office/drawing/2014/main" id="{F7BA1016-0F92-4593-A302-399DF7922A2B}"/>
              </a:ext>
            </a:extLst>
          </p:cNvPr>
          <p:cNvSpPr/>
          <p:nvPr/>
        </p:nvSpPr>
        <p:spPr>
          <a:xfrm>
            <a:off x="6733309" y="3002973"/>
            <a:ext cx="3377045" cy="11741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Milvus</a:t>
            </a:r>
            <a:r>
              <a:rPr lang="zh-CN" altLang="en-US" dirty="0"/>
              <a:t>数据库</a:t>
            </a:r>
          </a:p>
        </p:txBody>
      </p:sp>
      <p:cxnSp>
        <p:nvCxnSpPr>
          <p:cNvPr id="7" name="直接箭头连接符 6">
            <a:extLst>
              <a:ext uri="{FF2B5EF4-FFF2-40B4-BE49-F238E27FC236}">
                <a16:creationId xmlns:a16="http://schemas.microsoft.com/office/drawing/2014/main" id="{9685D7AC-41F5-46F3-8E04-9C1D96EF6E4A}"/>
              </a:ext>
            </a:extLst>
          </p:cNvPr>
          <p:cNvCxnSpPr/>
          <p:nvPr/>
        </p:nvCxnSpPr>
        <p:spPr>
          <a:xfrm>
            <a:off x="3782290" y="3408218"/>
            <a:ext cx="29510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3ACF9E0-66AC-4CE3-B9FB-8EE08EF4908C}"/>
              </a:ext>
            </a:extLst>
          </p:cNvPr>
          <p:cNvSpPr txBox="1"/>
          <p:nvPr/>
        </p:nvSpPr>
        <p:spPr>
          <a:xfrm>
            <a:off x="4543987" y="3082683"/>
            <a:ext cx="1165704" cy="276999"/>
          </a:xfrm>
          <a:prstGeom prst="rect">
            <a:avLst/>
          </a:prstGeom>
          <a:noFill/>
        </p:spPr>
        <p:txBody>
          <a:bodyPr wrap="none" rtlCol="0">
            <a:spAutoFit/>
          </a:bodyPr>
          <a:lstStyle/>
          <a:p>
            <a:r>
              <a:rPr lang="zh-CN" altLang="en-US" sz="1200" dirty="0"/>
              <a:t>提取向量</a:t>
            </a:r>
            <a:r>
              <a:rPr lang="en-US" altLang="zh-CN" sz="1200" dirty="0"/>
              <a:t>/</a:t>
            </a:r>
            <a:r>
              <a:rPr lang="zh-CN" altLang="en-US" sz="1200" dirty="0"/>
              <a:t>检索</a:t>
            </a:r>
          </a:p>
        </p:txBody>
      </p:sp>
      <p:cxnSp>
        <p:nvCxnSpPr>
          <p:cNvPr id="10" name="直接箭头连接符 9">
            <a:extLst>
              <a:ext uri="{FF2B5EF4-FFF2-40B4-BE49-F238E27FC236}">
                <a16:creationId xmlns:a16="http://schemas.microsoft.com/office/drawing/2014/main" id="{EC8DDAB1-C1B9-4EC0-8AE3-ECE6D4A58D63}"/>
              </a:ext>
            </a:extLst>
          </p:cNvPr>
          <p:cNvCxnSpPr/>
          <p:nvPr/>
        </p:nvCxnSpPr>
        <p:spPr>
          <a:xfrm flipH="1">
            <a:off x="3782290" y="3782291"/>
            <a:ext cx="29510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CEE2C8AE-69B4-435D-B703-A7C7E7235477}"/>
              </a:ext>
            </a:extLst>
          </p:cNvPr>
          <p:cNvSpPr txBox="1"/>
          <p:nvPr/>
        </p:nvSpPr>
        <p:spPr>
          <a:xfrm>
            <a:off x="4240547" y="3841219"/>
            <a:ext cx="2021707" cy="276999"/>
          </a:xfrm>
          <a:prstGeom prst="rect">
            <a:avLst/>
          </a:prstGeom>
          <a:noFill/>
        </p:spPr>
        <p:txBody>
          <a:bodyPr wrap="none" rtlCol="0">
            <a:spAutoFit/>
          </a:bodyPr>
          <a:lstStyle/>
          <a:p>
            <a:r>
              <a:rPr lang="zh-CN" altLang="en-US" sz="1200" dirty="0"/>
              <a:t>返回近似文章</a:t>
            </a:r>
            <a:r>
              <a:rPr lang="en-US" altLang="zh-CN" sz="1200" dirty="0"/>
              <a:t>ID</a:t>
            </a:r>
            <a:r>
              <a:rPr lang="zh-CN" altLang="en-US" sz="1200" dirty="0"/>
              <a:t>及近似距离</a:t>
            </a:r>
          </a:p>
        </p:txBody>
      </p:sp>
    </p:spTree>
    <p:extLst>
      <p:ext uri="{BB962C8B-B14F-4D97-AF65-F5344CB8AC3E}">
        <p14:creationId xmlns:p14="http://schemas.microsoft.com/office/powerpoint/2010/main" val="15515058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3035</TotalTime>
  <Words>1168</Words>
  <Application>Microsoft Office PowerPoint</Application>
  <PresentationFormat>宽屏</PresentationFormat>
  <Paragraphs>92</Paragraphs>
  <Slides>9</Slides>
  <Notes>9</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9</vt:i4>
      </vt:variant>
    </vt:vector>
  </HeadingPairs>
  <TitlesOfParts>
    <vt:vector size="15" baseType="lpstr">
      <vt:lpstr>-apple-system</vt:lpstr>
      <vt:lpstr>等线</vt:lpstr>
      <vt:lpstr>等线 Light</vt:lpstr>
      <vt:lpstr>Arial</vt:lpstr>
      <vt:lpstr>Cambria Math</vt:lpstr>
      <vt:lpstr>Office 主题​​</vt:lpstr>
      <vt:lpstr>Milvus</vt:lpstr>
      <vt:lpstr>PowerPoint 演示文稿</vt:lpstr>
      <vt:lpstr>PowerPoint 演示文稿</vt:lpstr>
      <vt:lpstr>PowerPoint 演示文稿</vt:lpstr>
      <vt:lpstr>人工智能</vt:lpstr>
      <vt:lpstr>特征向量</vt:lpstr>
      <vt:lpstr>PowerPoint 演示文稿</vt:lpstr>
      <vt:lpstr>以图搜图</vt:lpstr>
      <vt:lpstr>相似文本召回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Milvus</dc:title>
  <dc:creator>Windows User</dc:creator>
  <cp:lastModifiedBy>杨 小卿</cp:lastModifiedBy>
  <cp:revision>273</cp:revision>
  <dcterms:created xsi:type="dcterms:W3CDTF">2020-08-04T05:58:09Z</dcterms:created>
  <dcterms:modified xsi:type="dcterms:W3CDTF">2020-08-10T00:49:00Z</dcterms:modified>
</cp:coreProperties>
</file>