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89" r:id="rId22"/>
    <p:sldId id="286" r:id="rId23"/>
    <p:sldId id="287" r:id="rId24"/>
    <p:sldId id="274" r:id="rId25"/>
    <p:sldId id="288" r:id="rId26"/>
    <p:sldId id="275" r:id="rId27"/>
    <p:sldId id="279" r:id="rId28"/>
    <p:sldId id="280" r:id="rId29"/>
    <p:sldId id="282" r:id="rId30"/>
    <p:sldId id="283" r:id="rId31"/>
    <p:sldId id="284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5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0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0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635A-922C-4856-BB40-83B21F911ED1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SET10108 – Concurrent and Parallel Systems</a:t>
            </a:r>
          </a:p>
        </p:txBody>
      </p:sp>
    </p:spTree>
    <p:extLst>
      <p:ext uri="{BB962C8B-B14F-4D97-AF65-F5344CB8AC3E}">
        <p14:creationId xmlns:p14="http://schemas.microsoft.com/office/powerpoint/2010/main" val="6682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also look at how modern CPUs can perform parallel operations</a:t>
            </a:r>
          </a:p>
          <a:p>
            <a:pPr lvl="1"/>
            <a:r>
              <a:rPr lang="en-GB" dirty="0"/>
              <a:t>Single Instruction Multiple Data (SIMD)</a:t>
            </a:r>
          </a:p>
          <a:p>
            <a:pPr lvl="1"/>
            <a:r>
              <a:rPr lang="en-GB" dirty="0"/>
              <a:t>Vector processing</a:t>
            </a:r>
          </a:p>
          <a:p>
            <a:r>
              <a:rPr lang="en-GB" dirty="0"/>
              <a:t>Very good for particular tasks, but very limited in what is possible</a:t>
            </a:r>
          </a:p>
          <a:p>
            <a:r>
              <a:rPr lang="en-GB" dirty="0"/>
              <a:t>Requires low level manipulation of data and instructions – is therefore difficult to operate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422357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also look at how we can exploit multi-machine parallelism across a network</a:t>
            </a:r>
          </a:p>
          <a:p>
            <a:r>
              <a:rPr lang="en-GB" dirty="0"/>
              <a:t>We will use MPI (Message Passing Interface) to support our distributed parallelism</a:t>
            </a:r>
          </a:p>
          <a:p>
            <a:pPr lvl="1"/>
            <a:r>
              <a:rPr lang="en-GB" dirty="0"/>
              <a:t>MPI is the industry standard approach</a:t>
            </a:r>
          </a:p>
          <a:p>
            <a:r>
              <a:rPr lang="en-GB" dirty="0"/>
              <a:t>MPI is fast and efficient – for a distributed architecture</a:t>
            </a:r>
          </a:p>
          <a:p>
            <a:r>
              <a:rPr lang="en-GB" dirty="0"/>
              <a:t>We will look at the problems of I/O and CPU bound problems here as well</a:t>
            </a:r>
          </a:p>
        </p:txBody>
      </p:sp>
    </p:spTree>
    <p:extLst>
      <p:ext uri="{BB962C8B-B14F-4D97-AF65-F5344CB8AC3E}">
        <p14:creationId xmlns:p14="http://schemas.microsoft.com/office/powerpoint/2010/main" val="7473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finish the module by doing some GPU programming via </a:t>
            </a:r>
            <a:r>
              <a:rPr lang="en-GB" dirty="0" err="1"/>
              <a:t>OpenCL</a:t>
            </a:r>
            <a:r>
              <a:rPr lang="en-GB" dirty="0"/>
              <a:t> and CUDA</a:t>
            </a:r>
          </a:p>
          <a:p>
            <a:r>
              <a:rPr lang="en-GB" dirty="0" err="1"/>
              <a:t>OpenCL</a:t>
            </a:r>
            <a:r>
              <a:rPr lang="en-GB" dirty="0"/>
              <a:t> and CUDA work using small programs that process data on the GPU and return a result</a:t>
            </a:r>
          </a:p>
          <a:p>
            <a:pPr lvl="1"/>
            <a:r>
              <a:rPr lang="en-GB" dirty="0"/>
              <a:t>Much like using </a:t>
            </a:r>
            <a:r>
              <a:rPr lang="en-GB" dirty="0" err="1"/>
              <a:t>shaders</a:t>
            </a:r>
            <a:r>
              <a:rPr lang="en-GB" dirty="0"/>
              <a:t> in many regards</a:t>
            </a:r>
          </a:p>
          <a:p>
            <a:r>
              <a:rPr lang="en-GB" dirty="0"/>
              <a:t>We will be examining data parallel problems in more detail during this section of the module</a:t>
            </a:r>
          </a:p>
        </p:txBody>
      </p:sp>
    </p:spTree>
    <p:extLst>
      <p:ext uri="{BB962C8B-B14F-4D97-AF65-F5344CB8AC3E}">
        <p14:creationId xmlns:p14="http://schemas.microsoft.com/office/powerpoint/2010/main" val="39977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6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work in concurrency and parallelism?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developers relied on CPU performance increases to overcome limitations caused by larger computational problems</a:t>
            </a:r>
          </a:p>
          <a:p>
            <a:pPr lvl="1"/>
            <a:r>
              <a:rPr lang="en-GB" dirty="0"/>
              <a:t>From 1986 till 2002 CPU speeds increased by an average of 50% per year</a:t>
            </a:r>
          </a:p>
          <a:p>
            <a:r>
              <a:rPr lang="en-GB" dirty="0"/>
              <a:t>This is no longer the case</a:t>
            </a:r>
          </a:p>
          <a:p>
            <a:pPr lvl="1"/>
            <a:r>
              <a:rPr lang="en-GB" dirty="0"/>
              <a:t>Since 2002 the average increase is 20% per year – and this has been due to multicore</a:t>
            </a:r>
          </a:p>
          <a:p>
            <a:r>
              <a:rPr lang="en-GB" dirty="0"/>
              <a:t>We can no longer rely on faster single core performance to overcome our performance limitations</a:t>
            </a:r>
          </a:p>
        </p:txBody>
      </p:sp>
    </p:spTree>
    <p:extLst>
      <p:ext uri="{BB962C8B-B14F-4D97-AF65-F5344CB8AC3E}">
        <p14:creationId xmlns:p14="http://schemas.microsoft.com/office/powerpoint/2010/main" val="191462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Moore’s Law states that CPU performance will double every 18 months</a:t>
            </a:r>
          </a:p>
          <a:p>
            <a:pPr lvl="1"/>
            <a:r>
              <a:rPr lang="en-GB" dirty="0"/>
              <a:t>Do you think this is still the case?</a:t>
            </a:r>
          </a:p>
          <a:p>
            <a:r>
              <a:rPr lang="en-GB" dirty="0"/>
              <a:t>This isn’t actually Moore’s Law.  Moore’s Law states that transistors per square inch would double every 18 months</a:t>
            </a:r>
          </a:p>
          <a:p>
            <a:pPr lvl="1"/>
            <a:r>
              <a:rPr lang="en-GB" dirty="0"/>
              <a:t>Do you think this is still the case?</a:t>
            </a:r>
          </a:p>
          <a:p>
            <a:pPr lvl="1"/>
            <a:r>
              <a:rPr lang="en-GB" dirty="0"/>
              <a:t>In fact, current projections place Moore’s Law to have become obsolete at the end of 2013</a:t>
            </a:r>
          </a:p>
        </p:txBody>
      </p:sp>
    </p:spTree>
    <p:extLst>
      <p:ext uri="{BB962C8B-B14F-4D97-AF65-F5344CB8AC3E}">
        <p14:creationId xmlns:p14="http://schemas.microsoft.com/office/powerpoint/2010/main" val="15169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Clock Speeds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CPU clock speeds levelled out around 2005</a:t>
            </a:r>
          </a:p>
          <a:p>
            <a:pPr lvl="1"/>
            <a:r>
              <a:rPr lang="en-GB" dirty="0"/>
              <a:t>Who can remember buying 3.2GHz processors – we can’t really get much better now</a:t>
            </a:r>
          </a:p>
          <a:p>
            <a:r>
              <a:rPr lang="en-GB" dirty="0"/>
              <a:t>Our big problem is the heat generated on the chip at the high clock speeds – we cannot cool the CPU fast enough</a:t>
            </a:r>
          </a:p>
          <a:p>
            <a:r>
              <a:rPr lang="en-GB" dirty="0"/>
              <a:t>Multicore has been proposed as the solution to the problem</a:t>
            </a:r>
          </a:p>
        </p:txBody>
      </p:sp>
      <p:pic>
        <p:nvPicPr>
          <p:cNvPr id="6148" name="Picture 4" descr="http://www.r-bloggers.com/wp-content/uploads/2011/01/clock_speed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0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Core 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2005 – Intel 3.2 GHz Pentium 4 with dual core</a:t>
            </a:r>
          </a:p>
          <a:p>
            <a:pPr lvl="1"/>
            <a:r>
              <a:rPr lang="en-GB" dirty="0"/>
              <a:t>This is also the year of the tri-core Xbox 360 and Cell based PS3</a:t>
            </a:r>
          </a:p>
          <a:p>
            <a:r>
              <a:rPr lang="en-GB" dirty="0"/>
              <a:t>2007 – Intel Core 2 Quad Q6600</a:t>
            </a:r>
          </a:p>
          <a:p>
            <a:pPr lvl="1"/>
            <a:r>
              <a:rPr lang="en-GB" dirty="0"/>
              <a:t>First quad core on the market</a:t>
            </a:r>
          </a:p>
          <a:p>
            <a:r>
              <a:rPr lang="en-GB" dirty="0"/>
              <a:t>2013 – </a:t>
            </a:r>
            <a:r>
              <a:rPr lang="en-GB" dirty="0" err="1"/>
              <a:t>Octa</a:t>
            </a:r>
            <a:r>
              <a:rPr lang="en-GB" dirty="0"/>
              <a:t> (8) Core processors becoming the norm?</a:t>
            </a:r>
          </a:p>
          <a:p>
            <a:pPr lvl="1"/>
            <a:r>
              <a:rPr lang="en-GB" dirty="0"/>
              <a:t>Xbox One, PS4, mobile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 now go by core counts to try and boast about performance</a:t>
            </a:r>
          </a:p>
          <a:p>
            <a:pPr lvl="1"/>
            <a:r>
              <a:rPr lang="en-GB" dirty="0"/>
              <a:t>GPUs easily win this by the way – they can have thousands of cores</a:t>
            </a:r>
          </a:p>
          <a:p>
            <a:r>
              <a:rPr lang="en-GB" dirty="0"/>
              <a:t>Multicore also have their problems as we will examine in the module</a:t>
            </a:r>
          </a:p>
          <a:p>
            <a:pPr lvl="1"/>
            <a:r>
              <a:rPr lang="en-GB" dirty="0"/>
              <a:t>Memory bandwidth will be the killer</a:t>
            </a:r>
          </a:p>
        </p:txBody>
      </p:sp>
    </p:spTree>
    <p:extLst>
      <p:ext uri="{BB962C8B-B14F-4D97-AF65-F5344CB8AC3E}">
        <p14:creationId xmlns:p14="http://schemas.microsoft.com/office/powerpoint/2010/main" val="145232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Architecture</a:t>
            </a:r>
          </a:p>
        </p:txBody>
      </p:sp>
      <p:pic>
        <p:nvPicPr>
          <p:cNvPr id="2050" name="Picture 2" descr="http://media.bestofmicro.com/phenomII-athlonII-L3cache,G-O-223512-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09" y="1358677"/>
            <a:ext cx="8068582" cy="51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4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biggest problem today comes from memory bandwidth</a:t>
            </a:r>
          </a:p>
          <a:p>
            <a:r>
              <a:rPr lang="en-GB" dirty="0"/>
              <a:t>More cores = more memory reads (usually discontinuous) = more time core spent waiting for memory read and write</a:t>
            </a:r>
          </a:p>
          <a:p>
            <a:r>
              <a:rPr lang="en-GB" dirty="0"/>
              <a:t>Current architectures won’t support much beyond 16 cores before we bottle neck performance</a:t>
            </a:r>
          </a:p>
          <a:p>
            <a:r>
              <a:rPr lang="en-GB" dirty="0"/>
              <a:t>GPU read/write is even worse</a:t>
            </a:r>
          </a:p>
          <a:p>
            <a:pPr lvl="1"/>
            <a:r>
              <a:rPr lang="en-GB" dirty="0"/>
              <a:t>We will come to this later in the module</a:t>
            </a:r>
          </a:p>
        </p:txBody>
      </p:sp>
    </p:spTree>
    <p:extLst>
      <p:ext uri="{BB962C8B-B14F-4D97-AF65-F5344CB8AC3E}">
        <p14:creationId xmlns:p14="http://schemas.microsoft.com/office/powerpoint/2010/main" val="18705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Concurrency?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think we mean by concurrency?</a:t>
            </a:r>
          </a:p>
          <a:p>
            <a:r>
              <a:rPr lang="en-GB" dirty="0"/>
              <a:t>The standard definition of concurrency is a system that has multiple computations executing simultaneously which may also be interacting with each other</a:t>
            </a:r>
          </a:p>
          <a:p>
            <a:r>
              <a:rPr lang="en-GB" dirty="0"/>
              <a:t>Do you think that this definition covers your understanding of concurrency?</a:t>
            </a:r>
          </a:p>
          <a:p>
            <a:r>
              <a:rPr lang="en-GB" dirty="0"/>
              <a:t>There are also formal models to help us understand concurrency</a:t>
            </a:r>
          </a:p>
          <a:p>
            <a:pPr lvl="1"/>
            <a:r>
              <a:rPr lang="en-GB" dirty="0"/>
              <a:t>If you did Fundamentals of Parallel Systems you have played around in one of those formal models – Communicating Sequential Processes</a:t>
            </a:r>
          </a:p>
        </p:txBody>
      </p:sp>
    </p:spTree>
    <p:extLst>
      <p:ext uri="{BB962C8B-B14F-4D97-AF65-F5344CB8AC3E}">
        <p14:creationId xmlns:p14="http://schemas.microsoft.com/office/powerpoint/2010/main" val="39151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and GPU have limitations too…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general rule of thumb you might believe is that GPUs and cluster computing will overcome our local performance limitations however…</a:t>
            </a:r>
          </a:p>
          <a:p>
            <a:endParaRPr lang="en-GB" dirty="0"/>
          </a:p>
          <a:p>
            <a:r>
              <a:rPr lang="en-GB" dirty="0"/>
              <a:t>GPUs have slow memory access for the CPU – really slow</a:t>
            </a:r>
          </a:p>
          <a:p>
            <a:r>
              <a:rPr lang="en-GB" dirty="0"/>
              <a:t>GPUs only solve particular types of problems – data parallel</a:t>
            </a:r>
          </a:p>
          <a:p>
            <a:endParaRPr lang="en-GB" dirty="0"/>
          </a:p>
          <a:p>
            <a:r>
              <a:rPr lang="en-GB" dirty="0"/>
              <a:t>Distributed parallelism has to deal with latency and bandwidth issues</a:t>
            </a:r>
          </a:p>
          <a:p>
            <a:pPr lvl="1"/>
            <a:r>
              <a:rPr lang="en-GB" dirty="0"/>
              <a:t>100 Mbit/s is very slow - have to make your problems CPU bound not I/O bound</a:t>
            </a:r>
          </a:p>
        </p:txBody>
      </p:sp>
    </p:spTree>
    <p:extLst>
      <p:ext uri="{BB962C8B-B14F-4D97-AF65-F5344CB8AC3E}">
        <p14:creationId xmlns:p14="http://schemas.microsoft.com/office/powerpoint/2010/main" val="152648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4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us assume we can evenly divide our work amongst cores and get the perfect speed up</a:t>
                </a:r>
              </a:p>
              <a:p>
                <a:r>
                  <a:rPr lang="en-GB" dirty="0"/>
                  <a:t>Let us consider our problem taking the following computation time to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processors, we can achieve a parallel computation time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54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As you can guess, performance increases aren’t that easy</a:t>
                </a:r>
              </a:p>
              <a:p>
                <a:r>
                  <a:rPr lang="en-GB" dirty="0"/>
                  <a:t>You will find that throwing more threads / processors at a problem can actually increase overall computation time</a:t>
                </a:r>
              </a:p>
              <a:p>
                <a:r>
                  <a:rPr lang="en-GB" dirty="0"/>
                  <a:t>Let us define the speedup of an application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we have linear speedup (an exceptional case)</a:t>
                </a:r>
              </a:p>
              <a:p>
                <a:r>
                  <a:rPr lang="en-GB" dirty="0"/>
                  <a:t>We can define the efficiency of our parallel program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𝑠𝑒𝑟𝑖𝑎𝑙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𝑝𝑎𝑟𝑎𝑙𝑙𝑒𝑙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2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we are heading towards is the definition of Amdahl’s Law which simply states that unless all your program is parallelizable, there will be a serial portion that will limit the performance increase</a:t>
                </a:r>
              </a:p>
              <a:p>
                <a:r>
                  <a:rPr lang="en-GB" dirty="0"/>
                  <a:t>For example, say 90% of an application is parallelizable, we can rewrite our performance calculation under Amdahl’s Law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𝑠𝑒𝑟𝑖𝑎𝑙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+0.1×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the serial time is 20 seconds, we get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0.9×20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+0.1×20=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9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If we look at speedup, we get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𝑠𝑒𝑟𝑖𝑎𝑙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+0.1×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𝑠𝑒𝑟𝑖𝑎𝑙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Using our 20 second time we get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As we increase the number of processors, the parallel time will tend towards 0.  Therefore we can calculate the maximum speedup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1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dahl'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33375"/>
            <a:ext cx="8255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will be working in C++11</a:t>
            </a:r>
          </a:p>
          <a:p>
            <a:pPr lvl="1"/>
            <a:r>
              <a:rPr lang="en-GB" dirty="0"/>
              <a:t>This means you will need a C++11 compiler</a:t>
            </a:r>
          </a:p>
          <a:p>
            <a:pPr lvl="1"/>
            <a:r>
              <a:rPr lang="en-GB" dirty="0"/>
              <a:t>Visual Studio 2012 onwards supports C++11 – Visual Studio 2010 does not</a:t>
            </a:r>
          </a:p>
          <a:p>
            <a:pPr lvl="1"/>
            <a:r>
              <a:rPr lang="en-GB" dirty="0"/>
              <a:t>GCC and Clang also support C++11</a:t>
            </a:r>
          </a:p>
          <a:p>
            <a:r>
              <a:rPr lang="en-GB" dirty="0"/>
              <a:t>We will also be using some of the tools in Visual Studio Ultimate</a:t>
            </a:r>
          </a:p>
          <a:p>
            <a:pPr lvl="1"/>
            <a:r>
              <a:rPr lang="en-GB" dirty="0"/>
              <a:t>The Games Lab has this if you are not working on Windows</a:t>
            </a:r>
          </a:p>
          <a:p>
            <a:r>
              <a:rPr lang="en-GB" dirty="0"/>
              <a:t>We will also be using several libraries to support our work</a:t>
            </a:r>
          </a:p>
          <a:p>
            <a:pPr lvl="1"/>
            <a:r>
              <a:rPr lang="en-GB" dirty="0" err="1"/>
              <a:t>OpenMP</a:t>
            </a:r>
            <a:endParaRPr lang="en-GB" dirty="0"/>
          </a:p>
          <a:p>
            <a:pPr lvl="1"/>
            <a:r>
              <a:rPr lang="en-GB" dirty="0"/>
              <a:t>MPI</a:t>
            </a:r>
          </a:p>
          <a:p>
            <a:pPr lvl="1"/>
            <a:r>
              <a:rPr lang="en-GB" dirty="0" err="1"/>
              <a:t>OpenCL</a:t>
            </a:r>
            <a:endParaRPr lang="en-GB" dirty="0"/>
          </a:p>
          <a:p>
            <a:pPr lvl="1"/>
            <a:r>
              <a:rPr lang="en-GB" dirty="0"/>
              <a:t>CUDA</a:t>
            </a:r>
          </a:p>
          <a:p>
            <a:pPr lvl="1"/>
            <a:r>
              <a:rPr lang="en-GB" dirty="0"/>
              <a:t>C++ AMP</a:t>
            </a:r>
          </a:p>
          <a:p>
            <a:r>
              <a:rPr lang="en-GB" dirty="0"/>
              <a:t>I will cover the Microsoft tool chains for these, not others.  I should be able to help though</a:t>
            </a:r>
          </a:p>
        </p:txBody>
      </p:sp>
    </p:spTree>
    <p:extLst>
      <p:ext uri="{BB962C8B-B14F-4D97-AF65-F5344CB8AC3E}">
        <p14:creationId xmlns:p14="http://schemas.microsoft.com/office/powerpoint/2010/main" val="90551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Multicore and GPU Programming: An Integrated Approach by </a:t>
            </a:r>
            <a:r>
              <a:rPr lang="en-GB" dirty="0" err="1"/>
              <a:t>Gerassimos</a:t>
            </a:r>
            <a:r>
              <a:rPr lang="en-GB" dirty="0"/>
              <a:t> </a:t>
            </a:r>
            <a:r>
              <a:rPr lang="en-GB" dirty="0" err="1"/>
              <a:t>Barlas</a:t>
            </a:r>
            <a:endParaRPr lang="en-GB" dirty="0"/>
          </a:p>
          <a:p>
            <a:r>
              <a:rPr lang="en-GB" dirty="0"/>
              <a:t>Main course text</a:t>
            </a:r>
          </a:p>
          <a:p>
            <a:r>
              <a:rPr lang="en-GB" dirty="0"/>
              <a:t>Covers most of the topics we will look at in the module</a:t>
            </a:r>
          </a:p>
          <a:p>
            <a:pPr lvl="1"/>
            <a:r>
              <a:rPr lang="en-GB" dirty="0"/>
              <a:t>We will do multithreading differently using C++11</a:t>
            </a:r>
          </a:p>
        </p:txBody>
      </p:sp>
      <p:pic>
        <p:nvPicPr>
          <p:cNvPr id="1026" name="Picture 2" descr="http://secure-ecsd.elsevier.com/covers/80/Tango2/large/978012417137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43" y="1680547"/>
            <a:ext cx="3630385" cy="44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6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Parallelism?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think we mean by parallelism?</a:t>
            </a:r>
          </a:p>
          <a:p>
            <a:r>
              <a:rPr lang="en-GB" dirty="0"/>
              <a:t>Parallelism generally refers to the actual running of computations simultaneously and requires some form of hardware support to achieve</a:t>
            </a:r>
          </a:p>
          <a:p>
            <a:pPr lvl="1"/>
            <a:r>
              <a:rPr lang="en-GB" dirty="0"/>
              <a:t>Multicore, GPU,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Do you think that this definition covers your understanding of parallelism?  How does it differ to concurrency?  Are they more or less the same?</a:t>
            </a:r>
          </a:p>
        </p:txBody>
      </p:sp>
    </p:spTree>
    <p:extLst>
      <p:ext uri="{BB962C8B-B14F-4D97-AF65-F5344CB8AC3E}">
        <p14:creationId xmlns:p14="http://schemas.microsoft.com/office/powerpoint/2010/main" val="36067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C++ Concurrency in Action by Williams</a:t>
            </a:r>
          </a:p>
          <a:p>
            <a:r>
              <a:rPr lang="en-GB" dirty="0"/>
              <a:t>Covers the new C++11 concurrency standard</a:t>
            </a:r>
          </a:p>
          <a:p>
            <a:r>
              <a:rPr lang="en-GB" dirty="0"/>
              <a:t>We will use this when looking at multithreading</a:t>
            </a:r>
          </a:p>
        </p:txBody>
      </p:sp>
      <p:pic>
        <p:nvPicPr>
          <p:cNvPr id="4098" name="Picture 2" descr="http://i1133.photobucket.com/albums/m589/wowebooknet/wowebook/C_Concurrency_in_Action_Practic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11" y="1825625"/>
            <a:ext cx="34779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6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Heterogeneous Computing with </a:t>
            </a:r>
            <a:r>
              <a:rPr lang="en-GB" dirty="0" err="1"/>
              <a:t>OpenCL</a:t>
            </a:r>
            <a:r>
              <a:rPr lang="en-GB" dirty="0"/>
              <a:t> by </a:t>
            </a:r>
            <a:r>
              <a:rPr lang="en-GB" dirty="0" err="1"/>
              <a:t>Gaster</a:t>
            </a:r>
            <a:r>
              <a:rPr lang="en-GB" dirty="0"/>
              <a:t> et. al.</a:t>
            </a:r>
          </a:p>
          <a:p>
            <a:r>
              <a:rPr lang="en-GB" dirty="0"/>
              <a:t>Covers the GPU programming part of the module</a:t>
            </a:r>
          </a:p>
          <a:p>
            <a:r>
              <a:rPr lang="en-GB" dirty="0"/>
              <a:t>Numerous other </a:t>
            </a:r>
            <a:r>
              <a:rPr lang="en-GB" dirty="0" err="1"/>
              <a:t>OpenCL</a:t>
            </a:r>
            <a:r>
              <a:rPr lang="en-GB" dirty="0"/>
              <a:t> resources out there – worth investigating if you are interested</a:t>
            </a:r>
          </a:p>
        </p:txBody>
      </p:sp>
      <p:pic>
        <p:nvPicPr>
          <p:cNvPr id="5122" name="Picture 2" descr="http://www.evl.uic.edu/aej/594/pics/opencl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00" y="1825625"/>
            <a:ext cx="35767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6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workbook is available for the module</a:t>
            </a:r>
          </a:p>
          <a:p>
            <a:pPr lvl="1"/>
            <a:r>
              <a:rPr lang="en-GB" dirty="0"/>
              <a:t>On Moodle</a:t>
            </a:r>
          </a:p>
          <a:p>
            <a:r>
              <a:rPr lang="en-GB" dirty="0"/>
              <a:t>Practical 1 focuses on basic multithreading in C++11 and how to capture results</a:t>
            </a:r>
          </a:p>
          <a:p>
            <a:pPr lvl="1"/>
            <a:r>
              <a:rPr lang="en-GB" dirty="0"/>
              <a:t>This is very important – the module is about analysis and data gathering.  You need to get into the habit of testing and data gathering from the start</a:t>
            </a:r>
          </a:p>
          <a:p>
            <a:r>
              <a:rPr lang="en-GB" dirty="0"/>
              <a:t>Work through chapters 1 and 2 of C++ Concurrency in Action</a:t>
            </a:r>
          </a:p>
        </p:txBody>
      </p:sp>
    </p:spTree>
    <p:extLst>
      <p:ext uri="{BB962C8B-B14F-4D97-AF65-F5344CB8AC3E}">
        <p14:creationId xmlns:p14="http://schemas.microsoft.com/office/powerpoint/2010/main" val="3025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what we mean by concurrent and parallel systems</a:t>
            </a:r>
          </a:p>
          <a:p>
            <a:endParaRPr lang="en-GB" dirty="0"/>
          </a:p>
          <a:p>
            <a:r>
              <a:rPr lang="en-GB" dirty="0"/>
              <a:t>Build concurrent and parallel applications to solve particular problems</a:t>
            </a:r>
          </a:p>
          <a:p>
            <a:endParaRPr lang="en-GB" dirty="0"/>
          </a:p>
          <a:p>
            <a:r>
              <a:rPr lang="en-GB" dirty="0"/>
              <a:t>Analyse and measure concurrent and parallel applications to determine their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9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LO1: Critically evaluate approaches to concurrent and parallel systems development</a:t>
            </a:r>
          </a:p>
          <a:p>
            <a:r>
              <a:rPr lang="en-GB" dirty="0"/>
              <a:t>LO2: Compare and contrast the use of different parallel systems techniques to solve particular problem types</a:t>
            </a:r>
          </a:p>
          <a:p>
            <a:r>
              <a:rPr lang="en-GB" dirty="0"/>
              <a:t>LO3: Design and construct parallel algorithms to solve particular problem types</a:t>
            </a:r>
          </a:p>
          <a:p>
            <a:r>
              <a:rPr lang="en-GB" dirty="0"/>
              <a:t>LO4: Analyse the performance of parallel systems undertaking particular work types</a:t>
            </a:r>
          </a:p>
        </p:txBody>
      </p:sp>
    </p:spTree>
    <p:extLst>
      <p:ext uri="{BB962C8B-B14F-4D97-AF65-F5344CB8AC3E}">
        <p14:creationId xmlns:p14="http://schemas.microsoft.com/office/powerpoint/2010/main" val="19184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Coursework will make up 50% of the overall module mark</a:t>
            </a:r>
          </a:p>
          <a:p>
            <a:r>
              <a:rPr lang="en-GB" dirty="0"/>
              <a:t>Two phases</a:t>
            </a:r>
          </a:p>
          <a:p>
            <a:pPr lvl="1"/>
            <a:r>
              <a:rPr lang="en-GB" dirty="0"/>
              <a:t>Test and analyse a CPU based application and determine the best methods to improve performance, with appropriate measurements</a:t>
            </a:r>
          </a:p>
          <a:p>
            <a:pPr lvl="1"/>
            <a:r>
              <a:rPr lang="en-GB" dirty="0"/>
              <a:t>Build an application to solve a particular problem and show the improvement in performance over a standard serial version</a:t>
            </a:r>
          </a:p>
          <a:p>
            <a:r>
              <a:rPr lang="en-GB" dirty="0"/>
              <a:t>There will also be an overall class challenge for those who want to test their skills</a:t>
            </a:r>
          </a:p>
        </p:txBody>
      </p:sp>
    </p:spTree>
    <p:extLst>
      <p:ext uri="{BB962C8B-B14F-4D97-AF65-F5344CB8AC3E}">
        <p14:creationId xmlns:p14="http://schemas.microsoft.com/office/powerpoint/2010/main" val="1752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 is worth the other 50% of the module</a:t>
            </a:r>
          </a:p>
          <a:p>
            <a:endParaRPr lang="en-GB" dirty="0"/>
          </a:p>
          <a:p>
            <a:r>
              <a:rPr lang="en-GB" dirty="0"/>
              <a:t>This will focus on the theory and technology covered in the module</a:t>
            </a:r>
          </a:p>
          <a:p>
            <a:endParaRPr lang="en-GB" dirty="0"/>
          </a:p>
          <a:p>
            <a:r>
              <a:rPr lang="en-GB" dirty="0"/>
              <a:t>We will also look at particular case studies which examine performance and technologies</a:t>
            </a:r>
          </a:p>
          <a:p>
            <a:pPr lvl="1"/>
            <a:r>
              <a:rPr lang="en-GB" dirty="0"/>
              <a:t>Follow the directed reading – it might come up in the exam</a:t>
            </a:r>
          </a:p>
        </p:txBody>
      </p:sp>
    </p:spTree>
    <p:extLst>
      <p:ext uri="{BB962C8B-B14F-4D97-AF65-F5344CB8AC3E}">
        <p14:creationId xmlns:p14="http://schemas.microsoft.com/office/powerpoint/2010/main" val="225383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not another crazy Kevin module where you build a large system</a:t>
            </a:r>
          </a:p>
          <a:p>
            <a:r>
              <a:rPr lang="en-GB" dirty="0"/>
              <a:t>This is algorithm and technique based, and you need to understand concepts and use them in particular ways</a:t>
            </a:r>
          </a:p>
          <a:p>
            <a:r>
              <a:rPr lang="en-GB" dirty="0"/>
              <a:t>The directed reading and exercises are far more important to aid your understanding – you need to fully realise how to approach parallel problem solving using different techniques</a:t>
            </a:r>
          </a:p>
          <a:p>
            <a:r>
              <a:rPr lang="en-GB" dirty="0"/>
              <a:t>This is also an opportunity to study GPU programming</a:t>
            </a:r>
          </a:p>
          <a:p>
            <a:pPr lvl="1"/>
            <a:r>
              <a:rPr lang="en-GB" dirty="0"/>
              <a:t>A very desirable skill at present</a:t>
            </a:r>
          </a:p>
        </p:txBody>
      </p:sp>
    </p:spTree>
    <p:extLst>
      <p:ext uri="{BB962C8B-B14F-4D97-AF65-F5344CB8AC3E}">
        <p14:creationId xmlns:p14="http://schemas.microsoft.com/office/powerpoint/2010/main" val="69221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part of the module will cover traditional multi-threading approaches using C++11</a:t>
            </a:r>
          </a:p>
          <a:p>
            <a:pPr lvl="1"/>
            <a:r>
              <a:rPr lang="en-GB" dirty="0"/>
              <a:t>Threads</a:t>
            </a:r>
          </a:p>
          <a:p>
            <a:pPr lvl="1"/>
            <a:r>
              <a:rPr lang="en-GB" dirty="0" err="1"/>
              <a:t>Mutexes</a:t>
            </a:r>
            <a:endParaRPr lang="en-GB" dirty="0"/>
          </a:p>
          <a:p>
            <a:pPr lvl="1"/>
            <a:r>
              <a:rPr lang="en-GB" dirty="0"/>
              <a:t>Conditions</a:t>
            </a:r>
          </a:p>
          <a:p>
            <a:r>
              <a:rPr lang="en-GB" dirty="0"/>
              <a:t>You have likely covered some of this already, but maybe not in the manner we are approaching things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4271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1499</Words>
  <Application>Microsoft Office PowerPoint</Application>
  <PresentationFormat>Widescreen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Introduction to the Module</vt:lpstr>
      <vt:lpstr>What is Concurrency?</vt:lpstr>
      <vt:lpstr>What is Parallelism?</vt:lpstr>
      <vt:lpstr>Module Aims</vt:lpstr>
      <vt:lpstr>Learning Outcomes</vt:lpstr>
      <vt:lpstr>Coursework</vt:lpstr>
      <vt:lpstr>Exam</vt:lpstr>
      <vt:lpstr>Work Plan</vt:lpstr>
      <vt:lpstr>Multi-threading</vt:lpstr>
      <vt:lpstr>Instruction Level Parallelism</vt:lpstr>
      <vt:lpstr>Distributed Parallelism</vt:lpstr>
      <vt:lpstr>GPU Programming</vt:lpstr>
      <vt:lpstr>Concepts</vt:lpstr>
      <vt:lpstr>Why work in concurrency and parallelism?</vt:lpstr>
      <vt:lpstr>Moore’s Law</vt:lpstr>
      <vt:lpstr>CPU Clock Speeds</vt:lpstr>
      <vt:lpstr>CPU Core Count</vt:lpstr>
      <vt:lpstr>CPU Architecture</vt:lpstr>
      <vt:lpstr>Memory Bandwidth</vt:lpstr>
      <vt:lpstr>Distributed and GPU have limitations too…</vt:lpstr>
      <vt:lpstr>Performance Considerations</vt:lpstr>
      <vt:lpstr>Performance</vt:lpstr>
      <vt:lpstr>Performance</vt:lpstr>
      <vt:lpstr>Amdahl’s Law</vt:lpstr>
      <vt:lpstr>Amdahl’s Law</vt:lpstr>
      <vt:lpstr>PowerPoint Presentation</vt:lpstr>
      <vt:lpstr>Resources</vt:lpstr>
      <vt:lpstr>Software</vt:lpstr>
      <vt:lpstr>Recommended Reading</vt:lpstr>
      <vt:lpstr>Recommended Reading</vt:lpstr>
      <vt:lpstr>Recommended Reading</vt:lpstr>
      <vt:lpstr>This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23</cp:revision>
  <dcterms:created xsi:type="dcterms:W3CDTF">2013-09-16T17:09:57Z</dcterms:created>
  <dcterms:modified xsi:type="dcterms:W3CDTF">2016-09-26T16:40:09Z</dcterms:modified>
</cp:coreProperties>
</file>