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75" r:id="rId15"/>
    <p:sldId id="267" r:id="rId16"/>
    <p:sldId id="268" r:id="rId17"/>
    <p:sldId id="269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3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1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0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6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3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5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9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41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07A6-1A24-49FE-A5AE-C0DA27213508}" type="datetimeFigureOut">
              <a:rPr lang="en-GB" smtClean="0"/>
              <a:t>27/09/2015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50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Multi-threading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5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Cooperative 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Cooperative multithreading involves threads determining when they decide to give up processor access</a:t>
            </a:r>
          </a:p>
          <a:p>
            <a:r>
              <a:rPr lang="en-GB" dirty="0" smtClean="0"/>
              <a:t>Do you foresee any problems with this approach?</a:t>
            </a:r>
          </a:p>
          <a:p>
            <a:endParaRPr lang="en-GB" dirty="0"/>
          </a:p>
          <a:p>
            <a:r>
              <a:rPr lang="en-GB" dirty="0" smtClean="0"/>
              <a:t>What if one task takes a long time to complete, when some shorter tasks have been waiting?</a:t>
            </a:r>
          </a:p>
          <a:p>
            <a:r>
              <a:rPr lang="en-GB" dirty="0" smtClean="0"/>
              <a:t>What about if we are dealing with a real-time system?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3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Context switching is the term used to describe what happens when we switch threads</a:t>
            </a:r>
          </a:p>
          <a:p>
            <a:pPr lvl="1"/>
            <a:r>
              <a:rPr lang="en-GB" dirty="0" smtClean="0"/>
              <a:t>Context switching is also the bane of multithreading – part of the reason pre-emptive scheduling can be bad</a:t>
            </a:r>
          </a:p>
          <a:p>
            <a:r>
              <a:rPr lang="en-GB" dirty="0" smtClean="0"/>
              <a:t>We need to perform the following steps</a:t>
            </a:r>
          </a:p>
          <a:p>
            <a:pPr lvl="1"/>
            <a:r>
              <a:rPr lang="en-GB" dirty="0" smtClean="0"/>
              <a:t>Save the current context (thread state, stack, etc.)</a:t>
            </a:r>
          </a:p>
          <a:p>
            <a:pPr lvl="1"/>
            <a:r>
              <a:rPr lang="en-GB" dirty="0" smtClean="0"/>
              <a:t>Load the context of the thread to be switched to (thread state, stack, etc.)</a:t>
            </a:r>
          </a:p>
          <a:p>
            <a:pPr lvl="1"/>
            <a:r>
              <a:rPr lang="en-GB" dirty="0" smtClean="0"/>
              <a:t>Continue running the switched into thread</a:t>
            </a:r>
          </a:p>
          <a:p>
            <a:r>
              <a:rPr lang="en-GB" dirty="0" smtClean="0"/>
              <a:t>A number of points can cause a context switch</a:t>
            </a:r>
          </a:p>
          <a:p>
            <a:pPr lvl="1"/>
            <a:r>
              <a:rPr lang="en-GB" dirty="0" smtClean="0"/>
              <a:t>Interrupt</a:t>
            </a:r>
          </a:p>
          <a:p>
            <a:pPr lvl="1"/>
            <a:r>
              <a:rPr lang="en-GB" dirty="0" smtClean="0"/>
              <a:t>Waiting</a:t>
            </a:r>
          </a:p>
          <a:p>
            <a:pPr lvl="1"/>
            <a:r>
              <a:rPr lang="en-GB" dirty="0" smtClean="0"/>
              <a:t>Multitasking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5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I/O and System Calls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main uses of threads is in I/O handling</a:t>
            </a:r>
          </a:p>
          <a:p>
            <a:r>
              <a:rPr lang="en-GB" dirty="0" smtClean="0"/>
              <a:t>I/O handling naively and using system calls are actually not code ideas when working with user level threads</a:t>
            </a:r>
          </a:p>
          <a:p>
            <a:r>
              <a:rPr lang="en-GB" dirty="0" smtClean="0"/>
              <a:t>The scheduler does not know about the blocking nature of I/O and therefore all threads are blocked</a:t>
            </a:r>
          </a:p>
          <a:p>
            <a:pPr lvl="1"/>
            <a:r>
              <a:rPr lang="en-GB" dirty="0" smtClean="0"/>
              <a:t>This is a big limitation of cooperative scheduling</a:t>
            </a:r>
          </a:p>
          <a:p>
            <a:r>
              <a:rPr lang="en-GB" dirty="0" smtClean="0"/>
              <a:t>Solutions to I/O exist that provide methods of waiting for I/O to become available before performing the actual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1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Depending on your threading library you are using there is a different mapping between user level threads and operating system threads</a:t>
            </a:r>
          </a:p>
          <a:p>
            <a:pPr lvl="1"/>
            <a:r>
              <a:rPr lang="en-GB" dirty="0" smtClean="0"/>
              <a:t>A user level thread is one which the programmer can create</a:t>
            </a:r>
          </a:p>
          <a:p>
            <a:r>
              <a:rPr lang="en-GB" dirty="0" smtClean="0"/>
              <a:t>There are three models</a:t>
            </a:r>
          </a:p>
          <a:p>
            <a:pPr lvl="1"/>
            <a:r>
              <a:rPr lang="en-GB" dirty="0" smtClean="0"/>
              <a:t>1:1 mapping</a:t>
            </a:r>
          </a:p>
          <a:p>
            <a:pPr lvl="1"/>
            <a:r>
              <a:rPr lang="en-GB" dirty="0" smtClean="0"/>
              <a:t>N:1 mapping</a:t>
            </a:r>
          </a:p>
          <a:p>
            <a:pPr lvl="1"/>
            <a:r>
              <a:rPr lang="en-GB" dirty="0" smtClean="0"/>
              <a:t>M:N mapping</a:t>
            </a:r>
          </a:p>
          <a:p>
            <a:r>
              <a:rPr lang="en-GB" dirty="0" smtClean="0"/>
              <a:t>Each have their advantages and disadvantages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6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Level Threading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simplest model – 1 user level thread maps to 1 kernel thread</a:t>
            </a:r>
          </a:p>
          <a:p>
            <a:pPr lvl="1"/>
            <a:r>
              <a:rPr lang="en-GB" dirty="0" smtClean="0"/>
              <a:t>1:1 mapping</a:t>
            </a:r>
          </a:p>
          <a:p>
            <a:r>
              <a:rPr lang="en-GB" dirty="0" smtClean="0"/>
              <a:t>Operating system is responsible for all scheduling – programmer / library developer doesn’t have to worry about anything</a:t>
            </a:r>
          </a:p>
          <a:p>
            <a:r>
              <a:rPr lang="en-GB" dirty="0" smtClean="0"/>
              <a:t>Standard model for Win32, Linux, etc.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5200" y="1494076"/>
            <a:ext cx="2755900" cy="47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Level Threading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User level threading involves all user level threads being mapped to a single kernel level thread</a:t>
            </a:r>
          </a:p>
          <a:p>
            <a:pPr lvl="1"/>
            <a:r>
              <a:rPr lang="en-GB" dirty="0" smtClean="0"/>
              <a:t>N:1 mapping</a:t>
            </a:r>
          </a:p>
          <a:p>
            <a:r>
              <a:rPr lang="en-GB" dirty="0" smtClean="0"/>
              <a:t>This does allow for fast context switching between user threads</a:t>
            </a:r>
          </a:p>
          <a:p>
            <a:r>
              <a:rPr lang="en-GB" dirty="0" smtClean="0"/>
              <a:t>Blocking system calls will block all threads however</a:t>
            </a:r>
          </a:p>
          <a:p>
            <a:pPr lvl="1"/>
            <a:r>
              <a:rPr lang="en-GB" dirty="0" smtClean="0"/>
              <a:t>The kernel thread will be blocked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4100" y="1648028"/>
            <a:ext cx="2667000" cy="46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Threading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compromise between kernel and user level threading</a:t>
            </a:r>
          </a:p>
          <a:p>
            <a:pPr lvl="1"/>
            <a:r>
              <a:rPr lang="en-GB" dirty="0" smtClean="0"/>
              <a:t>M:N mapping</a:t>
            </a:r>
          </a:p>
          <a:p>
            <a:r>
              <a:rPr lang="en-GB" dirty="0" smtClean="0"/>
              <a:t>A kernel thread provides a virtual processor on which user level threads can be executed</a:t>
            </a:r>
          </a:p>
          <a:p>
            <a:r>
              <a:rPr lang="en-GB" dirty="0" smtClean="0"/>
              <a:t>User level threads can be quickly switched – just as user level threading</a:t>
            </a:r>
          </a:p>
          <a:p>
            <a:r>
              <a:rPr lang="en-GB" dirty="0" smtClean="0"/>
              <a:t>Is complex to implement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8375" y="2044700"/>
            <a:ext cx="5025425" cy="40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biggest issue when working with threads is that they share a processes memory</a:t>
            </a:r>
          </a:p>
          <a:p>
            <a:pPr lvl="1"/>
            <a:r>
              <a:rPr lang="en-GB" dirty="0" smtClean="0"/>
              <a:t>We will look in more depth at controlling memory access next week</a:t>
            </a:r>
          </a:p>
          <a:p>
            <a:r>
              <a:rPr lang="en-GB" dirty="0" smtClean="0"/>
              <a:t>We have looked at simple counters and primitives when working with shared memory, but these are not the main issue</a:t>
            </a:r>
          </a:p>
          <a:p>
            <a:r>
              <a:rPr lang="en-GB" dirty="0" smtClean="0"/>
              <a:t>Our main problem comes from working with complex data structures such as tables, lists and trees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Threads, processes and </a:t>
            </a:r>
            <a:r>
              <a:rPr lang="en-GB" dirty="0" err="1" smtClean="0"/>
              <a:t>fibers</a:t>
            </a:r>
            <a:endParaRPr lang="en-GB" dirty="0" smtClean="0"/>
          </a:p>
          <a:p>
            <a:r>
              <a:rPr lang="en-GB" dirty="0" smtClean="0"/>
              <a:t>Scheduling</a:t>
            </a:r>
          </a:p>
          <a:p>
            <a:r>
              <a:rPr lang="en-GB" dirty="0"/>
              <a:t>Models of </a:t>
            </a:r>
            <a:r>
              <a:rPr lang="en-GB" dirty="0" smtClean="0"/>
              <a:t>multithreading</a:t>
            </a:r>
          </a:p>
          <a:p>
            <a:r>
              <a:rPr lang="en-GB" dirty="0" smtClean="0"/>
              <a:t>Memory management</a:t>
            </a:r>
          </a:p>
          <a:p>
            <a:r>
              <a:rPr lang="en-GB" dirty="0" smtClean="0"/>
              <a:t>Design patterns</a:t>
            </a:r>
          </a:p>
          <a:p>
            <a:r>
              <a:rPr lang="en-GB" dirty="0" smtClean="0"/>
              <a:t>C++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649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Consider the tree</a:t>
            </a:r>
          </a:p>
          <a:p>
            <a:r>
              <a:rPr lang="en-GB" dirty="0" smtClean="0"/>
              <a:t>If we have two threads searching the tree, we can get speed up</a:t>
            </a:r>
          </a:p>
          <a:p>
            <a:r>
              <a:rPr lang="en-GB" dirty="0" smtClean="0"/>
              <a:t>If we have two threads modifying the tree we have a problem</a:t>
            </a:r>
          </a:p>
          <a:p>
            <a:r>
              <a:rPr lang="en-GB" dirty="0" smtClean="0"/>
              <a:t>We have to use locking mechanisms to protect our data structures</a:t>
            </a:r>
          </a:p>
        </p:txBody>
      </p:sp>
      <p:pic>
        <p:nvPicPr>
          <p:cNvPr id="3074" name="Picture 2" descr="http://4.bp.blogspot.com/_65s_z3cBNig/S7CSFriz-MI/AAAAAAAAA4s/7vwYh-VKY7w/s400/binaryTre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328"/>
            <a:ext cx="4800600" cy="382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key aspects of concurrency and multithreading is that we have to control our applications in particular manners</a:t>
            </a:r>
          </a:p>
          <a:p>
            <a:pPr lvl="1"/>
            <a:r>
              <a:rPr lang="en-GB" dirty="0" smtClean="0"/>
              <a:t>Remember Ed Lee’s quote</a:t>
            </a:r>
          </a:p>
          <a:p>
            <a:r>
              <a:rPr lang="en-GB" dirty="0" smtClean="0"/>
              <a:t>As with everything software system based, there are a number of design patterns we can use to ease our system development</a:t>
            </a:r>
          </a:p>
          <a:p>
            <a:r>
              <a:rPr lang="en-GB" dirty="0" smtClean="0"/>
              <a:t>We will look at two in more detail</a:t>
            </a:r>
          </a:p>
          <a:p>
            <a:pPr lvl="1"/>
            <a:r>
              <a:rPr lang="en-GB" dirty="0" smtClean="0"/>
              <a:t>Thread pool</a:t>
            </a:r>
          </a:p>
          <a:p>
            <a:pPr lvl="1"/>
            <a:r>
              <a:rPr lang="en-GB" dirty="0" smtClean="0"/>
              <a:t>Pipeline</a:t>
            </a:r>
          </a:p>
          <a:p>
            <a:r>
              <a:rPr lang="en-GB" dirty="0" smtClean="0"/>
              <a:t>These two you will find most useful, but there are others out there</a:t>
            </a:r>
          </a:p>
        </p:txBody>
      </p:sp>
    </p:spTree>
    <p:extLst>
      <p:ext uri="{BB962C8B-B14F-4D97-AF65-F5344CB8AC3E}">
        <p14:creationId xmlns:p14="http://schemas.microsoft.com/office/powerpoint/2010/main" val="1432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Pool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thread pool is a common design pattern for multithreading</a:t>
            </a:r>
          </a:p>
          <a:p>
            <a:r>
              <a:rPr lang="en-GB" dirty="0" smtClean="0"/>
              <a:t>We have a pool of threads</a:t>
            </a:r>
          </a:p>
          <a:p>
            <a:pPr lvl="1"/>
            <a:r>
              <a:rPr lang="en-GB" dirty="0" smtClean="0"/>
              <a:t>Optimally matching the number of available hardware threads</a:t>
            </a:r>
          </a:p>
          <a:p>
            <a:r>
              <a:rPr lang="en-GB" dirty="0" smtClean="0"/>
              <a:t>We have a queue of tasks</a:t>
            </a:r>
          </a:p>
          <a:p>
            <a:r>
              <a:rPr lang="en-GB" dirty="0" smtClean="0"/>
              <a:t>A task is popped from the queue by any available thread in the pool</a:t>
            </a:r>
            <a:endParaRPr lang="en-GB" dirty="0"/>
          </a:p>
        </p:txBody>
      </p:sp>
      <p:pic>
        <p:nvPicPr>
          <p:cNvPr id="1026" name="Picture 2" descr="http://upload.wikimedia.org/wikipedia/commons/thumb/0/0c/Thread_pool.svg/580px-Thread_pool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61225"/>
            <a:ext cx="5181600" cy="26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Another popular approach is using a pipeline (or pipelines)</a:t>
            </a:r>
          </a:p>
          <a:p>
            <a:r>
              <a:rPr lang="en-GB" dirty="0" smtClean="0"/>
              <a:t>Tasks are queued as before</a:t>
            </a:r>
          </a:p>
          <a:p>
            <a:pPr lvl="1"/>
            <a:r>
              <a:rPr lang="en-GB" dirty="0" smtClean="0"/>
              <a:t>Tasks are somewhat more data centric now</a:t>
            </a:r>
          </a:p>
          <a:p>
            <a:r>
              <a:rPr lang="en-GB" dirty="0" smtClean="0"/>
              <a:t>Each task is sent down the process pipeline</a:t>
            </a:r>
          </a:p>
          <a:p>
            <a:r>
              <a:rPr lang="en-GB" dirty="0" smtClean="0"/>
              <a:t>Once stage one of the pipeline is complete, another task can be sent down</a:t>
            </a:r>
            <a:endParaRPr lang="en-GB" dirty="0"/>
          </a:p>
        </p:txBody>
      </p:sp>
      <p:pic>
        <p:nvPicPr>
          <p:cNvPr id="2050" name="Picture 2" descr="https://avantprime.s3.amazonaws.com/codecanyon/products/pipeline-net/pipeline-net-how-it-work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05066"/>
            <a:ext cx="5973222" cy="26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Multithreading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4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a Thread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C++11 added threading support to the standard library</a:t>
            </a:r>
          </a:p>
          <a:p>
            <a:r>
              <a:rPr lang="en-GB" dirty="0" smtClean="0"/>
              <a:t>Running a thread in C++11 is trivial</a:t>
            </a:r>
          </a:p>
          <a:p>
            <a:pPr lvl="1"/>
            <a:r>
              <a:rPr lang="en-GB" dirty="0" smtClean="0"/>
              <a:t>Create a new thread object passing in the function you want to use</a:t>
            </a:r>
          </a:p>
          <a:p>
            <a:pPr lvl="1"/>
            <a:r>
              <a:rPr lang="en-GB" dirty="0" smtClean="0"/>
              <a:t>Create a new thread object passing in a function object (or a lambda expression)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new thread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thread using a lambda expression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 t([]{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from lambda thread!"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3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Joining a thread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C++11 </a:t>
            </a:r>
            <a:r>
              <a:rPr lang="en-GB" dirty="0" smtClean="0"/>
              <a:t>threads are not background threads by default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 smtClean="0"/>
              <a:t>background thread doesn’t have to explicitly end for an application to complete</a:t>
            </a:r>
          </a:p>
          <a:p>
            <a:r>
              <a:rPr lang="en-GB" dirty="0" smtClean="0"/>
              <a:t>In C++11 all threads must be joined (awaited for completion</a:t>
            </a:r>
            <a:r>
              <a:rPr lang="en-GB" dirty="0" smtClean="0"/>
              <a:t>) unless detached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Join thread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t.join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Detach from thread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t.detach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3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Threads work on a shared memory model</a:t>
            </a:r>
          </a:p>
          <a:p>
            <a:pPr lvl="1"/>
            <a:r>
              <a:rPr lang="en-GB" dirty="0" smtClean="0"/>
              <a:t>Fast</a:t>
            </a:r>
          </a:p>
          <a:p>
            <a:pPr lvl="1"/>
            <a:r>
              <a:rPr lang="en-GB" dirty="0" smtClean="0"/>
              <a:t>Difficult to reason about and control</a:t>
            </a:r>
          </a:p>
          <a:p>
            <a:r>
              <a:rPr lang="en-GB" dirty="0" smtClean="0"/>
              <a:t>To communicate between threads we need to have some form of shared memory</a:t>
            </a:r>
          </a:p>
          <a:p>
            <a:pPr lvl="1"/>
            <a:r>
              <a:rPr lang="en-GB" dirty="0" smtClean="0"/>
              <a:t>Although we will look at futures next week</a:t>
            </a:r>
          </a:p>
          <a:p>
            <a:r>
              <a:rPr lang="en-GB" dirty="0" smtClean="0"/>
              <a:t>This requires control methods to enable thread interaction</a:t>
            </a:r>
          </a:p>
          <a:p>
            <a:pPr lvl="1"/>
            <a:r>
              <a:rPr lang="en-GB" dirty="0" err="1" smtClean="0"/>
              <a:t>Mutex</a:t>
            </a:r>
            <a:endParaRPr lang="en-GB" dirty="0" smtClean="0"/>
          </a:p>
          <a:p>
            <a:pPr lvl="1"/>
            <a:r>
              <a:rPr lang="en-GB" dirty="0" smtClean="0"/>
              <a:t>Lock</a:t>
            </a:r>
          </a:p>
          <a:p>
            <a:pPr lvl="1"/>
            <a:r>
              <a:rPr lang="en-GB" dirty="0" smtClean="0"/>
              <a:t>Condition variable</a:t>
            </a:r>
          </a:p>
        </p:txBody>
      </p:sp>
    </p:spTree>
    <p:extLst>
      <p:ext uri="{BB962C8B-B14F-4D97-AF65-F5344CB8AC3E}">
        <p14:creationId xmlns:p14="http://schemas.microsoft.com/office/powerpoint/2010/main" val="27919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how many threads do you think we can start in a C++11 application?</a:t>
            </a:r>
          </a:p>
          <a:p>
            <a:r>
              <a:rPr lang="en-GB" dirty="0" smtClean="0"/>
              <a:t>Let’s run a little test</a:t>
            </a:r>
          </a:p>
          <a:p>
            <a:endParaRPr lang="en-GB" dirty="0"/>
          </a:p>
          <a:p>
            <a:r>
              <a:rPr lang="en-GB" dirty="0" smtClean="0"/>
              <a:t>1603 threads – not very many</a:t>
            </a:r>
          </a:p>
          <a:p>
            <a:pPr lvl="1"/>
            <a:r>
              <a:rPr lang="en-GB" dirty="0" smtClean="0"/>
              <a:t>This is system dependent</a:t>
            </a:r>
          </a:p>
          <a:p>
            <a:r>
              <a:rPr lang="en-GB" dirty="0" smtClean="0"/>
              <a:t>Do you know why?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7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2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looked at what a thread is and where it sits in the model of the operating system</a:t>
            </a:r>
          </a:p>
          <a:p>
            <a:r>
              <a:rPr lang="en-GB" dirty="0" smtClean="0"/>
              <a:t>We have also looked at scheduling approaches for threading</a:t>
            </a:r>
          </a:p>
          <a:p>
            <a:r>
              <a:rPr lang="en-GB" dirty="0" smtClean="0"/>
              <a:t>Models of multithreading should help you realise some of the approaches possible and how they relate to scheduling</a:t>
            </a:r>
          </a:p>
          <a:p>
            <a:r>
              <a:rPr lang="en-GB" dirty="0" smtClean="0"/>
              <a:t>We have looked also at memory management concerns and in particular for data structures</a:t>
            </a:r>
          </a:p>
          <a:p>
            <a:r>
              <a:rPr lang="en-GB" dirty="0" smtClean="0"/>
              <a:t>We have also looked at supporting design patterns</a:t>
            </a:r>
            <a:r>
              <a:rPr lang="en-GB" dirty="0"/>
              <a:t> </a:t>
            </a:r>
            <a:r>
              <a:rPr lang="en-GB" dirty="0" smtClean="0"/>
              <a:t>and techniques</a:t>
            </a:r>
          </a:p>
          <a:p>
            <a:r>
              <a:rPr lang="en-GB" dirty="0" smtClean="0"/>
              <a:t>Finally we have had a little discussion about C++11 threading support</a:t>
            </a:r>
          </a:p>
        </p:txBody>
      </p:sp>
    </p:spTree>
    <p:extLst>
      <p:ext uri="{BB962C8B-B14F-4D97-AF65-F5344CB8AC3E}">
        <p14:creationId xmlns:p14="http://schemas.microsoft.com/office/powerpoint/2010/main" val="18978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thread?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look at a number of definitions here</a:t>
            </a:r>
          </a:p>
          <a:p>
            <a:pPr lvl="1"/>
            <a:r>
              <a:rPr lang="en-GB" dirty="0" smtClean="0"/>
              <a:t>A thread is an independently running part of a program</a:t>
            </a:r>
          </a:p>
          <a:p>
            <a:pPr lvl="1"/>
            <a:r>
              <a:rPr lang="en-GB" dirty="0" smtClean="0"/>
              <a:t>A thread of execution is independently running part of a process</a:t>
            </a:r>
          </a:p>
          <a:p>
            <a:pPr lvl="1"/>
            <a:r>
              <a:rPr lang="en-GB" dirty="0" smtClean="0"/>
              <a:t>A thread of execution is the smallest sequence of computer instructions controlled by the operating system (taken from Wikipedia)</a:t>
            </a:r>
          </a:p>
          <a:p>
            <a:r>
              <a:rPr lang="en-GB" dirty="0" smtClean="0"/>
              <a:t>For our purposes we will work with the Wikipedia definition.  The important part in that definition is that the operating system is managing threads</a:t>
            </a:r>
          </a:p>
          <a:p>
            <a:pPr lvl="1"/>
            <a:r>
              <a:rPr lang="en-GB" dirty="0" smtClean="0"/>
              <a:t>Some threading libraries are independent of the operating system</a:t>
            </a:r>
          </a:p>
          <a:p>
            <a:pPr lvl="1"/>
            <a:r>
              <a:rPr lang="en-GB" dirty="0" smtClean="0"/>
              <a:t>C++11 threading does rely on native threading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1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Processes, threads and </a:t>
            </a:r>
            <a:r>
              <a:rPr lang="en-GB" dirty="0" err="1" smtClean="0"/>
              <a:t>fibers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In an operating system, threads form a part of a process</a:t>
            </a:r>
          </a:p>
          <a:p>
            <a:r>
              <a:rPr lang="en-GB" dirty="0" smtClean="0"/>
              <a:t>The main difference between a process and a thread is that a process has isolated memory</a:t>
            </a:r>
          </a:p>
          <a:p>
            <a:pPr lvl="1"/>
            <a:r>
              <a:rPr lang="en-GB" dirty="0" smtClean="0"/>
              <a:t>Threads share the memory of a process</a:t>
            </a:r>
          </a:p>
          <a:p>
            <a:r>
              <a:rPr lang="en-GB" dirty="0" smtClean="0"/>
              <a:t>A thread can also be made up of a collection of </a:t>
            </a:r>
            <a:r>
              <a:rPr lang="en-GB" dirty="0" err="1" smtClean="0"/>
              <a:t>fibers</a:t>
            </a:r>
            <a:endParaRPr lang="en-GB" dirty="0" smtClean="0"/>
          </a:p>
          <a:p>
            <a:pPr lvl="1"/>
            <a:r>
              <a:rPr lang="en-GB" dirty="0" smtClean="0"/>
              <a:t>A </a:t>
            </a:r>
            <a:r>
              <a:rPr lang="en-GB" dirty="0" err="1" smtClean="0"/>
              <a:t>fiber</a:t>
            </a:r>
            <a:r>
              <a:rPr lang="en-GB" dirty="0" smtClean="0"/>
              <a:t> requires scheduling code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6800" y="1670021"/>
            <a:ext cx="2692400" cy="4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Although threads seem to be a small step from sequential computation, in fact, they represent a huge step. They discard the most essential and appealing properties of sequential computation: </a:t>
            </a:r>
            <a:r>
              <a:rPr lang="en-GB" sz="2800" dirty="0" err="1"/>
              <a:t>understandability</a:t>
            </a:r>
            <a:r>
              <a:rPr lang="en-GB" sz="2800" dirty="0"/>
              <a:t>, predictability, and determinism. Threads, as a model of computation, are wildly non-deterministic, and the job of the programmer becomes one of pruning that </a:t>
            </a:r>
            <a:r>
              <a:rPr lang="en-GB" sz="2800" dirty="0" err="1"/>
              <a:t>nondeterminism</a:t>
            </a:r>
            <a:r>
              <a:rPr lang="en-GB" sz="2800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Problem with Threads, Edward A. Lee, UC Berkeley, 2006</a:t>
            </a:r>
          </a:p>
        </p:txBody>
      </p:sp>
    </p:spTree>
    <p:extLst>
      <p:ext uri="{BB962C8B-B14F-4D97-AF65-F5344CB8AC3E}">
        <p14:creationId xmlns:p14="http://schemas.microsoft.com/office/powerpoint/2010/main" val="2773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key aspects of multithreading is scheduling</a:t>
            </a:r>
          </a:p>
          <a:p>
            <a:r>
              <a:rPr lang="en-GB" dirty="0" smtClean="0"/>
              <a:t>Scheduling is the method of allocating threads process time to undertake their computation</a:t>
            </a:r>
          </a:p>
          <a:p>
            <a:r>
              <a:rPr lang="en-GB" dirty="0" smtClean="0"/>
              <a:t>The operating system in general deals with scheduling – it will try and do this in a fair, round-robin approach</a:t>
            </a:r>
          </a:p>
          <a:p>
            <a:pPr lvl="1"/>
            <a:r>
              <a:rPr lang="en-GB" dirty="0" smtClean="0"/>
              <a:t>Each thread is given a </a:t>
            </a:r>
            <a:r>
              <a:rPr lang="en-GB" dirty="0" err="1" smtClean="0"/>
              <a:t>timeslice</a:t>
            </a:r>
            <a:endParaRPr lang="en-GB" dirty="0" smtClean="0"/>
          </a:p>
          <a:p>
            <a:pPr lvl="1"/>
            <a:r>
              <a:rPr lang="en-GB" dirty="0" smtClean="0"/>
              <a:t>Once the </a:t>
            </a:r>
            <a:r>
              <a:rPr lang="en-GB" dirty="0" err="1" smtClean="0"/>
              <a:t>timeslice</a:t>
            </a:r>
            <a:r>
              <a:rPr lang="en-GB" dirty="0" smtClean="0"/>
              <a:t> is complete, the thread is pre-empted and another thread given a </a:t>
            </a:r>
            <a:r>
              <a:rPr lang="en-GB" dirty="0" err="1" smtClean="0"/>
              <a:t>timeslice</a:t>
            </a:r>
            <a:endParaRPr lang="en-GB" dirty="0" smtClean="0"/>
          </a:p>
          <a:p>
            <a:pPr lvl="1"/>
            <a:r>
              <a:rPr lang="en-GB" dirty="0" smtClean="0"/>
              <a:t>Each thread is taken one at a time.  If it completes it is </a:t>
            </a:r>
            <a:r>
              <a:rPr lang="en-GB" dirty="0" err="1" smtClean="0"/>
              <a:t>descheduled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Pre-emptive Multitasking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847975"/>
          </a:xfrm>
        </p:spPr>
        <p:txBody>
          <a:bodyPr/>
          <a:lstStyle/>
          <a:p>
            <a:r>
              <a:rPr lang="en-GB" dirty="0" smtClean="0"/>
              <a:t>The previous scheduling model is know as pre-emptive multitasking</a:t>
            </a:r>
          </a:p>
          <a:p>
            <a:r>
              <a:rPr lang="en-GB" dirty="0" smtClean="0"/>
              <a:t>Pre-emptive multitasking is an operating system controlled approach</a:t>
            </a:r>
          </a:p>
          <a:p>
            <a:pPr lvl="1"/>
            <a:r>
              <a:rPr lang="en-GB" dirty="0" smtClean="0"/>
              <a:t>The programmer doesn’t have to worry about the scheduling</a:t>
            </a:r>
          </a:p>
          <a:p>
            <a:r>
              <a:rPr lang="en-GB" dirty="0" smtClean="0"/>
              <a:t>C++11 uses this approach – we can’t even set thread priorities in standard C++11</a:t>
            </a:r>
          </a:p>
          <a:p>
            <a:pPr lvl="1"/>
            <a:r>
              <a:rPr lang="en-GB" dirty="0" smtClean="0"/>
              <a:t>You can get the native handle to do this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5707" y="5207000"/>
            <a:ext cx="10240587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1392</Words>
  <Application>Microsoft Office PowerPoint</Application>
  <PresentationFormat>Widescreen</PresentationFormat>
  <Paragraphs>166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Introduction to Multi-threading</vt:lpstr>
      <vt:lpstr>Breakdown</vt:lpstr>
      <vt:lpstr>Threads</vt:lpstr>
      <vt:lpstr>What is a thread?</vt:lpstr>
      <vt:lpstr>Processes, threads and fibers</vt:lpstr>
      <vt:lpstr>Although threads seem to be a small step from sequential computation, in fact, they represent a huge step. They discard the most essential and appealing properties of sequential computation: understandability, predictability, and determinism. Threads, as a model of computation, are wildly non-deterministic, and the job of the programmer becomes one of pruning that nondeterminism.</vt:lpstr>
      <vt:lpstr>Scheduling</vt:lpstr>
      <vt:lpstr>Schedulers</vt:lpstr>
      <vt:lpstr>Pre-emptive Multitasking</vt:lpstr>
      <vt:lpstr>Cooperative Multithreading</vt:lpstr>
      <vt:lpstr>Context Switching</vt:lpstr>
      <vt:lpstr>I/O and System Calls</vt:lpstr>
      <vt:lpstr>Models</vt:lpstr>
      <vt:lpstr>Multithreading Models</vt:lpstr>
      <vt:lpstr>Kernel Level Threading</vt:lpstr>
      <vt:lpstr>User Level Threading</vt:lpstr>
      <vt:lpstr>Hybrid Threading</vt:lpstr>
      <vt:lpstr>Memory Management</vt:lpstr>
      <vt:lpstr>Shared Memory</vt:lpstr>
      <vt:lpstr>Data Structures</vt:lpstr>
      <vt:lpstr>Design Patterns</vt:lpstr>
      <vt:lpstr>Concurrency Design Patterns</vt:lpstr>
      <vt:lpstr>Thread Pool</vt:lpstr>
      <vt:lpstr>Pipeline</vt:lpstr>
      <vt:lpstr>C++ Multithreading</vt:lpstr>
      <vt:lpstr>Starting a Thread</vt:lpstr>
      <vt:lpstr>Joining a thread</vt:lpstr>
      <vt:lpstr>Thread interaction</vt:lpstr>
      <vt:lpstr>Thread limitations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Chalmers, Kevin</cp:lastModifiedBy>
  <cp:revision>17</cp:revision>
  <dcterms:created xsi:type="dcterms:W3CDTF">2013-09-17T12:27:11Z</dcterms:created>
  <dcterms:modified xsi:type="dcterms:W3CDTF">2015-09-27T08:25:59Z</dcterms:modified>
</cp:coreProperties>
</file>