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87" r:id="rId8"/>
    <p:sldId id="261" r:id="rId9"/>
    <p:sldId id="262" r:id="rId10"/>
    <p:sldId id="263" r:id="rId11"/>
    <p:sldId id="264" r:id="rId12"/>
    <p:sldId id="265" r:id="rId13"/>
    <p:sldId id="288" r:id="rId14"/>
    <p:sldId id="266" r:id="rId15"/>
    <p:sldId id="267" r:id="rId16"/>
    <p:sldId id="268" r:id="rId17"/>
    <p:sldId id="275" r:id="rId18"/>
    <p:sldId id="269" r:id="rId19"/>
    <p:sldId id="270" r:id="rId20"/>
    <p:sldId id="271" r:id="rId21"/>
    <p:sldId id="28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06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4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9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1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1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89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5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14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8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2589-8AE1-49E2-B323-4E408E28E991}" type="datetimeFigureOut">
              <a:rPr lang="en-GB" smtClean="0"/>
              <a:t>05/10/2015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47ED-24C8-4956-9E73-87432FDC4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7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Controlling Multithreaded Applications Part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4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 Problems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174" y="2120900"/>
            <a:ext cx="10513626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 of History – the Semaphore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are probably familiar with the concept of a </a:t>
            </a:r>
            <a:r>
              <a:rPr lang="en-GB" dirty="0" err="1" smtClean="0"/>
              <a:t>mutex</a:t>
            </a:r>
            <a:endParaRPr lang="en-GB" dirty="0" smtClean="0"/>
          </a:p>
          <a:p>
            <a:pPr lvl="1"/>
            <a:r>
              <a:rPr lang="en-GB" dirty="0" smtClean="0"/>
              <a:t>Mutual exclusion lock on a piece of code</a:t>
            </a:r>
          </a:p>
          <a:p>
            <a:r>
              <a:rPr lang="en-GB" dirty="0" smtClean="0"/>
              <a:t>The semaphore was the first method of trying to control concurrency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/>
              <a:t>Edsger</a:t>
            </a:r>
            <a:r>
              <a:rPr lang="en-GB" dirty="0" smtClean="0"/>
              <a:t> </a:t>
            </a:r>
            <a:r>
              <a:rPr lang="en-GB" dirty="0" err="1" smtClean="0"/>
              <a:t>Dijkstra’s</a:t>
            </a:r>
            <a:r>
              <a:rPr lang="en-GB" dirty="0" smtClean="0"/>
              <a:t> </a:t>
            </a:r>
            <a:r>
              <a:rPr lang="en-GB" dirty="0"/>
              <a:t>1965 paper </a:t>
            </a:r>
            <a:r>
              <a:rPr lang="en-GB" i="1" dirty="0" smtClean="0"/>
              <a:t>“Cooperating Sequential </a:t>
            </a:r>
            <a:r>
              <a:rPr lang="en-GB" i="1" dirty="0"/>
              <a:t>P</a:t>
            </a:r>
            <a:r>
              <a:rPr lang="en-GB" i="1" dirty="0" smtClean="0"/>
              <a:t>rocesses”</a:t>
            </a:r>
          </a:p>
          <a:p>
            <a:r>
              <a:rPr lang="en-GB" dirty="0" smtClean="0"/>
              <a:t>A semaphore works on the concept of tokens</a:t>
            </a:r>
          </a:p>
          <a:p>
            <a:pPr lvl="1"/>
            <a:r>
              <a:rPr lang="en-GB" dirty="0" smtClean="0"/>
              <a:t>A semaphore has a fixed number of tokens</a:t>
            </a:r>
          </a:p>
          <a:p>
            <a:pPr lvl="1"/>
            <a:r>
              <a:rPr lang="en-GB" dirty="0" smtClean="0"/>
              <a:t>When a process wishes to access a resource it acquires a token</a:t>
            </a:r>
          </a:p>
          <a:p>
            <a:pPr lvl="1"/>
            <a:r>
              <a:rPr lang="en-GB" dirty="0" smtClean="0"/>
              <a:t>When it is finished it releases the token</a:t>
            </a:r>
          </a:p>
          <a:p>
            <a:r>
              <a:rPr lang="en-GB" dirty="0" smtClean="0"/>
              <a:t>A semaphore provides just two operations</a:t>
            </a:r>
          </a:p>
          <a:p>
            <a:pPr lvl="1"/>
            <a:r>
              <a:rPr lang="en-GB" dirty="0" smtClean="0"/>
              <a:t>Wait – acquire or wait for a token</a:t>
            </a:r>
          </a:p>
          <a:p>
            <a:pPr lvl="1"/>
            <a:r>
              <a:rPr lang="en-GB" dirty="0" smtClean="0"/>
              <a:t>Signal – release a token and signal any waiting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4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 of History – the Semaphore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Think of it as a (simplified) restaurant</a:t>
            </a:r>
          </a:p>
          <a:p>
            <a:pPr lvl="1"/>
            <a:r>
              <a:rPr lang="en-GB" dirty="0" smtClean="0"/>
              <a:t>A restaurant has a fixed number of tables</a:t>
            </a:r>
          </a:p>
          <a:p>
            <a:pPr lvl="1"/>
            <a:r>
              <a:rPr lang="en-GB" dirty="0" smtClean="0"/>
              <a:t>To get a table, you ask at the front desk</a:t>
            </a:r>
          </a:p>
          <a:p>
            <a:pPr lvl="1"/>
            <a:r>
              <a:rPr lang="en-GB" dirty="0" smtClean="0"/>
              <a:t>The front desk decrements the number of tables available and someone shows you to a table</a:t>
            </a:r>
          </a:p>
          <a:p>
            <a:pPr lvl="1"/>
            <a:r>
              <a:rPr lang="en-GB" dirty="0" smtClean="0"/>
              <a:t>When someone leaves, the front desk increments the number of tables available</a:t>
            </a:r>
          </a:p>
          <a:p>
            <a:pPr lvl="1"/>
            <a:r>
              <a:rPr lang="en-GB" dirty="0" smtClean="0"/>
              <a:t>If no tables are available, you have to wait</a:t>
            </a:r>
          </a:p>
          <a:p>
            <a:pPr lvl="1"/>
            <a:r>
              <a:rPr lang="en-GB" dirty="0" smtClean="0"/>
              <a:t>The front desk only knows the number of tables available – it doesn’t keep track of who is sitting 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3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Mutexes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mutex</a:t>
            </a:r>
            <a:r>
              <a:rPr lang="en-GB" dirty="0" smtClean="0"/>
              <a:t> extends the notion of a semaphore in a number of ways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mutex</a:t>
            </a:r>
            <a:r>
              <a:rPr lang="en-GB" dirty="0" smtClean="0"/>
              <a:t> only allows one process in at a time – it is equivalent to a binary semaphore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mutex</a:t>
            </a:r>
            <a:r>
              <a:rPr lang="en-GB" dirty="0" smtClean="0"/>
              <a:t> has an owner – this is a very useful safety feature</a:t>
            </a:r>
          </a:p>
          <a:p>
            <a:r>
              <a:rPr lang="en-GB" dirty="0" err="1" smtClean="0"/>
              <a:t>Mutexes</a:t>
            </a:r>
            <a:r>
              <a:rPr lang="en-GB" dirty="0" smtClean="0"/>
              <a:t> are far more common to the programmer</a:t>
            </a:r>
          </a:p>
          <a:p>
            <a:pPr lvl="1"/>
            <a:r>
              <a:rPr lang="en-GB" dirty="0" smtClean="0"/>
              <a:t>The OS will likely have semaphore support however</a:t>
            </a:r>
            <a:endParaRPr lang="en-GB" dirty="0"/>
          </a:p>
        </p:txBody>
      </p:sp>
      <p:pic>
        <p:nvPicPr>
          <p:cNvPr id="1026" name="Picture 2" descr="http://info.quadros.com/Portals/62908/images/Mutex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21414"/>
            <a:ext cx="3822699" cy="45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 Guard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C++11 we typically use lock guards to work with </a:t>
            </a:r>
            <a:r>
              <a:rPr lang="en-GB" dirty="0" err="1" smtClean="0"/>
              <a:t>mutexes</a:t>
            </a:r>
            <a:endParaRPr lang="en-GB" dirty="0" smtClean="0"/>
          </a:p>
          <a:p>
            <a:pPr lvl="1"/>
            <a:r>
              <a:rPr lang="en-GB" dirty="0" smtClean="0"/>
              <a:t>Acquire lock when created</a:t>
            </a:r>
          </a:p>
          <a:p>
            <a:pPr lvl="1"/>
            <a:r>
              <a:rPr lang="en-GB" dirty="0" smtClean="0"/>
              <a:t>Release lock when destroyed</a:t>
            </a:r>
          </a:p>
          <a:p>
            <a:r>
              <a:rPr lang="en-GB" dirty="0" smtClean="0"/>
              <a:t>This is usually better for guarding methods</a:t>
            </a:r>
          </a:p>
          <a:p>
            <a:pPr lvl="1"/>
            <a:r>
              <a:rPr lang="en-GB" dirty="0" smtClean="0"/>
              <a:t>Create lock guard as first instruction of method</a:t>
            </a:r>
          </a:p>
          <a:p>
            <a:pPr lvl="1"/>
            <a:r>
              <a:rPr lang="en-GB" dirty="0" smtClean="0"/>
              <a:t>When method exits, lock is destroyed</a:t>
            </a:r>
          </a:p>
          <a:p>
            <a:r>
              <a:rPr lang="en-GB" dirty="0" err="1" smtClean="0"/>
              <a:t>Mutex</a:t>
            </a:r>
            <a:r>
              <a:rPr lang="en-GB" dirty="0" smtClean="0"/>
              <a:t> requires specific calls to lock and unlock</a:t>
            </a:r>
          </a:p>
          <a:p>
            <a:pPr lvl="1"/>
            <a:r>
              <a:rPr lang="en-GB" dirty="0" smtClean="0"/>
              <a:t>Difficult to track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Loop 1 million times, incrementing value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1000000; ++i)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the lock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guard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lock(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 value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 guard </a:t>
            </a: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destroyed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765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Guarded Objects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object orientation we usually want to create protected objects</a:t>
            </a:r>
          </a:p>
          <a:p>
            <a:r>
              <a:rPr lang="en-GB" dirty="0" smtClean="0"/>
              <a:t>Lock guards provide a simple means of doing this</a:t>
            </a:r>
          </a:p>
          <a:p>
            <a:pPr lvl="1"/>
            <a:r>
              <a:rPr lang="en-GB" dirty="0" smtClean="0"/>
              <a:t>Object has a </a:t>
            </a:r>
            <a:r>
              <a:rPr lang="en-GB" dirty="0" err="1" smtClean="0"/>
              <a:t>mutex</a:t>
            </a:r>
            <a:endParaRPr lang="en-GB" dirty="0" smtClean="0"/>
          </a:p>
          <a:p>
            <a:pPr lvl="1"/>
            <a:r>
              <a:rPr lang="en-GB" dirty="0" smtClean="0"/>
              <a:t>A method call has at its first instruction a lock guard creation</a:t>
            </a:r>
          </a:p>
          <a:p>
            <a:pPr lvl="1"/>
            <a:r>
              <a:rPr lang="en-GB" dirty="0" smtClean="0"/>
              <a:t>Only one method can be executed on the object at a time</a:t>
            </a:r>
          </a:p>
          <a:p>
            <a:r>
              <a:rPr lang="en-GB" dirty="0" smtClean="0"/>
              <a:t>This is the standard pattern for OO based locking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guarded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guarded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::increment()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value;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x + 1;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value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x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0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Spin Locks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method becoming popular in some areas is the idea of a busy wait or a spin lock</a:t>
            </a:r>
          </a:p>
          <a:p>
            <a:r>
              <a:rPr lang="en-GB" dirty="0" smtClean="0"/>
              <a:t>Can anyone guess what a spin lock does?</a:t>
            </a:r>
          </a:p>
          <a:p>
            <a:r>
              <a:rPr lang="en-GB" dirty="0" smtClean="0"/>
              <a:t>A spin lock doesn’t wait – it tests for availability and if not available other processing takes place (or a timeout used) and the lock is tested again</a:t>
            </a:r>
          </a:p>
          <a:p>
            <a:r>
              <a:rPr lang="en-GB" dirty="0" smtClean="0"/>
              <a:t>This means we don’t have so many context switches, but does make the processor busier</a:t>
            </a:r>
          </a:p>
          <a:p>
            <a:r>
              <a:rPr lang="en-GB" dirty="0" smtClean="0"/>
              <a:t>We will look at spin locks in the next lecture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62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mentioned last week, the main problem we have to think of is normally controlling data structures</a:t>
            </a:r>
          </a:p>
          <a:p>
            <a:pPr lvl="1"/>
            <a:r>
              <a:rPr lang="en-GB" dirty="0" smtClean="0"/>
              <a:t>This is the main OO problem when using guarded objects</a:t>
            </a:r>
          </a:p>
          <a:p>
            <a:r>
              <a:rPr lang="en-GB" dirty="0" smtClean="0"/>
              <a:t>The simple solution is to guard all methods – but this means only one thread can use the data structure at a time</a:t>
            </a:r>
          </a:p>
          <a:p>
            <a:r>
              <a:rPr lang="en-GB" dirty="0" smtClean="0"/>
              <a:t>We can be smarter – but it leads to complexity</a:t>
            </a:r>
            <a:endParaRPr lang="en-GB" dirty="0"/>
          </a:p>
        </p:txBody>
      </p:sp>
      <p:pic>
        <p:nvPicPr>
          <p:cNvPr id="5" name="Picture 2" descr="http://4.bp.blogspot.com/_65s_z3cBNig/S7CSFriz-MI/AAAAAAAAA4s/7vwYh-VKY7w/s400/binaryTre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2232184"/>
            <a:ext cx="4813300" cy="383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Deadlock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remembers what deadlock means?</a:t>
            </a:r>
          </a:p>
          <a:p>
            <a:r>
              <a:rPr lang="en-GB" dirty="0" smtClean="0"/>
              <a:t>Deadlock occurs when two or more processes / threads can’t continue because of resources not being made available in the correct order</a:t>
            </a:r>
          </a:p>
          <a:p>
            <a:pPr lvl="1"/>
            <a:r>
              <a:rPr lang="en-GB" dirty="0" smtClean="0"/>
              <a:t>It is essentially a locking problem</a:t>
            </a:r>
          </a:p>
          <a:p>
            <a:r>
              <a:rPr lang="en-GB" dirty="0" smtClean="0"/>
              <a:t>Locking has removed our race hazard problem</a:t>
            </a:r>
          </a:p>
          <a:p>
            <a:pPr lvl="1"/>
            <a:r>
              <a:rPr lang="en-GB" dirty="0" smtClean="0"/>
              <a:t>Hooray!</a:t>
            </a:r>
          </a:p>
          <a:p>
            <a:r>
              <a:rPr lang="en-GB" dirty="0" smtClean="0"/>
              <a:t>But introduced deadlock problems!</a:t>
            </a:r>
          </a:p>
          <a:p>
            <a:pPr lvl="1"/>
            <a:r>
              <a:rPr lang="en-GB" dirty="0" smtClean="0"/>
              <a:t>Boo!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0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Problems with multithreading</a:t>
            </a:r>
          </a:p>
          <a:p>
            <a:endParaRPr lang="en-GB" dirty="0"/>
          </a:p>
          <a:p>
            <a:r>
              <a:rPr lang="en-GB" dirty="0" smtClean="0"/>
              <a:t>Locking</a:t>
            </a:r>
          </a:p>
          <a:p>
            <a:endParaRPr lang="en-GB" dirty="0"/>
          </a:p>
          <a:p>
            <a:r>
              <a:rPr lang="en-GB" dirty="0" smtClean="0"/>
              <a:t>Waiting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0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Avoiding Deadlock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techniques to avoid deadlock (taken from C++ Concurrency in Action)</a:t>
            </a:r>
          </a:p>
          <a:p>
            <a:endParaRPr lang="en-GB" dirty="0"/>
          </a:p>
          <a:p>
            <a:r>
              <a:rPr lang="en-GB" dirty="0" smtClean="0"/>
              <a:t>Avoid nested </a:t>
            </a:r>
            <a:r>
              <a:rPr lang="en-GB" dirty="0"/>
              <a:t>l</a:t>
            </a:r>
            <a:r>
              <a:rPr lang="en-GB" dirty="0" smtClean="0"/>
              <a:t>ocks – don’t acquire a lock when you hold one</a:t>
            </a:r>
          </a:p>
          <a:p>
            <a:r>
              <a:rPr lang="en-GB" dirty="0" smtClean="0"/>
              <a:t>Avoid calling user-supplied code while holding a lock</a:t>
            </a:r>
          </a:p>
          <a:p>
            <a:r>
              <a:rPr lang="en-GB" dirty="0" smtClean="0"/>
              <a:t>Acquire locks in a fixed order</a:t>
            </a:r>
          </a:p>
          <a:p>
            <a:r>
              <a:rPr lang="en-GB" dirty="0" smtClean="0"/>
              <a:t>Use a lock hierarchy</a:t>
            </a:r>
          </a:p>
          <a:p>
            <a:r>
              <a:rPr lang="en-GB" dirty="0" smtClean="0"/>
              <a:t>Extending these guidelines beyond locks – don’t wait while holding a lock for 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Livelock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Livelock</a:t>
            </a:r>
            <a:r>
              <a:rPr lang="en-GB" dirty="0" smtClean="0"/>
              <a:t> is another problem that occurs with locking</a:t>
            </a:r>
          </a:p>
          <a:p>
            <a:r>
              <a:rPr lang="en-GB" dirty="0" smtClean="0"/>
              <a:t>Who remembers what </a:t>
            </a:r>
            <a:r>
              <a:rPr lang="en-GB" dirty="0" err="1" smtClean="0"/>
              <a:t>livelocking</a:t>
            </a:r>
            <a:r>
              <a:rPr lang="en-GB" dirty="0" smtClean="0"/>
              <a:t> means?</a:t>
            </a:r>
          </a:p>
          <a:p>
            <a:r>
              <a:rPr lang="en-GB" dirty="0" err="1" smtClean="0"/>
              <a:t>Livelock</a:t>
            </a:r>
            <a:r>
              <a:rPr lang="en-GB" dirty="0" smtClean="0"/>
              <a:t> means that two or more processes don’t continue because they keep backing out of a lock – they are trying to let the other process through first</a:t>
            </a:r>
          </a:p>
          <a:p>
            <a:r>
              <a:rPr lang="en-GB" dirty="0" err="1" smtClean="0"/>
              <a:t>Livelock</a:t>
            </a:r>
            <a:r>
              <a:rPr lang="en-GB" dirty="0" smtClean="0"/>
              <a:t> is a trickier problem to recreate and debug – things look like they are happening but they aren’t really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8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 for an Event - naively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Waiting for something to happen is the other side of locking</a:t>
            </a:r>
          </a:p>
          <a:p>
            <a:r>
              <a:rPr lang="en-GB" dirty="0" smtClean="0"/>
              <a:t>Locking allows protection of data – but what do we do if we want to go when an event occurs – we wait</a:t>
            </a:r>
          </a:p>
          <a:p>
            <a:r>
              <a:rPr lang="en-GB" dirty="0" smtClean="0"/>
              <a:t>We could do this naively</a:t>
            </a:r>
          </a:p>
          <a:p>
            <a:pPr lvl="1"/>
            <a:r>
              <a:rPr lang="en-GB" dirty="0" smtClean="0"/>
              <a:t>Use a flag</a:t>
            </a:r>
          </a:p>
          <a:p>
            <a:pPr lvl="1"/>
            <a:r>
              <a:rPr lang="en-GB" dirty="0" smtClean="0"/>
              <a:t>If flag is clear, grab the lock</a:t>
            </a:r>
          </a:p>
          <a:p>
            <a:pPr lvl="1"/>
            <a:r>
              <a:rPr lang="en-GB" dirty="0" smtClean="0"/>
              <a:t>If flag is not clear, wait for some time and try again</a:t>
            </a:r>
          </a:p>
          <a:p>
            <a:r>
              <a:rPr lang="en-GB" dirty="0" smtClean="0"/>
              <a:t>Problems?</a:t>
            </a:r>
          </a:p>
          <a:p>
            <a:pPr lvl="1"/>
            <a:r>
              <a:rPr lang="en-GB" dirty="0" smtClean="0"/>
              <a:t>Time between checking flag and acquiring lock could mean lock is acquired elsewhere</a:t>
            </a:r>
          </a:p>
          <a:p>
            <a:pPr lvl="1"/>
            <a:r>
              <a:rPr lang="en-GB" dirty="0" smtClean="0"/>
              <a:t>How much time to wait for?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7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 for an Event - better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We can wait for a particular event to occur by using a </a:t>
            </a:r>
            <a:r>
              <a:rPr lang="en-GB" dirty="0" err="1" smtClean="0"/>
              <a:t>mutex</a:t>
            </a:r>
            <a:endParaRPr lang="en-GB" dirty="0" smtClean="0"/>
          </a:p>
          <a:p>
            <a:pPr lvl="1"/>
            <a:r>
              <a:rPr lang="en-GB" dirty="0" smtClean="0"/>
              <a:t>In C++11, we have to build a condition variable</a:t>
            </a:r>
          </a:p>
          <a:p>
            <a:pPr lvl="1"/>
            <a:r>
              <a:rPr lang="en-GB" dirty="0" smtClean="0"/>
              <a:t>In Java and C#, any object can act as </a:t>
            </a:r>
            <a:r>
              <a:rPr lang="en-GB" dirty="0" err="1" smtClean="0"/>
              <a:t>mutex</a:t>
            </a:r>
            <a:r>
              <a:rPr lang="en-GB" dirty="0" smtClean="0"/>
              <a:t> and conditional</a:t>
            </a:r>
          </a:p>
          <a:p>
            <a:r>
              <a:rPr lang="en-GB" dirty="0" smtClean="0"/>
              <a:t>This is a better solution that the busy wait shown previously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600" dirty="0" smtClean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.notify_one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600" dirty="0" smtClean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unique_lock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726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 with a Time Limit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also extend waiting to waiting with a time limit</a:t>
            </a:r>
          </a:p>
          <a:p>
            <a:r>
              <a:rPr lang="en-GB" dirty="0" smtClean="0"/>
              <a:t>Standard method is to just call wait</a:t>
            </a:r>
          </a:p>
          <a:p>
            <a:pPr lvl="1"/>
            <a:r>
              <a:rPr lang="en-GB" dirty="0" err="1" smtClean="0"/>
              <a:t>Conditional.wait</a:t>
            </a:r>
            <a:r>
              <a:rPr lang="en-GB" dirty="0" smtClean="0"/>
              <a:t>(lock)</a:t>
            </a:r>
          </a:p>
          <a:p>
            <a:r>
              <a:rPr lang="en-GB" dirty="0" smtClean="0"/>
              <a:t>We can also use the following</a:t>
            </a:r>
          </a:p>
          <a:p>
            <a:pPr lvl="1"/>
            <a:r>
              <a:rPr lang="en-GB" dirty="0" err="1" smtClean="0"/>
              <a:t>Conditional.wait_for</a:t>
            </a:r>
            <a:r>
              <a:rPr lang="en-GB" dirty="0" smtClean="0"/>
              <a:t>(lock, time)</a:t>
            </a:r>
          </a:p>
          <a:p>
            <a:pPr lvl="1"/>
            <a:r>
              <a:rPr lang="en-GB" dirty="0" err="1" smtClean="0"/>
              <a:t>Conditional.wait_until</a:t>
            </a:r>
            <a:r>
              <a:rPr lang="en-GB" dirty="0" smtClean="0"/>
              <a:t>(lock, time)</a:t>
            </a:r>
          </a:p>
          <a:p>
            <a:r>
              <a:rPr lang="en-GB" dirty="0" smtClean="0"/>
              <a:t>Depending on your control flow, waiting and timed waiting can be advantageous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1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Queue with 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Lets take a look at how we can build a queue using conditionals</a:t>
            </a:r>
          </a:p>
          <a:p>
            <a:r>
              <a:rPr lang="en-GB" dirty="0" smtClean="0"/>
              <a:t>We have two operations on a standard queue</a:t>
            </a:r>
          </a:p>
          <a:p>
            <a:pPr lvl="1"/>
            <a:r>
              <a:rPr lang="en-GB" dirty="0" smtClean="0"/>
              <a:t>Pop</a:t>
            </a:r>
          </a:p>
          <a:p>
            <a:pPr lvl="1"/>
            <a:r>
              <a:rPr lang="en-GB" dirty="0" smtClean="0"/>
              <a:t>Push</a:t>
            </a:r>
          </a:p>
          <a:p>
            <a:r>
              <a:rPr lang="en-GB" dirty="0" smtClean="0"/>
              <a:t>We are going to build a queue that allows communication between processes</a:t>
            </a:r>
          </a:p>
          <a:p>
            <a:pPr lvl="1"/>
            <a:r>
              <a:rPr lang="en-GB" dirty="0" smtClean="0"/>
              <a:t>The full code listing is in the C++ Concurrency in Action book</a:t>
            </a:r>
          </a:p>
          <a:p>
            <a:r>
              <a:rPr lang="en-GB" dirty="0" smtClean="0"/>
              <a:t>This is very similar to a construct many of you are familiar with.  Can you guess?</a:t>
            </a:r>
          </a:p>
          <a:p>
            <a:r>
              <a:rPr lang="en-GB" dirty="0" smtClean="0"/>
              <a:t>A channel is just a queue with one space, meaning it can be full</a:t>
            </a:r>
          </a:p>
        </p:txBody>
      </p:sp>
    </p:spTree>
    <p:extLst>
      <p:ext uri="{BB962C8B-B14F-4D97-AF65-F5344CB8AC3E}">
        <p14:creationId xmlns:p14="http://schemas.microsoft.com/office/powerpoint/2010/main" val="78179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Queue with 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Our standard operations need to be extended</a:t>
            </a:r>
          </a:p>
          <a:p>
            <a:r>
              <a:rPr lang="en-GB" dirty="0" smtClean="0"/>
              <a:t>Push</a:t>
            </a:r>
          </a:p>
          <a:p>
            <a:pPr lvl="1"/>
            <a:r>
              <a:rPr lang="en-GB" dirty="0" smtClean="0"/>
              <a:t>Push adds data to the queue</a:t>
            </a:r>
          </a:p>
          <a:p>
            <a:pPr lvl="1"/>
            <a:r>
              <a:rPr lang="en-GB" dirty="0" smtClean="0"/>
              <a:t>It therefore needs to be thread safe (guarded object pattern)</a:t>
            </a:r>
          </a:p>
          <a:p>
            <a:r>
              <a:rPr lang="en-GB" dirty="0" smtClean="0"/>
              <a:t>Pop</a:t>
            </a:r>
          </a:p>
          <a:p>
            <a:pPr lvl="1"/>
            <a:r>
              <a:rPr lang="en-GB" dirty="0" smtClean="0"/>
              <a:t>Removes data from the queue</a:t>
            </a:r>
          </a:p>
          <a:p>
            <a:pPr lvl="1"/>
            <a:r>
              <a:rPr lang="en-GB" dirty="0" smtClean="0"/>
              <a:t>It therefore needs to be thread safe (guarded object pattern)</a:t>
            </a:r>
          </a:p>
          <a:p>
            <a:r>
              <a:rPr lang="en-GB" dirty="0" smtClean="0"/>
              <a:t>However we want to ensure communication between processes.  What needs to happen?</a:t>
            </a:r>
          </a:p>
          <a:p>
            <a:r>
              <a:rPr lang="en-GB" dirty="0" smtClean="0"/>
              <a:t>We need to signal that we have sent a message – push must inform pop</a:t>
            </a:r>
          </a:p>
        </p:txBody>
      </p:sp>
    </p:spTree>
    <p:extLst>
      <p:ext uri="{BB962C8B-B14F-4D97-AF65-F5344CB8AC3E}">
        <p14:creationId xmlns:p14="http://schemas.microsoft.com/office/powerpoint/2010/main" val="8493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Queue with 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Revisiting our methods</a:t>
            </a:r>
          </a:p>
          <a:p>
            <a:r>
              <a:rPr lang="en-GB" dirty="0" smtClean="0"/>
              <a:t>Push</a:t>
            </a:r>
          </a:p>
          <a:p>
            <a:pPr lvl="1"/>
            <a:r>
              <a:rPr lang="en-GB" dirty="0" smtClean="0"/>
              <a:t>Lock the object</a:t>
            </a:r>
          </a:p>
          <a:p>
            <a:pPr lvl="1"/>
            <a:r>
              <a:rPr lang="en-GB" dirty="0" smtClean="0"/>
              <a:t>Add the data to the queue</a:t>
            </a:r>
          </a:p>
          <a:p>
            <a:pPr lvl="1"/>
            <a:r>
              <a:rPr lang="en-GB" dirty="0" smtClean="0"/>
              <a:t>Notify any waiting thread</a:t>
            </a:r>
          </a:p>
          <a:p>
            <a:r>
              <a:rPr lang="en-GB" dirty="0" smtClean="0"/>
              <a:t>Pop</a:t>
            </a:r>
          </a:p>
          <a:p>
            <a:pPr lvl="1"/>
            <a:r>
              <a:rPr lang="en-GB" dirty="0" smtClean="0"/>
              <a:t>Lock the object</a:t>
            </a:r>
          </a:p>
          <a:p>
            <a:pPr lvl="1"/>
            <a:r>
              <a:rPr lang="en-GB" dirty="0" smtClean="0"/>
              <a:t>Wait for queue to be non-empty (might already be)</a:t>
            </a:r>
          </a:p>
          <a:p>
            <a:pPr lvl="1"/>
            <a:r>
              <a:rPr lang="en-GB" dirty="0" smtClean="0"/>
              <a:t>Remove data from the queue</a:t>
            </a:r>
          </a:p>
          <a:p>
            <a:r>
              <a:rPr lang="en-GB" dirty="0" smtClean="0"/>
              <a:t>We now have a one way fire and forget channel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4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Queue with Conditionals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extend this idea further</a:t>
            </a:r>
          </a:p>
          <a:p>
            <a:r>
              <a:rPr lang="en-GB" dirty="0" smtClean="0"/>
              <a:t>Push</a:t>
            </a:r>
          </a:p>
          <a:p>
            <a:pPr lvl="1"/>
            <a:r>
              <a:rPr lang="en-GB" dirty="0" smtClean="0"/>
              <a:t>Remains the same</a:t>
            </a:r>
          </a:p>
          <a:p>
            <a:r>
              <a:rPr lang="en-GB" dirty="0" smtClean="0"/>
              <a:t>Pop</a:t>
            </a:r>
          </a:p>
          <a:p>
            <a:pPr lvl="1"/>
            <a:r>
              <a:rPr lang="en-GB" dirty="0" smtClean="0"/>
              <a:t>We can wait and pop</a:t>
            </a:r>
          </a:p>
          <a:p>
            <a:pPr lvl="1"/>
            <a:r>
              <a:rPr lang="en-GB" dirty="0" smtClean="0"/>
              <a:t>Or we can try and pop – if no data is available carry on</a:t>
            </a:r>
          </a:p>
          <a:p>
            <a:r>
              <a:rPr lang="en-GB" dirty="0" smtClean="0"/>
              <a:t>A simple queue like this is a very powerful construct for building messaging passing systems such as pipelines</a:t>
            </a:r>
          </a:p>
          <a:p>
            <a:pPr lvl="1"/>
            <a:r>
              <a:rPr lang="en-GB" dirty="0" smtClean="0"/>
              <a:t>Hint for those of you who want to build a pipeline</a:t>
            </a:r>
          </a:p>
        </p:txBody>
      </p:sp>
    </p:spTree>
    <p:extLst>
      <p:ext uri="{BB962C8B-B14F-4D97-AF65-F5344CB8AC3E}">
        <p14:creationId xmlns:p14="http://schemas.microsoft.com/office/powerpoint/2010/main" val="7971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Problems with Multithreading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1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covered three main aspects</a:t>
            </a:r>
          </a:p>
          <a:p>
            <a:pPr lvl="1"/>
            <a:r>
              <a:rPr lang="en-GB" dirty="0" smtClean="0"/>
              <a:t>The problems with multithreading – race hazards</a:t>
            </a:r>
          </a:p>
          <a:p>
            <a:pPr lvl="1"/>
            <a:r>
              <a:rPr lang="en-GB" dirty="0" smtClean="0"/>
              <a:t>Locking</a:t>
            </a:r>
          </a:p>
          <a:p>
            <a:pPr lvl="2"/>
            <a:r>
              <a:rPr lang="en-GB" dirty="0" smtClean="0"/>
              <a:t>Semaphores and </a:t>
            </a:r>
            <a:r>
              <a:rPr lang="en-GB" dirty="0" err="1" smtClean="0"/>
              <a:t>mutexes</a:t>
            </a:r>
            <a:endParaRPr lang="en-GB" dirty="0" smtClean="0"/>
          </a:p>
          <a:p>
            <a:pPr lvl="2"/>
            <a:r>
              <a:rPr lang="en-GB" dirty="0" smtClean="0"/>
              <a:t>Deadlock and </a:t>
            </a:r>
            <a:r>
              <a:rPr lang="en-GB" dirty="0" err="1" smtClean="0"/>
              <a:t>livelock</a:t>
            </a:r>
            <a:endParaRPr lang="en-GB" dirty="0" smtClean="0"/>
          </a:p>
          <a:p>
            <a:pPr lvl="1"/>
            <a:r>
              <a:rPr lang="en-GB" dirty="0" smtClean="0"/>
              <a:t>Waiting</a:t>
            </a:r>
          </a:p>
          <a:p>
            <a:pPr lvl="2"/>
            <a:r>
              <a:rPr lang="en-GB" dirty="0" smtClean="0"/>
              <a:t>Events and conditionals</a:t>
            </a:r>
          </a:p>
          <a:p>
            <a:r>
              <a:rPr lang="en-GB" dirty="0" smtClean="0"/>
              <a:t>These are the fundamental parts of multithreaded applications – the next lecture looks at more exotic approaches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0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Counter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simple example that shows the problem with </a:t>
            </a:r>
            <a:r>
              <a:rPr lang="en-GB" dirty="0" err="1"/>
              <a:t>nondeterminism</a:t>
            </a:r>
            <a:r>
              <a:rPr lang="en-GB" dirty="0"/>
              <a:t> is building a counter operated by 4 threads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counter is incremented by any thread at any time</a:t>
            </a:r>
          </a:p>
          <a:p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is no locking or other method of control on the counter</a:t>
            </a:r>
          </a:p>
          <a:p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essentially have no way of determining which thread will go next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3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841" y="2004681"/>
            <a:ext cx="10504318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Race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remembers what we mean by a race condition?</a:t>
            </a:r>
          </a:p>
          <a:p>
            <a:endParaRPr lang="en-GB" dirty="0" smtClean="0"/>
          </a:p>
          <a:p>
            <a:r>
              <a:rPr lang="en-GB" dirty="0" smtClean="0"/>
              <a:t>A race condition is where output is determined by the sequence and timing of uncontrolled events – in other words it is a race to see which process / thread access the data</a:t>
            </a:r>
          </a:p>
          <a:p>
            <a:endParaRPr lang="en-GB" dirty="0" smtClean="0"/>
          </a:p>
          <a:p>
            <a:r>
              <a:rPr lang="en-GB" dirty="0" smtClean="0"/>
              <a:t>Race conditions are the first thing we want to avoid when dealing with multithreaded / concurrent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793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this really a big deal?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Race </a:t>
            </a:r>
            <a:r>
              <a:rPr lang="en-GB" dirty="0"/>
              <a:t>conditions </a:t>
            </a:r>
            <a:r>
              <a:rPr lang="en-GB" dirty="0" smtClean="0"/>
              <a:t>in </a:t>
            </a:r>
            <a:r>
              <a:rPr lang="en-GB" dirty="0"/>
              <a:t>the Therac-25 radiation therapy </a:t>
            </a:r>
            <a:r>
              <a:rPr lang="en-GB" dirty="0" smtClean="0"/>
              <a:t>machine led </a:t>
            </a:r>
            <a:r>
              <a:rPr lang="en-GB" dirty="0"/>
              <a:t>to the death of at least three patients and injuries to several </a:t>
            </a:r>
            <a:r>
              <a:rPr lang="en-GB" dirty="0" smtClean="0"/>
              <a:t>more</a:t>
            </a:r>
          </a:p>
          <a:p>
            <a:r>
              <a:rPr lang="en-GB" dirty="0" smtClean="0"/>
              <a:t>Energy </a:t>
            </a:r>
            <a:r>
              <a:rPr lang="en-GB" dirty="0"/>
              <a:t>Management System provided by GE Energy </a:t>
            </a:r>
            <a:r>
              <a:rPr lang="en-GB" dirty="0" smtClean="0"/>
              <a:t>had a </a:t>
            </a:r>
            <a:r>
              <a:rPr lang="en-GB" dirty="0"/>
              <a:t>race </a:t>
            </a:r>
            <a:r>
              <a:rPr lang="en-GB" dirty="0" smtClean="0"/>
              <a:t>condition </a:t>
            </a:r>
            <a:r>
              <a:rPr lang="en-GB" dirty="0"/>
              <a:t>in the alarm </a:t>
            </a:r>
            <a:r>
              <a:rPr lang="en-GB" dirty="0" smtClean="0"/>
              <a:t>subsystem that </a:t>
            </a:r>
            <a:r>
              <a:rPr lang="en-GB" dirty="0"/>
              <a:t>prevented alerts </a:t>
            </a:r>
            <a:r>
              <a:rPr lang="en-GB" dirty="0" smtClean="0"/>
              <a:t>and eventually </a:t>
            </a:r>
            <a:r>
              <a:rPr lang="en-GB" dirty="0"/>
              <a:t>led to the North American Blackout of </a:t>
            </a:r>
            <a:r>
              <a:rPr lang="en-GB" dirty="0" smtClean="0"/>
              <a:t>2003</a:t>
            </a:r>
          </a:p>
          <a:p>
            <a:r>
              <a:rPr lang="en-GB" dirty="0" smtClean="0"/>
              <a:t>In </a:t>
            </a:r>
            <a:r>
              <a:rPr lang="en-GB" dirty="0"/>
              <a:t>security-conscious code, a security vulnerability called a time-of-check-to-time-of-use (TOCTTOU) bug is </a:t>
            </a:r>
            <a:r>
              <a:rPr lang="en-GB" dirty="0" smtClean="0"/>
              <a:t>created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2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Non-determinism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any MIMD application if there is no control we start to see </a:t>
            </a:r>
            <a:r>
              <a:rPr lang="en-GB" dirty="0" err="1"/>
              <a:t>nondeterminism</a:t>
            </a:r>
            <a:endParaRPr lang="en-GB" dirty="0"/>
          </a:p>
          <a:p>
            <a:r>
              <a:rPr lang="en-GB" dirty="0"/>
              <a:t>In simple terms, </a:t>
            </a:r>
            <a:r>
              <a:rPr lang="en-GB" dirty="0" err="1"/>
              <a:t>nondeterminism</a:t>
            </a:r>
            <a:r>
              <a:rPr lang="en-GB" dirty="0"/>
              <a:t> is where a given input can result in different outputs</a:t>
            </a:r>
          </a:p>
          <a:p>
            <a:pPr lvl="1"/>
            <a:r>
              <a:rPr lang="en-GB" dirty="0"/>
              <a:t>Not the same as random, but you could simplify your understanding to this</a:t>
            </a:r>
          </a:p>
          <a:p>
            <a:r>
              <a:rPr lang="en-GB" dirty="0" err="1"/>
              <a:t>Nondeterminism</a:t>
            </a:r>
            <a:r>
              <a:rPr lang="en-GB" dirty="0"/>
              <a:t>, and dealing with </a:t>
            </a:r>
            <a:r>
              <a:rPr lang="en-GB" dirty="0" err="1"/>
              <a:t>nondeterminism</a:t>
            </a:r>
            <a:r>
              <a:rPr lang="en-GB" dirty="0"/>
              <a:t>, is one of the key goals in concurrency modelling and system design</a:t>
            </a:r>
          </a:p>
          <a:p>
            <a:pPr lvl="1"/>
            <a:r>
              <a:rPr lang="en-GB" dirty="0"/>
              <a:t>Non-deterministic choice is a common operator in modelling.  You would have touched on this in Fundamentals of Parallel Systems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4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and Shared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biggest issue when working with threads is that they share a processes </a:t>
            </a:r>
            <a:r>
              <a:rPr lang="en-GB" dirty="0" smtClean="0"/>
              <a:t>memory</a:t>
            </a:r>
          </a:p>
          <a:p>
            <a:r>
              <a:rPr lang="en-GB" dirty="0" smtClean="0"/>
              <a:t>We </a:t>
            </a:r>
            <a:r>
              <a:rPr lang="en-GB" dirty="0"/>
              <a:t>have looked at simple counters and primitives when working with shared memory, but these are not the main issue</a:t>
            </a:r>
          </a:p>
          <a:p>
            <a:r>
              <a:rPr lang="en-GB" dirty="0"/>
              <a:t>Our main problem comes from working with complex data structures such as tables, lists and trees </a:t>
            </a:r>
          </a:p>
          <a:p>
            <a:r>
              <a:rPr lang="en-GB" dirty="0" smtClean="0"/>
              <a:t>You have to be really careful about what you are accessing and sharing – you could easily return a pointer to shared data with no control</a:t>
            </a:r>
          </a:p>
          <a:p>
            <a:pPr lvl="1"/>
            <a:r>
              <a:rPr lang="en-GB" dirty="0" smtClean="0"/>
              <a:t>Guarded objects are a good solution to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0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1707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Controlling Multithreaded Applications Part 1</vt:lpstr>
      <vt:lpstr>Breakdown</vt:lpstr>
      <vt:lpstr>Problems with Multithreading</vt:lpstr>
      <vt:lpstr>Counter</vt:lpstr>
      <vt:lpstr>Counter</vt:lpstr>
      <vt:lpstr>Race Conditions</vt:lpstr>
      <vt:lpstr>Is this really a big deal?</vt:lpstr>
      <vt:lpstr>Non-determinism</vt:lpstr>
      <vt:lpstr>References and Shared Data</vt:lpstr>
      <vt:lpstr>Data Structure Problems</vt:lpstr>
      <vt:lpstr>Locking</vt:lpstr>
      <vt:lpstr>Bit of History – the Semaphore</vt:lpstr>
      <vt:lpstr>Bit of History – the Semaphore</vt:lpstr>
      <vt:lpstr>Mutexes</vt:lpstr>
      <vt:lpstr>Lock Guard</vt:lpstr>
      <vt:lpstr>Guarded Objects</vt:lpstr>
      <vt:lpstr>Spin Locks</vt:lpstr>
      <vt:lpstr>Data Structures</vt:lpstr>
      <vt:lpstr>Deadlock</vt:lpstr>
      <vt:lpstr>Avoiding Deadlock</vt:lpstr>
      <vt:lpstr>Livelock</vt:lpstr>
      <vt:lpstr>Waiting</vt:lpstr>
      <vt:lpstr>Waiting for an Event - naively</vt:lpstr>
      <vt:lpstr>Waiting for an Event - better</vt:lpstr>
      <vt:lpstr>Waiting with a Time Limit</vt:lpstr>
      <vt:lpstr>Building a Queue with Conditionals</vt:lpstr>
      <vt:lpstr>Building a Queue with Conditionals</vt:lpstr>
      <vt:lpstr>Building a Queue with Conditionals</vt:lpstr>
      <vt:lpstr>Building a Queue with Conditionals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Chalmers, Kevin</cp:lastModifiedBy>
  <cp:revision>20</cp:revision>
  <dcterms:created xsi:type="dcterms:W3CDTF">2013-09-29T13:36:23Z</dcterms:created>
  <dcterms:modified xsi:type="dcterms:W3CDTF">2015-10-05T07:31:59Z</dcterms:modified>
</cp:coreProperties>
</file>