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8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5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3A1-4582-4F2A-ABFA-A1E9155C2031}" type="datetimeFigureOut">
              <a:rPr lang="en-GB" smtClean="0"/>
              <a:t>07/10/2014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33B2-B643-4ED1-9215-406847724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5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</a:t>
            </a:r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does have a header</a:t>
            </a:r>
          </a:p>
          <a:p>
            <a:pPr lvl="1"/>
            <a:r>
              <a:rPr lang="en-GB" dirty="0" err="1" smtClean="0"/>
              <a:t>omp.h</a:t>
            </a:r>
            <a:endParaRPr lang="en-GB" dirty="0" smtClean="0"/>
          </a:p>
          <a:p>
            <a:r>
              <a:rPr lang="en-GB" dirty="0" smtClean="0"/>
              <a:t>However this just provides some functions – the real use of </a:t>
            </a:r>
            <a:r>
              <a:rPr lang="en-GB" dirty="0" err="1" smtClean="0"/>
              <a:t>OpenMP</a:t>
            </a:r>
            <a:r>
              <a:rPr lang="en-GB" dirty="0" smtClean="0"/>
              <a:t> is via pre-processor arguments for the compiler</a:t>
            </a:r>
          </a:p>
          <a:p>
            <a:pPr lvl="1"/>
            <a:r>
              <a:rPr lang="en-GB" dirty="0" smtClean="0"/>
              <a:t>If you weren’t aware – # in C++ denotes a pre-processor argument</a:t>
            </a:r>
          </a:p>
          <a:p>
            <a:pPr lvl="1"/>
            <a:r>
              <a:rPr lang="en-GB" dirty="0" smtClean="0"/>
              <a:t>This means that these lines are processed before compilation</a:t>
            </a:r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 code is generated for you – you don’t have to think about it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pre-processor statements follow a standard pattern</a:t>
            </a:r>
          </a:p>
          <a:p>
            <a:pPr lvl="1"/>
            <a:r>
              <a:rPr lang="en-GB" dirty="0" smtClean="0"/>
              <a:t>#pragma </a:t>
            </a:r>
            <a:r>
              <a:rPr lang="en-GB" dirty="0" err="1" smtClean="0"/>
              <a:t>omp</a:t>
            </a:r>
            <a:r>
              <a:rPr lang="en-GB" dirty="0" smtClean="0"/>
              <a:t>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 err="1" smtClean="0"/>
              <a:t>OpenMP</a:t>
            </a:r>
            <a:r>
              <a:rPr lang="en-GB" dirty="0" smtClean="0"/>
              <a:t> Application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0832"/>
            <a:ext cx="10515599" cy="51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Trapezoidal Rule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Lets look at a simple example – estimating the area under a curve</a:t>
            </a:r>
          </a:p>
          <a:p>
            <a:r>
              <a:rPr lang="en-GB" dirty="0" smtClean="0"/>
              <a:t>The right shows the trick we are going to use</a:t>
            </a:r>
          </a:p>
          <a:p>
            <a:pPr lvl="1"/>
            <a:r>
              <a:rPr lang="en-GB" dirty="0" smtClean="0"/>
              <a:t>Get two points on the curve</a:t>
            </a:r>
          </a:p>
          <a:p>
            <a:pPr lvl="1"/>
            <a:r>
              <a:rPr lang="en-GB" dirty="0" smtClean="0"/>
              <a:t>Get the area of the trapezoid formed by those two points</a:t>
            </a:r>
          </a:p>
          <a:p>
            <a:pPr lvl="1"/>
            <a:r>
              <a:rPr lang="en-GB" dirty="0" smtClean="0"/>
              <a:t>Add trapezoids together for range of the curve</a:t>
            </a:r>
            <a:endParaRPr lang="en-GB" dirty="0"/>
          </a:p>
        </p:txBody>
      </p:sp>
      <p:pic>
        <p:nvPicPr>
          <p:cNvPr id="6" name="Content Placeholder 5" descr="http://upload.wikimedia.org/wikipedia/commons/4/42/Composite_trapezoidal_rule_illustration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93" y="2278398"/>
            <a:ext cx="4726013" cy="3445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the trap Algorithm in </a:t>
            </a:r>
            <a:r>
              <a:rPr lang="en-GB" dirty="0" err="1" smtClean="0"/>
              <a:t>OpenMP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273" y="2286000"/>
            <a:ext cx="10521527" cy="34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7445"/>
            <a:ext cx="10515599" cy="53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Variables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we have lost the notion of threads we need to start being careful with our shared memory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provides a number of methods to deal with variables</a:t>
            </a:r>
          </a:p>
          <a:p>
            <a:pPr lvl="1"/>
            <a:r>
              <a:rPr lang="en-GB" dirty="0" smtClean="0"/>
              <a:t>Scope of the variable</a:t>
            </a:r>
          </a:p>
          <a:p>
            <a:pPr lvl="1"/>
            <a:r>
              <a:rPr lang="en-GB" dirty="0" smtClean="0"/>
              <a:t>Reduction</a:t>
            </a:r>
          </a:p>
          <a:p>
            <a:r>
              <a:rPr lang="en-GB" dirty="0" smtClean="0"/>
              <a:t>For scope we are concerned with how a variable is shared between threads</a:t>
            </a:r>
          </a:p>
          <a:p>
            <a:pPr lvl="1"/>
            <a:r>
              <a:rPr lang="en-GB" dirty="0" smtClean="0"/>
              <a:t>i.e. should each thread have a unique value, can it be shared</a:t>
            </a:r>
          </a:p>
          <a:p>
            <a:r>
              <a:rPr lang="en-GB" dirty="0" smtClean="0"/>
              <a:t>Scope becomes really important in parallel for loops</a:t>
            </a:r>
          </a:p>
          <a:p>
            <a:pPr lvl="1"/>
            <a:r>
              <a:rPr lang="en-GB" dirty="0" smtClean="0"/>
              <a:t>Coming very soon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3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declare certain values as private or shared in our </a:t>
            </a:r>
            <a:r>
              <a:rPr lang="en-GB" dirty="0" err="1" smtClean="0"/>
              <a:t>OpenMP</a:t>
            </a:r>
            <a:r>
              <a:rPr lang="en-GB" dirty="0" smtClean="0"/>
              <a:t> pre-processor statement</a:t>
            </a:r>
          </a:p>
          <a:p>
            <a:r>
              <a:rPr lang="en-GB" dirty="0" smtClean="0"/>
              <a:t>private(variable)</a:t>
            </a:r>
          </a:p>
          <a:p>
            <a:pPr lvl="1"/>
            <a:r>
              <a:rPr lang="en-GB" dirty="0" smtClean="0"/>
              <a:t>A private copy is created for each thread</a:t>
            </a:r>
          </a:p>
          <a:p>
            <a:r>
              <a:rPr lang="en-GB" dirty="0" smtClean="0"/>
              <a:t>shared(variable)</a:t>
            </a:r>
          </a:p>
          <a:p>
            <a:pPr lvl="1"/>
            <a:r>
              <a:rPr lang="en-GB" dirty="0" smtClean="0"/>
              <a:t>Each thread can happily share the variable</a:t>
            </a:r>
          </a:p>
          <a:p>
            <a:r>
              <a:rPr lang="en-GB" dirty="0" smtClean="0"/>
              <a:t>By default, </a:t>
            </a:r>
            <a:r>
              <a:rPr lang="en-GB" dirty="0" err="1" smtClean="0"/>
              <a:t>OpenMP</a:t>
            </a:r>
            <a:r>
              <a:rPr lang="en-GB" dirty="0" smtClean="0"/>
              <a:t> will assign a scope for us – but it will likely be wrong</a:t>
            </a:r>
          </a:p>
          <a:p>
            <a:r>
              <a:rPr lang="en-GB" dirty="0" smtClean="0"/>
              <a:t>Good practise is to ensure we must define the scope</a:t>
            </a:r>
          </a:p>
          <a:p>
            <a:pPr lvl="1"/>
            <a:r>
              <a:rPr lang="en-GB" dirty="0" smtClean="0"/>
              <a:t>default(none)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Reduction Clause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method when dealing with variables is that we just want to use them to calculate a value at the end of the threads</a:t>
            </a:r>
          </a:p>
          <a:p>
            <a:pPr lvl="1"/>
            <a:r>
              <a:rPr lang="en-GB" dirty="0" smtClean="0"/>
              <a:t>For example, in multithreading we could start up </a:t>
            </a:r>
            <a:r>
              <a:rPr lang="en-GB" i="1" dirty="0" smtClean="0"/>
              <a:t>n</a:t>
            </a:r>
            <a:r>
              <a:rPr lang="en-GB" dirty="0" smtClean="0"/>
              <a:t> threads</a:t>
            </a:r>
          </a:p>
          <a:p>
            <a:pPr lvl="1"/>
            <a:r>
              <a:rPr lang="en-GB" dirty="0" smtClean="0"/>
              <a:t>Join the threads</a:t>
            </a:r>
          </a:p>
          <a:p>
            <a:pPr lvl="1"/>
            <a:r>
              <a:rPr lang="en-GB" dirty="0" smtClean="0"/>
              <a:t>Get the data</a:t>
            </a:r>
          </a:p>
          <a:p>
            <a:pPr lvl="1"/>
            <a:r>
              <a:rPr lang="en-GB" dirty="0" smtClean="0"/>
              <a:t>Perform calculation on the data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supports this using a reduction clause</a:t>
            </a:r>
          </a:p>
          <a:p>
            <a:pPr lvl="1"/>
            <a:r>
              <a:rPr lang="en-GB" dirty="0" smtClean="0"/>
              <a:t>We will look at map-reduce as a pattern with MPI</a:t>
            </a:r>
          </a:p>
        </p:txBody>
      </p:sp>
    </p:spTree>
    <p:extLst>
      <p:ext uri="{BB962C8B-B14F-4D97-AF65-F5344CB8AC3E}">
        <p14:creationId xmlns:p14="http://schemas.microsoft.com/office/powerpoint/2010/main" val="11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example, say each thread has at the end of it the following:</a:t>
            </a:r>
          </a:p>
          <a:p>
            <a:pPr lvl="1"/>
            <a:r>
              <a:rPr lang="en-GB" dirty="0" smtClean="0"/>
              <a:t>pi += result</a:t>
            </a:r>
          </a:p>
          <a:p>
            <a:r>
              <a:rPr lang="en-GB" dirty="0" smtClean="0"/>
              <a:t>We can state that this is a reduction variable by using the following in our </a:t>
            </a:r>
            <a:r>
              <a:rPr lang="en-GB" dirty="0" err="1" smtClean="0"/>
              <a:t>OpenMP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reduction(+: pi)</a:t>
            </a:r>
          </a:p>
          <a:p>
            <a:r>
              <a:rPr lang="en-GB" dirty="0" smtClean="0"/>
              <a:t>Any standard C based operator can be used</a:t>
            </a:r>
          </a:p>
          <a:p>
            <a:pPr lvl="1"/>
            <a:r>
              <a:rPr lang="en-GB" dirty="0" smtClean="0"/>
              <a:t>+, -, *, &amp;, |, ^, &amp;&amp;, ||</a:t>
            </a:r>
          </a:p>
          <a:p>
            <a:r>
              <a:rPr lang="en-GB" dirty="0" smtClean="0"/>
              <a:t>Be careful – minus is non-</a:t>
            </a:r>
            <a:r>
              <a:rPr lang="en-GB" dirty="0" err="1" smtClean="0"/>
              <a:t>communative</a:t>
            </a:r>
            <a:endParaRPr lang="en-GB" dirty="0" smtClean="0"/>
          </a:p>
          <a:p>
            <a:r>
              <a:rPr lang="en-GB" dirty="0" smtClean="0"/>
              <a:t>A mixture of private and shared values achieve the reduction 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7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Parallel Application Design Considerations</a:t>
            </a:r>
          </a:p>
          <a:p>
            <a:r>
              <a:rPr lang="en-GB" dirty="0" err="1" smtClean="0"/>
              <a:t>OpenMP</a:t>
            </a:r>
            <a:endParaRPr lang="en-GB" dirty="0" smtClean="0"/>
          </a:p>
          <a:p>
            <a:r>
              <a:rPr lang="en-GB" dirty="0" smtClean="0"/>
              <a:t>Working with Variables</a:t>
            </a:r>
          </a:p>
          <a:p>
            <a:r>
              <a:rPr lang="en-GB" dirty="0" smtClean="0"/>
              <a:t>Parallel For</a:t>
            </a:r>
          </a:p>
          <a:p>
            <a:r>
              <a:rPr lang="en-GB" dirty="0" smtClean="0"/>
              <a:t>Dividing Work</a:t>
            </a:r>
          </a:p>
          <a:p>
            <a:r>
              <a:rPr lang="en-GB" dirty="0" smtClean="0"/>
              <a:t>Other Useful </a:t>
            </a:r>
            <a:r>
              <a:rPr lang="en-GB" dirty="0" err="1" smtClean="0"/>
              <a:t>OpenMP</a:t>
            </a:r>
            <a:r>
              <a:rPr lang="en-GB" dirty="0" smtClean="0"/>
              <a:t>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For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can work fine with methods and we can easily parallelise applications using this technique</a:t>
            </a:r>
          </a:p>
          <a:p>
            <a:r>
              <a:rPr lang="en-GB" dirty="0" smtClean="0"/>
              <a:t>However, another observation is that we are generally working on a number of iterations</a:t>
            </a:r>
            <a:r>
              <a:rPr lang="en-GB" dirty="0"/>
              <a:t> </a:t>
            </a:r>
            <a:r>
              <a:rPr lang="en-GB" dirty="0" smtClean="0"/>
              <a:t>and the work is based on an index</a:t>
            </a:r>
          </a:p>
          <a:p>
            <a:r>
              <a:rPr lang="en-GB" dirty="0" smtClean="0"/>
              <a:t>What we need is a method to create threads based on an index and split the work amongst the available threads</a:t>
            </a:r>
          </a:p>
          <a:p>
            <a:pPr lvl="1"/>
            <a:r>
              <a:rPr lang="en-GB" dirty="0" smtClean="0"/>
              <a:t>Data parallel problem</a:t>
            </a:r>
          </a:p>
          <a:p>
            <a:pPr lvl="1"/>
            <a:r>
              <a:rPr lang="en-GB" dirty="0" smtClean="0"/>
              <a:t>Think of an array – we want to work on an individual value per thread</a:t>
            </a:r>
          </a:p>
        </p:txBody>
      </p:sp>
    </p:spTree>
    <p:extLst>
      <p:ext uri="{BB962C8B-B14F-4D97-AF65-F5344CB8AC3E}">
        <p14:creationId xmlns:p14="http://schemas.microsoft.com/office/powerpoint/2010/main" val="30131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 Parallel For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575"/>
          </a:xfrm>
        </p:spPr>
        <p:txBody>
          <a:bodyPr/>
          <a:lstStyle/>
          <a:p>
            <a:r>
              <a:rPr lang="en-GB" dirty="0" smtClean="0"/>
              <a:t>Parallel for divides work up across the threads evenly</a:t>
            </a:r>
          </a:p>
          <a:p>
            <a:pPr lvl="1"/>
            <a:r>
              <a:rPr lang="en-GB" dirty="0" smtClean="0"/>
              <a:t>Thread 1 gets the first chunk</a:t>
            </a:r>
          </a:p>
          <a:p>
            <a:pPr lvl="1"/>
            <a:r>
              <a:rPr lang="en-GB" dirty="0" smtClean="0"/>
              <a:t>Thread 2 the second</a:t>
            </a:r>
          </a:p>
          <a:p>
            <a:pPr lvl="1"/>
            <a:r>
              <a:rPr lang="en-GB" dirty="0" smtClean="0"/>
              <a:t>etc.</a:t>
            </a:r>
          </a:p>
          <a:p>
            <a:r>
              <a:rPr lang="en-GB" dirty="0" smtClean="0"/>
              <a:t>Each chunk is of an equal size</a:t>
            </a:r>
          </a:p>
          <a:p>
            <a:pPr lvl="1"/>
            <a:r>
              <a:rPr lang="en-GB" dirty="0" smtClean="0"/>
              <a:t>Iterations / number of threads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83227"/>
            <a:ext cx="10515600" cy="18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Estimating </a:t>
            </a:r>
            <a:r>
              <a:rPr lang="el-GR" dirty="0" smtClean="0"/>
              <a:t>π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show how to use Parallel For by using a different method to estimate </a:t>
                </a:r>
                <a:r>
                  <a:rPr lang="el-GR" dirty="0" smtClean="0"/>
                  <a:t>π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What we can do is calculate sections of this calculation</a:t>
                </a:r>
              </a:p>
              <a:p>
                <a:pPr lvl="1"/>
                <a:r>
                  <a:rPr lang="en-GB" dirty="0" smtClean="0"/>
                  <a:t>Thread 1 – 1 … 1024</a:t>
                </a:r>
              </a:p>
              <a:p>
                <a:pPr lvl="1"/>
                <a:r>
                  <a:rPr lang="en-GB" dirty="0" smtClean="0"/>
                  <a:t>Thread 2 – 1025 … 2048</a:t>
                </a:r>
              </a:p>
              <a:p>
                <a:r>
                  <a:rPr lang="en-GB" dirty="0" smtClean="0"/>
                  <a:t>We then reduce the result at the 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For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25" y="2832100"/>
            <a:ext cx="9408984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Dividing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by default will divide work into even chunks</a:t>
            </a:r>
          </a:p>
          <a:p>
            <a:r>
              <a:rPr lang="en-GB" dirty="0" smtClean="0"/>
              <a:t>Although many problems can be divided in this manner not all of them do</a:t>
            </a:r>
          </a:p>
          <a:p>
            <a:r>
              <a:rPr lang="en-GB" dirty="0" smtClean="0"/>
              <a:t>We need a method to tell </a:t>
            </a:r>
            <a:r>
              <a:rPr lang="en-GB" dirty="0" err="1" smtClean="0"/>
              <a:t>OpenMP</a:t>
            </a:r>
            <a:r>
              <a:rPr lang="en-GB" dirty="0" smtClean="0"/>
              <a:t> how to divide the work up amongst the threads</a:t>
            </a:r>
          </a:p>
          <a:p>
            <a:r>
              <a:rPr lang="en-GB" dirty="0" smtClean="0"/>
              <a:t>To do this we can use the schedule clause</a:t>
            </a:r>
          </a:p>
          <a:p>
            <a:pPr lvl="1"/>
            <a:r>
              <a:rPr lang="en-GB" dirty="0" smtClean="0"/>
              <a:t>schedule(type [, </a:t>
            </a:r>
            <a:r>
              <a:rPr lang="en-GB" dirty="0" err="1" smtClean="0"/>
              <a:t>chunksize</a:t>
            </a:r>
            <a:r>
              <a:rPr lang="en-GB" dirty="0" smtClean="0"/>
              <a:t>])</a:t>
            </a:r>
          </a:p>
          <a:p>
            <a:r>
              <a:rPr lang="en-GB" dirty="0" smtClean="0"/>
              <a:t>This provides more flexibility</a:t>
            </a:r>
          </a:p>
          <a:p>
            <a:pPr lvl="1"/>
            <a:r>
              <a:rPr lang="en-GB" dirty="0" smtClean="0"/>
              <a:t>Mandelbrot is a good one to test this with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175"/>
          </a:xfrm>
        </p:spPr>
        <p:txBody>
          <a:bodyPr/>
          <a:lstStyle/>
          <a:p>
            <a:r>
              <a:rPr lang="en-GB" dirty="0" smtClean="0"/>
              <a:t>Depending on the scheduling work is divided in different manners</a:t>
            </a:r>
          </a:p>
          <a:p>
            <a:r>
              <a:rPr lang="en-GB" dirty="0" smtClean="0"/>
              <a:t>For example we can</a:t>
            </a:r>
          </a:p>
          <a:p>
            <a:pPr lvl="1"/>
            <a:r>
              <a:rPr lang="en-GB" dirty="0" smtClean="0"/>
              <a:t>Have the work interleaved (see below)</a:t>
            </a:r>
          </a:p>
          <a:p>
            <a:pPr lvl="1"/>
            <a:r>
              <a:rPr lang="en-GB" dirty="0" smtClean="0"/>
              <a:t>Let </a:t>
            </a:r>
            <a:r>
              <a:rPr lang="en-GB" dirty="0" err="1" smtClean="0"/>
              <a:t>OpenMP</a:t>
            </a:r>
            <a:r>
              <a:rPr lang="en-GB" dirty="0" smtClean="0"/>
              <a:t> decide</a:t>
            </a:r>
          </a:p>
          <a:p>
            <a:pPr lvl="1"/>
            <a:r>
              <a:rPr lang="en-GB" dirty="0" smtClean="0"/>
              <a:t>Dynamic – based on what work needs to be done and threads available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03469"/>
            <a:ext cx="10515600" cy="16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There are four scheduling types</a:t>
            </a:r>
          </a:p>
          <a:p>
            <a:r>
              <a:rPr lang="en-GB" dirty="0" smtClean="0"/>
              <a:t>schedule(static, </a:t>
            </a:r>
            <a:r>
              <a:rPr lang="en-GB" dirty="0" err="1" smtClean="0"/>
              <a:t>chunksize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Each thread is given </a:t>
            </a:r>
            <a:r>
              <a:rPr lang="en-GB" dirty="0" err="1" smtClean="0"/>
              <a:t>chunksize</a:t>
            </a:r>
            <a:r>
              <a:rPr lang="en-GB" dirty="0" smtClean="0"/>
              <a:t> iteration blocks.</a:t>
            </a:r>
          </a:p>
          <a:p>
            <a:pPr lvl="1"/>
            <a:r>
              <a:rPr lang="en-GB" dirty="0" smtClean="0"/>
              <a:t>schedule(static, 2) would mean</a:t>
            </a:r>
          </a:p>
          <a:p>
            <a:pPr lvl="2"/>
            <a:r>
              <a:rPr lang="en-GB" dirty="0" smtClean="0"/>
              <a:t>Thread 1 – 1, 2, 5, 6, 9, 10, …</a:t>
            </a:r>
          </a:p>
          <a:p>
            <a:pPr lvl="2"/>
            <a:r>
              <a:rPr lang="en-GB" dirty="0" smtClean="0"/>
              <a:t>Thread 2 – 3, 4, 7, 8, 11, 12, …</a:t>
            </a:r>
          </a:p>
          <a:p>
            <a:r>
              <a:rPr lang="en-GB" dirty="0" smtClean="0"/>
              <a:t>schedule(dynamic)</a:t>
            </a:r>
          </a:p>
          <a:p>
            <a:pPr lvl="1"/>
            <a:r>
              <a:rPr lang="en-GB" dirty="0" smtClean="0"/>
              <a:t>Assigned to the threads as the loop is executing – threads request work</a:t>
            </a:r>
          </a:p>
          <a:p>
            <a:r>
              <a:rPr lang="en-GB" dirty="0" smtClean="0"/>
              <a:t>schedule(auto)</a:t>
            </a:r>
          </a:p>
          <a:p>
            <a:pPr lvl="1"/>
            <a:r>
              <a:rPr lang="en-GB" dirty="0" smtClean="0"/>
              <a:t>Compiler / run-time system decides</a:t>
            </a:r>
          </a:p>
          <a:p>
            <a:r>
              <a:rPr lang="en-GB" dirty="0" smtClean="0"/>
              <a:t>schedule(runtime)</a:t>
            </a:r>
          </a:p>
          <a:p>
            <a:pPr lvl="1"/>
            <a:r>
              <a:rPr lang="en-GB" dirty="0" smtClean="0"/>
              <a:t>Determined at runtime (not by the run-time)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299" y="1825625"/>
            <a:ext cx="6003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Considerations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</a:t>
            </a:r>
            <a:r>
              <a:rPr lang="en-GB" dirty="0" err="1" smtClean="0"/>
              <a:t>OpenMP</a:t>
            </a:r>
            <a:r>
              <a:rPr lang="en-GB" dirty="0" smtClean="0"/>
              <a:t> 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has some basic methods we discussed in multithreading</a:t>
            </a:r>
          </a:p>
          <a:p>
            <a:r>
              <a:rPr lang="en-GB" dirty="0" smtClean="0"/>
              <a:t>Atomic operations are possible with simple types</a:t>
            </a:r>
          </a:p>
          <a:p>
            <a:r>
              <a:rPr lang="en-GB" dirty="0" smtClean="0"/>
              <a:t>We use</a:t>
            </a:r>
          </a:p>
          <a:p>
            <a:pPr lvl="1"/>
            <a:r>
              <a:rPr lang="en-GB" dirty="0" smtClean="0"/>
              <a:t>#pragma </a:t>
            </a:r>
            <a:r>
              <a:rPr lang="en-GB" dirty="0" err="1" smtClean="0"/>
              <a:t>omp</a:t>
            </a:r>
            <a:r>
              <a:rPr lang="en-GB" dirty="0" smtClean="0"/>
              <a:t> atomic</a:t>
            </a:r>
          </a:p>
          <a:p>
            <a:r>
              <a:rPr lang="en-GB" dirty="0" smtClean="0"/>
              <a:t>The template for this operation is</a:t>
            </a:r>
          </a:p>
          <a:p>
            <a:pPr lvl="1"/>
            <a:r>
              <a:rPr lang="en-GB" dirty="0" smtClean="0"/>
              <a:t>x &lt;op&gt;= expression</a:t>
            </a:r>
          </a:p>
          <a:p>
            <a:r>
              <a:rPr lang="en-GB" dirty="0" smtClean="0"/>
              <a:t>Only simple operators work (+, -, etc.)</a:t>
            </a:r>
          </a:p>
          <a:p>
            <a:r>
              <a:rPr lang="en-GB" dirty="0" smtClean="0"/>
              <a:t>This is very basic – not as sophisticated as the low level C++ approach</a:t>
            </a:r>
          </a:p>
        </p:txBody>
      </p:sp>
    </p:spTree>
    <p:extLst>
      <p:ext uri="{BB962C8B-B14F-4D97-AF65-F5344CB8AC3E}">
        <p14:creationId xmlns:p14="http://schemas.microsoft.com/office/powerpoint/2010/main" val="3448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Sections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also declare critical sections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#pragma </a:t>
            </a:r>
            <a:r>
              <a:rPr lang="en-GB" dirty="0" err="1" smtClean="0"/>
              <a:t>omp</a:t>
            </a:r>
            <a:r>
              <a:rPr lang="en-GB" dirty="0" smtClean="0"/>
              <a:t> critical</a:t>
            </a:r>
          </a:p>
          <a:p>
            <a:r>
              <a:rPr lang="en-GB" dirty="0" smtClean="0"/>
              <a:t>Critical sections can be named to allow thread groups to work independently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also supports nested locks</a:t>
            </a:r>
          </a:p>
          <a:p>
            <a:pPr lvl="1"/>
            <a:r>
              <a:rPr lang="en-GB" dirty="0" smtClean="0"/>
              <a:t>See the course text – this requires the use of lock objects</a:t>
            </a:r>
          </a:p>
          <a:p>
            <a:r>
              <a:rPr lang="en-GB" dirty="0" smtClean="0"/>
              <a:t>The same rules apply when thinking about locking – a critical section is just a </a:t>
            </a:r>
            <a:r>
              <a:rPr lang="en-GB" dirty="0" err="1" smtClean="0"/>
              <a:t>mutex</a:t>
            </a:r>
            <a:r>
              <a:rPr lang="en-GB" dirty="0" smtClean="0"/>
              <a:t> protected piece of code</a:t>
            </a:r>
          </a:p>
          <a:p>
            <a:r>
              <a:rPr lang="en-GB" dirty="0" smtClean="0"/>
              <a:t>Another interesting </a:t>
            </a:r>
            <a:r>
              <a:rPr lang="en-GB" dirty="0" err="1" smtClean="0"/>
              <a:t>OpenMP</a:t>
            </a:r>
            <a:r>
              <a:rPr lang="en-GB" dirty="0" smtClean="0"/>
              <a:t> function is the barrier – see the course text</a:t>
            </a:r>
          </a:p>
        </p:txBody>
      </p:sp>
    </p:spTree>
    <p:extLst>
      <p:ext uri="{BB962C8B-B14F-4D97-AF65-F5344CB8AC3E}">
        <p14:creationId xmlns:p14="http://schemas.microsoft.com/office/powerpoint/2010/main" val="3865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focus with </a:t>
            </a:r>
            <a:r>
              <a:rPr lang="en-GB" dirty="0" err="1" smtClean="0"/>
              <a:t>OpenMP</a:t>
            </a:r>
            <a:r>
              <a:rPr lang="en-GB" dirty="0" smtClean="0"/>
              <a:t> is really to look at a higher level framework for dealing with multithreading / concurrency</a:t>
            </a:r>
          </a:p>
          <a:p>
            <a:pPr lvl="1"/>
            <a:r>
              <a:rPr lang="en-GB" dirty="0" smtClean="0"/>
              <a:t>We could have used Intel TBB, etc.</a:t>
            </a:r>
          </a:p>
          <a:p>
            <a:r>
              <a:rPr lang="en-GB" dirty="0" smtClean="0"/>
              <a:t>The same general rules apply when using </a:t>
            </a:r>
            <a:r>
              <a:rPr lang="en-GB" dirty="0" err="1" smtClean="0"/>
              <a:t>OpenMP</a:t>
            </a:r>
            <a:r>
              <a:rPr lang="en-GB" dirty="0" smtClean="0"/>
              <a:t> for concurrency</a:t>
            </a:r>
          </a:p>
          <a:p>
            <a:r>
              <a:rPr lang="en-GB" dirty="0" smtClean="0"/>
              <a:t>What we have been doing is thinking in higher level design patterns</a:t>
            </a:r>
          </a:p>
          <a:p>
            <a:pPr lvl="1"/>
            <a:r>
              <a:rPr lang="en-GB" dirty="0" smtClean="0"/>
              <a:t>Parallel</a:t>
            </a:r>
          </a:p>
          <a:p>
            <a:pPr lvl="1"/>
            <a:r>
              <a:rPr lang="en-GB" dirty="0" smtClean="0"/>
              <a:t>Parallel For</a:t>
            </a:r>
          </a:p>
          <a:p>
            <a:pPr lvl="1"/>
            <a:r>
              <a:rPr lang="en-GB" dirty="0" smtClean="0"/>
              <a:t>Reductions</a:t>
            </a:r>
          </a:p>
          <a:p>
            <a:r>
              <a:rPr lang="en-GB" dirty="0" smtClean="0"/>
              <a:t>Read Chapter 5 of Introduction to Parallel Programming – there is a lot you can do with </a:t>
            </a:r>
            <a:r>
              <a:rPr lang="en-GB" dirty="0" err="1" smtClean="0"/>
              <a:t>OpenMP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might notice a pattern in how we have designed our parallel applications up until now</a:t>
            </a:r>
          </a:p>
          <a:p>
            <a:pPr lvl="1"/>
            <a:r>
              <a:rPr lang="en-GB" dirty="0" smtClean="0"/>
              <a:t>Discover how many threads</a:t>
            </a:r>
          </a:p>
          <a:p>
            <a:pPr lvl="1"/>
            <a:r>
              <a:rPr lang="en-GB" dirty="0" smtClean="0"/>
              <a:t>Discover amount of work to be done</a:t>
            </a:r>
          </a:p>
          <a:p>
            <a:pPr lvl="1"/>
            <a:r>
              <a:rPr lang="en-GB" dirty="0" smtClean="0"/>
              <a:t>Split work amongst threads</a:t>
            </a:r>
          </a:p>
          <a:p>
            <a:pPr lvl="1"/>
            <a:r>
              <a:rPr lang="en-GB" dirty="0" smtClean="0"/>
              <a:t>Wait for result</a:t>
            </a:r>
          </a:p>
          <a:p>
            <a:r>
              <a:rPr lang="en-GB" dirty="0" smtClean="0"/>
              <a:t>Almost every parallel problem we have looked at thus far follows this model</a:t>
            </a:r>
          </a:p>
          <a:p>
            <a:r>
              <a:rPr lang="en-GB" dirty="0" smtClean="0"/>
              <a:t>We have discussed task parallelism – but really our problems have been data parallel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1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parallel problems are sometimes referred to as “embarrassingly parallel”</a:t>
            </a:r>
          </a:p>
          <a:p>
            <a:pPr lvl="1"/>
            <a:r>
              <a:rPr lang="en-GB" dirty="0" smtClean="0"/>
              <a:t>In other words they are simple to parallelise</a:t>
            </a:r>
          </a:p>
          <a:p>
            <a:r>
              <a:rPr lang="en-GB" dirty="0" smtClean="0"/>
              <a:t>A problem that the data can be processed individually is considered to be a data parallel problem</a:t>
            </a:r>
          </a:p>
          <a:p>
            <a:pPr lvl="1"/>
            <a:r>
              <a:rPr lang="en-GB" dirty="0" smtClean="0"/>
              <a:t>Graphics rendering using polygons is considered data parallel</a:t>
            </a:r>
          </a:p>
          <a:p>
            <a:pPr lvl="1"/>
            <a:r>
              <a:rPr lang="en-GB" dirty="0" smtClean="0"/>
              <a:t>Many data streaming problems are considered data parallel</a:t>
            </a:r>
          </a:p>
          <a:p>
            <a:r>
              <a:rPr lang="en-GB" dirty="0" smtClean="0"/>
              <a:t>Data parallelism problems are generally easy to deal with – we just need to understand how to divide the work</a:t>
            </a:r>
          </a:p>
          <a:p>
            <a:r>
              <a:rPr lang="en-GB" dirty="0" smtClean="0"/>
              <a:t>SIMD (Single-Instruction Multiple-Data) is the key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6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Solutions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What we need are some simple solutions to utilise data parallelism</a:t>
            </a:r>
          </a:p>
          <a:p>
            <a:r>
              <a:rPr lang="en-GB" dirty="0" smtClean="0"/>
              <a:t>Rather than typing many lines of code – have some method of describing a part that can be parallelised</a:t>
            </a:r>
          </a:p>
          <a:p>
            <a:r>
              <a:rPr lang="en-GB" dirty="0" smtClean="0"/>
              <a:t>Many frameworks that can do this</a:t>
            </a:r>
          </a:p>
          <a:p>
            <a:pPr lvl="1"/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Intel Thread Building Blocks</a:t>
            </a:r>
          </a:p>
          <a:p>
            <a:pPr lvl="1"/>
            <a:r>
              <a:rPr lang="en-GB" dirty="0" smtClean="0"/>
              <a:t>etc.</a:t>
            </a:r>
            <a:endParaRPr lang="en-GB" dirty="0"/>
          </a:p>
        </p:txBody>
      </p:sp>
      <p:pic>
        <p:nvPicPr>
          <p:cNvPr id="1026" name="Picture 2" descr="http://blogs.msdn.com/blogfiles/visualizeparallel/WindowsLiveWriter/TheJacobiRelaxationanInstanceofDataParal_9D76/image_thumb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43" y="2146300"/>
            <a:ext cx="5691619" cy="32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OpenMP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OpenMP</a:t>
            </a:r>
            <a:r>
              <a:rPr lang="en-GB" dirty="0" smtClean="0"/>
              <a:t> is a library to support shared memory concurrency</a:t>
            </a:r>
          </a:p>
          <a:p>
            <a:pPr lvl="1"/>
            <a:r>
              <a:rPr lang="en-GB" dirty="0" smtClean="0"/>
              <a:t>The MP part stands for multiprocessing</a:t>
            </a:r>
          </a:p>
          <a:p>
            <a:r>
              <a:rPr lang="en-GB" dirty="0" smtClean="0"/>
              <a:t>This means that it is not too far removed from what we are already doing</a:t>
            </a:r>
          </a:p>
          <a:p>
            <a:pPr lvl="1"/>
            <a:r>
              <a:rPr lang="en-GB" dirty="0" smtClean="0"/>
              <a:t>Threads are being created</a:t>
            </a:r>
          </a:p>
          <a:p>
            <a:pPr lvl="1"/>
            <a:r>
              <a:rPr lang="en-GB" dirty="0" smtClean="0"/>
              <a:t>Threads can potentially access any part of computers memory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has a quite universal support amongst C++ compilers</a:t>
            </a:r>
          </a:p>
          <a:p>
            <a:pPr lvl="1"/>
            <a:r>
              <a:rPr lang="en-GB" dirty="0" smtClean="0"/>
              <a:t>Portable code</a:t>
            </a:r>
          </a:p>
          <a:p>
            <a:r>
              <a:rPr lang="en-GB" dirty="0" smtClean="0"/>
              <a:t>It is often used in conjunction with other approaches</a:t>
            </a:r>
          </a:p>
          <a:p>
            <a:pPr lvl="1"/>
            <a:r>
              <a:rPr lang="en-GB" dirty="0" smtClean="0"/>
              <a:t>MPI and </a:t>
            </a:r>
            <a:r>
              <a:rPr lang="en-GB" dirty="0" err="1" smtClean="0"/>
              <a:t>OpenMP</a:t>
            </a:r>
            <a:r>
              <a:rPr lang="en-GB" dirty="0" smtClean="0"/>
              <a:t> for distributed parallelism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</a:t>
            </a:r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OpenMP</a:t>
            </a:r>
            <a:r>
              <a:rPr lang="en-GB" dirty="0" smtClean="0"/>
              <a:t> is aimed at a higher level than using threads</a:t>
            </a:r>
          </a:p>
          <a:p>
            <a:pPr lvl="1"/>
            <a:r>
              <a:rPr lang="en-GB" dirty="0" smtClean="0"/>
              <a:t>We don’t even need to know that they are there</a:t>
            </a:r>
          </a:p>
          <a:p>
            <a:r>
              <a:rPr lang="en-GB" dirty="0" smtClean="0"/>
              <a:t>Consider threading a low level concept</a:t>
            </a:r>
          </a:p>
          <a:p>
            <a:pPr lvl="1"/>
            <a:r>
              <a:rPr lang="en-GB" dirty="0" smtClean="0"/>
              <a:t>Close to how the OS / machine supports concurrency</a:t>
            </a:r>
          </a:p>
          <a:p>
            <a:r>
              <a:rPr lang="en-GB" dirty="0" err="1" smtClean="0"/>
              <a:t>OpenMP</a:t>
            </a:r>
            <a:r>
              <a:rPr lang="en-GB" dirty="0" smtClean="0"/>
              <a:t> tries to hide the act of concurrency from the programmer</a:t>
            </a:r>
          </a:p>
          <a:p>
            <a:pPr lvl="1"/>
            <a:r>
              <a:rPr lang="en-GB" dirty="0" smtClean="0"/>
              <a:t>Tag parts of the program that have potential concurrency</a:t>
            </a:r>
          </a:p>
          <a:p>
            <a:r>
              <a:rPr lang="en-GB" dirty="0" smtClean="0"/>
              <a:t>This is useful – it allows an iterative approach to parallelism</a:t>
            </a:r>
          </a:p>
          <a:p>
            <a:pPr lvl="1"/>
            <a:r>
              <a:rPr lang="en-GB" dirty="0" smtClean="0"/>
              <a:t>Tag a certain part of code as parallelisable</a:t>
            </a:r>
          </a:p>
          <a:p>
            <a:pPr lvl="1"/>
            <a:r>
              <a:rPr lang="en-GB" dirty="0" smtClean="0"/>
              <a:t>Measure</a:t>
            </a:r>
          </a:p>
          <a:p>
            <a:pPr lvl="1"/>
            <a:r>
              <a:rPr lang="en-GB" dirty="0" smtClean="0"/>
              <a:t>Keep or reject accordingly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1340</Words>
  <Application>Microsoft Office PowerPoint</Application>
  <PresentationFormat>Widescreen</PresentationFormat>
  <Paragraphs>187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OpenMP</vt:lpstr>
      <vt:lpstr>Breakdown</vt:lpstr>
      <vt:lpstr>Design Considerations</vt:lpstr>
      <vt:lpstr>Design Patterns</vt:lpstr>
      <vt:lpstr>Data Parallelism</vt:lpstr>
      <vt:lpstr>Simple Solutions</vt:lpstr>
      <vt:lpstr>OpenMP</vt:lpstr>
      <vt:lpstr>What is OpenMP?</vt:lpstr>
      <vt:lpstr>Aim of OpenMP</vt:lpstr>
      <vt:lpstr>How to use OpenMP</vt:lpstr>
      <vt:lpstr>Simple OpenMP Application</vt:lpstr>
      <vt:lpstr>Example – Trapezoidal Rule</vt:lpstr>
      <vt:lpstr>Running the trap Algorithm in OpenMP</vt:lpstr>
      <vt:lpstr>Results</vt:lpstr>
      <vt:lpstr>Working with Variables</vt:lpstr>
      <vt:lpstr>Scope</vt:lpstr>
      <vt:lpstr>Examples</vt:lpstr>
      <vt:lpstr>Reduction Clause</vt:lpstr>
      <vt:lpstr>Examples</vt:lpstr>
      <vt:lpstr>Parallel For</vt:lpstr>
      <vt:lpstr>Design Pattern</vt:lpstr>
      <vt:lpstr>How a Parallel For Works</vt:lpstr>
      <vt:lpstr>Estimating π</vt:lpstr>
      <vt:lpstr>Parallel For Example</vt:lpstr>
      <vt:lpstr>Dividing Work</vt:lpstr>
      <vt:lpstr>Dividing Work</vt:lpstr>
      <vt:lpstr>Scheduling</vt:lpstr>
      <vt:lpstr>Scheduling Types</vt:lpstr>
      <vt:lpstr>Scheduling Example</vt:lpstr>
      <vt:lpstr>Other Useful OpenMP Functions</vt:lpstr>
      <vt:lpstr>Atomics</vt:lpstr>
      <vt:lpstr>Critical Sections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13</cp:revision>
  <dcterms:created xsi:type="dcterms:W3CDTF">2013-10-08T09:17:37Z</dcterms:created>
  <dcterms:modified xsi:type="dcterms:W3CDTF">2014-10-07T07:56:56Z</dcterms:modified>
</cp:coreProperties>
</file>