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8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3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1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AE72-9F8D-4A70-8743-89E2A71CBB6E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35B6-2ABC-4B40-9E81-164C7089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65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522/Introduction-to-SSE-Programming" TargetMode="External"/><Relationship Id="rId2" Type="http://schemas.openxmlformats.org/officeDocument/2006/relationships/hyperlink" Target="http://neilkemp.us/src/sse_tutorial/sse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.tuomastonteri.fi/programming/s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SIMD on the CPU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8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Alignment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working with 128-bit values we need to be careful about memory alignment</a:t>
            </a:r>
          </a:p>
          <a:p>
            <a:r>
              <a:rPr lang="en-GB" dirty="0" smtClean="0"/>
              <a:t>Memory alignment refers to how data is stored in memory</a:t>
            </a:r>
          </a:p>
          <a:p>
            <a:r>
              <a:rPr lang="en-GB" dirty="0" smtClean="0"/>
              <a:t>The cache reads data in chunks – we need to ensure the chunk holds all our data</a:t>
            </a:r>
          </a:p>
          <a:p>
            <a:r>
              <a:rPr lang="en-GB" dirty="0" smtClean="0"/>
              <a:t>The CPU then needs to ensure that it can also read the memory in chunks</a:t>
            </a:r>
            <a:endParaRPr lang="en-GB" dirty="0"/>
          </a:p>
        </p:txBody>
      </p:sp>
      <p:pic>
        <p:nvPicPr>
          <p:cNvPr id="2050" name="Picture 2" descr="http://www.songho.ca/misc/alignment/files/align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641600"/>
            <a:ext cx="5978313" cy="23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Intel support for SIMD is handled by SSE</a:t>
            </a:r>
          </a:p>
          <a:p>
            <a:pPr lvl="1"/>
            <a:r>
              <a:rPr lang="en-GB" dirty="0" smtClean="0"/>
              <a:t>Streaming SIMD Extensions</a:t>
            </a:r>
          </a:p>
          <a:p>
            <a:r>
              <a:rPr lang="en-GB" dirty="0" smtClean="0"/>
              <a:t>SSE was first introduced in 1999 in response to AMD’s 3DNow</a:t>
            </a:r>
          </a:p>
          <a:p>
            <a:r>
              <a:rPr lang="en-GB" dirty="0" smtClean="0"/>
              <a:t>Originally Intel supported MMX</a:t>
            </a:r>
          </a:p>
          <a:p>
            <a:pPr lvl="1"/>
            <a:r>
              <a:rPr lang="en-GB" dirty="0" smtClean="0"/>
              <a:t>MMX works on integer data</a:t>
            </a:r>
          </a:p>
          <a:p>
            <a:r>
              <a:rPr lang="en-GB" dirty="0" smtClean="0"/>
              <a:t>SSE uses floating point data and has found wider acceptance</a:t>
            </a:r>
          </a:p>
          <a:p>
            <a:pPr lvl="1"/>
            <a:r>
              <a:rPr lang="en-GB" dirty="0" smtClean="0"/>
              <a:t>It became very popular in games development before GPGPU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5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SSE introduced a number of instructions to support 128-bit operations</a:t>
            </a:r>
          </a:p>
          <a:p>
            <a:r>
              <a:rPr lang="en-GB" dirty="0" smtClean="0"/>
              <a:t>Four classifications</a:t>
            </a:r>
          </a:p>
          <a:p>
            <a:pPr lvl="1"/>
            <a:r>
              <a:rPr lang="en-GB" dirty="0" smtClean="0"/>
              <a:t>Arithmetic</a:t>
            </a:r>
          </a:p>
          <a:p>
            <a:pPr lvl="1"/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Comparison</a:t>
            </a:r>
          </a:p>
          <a:p>
            <a:pPr lvl="1"/>
            <a:r>
              <a:rPr lang="en-GB" dirty="0" smtClean="0"/>
              <a:t>Conversion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_</a:t>
            </a:r>
            <a:r>
              <a:rPr lang="en-GB" dirty="0" err="1" smtClean="0"/>
              <a:t>mm_add_ps</a:t>
            </a:r>
            <a:endParaRPr lang="en-GB" dirty="0" smtClean="0"/>
          </a:p>
          <a:p>
            <a:r>
              <a:rPr lang="en-GB" dirty="0" smtClean="0"/>
              <a:t>_</a:t>
            </a:r>
            <a:r>
              <a:rPr lang="en-GB" dirty="0" err="1" smtClean="0"/>
              <a:t>mm_add_ss</a:t>
            </a:r>
            <a:endParaRPr lang="en-GB" dirty="0" smtClean="0"/>
          </a:p>
          <a:p>
            <a:r>
              <a:rPr lang="en-GB" dirty="0" smtClean="0"/>
              <a:t>_</a:t>
            </a:r>
            <a:r>
              <a:rPr lang="en-GB" dirty="0" err="1" smtClean="0"/>
              <a:t>mm_mul_ps</a:t>
            </a:r>
            <a:endParaRPr lang="en-GB" dirty="0" smtClean="0"/>
          </a:p>
          <a:p>
            <a:r>
              <a:rPr lang="en-GB" dirty="0" smtClean="0"/>
              <a:t>_</a:t>
            </a:r>
            <a:r>
              <a:rPr lang="en-GB" dirty="0" err="1" smtClean="0"/>
              <a:t>mm_sqrt_ps</a:t>
            </a:r>
            <a:endParaRPr lang="en-GB" dirty="0" smtClean="0"/>
          </a:p>
          <a:p>
            <a:r>
              <a:rPr lang="en-GB" dirty="0" smtClean="0"/>
              <a:t>_</a:t>
            </a:r>
            <a:r>
              <a:rPr lang="en-GB" dirty="0" err="1" smtClean="0"/>
              <a:t>mm_cmple_ps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4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SSE2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SSE2 was introduced in 2001 with the Pentium 4</a:t>
            </a:r>
          </a:p>
          <a:p>
            <a:r>
              <a:rPr lang="en-GB" dirty="0" smtClean="0"/>
              <a:t>SSE2 adds further support for 128-bit values such as</a:t>
            </a:r>
          </a:p>
          <a:p>
            <a:pPr lvl="1"/>
            <a:r>
              <a:rPr lang="en-GB" dirty="0" smtClean="0"/>
              <a:t>Adding as two 64-bit values</a:t>
            </a:r>
          </a:p>
          <a:p>
            <a:pPr lvl="1"/>
            <a:r>
              <a:rPr lang="en-GB" dirty="0" smtClean="0"/>
              <a:t>Integer support</a:t>
            </a:r>
          </a:p>
          <a:p>
            <a:pPr lvl="1"/>
            <a:r>
              <a:rPr lang="en-GB" dirty="0" smtClean="0"/>
              <a:t>Cache protection</a:t>
            </a:r>
          </a:p>
          <a:p>
            <a:r>
              <a:rPr lang="en-GB" dirty="0" smtClean="0"/>
              <a:t>SSE2 is currently the most popular approach – it extends SSE with some new features which have proven useful</a:t>
            </a:r>
          </a:p>
        </p:txBody>
      </p:sp>
    </p:spTree>
    <p:extLst>
      <p:ext uri="{BB962C8B-B14F-4D97-AF65-F5344CB8AC3E}">
        <p14:creationId xmlns:p14="http://schemas.microsoft.com/office/powerpoint/2010/main" val="54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SSE3 &amp; SSE4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SSE3 was introduced in 2004 with the Core 2</a:t>
            </a:r>
          </a:p>
          <a:p>
            <a:r>
              <a:rPr lang="en-GB" dirty="0" smtClean="0"/>
              <a:t>This provides a number of interesting instructions such as</a:t>
            </a:r>
          </a:p>
          <a:p>
            <a:pPr lvl="1"/>
            <a:r>
              <a:rPr lang="en-GB" dirty="0" smtClean="0"/>
              <a:t>Summing of registers</a:t>
            </a:r>
          </a:p>
          <a:p>
            <a:pPr lvl="1"/>
            <a:r>
              <a:rPr lang="en-GB" dirty="0" smtClean="0"/>
              <a:t>Dot product</a:t>
            </a:r>
          </a:p>
          <a:p>
            <a:r>
              <a:rPr lang="en-GB" dirty="0" smtClean="0"/>
              <a:t>SSE4 was introduced in 2007 with the i7</a:t>
            </a:r>
          </a:p>
          <a:p>
            <a:r>
              <a:rPr lang="en-GB" dirty="0" smtClean="0"/>
              <a:t>Again new instructions were added</a:t>
            </a:r>
          </a:p>
          <a:p>
            <a:pPr lvl="1"/>
            <a:r>
              <a:rPr lang="en-GB" dirty="0" smtClean="0"/>
              <a:t>These are very low level and useful in some application domains – we don’t really need to go beyond 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example is the practical – let us look at the stages here</a:t>
                </a:r>
              </a:p>
              <a:p>
                <a:r>
                  <a:rPr lang="en-GB" dirty="0" smtClean="0"/>
                  <a:t>To normalize a vector we have the following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split this into two sub operations</a:t>
                </a:r>
              </a:p>
              <a:p>
                <a:pPr lvl="1"/>
                <a:r>
                  <a:rPr lang="en-GB" dirty="0" smtClean="0"/>
                  <a:t>Calculate the length of the vector</a:t>
                </a:r>
              </a:p>
              <a:p>
                <a:pPr lvl="1"/>
                <a:r>
                  <a:rPr lang="en-GB" dirty="0" smtClean="0"/>
                  <a:t>Divide the vector by its length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upload.wikimedia.org/wikipedia/commons/thumb/8/8c/Vector_normalization.svg/220px-Vector_normalization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153444"/>
            <a:ext cx="20955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 us look at these two operations</a:t>
                </a:r>
              </a:p>
              <a:p>
                <a:r>
                  <a:rPr lang="en-GB" dirty="0" smtClean="0"/>
                  <a:t>For a vector length we use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In other words we get the square root of the sum of the square of all the components</a:t>
                </a:r>
              </a:p>
              <a:p>
                <a:r>
                  <a:rPr lang="en-GB" dirty="0" smtClean="0"/>
                  <a:t>We will deal with four dimensional vectors since this is easiest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Breaking this down we have to do the following</a:t>
            </a:r>
          </a:p>
          <a:p>
            <a:pPr lvl="1"/>
            <a:r>
              <a:rPr lang="en-GB" dirty="0" smtClean="0"/>
              <a:t>Square the components</a:t>
            </a:r>
          </a:p>
          <a:p>
            <a:pPr lvl="1"/>
            <a:r>
              <a:rPr lang="en-GB" dirty="0" smtClean="0"/>
              <a:t>Sum the squares</a:t>
            </a:r>
          </a:p>
          <a:p>
            <a:pPr lvl="1"/>
            <a:r>
              <a:rPr lang="en-GB" dirty="0" smtClean="0"/>
              <a:t>Get the square root of the sum</a:t>
            </a:r>
          </a:p>
          <a:p>
            <a:r>
              <a:rPr lang="en-GB" dirty="0" smtClean="0"/>
              <a:t>The first step is easy in SIMD</a:t>
            </a:r>
          </a:p>
          <a:p>
            <a:pPr lvl="1"/>
            <a:r>
              <a:rPr lang="en-GB" dirty="0" smtClean="0"/>
              <a:t>See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1484" y="2819401"/>
            <a:ext cx="5332316" cy="22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next step cannot be performed as a standard SIMD operation</a:t>
            </a:r>
          </a:p>
          <a:p>
            <a:pPr lvl="1"/>
            <a:r>
              <a:rPr lang="en-GB" dirty="0" smtClean="0"/>
              <a:t>Sum the components</a:t>
            </a:r>
          </a:p>
          <a:p>
            <a:r>
              <a:rPr lang="en-GB" dirty="0" smtClean="0"/>
              <a:t>We therefore sum and store individually</a:t>
            </a:r>
          </a:p>
          <a:p>
            <a:r>
              <a:rPr lang="en-GB" dirty="0" smtClean="0"/>
              <a:t>We now have the squared length of the vector store in the components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542" y="2362200"/>
            <a:ext cx="5338258" cy="31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SIMD</a:t>
            </a:r>
          </a:p>
          <a:p>
            <a:endParaRPr lang="en-GB" dirty="0" smtClean="0"/>
          </a:p>
          <a:p>
            <a:r>
              <a:rPr lang="en-GB" dirty="0" smtClean="0"/>
              <a:t>SIMD on the CPU</a:t>
            </a:r>
          </a:p>
          <a:p>
            <a:endParaRPr lang="en-GB" dirty="0" smtClean="0"/>
          </a:p>
          <a:p>
            <a:r>
              <a:rPr lang="en-GB" dirty="0" smtClean="0"/>
              <a:t>Examples</a:t>
            </a:r>
          </a:p>
          <a:p>
            <a:endParaRPr lang="en-GB" dirty="0"/>
          </a:p>
          <a:p>
            <a:r>
              <a:rPr lang="en-GB" dirty="0" smtClean="0"/>
              <a:t>Working with SIMD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1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Our next stage is to calculate the square root – however we are going to do a shortcut</a:t>
                </a:r>
              </a:p>
              <a:p>
                <a:r>
                  <a:rPr lang="en-GB" dirty="0" smtClean="0"/>
                  <a:t>The final stage is to divide the original vector by its length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We can rewrite this equation to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In other words, we use the reciprocal of the length and multiply this by the vector – SSE provides us with a reciprocal square root operation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754" b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Normalizing a Vector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Using the reciprocal square root operation we get our scale to normalize each component in our vector</a:t>
            </a:r>
          </a:p>
          <a:p>
            <a:r>
              <a:rPr lang="en-GB" dirty="0" smtClean="0"/>
              <a:t>We can now multiply this by our original vector to get the normalized components</a:t>
            </a:r>
          </a:p>
          <a:p>
            <a:r>
              <a:rPr lang="en-GB" dirty="0" smtClean="0"/>
              <a:t>So a normalization has taken just 6 operations</a:t>
            </a:r>
          </a:p>
          <a:p>
            <a:pPr lvl="1"/>
            <a:r>
              <a:rPr lang="en-GB" dirty="0" smtClean="0"/>
              <a:t>2 multiplies</a:t>
            </a:r>
          </a:p>
          <a:p>
            <a:pPr lvl="1"/>
            <a:r>
              <a:rPr lang="en-GB" dirty="0" smtClean="0"/>
              <a:t>3 adds</a:t>
            </a:r>
          </a:p>
          <a:p>
            <a:pPr lvl="1"/>
            <a:r>
              <a:rPr lang="en-GB" dirty="0" smtClean="0"/>
              <a:t>Square root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55283"/>
            <a:ext cx="5334000" cy="39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</a:t>
            </a:r>
            <a:r>
              <a:rPr lang="el-GR" dirty="0" smtClean="0"/>
              <a:t>π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covered this in the earlier lecture / tutorial</a:t>
                </a:r>
              </a:p>
              <a:p>
                <a:r>
                  <a:rPr lang="en-GB" dirty="0" smtClean="0"/>
                  <a:t>Monte Carlo </a:t>
                </a:r>
                <a:r>
                  <a:rPr lang="el-GR" dirty="0" smtClean="0"/>
                  <a:t>π</a:t>
                </a:r>
                <a:r>
                  <a:rPr lang="en-GB" dirty="0" smtClean="0"/>
                  <a:t> takes the following operations</a:t>
                </a:r>
              </a:p>
              <a:p>
                <a:pPr lvl="1"/>
                <a:r>
                  <a:rPr lang="en-GB" dirty="0" smtClean="0"/>
                  <a:t>Generate a random point</a:t>
                </a:r>
              </a:p>
              <a:p>
                <a:pPr lvl="1"/>
                <a:r>
                  <a:rPr lang="en-GB" dirty="0" smtClean="0"/>
                  <a:t>Get the distance of the point from the centre</a:t>
                </a:r>
              </a:p>
              <a:p>
                <a:pPr lvl="1"/>
                <a:r>
                  <a:rPr lang="en-GB" dirty="0" smtClean="0"/>
                  <a:t>If the distance is greater than 1.0 point is in the sphere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smtClean="0"/>
                  <a:t>We can simplify this down to a few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</a:t>
            </a:r>
            <a:r>
              <a:rPr lang="el-GR" dirty="0" smtClean="0"/>
              <a:t>π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need to calculate the vector length as before</a:t>
            </a:r>
          </a:p>
          <a:p>
            <a:pPr lvl="1"/>
            <a:r>
              <a:rPr lang="en-GB" dirty="0" smtClean="0"/>
              <a:t>This time we don’t need a square root – the length of interest is 1</a:t>
            </a:r>
          </a:p>
          <a:p>
            <a:r>
              <a:rPr lang="en-GB" dirty="0" smtClean="0"/>
              <a:t>We then use a comparison operator to compare the squared length with 1</a:t>
            </a:r>
          </a:p>
          <a:p>
            <a:r>
              <a:rPr lang="en-GB" dirty="0" smtClean="0"/>
              <a:t>We then add up the compared values</a:t>
            </a:r>
          </a:p>
          <a:p>
            <a:pPr lvl="1"/>
            <a:r>
              <a:rPr lang="en-GB" dirty="0" smtClean="0"/>
              <a:t>This provides the number of points in a </a:t>
            </a:r>
            <a:r>
              <a:rPr lang="en-GB" dirty="0" err="1" smtClean="0"/>
              <a:t>spher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9504" y="1825625"/>
            <a:ext cx="5234296" cy="43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SIMD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SIMD is used quite a lot in mathematical libraries</a:t>
            </a:r>
          </a:p>
          <a:p>
            <a:pPr lvl="1"/>
            <a:r>
              <a:rPr lang="en-GB" dirty="0" smtClean="0"/>
              <a:t>GLM has support</a:t>
            </a:r>
          </a:p>
          <a:p>
            <a:pPr lvl="1"/>
            <a:r>
              <a:rPr lang="en-GB" dirty="0" smtClean="0"/>
              <a:t>DirectX uses special vectors</a:t>
            </a:r>
          </a:p>
          <a:p>
            <a:pPr lvl="1"/>
            <a:r>
              <a:rPr lang="en-GB" dirty="0" smtClean="0"/>
              <a:t>Bullet also uses SIMD operations (if not on the GPU)</a:t>
            </a:r>
          </a:p>
          <a:p>
            <a:r>
              <a:rPr lang="en-GB" dirty="0" smtClean="0"/>
              <a:t>SIMD is also automatically used under certain optimisation conditions</a:t>
            </a:r>
          </a:p>
          <a:p>
            <a:pPr lvl="1"/>
            <a:r>
              <a:rPr lang="en-GB" dirty="0" smtClean="0"/>
              <a:t>Compiler analyses code</a:t>
            </a:r>
          </a:p>
          <a:p>
            <a:pPr lvl="1"/>
            <a:r>
              <a:rPr lang="en-GB" dirty="0" smtClean="0"/>
              <a:t>If SIMD can be used apply to the code section</a:t>
            </a:r>
          </a:p>
          <a:p>
            <a:r>
              <a:rPr lang="en-GB" dirty="0" smtClean="0"/>
              <a:t>This is why you won’t see a performance difference when using SIMD if you don’t turn off optimisation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2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and SIMD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GPU uses SIMD to radically improve performance</a:t>
            </a:r>
          </a:p>
          <a:p>
            <a:r>
              <a:rPr lang="en-GB" dirty="0" smtClean="0"/>
              <a:t>Each small core in the GPU is a SIMD processor</a:t>
            </a:r>
          </a:p>
          <a:p>
            <a:pPr lvl="1"/>
            <a:r>
              <a:rPr lang="en-GB" dirty="0" smtClean="0"/>
              <a:t>Provides superior performance when dealing with the streaming style data of graphics</a:t>
            </a:r>
          </a:p>
          <a:p>
            <a:r>
              <a:rPr lang="en-GB" dirty="0" smtClean="0"/>
              <a:t>We will be using GPGPU later in the module – our work on SIMD here should help you understand it better</a:t>
            </a:r>
            <a:endParaRPr lang="en-GB" dirty="0"/>
          </a:p>
        </p:txBody>
      </p:sp>
      <p:pic>
        <p:nvPicPr>
          <p:cNvPr id="4098" name="Picture 2" descr="http://cloud.watch.impress.co.jp/epw/img/epw/docs/336/042/azure4-0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Parallelizing with SIMD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using SIMD on the CPU we can still gain more performance using other concurrency techniques</a:t>
            </a:r>
          </a:p>
          <a:p>
            <a:pPr lvl="1"/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Multithreading</a:t>
            </a:r>
          </a:p>
          <a:p>
            <a:r>
              <a:rPr lang="en-GB" dirty="0" smtClean="0"/>
              <a:t>It is up to you how you utilise these techniques – SIMD can be powerful but is limited on what it can achieve</a:t>
            </a:r>
          </a:p>
          <a:p>
            <a:r>
              <a:rPr lang="en-GB" dirty="0" smtClean="0"/>
              <a:t>The practical has an exercise on using SIMD and </a:t>
            </a:r>
            <a:r>
              <a:rPr lang="en-GB" dirty="0" err="1" smtClean="0"/>
              <a:t>OpenMP</a:t>
            </a:r>
            <a:r>
              <a:rPr lang="en-GB" dirty="0" smtClean="0"/>
              <a:t> / multithreading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5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ends our work on looking at single machine CPU concurrency and parallelisation – next is distributed parallel with MPI and finally GPGPU</a:t>
            </a:r>
          </a:p>
          <a:p>
            <a:r>
              <a:rPr lang="en-GB" dirty="0" smtClean="0"/>
              <a:t>We have really only scratched the surface of what we can do with SIMD – you should have a play around yourself</a:t>
            </a:r>
          </a:p>
          <a:p>
            <a:pPr lvl="1"/>
            <a:r>
              <a:rPr lang="en-GB" dirty="0" smtClean="0"/>
              <a:t>Vector operations are the best</a:t>
            </a:r>
          </a:p>
          <a:p>
            <a:r>
              <a:rPr lang="en-GB" dirty="0" smtClean="0"/>
              <a:t>We won’t look at this in the exam – it isn’t covered in the course texts</a:t>
            </a:r>
          </a:p>
          <a:p>
            <a:r>
              <a:rPr lang="en-GB" dirty="0" smtClean="0"/>
              <a:t>However, this is a requirement for many engine programmers in the games industry where crazy performance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1678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SSE information can be hard to come by, but the following links might prove useful</a:t>
            </a:r>
          </a:p>
          <a:p>
            <a:r>
              <a:rPr lang="en-GB" dirty="0" smtClean="0">
                <a:hlinkClick r:id="rId2"/>
              </a:rPr>
              <a:t>http://neilkemp.us/src/sse_tutorial/sse_tutorial.html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http://www.codeproject.com/Articles/4522/Introduction-to-SSE-Programming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http://sci.tuomastonteri.fi/programming/sse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SIMD?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Instruction Multiple Data</a:t>
            </a:r>
          </a:p>
          <a:p>
            <a:endParaRPr lang="en-GB" dirty="0"/>
          </a:p>
          <a:p>
            <a:r>
              <a:rPr lang="en-GB" dirty="0" smtClean="0"/>
              <a:t>SIMD underpins much of the work we have been doing up to this point</a:t>
            </a:r>
          </a:p>
          <a:p>
            <a:pPr lvl="1"/>
            <a:r>
              <a:rPr lang="en-GB" dirty="0" smtClean="0"/>
              <a:t>We create some data</a:t>
            </a:r>
          </a:p>
          <a:p>
            <a:pPr lvl="1"/>
            <a:r>
              <a:rPr lang="en-GB" dirty="0" smtClean="0"/>
              <a:t>We create multiple threads</a:t>
            </a:r>
          </a:p>
          <a:p>
            <a:pPr lvl="1"/>
            <a:r>
              <a:rPr lang="en-GB" dirty="0" smtClean="0"/>
              <a:t>We split the data across the threads</a:t>
            </a:r>
          </a:p>
          <a:p>
            <a:pPr lvl="1"/>
            <a:endParaRPr lang="en-GB" dirty="0"/>
          </a:p>
          <a:p>
            <a:r>
              <a:rPr lang="en-GB" dirty="0" smtClean="0"/>
              <a:t>SIMD is a very useful approach to data parallelization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6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SIMD?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stated, SIMD works best for data parallel problems</a:t>
            </a:r>
          </a:p>
          <a:p>
            <a:r>
              <a:rPr lang="en-GB" dirty="0" smtClean="0"/>
              <a:t>Many parallel problems can be broken down to have a data parallel part</a:t>
            </a:r>
          </a:p>
          <a:p>
            <a:r>
              <a:rPr lang="en-GB" dirty="0" smtClean="0"/>
              <a:t>SIMD provides a simple mechanism of thinking of our parallel problem</a:t>
            </a:r>
          </a:p>
          <a:p>
            <a:pPr lvl="1"/>
            <a:r>
              <a:rPr lang="en-GB" dirty="0" smtClean="0"/>
              <a:t>Get data</a:t>
            </a:r>
          </a:p>
          <a:p>
            <a:pPr lvl="1"/>
            <a:r>
              <a:rPr lang="en-GB" dirty="0" smtClean="0"/>
              <a:t>Split data across processors</a:t>
            </a:r>
          </a:p>
          <a:p>
            <a:pPr lvl="1"/>
            <a:r>
              <a:rPr lang="en-GB" dirty="0" smtClean="0"/>
              <a:t>Gather results</a:t>
            </a:r>
          </a:p>
          <a:p>
            <a:r>
              <a:rPr lang="en-GB" dirty="0" smtClean="0"/>
              <a:t>SIMD is also very effective for streaming data</a:t>
            </a:r>
          </a:p>
          <a:p>
            <a:pPr lvl="1"/>
            <a:r>
              <a:rPr lang="en-GB" dirty="0" smtClean="0"/>
              <a:t>GPU works on this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1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SIMD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SIMD works on the principle of splitting a data pool amongst multiple processing units</a:t>
            </a:r>
          </a:p>
          <a:p>
            <a:r>
              <a:rPr lang="en-GB" dirty="0" smtClean="0"/>
              <a:t>SIMD in its purest form should work on an instruction level</a:t>
            </a:r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 is really a SPMD system – Single Program Multiple Data</a:t>
            </a:r>
          </a:p>
          <a:p>
            <a:r>
              <a:rPr lang="en-GB" dirty="0" smtClean="0"/>
              <a:t>The processor iterates through the data in the relevant chunk sizes</a:t>
            </a:r>
            <a:endParaRPr lang="en-GB" dirty="0"/>
          </a:p>
        </p:txBody>
      </p:sp>
      <p:pic>
        <p:nvPicPr>
          <p:cNvPr id="1026" name="Picture 2" descr="SIMD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753394"/>
            <a:ext cx="4470399" cy="447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SIMD on the CPU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128-bit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CPUs (x86 and x86-64) have support for 128-bit registers on the CPU</a:t>
            </a:r>
          </a:p>
          <a:p>
            <a:r>
              <a:rPr lang="en-GB" dirty="0" smtClean="0"/>
              <a:t>This means that a 128-bit chunk (16 bytes) of memory can be stored on the CPU in one register</a:t>
            </a:r>
          </a:p>
          <a:p>
            <a:r>
              <a:rPr lang="en-GB" dirty="0" smtClean="0"/>
              <a:t>This allows the CPU to manipulate these 128-bit values in particular manners</a:t>
            </a:r>
          </a:p>
          <a:p>
            <a:pPr lvl="1"/>
            <a:r>
              <a:rPr lang="en-GB" dirty="0" smtClean="0"/>
              <a:t>We can treat them as a single large value</a:t>
            </a:r>
          </a:p>
          <a:p>
            <a:pPr lvl="1"/>
            <a:r>
              <a:rPr lang="en-GB" dirty="0" smtClean="0"/>
              <a:t>We can treat them as two 64-bit values</a:t>
            </a:r>
          </a:p>
          <a:p>
            <a:pPr lvl="1"/>
            <a:r>
              <a:rPr lang="en-GB" dirty="0" smtClean="0"/>
              <a:t>We can treat them as four 32-bit values</a:t>
            </a:r>
          </a:p>
          <a:p>
            <a:pPr lvl="1"/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6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128-bit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(or more truthfully C and Intel) provide a data type to support 128-bit values</a:t>
            </a:r>
          </a:p>
          <a:p>
            <a:pPr lvl="1"/>
            <a:r>
              <a:rPr lang="en-GB" dirty="0" smtClean="0"/>
              <a:t>__m128</a:t>
            </a:r>
          </a:p>
          <a:p>
            <a:r>
              <a:rPr lang="en-GB" dirty="0" smtClean="0"/>
              <a:t>This data type is the basis for working with SIMD operations</a:t>
            </a:r>
          </a:p>
          <a:p>
            <a:r>
              <a:rPr lang="en-GB" dirty="0" smtClean="0"/>
              <a:t>We can treat the number as different values to suit our purposes</a:t>
            </a:r>
          </a:p>
          <a:p>
            <a:pPr lvl="1"/>
            <a:r>
              <a:rPr lang="en-GB" dirty="0" smtClean="0"/>
              <a:t>Two doubles</a:t>
            </a:r>
          </a:p>
          <a:p>
            <a:pPr lvl="1"/>
            <a:r>
              <a:rPr lang="en-GB" dirty="0" smtClean="0"/>
              <a:t>Four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/>
            <a:r>
              <a:rPr lang="en-GB" dirty="0" smtClean="0"/>
              <a:t>Four floats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362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1150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SIMD on the CPU</vt:lpstr>
      <vt:lpstr>Breakdown</vt:lpstr>
      <vt:lpstr>SIMD</vt:lpstr>
      <vt:lpstr>What is SIMD?</vt:lpstr>
      <vt:lpstr>Why SIMD?</vt:lpstr>
      <vt:lpstr>Basics of SIMD</vt:lpstr>
      <vt:lpstr>SIMD on the CPU</vt:lpstr>
      <vt:lpstr>128-bit Registers</vt:lpstr>
      <vt:lpstr>128-bit Values</vt:lpstr>
      <vt:lpstr>Memory Alignment</vt:lpstr>
      <vt:lpstr>SSE</vt:lpstr>
      <vt:lpstr>Instructions</vt:lpstr>
      <vt:lpstr>SSE2</vt:lpstr>
      <vt:lpstr>SSE3 &amp; SSE4</vt:lpstr>
      <vt:lpstr>Examples</vt:lpstr>
      <vt:lpstr>Normalizing a Vector</vt:lpstr>
      <vt:lpstr>Normalizing a Vector</vt:lpstr>
      <vt:lpstr>Normalizing a Vector</vt:lpstr>
      <vt:lpstr>Normalizing a Vector</vt:lpstr>
      <vt:lpstr>Normalizing a Vector</vt:lpstr>
      <vt:lpstr>Normalizing a Vector</vt:lpstr>
      <vt:lpstr>Monte Carlo π</vt:lpstr>
      <vt:lpstr>Monte Carlo π</vt:lpstr>
      <vt:lpstr>Working with SIMD</vt:lpstr>
      <vt:lpstr>Library Support</vt:lpstr>
      <vt:lpstr>GPU and SIMD</vt:lpstr>
      <vt:lpstr>Parallelizing with SIMD</vt:lpstr>
      <vt:lpstr>Summary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16</cp:revision>
  <dcterms:created xsi:type="dcterms:W3CDTF">2013-10-14T20:46:47Z</dcterms:created>
  <dcterms:modified xsi:type="dcterms:W3CDTF">2014-10-07T07:58:14Z</dcterms:modified>
</cp:coreProperties>
</file>