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2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6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5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1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4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2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5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2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4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DF2E-AC48-4F57-B1F3-41D86BBDDCD3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4352-B496-4F60-9034-D1879B87D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2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Distributed Parallelism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Distributed memory leads us to a number of other considerations</a:t>
            </a:r>
          </a:p>
          <a:p>
            <a:pPr lvl="1"/>
            <a:r>
              <a:rPr lang="en-GB" dirty="0" smtClean="0"/>
              <a:t>How do we communicate with other CPUs?</a:t>
            </a:r>
          </a:p>
          <a:p>
            <a:pPr lvl="1"/>
            <a:r>
              <a:rPr lang="en-GB" dirty="0" smtClean="0"/>
              <a:t>How do we control access to our memory across the network</a:t>
            </a:r>
          </a:p>
          <a:p>
            <a:r>
              <a:rPr lang="en-GB" dirty="0" smtClean="0"/>
              <a:t>If shared memory is a problem on a single machine, then distributed memory is the problem on multiple machines</a:t>
            </a:r>
            <a:endParaRPr lang="en-GB" dirty="0"/>
          </a:p>
        </p:txBody>
      </p:sp>
      <p:pic>
        <p:nvPicPr>
          <p:cNvPr id="8194" name="Picture 2" descr="http://static.msi.umn.edu/tutorial/scicomp/general/intro_parallel_prog/distmem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20837"/>
            <a:ext cx="5181600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Boundary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machine boundary now comes into play</a:t>
            </a:r>
          </a:p>
          <a:p>
            <a:pPr lvl="1"/>
            <a:r>
              <a:rPr lang="en-GB" dirty="0" smtClean="0"/>
              <a:t>Each machine has a CPU and memory</a:t>
            </a:r>
          </a:p>
          <a:p>
            <a:pPr lvl="1"/>
            <a:r>
              <a:rPr lang="en-GB" dirty="0" smtClean="0"/>
              <a:t>Each machine can compute by itself</a:t>
            </a:r>
          </a:p>
          <a:p>
            <a:r>
              <a:rPr lang="en-GB" dirty="0" smtClean="0"/>
              <a:t>Once we start working across our machine boundary, we bring a collection of problems</a:t>
            </a:r>
          </a:p>
          <a:p>
            <a:pPr lvl="1"/>
            <a:r>
              <a:rPr lang="en-GB" dirty="0" smtClean="0"/>
              <a:t>Aliasing of memory (referencing) breaks down</a:t>
            </a:r>
          </a:p>
          <a:p>
            <a:pPr lvl="1"/>
            <a:r>
              <a:rPr lang="en-GB" dirty="0" smtClean="0"/>
              <a:t>Copying of memory between machines</a:t>
            </a:r>
          </a:p>
          <a:p>
            <a:pPr lvl="1"/>
            <a:r>
              <a:rPr lang="en-GB" dirty="0" smtClean="0"/>
              <a:t>Coordinating across multiple machines</a:t>
            </a:r>
          </a:p>
          <a:p>
            <a:r>
              <a:rPr lang="en-GB" dirty="0" smtClean="0"/>
              <a:t>These can be difficult to deal with depending on the problem at 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3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Memory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popular method for distributed computing is providing a mechanism to invoke procedures on other machines</a:t>
            </a:r>
          </a:p>
          <a:p>
            <a:pPr lvl="1"/>
            <a:r>
              <a:rPr lang="en-GB" dirty="0" smtClean="0"/>
              <a:t>Remote Procedure Calls</a:t>
            </a:r>
          </a:p>
          <a:p>
            <a:pPr lvl="1"/>
            <a:r>
              <a:rPr lang="en-GB" dirty="0" smtClean="0"/>
              <a:t>One Sided Communications</a:t>
            </a:r>
          </a:p>
          <a:p>
            <a:r>
              <a:rPr lang="en-GB" dirty="0" smtClean="0"/>
              <a:t>This is the typical object-oriented approach to the problem</a:t>
            </a:r>
          </a:p>
          <a:p>
            <a:pPr lvl="1"/>
            <a:r>
              <a:rPr lang="en-GB" dirty="0" smtClean="0"/>
              <a:t>An object exposes its interface to the network</a:t>
            </a:r>
          </a:p>
          <a:p>
            <a:pPr lvl="1"/>
            <a:r>
              <a:rPr lang="en-GB" dirty="0" smtClean="0"/>
              <a:t>Remote objects can invoke its methods</a:t>
            </a:r>
          </a:p>
          <a:p>
            <a:r>
              <a:rPr lang="en-GB" dirty="0" smtClean="0"/>
              <a:t>The Internet is built on this approach</a:t>
            </a:r>
          </a:p>
          <a:p>
            <a:pPr lvl="1"/>
            <a:r>
              <a:rPr lang="en-GB" dirty="0" smtClean="0"/>
              <a:t>Service-orientation</a:t>
            </a:r>
          </a:p>
          <a:p>
            <a:pPr lvl="1"/>
            <a:r>
              <a:rPr lang="en-GB" dirty="0" smtClean="0"/>
              <a:t>Web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different approach to communication is to consider the use of direct messages</a:t>
            </a:r>
          </a:p>
          <a:p>
            <a:pPr lvl="1"/>
            <a:r>
              <a:rPr lang="en-GB" dirty="0" smtClean="0"/>
              <a:t>You should be familiar with this idea</a:t>
            </a:r>
          </a:p>
          <a:p>
            <a:r>
              <a:rPr lang="en-GB" dirty="0" smtClean="0"/>
              <a:t>A process can just send a message to another process using some form of messaging system</a:t>
            </a:r>
          </a:p>
          <a:p>
            <a:pPr lvl="1"/>
            <a:r>
              <a:rPr lang="en-GB" dirty="0" smtClean="0"/>
              <a:t>We will do this using MPI</a:t>
            </a:r>
          </a:p>
          <a:p>
            <a:r>
              <a:rPr lang="en-GB" dirty="0" smtClean="0"/>
              <a:t>Inherently easier to implement and deal with, it doesn’t generally abide to object-orientation concepts</a:t>
            </a:r>
          </a:p>
          <a:p>
            <a:pPr lvl="1"/>
            <a:r>
              <a:rPr lang="en-GB" dirty="0" smtClean="0"/>
              <a:t>So breaks down when trying to work in object-orientation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1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Channel Communications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those of you have used the networking capabilities of JCSP (the part I wrote) we overcome a number of problems</a:t>
            </a:r>
          </a:p>
          <a:p>
            <a:pPr lvl="1"/>
            <a:r>
              <a:rPr lang="en-GB" dirty="0" smtClean="0"/>
              <a:t>We are already dealing with channel communications – a networked channel looks no different to a process than a normal channel</a:t>
            </a:r>
          </a:p>
          <a:p>
            <a:pPr lvl="1"/>
            <a:r>
              <a:rPr lang="en-GB" dirty="0" smtClean="0"/>
              <a:t>We don’t share memory – we communicate messages.  Copying is implicit in the model</a:t>
            </a:r>
          </a:p>
          <a:p>
            <a:pPr lvl="1"/>
            <a:r>
              <a:rPr lang="en-GB" dirty="0" smtClean="0"/>
              <a:t>Synchronisation (coordination) works in the same manner</a:t>
            </a:r>
          </a:p>
          <a:p>
            <a:r>
              <a:rPr lang="en-GB" dirty="0" smtClean="0"/>
              <a:t>JCSP does have its limitations however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A bit cumbersome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Distributed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solution for object-oriented / shared memory programmers</a:t>
            </a:r>
          </a:p>
          <a:p>
            <a:pPr lvl="1"/>
            <a:r>
              <a:rPr lang="en-GB" dirty="0" smtClean="0"/>
              <a:t>Those who can’t think in parallel</a:t>
            </a:r>
          </a:p>
          <a:p>
            <a:r>
              <a:rPr lang="en-GB" dirty="0" smtClean="0"/>
              <a:t>Partitioned Global Address Space (PGAS) languages try and create a system where memory is globally addressable across the distributed system</a:t>
            </a:r>
          </a:p>
          <a:p>
            <a:pPr lvl="1"/>
            <a:r>
              <a:rPr lang="en-GB" dirty="0" smtClean="0"/>
              <a:t>Local variables are local memory</a:t>
            </a:r>
          </a:p>
          <a:p>
            <a:pPr lvl="1"/>
            <a:r>
              <a:rPr lang="en-GB" dirty="0" smtClean="0"/>
              <a:t>Global variables are global memory</a:t>
            </a:r>
          </a:p>
          <a:p>
            <a:r>
              <a:rPr lang="en-GB" dirty="0" smtClean="0"/>
              <a:t>Few research projects out there – they are slow and cumbersome however</a:t>
            </a:r>
          </a:p>
          <a:p>
            <a:pPr lvl="1"/>
            <a:r>
              <a:rPr lang="en-GB" dirty="0" smtClean="0"/>
              <a:t>People can be slow to change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versus Distributed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Before moving on we should distinguish the difference between parallel computing and distributed computing</a:t>
            </a:r>
          </a:p>
          <a:p>
            <a:r>
              <a:rPr lang="en-GB" dirty="0" smtClean="0"/>
              <a:t>This is a generalisation, but we can think of the distinction as follows:</a:t>
            </a:r>
          </a:p>
          <a:p>
            <a:pPr lvl="1"/>
            <a:r>
              <a:rPr lang="en-GB" dirty="0" smtClean="0"/>
              <a:t>Parallel computing means that we have shared memory</a:t>
            </a:r>
          </a:p>
          <a:p>
            <a:pPr lvl="1"/>
            <a:r>
              <a:rPr lang="en-GB" dirty="0" smtClean="0"/>
              <a:t>Distributed computing means we have distributed memory</a:t>
            </a:r>
          </a:p>
          <a:p>
            <a:r>
              <a:rPr lang="en-GB" dirty="0" smtClean="0"/>
              <a:t>We will be working with MPI, so technically we are distributed.  However, MPI is considered a parallel programming framework</a:t>
            </a:r>
          </a:p>
          <a:p>
            <a:pPr lvl="1"/>
            <a:r>
              <a:rPr lang="en-GB" dirty="0" smtClean="0"/>
              <a:t>I like to use the term distributed parallelism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Memory Interconnects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Ring</a:t>
            </a:r>
            <a:endParaRPr lang="en-GB" dirty="0"/>
          </a:p>
        </p:txBody>
      </p:sp>
      <p:pic>
        <p:nvPicPr>
          <p:cNvPr id="2050" name="Picture 2" descr="http://www.webopedia.com/FIG/RING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692621"/>
            <a:ext cx="5981700" cy="43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Toroidal</a:t>
            </a:r>
            <a:r>
              <a:rPr lang="en-GB" dirty="0" smtClean="0"/>
              <a:t> Mesh</a:t>
            </a:r>
            <a:endParaRPr lang="en-GB" dirty="0"/>
          </a:p>
        </p:txBody>
      </p:sp>
      <p:pic>
        <p:nvPicPr>
          <p:cNvPr id="3074" name="Picture 2" descr="http://www.mcs.anl.gov/~itf/dbpp/text/img547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832297"/>
            <a:ext cx="5156200" cy="43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Machine Concurrency</a:t>
            </a:r>
          </a:p>
          <a:p>
            <a:endParaRPr lang="en-GB" dirty="0"/>
          </a:p>
          <a:p>
            <a:r>
              <a:rPr lang="en-GB" dirty="0" smtClean="0"/>
              <a:t>Multiple Machine Concurrency</a:t>
            </a:r>
          </a:p>
          <a:p>
            <a:endParaRPr lang="en-GB" dirty="0"/>
          </a:p>
          <a:p>
            <a:r>
              <a:rPr lang="en-GB" dirty="0" smtClean="0"/>
              <a:t>Distributed Memory Interconnects</a:t>
            </a:r>
          </a:p>
          <a:p>
            <a:endParaRPr lang="en-GB" dirty="0"/>
          </a:p>
          <a:p>
            <a:r>
              <a:rPr lang="en-GB" dirty="0" smtClean="0"/>
              <a:t>Thinking in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Fully Connected Network</a:t>
            </a:r>
            <a:endParaRPr lang="en-GB" dirty="0"/>
          </a:p>
        </p:txBody>
      </p:sp>
      <p:pic>
        <p:nvPicPr>
          <p:cNvPr id="4098" name="Picture 2" descr="http://kawuloalitox.files.wordpress.com/2010/10/fully-connected-networ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92" y="1696902"/>
            <a:ext cx="5558616" cy="4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Hypercube</a:t>
            </a:r>
            <a:endParaRPr lang="en-GB" dirty="0"/>
          </a:p>
        </p:txBody>
      </p:sp>
      <p:pic>
        <p:nvPicPr>
          <p:cNvPr id="5122" name="Picture 2" descr="http://www.computershub.org/wp-content/uploads/2013/05/Hyper-Cube-Network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Crossbar Interconnect</a:t>
            </a:r>
            <a:endParaRPr lang="en-GB" dirty="0"/>
          </a:p>
        </p:txBody>
      </p:sp>
      <p:pic>
        <p:nvPicPr>
          <p:cNvPr id="6146" name="Picture 2" descr="http://www.cs.colostate.edu/~cs551/Figures/InterconnectCrossba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75" y="1690688"/>
            <a:ext cx="5149450" cy="460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Omega Network</a:t>
            </a:r>
            <a:endParaRPr lang="en-GB" dirty="0"/>
          </a:p>
        </p:txBody>
      </p:sp>
      <p:pic>
        <p:nvPicPr>
          <p:cNvPr id="7170" name="Picture 2" descr="https://encrypted-tbn3.gstatic.com/images?q=tbn:ANd9GcQckFltC7kBilRO22TQjS8bKIkCtzHrUqoCZSIdeqW-RnsgHyr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1" y="1498308"/>
            <a:ext cx="6540499" cy="45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in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in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until now we have been doing direct memory access to work with data</a:t>
            </a:r>
          </a:p>
          <a:p>
            <a:pPr lvl="1"/>
            <a:r>
              <a:rPr lang="en-GB" dirty="0" smtClean="0"/>
              <a:t>This is stupidly fast</a:t>
            </a:r>
          </a:p>
          <a:p>
            <a:r>
              <a:rPr lang="en-GB" dirty="0" smtClean="0"/>
              <a:t>Our problem in distribution is that we are radically slowing down communication</a:t>
            </a:r>
          </a:p>
          <a:p>
            <a:pPr lvl="1"/>
            <a:r>
              <a:rPr lang="en-GB" dirty="0" smtClean="0"/>
              <a:t>100 Mbit networks are standard</a:t>
            </a:r>
          </a:p>
          <a:p>
            <a:pPr lvl="1"/>
            <a:r>
              <a:rPr lang="en-GB" dirty="0" smtClean="0"/>
              <a:t>1 </a:t>
            </a:r>
            <a:r>
              <a:rPr lang="en-GB" dirty="0" err="1" smtClean="0"/>
              <a:t>Gbit</a:t>
            </a:r>
            <a:r>
              <a:rPr lang="en-GB" dirty="0" smtClean="0"/>
              <a:t> networks are common</a:t>
            </a:r>
          </a:p>
          <a:p>
            <a:r>
              <a:rPr lang="en-GB" dirty="0" smtClean="0"/>
              <a:t>Because of this, we have to introduce new constraints on our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350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Latency and Bandwidth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are two values of interest when dealing with distributed communications</a:t>
                </a:r>
              </a:p>
              <a:p>
                <a:pPr lvl="1"/>
                <a:r>
                  <a:rPr lang="en-GB" dirty="0" smtClean="0"/>
                  <a:t>Latency – how long a single message takes to reach the remote node (in seconds)</a:t>
                </a:r>
              </a:p>
              <a:p>
                <a:pPr lvl="1"/>
                <a:r>
                  <a:rPr lang="en-GB" dirty="0" smtClean="0"/>
                  <a:t>Bandwidth – how much data we can send per second (in bytes)</a:t>
                </a:r>
              </a:p>
              <a:p>
                <a:r>
                  <a:rPr lang="en-GB" dirty="0" smtClean="0"/>
                  <a:t>There is a standard equation to measure our overhead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𝑡𝑟𝑎𝑛𝑠𝑚𝑖𝑠𝑠𝑖𝑜𝑛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𝑏𝑎𝑛𝑑𝑤𝑖𝑑𝑡h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 Bound </a:t>
            </a:r>
            <a:r>
              <a:rPr lang="en-GB" dirty="0" err="1" smtClean="0"/>
              <a:t>vs</a:t>
            </a:r>
            <a:r>
              <a:rPr lang="en-GB" dirty="0" smtClean="0"/>
              <a:t> CPU Bound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now get into the interesting realm of I/O bound versus CPU bound computation</a:t>
            </a:r>
          </a:p>
          <a:p>
            <a:pPr lvl="1"/>
            <a:r>
              <a:rPr lang="en-GB" dirty="0" smtClean="0"/>
              <a:t>We can get this on single machines if we doing excessive I/O on screen or to the file system</a:t>
            </a:r>
          </a:p>
          <a:p>
            <a:r>
              <a:rPr lang="en-GB" dirty="0" smtClean="0"/>
              <a:t>When you deal with distribution you have to consider the following</a:t>
            </a:r>
          </a:p>
          <a:p>
            <a:pPr lvl="1"/>
            <a:r>
              <a:rPr lang="en-GB" dirty="0" smtClean="0"/>
              <a:t>Transmission time of data to remote machine</a:t>
            </a:r>
          </a:p>
          <a:p>
            <a:pPr lvl="1"/>
            <a:r>
              <a:rPr lang="en-GB" dirty="0" smtClean="0"/>
              <a:t>Transmission time of result from remote machine</a:t>
            </a:r>
          </a:p>
          <a:p>
            <a:pPr lvl="1"/>
            <a:r>
              <a:rPr lang="en-GB" dirty="0" smtClean="0"/>
              <a:t>Processing time on remote machine</a:t>
            </a:r>
          </a:p>
          <a:p>
            <a:r>
              <a:rPr lang="en-GB" dirty="0" smtClean="0"/>
              <a:t>If these three tasks combined will take longer than it would to compute locally then don’t distribute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0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2 of Introduction to Parallel Computing goes into far more detail than we have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8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Distribution is a relatively cheap method of gaining parallelism.  However, you have to think of the following issues</a:t>
            </a:r>
          </a:p>
          <a:p>
            <a:pPr lvl="1"/>
            <a:r>
              <a:rPr lang="en-GB" dirty="0" smtClean="0"/>
              <a:t>The difference between single machine and multiple machine concurrency</a:t>
            </a:r>
          </a:p>
          <a:p>
            <a:pPr lvl="1"/>
            <a:r>
              <a:rPr lang="en-GB" dirty="0" smtClean="0"/>
              <a:t>The type of communication you are using</a:t>
            </a:r>
          </a:p>
          <a:p>
            <a:pPr lvl="1"/>
            <a:r>
              <a:rPr lang="en-GB" dirty="0" smtClean="0"/>
              <a:t>The network involved</a:t>
            </a:r>
          </a:p>
          <a:p>
            <a:pPr lvl="1"/>
            <a:r>
              <a:rPr lang="en-GB" dirty="0" smtClean="0"/>
              <a:t>Latency and bandwidth issues</a:t>
            </a:r>
          </a:p>
          <a:p>
            <a:r>
              <a:rPr lang="en-GB" dirty="0" smtClean="0"/>
              <a:t>You really have to consider your work here – think about whether distribution is going to be advantageous</a:t>
            </a:r>
            <a:endParaRPr lang="en-GB" dirty="0"/>
          </a:p>
          <a:p>
            <a:pPr lvl="1"/>
            <a:r>
              <a:rPr lang="en-GB" dirty="0" smtClean="0"/>
              <a:t>And if in doubt measure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Machine Concurrency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Machine 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until now everything we have done has existed on a single machine</a:t>
            </a:r>
          </a:p>
          <a:p>
            <a:pPr lvl="1"/>
            <a:r>
              <a:rPr lang="en-GB" dirty="0" smtClean="0"/>
              <a:t>Multithreading</a:t>
            </a:r>
          </a:p>
          <a:p>
            <a:pPr lvl="1"/>
            <a:r>
              <a:rPr lang="en-GB" dirty="0" err="1" smtClean="0"/>
              <a:t>OpenMP</a:t>
            </a:r>
            <a:endParaRPr lang="en-GB" dirty="0"/>
          </a:p>
          <a:p>
            <a:pPr lvl="1"/>
            <a:r>
              <a:rPr lang="en-GB" dirty="0" smtClean="0"/>
              <a:t>SIMD</a:t>
            </a:r>
          </a:p>
          <a:p>
            <a:r>
              <a:rPr lang="en-GB" dirty="0" smtClean="0"/>
              <a:t>Apart from SIMD, single machine parallelism wasn’t really an issue until fairly recently</a:t>
            </a:r>
          </a:p>
          <a:p>
            <a:pPr lvl="1"/>
            <a:r>
              <a:rPr lang="en-GB" dirty="0" smtClean="0"/>
              <a:t>Multicore processors</a:t>
            </a:r>
          </a:p>
          <a:p>
            <a:r>
              <a:rPr lang="en-GB" dirty="0" smtClean="0"/>
              <a:t>Most of our work up until this point has focused on spreading work across cores and controlling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90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Memory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Shared memory is an inherently useful concept when dealing with single-threaded applications</a:t>
            </a:r>
          </a:p>
          <a:p>
            <a:pPr lvl="1"/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Easy to understand</a:t>
            </a:r>
          </a:p>
          <a:p>
            <a:r>
              <a:rPr lang="en-GB" dirty="0" smtClean="0"/>
              <a:t>Shared memory becomes tricky in light of concurrency</a:t>
            </a:r>
          </a:p>
          <a:p>
            <a:pPr lvl="1"/>
            <a:r>
              <a:rPr lang="en-GB" dirty="0" smtClean="0"/>
              <a:t>We use control mechanisms</a:t>
            </a:r>
          </a:p>
          <a:p>
            <a:r>
              <a:rPr lang="en-GB" dirty="0" smtClean="0"/>
              <a:t>However, shared memory is still the way programmers think</a:t>
            </a:r>
            <a:endParaRPr lang="en-GB" dirty="0"/>
          </a:p>
        </p:txBody>
      </p:sp>
      <p:pic>
        <p:nvPicPr>
          <p:cNvPr id="1026" name="Picture 2" descr="https://computing.llnl.gov/tutorials/parallel_comp/images/shared_mem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78" y="2146300"/>
            <a:ext cx="5285422" cy="36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Boundary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until now everything we have done has existed in a single machine</a:t>
            </a:r>
          </a:p>
          <a:p>
            <a:pPr lvl="1"/>
            <a:r>
              <a:rPr lang="en-GB" dirty="0" smtClean="0"/>
              <a:t>Multiple cores</a:t>
            </a:r>
          </a:p>
          <a:p>
            <a:pPr lvl="1"/>
            <a:r>
              <a:rPr lang="en-GB" dirty="0" smtClean="0"/>
              <a:t>Shared memory</a:t>
            </a:r>
          </a:p>
          <a:p>
            <a:pPr lvl="1"/>
            <a:r>
              <a:rPr lang="en-GB" dirty="0" smtClean="0"/>
              <a:t>Shared resources</a:t>
            </a:r>
          </a:p>
          <a:p>
            <a:r>
              <a:rPr lang="en-GB" dirty="0" smtClean="0"/>
              <a:t>This is self contained – you have been building applications like this for years now</a:t>
            </a:r>
          </a:p>
          <a:p>
            <a:pPr lvl="1"/>
            <a:r>
              <a:rPr lang="en-GB" dirty="0" smtClean="0"/>
              <a:t>Easy to understand</a:t>
            </a:r>
          </a:p>
          <a:p>
            <a:pPr lvl="1"/>
            <a:r>
              <a:rPr lang="en-GB" dirty="0" smtClean="0"/>
              <a:t>Simple to manage</a:t>
            </a:r>
          </a:p>
          <a:p>
            <a:r>
              <a:rPr lang="en-GB" dirty="0" smtClean="0"/>
              <a:t>Our problem is that many of our models break down in the face of distribution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0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Object-orientation and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biggest problems we now face is working in reference / pointer based object-orientation and distribution</a:t>
            </a:r>
          </a:p>
          <a:p>
            <a:r>
              <a:rPr lang="en-GB" dirty="0" smtClean="0"/>
              <a:t>We are used to the idea of reference / pointer passing, manipulating data directly, and other objects being able to see the result</a:t>
            </a:r>
          </a:p>
          <a:p>
            <a:pPr lvl="1"/>
            <a:r>
              <a:rPr lang="en-GB" dirty="0" smtClean="0"/>
              <a:t>Single machine, shared memory</a:t>
            </a:r>
          </a:p>
          <a:p>
            <a:r>
              <a:rPr lang="en-GB" dirty="0" smtClean="0"/>
              <a:t>This model completely breaks down in the face of distribution</a:t>
            </a:r>
          </a:p>
          <a:p>
            <a:pPr lvl="1"/>
            <a:r>
              <a:rPr lang="en-GB" dirty="0" smtClean="0"/>
              <a:t>No shared resources</a:t>
            </a:r>
          </a:p>
          <a:p>
            <a:pPr lvl="1"/>
            <a:r>
              <a:rPr lang="en-GB" dirty="0" smtClean="0"/>
              <a:t>Copies of objects sent across the network</a:t>
            </a:r>
          </a:p>
          <a:p>
            <a:r>
              <a:rPr lang="en-GB" dirty="0" smtClean="0"/>
              <a:t>Our job will be to deal with distribution – we will basically stop working in object-orientation at this point</a:t>
            </a:r>
          </a:p>
        </p:txBody>
      </p:sp>
    </p:spTree>
    <p:extLst>
      <p:ext uri="{BB962C8B-B14F-4D97-AF65-F5344CB8AC3E}">
        <p14:creationId xmlns:p14="http://schemas.microsoft.com/office/powerpoint/2010/main" val="6647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Machine Concurrency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6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Machine Concurrency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Let us now start thinking about using multiple machines in our parallel applications</a:t>
            </a:r>
          </a:p>
          <a:p>
            <a:r>
              <a:rPr lang="en-GB" dirty="0" smtClean="0"/>
              <a:t>When we have multiple machines, we effectively add more hardware to our problem</a:t>
            </a:r>
          </a:p>
          <a:p>
            <a:pPr lvl="1"/>
            <a:r>
              <a:rPr lang="en-GB" dirty="0" smtClean="0"/>
              <a:t>More CPU power</a:t>
            </a:r>
          </a:p>
          <a:p>
            <a:pPr lvl="1"/>
            <a:r>
              <a:rPr lang="en-GB" dirty="0" smtClean="0"/>
              <a:t>More memory</a:t>
            </a:r>
          </a:p>
          <a:p>
            <a:r>
              <a:rPr lang="en-GB" dirty="0" smtClean="0"/>
              <a:t>However, this isn’t going to just give us processing power that easily</a:t>
            </a:r>
            <a:endParaRPr lang="en-GB" dirty="0"/>
          </a:p>
        </p:txBody>
      </p:sp>
      <p:pic>
        <p:nvPicPr>
          <p:cNvPr id="9218" name="Picture 2" descr="http://blogs.agi.com/agi/wp-content/uploads/2011/05/ParallelComputingApril201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30" y="2324100"/>
            <a:ext cx="5074970" cy="32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1089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Distributed Parallelism</vt:lpstr>
      <vt:lpstr>Breakdown</vt:lpstr>
      <vt:lpstr>Single Machine Concurrency</vt:lpstr>
      <vt:lpstr>Single Machine Concurrency</vt:lpstr>
      <vt:lpstr>Shared Memory</vt:lpstr>
      <vt:lpstr>Machine Boundary</vt:lpstr>
      <vt:lpstr>Object-orientation and Distribution</vt:lpstr>
      <vt:lpstr>Multiple Machine Concurrency</vt:lpstr>
      <vt:lpstr>Multiple Machine Concurrency</vt:lpstr>
      <vt:lpstr>Distributed Memory</vt:lpstr>
      <vt:lpstr>Machine Boundary</vt:lpstr>
      <vt:lpstr>Remote Memory Access</vt:lpstr>
      <vt:lpstr>Message Passing</vt:lpstr>
      <vt:lpstr>Channel Communications</vt:lpstr>
      <vt:lpstr>True Distributed Memory</vt:lpstr>
      <vt:lpstr>Parallel versus Distributed</vt:lpstr>
      <vt:lpstr>Distributed Memory Interconnects</vt:lpstr>
      <vt:lpstr>Ring</vt:lpstr>
      <vt:lpstr>Toroidal Mesh</vt:lpstr>
      <vt:lpstr>Fully Connected Network</vt:lpstr>
      <vt:lpstr>Hypercube</vt:lpstr>
      <vt:lpstr>Crossbar Interconnect</vt:lpstr>
      <vt:lpstr>Omega Network</vt:lpstr>
      <vt:lpstr>Thinking in Distribution</vt:lpstr>
      <vt:lpstr>Differences in Communication</vt:lpstr>
      <vt:lpstr>Latency and Bandwidth</vt:lpstr>
      <vt:lpstr>I/O Bound vs CPU Bound</vt:lpstr>
      <vt:lpstr>Recommended Reading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11</cp:revision>
  <dcterms:created xsi:type="dcterms:W3CDTF">2013-10-22T06:37:13Z</dcterms:created>
  <dcterms:modified xsi:type="dcterms:W3CDTF">2014-10-20T19:14:23Z</dcterms:modified>
</cp:coreProperties>
</file>