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6" r:id="rId7"/>
    <p:sldId id="287" r:id="rId8"/>
    <p:sldId id="288" r:id="rId9"/>
    <p:sldId id="261" r:id="rId10"/>
    <p:sldId id="265" r:id="rId11"/>
    <p:sldId id="267" r:id="rId12"/>
    <p:sldId id="268" r:id="rId13"/>
    <p:sldId id="269" r:id="rId14"/>
    <p:sldId id="283" r:id="rId15"/>
    <p:sldId id="270" r:id="rId16"/>
    <p:sldId id="272" r:id="rId17"/>
    <p:sldId id="273" r:id="rId18"/>
    <p:sldId id="274" r:id="rId19"/>
    <p:sldId id="275" r:id="rId20"/>
    <p:sldId id="276" r:id="rId21"/>
    <p:sldId id="289" r:id="rId22"/>
    <p:sldId id="290" r:id="rId23"/>
    <p:sldId id="278" r:id="rId24"/>
    <p:sldId id="279" r:id="rId25"/>
    <p:sldId id="280" r:id="rId26"/>
    <p:sldId id="281" r:id="rId27"/>
    <p:sldId id="282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51E8-94B7-42BD-B2F2-826E9E17A2B4}" type="datetimeFigureOut">
              <a:rPr lang="en-GB" smtClean="0"/>
              <a:t>20/10/2014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52FE-EB5F-46D7-B279-532CF45F7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140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51E8-94B7-42BD-B2F2-826E9E17A2B4}" type="datetimeFigureOut">
              <a:rPr lang="en-GB" smtClean="0"/>
              <a:t>20/10/2014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52FE-EB5F-46D7-B279-532CF45F7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8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51E8-94B7-42BD-B2F2-826E9E17A2B4}" type="datetimeFigureOut">
              <a:rPr lang="en-GB" smtClean="0"/>
              <a:t>20/10/2014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52FE-EB5F-46D7-B279-532CF45F7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815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51E8-94B7-42BD-B2F2-826E9E17A2B4}" type="datetimeFigureOut">
              <a:rPr lang="en-GB" smtClean="0"/>
              <a:t>20/10/2014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52FE-EB5F-46D7-B279-532CF45F7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566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51E8-94B7-42BD-B2F2-826E9E17A2B4}" type="datetimeFigureOut">
              <a:rPr lang="en-GB" smtClean="0"/>
              <a:t>20/10/2014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52FE-EB5F-46D7-B279-532CF45F7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51E8-94B7-42BD-B2F2-826E9E17A2B4}" type="datetimeFigureOut">
              <a:rPr lang="en-GB" smtClean="0"/>
              <a:t>20/10/2014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52FE-EB5F-46D7-B279-532CF45F7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957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51E8-94B7-42BD-B2F2-826E9E17A2B4}" type="datetimeFigureOut">
              <a:rPr lang="en-GB" smtClean="0"/>
              <a:t>20/10/2014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52FE-EB5F-46D7-B279-532CF45F7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271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51E8-94B7-42BD-B2F2-826E9E17A2B4}" type="datetimeFigureOut">
              <a:rPr lang="en-GB" smtClean="0"/>
              <a:t>20/10/2014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52FE-EB5F-46D7-B279-532CF45F7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430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51E8-94B7-42BD-B2F2-826E9E17A2B4}" type="datetimeFigureOut">
              <a:rPr lang="en-GB" smtClean="0"/>
              <a:t>20/10/2014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52FE-EB5F-46D7-B279-532CF45F7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888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51E8-94B7-42BD-B2F2-826E9E17A2B4}" type="datetimeFigureOut">
              <a:rPr lang="en-GB" smtClean="0"/>
              <a:t>20/10/2014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52FE-EB5F-46D7-B279-532CF45F7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1658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51E8-94B7-42BD-B2F2-826E9E17A2B4}" type="datetimeFigureOut">
              <a:rPr lang="en-GB" smtClean="0"/>
              <a:t>20/10/2014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52FE-EB5F-46D7-B279-532CF45F7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743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151E8-94B7-42BD-B2F2-826E9E17A2B4}" type="datetimeFigureOut">
              <a:rPr lang="en-GB" smtClean="0"/>
              <a:t>20/10/2014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C52FE-EB5F-46D7-B279-532CF45F7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483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MPI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SET10108 Concurrent and Parallel Systems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981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mpiexec</a:t>
            </a:r>
            <a:r>
              <a:rPr lang="en-GB" dirty="0" smtClean="0"/>
              <a:t> and </a:t>
            </a:r>
            <a:r>
              <a:rPr lang="en-GB" dirty="0" err="1" smtClean="0"/>
              <a:t>smpd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can’t run MPI applications as normal applications</a:t>
            </a:r>
          </a:p>
          <a:p>
            <a:pPr lvl="1"/>
            <a:r>
              <a:rPr lang="en-GB" dirty="0" smtClean="0"/>
              <a:t>No communication infrastructure will be set up</a:t>
            </a:r>
          </a:p>
          <a:p>
            <a:r>
              <a:rPr lang="en-GB" dirty="0" smtClean="0"/>
              <a:t>To run an MPI application we use the </a:t>
            </a:r>
            <a:r>
              <a:rPr lang="en-GB" dirty="0" err="1" smtClean="0"/>
              <a:t>mpiexec</a:t>
            </a:r>
            <a:r>
              <a:rPr lang="en-GB" dirty="0" smtClean="0"/>
              <a:t> command</a:t>
            </a:r>
          </a:p>
          <a:p>
            <a:pPr lvl="1"/>
            <a:r>
              <a:rPr lang="en-GB" dirty="0" err="1" smtClean="0"/>
              <a:t>mpiexec</a:t>
            </a:r>
            <a:r>
              <a:rPr lang="en-GB" dirty="0" smtClean="0"/>
              <a:t> –</a:t>
            </a:r>
            <a:r>
              <a:rPr lang="en-GB" dirty="0" err="1" smtClean="0"/>
              <a:t>np</a:t>
            </a:r>
            <a:r>
              <a:rPr lang="en-GB" dirty="0" smtClean="0"/>
              <a:t> 4 “myapp.exe”</a:t>
            </a:r>
          </a:p>
          <a:p>
            <a:r>
              <a:rPr lang="en-GB" dirty="0" smtClean="0"/>
              <a:t>To have a node act as a remote host we use the </a:t>
            </a:r>
            <a:r>
              <a:rPr lang="en-GB" dirty="0" err="1" smtClean="0"/>
              <a:t>smpd</a:t>
            </a:r>
            <a:r>
              <a:rPr lang="en-GB" dirty="0" smtClean="0"/>
              <a:t> command</a:t>
            </a:r>
          </a:p>
          <a:p>
            <a:pPr lvl="1"/>
            <a:r>
              <a:rPr lang="en-GB" dirty="0" err="1" smtClean="0"/>
              <a:t>smpd</a:t>
            </a:r>
            <a:r>
              <a:rPr lang="en-GB" dirty="0" smtClean="0"/>
              <a:t> –d</a:t>
            </a:r>
          </a:p>
          <a:p>
            <a:r>
              <a:rPr lang="en-GB" dirty="0" smtClean="0"/>
              <a:t>We can then add this as a host in our </a:t>
            </a:r>
            <a:r>
              <a:rPr lang="en-GB" dirty="0" err="1" smtClean="0"/>
              <a:t>mpiexec</a:t>
            </a:r>
            <a:r>
              <a:rPr lang="en-GB" dirty="0" smtClean="0"/>
              <a:t> command</a:t>
            </a:r>
          </a:p>
          <a:p>
            <a:pPr lvl="1"/>
            <a:r>
              <a:rPr lang="en-GB" dirty="0" err="1" smtClean="0"/>
              <a:t>mpiexec</a:t>
            </a:r>
            <a:r>
              <a:rPr lang="en-GB" dirty="0" smtClean="0"/>
              <a:t> –np4 –host &lt;</a:t>
            </a:r>
            <a:r>
              <a:rPr lang="en-GB" dirty="0" err="1" smtClean="0"/>
              <a:t>ip</a:t>
            </a:r>
            <a:r>
              <a:rPr lang="en-GB" dirty="0" smtClean="0"/>
              <a:t>&gt; “myapp.exe”</a:t>
            </a:r>
          </a:p>
          <a:p>
            <a:r>
              <a:rPr lang="en-GB" dirty="0" smtClean="0"/>
              <a:t>Multiple hosts can be used – we can also use </a:t>
            </a:r>
            <a:r>
              <a:rPr lang="en-GB" dirty="0" err="1" smtClean="0"/>
              <a:t>config</a:t>
            </a:r>
            <a:r>
              <a:rPr lang="en-GB" dirty="0" smtClean="0"/>
              <a:t> files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866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Communication in MPI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21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Send and Receive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Simple MPI messaging can be achieved using the MPI Send and MPI Receive commands</a:t>
            </a:r>
          </a:p>
          <a:p>
            <a:pPr lvl="1"/>
            <a:r>
              <a:rPr lang="en-GB" dirty="0" err="1" smtClean="0"/>
              <a:t>MPI_Send</a:t>
            </a:r>
            <a:r>
              <a:rPr lang="en-GB" dirty="0" smtClean="0"/>
              <a:t>(data, size, type, destination, tag, communicator)</a:t>
            </a:r>
          </a:p>
          <a:p>
            <a:pPr lvl="1"/>
            <a:r>
              <a:rPr lang="en-GB" dirty="0" err="1" smtClean="0"/>
              <a:t>MPI_Receive</a:t>
            </a:r>
            <a:r>
              <a:rPr lang="en-GB" dirty="0" smtClean="0"/>
              <a:t>(data, size, type, source, tag, communicator, status)</a:t>
            </a:r>
          </a:p>
          <a:p>
            <a:r>
              <a:rPr lang="en-GB" dirty="0" smtClean="0"/>
              <a:t>These allow simple message passing between processes</a:t>
            </a:r>
          </a:p>
          <a:p>
            <a:r>
              <a:rPr lang="en-GB" dirty="0" smtClean="0"/>
              <a:t>MPI also provides a send-receive command</a:t>
            </a:r>
          </a:p>
          <a:p>
            <a:pPr lvl="1"/>
            <a:r>
              <a:rPr lang="en-GB" dirty="0" err="1" smtClean="0"/>
              <a:t>MPI_SendRecv</a:t>
            </a:r>
            <a:endParaRPr lang="en-GB" dirty="0" smtClean="0"/>
          </a:p>
          <a:p>
            <a:r>
              <a:rPr lang="en-GB" dirty="0" smtClean="0"/>
              <a:t>We will use this when implementing a parallel sort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585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Message Matching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One thing you must be wary of is message matching</a:t>
            </a:r>
          </a:p>
          <a:p>
            <a:r>
              <a:rPr lang="en-GB" dirty="0" smtClean="0"/>
              <a:t>A send-receive combination must match for the communication to complete</a:t>
            </a:r>
          </a:p>
          <a:p>
            <a:pPr lvl="1"/>
            <a:r>
              <a:rPr lang="en-GB" dirty="0" smtClean="0"/>
              <a:t>Destination and source must be the same</a:t>
            </a:r>
          </a:p>
          <a:p>
            <a:pPr lvl="1"/>
            <a:r>
              <a:rPr lang="en-GB" dirty="0" smtClean="0"/>
              <a:t>Tag must be the same</a:t>
            </a:r>
          </a:p>
          <a:p>
            <a:pPr lvl="1"/>
            <a:r>
              <a:rPr lang="en-GB" dirty="0" smtClean="0"/>
              <a:t>Same communicators must be used</a:t>
            </a:r>
          </a:p>
          <a:p>
            <a:r>
              <a:rPr lang="en-GB" dirty="0" smtClean="0"/>
              <a:t>Some of these can be set to ignore – in other words I don’t need to care about the tag if I don’t want to</a:t>
            </a:r>
          </a:p>
          <a:p>
            <a:r>
              <a:rPr lang="en-GB" dirty="0" smtClean="0"/>
              <a:t>Sends and receives must also happen at the same time (although asynchronous sends exist)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81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Deadlock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MPI therefore brings in the notion of deadlock</a:t>
            </a:r>
          </a:p>
          <a:p>
            <a:r>
              <a:rPr lang="en-GB" dirty="0" smtClean="0"/>
              <a:t>If a communication doesn’t match, it doesn’t complete</a:t>
            </a:r>
          </a:p>
          <a:p>
            <a:r>
              <a:rPr lang="en-GB" dirty="0" smtClean="0"/>
              <a:t>If a process is left waiting for a communication, it cannot proceed to the next part of its computation</a:t>
            </a:r>
          </a:p>
          <a:p>
            <a:r>
              <a:rPr lang="en-GB" dirty="0" smtClean="0"/>
              <a:t>We therefore need to ensure caution when dealing with standard MPI sending and receiving</a:t>
            </a:r>
          </a:p>
          <a:p>
            <a:pPr lvl="1"/>
            <a:r>
              <a:rPr lang="en-GB" dirty="0" smtClean="0"/>
              <a:t>Never have two processes try and send to each other at once</a:t>
            </a:r>
          </a:p>
          <a:p>
            <a:pPr lvl="1"/>
            <a:r>
              <a:rPr lang="en-GB" dirty="0" smtClean="0"/>
              <a:t>Try and avoid a send waiting on a receive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943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Collective Communication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One of the more powerful features of MPI is its ability to perform group communication</a:t>
            </a:r>
          </a:p>
          <a:p>
            <a:pPr lvl="1"/>
            <a:r>
              <a:rPr lang="en-GB" dirty="0" smtClean="0"/>
              <a:t>That is send data between more than two processes in a single command</a:t>
            </a:r>
          </a:p>
          <a:p>
            <a:r>
              <a:rPr lang="en-GB" dirty="0" smtClean="0"/>
              <a:t>There are a few functions that allow us to do this</a:t>
            </a:r>
          </a:p>
          <a:p>
            <a:pPr lvl="1"/>
            <a:r>
              <a:rPr lang="en-GB" dirty="0" smtClean="0"/>
              <a:t>Reduce</a:t>
            </a:r>
          </a:p>
          <a:p>
            <a:pPr lvl="1"/>
            <a:r>
              <a:rPr lang="en-GB" dirty="0" smtClean="0"/>
              <a:t>Broadcast</a:t>
            </a:r>
          </a:p>
          <a:p>
            <a:pPr lvl="1"/>
            <a:r>
              <a:rPr lang="en-GB" dirty="0" smtClean="0"/>
              <a:t>Scatter-Gather</a:t>
            </a:r>
          </a:p>
          <a:p>
            <a:r>
              <a:rPr lang="en-GB" dirty="0" smtClean="0"/>
              <a:t>We will look at these individually – we will also use them in the practical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826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Map-reduce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MPI provides a reduce command</a:t>
            </a:r>
          </a:p>
          <a:p>
            <a:pPr lvl="1"/>
            <a:r>
              <a:rPr lang="en-GB" dirty="0" err="1" smtClean="0"/>
              <a:t>MPI_Reduce</a:t>
            </a:r>
            <a:endParaRPr lang="en-GB" dirty="0" smtClean="0"/>
          </a:p>
          <a:p>
            <a:r>
              <a:rPr lang="en-GB" dirty="0" smtClean="0"/>
              <a:t>This means we can have all our applications running a single program and the results gathered to a single process</a:t>
            </a:r>
          </a:p>
          <a:p>
            <a:pPr lvl="1"/>
            <a:r>
              <a:rPr lang="en-GB" dirty="0" err="1" smtClean="0"/>
              <a:t>MPI_Reduce</a:t>
            </a:r>
            <a:r>
              <a:rPr lang="en-GB" dirty="0" smtClean="0"/>
              <a:t>(local, global, size, type, operation, root, communicator)</a:t>
            </a:r>
          </a:p>
          <a:p>
            <a:r>
              <a:rPr lang="en-GB" dirty="0" smtClean="0"/>
              <a:t>All reduce also exists to send the result to all processes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5494" y="2247899"/>
            <a:ext cx="5617706" cy="358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41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Collective vs. Point-to-point Communication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are some points to remember when dealing with collective communication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All processes in the communicator must participate in the collective communication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Arguments must match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Only the destination process actually needs a place to store the result – however all processes must provide a parameter (null is allowed)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Collective communication doesn’t use tags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337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Broadcast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Another useful collective communication is the broadcast</a:t>
            </a:r>
          </a:p>
          <a:p>
            <a:pPr lvl="1"/>
            <a:r>
              <a:rPr lang="en-GB" dirty="0" err="1" smtClean="0"/>
              <a:t>MPI_Bcast</a:t>
            </a:r>
            <a:endParaRPr lang="en-GB" dirty="0" smtClean="0"/>
          </a:p>
          <a:p>
            <a:r>
              <a:rPr lang="en-GB" dirty="0" smtClean="0"/>
              <a:t>The broadcast command allows a message to be sent from one process to all others in the communicator</a:t>
            </a:r>
          </a:p>
          <a:p>
            <a:pPr lvl="1"/>
            <a:r>
              <a:rPr lang="en-GB" dirty="0" err="1" smtClean="0"/>
              <a:t>MPI_Bcast</a:t>
            </a:r>
            <a:r>
              <a:rPr lang="en-GB" dirty="0" smtClean="0"/>
              <a:t>(data, size, type, source, communicator)</a:t>
            </a:r>
          </a:p>
          <a:p>
            <a:r>
              <a:rPr lang="en-GB" dirty="0" smtClean="0"/>
              <a:t>Very useful for distributing messages at the start of a job 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70566" y="2374900"/>
            <a:ext cx="5928873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04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Scatter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Another useful group communication is the scatter command</a:t>
            </a:r>
          </a:p>
          <a:p>
            <a:pPr lvl="1"/>
            <a:r>
              <a:rPr lang="en-GB" dirty="0" err="1" smtClean="0"/>
              <a:t>MPI_Scatter</a:t>
            </a:r>
            <a:endParaRPr lang="en-GB" dirty="0" smtClean="0"/>
          </a:p>
          <a:p>
            <a:r>
              <a:rPr lang="en-GB" dirty="0" smtClean="0"/>
              <a:t>Scatter will take an array of values and distribute them evenly across all the processes in a communicator</a:t>
            </a:r>
          </a:p>
          <a:p>
            <a:pPr lvl="1"/>
            <a:r>
              <a:rPr lang="en-GB" dirty="0" err="1" smtClean="0"/>
              <a:t>MPI_Scatter</a:t>
            </a:r>
            <a:r>
              <a:rPr lang="en-GB" dirty="0" smtClean="0"/>
              <a:t>(data, size per process, type, local data, size per process, type, source, communicator)</a:t>
            </a:r>
          </a:p>
          <a:p>
            <a:r>
              <a:rPr lang="en-GB" dirty="0" smtClean="0"/>
              <a:t>This is useful when distributing a collection of data that can be computed independently</a:t>
            </a:r>
          </a:p>
          <a:p>
            <a:pPr lvl="1"/>
            <a:r>
              <a:rPr lang="en-GB" dirty="0" smtClean="0"/>
              <a:t>Single-Program, Multiple-Data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26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Breakdown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MPI</a:t>
            </a:r>
          </a:p>
          <a:p>
            <a:endParaRPr lang="en-GB" dirty="0"/>
          </a:p>
          <a:p>
            <a:r>
              <a:rPr lang="en-GB" dirty="0" smtClean="0"/>
              <a:t>Communication</a:t>
            </a:r>
          </a:p>
          <a:p>
            <a:endParaRPr lang="en-GB" dirty="0"/>
          </a:p>
          <a:p>
            <a:r>
              <a:rPr lang="en-GB" dirty="0" smtClean="0"/>
              <a:t>Performance Considerations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230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Gather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After a scatter we typically want to gather the results together again</a:t>
            </a:r>
          </a:p>
          <a:p>
            <a:pPr lvl="1"/>
            <a:r>
              <a:rPr lang="en-GB" dirty="0" err="1" smtClean="0"/>
              <a:t>MPI_Gather</a:t>
            </a:r>
            <a:endParaRPr lang="en-GB" dirty="0" smtClean="0"/>
          </a:p>
          <a:p>
            <a:r>
              <a:rPr lang="en-GB" dirty="0" smtClean="0"/>
              <a:t>Gathering can be considered the reverse of scattering – all processes send data back to the source which stores them in an array</a:t>
            </a:r>
          </a:p>
          <a:p>
            <a:pPr lvl="1"/>
            <a:r>
              <a:rPr lang="en-GB" dirty="0" err="1" smtClean="0"/>
              <a:t>MPI_Gather</a:t>
            </a:r>
            <a:r>
              <a:rPr lang="en-GB" dirty="0" smtClean="0"/>
              <a:t>(local data, size per process, type, data, size per process, type, destination, communicator)</a:t>
            </a:r>
          </a:p>
          <a:p>
            <a:r>
              <a:rPr lang="en-GB" dirty="0" smtClean="0"/>
              <a:t>MPI also provides an All Gather method to enable results to be sent to all the processes involved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035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Datatypes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MPI supports a number of data types natively</a:t>
            </a:r>
          </a:p>
          <a:p>
            <a:pPr lvl="1"/>
            <a:r>
              <a:rPr lang="en-GB" dirty="0" smtClean="0"/>
              <a:t>MPI_INT</a:t>
            </a:r>
          </a:p>
          <a:p>
            <a:pPr lvl="1"/>
            <a:r>
              <a:rPr lang="en-GB" dirty="0" smtClean="0"/>
              <a:t>MPI_FLOAT</a:t>
            </a:r>
          </a:p>
          <a:p>
            <a:pPr lvl="1"/>
            <a:r>
              <a:rPr lang="en-GB" dirty="0" smtClean="0"/>
              <a:t>MPI_CHAR</a:t>
            </a:r>
          </a:p>
          <a:p>
            <a:pPr lvl="1"/>
            <a:r>
              <a:rPr lang="en-GB" dirty="0" smtClean="0"/>
              <a:t>MPI_UNSIGNED</a:t>
            </a:r>
          </a:p>
          <a:p>
            <a:r>
              <a:rPr lang="en-GB" dirty="0" smtClean="0"/>
              <a:t>The Introduction to Parallel Programming book provides more details for those of you who are interested</a:t>
            </a:r>
          </a:p>
          <a:p>
            <a:r>
              <a:rPr lang="en-GB" dirty="0" smtClean="0"/>
              <a:t>These have set sizes so be cautious – they might be the size you expect or they might not.  This can lead to weird behaviour</a:t>
            </a:r>
          </a:p>
        </p:txBody>
      </p:sp>
    </p:spTree>
    <p:extLst>
      <p:ext uri="{BB962C8B-B14F-4D97-AF65-F5344CB8AC3E}">
        <p14:creationId xmlns:p14="http://schemas.microsoft.com/office/powerpoint/2010/main" val="347468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 Defined Data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can also define your own data types to send in MPI</a:t>
            </a:r>
          </a:p>
          <a:p>
            <a:r>
              <a:rPr lang="en-GB" dirty="0" smtClean="0"/>
              <a:t>To do this you have to think about the packing of your data</a:t>
            </a:r>
          </a:p>
          <a:p>
            <a:pPr lvl="1"/>
            <a:r>
              <a:rPr lang="en-GB" dirty="0" smtClean="0"/>
              <a:t>We did this to a certain extent in graphics programming and uniform blocks</a:t>
            </a:r>
          </a:p>
          <a:p>
            <a:r>
              <a:rPr lang="en-GB" dirty="0" smtClean="0"/>
              <a:t>When you derive a type, you have to use the </a:t>
            </a:r>
            <a:r>
              <a:rPr lang="en-GB" dirty="0" err="1" smtClean="0"/>
              <a:t>MPI_Type_create_struct</a:t>
            </a:r>
            <a:r>
              <a:rPr lang="en-GB" dirty="0" smtClean="0"/>
              <a:t> command to initialise it with MPI</a:t>
            </a:r>
          </a:p>
          <a:p>
            <a:pPr lvl="1"/>
            <a:r>
              <a:rPr lang="en-GB" dirty="0" smtClean="0"/>
              <a:t>This requires the </a:t>
            </a:r>
            <a:r>
              <a:rPr lang="en-GB" dirty="0" err="1" smtClean="0"/>
              <a:t>struct</a:t>
            </a:r>
            <a:r>
              <a:rPr lang="en-GB" dirty="0" smtClean="0"/>
              <a:t> size, the size of the parts, the types of the parts, etc.</a:t>
            </a:r>
          </a:p>
          <a:p>
            <a:r>
              <a:rPr lang="en-GB" dirty="0" smtClean="0"/>
              <a:t>Can be useful if you want to send complex data</a:t>
            </a:r>
          </a:p>
          <a:p>
            <a:pPr lvl="1"/>
            <a:r>
              <a:rPr lang="en-GB" dirty="0" smtClean="0"/>
              <a:t>The Introduction to Parallel Programming book explains more for those that are interested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411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Performance Considerations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96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Latency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Remember that latency is our overhead on basic communication</a:t>
            </a:r>
          </a:p>
          <a:p>
            <a:pPr lvl="1"/>
            <a:r>
              <a:rPr lang="en-GB" dirty="0" smtClean="0"/>
              <a:t>It is a measure of messaging – not the amount of data sent</a:t>
            </a:r>
          </a:p>
          <a:p>
            <a:r>
              <a:rPr lang="en-GB" dirty="0" smtClean="0"/>
              <a:t>Latency in MPI is simple enough to measure</a:t>
            </a:r>
          </a:p>
          <a:p>
            <a:r>
              <a:rPr lang="en-GB" dirty="0" err="1" smtClean="0"/>
              <a:t>Ping-pong</a:t>
            </a:r>
            <a:r>
              <a:rPr lang="en-GB" dirty="0" smtClean="0"/>
              <a:t> application</a:t>
            </a:r>
          </a:p>
          <a:p>
            <a:pPr lvl="1"/>
            <a:r>
              <a:rPr lang="en-GB" dirty="0" smtClean="0"/>
              <a:t>Single byte messages</a:t>
            </a:r>
          </a:p>
          <a:p>
            <a:pPr lvl="1"/>
            <a:r>
              <a:rPr lang="en-GB" dirty="0"/>
              <a:t>1</a:t>
            </a:r>
            <a:r>
              <a:rPr lang="en-GB" dirty="0" smtClean="0"/>
              <a:t> sends, 2 receives</a:t>
            </a:r>
          </a:p>
          <a:p>
            <a:pPr lvl="1"/>
            <a:r>
              <a:rPr lang="en-GB" dirty="0" smtClean="0"/>
              <a:t>Swap – 2 sends, 1 receives</a:t>
            </a:r>
          </a:p>
          <a:p>
            <a:pPr lvl="1"/>
            <a:r>
              <a:rPr lang="en-GB" dirty="0" smtClean="0"/>
              <a:t>Do a number of iterations to get a reasonable result</a:t>
            </a:r>
          </a:p>
          <a:p>
            <a:pPr lvl="1"/>
            <a:r>
              <a:rPr lang="en-GB" dirty="0" smtClean="0"/>
              <a:t>Divide time for </a:t>
            </a:r>
            <a:r>
              <a:rPr lang="en-GB" dirty="0" err="1" smtClean="0"/>
              <a:t>ping-pong</a:t>
            </a:r>
            <a:r>
              <a:rPr lang="en-GB" dirty="0" smtClean="0"/>
              <a:t> by two to get an approximation of latency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328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Bandwidth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Bandwidth is actually trickier in MPI</a:t>
            </a:r>
          </a:p>
          <a:p>
            <a:r>
              <a:rPr lang="en-GB" dirty="0" smtClean="0"/>
              <a:t>Basic </a:t>
            </a:r>
            <a:r>
              <a:rPr lang="en-GB" dirty="0" err="1" smtClean="0"/>
              <a:t>ping-pong</a:t>
            </a:r>
            <a:r>
              <a:rPr lang="en-GB" dirty="0" smtClean="0"/>
              <a:t> with various message sizes</a:t>
            </a:r>
          </a:p>
          <a:p>
            <a:pPr lvl="1"/>
            <a:r>
              <a:rPr lang="en-GB" dirty="0" smtClean="0"/>
              <a:t>Powers of 2</a:t>
            </a:r>
          </a:p>
          <a:p>
            <a:pPr lvl="1"/>
            <a:r>
              <a:rPr lang="en-GB" dirty="0" smtClean="0"/>
              <a:t>Start power 8</a:t>
            </a:r>
          </a:p>
          <a:p>
            <a:pPr lvl="1"/>
            <a:r>
              <a:rPr lang="en-GB" dirty="0" smtClean="0"/>
              <a:t>End power 24</a:t>
            </a:r>
          </a:p>
          <a:p>
            <a:r>
              <a:rPr lang="en-GB" dirty="0" smtClean="0"/>
              <a:t>MPI is smart however</a:t>
            </a:r>
          </a:p>
          <a:p>
            <a:pPr lvl="1"/>
            <a:r>
              <a:rPr lang="en-GB" dirty="0" smtClean="0"/>
              <a:t>Broadcast messages optimised</a:t>
            </a:r>
          </a:p>
          <a:p>
            <a:pPr lvl="1"/>
            <a:r>
              <a:rPr lang="en-GB" dirty="0" smtClean="0"/>
              <a:t>Group communication optimised</a:t>
            </a:r>
          </a:p>
          <a:p>
            <a:r>
              <a:rPr lang="en-GB" dirty="0" smtClean="0"/>
              <a:t>You will have to measure both if using both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001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Group Communicators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Depending on the communication medium MPI sits upon it can perform faster communication</a:t>
            </a:r>
          </a:p>
          <a:p>
            <a:r>
              <a:rPr lang="en-GB" dirty="0" smtClean="0"/>
              <a:t>Broadcast is the most obvious here</a:t>
            </a:r>
          </a:p>
          <a:p>
            <a:r>
              <a:rPr lang="en-GB" dirty="0" smtClean="0"/>
              <a:t>On TCP/IP communication the broadcast can utilise the protocol to enable distribution of the data by the network infrastructure</a:t>
            </a:r>
          </a:p>
          <a:p>
            <a:r>
              <a:rPr lang="en-GB" dirty="0" smtClean="0"/>
              <a:t>Be warned however – this does depend on the communication and the communication medium</a:t>
            </a:r>
          </a:p>
          <a:p>
            <a:pPr lvl="1"/>
            <a:r>
              <a:rPr lang="en-GB" dirty="0" smtClean="0"/>
              <a:t>Serial </a:t>
            </a:r>
            <a:r>
              <a:rPr lang="en-GB" dirty="0" err="1" smtClean="0"/>
              <a:t>comms</a:t>
            </a:r>
            <a:r>
              <a:rPr lang="en-GB" dirty="0" smtClean="0"/>
              <a:t> don’t have the ability to broadcast in this manner for example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764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Syncing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When taking timings across a network it is sometimes useful to sync the processes to ensure timings are correct</a:t>
            </a:r>
          </a:p>
          <a:p>
            <a:r>
              <a:rPr lang="en-GB" dirty="0" smtClean="0"/>
              <a:t>MPI provides a mechanism to do this using a barrier</a:t>
            </a:r>
          </a:p>
          <a:p>
            <a:pPr lvl="1"/>
            <a:r>
              <a:rPr lang="en-GB" dirty="0" smtClean="0"/>
              <a:t>MPI Barrier</a:t>
            </a:r>
          </a:p>
          <a:p>
            <a:r>
              <a:rPr lang="en-GB" dirty="0" smtClean="0"/>
              <a:t>MPI Barrier works exactly like the barrier used in JCSP</a:t>
            </a:r>
          </a:p>
          <a:p>
            <a:pPr lvl="1"/>
            <a:r>
              <a:rPr lang="en-GB" dirty="0" smtClean="0"/>
              <a:t>All processes on the barrier must sync</a:t>
            </a:r>
          </a:p>
          <a:p>
            <a:r>
              <a:rPr lang="en-GB" dirty="0" smtClean="0"/>
              <a:t>Barrier is communicator based – create sub-communicators if necessary</a:t>
            </a:r>
          </a:p>
          <a:p>
            <a:pPr lvl="1"/>
            <a:r>
              <a:rPr lang="en-GB" dirty="0" err="1" smtClean="0"/>
              <a:t>MPI_Barrier</a:t>
            </a:r>
            <a:r>
              <a:rPr lang="en-GB" dirty="0" smtClean="0"/>
              <a:t>(</a:t>
            </a:r>
            <a:r>
              <a:rPr lang="en-GB" dirty="0" err="1" smtClean="0"/>
              <a:t>comm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799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Efficiency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Remember that we have to take into account communication time now</a:t>
            </a:r>
          </a:p>
          <a:p>
            <a:pPr lvl="1"/>
            <a:r>
              <a:rPr lang="en-GB" dirty="0" smtClean="0"/>
              <a:t>Last week we discussed message time using latency and bandwidth</a:t>
            </a:r>
          </a:p>
          <a:p>
            <a:r>
              <a:rPr lang="en-GB" dirty="0" smtClean="0"/>
              <a:t>This provides us with an overhead – part of the application is effectively serial as we distribute data for example</a:t>
            </a:r>
          </a:p>
          <a:p>
            <a:r>
              <a:rPr lang="en-GB" dirty="0" smtClean="0"/>
              <a:t>These must be taken into account when measuring and working out your efficiency and speedup calculations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055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After today you should know</a:t>
            </a:r>
          </a:p>
          <a:p>
            <a:pPr lvl="1"/>
            <a:r>
              <a:rPr lang="en-GB" dirty="0" smtClean="0"/>
              <a:t>What MPI is and its goals</a:t>
            </a:r>
          </a:p>
          <a:p>
            <a:pPr lvl="1"/>
            <a:r>
              <a:rPr lang="en-GB" dirty="0" smtClean="0"/>
              <a:t>How point-to-point communication works in MPI</a:t>
            </a:r>
          </a:p>
          <a:p>
            <a:pPr lvl="1"/>
            <a:r>
              <a:rPr lang="en-GB" dirty="0" smtClean="0"/>
              <a:t>What group communication mechanisms we have in MPI</a:t>
            </a:r>
          </a:p>
          <a:p>
            <a:pPr lvl="1"/>
            <a:r>
              <a:rPr lang="en-GB" dirty="0" smtClean="0"/>
              <a:t>What are some of the performance considerations in MPI</a:t>
            </a:r>
          </a:p>
          <a:p>
            <a:pPr lvl="1"/>
            <a:endParaRPr lang="en-GB" dirty="0"/>
          </a:p>
          <a:p>
            <a:r>
              <a:rPr lang="en-GB" dirty="0" smtClean="0"/>
              <a:t>Chapter 3 of the Introduction to Parallel Programming book is a must read at this stage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948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MPI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46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MPI?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MPI stands for Message Passing Interface</a:t>
            </a:r>
          </a:p>
          <a:p>
            <a:r>
              <a:rPr lang="en-GB" dirty="0" smtClean="0"/>
              <a:t>MPI is a library approach to distributed parallelism</a:t>
            </a:r>
          </a:p>
          <a:p>
            <a:pPr lvl="1"/>
            <a:r>
              <a:rPr lang="en-GB" dirty="0" smtClean="0"/>
              <a:t>It is message based – you should be familiar with the concept</a:t>
            </a:r>
          </a:p>
          <a:p>
            <a:r>
              <a:rPr lang="en-GB" dirty="0" smtClean="0"/>
              <a:t>MPI is a standard as well – this means that you should be able to understand MPI on any platform you come across</a:t>
            </a:r>
          </a:p>
          <a:p>
            <a:pPr lvl="1"/>
            <a:r>
              <a:rPr lang="en-GB" dirty="0" smtClean="0"/>
              <a:t>We use C++</a:t>
            </a:r>
          </a:p>
          <a:p>
            <a:pPr lvl="1"/>
            <a:r>
              <a:rPr lang="en-GB" dirty="0" smtClean="0"/>
              <a:t>Java has an implementation</a:t>
            </a:r>
          </a:p>
          <a:p>
            <a:pPr lvl="1"/>
            <a:r>
              <a:rPr lang="en-GB" dirty="0" smtClean="0"/>
              <a:t>So does .NET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009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Goal of MPI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MPI aims to provide a simple interface for performing collective parallelism</a:t>
            </a:r>
          </a:p>
          <a:p>
            <a:pPr lvl="1"/>
            <a:r>
              <a:rPr lang="en-GB" dirty="0" smtClean="0"/>
              <a:t>Collective here means a collection of compute nodes working together to solve a problem</a:t>
            </a:r>
          </a:p>
          <a:p>
            <a:r>
              <a:rPr lang="en-GB" dirty="0" smtClean="0"/>
              <a:t>MPI achieves this by providing a set of communication functions to work between processes</a:t>
            </a:r>
          </a:p>
          <a:p>
            <a:r>
              <a:rPr lang="en-GB" dirty="0" smtClean="0"/>
              <a:t>It also provides a collection of standards to allow simple setup of jobs and the communication infrastructure</a:t>
            </a:r>
          </a:p>
          <a:p>
            <a:pPr lvl="1"/>
            <a:r>
              <a:rPr lang="en-GB" dirty="0" smtClean="0"/>
              <a:t>We really only touch on this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549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MPI Functionality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MPI operates using a communicator mechanism</a:t>
            </a:r>
          </a:p>
          <a:p>
            <a:endParaRPr lang="en-GB" dirty="0"/>
          </a:p>
          <a:p>
            <a:r>
              <a:rPr lang="en-GB" dirty="0" smtClean="0"/>
              <a:t>Each process interacting with a communicator is assigned a rank</a:t>
            </a:r>
          </a:p>
          <a:p>
            <a:endParaRPr lang="en-GB" dirty="0"/>
          </a:p>
          <a:p>
            <a:r>
              <a:rPr lang="en-GB" dirty="0" smtClean="0"/>
              <a:t>Direct communication with a process can be achieved using the relevant rank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063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MPI Functionality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Initially, each process belongs to the WORLD communicator</a:t>
            </a:r>
          </a:p>
          <a:p>
            <a:endParaRPr lang="en-GB" dirty="0" smtClean="0"/>
          </a:p>
          <a:p>
            <a:r>
              <a:rPr lang="en-GB" dirty="0" smtClean="0"/>
              <a:t>Sub-groups of processes can create specific communicators</a:t>
            </a:r>
          </a:p>
          <a:p>
            <a:endParaRPr lang="en-GB" dirty="0"/>
          </a:p>
          <a:p>
            <a:r>
              <a:rPr lang="en-GB" dirty="0" smtClean="0"/>
              <a:t>Although communicators can be used to communicate with local threads, MPI is usually considered an inter-process communication mechanism</a:t>
            </a:r>
          </a:p>
          <a:p>
            <a:pPr lvl="1"/>
            <a:r>
              <a:rPr lang="en-GB" dirty="0" smtClean="0"/>
              <a:t>It is designed to cross the machine boundary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216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MPI Operations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Some similar to CPA Networking</a:t>
            </a:r>
          </a:p>
          <a:p>
            <a:pPr lvl="1"/>
            <a:r>
              <a:rPr lang="en-GB" dirty="0" smtClean="0"/>
              <a:t>Send</a:t>
            </a:r>
          </a:p>
          <a:p>
            <a:pPr lvl="1"/>
            <a:r>
              <a:rPr lang="en-GB" dirty="0" smtClean="0"/>
              <a:t>Receive</a:t>
            </a:r>
          </a:p>
          <a:p>
            <a:pPr lvl="1"/>
            <a:endParaRPr lang="en-GB" dirty="0"/>
          </a:p>
          <a:p>
            <a:r>
              <a:rPr lang="en-GB" dirty="0" smtClean="0"/>
              <a:t>Some implementable in CPA Networking</a:t>
            </a:r>
          </a:p>
          <a:p>
            <a:pPr lvl="1"/>
            <a:r>
              <a:rPr lang="en-GB" dirty="0" smtClean="0"/>
              <a:t>Broadcast</a:t>
            </a:r>
          </a:p>
          <a:p>
            <a:pPr lvl="1"/>
            <a:r>
              <a:rPr lang="en-GB" dirty="0" smtClean="0"/>
              <a:t>Scatter</a:t>
            </a:r>
          </a:p>
          <a:p>
            <a:pPr lvl="1"/>
            <a:r>
              <a:rPr lang="en-GB" dirty="0" smtClean="0"/>
              <a:t>Gather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488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 MPI Application 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3300" y="1684955"/>
            <a:ext cx="5105400" cy="463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05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1414</Words>
  <Application>Microsoft Office PowerPoint</Application>
  <PresentationFormat>Widescreen</PresentationFormat>
  <Paragraphs>183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MPI</vt:lpstr>
      <vt:lpstr>Breakdown</vt:lpstr>
      <vt:lpstr>MPI</vt:lpstr>
      <vt:lpstr>What is MPI?</vt:lpstr>
      <vt:lpstr>Goal of MPI</vt:lpstr>
      <vt:lpstr>MPI Functionality</vt:lpstr>
      <vt:lpstr>MPI Functionality</vt:lpstr>
      <vt:lpstr>MPI Operations</vt:lpstr>
      <vt:lpstr>Simple MPI Application </vt:lpstr>
      <vt:lpstr>mpiexec and smpd</vt:lpstr>
      <vt:lpstr>Communication in MPI</vt:lpstr>
      <vt:lpstr>Send and Receive</vt:lpstr>
      <vt:lpstr>Message Matching</vt:lpstr>
      <vt:lpstr>Deadlock</vt:lpstr>
      <vt:lpstr>Collective Communication</vt:lpstr>
      <vt:lpstr>Map-reduce</vt:lpstr>
      <vt:lpstr>Collective vs. Point-to-point Communication</vt:lpstr>
      <vt:lpstr>Broadcast</vt:lpstr>
      <vt:lpstr>Scatter</vt:lpstr>
      <vt:lpstr>Gather</vt:lpstr>
      <vt:lpstr>Datatypes</vt:lpstr>
      <vt:lpstr>User Defined Data Types</vt:lpstr>
      <vt:lpstr>Performance Considerations</vt:lpstr>
      <vt:lpstr>Latency</vt:lpstr>
      <vt:lpstr>Bandwidth</vt:lpstr>
      <vt:lpstr>Group Communicators</vt:lpstr>
      <vt:lpstr>Syncing</vt:lpstr>
      <vt:lpstr>Efficiency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Chalmers</dc:creator>
  <cp:lastModifiedBy>Kevin Chalmers</cp:lastModifiedBy>
  <cp:revision>10</cp:revision>
  <dcterms:created xsi:type="dcterms:W3CDTF">2013-10-29T07:19:50Z</dcterms:created>
  <dcterms:modified xsi:type="dcterms:W3CDTF">2014-10-20T19:20:13Z</dcterms:modified>
</cp:coreProperties>
</file>