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1"/>
  </p:notesMasterIdLst>
  <p:handoutMasterIdLst>
    <p:handoutMasterId r:id="rId82"/>
  </p:handoutMasterIdLst>
  <p:sldIdLst>
    <p:sldId id="258" r:id="rId2"/>
    <p:sldId id="259" r:id="rId3"/>
    <p:sldId id="332" r:id="rId4"/>
    <p:sldId id="334" r:id="rId5"/>
    <p:sldId id="329" r:id="rId6"/>
    <p:sldId id="333" r:id="rId7"/>
    <p:sldId id="323" r:id="rId8"/>
    <p:sldId id="324" r:id="rId9"/>
    <p:sldId id="325" r:id="rId10"/>
    <p:sldId id="326" r:id="rId11"/>
    <p:sldId id="327" r:id="rId12"/>
    <p:sldId id="328" r:id="rId13"/>
    <p:sldId id="330" r:id="rId14"/>
    <p:sldId id="261" r:id="rId15"/>
    <p:sldId id="262" r:id="rId16"/>
    <p:sldId id="335" r:id="rId17"/>
    <p:sldId id="263" r:id="rId18"/>
    <p:sldId id="260" r:id="rId19"/>
    <p:sldId id="264" r:id="rId20"/>
    <p:sldId id="265" r:id="rId21"/>
    <p:sldId id="268" r:id="rId22"/>
    <p:sldId id="266" r:id="rId23"/>
    <p:sldId id="267" r:id="rId24"/>
    <p:sldId id="276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8" r:id="rId43"/>
    <p:sldId id="336" r:id="rId44"/>
    <p:sldId id="337" r:id="rId45"/>
    <p:sldId id="338" r:id="rId46"/>
    <p:sldId id="289" r:id="rId47"/>
    <p:sldId id="287" r:id="rId48"/>
    <p:sldId id="290" r:id="rId49"/>
    <p:sldId id="313" r:id="rId50"/>
    <p:sldId id="314" r:id="rId51"/>
    <p:sldId id="315" r:id="rId52"/>
    <p:sldId id="316" r:id="rId53"/>
    <p:sldId id="317" r:id="rId54"/>
    <p:sldId id="291" r:id="rId55"/>
    <p:sldId id="321" r:id="rId56"/>
    <p:sldId id="318" r:id="rId57"/>
    <p:sldId id="292" r:id="rId58"/>
    <p:sldId id="294" r:id="rId59"/>
    <p:sldId id="295" r:id="rId60"/>
    <p:sldId id="293" r:id="rId61"/>
    <p:sldId id="296" r:id="rId62"/>
    <p:sldId id="319" r:id="rId63"/>
    <p:sldId id="320" r:id="rId64"/>
    <p:sldId id="297" r:id="rId65"/>
    <p:sldId id="298" r:id="rId66"/>
    <p:sldId id="299" r:id="rId67"/>
    <p:sldId id="300" r:id="rId68"/>
    <p:sldId id="301" r:id="rId69"/>
    <p:sldId id="302" r:id="rId70"/>
    <p:sldId id="303" r:id="rId71"/>
    <p:sldId id="304" r:id="rId72"/>
    <p:sldId id="305" r:id="rId73"/>
    <p:sldId id="306" r:id="rId74"/>
    <p:sldId id="307" r:id="rId75"/>
    <p:sldId id="308" r:id="rId76"/>
    <p:sldId id="309" r:id="rId77"/>
    <p:sldId id="310" r:id="rId78"/>
    <p:sldId id="311" r:id="rId79"/>
    <p:sldId id="339" r:id="rId80"/>
  </p:sldIdLst>
  <p:sldSz cx="9144000" cy="6858000" type="screen4x3"/>
  <p:notesSz cx="6797675" cy="9874250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66FF3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7" autoAdjust="0"/>
    <p:restoredTop sz="89385" autoAdjust="0"/>
  </p:normalViewPr>
  <p:slideViewPr>
    <p:cSldViewPr>
      <p:cViewPr>
        <p:scale>
          <a:sx n="74" d="100"/>
          <a:sy n="74" d="100"/>
        </p:scale>
        <p:origin x="-2694" y="-10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algn="l" defTabSz="952759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algn="r" defTabSz="952759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algn="l" defTabSz="952759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algn="r" defTabSz="952759">
              <a:defRPr sz="1300"/>
            </a:lvl1pPr>
          </a:lstStyle>
          <a:p>
            <a:pPr>
              <a:defRPr/>
            </a:pPr>
            <a:fld id="{D098A060-B413-447C-BC47-43B8D8E691A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530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algn="l" defTabSz="952759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algn="r" defTabSz="952759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475"/>
            <a:ext cx="5438775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algn="l" defTabSz="952759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algn="r" defTabSz="952759">
              <a:defRPr sz="1300"/>
            </a:lvl1pPr>
          </a:lstStyle>
          <a:p>
            <a:pPr>
              <a:defRPr/>
            </a:pPr>
            <a:fld id="{942542C7-1095-439F-887C-631CB030942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6373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8B693BD-3719-41A7-9078-A032BF37558A}" type="slidenum">
              <a:rPr lang="en-GB" smtClean="0"/>
              <a:pPr eaLnBrk="1" hangingPunct="1"/>
              <a:t>1</a:t>
            </a:fld>
            <a:endParaRPr lang="en-GB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484E3D-602C-46E5-B001-B72FB681496C}" type="slidenum">
              <a:rPr lang="en-GB"/>
              <a:pPr/>
              <a:t>12</a:t>
            </a:fld>
            <a:endParaRPr lang="en-GB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82E3EEE-F0DA-48E0-A638-EC2D54F72AA3}" type="slidenum">
              <a:rPr lang="en-GB" smtClean="0"/>
              <a:pPr eaLnBrk="1" hangingPunct="1"/>
              <a:t>13</a:t>
            </a:fld>
            <a:endParaRPr lang="en-GB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6AAE92-102B-408E-9A5E-1CD70650F010}" type="slidenum">
              <a:rPr lang="en-GB"/>
              <a:pPr/>
              <a:t>14</a:t>
            </a:fld>
            <a:endParaRPr lang="en-GB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7FDA2A-3D5F-4D68-A8BB-99FA13DE7C27}" type="slidenum">
              <a:rPr lang="en-GB"/>
              <a:pPr/>
              <a:t>15</a:t>
            </a:fld>
            <a:endParaRPr lang="en-GB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82E3EEE-F0DA-48E0-A638-EC2D54F72AA3}" type="slidenum">
              <a:rPr lang="en-GB" smtClean="0"/>
              <a:pPr eaLnBrk="1" hangingPunct="1"/>
              <a:t>16</a:t>
            </a:fld>
            <a:endParaRPr lang="en-GB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63C10D-B781-4D8C-9271-D7E79745F6D2}" type="slidenum">
              <a:rPr lang="en-GB"/>
              <a:pPr/>
              <a:t>17</a:t>
            </a:fld>
            <a:endParaRPr lang="en-GB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2542C7-1095-439F-887C-631CB030942D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476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2542C7-1095-439F-887C-631CB030942D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4767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2542C7-1095-439F-887C-631CB030942D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476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2542C7-1095-439F-887C-631CB030942D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62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82E3EEE-F0DA-48E0-A638-EC2D54F72AA3}" type="slidenum">
              <a:rPr lang="en-GB" smtClean="0"/>
              <a:pPr eaLnBrk="1" hangingPunct="1"/>
              <a:t>2</a:t>
            </a:fld>
            <a:endParaRPr lang="en-GB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2542C7-1095-439F-887C-631CB030942D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508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0F707-8D8A-44C9-A378-0AF3869E0ABD}" type="slidenum">
              <a:rPr lang="en-GB"/>
              <a:pPr/>
              <a:t>23</a:t>
            </a:fld>
            <a:endParaRPr lang="en-GB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FCA0F0-03E8-4922-9F27-9BF18660D876}" type="slidenum">
              <a:rPr lang="en-GB"/>
              <a:pPr/>
              <a:t>24</a:t>
            </a:fld>
            <a:endParaRPr lang="en-GB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94F07C-CFC4-457D-BC3B-A1CC9205B0FD}" type="slidenum">
              <a:rPr lang="en-GB"/>
              <a:pPr/>
              <a:t>25</a:t>
            </a:fld>
            <a:endParaRPr lang="en-GB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2542C7-1095-439F-887C-631CB030942D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7327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2542C7-1095-439F-887C-631CB030942D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5892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2542C7-1095-439F-887C-631CB030942D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9270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Note</a:t>
            </a:r>
            <a:r>
              <a:rPr lang="en-GB" baseline="0" dirty="0" smtClean="0"/>
              <a:t> we could have just used one neuron here – there are no hard rules – often just need to experiment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2542C7-1095-439F-887C-631CB030942D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1009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2542C7-1095-439F-887C-631CB030942D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8883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2542C7-1095-439F-887C-631CB030942D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356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7463EC4-F2FD-456F-870F-C61D97A355BA}" type="slidenum">
              <a:rPr lang="en-GB" smtClean="0"/>
              <a:pPr eaLnBrk="1" hangingPunct="1"/>
              <a:t>3</a:t>
            </a:fld>
            <a:endParaRPr lang="en-GB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413071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2542C7-1095-439F-887C-631CB030942D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8179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2542C7-1095-439F-887C-631CB030942D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0318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practice</a:t>
            </a:r>
            <a:r>
              <a:rPr lang="en-GB" baseline="0" dirty="0" smtClean="0"/>
              <a:t> – if you are not getting anywhere, try increasing the neurons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2542C7-1095-439F-887C-631CB030942D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1686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2542C7-1095-439F-887C-631CB030942D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0672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2542C7-1095-439F-887C-631CB030942D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5105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2542C7-1095-439F-887C-631CB030942D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6963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2542C7-1095-439F-887C-631CB030942D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193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2542C7-1095-439F-887C-631CB030942D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6988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97AB-5BF2-495E-A625-7D376297E345}" type="slidenum">
              <a:rPr lang="en-GB"/>
              <a:pPr/>
              <a:t>40</a:t>
            </a:fld>
            <a:endParaRPr lang="en-GB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F02D43-B266-43C2-9CD2-8E19F3B127E4}" type="slidenum">
              <a:rPr lang="en-GB"/>
              <a:pPr/>
              <a:t>41</a:t>
            </a:fld>
            <a:endParaRPr lang="en-GB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218A7DA-FB3B-46AA-BA11-A1727C9786C3}" type="slidenum">
              <a:rPr lang="en-GB" smtClean="0"/>
              <a:pPr eaLnBrk="1" hangingPunct="1"/>
              <a:t>4</a:t>
            </a:fld>
            <a:endParaRPr lang="en-GB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We can forget</a:t>
            </a:r>
            <a:r>
              <a:rPr lang="en-US" baseline="0" dirty="0" smtClean="0"/>
              <a:t> about the threshold by always adding an extra input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49316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72FEC6-638B-4063-8B04-658C4DD61814}" type="slidenum">
              <a:rPr lang="en-GB"/>
              <a:pPr/>
              <a:t>42</a:t>
            </a:fld>
            <a:endParaRPr lang="en-GB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A24D44-DEDF-4D6B-B5FD-C5DC4E507150}" type="slidenum">
              <a:rPr lang="en-GB"/>
              <a:pPr/>
              <a:t>46</a:t>
            </a:fld>
            <a:endParaRPr lang="en-GB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97AB-5BF2-495E-A625-7D376297E345}" type="slidenum">
              <a:rPr lang="en-GB"/>
              <a:pPr/>
              <a:t>47</a:t>
            </a:fld>
            <a:endParaRPr lang="en-GB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2542C7-1095-439F-887C-631CB030942D}" type="slidenum">
              <a:rPr lang="en-GB" smtClean="0"/>
              <a:pPr>
                <a:defRPr/>
              </a:pPr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96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484E3D-602C-46E5-B001-B72FB681496C}" type="slidenum">
              <a:rPr lang="en-GB"/>
              <a:pPr/>
              <a:t>49</a:t>
            </a:fld>
            <a:endParaRPr lang="en-GB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FB2794-FD37-4C4F-95D8-E2786E7ECD86}" type="slidenum">
              <a:rPr lang="en-GB"/>
              <a:pPr eaLnBrk="1" hangingPunct="1"/>
              <a:t>50</a:t>
            </a:fld>
            <a:endParaRPr lang="en-GB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F3FE166-40A4-524B-861F-63B23A7A2952}" type="slidenum">
              <a:rPr lang="en-GB"/>
              <a:pPr eaLnBrk="1" hangingPunct="1"/>
              <a:t>51</a:t>
            </a:fld>
            <a:endParaRPr lang="en-GB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7AAB141-3AE5-5F4A-A38A-CEB0E9071874}" type="slidenum">
              <a:rPr lang="en-GB"/>
              <a:pPr eaLnBrk="1" hangingPunct="1"/>
              <a:t>52</a:t>
            </a:fld>
            <a:endParaRPr lang="en-GB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0947DD3-2F59-584D-88D1-BA2C6A6DED34}" type="slidenum">
              <a:rPr lang="en-GB"/>
              <a:pPr eaLnBrk="1" hangingPunct="1"/>
              <a:t>53</a:t>
            </a:fld>
            <a:endParaRPr lang="en-GB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2542C7-1095-439F-887C-631CB030942D}" type="slidenum">
              <a:rPr lang="en-GB" smtClean="0"/>
              <a:pPr>
                <a:defRPr/>
              </a:pPr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965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7EBEC2-614B-4C28-A1A4-C296EB989369}" type="slidenum">
              <a:rPr lang="en-GB"/>
              <a:pPr/>
              <a:t>7</a:t>
            </a:fld>
            <a:endParaRPr lang="en-GB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2542C7-1095-439F-887C-631CB030942D}" type="slidenum">
              <a:rPr lang="en-GB" smtClean="0"/>
              <a:pPr>
                <a:defRPr/>
              </a:pPr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9780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5DF1B38-8B66-5F44-A7B5-F725411E5955}" type="slidenum">
              <a:rPr lang="en-GB"/>
              <a:pPr eaLnBrk="1" hangingPunct="1"/>
              <a:t>56</a:t>
            </a:fld>
            <a:endParaRPr lang="en-GB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2542C7-1095-439F-887C-631CB030942D}" type="slidenum">
              <a:rPr lang="en-GB" smtClean="0"/>
              <a:pPr>
                <a:defRPr/>
              </a:pPr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4742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4C8D542E-83D1-44C9-ADD6-361E610EFD38}" type="slidenum">
              <a:rPr lang="en-GB"/>
              <a:pPr eaLnBrk="1" hangingPunct="1"/>
              <a:t>58</a:t>
            </a:fld>
            <a:endParaRPr lang="en-GB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4C8D542E-83D1-44C9-ADD6-361E610EFD38}" type="slidenum">
              <a:rPr lang="en-GB"/>
              <a:pPr eaLnBrk="1" hangingPunct="1"/>
              <a:t>59</a:t>
            </a:fld>
            <a:endParaRPr lang="en-GB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2542C7-1095-439F-887C-631CB030942D}" type="slidenum">
              <a:rPr lang="en-GB" smtClean="0"/>
              <a:pPr>
                <a:defRPr/>
              </a:pPr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41240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F909B217-F607-4A26-AFAB-7F709A34DFA4}" type="slidenum">
              <a:rPr lang="en-GB"/>
              <a:pPr eaLnBrk="1" hangingPunct="1"/>
              <a:t>61</a:t>
            </a:fld>
            <a:endParaRPr lang="en-GB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Think</a:t>
            </a:r>
            <a:r>
              <a:rPr lang="en-US" baseline="0" dirty="0" smtClean="0">
                <a:ea typeface="ＭＳ Ｐゴシック" pitchFamily="34" charset="-128"/>
              </a:rPr>
              <a:t> about a ball rolling down a hill: if it has enough momentum, if it hits a small depression, it is likely to jump over it and carry on going in the same direction</a:t>
            </a: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2542C7-1095-439F-887C-631CB030942D}" type="slidenum">
              <a:rPr lang="en-GB" smtClean="0"/>
              <a:pPr>
                <a:defRPr/>
              </a:pPr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0191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2542C7-1095-439F-887C-631CB030942D}" type="slidenum">
              <a:rPr lang="en-GB" smtClean="0"/>
              <a:pPr>
                <a:defRPr/>
              </a:pPr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7622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2542C7-1095-439F-887C-631CB030942D}" type="slidenum">
              <a:rPr lang="en-GB" smtClean="0"/>
              <a:pPr>
                <a:defRPr/>
              </a:pPr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970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79D2DA-2303-468E-BC55-EB1A96F57CBC}" type="slidenum">
              <a:rPr lang="en-GB"/>
              <a:pPr/>
              <a:t>8</a:t>
            </a:fld>
            <a:endParaRPr lang="en-GB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2542C7-1095-439F-887C-631CB030942D}" type="slidenum">
              <a:rPr lang="en-GB" smtClean="0"/>
              <a:pPr>
                <a:defRPr/>
              </a:pPr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00987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2542C7-1095-439F-887C-631CB030942D}" type="slidenum">
              <a:rPr lang="en-GB" smtClean="0"/>
              <a:pPr>
                <a:defRPr/>
              </a:pPr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5015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2542C7-1095-439F-887C-631CB030942D}" type="slidenum">
              <a:rPr lang="en-GB" smtClean="0"/>
              <a:pPr>
                <a:defRPr/>
              </a:pPr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35349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2542C7-1095-439F-887C-631CB030942D}" type="slidenum">
              <a:rPr lang="en-GB" smtClean="0"/>
              <a:pPr>
                <a:defRPr/>
              </a:pPr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98512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Might tell</a:t>
            </a:r>
            <a:r>
              <a:rPr lang="en-GB" baseline="0" dirty="0" smtClean="0"/>
              <a:t> us if some classes are hard to predict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2542C7-1095-439F-887C-631CB030942D}" type="slidenum">
              <a:rPr lang="en-GB" smtClean="0"/>
              <a:pPr>
                <a:defRPr/>
              </a:pPr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74636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2542C7-1095-439F-887C-631CB030942D}" type="slidenum">
              <a:rPr lang="en-GB" smtClean="0"/>
              <a:pPr>
                <a:defRPr/>
              </a:pPr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66079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2542C7-1095-439F-887C-631CB030942D}" type="slidenum">
              <a:rPr lang="en-GB" smtClean="0"/>
              <a:pPr>
                <a:defRPr/>
              </a:pPr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86387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2542C7-1095-439F-887C-631CB030942D}" type="slidenum">
              <a:rPr lang="en-GB" smtClean="0"/>
              <a:pPr>
                <a:defRPr/>
              </a:pPr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69595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95CCC3-092E-4256-A0B9-96D2AEA9D385}" type="slidenum">
              <a:rPr lang="en-GB"/>
              <a:pPr/>
              <a:t>73</a:t>
            </a:fld>
            <a:endParaRPr lang="en-GB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39EF9E-DB67-494E-9BD8-FB3A68222822}" type="slidenum">
              <a:rPr lang="en-GB"/>
              <a:pPr/>
              <a:t>74</a:t>
            </a:fld>
            <a:endParaRPr lang="en-GB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BDC9C2-B65B-4CF1-AAA5-C7A3E1110394}" type="slidenum">
              <a:rPr lang="en-GB"/>
              <a:pPr/>
              <a:t>9</a:t>
            </a:fld>
            <a:endParaRPr lang="en-GB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CBB694-E3E5-4BD3-B89D-E53CDEAD3925}" type="slidenum">
              <a:rPr lang="en-GB"/>
              <a:pPr/>
              <a:t>75</a:t>
            </a:fld>
            <a:endParaRPr lang="en-GB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39D89C-1911-4F0D-9DF3-5D31F5DEC7AB}" type="slidenum">
              <a:rPr lang="en-GB"/>
              <a:pPr/>
              <a:t>76</a:t>
            </a:fld>
            <a:endParaRPr lang="en-GB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B081DE-D3D3-4268-8F29-3DD8537609F1}" type="slidenum">
              <a:rPr lang="en-GB"/>
              <a:pPr/>
              <a:t>77</a:t>
            </a:fld>
            <a:endParaRPr lang="en-GB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6F87E4-0F6F-4902-A513-51954B8142AF}" type="slidenum">
              <a:rPr lang="en-GB"/>
              <a:pPr/>
              <a:t>78</a:t>
            </a:fld>
            <a:endParaRPr lang="en-GB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82E3EEE-F0DA-48E0-A638-EC2D54F72AA3}" type="slidenum">
              <a:rPr lang="en-GB" smtClean="0"/>
              <a:pPr eaLnBrk="1" hangingPunct="1"/>
              <a:t>79</a:t>
            </a:fld>
            <a:endParaRPr lang="en-GB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4D18AF-046D-4D7F-8C30-8FA336D35FA9}" type="slidenum">
              <a:rPr lang="en-GB"/>
              <a:pPr/>
              <a:t>10</a:t>
            </a:fld>
            <a:endParaRPr lang="en-GB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6BD60E-B612-4C94-AB29-18031CB92D2D}" type="slidenum">
              <a:rPr lang="en-GB"/>
              <a:pPr/>
              <a:t>11</a:t>
            </a:fld>
            <a:endParaRPr lang="en-GB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en-US" sz="2400">
                <a:latin typeface="Times New Roman" pitchFamily="2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en-US" sz="2400">
                <a:latin typeface="Times New Roman" pitchFamily="2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1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8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7180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ABDC8C4B-3E13-4EFE-87E0-1B9B351CE03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39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DC7B-EDB9-4C3D-9CA7-AF703452B65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38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4A28E-7F74-40FA-BFA0-F0A76D40D2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335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3EE71-8708-460C-BE83-9B6C2991CE7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599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47778-8533-4C84-B14D-9BBD024D3A2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0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78A02-3D76-46F5-A6D2-71739C4A4EC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428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BEFD2-E9BC-4E14-9724-387DEEDDF52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22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98511-F5E6-4B5E-A6D9-9DB977DF126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30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701CF-CDB1-4302-A57A-79E21EB7C8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178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06068-6398-49F6-ACB6-97A01F7A114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92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FB896-F8FF-45F7-9C18-01177FA3E1F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87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6F62B-A4A5-414C-A56D-530E7137BF4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8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6246A-D075-44EF-A96F-4D18B9DF653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9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5128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6148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149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5129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6151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152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5123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512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>
              <a:defRPr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C8C4E4B-3F73-4DA1-B45D-5C13AA46F73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8" charset="2"/>
        <a:buChar char="l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8" charset="2"/>
        <a:buChar char="l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8" charset="2"/>
        <a:buChar char="l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8" charset="2"/>
        <a:buChar char="l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Using Neural Networks for Classification on Real Data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924944"/>
            <a:ext cx="4013200" cy="369465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Kevin Sim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Slides courtesy of Prof. Emma Hart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76250"/>
            <a:ext cx="7772400" cy="1143000"/>
          </a:xfrm>
        </p:spPr>
        <p:txBody>
          <a:bodyPr/>
          <a:lstStyle/>
          <a:p>
            <a:r>
              <a:rPr lang="en-GB"/>
              <a:t>Role of the Hidden Units</a:t>
            </a:r>
          </a:p>
        </p:txBody>
      </p:sp>
      <p:sp>
        <p:nvSpPr>
          <p:cNvPr id="89091" name="Line 3"/>
          <p:cNvSpPr>
            <a:spLocks noChangeShapeType="1"/>
          </p:cNvSpPr>
          <p:nvPr/>
        </p:nvSpPr>
        <p:spPr bwMode="auto">
          <a:xfrm>
            <a:off x="6248400" y="35814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9092" name="Line 4"/>
          <p:cNvSpPr>
            <a:spLocks noChangeShapeType="1"/>
          </p:cNvSpPr>
          <p:nvPr/>
        </p:nvSpPr>
        <p:spPr bwMode="auto">
          <a:xfrm>
            <a:off x="6248400" y="5791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9093" name="Oval 5"/>
          <p:cNvSpPr>
            <a:spLocks noChangeArrowheads="1"/>
          </p:cNvSpPr>
          <p:nvPr/>
        </p:nvSpPr>
        <p:spPr bwMode="auto">
          <a:xfrm>
            <a:off x="6172200" y="4114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9094" name="Oval 6"/>
          <p:cNvSpPr>
            <a:spLocks noChangeArrowheads="1"/>
          </p:cNvSpPr>
          <p:nvPr/>
        </p:nvSpPr>
        <p:spPr bwMode="auto">
          <a:xfrm>
            <a:off x="6172200" y="5715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9095" name="Oval 7"/>
          <p:cNvSpPr>
            <a:spLocks noChangeArrowheads="1"/>
          </p:cNvSpPr>
          <p:nvPr/>
        </p:nvSpPr>
        <p:spPr bwMode="auto">
          <a:xfrm>
            <a:off x="7772400" y="4114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9096" name="Line 8"/>
          <p:cNvSpPr>
            <a:spLocks noChangeShapeType="1"/>
          </p:cNvSpPr>
          <p:nvPr/>
        </p:nvSpPr>
        <p:spPr bwMode="auto">
          <a:xfrm flipH="1" flipV="1">
            <a:off x="5486400" y="4343400"/>
            <a:ext cx="2109936" cy="1893912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9097" name="Text Box 9"/>
          <p:cNvSpPr txBox="1">
            <a:spLocks noChangeArrowheads="1"/>
          </p:cNvSpPr>
          <p:nvPr/>
        </p:nvSpPr>
        <p:spPr bwMode="auto">
          <a:xfrm>
            <a:off x="755576" y="2996952"/>
            <a:ext cx="17526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b="1">
                <a:solidFill>
                  <a:schemeClr val="accent2"/>
                </a:solidFill>
                <a:latin typeface="Times New Roman" pitchFamily="18" charset="0"/>
              </a:rPr>
              <a:t>1    1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2000" b="1">
                <a:solidFill>
                  <a:schemeClr val="accent2"/>
                </a:solidFill>
                <a:latin typeface="Times New Roman" pitchFamily="18" charset="0"/>
              </a:rPr>
              <a:t>1    0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2000" b="1">
                <a:solidFill>
                  <a:schemeClr val="accent2"/>
                </a:solidFill>
                <a:latin typeface="Times New Roman" pitchFamily="18" charset="0"/>
              </a:rPr>
              <a:t>0    1 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2000" b="1">
                <a:solidFill>
                  <a:schemeClr val="accent2"/>
                </a:solidFill>
                <a:latin typeface="Times New Roman" pitchFamily="18" charset="0"/>
              </a:rPr>
              <a:t>0    0</a:t>
            </a:r>
          </a:p>
        </p:txBody>
      </p:sp>
      <p:sp>
        <p:nvSpPr>
          <p:cNvPr id="89098" name="Text Box 10"/>
          <p:cNvSpPr txBox="1">
            <a:spLocks noChangeArrowheads="1"/>
          </p:cNvSpPr>
          <p:nvPr/>
        </p:nvSpPr>
        <p:spPr bwMode="auto">
          <a:xfrm>
            <a:off x="2355776" y="2996952"/>
            <a:ext cx="6858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b="1">
                <a:latin typeface="Times New Roman" pitchFamily="18" charset="0"/>
              </a:rPr>
              <a:t>1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2000" b="1">
                <a:latin typeface="Times New Roman" pitchFamily="18" charset="0"/>
              </a:rPr>
              <a:t>0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2000" b="1">
                <a:latin typeface="Times New Roman" pitchFamily="18" charset="0"/>
              </a:rPr>
              <a:t>0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2000" b="1">
                <a:latin typeface="Times New Roman" pitchFamily="18" charset="0"/>
              </a:rPr>
              <a:t>0</a:t>
            </a:r>
          </a:p>
        </p:txBody>
      </p:sp>
      <p:sp>
        <p:nvSpPr>
          <p:cNvPr id="89099" name="Text Box 11"/>
          <p:cNvSpPr txBox="1">
            <a:spLocks noChangeArrowheads="1"/>
          </p:cNvSpPr>
          <p:nvPr/>
        </p:nvSpPr>
        <p:spPr bwMode="auto">
          <a:xfrm>
            <a:off x="3346376" y="2996952"/>
            <a:ext cx="685800" cy="176847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b="1">
                <a:solidFill>
                  <a:schemeClr val="hlink"/>
                </a:solidFill>
                <a:latin typeface="Times New Roman" pitchFamily="18" charset="0"/>
              </a:rPr>
              <a:t>1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2000" b="1">
                <a:solidFill>
                  <a:schemeClr val="hlink"/>
                </a:solidFill>
                <a:latin typeface="Times New Roman" pitchFamily="18" charset="0"/>
              </a:rPr>
              <a:t>1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2000" b="1">
                <a:solidFill>
                  <a:schemeClr val="hlink"/>
                </a:solidFill>
                <a:latin typeface="Times New Roman" pitchFamily="18" charset="0"/>
              </a:rPr>
              <a:t>1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2000" b="1">
                <a:solidFill>
                  <a:schemeClr val="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9100" name="Text Box 12"/>
          <p:cNvSpPr txBox="1">
            <a:spLocks noChangeArrowheads="1"/>
          </p:cNvSpPr>
          <p:nvPr/>
        </p:nvSpPr>
        <p:spPr bwMode="auto">
          <a:xfrm>
            <a:off x="4336976" y="2996952"/>
            <a:ext cx="7620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b="1">
                <a:solidFill>
                  <a:schemeClr val="tx2"/>
                </a:solidFill>
                <a:latin typeface="Times New Roman" pitchFamily="18" charset="0"/>
              </a:rPr>
              <a:t>0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2000" b="1">
                <a:solidFill>
                  <a:schemeClr val="tx2"/>
                </a:solidFill>
                <a:latin typeface="Times New Roman" pitchFamily="18" charset="0"/>
              </a:rPr>
              <a:t>1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2000" b="1">
                <a:solidFill>
                  <a:schemeClr val="tx2"/>
                </a:solidFill>
                <a:latin typeface="Times New Roman" pitchFamily="18" charset="0"/>
              </a:rPr>
              <a:t>1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2000" b="1">
                <a:solidFill>
                  <a:schemeClr val="tx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9101" name="Line 13"/>
          <p:cNvSpPr>
            <a:spLocks noChangeShapeType="1"/>
          </p:cNvSpPr>
          <p:nvPr/>
        </p:nvSpPr>
        <p:spPr bwMode="auto">
          <a:xfrm>
            <a:off x="1136576" y="3073152"/>
            <a:ext cx="403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9102" name="Line 14"/>
          <p:cNvSpPr>
            <a:spLocks noChangeShapeType="1"/>
          </p:cNvSpPr>
          <p:nvPr/>
        </p:nvSpPr>
        <p:spPr bwMode="auto">
          <a:xfrm>
            <a:off x="2203376" y="2615952"/>
            <a:ext cx="1588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9103" name="Line 15"/>
          <p:cNvSpPr>
            <a:spLocks noChangeShapeType="1"/>
          </p:cNvSpPr>
          <p:nvPr/>
        </p:nvSpPr>
        <p:spPr bwMode="auto">
          <a:xfrm>
            <a:off x="3193976" y="2615952"/>
            <a:ext cx="1588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9104" name="Line 16"/>
          <p:cNvSpPr>
            <a:spLocks noChangeShapeType="1"/>
          </p:cNvSpPr>
          <p:nvPr/>
        </p:nvSpPr>
        <p:spPr bwMode="auto">
          <a:xfrm>
            <a:off x="4184576" y="2615952"/>
            <a:ext cx="1588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9105" name="Text Box 17"/>
          <p:cNvSpPr txBox="1">
            <a:spLocks noChangeArrowheads="1"/>
          </p:cNvSpPr>
          <p:nvPr/>
        </p:nvSpPr>
        <p:spPr bwMode="auto">
          <a:xfrm>
            <a:off x="1669976" y="2311152"/>
            <a:ext cx="21336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dirty="0">
                <a:latin typeface="Times New Roman" pitchFamily="18" charset="0"/>
              </a:rPr>
              <a:t>Hidden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dirty="0">
                <a:latin typeface="Times New Roman" pitchFamily="18" charset="0"/>
              </a:rPr>
              <a:t>Unit </a:t>
            </a:r>
            <a:r>
              <a:rPr lang="en-GB" dirty="0" smtClean="0">
                <a:latin typeface="Times New Roman" pitchFamily="18" charset="0"/>
              </a:rPr>
              <a:t>A</a:t>
            </a:r>
            <a:endParaRPr lang="en-GB" dirty="0">
              <a:latin typeface="Times New Roman" pitchFamily="18" charset="0"/>
            </a:endParaRPr>
          </a:p>
        </p:txBody>
      </p:sp>
      <p:sp>
        <p:nvSpPr>
          <p:cNvPr id="89106" name="Text Box 18"/>
          <p:cNvSpPr txBox="1">
            <a:spLocks noChangeArrowheads="1"/>
          </p:cNvSpPr>
          <p:nvPr/>
        </p:nvSpPr>
        <p:spPr bwMode="auto">
          <a:xfrm>
            <a:off x="2736776" y="2311152"/>
            <a:ext cx="21336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dirty="0">
                <a:solidFill>
                  <a:schemeClr val="hlink"/>
                </a:solidFill>
                <a:latin typeface="Times New Roman" pitchFamily="18" charset="0"/>
              </a:rPr>
              <a:t>Hidden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dirty="0">
                <a:solidFill>
                  <a:schemeClr val="hlink"/>
                </a:solidFill>
                <a:latin typeface="Times New Roman" pitchFamily="18" charset="0"/>
              </a:rPr>
              <a:t>Unit </a:t>
            </a:r>
            <a:r>
              <a:rPr lang="en-GB" dirty="0" smtClean="0">
                <a:solidFill>
                  <a:schemeClr val="hlink"/>
                </a:solidFill>
                <a:latin typeface="Times New Roman" pitchFamily="18" charset="0"/>
              </a:rPr>
              <a:t>B</a:t>
            </a:r>
            <a:endParaRPr lang="en-GB" dirty="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89107" name="Text Box 19"/>
          <p:cNvSpPr txBox="1">
            <a:spLocks noChangeArrowheads="1"/>
          </p:cNvSpPr>
          <p:nvPr/>
        </p:nvSpPr>
        <p:spPr bwMode="auto">
          <a:xfrm>
            <a:off x="4260776" y="2615952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>
                <a:latin typeface="Times New Roman" pitchFamily="18" charset="0"/>
              </a:rPr>
              <a:t>output</a:t>
            </a:r>
          </a:p>
        </p:txBody>
      </p:sp>
      <p:sp>
        <p:nvSpPr>
          <p:cNvPr id="89108" name="Text Box 20"/>
          <p:cNvSpPr txBox="1">
            <a:spLocks noChangeArrowheads="1"/>
          </p:cNvSpPr>
          <p:nvPr/>
        </p:nvSpPr>
        <p:spPr bwMode="auto">
          <a:xfrm>
            <a:off x="907976" y="2615952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>
                <a:latin typeface="Times New Roman" pitchFamily="18" charset="0"/>
              </a:rPr>
              <a:t>input</a:t>
            </a:r>
          </a:p>
        </p:txBody>
      </p:sp>
      <p:sp>
        <p:nvSpPr>
          <p:cNvPr id="89109" name="Text Box 21"/>
          <p:cNvSpPr txBox="1">
            <a:spLocks noChangeArrowheads="1"/>
          </p:cNvSpPr>
          <p:nvPr/>
        </p:nvSpPr>
        <p:spPr bwMode="auto">
          <a:xfrm>
            <a:off x="984176" y="5511552"/>
            <a:ext cx="47399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800" dirty="0">
                <a:latin typeface="Times New Roman" pitchFamily="18" charset="0"/>
              </a:rPr>
              <a:t>Hidden Unit </a:t>
            </a:r>
            <a:r>
              <a:rPr lang="en-GB" sz="2800" dirty="0" smtClean="0">
                <a:latin typeface="Times New Roman" pitchFamily="18" charset="0"/>
              </a:rPr>
              <a:t>B </a:t>
            </a:r>
            <a:r>
              <a:rPr lang="en-GB" sz="2800" dirty="0">
                <a:latin typeface="Times New Roman" pitchFamily="18" charset="0"/>
              </a:rPr>
              <a:t>is learning OR</a:t>
            </a:r>
          </a:p>
        </p:txBody>
      </p:sp>
      <p:sp>
        <p:nvSpPr>
          <p:cNvPr id="89110" name="Oval 22"/>
          <p:cNvSpPr>
            <a:spLocks noChangeArrowheads="1"/>
          </p:cNvSpPr>
          <p:nvPr/>
        </p:nvSpPr>
        <p:spPr bwMode="auto">
          <a:xfrm>
            <a:off x="7848600" y="5638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8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371600" y="476250"/>
            <a:ext cx="7772400" cy="1143000"/>
          </a:xfrm>
        </p:spPr>
        <p:txBody>
          <a:bodyPr/>
          <a:lstStyle/>
          <a:p>
            <a:r>
              <a:rPr lang="en-GB"/>
              <a:t>Effect of Hidden Units on Output</a:t>
            </a:r>
          </a:p>
        </p:txBody>
      </p:sp>
      <p:sp>
        <p:nvSpPr>
          <p:cNvPr id="90115" name="Line 1027"/>
          <p:cNvSpPr>
            <a:spLocks noChangeShapeType="1"/>
          </p:cNvSpPr>
          <p:nvPr/>
        </p:nvSpPr>
        <p:spPr bwMode="auto">
          <a:xfrm>
            <a:off x="6248400" y="35814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0116" name="Line 1028"/>
          <p:cNvSpPr>
            <a:spLocks noChangeShapeType="1"/>
          </p:cNvSpPr>
          <p:nvPr/>
        </p:nvSpPr>
        <p:spPr bwMode="auto">
          <a:xfrm>
            <a:off x="6248400" y="5791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0117" name="Oval 1029"/>
          <p:cNvSpPr>
            <a:spLocks noChangeArrowheads="1"/>
          </p:cNvSpPr>
          <p:nvPr/>
        </p:nvSpPr>
        <p:spPr bwMode="auto">
          <a:xfrm>
            <a:off x="6172200" y="4114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0118" name="Oval 1030"/>
          <p:cNvSpPr>
            <a:spLocks noChangeArrowheads="1"/>
          </p:cNvSpPr>
          <p:nvPr/>
        </p:nvSpPr>
        <p:spPr bwMode="auto">
          <a:xfrm>
            <a:off x="6172200" y="5715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0119" name="Oval 1031"/>
          <p:cNvSpPr>
            <a:spLocks noChangeArrowheads="1"/>
          </p:cNvSpPr>
          <p:nvPr/>
        </p:nvSpPr>
        <p:spPr bwMode="auto">
          <a:xfrm>
            <a:off x="7772400" y="4114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0120" name="Line 1032"/>
          <p:cNvSpPr>
            <a:spLocks noChangeShapeType="1"/>
          </p:cNvSpPr>
          <p:nvPr/>
        </p:nvSpPr>
        <p:spPr bwMode="auto">
          <a:xfrm flipH="1">
            <a:off x="5562600" y="3429000"/>
            <a:ext cx="228600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0121" name="Text Box 1033"/>
          <p:cNvSpPr txBox="1">
            <a:spLocks noChangeArrowheads="1"/>
          </p:cNvSpPr>
          <p:nvPr/>
        </p:nvSpPr>
        <p:spPr bwMode="auto">
          <a:xfrm>
            <a:off x="611560" y="2996952"/>
            <a:ext cx="17526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b="1">
                <a:solidFill>
                  <a:schemeClr val="accent2"/>
                </a:solidFill>
                <a:latin typeface="Times New Roman" pitchFamily="18" charset="0"/>
              </a:rPr>
              <a:t>1    1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2000" b="1">
                <a:solidFill>
                  <a:schemeClr val="accent2"/>
                </a:solidFill>
                <a:latin typeface="Times New Roman" pitchFamily="18" charset="0"/>
              </a:rPr>
              <a:t>1    0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2000" b="1">
                <a:solidFill>
                  <a:schemeClr val="accent2"/>
                </a:solidFill>
                <a:latin typeface="Times New Roman" pitchFamily="18" charset="0"/>
              </a:rPr>
              <a:t>0    1 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2000" b="1">
                <a:solidFill>
                  <a:schemeClr val="accent2"/>
                </a:solidFill>
                <a:latin typeface="Times New Roman" pitchFamily="18" charset="0"/>
              </a:rPr>
              <a:t>0    0</a:t>
            </a:r>
          </a:p>
        </p:txBody>
      </p:sp>
      <p:sp>
        <p:nvSpPr>
          <p:cNvPr id="90122" name="Text Box 1034"/>
          <p:cNvSpPr txBox="1">
            <a:spLocks noChangeArrowheads="1"/>
          </p:cNvSpPr>
          <p:nvPr/>
        </p:nvSpPr>
        <p:spPr bwMode="auto">
          <a:xfrm>
            <a:off x="2211760" y="2996952"/>
            <a:ext cx="685800" cy="176847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b="1">
                <a:solidFill>
                  <a:schemeClr val="hlink"/>
                </a:solidFill>
                <a:latin typeface="Times New Roman" pitchFamily="18" charset="0"/>
              </a:rPr>
              <a:t>1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2000" b="1">
                <a:solidFill>
                  <a:schemeClr val="hlink"/>
                </a:solidFill>
                <a:latin typeface="Times New Roman" pitchFamily="18" charset="0"/>
              </a:rPr>
              <a:t>0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2000" b="1">
                <a:solidFill>
                  <a:schemeClr val="hlink"/>
                </a:solidFill>
                <a:latin typeface="Times New Roman" pitchFamily="18" charset="0"/>
              </a:rPr>
              <a:t>0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2000" b="1">
                <a:solidFill>
                  <a:schemeClr val="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90123" name="Text Box 1035"/>
          <p:cNvSpPr txBox="1">
            <a:spLocks noChangeArrowheads="1"/>
          </p:cNvSpPr>
          <p:nvPr/>
        </p:nvSpPr>
        <p:spPr bwMode="auto">
          <a:xfrm>
            <a:off x="3202360" y="2996952"/>
            <a:ext cx="685800" cy="176847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b="1">
                <a:solidFill>
                  <a:schemeClr val="hlink"/>
                </a:solidFill>
                <a:latin typeface="Times New Roman" pitchFamily="18" charset="0"/>
              </a:rPr>
              <a:t>1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2000" b="1">
                <a:solidFill>
                  <a:schemeClr val="hlink"/>
                </a:solidFill>
                <a:latin typeface="Times New Roman" pitchFamily="18" charset="0"/>
              </a:rPr>
              <a:t>1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2000" b="1">
                <a:solidFill>
                  <a:schemeClr val="hlink"/>
                </a:solidFill>
                <a:latin typeface="Times New Roman" pitchFamily="18" charset="0"/>
              </a:rPr>
              <a:t>1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2000" b="1">
                <a:solidFill>
                  <a:schemeClr val="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90124" name="Text Box 1036"/>
          <p:cNvSpPr txBox="1">
            <a:spLocks noChangeArrowheads="1"/>
          </p:cNvSpPr>
          <p:nvPr/>
        </p:nvSpPr>
        <p:spPr bwMode="auto">
          <a:xfrm>
            <a:off x="4192960" y="2996952"/>
            <a:ext cx="7620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b="1">
                <a:solidFill>
                  <a:schemeClr val="tx2"/>
                </a:solidFill>
                <a:latin typeface="Times New Roman" pitchFamily="18" charset="0"/>
              </a:rPr>
              <a:t>0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2000" b="1">
                <a:solidFill>
                  <a:schemeClr val="tx2"/>
                </a:solidFill>
                <a:latin typeface="Times New Roman" pitchFamily="18" charset="0"/>
              </a:rPr>
              <a:t>1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2000" b="1">
                <a:solidFill>
                  <a:schemeClr val="tx2"/>
                </a:solidFill>
                <a:latin typeface="Times New Roman" pitchFamily="18" charset="0"/>
              </a:rPr>
              <a:t>1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2000" b="1">
                <a:solidFill>
                  <a:schemeClr val="tx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90125" name="Line 1037"/>
          <p:cNvSpPr>
            <a:spLocks noChangeShapeType="1"/>
          </p:cNvSpPr>
          <p:nvPr/>
        </p:nvSpPr>
        <p:spPr bwMode="auto">
          <a:xfrm>
            <a:off x="992560" y="3073152"/>
            <a:ext cx="403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0126" name="Line 1038"/>
          <p:cNvSpPr>
            <a:spLocks noChangeShapeType="1"/>
          </p:cNvSpPr>
          <p:nvPr/>
        </p:nvSpPr>
        <p:spPr bwMode="auto">
          <a:xfrm>
            <a:off x="2059360" y="2615952"/>
            <a:ext cx="1588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0127" name="Line 1039"/>
          <p:cNvSpPr>
            <a:spLocks noChangeShapeType="1"/>
          </p:cNvSpPr>
          <p:nvPr/>
        </p:nvSpPr>
        <p:spPr bwMode="auto">
          <a:xfrm>
            <a:off x="3049960" y="2615952"/>
            <a:ext cx="1588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0128" name="Line 1040"/>
          <p:cNvSpPr>
            <a:spLocks noChangeShapeType="1"/>
          </p:cNvSpPr>
          <p:nvPr/>
        </p:nvSpPr>
        <p:spPr bwMode="auto">
          <a:xfrm>
            <a:off x="4040560" y="2615952"/>
            <a:ext cx="1588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0129" name="Text Box 1041"/>
          <p:cNvSpPr txBox="1">
            <a:spLocks noChangeArrowheads="1"/>
          </p:cNvSpPr>
          <p:nvPr/>
        </p:nvSpPr>
        <p:spPr bwMode="auto">
          <a:xfrm>
            <a:off x="1525960" y="2311152"/>
            <a:ext cx="21336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>
                <a:solidFill>
                  <a:schemeClr val="hlink"/>
                </a:solidFill>
                <a:latin typeface="Times New Roman" pitchFamily="18" charset="0"/>
              </a:rPr>
              <a:t>Hidden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>
                <a:solidFill>
                  <a:schemeClr val="hlink"/>
                </a:solidFill>
                <a:latin typeface="Times New Roman" pitchFamily="18" charset="0"/>
              </a:rPr>
              <a:t>Unit 1</a:t>
            </a:r>
          </a:p>
        </p:txBody>
      </p:sp>
      <p:sp>
        <p:nvSpPr>
          <p:cNvPr id="90130" name="Text Box 1042"/>
          <p:cNvSpPr txBox="1">
            <a:spLocks noChangeArrowheads="1"/>
          </p:cNvSpPr>
          <p:nvPr/>
        </p:nvSpPr>
        <p:spPr bwMode="auto">
          <a:xfrm>
            <a:off x="2592760" y="2311152"/>
            <a:ext cx="21336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>
                <a:solidFill>
                  <a:schemeClr val="hlink"/>
                </a:solidFill>
                <a:latin typeface="Times New Roman" pitchFamily="18" charset="0"/>
              </a:rPr>
              <a:t>Hidden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>
                <a:solidFill>
                  <a:schemeClr val="hlink"/>
                </a:solidFill>
                <a:latin typeface="Times New Roman" pitchFamily="18" charset="0"/>
              </a:rPr>
              <a:t>Unit 2</a:t>
            </a:r>
          </a:p>
        </p:txBody>
      </p:sp>
      <p:sp>
        <p:nvSpPr>
          <p:cNvPr id="90131" name="Text Box 1043"/>
          <p:cNvSpPr txBox="1">
            <a:spLocks noChangeArrowheads="1"/>
          </p:cNvSpPr>
          <p:nvPr/>
        </p:nvSpPr>
        <p:spPr bwMode="auto">
          <a:xfrm>
            <a:off x="4116760" y="2615952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>
                <a:latin typeface="Times New Roman" pitchFamily="18" charset="0"/>
              </a:rPr>
              <a:t>output</a:t>
            </a:r>
          </a:p>
        </p:txBody>
      </p:sp>
      <p:sp>
        <p:nvSpPr>
          <p:cNvPr id="90132" name="Text Box 1044"/>
          <p:cNvSpPr txBox="1">
            <a:spLocks noChangeArrowheads="1"/>
          </p:cNvSpPr>
          <p:nvPr/>
        </p:nvSpPr>
        <p:spPr bwMode="auto">
          <a:xfrm>
            <a:off x="763960" y="2615952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>
                <a:latin typeface="Times New Roman" pitchFamily="18" charset="0"/>
              </a:rPr>
              <a:t>input</a:t>
            </a:r>
          </a:p>
        </p:txBody>
      </p:sp>
      <p:sp>
        <p:nvSpPr>
          <p:cNvPr id="90133" name="Text Box 1045"/>
          <p:cNvSpPr txBox="1">
            <a:spLocks noChangeArrowheads="1"/>
          </p:cNvSpPr>
          <p:nvPr/>
        </p:nvSpPr>
        <p:spPr bwMode="auto">
          <a:xfrm>
            <a:off x="790092" y="4952136"/>
            <a:ext cx="4824536" cy="1754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GB" sz="2400" dirty="0">
                <a:latin typeface="Times New Roman" pitchFamily="18" charset="0"/>
              </a:rPr>
              <a:t>Output unit’s </a:t>
            </a:r>
            <a:r>
              <a:rPr lang="en-GB" sz="2400" i="1" dirty="0">
                <a:latin typeface="Times New Roman" pitchFamily="18" charset="0"/>
              </a:rPr>
              <a:t>input</a:t>
            </a:r>
            <a:r>
              <a:rPr lang="en-GB" sz="2400" dirty="0">
                <a:latin typeface="Times New Roman" pitchFamily="18" charset="0"/>
              </a:rPr>
              <a:t> is the </a:t>
            </a:r>
            <a:r>
              <a:rPr lang="en-GB" sz="2400" i="1" dirty="0">
                <a:latin typeface="Times New Roman" pitchFamily="18" charset="0"/>
              </a:rPr>
              <a:t>output</a:t>
            </a:r>
            <a:r>
              <a:rPr lang="en-GB" sz="2400" dirty="0">
                <a:latin typeface="Times New Roman" pitchFamily="18" charset="0"/>
              </a:rPr>
              <a:t> of hidden </a:t>
            </a:r>
            <a:r>
              <a:rPr lang="en-GB" sz="2400" dirty="0" smtClean="0">
                <a:latin typeface="Times New Roman" pitchFamily="18" charset="0"/>
              </a:rPr>
              <a:t>units</a:t>
            </a:r>
          </a:p>
          <a:p>
            <a:pPr algn="l" eaLnBrk="0" hangingPunct="0">
              <a:spcBef>
                <a:spcPct val="50000"/>
              </a:spcBef>
            </a:pPr>
            <a:r>
              <a:rPr lang="en-GB" sz="2400" dirty="0" smtClean="0">
                <a:latin typeface="Times New Roman" pitchFamily="18" charset="0"/>
              </a:rPr>
              <a:t>Note that </a:t>
            </a:r>
            <a:r>
              <a:rPr lang="en-GB" sz="2400" dirty="0">
                <a:latin typeface="Times New Roman" pitchFamily="18" charset="0"/>
              </a:rPr>
              <a:t>now there are only 3 possible input pairs</a:t>
            </a:r>
          </a:p>
        </p:txBody>
      </p:sp>
    </p:spTree>
    <p:extLst>
      <p:ext uri="{BB962C8B-B14F-4D97-AF65-F5344CB8AC3E}">
        <p14:creationId xmlns:p14="http://schemas.microsoft.com/office/powerpoint/2010/main" val="419528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404813"/>
            <a:ext cx="7772400" cy="1143000"/>
          </a:xfrm>
        </p:spPr>
        <p:txBody>
          <a:bodyPr/>
          <a:lstStyle/>
          <a:p>
            <a:r>
              <a:rPr lang="en-GB"/>
              <a:t>Training multilayer Networks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2420888"/>
            <a:ext cx="7772400" cy="4114800"/>
          </a:xfrm>
        </p:spPr>
        <p:txBody>
          <a:bodyPr/>
          <a:lstStyle/>
          <a:p>
            <a:r>
              <a:rPr lang="en-GB" sz="2400" dirty="0" smtClean="0"/>
              <a:t>The simple perceptron learning rule can’t be applied to a multi-layer network</a:t>
            </a:r>
          </a:p>
          <a:p>
            <a:pPr lvl="1"/>
            <a:r>
              <a:rPr lang="en-US" sz="2000" dirty="0" smtClean="0"/>
              <a:t>A</a:t>
            </a:r>
            <a:r>
              <a:rPr lang="en-GB" sz="2000" dirty="0" smtClean="0"/>
              <a:t>s there is a knock-on effect with the output of one node being the input of the next</a:t>
            </a:r>
          </a:p>
          <a:p>
            <a:r>
              <a:rPr lang="en-GB" sz="2400" dirty="0" smtClean="0"/>
              <a:t>For any given input pattern, we can only easily  calculate the error at the final output node(s)</a:t>
            </a:r>
          </a:p>
          <a:p>
            <a:pPr lvl="1"/>
            <a:r>
              <a:rPr lang="en-GB" sz="2000" dirty="0"/>
              <a:t> </a:t>
            </a:r>
            <a:r>
              <a:rPr lang="en-GB" sz="2000" dirty="0" smtClean="0"/>
              <a:t>we don’t know what the outputs for the hidden nodes should be</a:t>
            </a:r>
          </a:p>
          <a:p>
            <a:r>
              <a:rPr lang="en-GB" sz="2400" dirty="0" smtClean="0"/>
              <a:t>There are 2 ways to find the required weights:</a:t>
            </a:r>
          </a:p>
          <a:p>
            <a:pPr lvl="1"/>
            <a:r>
              <a:rPr lang="en-GB" sz="2000" b="1" dirty="0" err="1" smtClean="0"/>
              <a:t>Backpropagation</a:t>
            </a:r>
            <a:r>
              <a:rPr lang="en-GB" sz="2000" b="1" dirty="0" smtClean="0"/>
              <a:t> </a:t>
            </a:r>
            <a:r>
              <a:rPr lang="en-GB" sz="2000" dirty="0" smtClean="0"/>
              <a:t>(for supervised learning, this week)</a:t>
            </a:r>
          </a:p>
          <a:p>
            <a:pPr lvl="1"/>
            <a:r>
              <a:rPr lang="en-GB" sz="2000" dirty="0" smtClean="0"/>
              <a:t>Evolutionary Algorithm (unsupervised learning, next week)</a:t>
            </a:r>
          </a:p>
        </p:txBody>
      </p:sp>
    </p:spTree>
    <p:extLst>
      <p:ext uri="{BB962C8B-B14F-4D97-AF65-F5344CB8AC3E}">
        <p14:creationId xmlns:p14="http://schemas.microsoft.com/office/powerpoint/2010/main" val="126066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Classification with MLPs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What kind of problems can we use NNs for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Dealing with data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Designing the neural network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Training the network (for classification)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Backpropagation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Testing the network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9374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kind of problems are NNs good at 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/>
              <a:t>Instances represented by many input-output pairs</a:t>
            </a:r>
          </a:p>
          <a:p>
            <a:r>
              <a:rPr lang="en-GB" sz="2400"/>
              <a:t>Target function can be discrete-valued, real-valued, or a vector of real/discrete attributes</a:t>
            </a:r>
          </a:p>
          <a:p>
            <a:r>
              <a:rPr lang="en-GB" sz="2400"/>
              <a:t>Training examples can contain errors</a:t>
            </a:r>
          </a:p>
          <a:p>
            <a:r>
              <a:rPr lang="en-GB" sz="2400"/>
              <a:t>Long training times area acceptable</a:t>
            </a:r>
          </a:p>
          <a:p>
            <a:r>
              <a:rPr lang="en-GB" sz="2400"/>
              <a:t>Fast evaluation of the learned target functions is required</a:t>
            </a:r>
          </a:p>
          <a:p>
            <a:r>
              <a:rPr lang="en-GB" sz="2400"/>
              <a:t>The ability of humans to understand the learned target function is not important </a:t>
            </a:r>
          </a:p>
        </p:txBody>
      </p:sp>
    </p:spTree>
    <p:extLst>
      <p:ext uri="{BB962C8B-B14F-4D97-AF65-F5344CB8AC3E}">
        <p14:creationId xmlns:p14="http://schemas.microsoft.com/office/powerpoint/2010/main" val="285659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when they are not very good ….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/>
              <a:t>If you need to understand the reasons behind output: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E.g medical applications – predicting a heart attack</a:t>
            </a:r>
          </a:p>
          <a:p>
            <a:pPr>
              <a:lnSpc>
                <a:spcPct val="90000"/>
              </a:lnSpc>
            </a:pPr>
            <a:r>
              <a:rPr lang="en-GB" sz="2400"/>
              <a:t>No relationship between input and output variables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E.g day of the week -&gt; weather forecast</a:t>
            </a:r>
          </a:p>
          <a:p>
            <a:pPr>
              <a:lnSpc>
                <a:spcPct val="90000"/>
              </a:lnSpc>
            </a:pPr>
            <a:r>
              <a:rPr lang="en-GB" sz="2400"/>
              <a:t>No relationship between the past and the future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E.g predicting the lottery numbers for next week</a:t>
            </a:r>
          </a:p>
          <a:p>
            <a:pPr>
              <a:lnSpc>
                <a:spcPct val="90000"/>
              </a:lnSpc>
            </a:pPr>
            <a:r>
              <a:rPr lang="en-GB" sz="2400"/>
              <a:t>Training data is very biased: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Only have examples from one particular class (e.g trying to predict class of degree but only have examples of students who obtained 2(1) and 3</a:t>
            </a:r>
            <a:r>
              <a:rPr lang="en-GB" sz="2000" baseline="30000"/>
              <a:t>rd</a:t>
            </a:r>
            <a:r>
              <a:rPr lang="en-GB" sz="200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58764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Dealing with data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What kind of problems can we use NNs for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Dealing with data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Designing the neural network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Training the network (for classification)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Backpropagation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Testing the network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2137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Dealing with data</a:t>
            </a:r>
            <a:endParaRPr lang="en-GB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Factors to consider</a:t>
            </a:r>
          </a:p>
          <a:p>
            <a:pPr lvl="1"/>
            <a:r>
              <a:rPr lang="en-GB" dirty="0" smtClean="0"/>
              <a:t>Available </a:t>
            </a:r>
            <a:r>
              <a:rPr lang="en-GB" dirty="0" smtClean="0"/>
              <a:t>data </a:t>
            </a:r>
          </a:p>
          <a:p>
            <a:pPr lvl="2"/>
            <a:r>
              <a:rPr lang="en-GB" dirty="0" smtClean="0"/>
              <a:t>categorical, numerical, discrete, ordered</a:t>
            </a:r>
            <a:endParaRPr lang="en-GB" dirty="0" smtClean="0"/>
          </a:p>
          <a:p>
            <a:pPr lvl="1"/>
            <a:r>
              <a:rPr lang="en-GB" dirty="0" smtClean="0"/>
              <a:t>input </a:t>
            </a:r>
            <a:r>
              <a:rPr lang="en-GB" dirty="0" smtClean="0"/>
              <a:t>encoding</a:t>
            </a:r>
          </a:p>
          <a:p>
            <a:pPr lvl="2"/>
            <a:r>
              <a:rPr lang="en-GB" dirty="0" smtClean="0"/>
              <a:t>Transforming the data</a:t>
            </a:r>
            <a:endParaRPr lang="en-GB" dirty="0"/>
          </a:p>
          <a:p>
            <a:pPr lvl="1"/>
            <a:r>
              <a:rPr lang="en-GB" dirty="0"/>
              <a:t>output </a:t>
            </a:r>
            <a:r>
              <a:rPr lang="en-GB" dirty="0" smtClean="0"/>
              <a:t>encoding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6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Dealing with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b="1" dirty="0" smtClean="0"/>
              <a:t>Real world data is likely to be messy</a:t>
            </a:r>
          </a:p>
          <a:p>
            <a:r>
              <a:rPr lang="en-GB" dirty="0" smtClean="0"/>
              <a:t>Neural networks need numerical inputs</a:t>
            </a:r>
          </a:p>
          <a:p>
            <a:r>
              <a:rPr lang="en-GB" dirty="0" smtClean="0"/>
              <a:t>Neural networks work best with inputs in range 0-1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sz="2400" dirty="0" smtClean="0">
                <a:solidFill>
                  <a:srgbClr val="FF0000"/>
                </a:solidFill>
              </a:rPr>
              <a:t>Might have missing values for some attributes</a:t>
            </a:r>
          </a:p>
          <a:p>
            <a:r>
              <a:rPr lang="en-GB" sz="2400" dirty="0" smtClean="0">
                <a:solidFill>
                  <a:srgbClr val="FF0000"/>
                </a:solidFill>
              </a:rPr>
              <a:t>Might have irrelevant values</a:t>
            </a:r>
          </a:p>
          <a:p>
            <a:r>
              <a:rPr lang="en-GB" sz="2400" dirty="0" smtClean="0">
                <a:solidFill>
                  <a:srgbClr val="FF0000"/>
                </a:solidFill>
              </a:rPr>
              <a:t>Need to clean a data-set before trying to use with an NN</a:t>
            </a:r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0887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Dealing with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Real world data is likely to be messy</a:t>
            </a:r>
          </a:p>
          <a:p>
            <a:r>
              <a:rPr lang="en-GB" b="1" dirty="0" smtClean="0"/>
              <a:t>Neural networks need numerical inputs</a:t>
            </a:r>
          </a:p>
          <a:p>
            <a:r>
              <a:rPr lang="en-GB" dirty="0" smtClean="0"/>
              <a:t>Neural networks work best with inputs in range 0-1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sz="2400" dirty="0" smtClean="0">
                <a:solidFill>
                  <a:srgbClr val="FF0000"/>
                </a:solidFill>
              </a:rPr>
              <a:t>Real data has attributes of mixed type:</a:t>
            </a:r>
          </a:p>
          <a:p>
            <a:r>
              <a:rPr lang="en-GB" sz="2400" dirty="0" smtClean="0">
                <a:solidFill>
                  <a:srgbClr val="FF0000"/>
                </a:solidFill>
              </a:rPr>
              <a:t>Continuous (1.34, 4.78 etc.)</a:t>
            </a:r>
          </a:p>
          <a:p>
            <a:r>
              <a:rPr lang="en-GB" sz="2400" dirty="0" smtClean="0">
                <a:solidFill>
                  <a:srgbClr val="FF0000"/>
                </a:solidFill>
              </a:rPr>
              <a:t>Discrete  (1,2,3)</a:t>
            </a:r>
          </a:p>
          <a:p>
            <a:r>
              <a:rPr lang="en-GB" sz="2400" dirty="0" smtClean="0">
                <a:solidFill>
                  <a:srgbClr val="FF0000"/>
                </a:solidFill>
              </a:rPr>
              <a:t>Categorical (red, blue, yellow)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982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Overview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Recap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What kind of problems can we use NNs for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Dealing with data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Designing the neural network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Training the network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Backpropagation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Testing the network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Dealing with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Real world data is likely to be messy</a:t>
            </a:r>
          </a:p>
          <a:p>
            <a:r>
              <a:rPr lang="en-GB" dirty="0" smtClean="0"/>
              <a:t>Neural networks need numerical inputs</a:t>
            </a:r>
          </a:p>
          <a:p>
            <a:r>
              <a:rPr lang="en-GB" b="1" dirty="0" smtClean="0"/>
              <a:t>Neural networks work best with inputs in range 0-1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sz="2400" dirty="0" smtClean="0">
                <a:solidFill>
                  <a:srgbClr val="FF0000"/>
                </a:solidFill>
              </a:rPr>
              <a:t>Real data has varied ranges: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	</a:t>
            </a:r>
            <a:r>
              <a:rPr lang="en-GB" sz="2400" dirty="0" smtClean="0">
                <a:solidFill>
                  <a:srgbClr val="FF0000"/>
                </a:solidFill>
              </a:rPr>
              <a:t>0 to 10,000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dirty="0" smtClean="0">
                <a:solidFill>
                  <a:srgbClr val="FF0000"/>
                </a:solidFill>
              </a:rPr>
              <a:t>          -100 to 100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207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400" dirty="0" smtClean="0"/>
              <a:t>Let’s use an example to illustrate how we can deal with data:</a:t>
            </a:r>
          </a:p>
          <a:p>
            <a:r>
              <a:rPr lang="en-GB" sz="2400" dirty="0" smtClean="0"/>
              <a:t>An estate agent want to use a neural network to predict house prices</a:t>
            </a:r>
          </a:p>
          <a:p>
            <a:r>
              <a:rPr lang="en-GB" sz="2400" dirty="0" smtClean="0"/>
              <a:t>Input = collected data</a:t>
            </a:r>
          </a:p>
          <a:p>
            <a:r>
              <a:rPr lang="en-GB" sz="2400" dirty="0" smtClean="0"/>
              <a:t>Output = price of house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2422519"/>
              </p:ext>
            </p:extLst>
          </p:nvPr>
        </p:nvGraphicFramePr>
        <p:xfrm>
          <a:off x="4760913" y="2362200"/>
          <a:ext cx="3770313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771"/>
                <a:gridCol w="1256771"/>
                <a:gridCol w="125677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Attribute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Values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aseline="0" dirty="0" smtClean="0"/>
                        <a:t>Location Rating</a:t>
                      </a:r>
                      <a:endParaRPr lang="en-GB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discrete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1-10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aseline="0" dirty="0" smtClean="0"/>
                        <a:t>House Condition</a:t>
                      </a:r>
                      <a:endParaRPr lang="en-GB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discrete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1-10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Bedrooms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discrete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1-8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aseline="0" dirty="0" smtClean="0"/>
                        <a:t>Bathrooms</a:t>
                      </a:r>
                      <a:endParaRPr lang="en-GB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discrete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1-6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aseline="0" dirty="0" smtClean="0"/>
                        <a:t>Living Area</a:t>
                      </a:r>
                      <a:endParaRPr lang="en-GB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continuous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50m</a:t>
                      </a:r>
                      <a:r>
                        <a:rPr lang="en-GB" sz="1400" baseline="30000" dirty="0" smtClean="0"/>
                        <a:t>2</a:t>
                      </a:r>
                      <a:r>
                        <a:rPr lang="en-GB" sz="1400" dirty="0" smtClean="0"/>
                        <a:t>-250m</a:t>
                      </a:r>
                      <a:r>
                        <a:rPr lang="en-GB" sz="1400" baseline="30000" dirty="0" smtClean="0"/>
                        <a:t>2</a:t>
                      </a:r>
                      <a:endParaRPr lang="en-GB" sz="1400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aseline="0" dirty="0" smtClean="0"/>
                        <a:t>Land Area</a:t>
                      </a:r>
                      <a:endParaRPr lang="en-GB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continuous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100m</a:t>
                      </a:r>
                      <a:r>
                        <a:rPr lang="en-GB" sz="1400" baseline="30000" dirty="0" smtClean="0"/>
                        <a:t>2</a:t>
                      </a:r>
                      <a:r>
                        <a:rPr lang="en-GB" sz="1400" dirty="0" smtClean="0"/>
                        <a:t>-1000m</a:t>
                      </a:r>
                      <a:r>
                        <a:rPr lang="en-GB" sz="1400" baseline="30000" dirty="0" smtClean="0"/>
                        <a:t>2</a:t>
                      </a:r>
                      <a:endParaRPr lang="en-GB" sz="1400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aseline="0" dirty="0" smtClean="0"/>
                        <a:t>Garage</a:t>
                      </a:r>
                      <a:endParaRPr lang="en-GB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categorical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yes/no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aseline="0" dirty="0" smtClean="0"/>
                        <a:t>Heating System</a:t>
                      </a:r>
                      <a:endParaRPr lang="en-GB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categorical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Wood, oil,</a:t>
                      </a:r>
                      <a:r>
                        <a:rPr lang="en-GB" sz="1400" baseline="0" dirty="0" smtClean="0"/>
                        <a:t> gas, electric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aseline="0" dirty="0" smtClean="0"/>
                        <a:t>PRICE</a:t>
                      </a:r>
                      <a:endParaRPr lang="en-GB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continuous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52,500-225,000</a:t>
                      </a:r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85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Dealing with data: Continuous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Continuous data that varies between two </a:t>
            </a:r>
            <a:r>
              <a:rPr lang="en-GB" dirty="0" err="1"/>
              <a:t>preset</a:t>
            </a:r>
            <a:r>
              <a:rPr lang="en-GB" dirty="0"/>
              <a:t> values (minimum and maximum) can easily be </a:t>
            </a:r>
            <a:r>
              <a:rPr lang="en-GB" i="1" dirty="0"/>
              <a:t>normalised</a:t>
            </a:r>
            <a:r>
              <a:rPr lang="en-GB" dirty="0"/>
              <a:t> to gives values between 0 and 1 </a:t>
            </a:r>
            <a:endParaRPr lang="en-GB" dirty="0" smtClean="0"/>
          </a:p>
          <a:p>
            <a:pPr lvl="1"/>
            <a:r>
              <a:rPr lang="en-GB" dirty="0" smtClean="0"/>
              <a:t>(WEKA does this for you automatically)</a:t>
            </a:r>
            <a:endParaRPr lang="en-GB" dirty="0"/>
          </a:p>
          <a:p>
            <a:endParaRPr lang="en-GB" dirty="0"/>
          </a:p>
        </p:txBody>
      </p:sp>
      <p:grpSp>
        <p:nvGrpSpPr>
          <p:cNvPr id="10" name="Group 9"/>
          <p:cNvGrpSpPr/>
          <p:nvPr/>
        </p:nvGrpSpPr>
        <p:grpSpPr>
          <a:xfrm>
            <a:off x="1979712" y="4797152"/>
            <a:ext cx="5334000" cy="1676400"/>
            <a:chOff x="2438400" y="4191000"/>
            <a:chExt cx="5334000" cy="1676400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438400" y="4191000"/>
              <a:ext cx="5334000" cy="16764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2911475" y="4724400"/>
              <a:ext cx="41417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dirty="0">
                  <a:latin typeface="Times New Roman" pitchFamily="18" charset="0"/>
                </a:rPr>
                <a:t>New value = actual value - minimum value</a:t>
              </a:r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3810000" y="5105400"/>
              <a:ext cx="3295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>
                  <a:latin typeface="Times New Roman" pitchFamily="18" charset="0"/>
                </a:rPr>
                <a:t>maximum value - minimum value</a:t>
              </a:r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>
              <a:off x="4191000" y="5105400"/>
              <a:ext cx="2895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7175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2032000" y="5245894"/>
            <a:ext cx="5715000" cy="1371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 Example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/>
              <a:t>Area of houses in the training set varies between 59 and 231 square metres</a:t>
            </a:r>
          </a:p>
          <a:p>
            <a:r>
              <a:rPr lang="en-GB" sz="2400" dirty="0"/>
              <a:t>Set minimum to 50 and maximum to </a:t>
            </a:r>
            <a:r>
              <a:rPr lang="en-GB" sz="2400" dirty="0" smtClean="0"/>
              <a:t>250</a:t>
            </a:r>
          </a:p>
          <a:p>
            <a:pPr lvl="1"/>
            <a:r>
              <a:rPr lang="en-GB" sz="2000" dirty="0" smtClean="0"/>
              <a:t>Leave some room at extremes for values that might not appear in your data</a:t>
            </a:r>
            <a:endParaRPr lang="en-GB" sz="2000" dirty="0"/>
          </a:p>
          <a:p>
            <a:r>
              <a:rPr lang="en-GB" sz="2400" dirty="0"/>
              <a:t>An area of say </a:t>
            </a:r>
            <a:r>
              <a:rPr lang="en-GB" sz="2400" dirty="0" smtClean="0"/>
              <a:t>121m</a:t>
            </a:r>
            <a:r>
              <a:rPr lang="en-GB" sz="2400" baseline="30000" dirty="0" smtClean="0"/>
              <a:t>2 </a:t>
            </a:r>
            <a:r>
              <a:rPr lang="en-GB" sz="2400" dirty="0" smtClean="0"/>
              <a:t> is </a:t>
            </a:r>
            <a:r>
              <a:rPr lang="en-GB" sz="2400" dirty="0"/>
              <a:t>then mapped to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2555875" y="5373688"/>
            <a:ext cx="2763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dirty="0">
                <a:latin typeface="Times New Roman" pitchFamily="18" charset="0"/>
              </a:rPr>
              <a:t>New value of 121 =  121-50</a:t>
            </a:r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>
            <a:off x="4584700" y="56721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646" name="Text Box 6"/>
          <p:cNvSpPr txBox="1">
            <a:spLocks noChangeArrowheads="1"/>
          </p:cNvSpPr>
          <p:nvPr/>
        </p:nvSpPr>
        <p:spPr bwMode="auto">
          <a:xfrm>
            <a:off x="4432300" y="5748338"/>
            <a:ext cx="83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>
                <a:latin typeface="Times New Roman" pitchFamily="18" charset="0"/>
              </a:rPr>
              <a:t>250-50</a:t>
            </a: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5880100" y="5367338"/>
            <a:ext cx="884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>
                <a:latin typeface="Times New Roman" pitchFamily="18" charset="0"/>
              </a:rPr>
              <a:t>= 0.355</a:t>
            </a:r>
          </a:p>
        </p:txBody>
      </p:sp>
    </p:spTree>
    <p:extLst>
      <p:ext uri="{BB962C8B-B14F-4D97-AF65-F5344CB8AC3E}">
        <p14:creationId xmlns:p14="http://schemas.microsoft.com/office/powerpoint/2010/main" val="83719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we convert the output to a price ?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2348880"/>
            <a:ext cx="7772400" cy="4114800"/>
          </a:xfrm>
        </p:spPr>
        <p:txBody>
          <a:bodyPr/>
          <a:lstStyle/>
          <a:p>
            <a:r>
              <a:rPr lang="en-GB" sz="2400" dirty="0" smtClean="0"/>
              <a:t>We can do the same for the output: </a:t>
            </a:r>
            <a:endParaRPr lang="en-GB" sz="2400" dirty="0"/>
          </a:p>
          <a:p>
            <a:r>
              <a:rPr lang="en-GB" sz="2400" dirty="0"/>
              <a:t>Prices vary between £52500 and  £225,000</a:t>
            </a:r>
          </a:p>
          <a:p>
            <a:r>
              <a:rPr lang="en-GB" sz="2400" dirty="0"/>
              <a:t>Set up output so that £50000 maps to 0, and </a:t>
            </a:r>
            <a:r>
              <a:rPr lang="en-GB" sz="2400" dirty="0" smtClean="0"/>
              <a:t>£25000 0 maps to 1</a:t>
            </a:r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1763688" y="4365104"/>
                <a:ext cx="5715000" cy="137160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3688" y="4365104"/>
                <a:ext cx="5715000" cy="13716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27784" y="4653136"/>
                <a:ext cx="3699915" cy="510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output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/>
                          </a:rPr>
                          <m:t>120,920−50,000</m:t>
                        </m:r>
                      </m:num>
                      <m:den>
                        <m:r>
                          <a:rPr lang="en-GB" b="0" i="1" smtClean="0">
                            <a:latin typeface="Cambria Math"/>
                          </a:rPr>
                          <m:t>250,000−50,000</m:t>
                        </m:r>
                      </m:den>
                    </m:f>
                    <m:r>
                      <a:rPr lang="en-GB" b="0" i="1" smtClean="0">
                        <a:latin typeface="Cambria Math"/>
                      </a:rPr>
                      <m:t>=0.3546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4653136"/>
                <a:ext cx="3699915" cy="510653"/>
              </a:xfrm>
              <a:prstGeom prst="rect">
                <a:avLst/>
              </a:prstGeom>
              <a:blipFill rotWithShape="1">
                <a:blip r:embed="rId4"/>
                <a:stretch>
                  <a:fillRect b="-7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899592" y="5877272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that the NN is unlikely to be good on new data that is outside of the boundaries you set so choose them carefully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66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Discrete Data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2347913"/>
            <a:ext cx="7772400" cy="4114800"/>
          </a:xfrm>
        </p:spPr>
        <p:txBody>
          <a:bodyPr/>
          <a:lstStyle/>
          <a:p>
            <a:r>
              <a:rPr lang="en-GB" sz="2400" dirty="0"/>
              <a:t>Discrete data such as number of bedrooms, number of bathrooms, also has minimum and maximum values</a:t>
            </a:r>
          </a:p>
          <a:p>
            <a:r>
              <a:rPr lang="en-GB" sz="2400" dirty="0" smtClean="0"/>
              <a:t>Convert to numerical values on a scale:</a:t>
            </a:r>
            <a:endParaRPr lang="en-GB" sz="2400" dirty="0"/>
          </a:p>
        </p:txBody>
      </p:sp>
      <p:sp>
        <p:nvSpPr>
          <p:cNvPr id="113675" name="Rectangle 11"/>
          <p:cNvSpPr>
            <a:spLocks noChangeArrowheads="1"/>
          </p:cNvSpPr>
          <p:nvPr/>
        </p:nvSpPr>
        <p:spPr bwMode="auto">
          <a:xfrm>
            <a:off x="2981325" y="4314825"/>
            <a:ext cx="685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3676" name="Rectangle 12"/>
          <p:cNvSpPr>
            <a:spLocks noChangeArrowheads="1"/>
          </p:cNvSpPr>
          <p:nvPr/>
        </p:nvSpPr>
        <p:spPr bwMode="auto">
          <a:xfrm>
            <a:off x="2981325" y="4695825"/>
            <a:ext cx="685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2981325" y="5457825"/>
            <a:ext cx="685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3678" name="Rectangle 14"/>
          <p:cNvSpPr>
            <a:spLocks noChangeArrowheads="1"/>
          </p:cNvSpPr>
          <p:nvPr/>
        </p:nvSpPr>
        <p:spPr bwMode="auto">
          <a:xfrm>
            <a:off x="2981325" y="5076825"/>
            <a:ext cx="685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3679" name="Rectangle 15"/>
          <p:cNvSpPr>
            <a:spLocks noChangeArrowheads="1"/>
          </p:cNvSpPr>
          <p:nvPr/>
        </p:nvSpPr>
        <p:spPr bwMode="auto">
          <a:xfrm>
            <a:off x="2981325" y="5838825"/>
            <a:ext cx="685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3681" name="Rectangle 17"/>
          <p:cNvSpPr>
            <a:spLocks noChangeArrowheads="1"/>
          </p:cNvSpPr>
          <p:nvPr/>
        </p:nvSpPr>
        <p:spPr bwMode="auto">
          <a:xfrm>
            <a:off x="1152525" y="4314825"/>
            <a:ext cx="18288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3209925" y="43148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GB">
                <a:latin typeface="Times New Roman" pitchFamily="18" charset="0"/>
              </a:rPr>
              <a:t>0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3213100" y="47418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GB">
                <a:latin typeface="Times New Roman" pitchFamily="18" charset="0"/>
              </a:rPr>
              <a:t>1</a:t>
            </a:r>
          </a:p>
        </p:txBody>
      </p:sp>
      <p:sp>
        <p:nvSpPr>
          <p:cNvPr id="113684" name="Text Box 20"/>
          <p:cNvSpPr txBox="1">
            <a:spLocks noChangeArrowheads="1"/>
          </p:cNvSpPr>
          <p:nvPr/>
        </p:nvSpPr>
        <p:spPr bwMode="auto">
          <a:xfrm>
            <a:off x="3213100" y="51228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GB">
                <a:latin typeface="Times New Roman" pitchFamily="18" charset="0"/>
              </a:rPr>
              <a:t>2</a:t>
            </a:r>
          </a:p>
        </p:txBody>
      </p:sp>
      <p:sp>
        <p:nvSpPr>
          <p:cNvPr id="113685" name="Text Box 21"/>
          <p:cNvSpPr txBox="1">
            <a:spLocks noChangeArrowheads="1"/>
          </p:cNvSpPr>
          <p:nvPr/>
        </p:nvSpPr>
        <p:spPr bwMode="auto">
          <a:xfrm>
            <a:off x="3209925" y="55483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GB" dirty="0">
                <a:latin typeface="Times New Roman" pitchFamily="18" charset="0"/>
              </a:rPr>
              <a:t>3</a:t>
            </a:r>
          </a:p>
        </p:txBody>
      </p:sp>
      <p:sp>
        <p:nvSpPr>
          <p:cNvPr id="113686" name="Text Box 22"/>
          <p:cNvSpPr txBox="1">
            <a:spLocks noChangeArrowheads="1"/>
          </p:cNvSpPr>
          <p:nvPr/>
        </p:nvSpPr>
        <p:spPr bwMode="auto">
          <a:xfrm>
            <a:off x="3057525" y="5915025"/>
            <a:ext cx="555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GB">
                <a:latin typeface="Times New Roman" pitchFamily="18" charset="0"/>
              </a:rPr>
              <a:t>&gt;=4</a:t>
            </a:r>
          </a:p>
        </p:txBody>
      </p:sp>
      <p:sp>
        <p:nvSpPr>
          <p:cNvPr id="113687" name="Text Box 23"/>
          <p:cNvSpPr txBox="1">
            <a:spLocks noChangeArrowheads="1"/>
          </p:cNvSpPr>
          <p:nvPr/>
        </p:nvSpPr>
        <p:spPr bwMode="auto">
          <a:xfrm>
            <a:off x="1371600" y="5029200"/>
            <a:ext cx="123825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>
                <a:latin typeface="Times New Roman" pitchFamily="18" charset="0"/>
              </a:rPr>
              <a:t>Number of 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>
                <a:latin typeface="Times New Roman" pitchFamily="18" charset="0"/>
              </a:rPr>
              <a:t>bedrooms</a:t>
            </a:r>
          </a:p>
        </p:txBody>
      </p:sp>
      <p:sp>
        <p:nvSpPr>
          <p:cNvPr id="113692" name="Line 28"/>
          <p:cNvSpPr>
            <a:spLocks noChangeShapeType="1"/>
          </p:cNvSpPr>
          <p:nvPr/>
        </p:nvSpPr>
        <p:spPr bwMode="auto">
          <a:xfrm>
            <a:off x="5181600" y="41910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3693" name="Line 29"/>
          <p:cNvSpPr>
            <a:spLocks noChangeShapeType="1"/>
          </p:cNvSpPr>
          <p:nvPr/>
        </p:nvSpPr>
        <p:spPr bwMode="auto">
          <a:xfrm flipV="1">
            <a:off x="3657600" y="41910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3694" name="Line 30"/>
          <p:cNvSpPr>
            <a:spLocks noChangeShapeType="1"/>
          </p:cNvSpPr>
          <p:nvPr/>
        </p:nvSpPr>
        <p:spPr bwMode="auto">
          <a:xfrm>
            <a:off x="3657600" y="6019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3695" name="Line 31"/>
          <p:cNvSpPr>
            <a:spLocks noChangeShapeType="1"/>
          </p:cNvSpPr>
          <p:nvPr/>
        </p:nvSpPr>
        <p:spPr bwMode="auto">
          <a:xfrm flipV="1">
            <a:off x="3657600" y="46482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3696" name="Line 32"/>
          <p:cNvSpPr>
            <a:spLocks noChangeShapeType="1"/>
          </p:cNvSpPr>
          <p:nvPr/>
        </p:nvSpPr>
        <p:spPr bwMode="auto">
          <a:xfrm>
            <a:off x="3657600" y="5257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3697" name="Line 33"/>
          <p:cNvSpPr>
            <a:spLocks noChangeShapeType="1"/>
          </p:cNvSpPr>
          <p:nvPr/>
        </p:nvSpPr>
        <p:spPr bwMode="auto">
          <a:xfrm>
            <a:off x="3657600" y="56388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3698" name="Text Box 34"/>
          <p:cNvSpPr txBox="1">
            <a:spLocks noChangeArrowheads="1"/>
          </p:cNvSpPr>
          <p:nvPr/>
        </p:nvSpPr>
        <p:spPr bwMode="auto">
          <a:xfrm>
            <a:off x="5257800" y="4038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>
                <a:latin typeface="Times New Roman" pitchFamily="18" charset="0"/>
              </a:rPr>
              <a:t>0</a:t>
            </a:r>
          </a:p>
        </p:txBody>
      </p:sp>
      <p:sp>
        <p:nvSpPr>
          <p:cNvPr id="113699" name="Text Box 35"/>
          <p:cNvSpPr txBox="1">
            <a:spLocks noChangeArrowheads="1"/>
          </p:cNvSpPr>
          <p:nvPr/>
        </p:nvSpPr>
        <p:spPr bwMode="auto">
          <a:xfrm>
            <a:off x="5181600" y="4495800"/>
            <a:ext cx="58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GB">
                <a:latin typeface="Times New Roman" pitchFamily="18" charset="0"/>
              </a:rPr>
              <a:t>0.25</a:t>
            </a:r>
          </a:p>
        </p:txBody>
      </p:sp>
      <p:sp>
        <p:nvSpPr>
          <p:cNvPr id="113700" name="Text Box 36"/>
          <p:cNvSpPr txBox="1">
            <a:spLocks noChangeArrowheads="1"/>
          </p:cNvSpPr>
          <p:nvPr/>
        </p:nvSpPr>
        <p:spPr bwMode="auto">
          <a:xfrm>
            <a:off x="5257800" y="5029200"/>
            <a:ext cx="469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GB">
                <a:latin typeface="Times New Roman" pitchFamily="18" charset="0"/>
              </a:rPr>
              <a:t>0.5</a:t>
            </a:r>
          </a:p>
        </p:txBody>
      </p:sp>
      <p:sp>
        <p:nvSpPr>
          <p:cNvPr id="113701" name="Text Box 37"/>
          <p:cNvSpPr txBox="1">
            <a:spLocks noChangeArrowheads="1"/>
          </p:cNvSpPr>
          <p:nvPr/>
        </p:nvSpPr>
        <p:spPr bwMode="auto">
          <a:xfrm>
            <a:off x="5257800" y="5715000"/>
            <a:ext cx="58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GB">
                <a:latin typeface="Times New Roman" pitchFamily="18" charset="0"/>
              </a:rPr>
              <a:t>0.75</a:t>
            </a:r>
          </a:p>
        </p:txBody>
      </p:sp>
      <p:sp>
        <p:nvSpPr>
          <p:cNvPr id="113702" name="Text Box 38"/>
          <p:cNvSpPr txBox="1">
            <a:spLocks noChangeArrowheads="1"/>
          </p:cNvSpPr>
          <p:nvPr/>
        </p:nvSpPr>
        <p:spPr bwMode="auto">
          <a:xfrm>
            <a:off x="5334000" y="6172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GB">
                <a:latin typeface="Times New Roman" pitchFamily="18" charset="0"/>
              </a:rPr>
              <a:t>1</a:t>
            </a:r>
          </a:p>
        </p:txBody>
      </p:sp>
      <p:sp>
        <p:nvSpPr>
          <p:cNvPr id="113703" name="Text Box 39"/>
          <p:cNvSpPr txBox="1">
            <a:spLocks noChangeArrowheads="1"/>
          </p:cNvSpPr>
          <p:nvPr/>
        </p:nvSpPr>
        <p:spPr bwMode="auto">
          <a:xfrm>
            <a:off x="6400800" y="4038600"/>
            <a:ext cx="1422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>
                <a:latin typeface="Times New Roman" pitchFamily="18" charset="0"/>
              </a:rPr>
              <a:t>No bedrooms</a:t>
            </a:r>
          </a:p>
        </p:txBody>
      </p:sp>
      <p:sp>
        <p:nvSpPr>
          <p:cNvPr id="113704" name="Text Box 40"/>
          <p:cNvSpPr txBox="1">
            <a:spLocks noChangeArrowheads="1"/>
          </p:cNvSpPr>
          <p:nvPr/>
        </p:nvSpPr>
        <p:spPr bwMode="auto">
          <a:xfrm>
            <a:off x="6477000" y="4495800"/>
            <a:ext cx="1168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GB">
                <a:latin typeface="Times New Roman" pitchFamily="18" charset="0"/>
              </a:rPr>
              <a:t>1 bedroom</a:t>
            </a:r>
          </a:p>
        </p:txBody>
      </p:sp>
      <p:sp>
        <p:nvSpPr>
          <p:cNvPr id="113705" name="Text Box 41"/>
          <p:cNvSpPr txBox="1">
            <a:spLocks noChangeArrowheads="1"/>
          </p:cNvSpPr>
          <p:nvPr/>
        </p:nvSpPr>
        <p:spPr bwMode="auto">
          <a:xfrm>
            <a:off x="6400800" y="5029200"/>
            <a:ext cx="1257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GB">
                <a:latin typeface="Times New Roman" pitchFamily="18" charset="0"/>
              </a:rPr>
              <a:t>2 bedrooms</a:t>
            </a:r>
          </a:p>
        </p:txBody>
      </p:sp>
      <p:sp>
        <p:nvSpPr>
          <p:cNvPr id="113706" name="Text Box 42"/>
          <p:cNvSpPr txBox="1">
            <a:spLocks noChangeArrowheads="1"/>
          </p:cNvSpPr>
          <p:nvPr/>
        </p:nvSpPr>
        <p:spPr bwMode="auto">
          <a:xfrm>
            <a:off x="6400800" y="5562600"/>
            <a:ext cx="1257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GB">
                <a:latin typeface="Times New Roman" pitchFamily="18" charset="0"/>
              </a:rPr>
              <a:t>3 bedrooms</a:t>
            </a:r>
          </a:p>
        </p:txBody>
      </p:sp>
      <p:sp>
        <p:nvSpPr>
          <p:cNvPr id="113707" name="Text Box 43"/>
          <p:cNvSpPr txBox="1">
            <a:spLocks noChangeArrowheads="1"/>
          </p:cNvSpPr>
          <p:nvPr/>
        </p:nvSpPr>
        <p:spPr bwMode="auto">
          <a:xfrm>
            <a:off x="6248400" y="6019800"/>
            <a:ext cx="226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GB">
                <a:latin typeface="Times New Roman" pitchFamily="18" charset="0"/>
              </a:rPr>
              <a:t>More than 4 bedrooms</a:t>
            </a:r>
          </a:p>
        </p:txBody>
      </p:sp>
    </p:spTree>
    <p:extLst>
      <p:ext uri="{BB962C8B-B14F-4D97-AF65-F5344CB8AC3E}">
        <p14:creationId xmlns:p14="http://schemas.microsoft.com/office/powerpoint/2010/main" val="44229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Categorical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For data with a fixed number of categories </a:t>
            </a:r>
            <a:r>
              <a:rPr lang="en-GB" sz="2000" i="1" dirty="0" smtClean="0"/>
              <a:t>n</a:t>
            </a:r>
            <a:r>
              <a:rPr lang="en-GB" sz="2000" dirty="0" smtClean="0"/>
              <a:t>, represent as n attributes where one attribute is 1 and the rest are 0</a:t>
            </a:r>
          </a:p>
          <a:p>
            <a:r>
              <a:rPr lang="en-GB" sz="2000" dirty="0" smtClean="0"/>
              <a:t>This is called a 1-of-N encoding (it uses N inputs of which 1 is set to 1)</a:t>
            </a:r>
          </a:p>
          <a:p>
            <a:endParaRPr lang="en-GB" sz="24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95736" y="4197998"/>
            <a:ext cx="4248472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lvl="1" eaLnBrk="0" hangingPunct="0">
              <a:lnSpc>
                <a:spcPct val="90000"/>
              </a:lnSpc>
              <a:buFont typeface="Wingdings" pitchFamily="2" charset="2"/>
              <a:buNone/>
            </a:pPr>
            <a:r>
              <a:rPr lang="en-GB" sz="2800" dirty="0" smtClean="0">
                <a:latin typeface="Times New Roman" pitchFamily="18" charset="0"/>
              </a:rPr>
              <a:t>Wood          </a:t>
            </a:r>
            <a:r>
              <a:rPr lang="en-GB" sz="2800" dirty="0">
                <a:latin typeface="Times New Roman" pitchFamily="18" charset="0"/>
              </a:rPr>
              <a:t>1   0   0   0</a:t>
            </a:r>
          </a:p>
          <a:p>
            <a:pPr lvl="1" eaLnBrk="0" hangingPunct="0">
              <a:lnSpc>
                <a:spcPct val="90000"/>
              </a:lnSpc>
              <a:buFont typeface="Wingdings" pitchFamily="2" charset="2"/>
              <a:buNone/>
            </a:pPr>
            <a:r>
              <a:rPr lang="en-GB" sz="2800" dirty="0">
                <a:latin typeface="Times New Roman" pitchFamily="18" charset="0"/>
              </a:rPr>
              <a:t>Oil               0   1   0   0</a:t>
            </a:r>
          </a:p>
          <a:p>
            <a:pPr lvl="1" eaLnBrk="0" hangingPunct="0">
              <a:lnSpc>
                <a:spcPct val="90000"/>
              </a:lnSpc>
              <a:buFont typeface="Wingdings" pitchFamily="2" charset="2"/>
              <a:buNone/>
            </a:pPr>
            <a:r>
              <a:rPr lang="en-GB" sz="2800" dirty="0">
                <a:latin typeface="Times New Roman" pitchFamily="18" charset="0"/>
              </a:rPr>
              <a:t>Gas              0   0   1   0</a:t>
            </a:r>
          </a:p>
          <a:p>
            <a:pPr lvl="1" eaLnBrk="0" hangingPunct="0">
              <a:lnSpc>
                <a:spcPct val="90000"/>
              </a:lnSpc>
              <a:buFont typeface="Wingdings" pitchFamily="2" charset="2"/>
              <a:buNone/>
            </a:pPr>
            <a:r>
              <a:rPr lang="en-GB" sz="2800" dirty="0">
                <a:latin typeface="Times New Roman" pitchFamily="18" charset="0"/>
              </a:rPr>
              <a:t>Electric        0   0   0   1</a:t>
            </a:r>
            <a:r>
              <a:rPr lang="en-GB" sz="2400" dirty="0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069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Categorical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Don’t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FF0000"/>
                </a:solidFill>
              </a:rPr>
              <a:t>convert to a scale!</a:t>
            </a:r>
          </a:p>
          <a:p>
            <a:pPr lvl="1"/>
            <a:r>
              <a:rPr lang="en-GB" dirty="0" smtClean="0"/>
              <a:t>Wood 0.2</a:t>
            </a:r>
          </a:p>
          <a:p>
            <a:pPr lvl="1"/>
            <a:r>
              <a:rPr lang="en-GB" dirty="0" smtClean="0"/>
              <a:t>Oil   0.4</a:t>
            </a:r>
          </a:p>
          <a:p>
            <a:pPr lvl="1"/>
            <a:r>
              <a:rPr lang="en-GB" dirty="0" smtClean="0"/>
              <a:t>Gas 0.6</a:t>
            </a:r>
          </a:p>
          <a:p>
            <a:pPr lvl="1"/>
            <a:r>
              <a:rPr lang="en-GB" dirty="0" smtClean="0"/>
              <a:t>Electric 0.8</a:t>
            </a:r>
          </a:p>
          <a:p>
            <a:r>
              <a:rPr lang="en-GB" dirty="0" smtClean="0"/>
              <a:t>Why ? </a:t>
            </a:r>
          </a:p>
          <a:p>
            <a:pPr lvl="1"/>
            <a:r>
              <a:rPr lang="en-GB" dirty="0" smtClean="0"/>
              <a:t>It introduce as false ordering into the data</a:t>
            </a:r>
          </a:p>
          <a:p>
            <a:pPr lvl="1"/>
            <a:r>
              <a:rPr lang="en-GB" dirty="0" smtClean="0"/>
              <a:t>In categorical data, there is no ordering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959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Categorical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>
                <a:solidFill>
                  <a:srgbClr val="FF0000"/>
                </a:solidFill>
              </a:rPr>
              <a:t>Also avoid converting to a ‘binary’ representation</a:t>
            </a:r>
          </a:p>
          <a:p>
            <a:r>
              <a:rPr lang="en-GB" sz="2400" dirty="0" err="1" smtClean="0"/>
              <a:t>E.g</a:t>
            </a:r>
            <a:r>
              <a:rPr lang="en-GB" sz="2400" dirty="0" smtClean="0"/>
              <a:t> the 4 categorical values could be represented by 2 neurons:</a:t>
            </a:r>
          </a:p>
          <a:p>
            <a:pPr lvl="1"/>
            <a:r>
              <a:rPr lang="en-GB" sz="2000" dirty="0" smtClean="0"/>
              <a:t>Wood   00</a:t>
            </a:r>
          </a:p>
          <a:p>
            <a:pPr lvl="1"/>
            <a:r>
              <a:rPr lang="en-GB" sz="2000" dirty="0" smtClean="0"/>
              <a:t>Oil  01</a:t>
            </a:r>
          </a:p>
          <a:p>
            <a:pPr lvl="1"/>
            <a:r>
              <a:rPr lang="en-GB" sz="2000" dirty="0" smtClean="0"/>
              <a:t>Gas 10</a:t>
            </a:r>
          </a:p>
          <a:p>
            <a:pPr lvl="1"/>
            <a:r>
              <a:rPr lang="en-GB" sz="2000" dirty="0" smtClean="0"/>
              <a:t>Electric 11</a:t>
            </a:r>
          </a:p>
          <a:p>
            <a:r>
              <a:rPr lang="en-GB" sz="2400" dirty="0" smtClean="0"/>
              <a:t>Again this introduce a false notion of order and relationship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7976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Dealing with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362201"/>
            <a:ext cx="7622232" cy="1498848"/>
          </a:xfrm>
        </p:spPr>
        <p:txBody>
          <a:bodyPr/>
          <a:lstStyle/>
          <a:p>
            <a:r>
              <a:rPr lang="en-GB" dirty="0" smtClean="0"/>
              <a:t>Using these rules, transform each record in your data set to a suitable format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033490"/>
              </p:ext>
            </p:extLst>
          </p:nvPr>
        </p:nvGraphicFramePr>
        <p:xfrm>
          <a:off x="1115616" y="3861048"/>
          <a:ext cx="7416826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092"/>
                <a:gridCol w="947578"/>
                <a:gridCol w="885835"/>
                <a:gridCol w="953976"/>
                <a:gridCol w="676996"/>
                <a:gridCol w="656073"/>
                <a:gridCol w="824092"/>
                <a:gridCol w="824092"/>
                <a:gridCol w="824092"/>
              </a:tblGrid>
              <a:tr h="68389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condition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bedrooms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Bathrooms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Living area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Land</a:t>
                      </a: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</a:rPr>
                        <a:t> area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Garage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Heating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6225"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682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oil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£120,920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554255"/>
              </p:ext>
            </p:extLst>
          </p:nvPr>
        </p:nvGraphicFramePr>
        <p:xfrm>
          <a:off x="1115616" y="5141699"/>
          <a:ext cx="7848872" cy="1281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92"/>
                <a:gridCol w="1022318"/>
                <a:gridCol w="955705"/>
                <a:gridCol w="1029222"/>
                <a:gridCol w="730395"/>
                <a:gridCol w="828668"/>
                <a:gridCol w="384122"/>
                <a:gridCol w="384122"/>
                <a:gridCol w="238636"/>
                <a:gridCol w="238636"/>
                <a:gridCol w="238636"/>
                <a:gridCol w="238636"/>
                <a:gridCol w="670684"/>
              </a:tblGrid>
              <a:tr h="759058">
                <a:tc>
                  <a:txBody>
                    <a:bodyPr/>
                    <a:lstStyle/>
                    <a:p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condition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bedrooms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Bathrooms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Living area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Land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 area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66FF33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Garage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66FF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Heating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66FF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66FF33"/>
                    </a:solidFill>
                  </a:tcPr>
                </a:tc>
              </a:tr>
              <a:tr h="522630">
                <a:tc>
                  <a:txBody>
                    <a:bodyPr/>
                    <a:lstStyle/>
                    <a:p>
                      <a:r>
                        <a:rPr lang="en-GB" dirty="0" smtClean="0"/>
                        <a:t>0.7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0.75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0.355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0.468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0.3546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6300192" y="5013176"/>
            <a:ext cx="1080120" cy="1656184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52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2"/>
          <p:cNvSpPr>
            <a:spLocks noChangeArrowheads="1"/>
          </p:cNvSpPr>
          <p:nvPr/>
        </p:nvSpPr>
        <p:spPr bwMode="auto">
          <a:xfrm>
            <a:off x="1625600" y="2530475"/>
            <a:ext cx="6429375" cy="7858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Recap Simple </a:t>
            </a:r>
            <a:r>
              <a:rPr lang="en-US" dirty="0" err="1" smtClean="0"/>
              <a:t>Perceptrons</a:t>
            </a:r>
            <a:endParaRPr lang="en-US" dirty="0" smtClean="0"/>
          </a:p>
        </p:txBody>
      </p:sp>
      <p:grpSp>
        <p:nvGrpSpPr>
          <p:cNvPr id="2053" name="Group 35"/>
          <p:cNvGrpSpPr>
            <a:grpSpLocks/>
          </p:cNvGrpSpPr>
          <p:nvPr/>
        </p:nvGrpSpPr>
        <p:grpSpPr bwMode="auto">
          <a:xfrm>
            <a:off x="1403350" y="3789363"/>
            <a:ext cx="3352800" cy="2438400"/>
            <a:chOff x="3477" y="2512"/>
            <a:chExt cx="2112" cy="1536"/>
          </a:xfrm>
        </p:grpSpPr>
        <p:sp>
          <p:nvSpPr>
            <p:cNvPr id="2071" name="Oval 4"/>
            <p:cNvSpPr>
              <a:spLocks noChangeArrowheads="1"/>
            </p:cNvSpPr>
            <p:nvPr/>
          </p:nvSpPr>
          <p:spPr bwMode="auto">
            <a:xfrm>
              <a:off x="4197" y="2896"/>
              <a:ext cx="816" cy="7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2400">
                  <a:ea typeface="ＭＳ Ｐゴシック" pitchFamily="28" charset="-128"/>
                </a:rPr>
                <a:t>Neuron</a:t>
              </a:r>
            </a:p>
          </p:txBody>
        </p:sp>
        <p:sp>
          <p:nvSpPr>
            <p:cNvPr id="2072" name="Line 5"/>
            <p:cNvSpPr>
              <a:spLocks noChangeShapeType="1"/>
            </p:cNvSpPr>
            <p:nvPr/>
          </p:nvSpPr>
          <p:spPr bwMode="auto">
            <a:xfrm>
              <a:off x="5013" y="328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73" name="Line 6"/>
            <p:cNvSpPr>
              <a:spLocks noChangeShapeType="1"/>
            </p:cNvSpPr>
            <p:nvPr/>
          </p:nvSpPr>
          <p:spPr bwMode="auto">
            <a:xfrm>
              <a:off x="3669" y="2512"/>
              <a:ext cx="62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74" name="Line 7"/>
            <p:cNvSpPr>
              <a:spLocks noChangeShapeType="1"/>
            </p:cNvSpPr>
            <p:nvPr/>
          </p:nvSpPr>
          <p:spPr bwMode="auto">
            <a:xfrm>
              <a:off x="3477" y="328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75" name="Line 8"/>
            <p:cNvSpPr>
              <a:spLocks noChangeShapeType="1"/>
            </p:cNvSpPr>
            <p:nvPr/>
          </p:nvSpPr>
          <p:spPr bwMode="auto">
            <a:xfrm>
              <a:off x="3525" y="2848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76" name="Line 9"/>
            <p:cNvSpPr>
              <a:spLocks noChangeShapeType="1"/>
            </p:cNvSpPr>
            <p:nvPr/>
          </p:nvSpPr>
          <p:spPr bwMode="auto">
            <a:xfrm flipV="1">
              <a:off x="3573" y="3520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77" name="Line 10"/>
            <p:cNvSpPr>
              <a:spLocks noChangeShapeType="1"/>
            </p:cNvSpPr>
            <p:nvPr/>
          </p:nvSpPr>
          <p:spPr bwMode="auto">
            <a:xfrm flipV="1">
              <a:off x="3765" y="3664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78" name="Oval 11"/>
            <p:cNvSpPr>
              <a:spLocks noChangeArrowheads="1"/>
            </p:cNvSpPr>
            <p:nvPr/>
          </p:nvSpPr>
          <p:spPr bwMode="auto">
            <a:xfrm>
              <a:off x="3861" y="2608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2400">
                  <a:ea typeface="ＭＳ Ｐゴシック" pitchFamily="28" charset="-128"/>
                </a:rPr>
                <a:t>w</a:t>
              </a:r>
            </a:p>
          </p:txBody>
        </p:sp>
        <p:sp>
          <p:nvSpPr>
            <p:cNvPr id="2079" name="Oval 12"/>
            <p:cNvSpPr>
              <a:spLocks noChangeArrowheads="1"/>
            </p:cNvSpPr>
            <p:nvPr/>
          </p:nvSpPr>
          <p:spPr bwMode="auto">
            <a:xfrm>
              <a:off x="3669" y="2848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2400">
                  <a:ea typeface="ＭＳ Ｐゴシック" pitchFamily="28" charset="-128"/>
                </a:rPr>
                <a:t>w</a:t>
              </a:r>
            </a:p>
          </p:txBody>
        </p:sp>
        <p:sp>
          <p:nvSpPr>
            <p:cNvPr id="2080" name="Oval 13"/>
            <p:cNvSpPr>
              <a:spLocks noChangeArrowheads="1"/>
            </p:cNvSpPr>
            <p:nvPr/>
          </p:nvSpPr>
          <p:spPr bwMode="auto">
            <a:xfrm>
              <a:off x="3621" y="3184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2400">
                  <a:ea typeface="ＭＳ Ｐゴシック" pitchFamily="28" charset="-128"/>
                </a:rPr>
                <a:t>w</a:t>
              </a:r>
            </a:p>
          </p:txBody>
        </p:sp>
        <p:sp>
          <p:nvSpPr>
            <p:cNvPr id="2081" name="Oval 14"/>
            <p:cNvSpPr>
              <a:spLocks noChangeArrowheads="1"/>
            </p:cNvSpPr>
            <p:nvPr/>
          </p:nvSpPr>
          <p:spPr bwMode="auto">
            <a:xfrm>
              <a:off x="3717" y="3568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2400">
                  <a:ea typeface="ＭＳ Ｐゴシック" pitchFamily="28" charset="-128"/>
                </a:rPr>
                <a:t>w</a:t>
              </a:r>
            </a:p>
          </p:txBody>
        </p:sp>
        <p:sp>
          <p:nvSpPr>
            <p:cNvPr id="2082" name="Oval 15"/>
            <p:cNvSpPr>
              <a:spLocks noChangeArrowheads="1"/>
            </p:cNvSpPr>
            <p:nvPr/>
          </p:nvSpPr>
          <p:spPr bwMode="auto">
            <a:xfrm>
              <a:off x="3861" y="3808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2400">
                  <a:ea typeface="ＭＳ Ｐゴシック" pitchFamily="28" charset="-128"/>
                </a:rPr>
                <a:t>w</a:t>
              </a:r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4932363" y="3429000"/>
            <a:ext cx="3973512" cy="3154363"/>
            <a:chOff x="612" y="2205"/>
            <a:chExt cx="2503" cy="1987"/>
          </a:xfrm>
        </p:grpSpPr>
        <p:cxnSp>
          <p:nvCxnSpPr>
            <p:cNvPr id="2057" name="AutoShape 19"/>
            <p:cNvCxnSpPr>
              <a:cxnSpLocks noChangeShapeType="1"/>
            </p:cNvCxnSpPr>
            <p:nvPr/>
          </p:nvCxnSpPr>
          <p:spPr bwMode="auto">
            <a:xfrm>
              <a:off x="981" y="3712"/>
              <a:ext cx="172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8" name="Line 20"/>
            <p:cNvSpPr>
              <a:spLocks noChangeShapeType="1"/>
            </p:cNvSpPr>
            <p:nvPr/>
          </p:nvSpPr>
          <p:spPr bwMode="auto">
            <a:xfrm flipV="1">
              <a:off x="1797" y="2608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9" name="Text Box 21"/>
            <p:cNvSpPr txBox="1">
              <a:spLocks noChangeArrowheads="1"/>
            </p:cNvSpPr>
            <p:nvPr/>
          </p:nvSpPr>
          <p:spPr bwMode="auto">
            <a:xfrm>
              <a:off x="1221" y="3961"/>
              <a:ext cx="11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Activation value</a:t>
              </a:r>
            </a:p>
          </p:txBody>
        </p:sp>
        <p:sp>
          <p:nvSpPr>
            <p:cNvPr id="2060" name="Text Box 22"/>
            <p:cNvSpPr txBox="1">
              <a:spLocks noChangeArrowheads="1"/>
            </p:cNvSpPr>
            <p:nvPr/>
          </p:nvSpPr>
          <p:spPr bwMode="auto">
            <a:xfrm>
              <a:off x="789" y="2608"/>
              <a:ext cx="9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Output value</a:t>
              </a:r>
            </a:p>
          </p:txBody>
        </p:sp>
        <p:sp>
          <p:nvSpPr>
            <p:cNvPr id="2061" name="Text Box 23"/>
            <p:cNvSpPr txBox="1">
              <a:spLocks noChangeArrowheads="1"/>
            </p:cNvSpPr>
            <p:nvPr/>
          </p:nvSpPr>
          <p:spPr bwMode="auto">
            <a:xfrm>
              <a:off x="741" y="3760"/>
              <a:ext cx="21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-2       -1       0       1        2</a:t>
              </a:r>
            </a:p>
          </p:txBody>
        </p:sp>
        <p:sp>
          <p:nvSpPr>
            <p:cNvPr id="2062" name="Line 24"/>
            <p:cNvSpPr>
              <a:spLocks noChangeShapeType="1"/>
            </p:cNvSpPr>
            <p:nvPr/>
          </p:nvSpPr>
          <p:spPr bwMode="auto">
            <a:xfrm>
              <a:off x="1317" y="356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63" name="Line 25"/>
            <p:cNvSpPr>
              <a:spLocks noChangeShapeType="1"/>
            </p:cNvSpPr>
            <p:nvPr/>
          </p:nvSpPr>
          <p:spPr bwMode="auto">
            <a:xfrm flipV="1">
              <a:off x="2133" y="304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64" name="Line 26"/>
            <p:cNvSpPr>
              <a:spLocks noChangeShapeType="1"/>
            </p:cNvSpPr>
            <p:nvPr/>
          </p:nvSpPr>
          <p:spPr bwMode="auto">
            <a:xfrm>
              <a:off x="2133" y="304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65" name="Text Box 27"/>
            <p:cNvSpPr txBox="1">
              <a:spLocks noChangeArrowheads="1"/>
            </p:cNvSpPr>
            <p:nvPr/>
          </p:nvSpPr>
          <p:spPr bwMode="auto">
            <a:xfrm>
              <a:off x="1557" y="342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0</a:t>
              </a:r>
            </a:p>
          </p:txBody>
        </p:sp>
        <p:sp>
          <p:nvSpPr>
            <p:cNvPr id="2066" name="Text Box 28"/>
            <p:cNvSpPr txBox="1">
              <a:spLocks noChangeArrowheads="1"/>
            </p:cNvSpPr>
            <p:nvPr/>
          </p:nvSpPr>
          <p:spPr bwMode="auto">
            <a:xfrm>
              <a:off x="1557" y="289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2067" name="Text Box 29"/>
            <p:cNvSpPr txBox="1">
              <a:spLocks noChangeArrowheads="1"/>
            </p:cNvSpPr>
            <p:nvPr/>
          </p:nvSpPr>
          <p:spPr bwMode="auto">
            <a:xfrm>
              <a:off x="1605" y="3424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068" name="Text Box 30"/>
            <p:cNvSpPr txBox="1">
              <a:spLocks noChangeArrowheads="1"/>
            </p:cNvSpPr>
            <p:nvPr/>
          </p:nvSpPr>
          <p:spPr bwMode="auto">
            <a:xfrm>
              <a:off x="2231" y="3329"/>
              <a:ext cx="8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Threshold </a:t>
              </a:r>
              <a:r>
                <a:rPr lang="en-US" b="1"/>
                <a:t>T</a:t>
              </a:r>
            </a:p>
          </p:txBody>
        </p:sp>
        <p:sp>
          <p:nvSpPr>
            <p:cNvPr id="2069" name="Line 31"/>
            <p:cNvSpPr>
              <a:spLocks noChangeShapeType="1"/>
            </p:cNvSpPr>
            <p:nvPr/>
          </p:nvSpPr>
          <p:spPr bwMode="auto">
            <a:xfrm flipH="1">
              <a:off x="2181" y="352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70" name="Text Box 32"/>
            <p:cNvSpPr txBox="1">
              <a:spLocks noChangeArrowheads="1"/>
            </p:cNvSpPr>
            <p:nvPr/>
          </p:nvSpPr>
          <p:spPr bwMode="auto">
            <a:xfrm>
              <a:off x="612" y="2205"/>
              <a:ext cx="11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/>
                <a:t>Step Function:</a:t>
              </a:r>
            </a:p>
          </p:txBody>
        </p:sp>
      </p:grpSp>
      <p:graphicFrame>
        <p:nvGraphicFramePr>
          <p:cNvPr id="2050" name="Object 33"/>
          <p:cNvGraphicFramePr>
            <a:graphicFrameLocks noChangeAspect="1"/>
          </p:cNvGraphicFramePr>
          <p:nvPr/>
        </p:nvGraphicFramePr>
        <p:xfrm>
          <a:off x="3209925" y="2601913"/>
          <a:ext cx="178593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84" name="Equation" r:id="rId4" imgW="723600" imgH="368280" progId="Equation.3">
                  <p:embed/>
                </p:oleObj>
              </mc:Choice>
              <mc:Fallback>
                <p:oleObj name="Equation" r:id="rId4" imgW="7236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25" y="2601913"/>
                        <a:ext cx="1785938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Box 31"/>
          <p:cNvSpPr txBox="1">
            <a:spLocks noChangeArrowheads="1"/>
          </p:cNvSpPr>
          <p:nvPr/>
        </p:nvSpPr>
        <p:spPr bwMode="auto">
          <a:xfrm>
            <a:off x="5364163" y="2708275"/>
            <a:ext cx="247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b="1" dirty="0"/>
              <a:t>output 1, otherwise 0</a:t>
            </a:r>
          </a:p>
        </p:txBody>
      </p:sp>
      <p:sp>
        <p:nvSpPr>
          <p:cNvPr id="2056" name="TextBox 33"/>
          <p:cNvSpPr txBox="1">
            <a:spLocks noChangeArrowheads="1"/>
          </p:cNvSpPr>
          <p:nvPr/>
        </p:nvSpPr>
        <p:spPr bwMode="auto">
          <a:xfrm>
            <a:off x="1995488" y="2708275"/>
            <a:ext cx="85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b="1"/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75372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Dealt with data!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766248" cy="4163144"/>
          </a:xfrm>
        </p:spPr>
        <p:txBody>
          <a:bodyPr/>
          <a:lstStyle/>
          <a:p>
            <a:r>
              <a:rPr lang="en-GB" dirty="0" smtClean="0"/>
              <a:t>Now we have transformed each record in the dataset, we are ready to </a:t>
            </a:r>
            <a:r>
              <a:rPr lang="en-GB" b="1" dirty="0" smtClean="0"/>
              <a:t>design the neural network</a:t>
            </a:r>
          </a:p>
          <a:p>
            <a:r>
              <a:rPr lang="en-GB" b="1" dirty="0" smtClean="0"/>
              <a:t>Note:</a:t>
            </a:r>
          </a:p>
          <a:p>
            <a:pPr lvl="1"/>
            <a:r>
              <a:rPr lang="en-GB" dirty="0" smtClean="0"/>
              <a:t>WEKA will default to normalise all numeric data (in the GUI or the libraries)</a:t>
            </a:r>
          </a:p>
          <a:p>
            <a:pPr lvl="1"/>
            <a:r>
              <a:rPr lang="en-GB" dirty="0" smtClean="0"/>
              <a:t>It will automatically use the 1-of-N representation for nominal data</a:t>
            </a:r>
            <a:endParaRPr lang="en-GB" dirty="0"/>
          </a:p>
          <a:p>
            <a:pPr lvl="1"/>
            <a:r>
              <a:rPr lang="en-GB" dirty="0" smtClean="0"/>
              <a:t>If  for some reason you want to do it before using a classifier, you can do it in Excel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751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Designing the Neural Network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73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Neural Network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neural network design has three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Select number of input neurons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Select number of output neurons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Select number of hidden layers and number of neurons in each hidden layer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381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Steps 1 and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first two steps are easy:</a:t>
            </a:r>
          </a:p>
          <a:p>
            <a:r>
              <a:rPr lang="en-GB" dirty="0" smtClean="0"/>
              <a:t>The number of input and output neurons are determined by our transformed data:</a:t>
            </a:r>
          </a:p>
          <a:p>
            <a:pPr lvl="1"/>
            <a:r>
              <a:rPr lang="en-GB" dirty="0" smtClean="0"/>
              <a:t>Input neurons = 12</a:t>
            </a:r>
          </a:p>
          <a:p>
            <a:pPr lvl="1"/>
            <a:r>
              <a:rPr lang="en-GB" dirty="0" smtClean="0"/>
              <a:t>Output neurons = 1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346836"/>
              </p:ext>
            </p:extLst>
          </p:nvPr>
        </p:nvGraphicFramePr>
        <p:xfrm>
          <a:off x="1043608" y="5085184"/>
          <a:ext cx="7848872" cy="1281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92"/>
                <a:gridCol w="1022318"/>
                <a:gridCol w="955705"/>
                <a:gridCol w="1029222"/>
                <a:gridCol w="730395"/>
                <a:gridCol w="828668"/>
                <a:gridCol w="384122"/>
                <a:gridCol w="384122"/>
                <a:gridCol w="238636"/>
                <a:gridCol w="238636"/>
                <a:gridCol w="238636"/>
                <a:gridCol w="238636"/>
                <a:gridCol w="670684"/>
              </a:tblGrid>
              <a:tr h="759058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location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condition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Bedrooms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Bathrooms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Living area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Land</a:t>
                      </a:r>
                      <a:r>
                        <a:rPr lang="en-GB" sz="1100" baseline="0" dirty="0" smtClean="0"/>
                        <a:t> area</a:t>
                      </a:r>
                      <a:endParaRPr lang="en-GB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100" dirty="0" smtClean="0"/>
                        <a:t>Garage</a:t>
                      </a:r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GB" sz="1100" dirty="0" smtClean="0"/>
                        <a:t>Heating</a:t>
                      </a:r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PRICE</a:t>
                      </a:r>
                      <a:endParaRPr lang="en-GB" sz="11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52263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0.7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0.8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0.75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0.5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0.355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0.468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0.3546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 bwMode="auto">
          <a:xfrm>
            <a:off x="1115616" y="6453336"/>
            <a:ext cx="705678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8316416" y="6453336"/>
            <a:ext cx="4320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3203848" y="648866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input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8147724" y="652059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output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153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Hidden Layers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/>
              <a:t>How many hidden layers ?</a:t>
            </a:r>
          </a:p>
          <a:p>
            <a:pPr lvl="1">
              <a:lnSpc>
                <a:spcPct val="90000"/>
              </a:lnSpc>
            </a:pPr>
            <a:r>
              <a:rPr lang="en-GB" sz="2000" b="1" dirty="0"/>
              <a:t>Too many makes computation too difficult</a:t>
            </a:r>
          </a:p>
          <a:p>
            <a:pPr lvl="1">
              <a:lnSpc>
                <a:spcPct val="90000"/>
              </a:lnSpc>
            </a:pPr>
            <a:r>
              <a:rPr lang="en-GB" sz="2000" b="1" dirty="0"/>
              <a:t>Too few cannot detect complex </a:t>
            </a:r>
            <a:r>
              <a:rPr lang="en-GB" sz="2000" b="1" dirty="0" smtClean="0"/>
              <a:t>patterns</a:t>
            </a:r>
          </a:p>
          <a:p>
            <a:pPr>
              <a:lnSpc>
                <a:spcPct val="90000"/>
              </a:lnSpc>
            </a:pPr>
            <a:r>
              <a:rPr lang="en-GB" sz="2400" dirty="0" err="1" smtClean="0"/>
              <a:t>Weka</a:t>
            </a:r>
            <a:r>
              <a:rPr lang="en-GB" sz="2400" dirty="0"/>
              <a:t> </a:t>
            </a:r>
            <a:r>
              <a:rPr lang="en-GB" sz="2400" dirty="0" smtClean="0"/>
              <a:t>uses a heuristic to get a start point: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1 hidden layer with (</a:t>
            </a:r>
            <a:r>
              <a:rPr lang="en-GB" sz="2000" dirty="0" err="1" smtClean="0"/>
              <a:t>inputs+outputs</a:t>
            </a:r>
            <a:r>
              <a:rPr lang="en-GB" sz="2000" dirty="0" smtClean="0"/>
              <a:t>)/2 neurons</a:t>
            </a:r>
          </a:p>
          <a:p>
            <a:pPr>
              <a:lnSpc>
                <a:spcPct val="90000"/>
              </a:lnSpc>
            </a:pPr>
            <a:r>
              <a:rPr lang="en-GB" sz="2400" dirty="0" smtClean="0"/>
              <a:t>Start </a:t>
            </a:r>
            <a:r>
              <a:rPr lang="en-GB" sz="2400" dirty="0"/>
              <a:t>with a small number and increase as </a:t>
            </a:r>
            <a:r>
              <a:rPr lang="en-GB" sz="2400" dirty="0" smtClean="0"/>
              <a:t>necessary:</a:t>
            </a:r>
          </a:p>
          <a:p>
            <a:pPr lvl="1">
              <a:lnSpc>
                <a:spcPct val="90000"/>
              </a:lnSpc>
            </a:pPr>
            <a:r>
              <a:rPr lang="en-GB" sz="2000" dirty="0" err="1" smtClean="0"/>
              <a:t>E.g</a:t>
            </a:r>
            <a:r>
              <a:rPr lang="en-GB" sz="2000" dirty="0" smtClean="0"/>
              <a:t> start with 1 hidden layer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Choose small number of neurons</a:t>
            </a:r>
          </a:p>
          <a:p>
            <a:pPr>
              <a:lnSpc>
                <a:spcPct val="90000"/>
              </a:lnSpc>
            </a:pPr>
            <a:r>
              <a:rPr lang="en-GB" sz="2400" dirty="0" smtClean="0"/>
              <a:t>This is not an exact science…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There are no rules – other than trial and error</a:t>
            </a:r>
            <a:endParaRPr lang="en-GB" sz="20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6792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Ockhams</a:t>
            </a:r>
            <a:r>
              <a:rPr lang="en-GB" dirty="0" smtClean="0"/>
              <a:t> Razor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14</a:t>
            </a:r>
            <a:r>
              <a:rPr lang="en-GB" baseline="30000" dirty="0" smtClean="0"/>
              <a:t>th</a:t>
            </a:r>
            <a:r>
              <a:rPr lang="en-GB" dirty="0" smtClean="0"/>
              <a:t> century philosopher William of Ockham stated:</a:t>
            </a:r>
          </a:p>
          <a:p>
            <a:pPr lvl="1"/>
            <a:r>
              <a:rPr lang="en-GB" dirty="0" smtClean="0"/>
              <a:t>The simplest hypothesis is preferred</a:t>
            </a:r>
          </a:p>
          <a:p>
            <a:r>
              <a:rPr lang="en-GB" dirty="0" smtClean="0"/>
              <a:t>Lots of hidden layers and neurons maps to a very complex function</a:t>
            </a:r>
          </a:p>
          <a:p>
            <a:pPr lvl="1"/>
            <a:r>
              <a:rPr lang="en-GB" dirty="0" smtClean="0"/>
              <a:t>Need to take care that we are not learning the data exactly</a:t>
            </a:r>
          </a:p>
          <a:p>
            <a:pPr lvl="1"/>
            <a:r>
              <a:rPr lang="en-GB" dirty="0" smtClean="0"/>
              <a:t>Rather, we are learning patterns from the data so the neural network can generalise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906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Training the network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60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Training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have some data and an architecture…</a:t>
            </a:r>
          </a:p>
          <a:p>
            <a:r>
              <a:rPr lang="en-GB" dirty="0" smtClean="0"/>
              <a:t>You now need to </a:t>
            </a:r>
            <a:r>
              <a:rPr lang="en-GB" b="1" dirty="0" smtClean="0"/>
              <a:t>train</a:t>
            </a:r>
            <a:r>
              <a:rPr lang="en-GB" dirty="0" smtClean="0"/>
              <a:t> the network</a:t>
            </a:r>
          </a:p>
          <a:p>
            <a:pPr lvl="1"/>
            <a:r>
              <a:rPr lang="en-GB" dirty="0" smtClean="0"/>
              <a:t>Training means teaching the network to find patterns in a data-set</a:t>
            </a:r>
          </a:p>
          <a:p>
            <a:pPr lvl="1"/>
            <a:r>
              <a:rPr lang="en-GB" dirty="0" smtClean="0"/>
              <a:t>Once it’s learnt, the network should produce correct classifications on </a:t>
            </a:r>
            <a:r>
              <a:rPr lang="en-GB" b="1" dirty="0" smtClean="0"/>
              <a:t>unseen</a:t>
            </a:r>
            <a:r>
              <a:rPr lang="en-GB" dirty="0" smtClean="0"/>
              <a:t>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821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Dealing with data first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First, split the data in two separate sets:</a:t>
            </a:r>
          </a:p>
          <a:p>
            <a:pPr lvl="1"/>
            <a:r>
              <a:rPr lang="en-GB" sz="2000" dirty="0" smtClean="0"/>
              <a:t>A training set and a test set</a:t>
            </a:r>
          </a:p>
          <a:p>
            <a:pPr lvl="1"/>
            <a:r>
              <a:rPr lang="en-GB" sz="2000" dirty="0" smtClean="0"/>
              <a:t>Usually in the proportion ~70:30</a:t>
            </a:r>
          </a:p>
          <a:p>
            <a:pPr lvl="1"/>
            <a:endParaRPr lang="en-GB" sz="2000" dirty="0"/>
          </a:p>
          <a:p>
            <a:pPr marL="457200" lvl="1" indent="0">
              <a:buNone/>
            </a:pPr>
            <a:endParaRPr lang="en-GB" sz="2000" dirty="0" smtClean="0"/>
          </a:p>
          <a:p>
            <a:pPr marL="457200" lvl="1" indent="0">
              <a:buNone/>
            </a:pPr>
            <a:endParaRPr lang="en-GB" sz="2000" dirty="0" smtClean="0"/>
          </a:p>
          <a:p>
            <a:pPr lvl="1"/>
            <a:endParaRPr lang="en-GB" sz="2000" dirty="0" smtClean="0"/>
          </a:p>
          <a:p>
            <a:r>
              <a:rPr lang="en-GB" sz="2400" dirty="0" smtClean="0"/>
              <a:t>Why ?</a:t>
            </a:r>
          </a:p>
          <a:p>
            <a:pPr lvl="1"/>
            <a:r>
              <a:rPr lang="en-GB" sz="2000" dirty="0" smtClean="0"/>
              <a:t>We can only test if the network has generalised properly by giving it unseen data</a:t>
            </a:r>
            <a:endParaRPr lang="en-GB" sz="2000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275856" y="3704258"/>
            <a:ext cx="2016224" cy="93610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Training Set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5467797" y="3704258"/>
            <a:ext cx="1215531" cy="93610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Test Set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7412" y="3704258"/>
            <a:ext cx="2319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Used to train the network to recognise patterns</a:t>
            </a:r>
            <a:endParaRPr lang="en-GB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683328" y="3717032"/>
            <a:ext cx="2319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Used to test the trained network to see if it has generalised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74284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Dealing with data first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000" dirty="0" smtClean="0"/>
              <a:t>Be careful to ensure that the training and test sets both contain examples of each of the classes you are trying to predict</a:t>
            </a:r>
          </a:p>
          <a:p>
            <a:pPr lvl="1"/>
            <a:r>
              <a:rPr lang="en-GB" sz="1800" dirty="0" smtClean="0"/>
              <a:t>The network can’t learn without examples</a:t>
            </a:r>
          </a:p>
          <a:p>
            <a:r>
              <a:rPr lang="en-GB" sz="2000" dirty="0" smtClean="0"/>
              <a:t>Typically, place every 5</a:t>
            </a:r>
            <a:r>
              <a:rPr lang="en-GB" sz="2000" baseline="30000" dirty="0" smtClean="0"/>
              <a:t>th</a:t>
            </a:r>
            <a:r>
              <a:rPr lang="en-GB" sz="2000" dirty="0" smtClean="0"/>
              <a:t> record in data set into training or select randomly</a:t>
            </a:r>
            <a:endParaRPr lang="en-GB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sz="2000" i="1" dirty="0" err="1" smtClean="0"/>
              <a:t>E.g</a:t>
            </a:r>
            <a:r>
              <a:rPr lang="en-GB" sz="2000" i="1" dirty="0" smtClean="0"/>
              <a:t> in house data, training set should contain examples of houses in all price ranges (low, medium, high)</a:t>
            </a:r>
          </a:p>
          <a:p>
            <a:r>
              <a:rPr lang="en-GB" sz="2000" i="1" dirty="0" smtClean="0"/>
              <a:t>In a credit-application example, training set needs to contain both yes and no examples</a:t>
            </a:r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78244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Recap Simple </a:t>
            </a:r>
            <a:r>
              <a:rPr lang="en-US" dirty="0" err="1" smtClean="0"/>
              <a:t>Perceptrons</a:t>
            </a:r>
            <a:endParaRPr lang="en-US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7584" y="2362200"/>
            <a:ext cx="5039816" cy="380310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We can ignore the threshold by adding an extra input to those required by the application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extra input is called the </a:t>
            </a:r>
            <a:r>
              <a:rPr lang="en-US" b="1" dirty="0" smtClean="0"/>
              <a:t>bias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*It always has input </a:t>
            </a:r>
            <a:r>
              <a:rPr lang="en-US" b="1" dirty="0" smtClean="0"/>
              <a:t>value -1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It has a </a:t>
            </a:r>
            <a:r>
              <a:rPr lang="en-US" b="1" dirty="0" smtClean="0"/>
              <a:t>weight w</a:t>
            </a:r>
            <a:r>
              <a:rPr lang="en-US" b="1" baseline="-25000" dirty="0" smtClean="0"/>
              <a:t>0</a:t>
            </a:r>
            <a:r>
              <a:rPr lang="en-US" dirty="0" smtClean="0"/>
              <a:t> which needs to be calculated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grpSp>
        <p:nvGrpSpPr>
          <p:cNvPr id="43012" name="Group 4"/>
          <p:cNvGrpSpPr>
            <a:grpSpLocks/>
          </p:cNvGrpSpPr>
          <p:nvPr/>
        </p:nvGrpSpPr>
        <p:grpSpPr bwMode="auto">
          <a:xfrm>
            <a:off x="6248400" y="2895600"/>
            <a:ext cx="2743200" cy="3186113"/>
            <a:chOff x="3936" y="1824"/>
            <a:chExt cx="1728" cy="2007"/>
          </a:xfrm>
        </p:grpSpPr>
        <p:sp>
          <p:nvSpPr>
            <p:cNvPr id="43018" name="Oval 5"/>
            <p:cNvSpPr>
              <a:spLocks noChangeArrowheads="1"/>
            </p:cNvSpPr>
            <p:nvPr/>
          </p:nvSpPr>
          <p:spPr bwMode="auto">
            <a:xfrm>
              <a:off x="4992" y="2496"/>
              <a:ext cx="672" cy="6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9" name="Text Box 6"/>
            <p:cNvSpPr txBox="1">
              <a:spLocks noChangeArrowheads="1"/>
            </p:cNvSpPr>
            <p:nvPr/>
          </p:nvSpPr>
          <p:spPr bwMode="auto">
            <a:xfrm>
              <a:off x="5136" y="2736"/>
              <a:ext cx="43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∑w</a:t>
              </a:r>
              <a:r>
                <a:rPr lang="en-US" baseline="-25000"/>
                <a:t>i</a:t>
              </a:r>
              <a:r>
                <a:rPr lang="en-US"/>
                <a:t>x</a:t>
              </a:r>
              <a:r>
                <a:rPr lang="en-US" baseline="-25000"/>
                <a:t>i</a:t>
              </a:r>
              <a:endParaRPr lang="en-US"/>
            </a:p>
          </p:txBody>
        </p:sp>
        <p:sp>
          <p:nvSpPr>
            <p:cNvPr id="43020" name="Line 7"/>
            <p:cNvSpPr>
              <a:spLocks noChangeShapeType="1"/>
            </p:cNvSpPr>
            <p:nvPr/>
          </p:nvSpPr>
          <p:spPr bwMode="auto">
            <a:xfrm>
              <a:off x="4368" y="1968"/>
              <a:ext cx="72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021" name="Line 8"/>
            <p:cNvSpPr>
              <a:spLocks noChangeShapeType="1"/>
            </p:cNvSpPr>
            <p:nvPr/>
          </p:nvSpPr>
          <p:spPr bwMode="auto">
            <a:xfrm>
              <a:off x="4224" y="2496"/>
              <a:ext cx="76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022" name="Line 9"/>
            <p:cNvSpPr>
              <a:spLocks noChangeShapeType="1"/>
            </p:cNvSpPr>
            <p:nvPr/>
          </p:nvSpPr>
          <p:spPr bwMode="auto">
            <a:xfrm flipV="1">
              <a:off x="4224" y="2928"/>
              <a:ext cx="7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023" name="Line 10"/>
            <p:cNvSpPr>
              <a:spLocks noChangeShapeType="1"/>
            </p:cNvSpPr>
            <p:nvPr/>
          </p:nvSpPr>
          <p:spPr bwMode="auto">
            <a:xfrm flipV="1">
              <a:off x="4320" y="3168"/>
              <a:ext cx="81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024" name="Oval 11"/>
            <p:cNvSpPr>
              <a:spLocks noChangeArrowheads="1"/>
            </p:cNvSpPr>
            <p:nvPr/>
          </p:nvSpPr>
          <p:spPr bwMode="auto">
            <a:xfrm>
              <a:off x="4560" y="3392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w</a:t>
              </a:r>
              <a:r>
                <a:rPr lang="en-US" baseline="-25000"/>
                <a:t>4</a:t>
              </a:r>
              <a:endParaRPr lang="en-US"/>
            </a:p>
          </p:txBody>
        </p:sp>
        <p:sp>
          <p:nvSpPr>
            <p:cNvPr id="43025" name="Oval 12"/>
            <p:cNvSpPr>
              <a:spLocks noChangeArrowheads="1"/>
            </p:cNvSpPr>
            <p:nvPr/>
          </p:nvSpPr>
          <p:spPr bwMode="auto">
            <a:xfrm>
              <a:off x="4560" y="2944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w</a:t>
              </a:r>
              <a:r>
                <a:rPr lang="en-US" baseline="-25000"/>
                <a:t>3</a:t>
              </a:r>
              <a:endParaRPr lang="en-US"/>
            </a:p>
          </p:txBody>
        </p:sp>
        <p:sp>
          <p:nvSpPr>
            <p:cNvPr id="43026" name="Oval 13"/>
            <p:cNvSpPr>
              <a:spLocks noChangeArrowheads="1"/>
            </p:cNvSpPr>
            <p:nvPr/>
          </p:nvSpPr>
          <p:spPr bwMode="auto">
            <a:xfrm>
              <a:off x="4560" y="2048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/>
                <a:t>w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43027" name="Oval 14"/>
            <p:cNvSpPr>
              <a:spLocks noChangeArrowheads="1"/>
            </p:cNvSpPr>
            <p:nvPr/>
          </p:nvSpPr>
          <p:spPr bwMode="auto">
            <a:xfrm>
              <a:off x="4560" y="2496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w</a:t>
              </a:r>
              <a:r>
                <a:rPr lang="en-US" baseline="-25000"/>
                <a:t>2</a:t>
              </a:r>
              <a:endParaRPr lang="en-US"/>
            </a:p>
          </p:txBody>
        </p:sp>
        <p:sp>
          <p:nvSpPr>
            <p:cNvPr id="43028" name="Text Box 15"/>
            <p:cNvSpPr txBox="1">
              <a:spLocks noChangeArrowheads="1"/>
            </p:cNvSpPr>
            <p:nvPr/>
          </p:nvSpPr>
          <p:spPr bwMode="auto">
            <a:xfrm>
              <a:off x="4224" y="1824"/>
              <a:ext cx="24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x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43029" name="Text Box 16"/>
            <p:cNvSpPr txBox="1">
              <a:spLocks noChangeArrowheads="1"/>
            </p:cNvSpPr>
            <p:nvPr/>
          </p:nvSpPr>
          <p:spPr bwMode="auto">
            <a:xfrm>
              <a:off x="3984" y="2352"/>
              <a:ext cx="24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x</a:t>
              </a:r>
              <a:r>
                <a:rPr lang="en-US" baseline="-25000"/>
                <a:t>2</a:t>
              </a:r>
              <a:endParaRPr lang="en-US"/>
            </a:p>
          </p:txBody>
        </p:sp>
        <p:sp>
          <p:nvSpPr>
            <p:cNvPr id="43030" name="Text Box 17"/>
            <p:cNvSpPr txBox="1">
              <a:spLocks noChangeArrowheads="1"/>
            </p:cNvSpPr>
            <p:nvPr/>
          </p:nvSpPr>
          <p:spPr bwMode="auto">
            <a:xfrm>
              <a:off x="3936" y="3072"/>
              <a:ext cx="24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x</a:t>
              </a:r>
              <a:r>
                <a:rPr lang="en-US" baseline="-25000"/>
                <a:t>3</a:t>
              </a:r>
              <a:endParaRPr lang="en-US"/>
            </a:p>
          </p:txBody>
        </p:sp>
        <p:sp>
          <p:nvSpPr>
            <p:cNvPr id="43031" name="Text Box 18"/>
            <p:cNvSpPr txBox="1">
              <a:spLocks noChangeArrowheads="1"/>
            </p:cNvSpPr>
            <p:nvPr/>
          </p:nvSpPr>
          <p:spPr bwMode="auto">
            <a:xfrm>
              <a:off x="4080" y="3600"/>
              <a:ext cx="24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x</a:t>
              </a:r>
              <a:r>
                <a:rPr lang="en-US" baseline="-25000"/>
                <a:t>4</a:t>
              </a:r>
              <a:endParaRPr lang="en-US"/>
            </a:p>
          </p:txBody>
        </p:sp>
      </p:grpSp>
      <p:grpSp>
        <p:nvGrpSpPr>
          <p:cNvPr id="43013" name="Group 28"/>
          <p:cNvGrpSpPr>
            <a:grpSpLocks/>
          </p:cNvGrpSpPr>
          <p:nvPr/>
        </p:nvGrpSpPr>
        <p:grpSpPr bwMode="auto">
          <a:xfrm>
            <a:off x="7467600" y="2362200"/>
            <a:ext cx="914400" cy="1600200"/>
            <a:chOff x="4704" y="1488"/>
            <a:chExt cx="576" cy="1008"/>
          </a:xfrm>
        </p:grpSpPr>
        <p:sp>
          <p:nvSpPr>
            <p:cNvPr id="43015" name="Line 29"/>
            <p:cNvSpPr>
              <a:spLocks noChangeShapeType="1"/>
            </p:cNvSpPr>
            <p:nvPr/>
          </p:nvSpPr>
          <p:spPr bwMode="auto">
            <a:xfrm>
              <a:off x="4896" y="1632"/>
              <a:ext cx="384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016" name="Oval 30"/>
            <p:cNvSpPr>
              <a:spLocks noChangeArrowheads="1"/>
            </p:cNvSpPr>
            <p:nvPr/>
          </p:nvSpPr>
          <p:spPr bwMode="auto">
            <a:xfrm>
              <a:off x="4992" y="1968"/>
              <a:ext cx="240" cy="240"/>
            </a:xfrm>
            <a:prstGeom prst="ellipse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w</a:t>
              </a:r>
              <a:r>
                <a:rPr lang="en-US" baseline="-25000"/>
                <a:t>0</a:t>
              </a:r>
              <a:endParaRPr lang="en-US"/>
            </a:p>
          </p:txBody>
        </p:sp>
        <p:sp>
          <p:nvSpPr>
            <p:cNvPr id="43017" name="Text Box 31"/>
            <p:cNvSpPr txBox="1">
              <a:spLocks noChangeArrowheads="1"/>
            </p:cNvSpPr>
            <p:nvPr/>
          </p:nvSpPr>
          <p:spPr bwMode="auto">
            <a:xfrm>
              <a:off x="4704" y="1488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-1</a:t>
              </a:r>
            </a:p>
          </p:txBody>
        </p:sp>
      </p:grpSp>
      <p:sp>
        <p:nvSpPr>
          <p:cNvPr id="43014" name="Oval 32"/>
          <p:cNvSpPr>
            <a:spLocks noChangeArrowheads="1"/>
          </p:cNvSpPr>
          <p:nvPr/>
        </p:nvSpPr>
        <p:spPr bwMode="auto">
          <a:xfrm rot="-1409885">
            <a:off x="7467600" y="1981200"/>
            <a:ext cx="1219200" cy="22860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9592" y="6381328"/>
            <a:ext cx="7226561" cy="240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1050" dirty="0"/>
              <a:t>that in practice, most software assumes the </a:t>
            </a:r>
            <a:r>
              <a:rPr lang="en-US" sz="1050" dirty="0" smtClean="0"/>
              <a:t> input is actually +1 and the weight is –w (which achieves the same effect) 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3425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Training the Network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GB" sz="2800" dirty="0" smtClean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GB" sz="2400" dirty="0" smtClean="0"/>
              <a:t>Take the prepared training </a:t>
            </a:r>
            <a:r>
              <a:rPr lang="en-GB" sz="2400" dirty="0"/>
              <a:t>set of </a:t>
            </a:r>
            <a:r>
              <a:rPr lang="en-GB" sz="2400" dirty="0" smtClean="0"/>
              <a:t>examples:</a:t>
            </a:r>
            <a:endParaRPr lang="en-GB" sz="2400" dirty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GB" sz="2400" dirty="0"/>
              <a:t>For each </a:t>
            </a:r>
            <a:r>
              <a:rPr lang="en-GB" sz="2400" dirty="0" smtClean="0"/>
              <a:t>record in the training set:</a:t>
            </a:r>
            <a:endParaRPr lang="en-GB" sz="2400" dirty="0"/>
          </a:p>
          <a:p>
            <a:pPr marL="914400" lvl="1" indent="-457200">
              <a:lnSpc>
                <a:spcPct val="90000"/>
              </a:lnSpc>
              <a:buFont typeface="+mj-lt"/>
              <a:buAutoNum type="alphaLcParenR"/>
            </a:pPr>
            <a:r>
              <a:rPr lang="en-GB" sz="2000" dirty="0" smtClean="0"/>
              <a:t>Pass the input data  </a:t>
            </a:r>
            <a:r>
              <a:rPr lang="en-GB" sz="2000" dirty="0"/>
              <a:t>through the network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lphaLcParenR"/>
            </a:pPr>
            <a:r>
              <a:rPr lang="en-GB" sz="2000" dirty="0"/>
              <a:t>Measure the (squared output) </a:t>
            </a:r>
            <a:r>
              <a:rPr lang="en-GB" sz="2000" dirty="0" smtClean="0"/>
              <a:t>error at the output by comparing the actual result to the desired result</a:t>
            </a:r>
            <a:endParaRPr lang="en-GB" sz="2000" dirty="0"/>
          </a:p>
          <a:p>
            <a:pPr marL="914400" lvl="1" indent="-457200">
              <a:lnSpc>
                <a:spcPct val="90000"/>
              </a:lnSpc>
              <a:buFont typeface="+mj-lt"/>
              <a:buAutoNum type="alphaLcParenR"/>
            </a:pPr>
            <a:r>
              <a:rPr lang="en-GB" sz="2000" dirty="0"/>
              <a:t>Apply </a:t>
            </a:r>
            <a:r>
              <a:rPr lang="en-GB" sz="2000" dirty="0" smtClean="0"/>
              <a:t>a learning algorithm to </a:t>
            </a:r>
            <a:r>
              <a:rPr lang="en-GB" sz="2000" dirty="0"/>
              <a:t>change </a:t>
            </a:r>
            <a:r>
              <a:rPr lang="en-GB" sz="2000" dirty="0" smtClean="0"/>
              <a:t>weights</a:t>
            </a:r>
          </a:p>
          <a:p>
            <a:pPr marL="857250" lvl="2" indent="0">
              <a:lnSpc>
                <a:spcPct val="90000"/>
              </a:lnSpc>
              <a:buNone/>
            </a:pPr>
            <a:r>
              <a:rPr lang="en-GB" sz="1600" dirty="0" smtClean="0"/>
              <a:t>(usually </a:t>
            </a:r>
            <a:r>
              <a:rPr lang="en-GB" sz="1600" dirty="0" err="1" smtClean="0"/>
              <a:t>backpropagation</a:t>
            </a:r>
            <a:r>
              <a:rPr lang="en-GB" sz="1600" dirty="0" smtClean="0"/>
              <a:t>..)</a:t>
            </a:r>
            <a:endParaRPr lang="en-GB" sz="1600" dirty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GB" sz="2400" dirty="0" smtClean="0"/>
              <a:t>Repeat set (2) </a:t>
            </a:r>
            <a:r>
              <a:rPr lang="en-GB" sz="2400" dirty="0"/>
              <a:t>until error </a:t>
            </a:r>
            <a:r>
              <a:rPr lang="en-GB" sz="2400" dirty="0" smtClean="0"/>
              <a:t>converges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GB" sz="2000" dirty="0" smtClean="0"/>
              <a:t>(Remains stationary or reaches a value close to zero)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11110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44550" y="764704"/>
            <a:ext cx="7772400" cy="1143000"/>
          </a:xfrm>
        </p:spPr>
        <p:txBody>
          <a:bodyPr/>
          <a:lstStyle/>
          <a:p>
            <a:r>
              <a:rPr lang="en-GB" dirty="0"/>
              <a:t>Training Procedures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9950" y="2484438"/>
            <a:ext cx="7772400" cy="4114800"/>
          </a:xfrm>
        </p:spPr>
        <p:txBody>
          <a:bodyPr/>
          <a:lstStyle/>
          <a:p>
            <a:r>
              <a:rPr lang="en-GB" dirty="0"/>
              <a:t>Usually stop training when the network converges, but…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4908550" y="3932238"/>
            <a:ext cx="1957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>
                <a:latin typeface="Times New Roman" pitchFamily="18" charset="0"/>
              </a:rPr>
              <a:t>Training set error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89175" y="3604419"/>
            <a:ext cx="4117975" cy="2179637"/>
            <a:chOff x="1704975" y="2941638"/>
            <a:chExt cx="4117975" cy="2179637"/>
          </a:xfrm>
        </p:grpSpPr>
        <p:sp>
          <p:nvSpPr>
            <p:cNvPr id="23557" name="Line 5"/>
            <p:cNvSpPr>
              <a:spLocks noChangeShapeType="1"/>
            </p:cNvSpPr>
            <p:nvPr/>
          </p:nvSpPr>
          <p:spPr bwMode="auto">
            <a:xfrm>
              <a:off x="2470150" y="4694238"/>
              <a:ext cx="3352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58" name="Line 6"/>
            <p:cNvSpPr>
              <a:spLocks noChangeShapeType="1"/>
            </p:cNvSpPr>
            <p:nvPr/>
          </p:nvSpPr>
          <p:spPr bwMode="auto">
            <a:xfrm flipV="1">
              <a:off x="2470150" y="2941638"/>
              <a:ext cx="0" cy="1752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60" name="Freeform 8"/>
            <p:cNvSpPr>
              <a:spLocks/>
            </p:cNvSpPr>
            <p:nvPr/>
          </p:nvSpPr>
          <p:spPr bwMode="auto">
            <a:xfrm>
              <a:off x="2470150" y="3246438"/>
              <a:ext cx="2286000" cy="1295400"/>
            </a:xfrm>
            <a:custGeom>
              <a:avLst/>
              <a:gdLst>
                <a:gd name="T0" fmla="*/ 0 w 1440"/>
                <a:gd name="T1" fmla="*/ 0 h 816"/>
                <a:gd name="T2" fmla="*/ 240 w 1440"/>
                <a:gd name="T3" fmla="*/ 576 h 816"/>
                <a:gd name="T4" fmla="*/ 1440 w 1440"/>
                <a:gd name="T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0" h="816">
                  <a:moveTo>
                    <a:pt x="0" y="0"/>
                  </a:moveTo>
                  <a:cubicBezTo>
                    <a:pt x="0" y="220"/>
                    <a:pt x="0" y="440"/>
                    <a:pt x="240" y="576"/>
                  </a:cubicBezTo>
                  <a:cubicBezTo>
                    <a:pt x="480" y="712"/>
                    <a:pt x="1240" y="776"/>
                    <a:pt x="1440" y="81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66" name="Text Box 14"/>
            <p:cNvSpPr txBox="1">
              <a:spLocks noChangeArrowheads="1"/>
            </p:cNvSpPr>
            <p:nvPr/>
          </p:nvSpPr>
          <p:spPr bwMode="auto">
            <a:xfrm>
              <a:off x="2916238" y="4724400"/>
              <a:ext cx="28638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>
                  <a:latin typeface="Times New Roman" pitchFamily="18" charset="0"/>
                </a:rPr>
                <a:t>Number</a:t>
              </a:r>
              <a:r>
                <a:rPr lang="en-GB" sz="1400">
                  <a:latin typeface="Times New Roman" pitchFamily="18" charset="0"/>
                </a:rPr>
                <a:t> </a:t>
              </a:r>
              <a:r>
                <a:rPr lang="en-GB" sz="2000">
                  <a:latin typeface="Times New Roman" pitchFamily="18" charset="0"/>
                </a:rPr>
                <a:t>of weight updates</a:t>
              </a:r>
            </a:p>
          </p:txBody>
        </p:sp>
        <p:sp>
          <p:nvSpPr>
            <p:cNvPr id="23567" name="Text Box 15"/>
            <p:cNvSpPr txBox="1">
              <a:spLocks noChangeArrowheads="1"/>
            </p:cNvSpPr>
            <p:nvPr/>
          </p:nvSpPr>
          <p:spPr bwMode="auto">
            <a:xfrm>
              <a:off x="1704975" y="3430588"/>
              <a:ext cx="7191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>
                  <a:latin typeface="Times New Roman" pitchFamily="18" charset="0"/>
                </a:rPr>
                <a:t>Error</a:t>
              </a:r>
            </a:p>
          </p:txBody>
        </p:sp>
      </p:grp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1143000" y="6093296"/>
            <a:ext cx="673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3200" dirty="0">
                <a:latin typeface="Times New Roman" pitchFamily="18" charset="0"/>
              </a:rPr>
              <a:t>-it is important to beware of </a:t>
            </a:r>
            <a:r>
              <a:rPr lang="en-GB" sz="3200" b="1" dirty="0" err="1">
                <a:latin typeface="Times New Roman" pitchFamily="18" charset="0"/>
              </a:rPr>
              <a:t>overfitting</a:t>
            </a:r>
            <a:r>
              <a:rPr lang="en-GB" sz="2400" b="1" dirty="0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483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overfitting ?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2492896"/>
            <a:ext cx="7772400" cy="4114800"/>
          </a:xfrm>
        </p:spPr>
        <p:txBody>
          <a:bodyPr/>
          <a:lstStyle/>
          <a:p>
            <a:r>
              <a:rPr lang="en-GB" sz="2000" dirty="0" smtClean="0"/>
              <a:t>It is possible to ‘</a:t>
            </a:r>
            <a:r>
              <a:rPr lang="en-GB" sz="2000" dirty="0" err="1" smtClean="0"/>
              <a:t>overtrain</a:t>
            </a:r>
            <a:r>
              <a:rPr lang="en-GB" sz="2000" dirty="0" smtClean="0"/>
              <a:t>’ a network</a:t>
            </a:r>
          </a:p>
          <a:p>
            <a:pPr lvl="1"/>
            <a:r>
              <a:rPr lang="en-GB" sz="1800" dirty="0" err="1" smtClean="0"/>
              <a:t>E.g</a:t>
            </a:r>
            <a:r>
              <a:rPr lang="en-GB" sz="1800" dirty="0" smtClean="0"/>
              <a:t> teach it to the extent it simply memorises the patterns in the test set rather than generalises from them</a:t>
            </a:r>
          </a:p>
          <a:p>
            <a:pPr lvl="1"/>
            <a:r>
              <a:rPr lang="en-GB" sz="1800" dirty="0" smtClean="0"/>
              <a:t>Occurs it you train too long or have too many hidden nodes</a:t>
            </a:r>
          </a:p>
          <a:p>
            <a:r>
              <a:rPr lang="en-GB" sz="2000" dirty="0" smtClean="0"/>
              <a:t>In this case, you will get </a:t>
            </a:r>
            <a:r>
              <a:rPr lang="en-GB" sz="2000" b="1" dirty="0" smtClean="0"/>
              <a:t>excellent</a:t>
            </a:r>
            <a:r>
              <a:rPr lang="en-GB" sz="2000" dirty="0" smtClean="0"/>
              <a:t> performance on the </a:t>
            </a:r>
            <a:r>
              <a:rPr lang="en-GB" sz="2000" b="1" dirty="0" smtClean="0"/>
              <a:t>training</a:t>
            </a:r>
            <a:r>
              <a:rPr lang="en-GB" sz="2000" dirty="0" smtClean="0"/>
              <a:t> set (very small error) but </a:t>
            </a:r>
            <a:r>
              <a:rPr lang="en-GB" sz="2000" b="1" dirty="0" smtClean="0"/>
              <a:t>very weak </a:t>
            </a:r>
            <a:r>
              <a:rPr lang="en-GB" sz="2000" dirty="0" smtClean="0"/>
              <a:t>performance when you try the </a:t>
            </a:r>
            <a:r>
              <a:rPr lang="en-GB" sz="2000" b="1" dirty="0" smtClean="0"/>
              <a:t>test set</a:t>
            </a:r>
            <a:endParaRPr lang="en-GB" sz="2000" b="1" dirty="0"/>
          </a:p>
          <a:p>
            <a:r>
              <a:rPr lang="en-GB" sz="2000" dirty="0" smtClean="0"/>
              <a:t>For example:</a:t>
            </a:r>
          </a:p>
          <a:p>
            <a:pPr lvl="1"/>
            <a:r>
              <a:rPr lang="en-GB" sz="1800" dirty="0" smtClean="0"/>
              <a:t>Consider  a network you are training to recognise letters in a printed document</a:t>
            </a:r>
            <a:endParaRPr lang="en-GB" sz="1800" dirty="0"/>
          </a:p>
          <a:p>
            <a:pPr lvl="1"/>
            <a:r>
              <a:rPr lang="en-GB" sz="1800" dirty="0"/>
              <a:t>A</a:t>
            </a:r>
            <a:r>
              <a:rPr lang="en-GB" sz="1800" dirty="0" smtClean="0"/>
              <a:t>n </a:t>
            </a:r>
            <a:r>
              <a:rPr lang="en-GB" sz="1800" dirty="0" err="1"/>
              <a:t>overfitted</a:t>
            </a:r>
            <a:r>
              <a:rPr lang="en-GB" sz="1800" dirty="0"/>
              <a:t> network trained on Helvetica font might not recognise the same letter in the Times Roman font</a:t>
            </a:r>
          </a:p>
        </p:txBody>
      </p:sp>
    </p:spTree>
    <p:extLst>
      <p:ext uri="{BB962C8B-B14F-4D97-AF65-F5344CB8AC3E}">
        <p14:creationId xmlns:p14="http://schemas.microsoft.com/office/powerpoint/2010/main" val="207749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GB" dirty="0"/>
              <a:t>What is overfitting ?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2705100" y="3031603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409700" y="3793603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638300" y="3184003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>
                <a:latin typeface="Times New Roman" pitchFamily="18" charset="0"/>
              </a:rPr>
              <a:t>+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324100" y="3412603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>
                <a:latin typeface="Times New Roman" pitchFamily="18" charset="0"/>
              </a:rPr>
              <a:t>+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790700" y="3336403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>
                <a:latin typeface="Times New Roman" pitchFamily="18" charset="0"/>
              </a:rPr>
              <a:t>+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857500" y="3184003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>
                <a:latin typeface="Times New Roman" pitchFamily="18" charset="0"/>
              </a:rPr>
              <a:t>+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019300" y="3946003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>
                <a:latin typeface="Times New Roman" pitchFamily="18" charset="0"/>
              </a:rPr>
              <a:t>+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1866900" y="3031603"/>
            <a:ext cx="1828800" cy="18375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086100" y="4022203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>
                <a:latin typeface="Times New Roman" pitchFamily="18" charset="0"/>
              </a:rPr>
              <a:t>_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781300" y="3946003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>
                <a:latin typeface="Times New Roman" pitchFamily="18" charset="0"/>
              </a:rPr>
              <a:t>_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695700" y="3260203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>
                <a:latin typeface="Times New Roman" pitchFamily="18" charset="0"/>
              </a:rPr>
              <a:t>_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3695700" y="4022203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>
                <a:latin typeface="Times New Roman" pitchFamily="18" charset="0"/>
              </a:rPr>
              <a:t>_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238500" y="3793603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>
                <a:latin typeface="Times New Roman" pitchFamily="18" charset="0"/>
              </a:rPr>
              <a:t>_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3086100" y="3641203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>
                <a:latin typeface="Times New Roman" pitchFamily="18" charset="0"/>
              </a:rPr>
              <a:t>_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2324100" y="4327003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>
                <a:latin typeface="Times New Roman" pitchFamily="18" charset="0"/>
              </a:rPr>
              <a:t>_</a:t>
            </a:r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 flipV="1">
            <a:off x="1905000" y="3184002"/>
            <a:ext cx="1943100" cy="16851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" name="Line 11"/>
          <p:cNvSpPr>
            <a:spLocks noChangeShapeType="1"/>
          </p:cNvSpPr>
          <p:nvPr/>
        </p:nvSpPr>
        <p:spPr bwMode="auto">
          <a:xfrm flipV="1">
            <a:off x="2019300" y="2708920"/>
            <a:ext cx="1524000" cy="23126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2680060" y="5149956"/>
            <a:ext cx="583044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GB" sz="2000" dirty="0">
                <a:latin typeface="+mn-lt"/>
                <a:cs typeface="+mn-cs"/>
              </a:rPr>
              <a:t>We want to learn patterns in the data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endParaRPr lang="en-GB" sz="2000" dirty="0">
              <a:latin typeface="+mn-lt"/>
              <a:cs typeface="+mn-cs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GB" sz="2000" dirty="0">
                <a:latin typeface="+mn-lt"/>
                <a:cs typeface="+mn-cs"/>
              </a:rPr>
              <a:t>So that we can generalise to unseen instances</a:t>
            </a:r>
            <a:endParaRPr lang="en-GB" sz="20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22608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GB" dirty="0"/>
              <a:t>What is overfitting ?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2705100" y="3031603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409700" y="3793603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638300" y="3184003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>
                <a:latin typeface="Times New Roman" pitchFamily="18" charset="0"/>
              </a:rPr>
              <a:t>+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324100" y="3412603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>
                <a:latin typeface="Times New Roman" pitchFamily="18" charset="0"/>
              </a:rPr>
              <a:t>+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790700" y="3336403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>
                <a:latin typeface="Times New Roman" pitchFamily="18" charset="0"/>
              </a:rPr>
              <a:t>+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857500" y="3184003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>
                <a:latin typeface="Times New Roman" pitchFamily="18" charset="0"/>
              </a:rPr>
              <a:t>+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019300" y="3946003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 dirty="0">
                <a:latin typeface="Times New Roman" pitchFamily="18" charset="0"/>
              </a:rPr>
              <a:t>+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1866900" y="3031603"/>
            <a:ext cx="1828800" cy="18375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086100" y="4022203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>
                <a:latin typeface="Times New Roman" pitchFamily="18" charset="0"/>
              </a:rPr>
              <a:t>_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781300" y="3946003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>
                <a:latin typeface="Times New Roman" pitchFamily="18" charset="0"/>
              </a:rPr>
              <a:t>_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695700" y="3260203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>
                <a:latin typeface="Times New Roman" pitchFamily="18" charset="0"/>
              </a:rPr>
              <a:t>_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3695700" y="4022203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>
                <a:latin typeface="Times New Roman" pitchFamily="18" charset="0"/>
              </a:rPr>
              <a:t>_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238500" y="3793603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>
                <a:latin typeface="Times New Roman" pitchFamily="18" charset="0"/>
              </a:rPr>
              <a:t>_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3086100" y="3641203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>
                <a:latin typeface="Times New Roman" pitchFamily="18" charset="0"/>
              </a:rPr>
              <a:t>_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2324100" y="4327003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>
                <a:latin typeface="Times New Roman" pitchFamily="18" charset="0"/>
              </a:rPr>
              <a:t>_</a:t>
            </a:r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 flipV="1">
            <a:off x="1905000" y="3184002"/>
            <a:ext cx="1943100" cy="16851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" name="Line 11"/>
          <p:cNvSpPr>
            <a:spLocks noChangeShapeType="1"/>
          </p:cNvSpPr>
          <p:nvPr/>
        </p:nvSpPr>
        <p:spPr bwMode="auto">
          <a:xfrm flipV="1">
            <a:off x="2019300" y="2708920"/>
            <a:ext cx="1524000" cy="23126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2680060" y="5149956"/>
            <a:ext cx="583044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GB" sz="2000" dirty="0">
                <a:latin typeface="+mn-lt"/>
                <a:cs typeface="+mn-cs"/>
              </a:rPr>
              <a:t>We want to learn patterns in the data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endParaRPr lang="en-GB" sz="2000" dirty="0">
              <a:latin typeface="+mn-lt"/>
              <a:cs typeface="+mn-cs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GB" sz="2000" dirty="0">
                <a:latin typeface="+mn-lt"/>
                <a:cs typeface="+mn-cs"/>
              </a:rPr>
              <a:t>So that we can generalise to unseen instances</a:t>
            </a:r>
            <a:endParaRPr lang="en-GB" sz="2000" dirty="0">
              <a:latin typeface="+mn-lt"/>
              <a:cs typeface="+mn-cs"/>
            </a:endParaRP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1752600" y="4327003"/>
            <a:ext cx="228600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3200" b="1" dirty="0">
                <a:solidFill>
                  <a:srgbClr val="FF0000"/>
                </a:solidFill>
                <a:latin typeface="Times New Roman" pitchFamily="18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8406614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GB" dirty="0"/>
              <a:t>What is overfitting ?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2705100" y="3031603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409700" y="3793603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638300" y="3184003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>
                <a:latin typeface="Times New Roman" pitchFamily="18" charset="0"/>
              </a:rPr>
              <a:t>+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324100" y="3412603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>
                <a:latin typeface="Times New Roman" pitchFamily="18" charset="0"/>
              </a:rPr>
              <a:t>+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790700" y="3336403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>
                <a:latin typeface="Times New Roman" pitchFamily="18" charset="0"/>
              </a:rPr>
              <a:t>+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857500" y="3184003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>
                <a:latin typeface="Times New Roman" pitchFamily="18" charset="0"/>
              </a:rPr>
              <a:t>+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019300" y="3946003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 dirty="0">
                <a:latin typeface="Times New Roman" pitchFamily="18" charset="0"/>
              </a:rPr>
              <a:t>+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086100" y="4022203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>
                <a:latin typeface="Times New Roman" pitchFamily="18" charset="0"/>
              </a:rPr>
              <a:t>_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781300" y="3946003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>
                <a:latin typeface="Times New Roman" pitchFamily="18" charset="0"/>
              </a:rPr>
              <a:t>_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695700" y="3260203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>
                <a:latin typeface="Times New Roman" pitchFamily="18" charset="0"/>
              </a:rPr>
              <a:t>_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3695700" y="4022203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>
                <a:latin typeface="Times New Roman" pitchFamily="18" charset="0"/>
              </a:rPr>
              <a:t>_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238500" y="3793603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>
                <a:latin typeface="Times New Roman" pitchFamily="18" charset="0"/>
              </a:rPr>
              <a:t>_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3086100" y="3641203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>
                <a:latin typeface="Times New Roman" pitchFamily="18" charset="0"/>
              </a:rPr>
              <a:t>_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2324100" y="4327003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>
                <a:latin typeface="Times New Roman" pitchFamily="18" charset="0"/>
              </a:rPr>
              <a:t>_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80061" y="5149956"/>
            <a:ext cx="60684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GB" sz="2000" dirty="0">
                <a:latin typeface="+mn-lt"/>
                <a:cs typeface="+mn-cs"/>
              </a:rPr>
              <a:t>We </a:t>
            </a:r>
            <a:r>
              <a:rPr lang="en-GB" sz="2000" dirty="0" smtClean="0">
                <a:latin typeface="+mn-lt"/>
                <a:cs typeface="+mn-cs"/>
              </a:rPr>
              <a:t>don’t want to model the data exactly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GB" sz="2000" dirty="0" smtClean="0">
                <a:latin typeface="+mn-lt"/>
                <a:cs typeface="+mn-cs"/>
              </a:rPr>
              <a:t>Our network will perform badly when presented with unseen instances</a:t>
            </a:r>
            <a:endParaRPr lang="en-GB" sz="2000" dirty="0">
              <a:latin typeface="+mn-lt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 bwMode="auto">
          <a:xfrm>
            <a:off x="1547664" y="2708919"/>
            <a:ext cx="2452836" cy="2075283"/>
          </a:xfrm>
          <a:custGeom>
            <a:avLst/>
            <a:gdLst>
              <a:gd name="connsiteX0" fmla="*/ 0 w 2434107"/>
              <a:gd name="connsiteY0" fmla="*/ 2189482 h 2189482"/>
              <a:gd name="connsiteX1" fmla="*/ 64394 w 2434107"/>
              <a:gd name="connsiteY1" fmla="*/ 2137967 h 2189482"/>
              <a:gd name="connsiteX2" fmla="*/ 77273 w 2434107"/>
              <a:gd name="connsiteY2" fmla="*/ 2099330 h 2189482"/>
              <a:gd name="connsiteX3" fmla="*/ 154546 w 2434107"/>
              <a:gd name="connsiteY3" fmla="*/ 2022057 h 2189482"/>
              <a:gd name="connsiteX4" fmla="*/ 206062 w 2434107"/>
              <a:gd name="connsiteY4" fmla="*/ 1906147 h 2189482"/>
              <a:gd name="connsiteX5" fmla="*/ 244699 w 2434107"/>
              <a:gd name="connsiteY5" fmla="*/ 1880390 h 2189482"/>
              <a:gd name="connsiteX6" fmla="*/ 309093 w 2434107"/>
              <a:gd name="connsiteY6" fmla="*/ 1777359 h 2189482"/>
              <a:gd name="connsiteX7" fmla="*/ 334851 w 2434107"/>
              <a:gd name="connsiteY7" fmla="*/ 1738722 h 2189482"/>
              <a:gd name="connsiteX8" fmla="*/ 450760 w 2434107"/>
              <a:gd name="connsiteY8" fmla="*/ 1648570 h 2189482"/>
              <a:gd name="connsiteX9" fmla="*/ 489397 w 2434107"/>
              <a:gd name="connsiteY9" fmla="*/ 1622812 h 2189482"/>
              <a:gd name="connsiteX10" fmla="*/ 528034 w 2434107"/>
              <a:gd name="connsiteY10" fmla="*/ 1597054 h 2189482"/>
              <a:gd name="connsiteX11" fmla="*/ 566670 w 2434107"/>
              <a:gd name="connsiteY11" fmla="*/ 1584175 h 2189482"/>
              <a:gd name="connsiteX12" fmla="*/ 695459 w 2434107"/>
              <a:gd name="connsiteY12" fmla="*/ 1390992 h 2189482"/>
              <a:gd name="connsiteX13" fmla="*/ 721217 w 2434107"/>
              <a:gd name="connsiteY13" fmla="*/ 1313719 h 2189482"/>
              <a:gd name="connsiteX14" fmla="*/ 746975 w 2434107"/>
              <a:gd name="connsiteY14" fmla="*/ 1275082 h 2189482"/>
              <a:gd name="connsiteX15" fmla="*/ 759853 w 2434107"/>
              <a:gd name="connsiteY15" fmla="*/ 1236446 h 2189482"/>
              <a:gd name="connsiteX16" fmla="*/ 811369 w 2434107"/>
              <a:gd name="connsiteY16" fmla="*/ 1159173 h 2189482"/>
              <a:gd name="connsiteX17" fmla="*/ 875763 w 2434107"/>
              <a:gd name="connsiteY17" fmla="*/ 1043263 h 2189482"/>
              <a:gd name="connsiteX18" fmla="*/ 901521 w 2434107"/>
              <a:gd name="connsiteY18" fmla="*/ 1004626 h 2189482"/>
              <a:gd name="connsiteX19" fmla="*/ 940158 w 2434107"/>
              <a:gd name="connsiteY19" fmla="*/ 978868 h 2189482"/>
              <a:gd name="connsiteX20" fmla="*/ 1017431 w 2434107"/>
              <a:gd name="connsiteY20" fmla="*/ 927353 h 2189482"/>
              <a:gd name="connsiteX21" fmla="*/ 1133341 w 2434107"/>
              <a:gd name="connsiteY21" fmla="*/ 875837 h 2189482"/>
              <a:gd name="connsiteX22" fmla="*/ 1171977 w 2434107"/>
              <a:gd name="connsiteY22" fmla="*/ 850080 h 2189482"/>
              <a:gd name="connsiteX23" fmla="*/ 1223493 w 2434107"/>
              <a:gd name="connsiteY23" fmla="*/ 837201 h 2189482"/>
              <a:gd name="connsiteX24" fmla="*/ 1339403 w 2434107"/>
              <a:gd name="connsiteY24" fmla="*/ 785685 h 2189482"/>
              <a:gd name="connsiteX25" fmla="*/ 1378039 w 2434107"/>
              <a:gd name="connsiteY25" fmla="*/ 759928 h 2189482"/>
              <a:gd name="connsiteX26" fmla="*/ 1468191 w 2434107"/>
              <a:gd name="connsiteY26" fmla="*/ 734170 h 2189482"/>
              <a:gd name="connsiteX27" fmla="*/ 1545465 w 2434107"/>
              <a:gd name="connsiteY27" fmla="*/ 682654 h 2189482"/>
              <a:gd name="connsiteX28" fmla="*/ 1584101 w 2434107"/>
              <a:gd name="connsiteY28" fmla="*/ 669775 h 2189482"/>
              <a:gd name="connsiteX29" fmla="*/ 1661375 w 2434107"/>
              <a:gd name="connsiteY29" fmla="*/ 605381 h 2189482"/>
              <a:gd name="connsiteX30" fmla="*/ 1700011 w 2434107"/>
              <a:gd name="connsiteY30" fmla="*/ 592502 h 2189482"/>
              <a:gd name="connsiteX31" fmla="*/ 1790163 w 2434107"/>
              <a:gd name="connsiteY31" fmla="*/ 528108 h 2189482"/>
              <a:gd name="connsiteX32" fmla="*/ 1828800 w 2434107"/>
              <a:gd name="connsiteY32" fmla="*/ 489471 h 2189482"/>
              <a:gd name="connsiteX33" fmla="*/ 1906073 w 2434107"/>
              <a:gd name="connsiteY33" fmla="*/ 450835 h 2189482"/>
              <a:gd name="connsiteX34" fmla="*/ 1983346 w 2434107"/>
              <a:gd name="connsiteY34" fmla="*/ 386440 h 2189482"/>
              <a:gd name="connsiteX35" fmla="*/ 2021983 w 2434107"/>
              <a:gd name="connsiteY35" fmla="*/ 373561 h 2189482"/>
              <a:gd name="connsiteX36" fmla="*/ 2060620 w 2434107"/>
              <a:gd name="connsiteY36" fmla="*/ 334925 h 2189482"/>
              <a:gd name="connsiteX37" fmla="*/ 2099256 w 2434107"/>
              <a:gd name="connsiteY37" fmla="*/ 322046 h 2189482"/>
              <a:gd name="connsiteX38" fmla="*/ 2137893 w 2434107"/>
              <a:gd name="connsiteY38" fmla="*/ 296288 h 2189482"/>
              <a:gd name="connsiteX39" fmla="*/ 2163651 w 2434107"/>
              <a:gd name="connsiteY39" fmla="*/ 257651 h 2189482"/>
              <a:gd name="connsiteX40" fmla="*/ 2202287 w 2434107"/>
              <a:gd name="connsiteY40" fmla="*/ 231894 h 2189482"/>
              <a:gd name="connsiteX41" fmla="*/ 2253803 w 2434107"/>
              <a:gd name="connsiteY41" fmla="*/ 154620 h 2189482"/>
              <a:gd name="connsiteX42" fmla="*/ 2331076 w 2434107"/>
              <a:gd name="connsiteY42" fmla="*/ 103105 h 2189482"/>
              <a:gd name="connsiteX43" fmla="*/ 2395470 w 2434107"/>
              <a:gd name="connsiteY43" fmla="*/ 38711 h 2189482"/>
              <a:gd name="connsiteX44" fmla="*/ 2434107 w 2434107"/>
              <a:gd name="connsiteY44" fmla="*/ 74 h 2189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434107" h="2189482">
                <a:moveTo>
                  <a:pt x="0" y="2189482"/>
                </a:moveTo>
                <a:cubicBezTo>
                  <a:pt x="21465" y="2172310"/>
                  <a:pt x="46505" y="2158838"/>
                  <a:pt x="64394" y="2137967"/>
                </a:cubicBezTo>
                <a:cubicBezTo>
                  <a:pt x="73229" y="2127660"/>
                  <a:pt x="68938" y="2110046"/>
                  <a:pt x="77273" y="2099330"/>
                </a:cubicBezTo>
                <a:cubicBezTo>
                  <a:pt x="99637" y="2070576"/>
                  <a:pt x="154546" y="2022057"/>
                  <a:pt x="154546" y="2022057"/>
                </a:cubicBezTo>
                <a:cubicBezTo>
                  <a:pt x="167298" y="1983801"/>
                  <a:pt x="175448" y="1936760"/>
                  <a:pt x="206062" y="1906147"/>
                </a:cubicBezTo>
                <a:cubicBezTo>
                  <a:pt x="217007" y="1895202"/>
                  <a:pt x="231820" y="1888976"/>
                  <a:pt x="244699" y="1880390"/>
                </a:cubicBezTo>
                <a:cubicBezTo>
                  <a:pt x="275351" y="1788432"/>
                  <a:pt x="247865" y="1818176"/>
                  <a:pt x="309093" y="1777359"/>
                </a:cubicBezTo>
                <a:cubicBezTo>
                  <a:pt x="317679" y="1764480"/>
                  <a:pt x="324942" y="1750613"/>
                  <a:pt x="334851" y="1738722"/>
                </a:cubicBezTo>
                <a:cubicBezTo>
                  <a:pt x="372681" y="1693325"/>
                  <a:pt x="396907" y="1684472"/>
                  <a:pt x="450760" y="1648570"/>
                </a:cubicBezTo>
                <a:lnTo>
                  <a:pt x="489397" y="1622812"/>
                </a:lnTo>
                <a:cubicBezTo>
                  <a:pt x="502276" y="1614226"/>
                  <a:pt x="513350" y="1601949"/>
                  <a:pt x="528034" y="1597054"/>
                </a:cubicBezTo>
                <a:lnTo>
                  <a:pt x="566670" y="1584175"/>
                </a:lnTo>
                <a:lnTo>
                  <a:pt x="695459" y="1390992"/>
                </a:lnTo>
                <a:cubicBezTo>
                  <a:pt x="710520" y="1368401"/>
                  <a:pt x="712631" y="1339477"/>
                  <a:pt x="721217" y="1313719"/>
                </a:cubicBezTo>
                <a:cubicBezTo>
                  <a:pt x="726112" y="1299035"/>
                  <a:pt x="738389" y="1287961"/>
                  <a:pt x="746975" y="1275082"/>
                </a:cubicBezTo>
                <a:cubicBezTo>
                  <a:pt x="751268" y="1262203"/>
                  <a:pt x="753260" y="1248313"/>
                  <a:pt x="759853" y="1236446"/>
                </a:cubicBezTo>
                <a:cubicBezTo>
                  <a:pt x="774887" y="1209385"/>
                  <a:pt x="811369" y="1159173"/>
                  <a:pt x="811369" y="1159173"/>
                </a:cubicBezTo>
                <a:cubicBezTo>
                  <a:pt x="834037" y="1091168"/>
                  <a:pt x="816718" y="1131831"/>
                  <a:pt x="875763" y="1043263"/>
                </a:cubicBezTo>
                <a:cubicBezTo>
                  <a:pt x="884349" y="1030384"/>
                  <a:pt x="888642" y="1013212"/>
                  <a:pt x="901521" y="1004626"/>
                </a:cubicBezTo>
                <a:cubicBezTo>
                  <a:pt x="914400" y="996040"/>
                  <a:pt x="928267" y="988777"/>
                  <a:pt x="940158" y="978868"/>
                </a:cubicBezTo>
                <a:cubicBezTo>
                  <a:pt x="1004472" y="925273"/>
                  <a:pt x="949531" y="949986"/>
                  <a:pt x="1017431" y="927353"/>
                </a:cubicBezTo>
                <a:cubicBezTo>
                  <a:pt x="1078659" y="886534"/>
                  <a:pt x="1041384" y="906490"/>
                  <a:pt x="1133341" y="875837"/>
                </a:cubicBezTo>
                <a:cubicBezTo>
                  <a:pt x="1148025" y="870942"/>
                  <a:pt x="1157750" y="856177"/>
                  <a:pt x="1171977" y="850080"/>
                </a:cubicBezTo>
                <a:cubicBezTo>
                  <a:pt x="1188246" y="843108"/>
                  <a:pt x="1206321" y="841494"/>
                  <a:pt x="1223493" y="837201"/>
                </a:cubicBezTo>
                <a:cubicBezTo>
                  <a:pt x="1284720" y="796382"/>
                  <a:pt x="1247445" y="816338"/>
                  <a:pt x="1339403" y="785685"/>
                </a:cubicBezTo>
                <a:cubicBezTo>
                  <a:pt x="1354087" y="780790"/>
                  <a:pt x="1364195" y="766850"/>
                  <a:pt x="1378039" y="759928"/>
                </a:cubicBezTo>
                <a:cubicBezTo>
                  <a:pt x="1396515" y="750690"/>
                  <a:pt x="1451685" y="738296"/>
                  <a:pt x="1468191" y="734170"/>
                </a:cubicBezTo>
                <a:cubicBezTo>
                  <a:pt x="1493949" y="716998"/>
                  <a:pt x="1516096" y="692444"/>
                  <a:pt x="1545465" y="682654"/>
                </a:cubicBezTo>
                <a:cubicBezTo>
                  <a:pt x="1558344" y="678361"/>
                  <a:pt x="1571959" y="675846"/>
                  <a:pt x="1584101" y="669775"/>
                </a:cubicBezTo>
                <a:cubicBezTo>
                  <a:pt x="1668374" y="627639"/>
                  <a:pt x="1575925" y="662348"/>
                  <a:pt x="1661375" y="605381"/>
                </a:cubicBezTo>
                <a:cubicBezTo>
                  <a:pt x="1672670" y="597851"/>
                  <a:pt x="1687132" y="596795"/>
                  <a:pt x="1700011" y="592502"/>
                </a:cubicBezTo>
                <a:cubicBezTo>
                  <a:pt x="1800474" y="492042"/>
                  <a:pt x="1671498" y="612870"/>
                  <a:pt x="1790163" y="528108"/>
                </a:cubicBezTo>
                <a:cubicBezTo>
                  <a:pt x="1804984" y="517521"/>
                  <a:pt x="1814808" y="501131"/>
                  <a:pt x="1828800" y="489471"/>
                </a:cubicBezTo>
                <a:cubicBezTo>
                  <a:pt x="1862089" y="461730"/>
                  <a:pt x="1867349" y="463742"/>
                  <a:pt x="1906073" y="450835"/>
                </a:cubicBezTo>
                <a:cubicBezTo>
                  <a:pt x="1934554" y="422354"/>
                  <a:pt x="1947487" y="404370"/>
                  <a:pt x="1983346" y="386440"/>
                </a:cubicBezTo>
                <a:cubicBezTo>
                  <a:pt x="1995488" y="380369"/>
                  <a:pt x="2009104" y="377854"/>
                  <a:pt x="2021983" y="373561"/>
                </a:cubicBezTo>
                <a:cubicBezTo>
                  <a:pt x="2034862" y="360682"/>
                  <a:pt x="2045465" y="345028"/>
                  <a:pt x="2060620" y="334925"/>
                </a:cubicBezTo>
                <a:cubicBezTo>
                  <a:pt x="2071915" y="327395"/>
                  <a:pt x="2087114" y="328117"/>
                  <a:pt x="2099256" y="322046"/>
                </a:cubicBezTo>
                <a:cubicBezTo>
                  <a:pt x="2113100" y="315124"/>
                  <a:pt x="2125014" y="304874"/>
                  <a:pt x="2137893" y="296288"/>
                </a:cubicBezTo>
                <a:cubicBezTo>
                  <a:pt x="2146479" y="283409"/>
                  <a:pt x="2152706" y="268596"/>
                  <a:pt x="2163651" y="257651"/>
                </a:cubicBezTo>
                <a:cubicBezTo>
                  <a:pt x="2174596" y="246706"/>
                  <a:pt x="2192095" y="243543"/>
                  <a:pt x="2202287" y="231894"/>
                </a:cubicBezTo>
                <a:cubicBezTo>
                  <a:pt x="2222672" y="208596"/>
                  <a:pt x="2228045" y="171792"/>
                  <a:pt x="2253803" y="154620"/>
                </a:cubicBezTo>
                <a:lnTo>
                  <a:pt x="2331076" y="103105"/>
                </a:lnTo>
                <a:cubicBezTo>
                  <a:pt x="2399765" y="71"/>
                  <a:pt x="2309611" y="124570"/>
                  <a:pt x="2395470" y="38711"/>
                </a:cubicBezTo>
                <a:cubicBezTo>
                  <a:pt x="2437679" y="-3498"/>
                  <a:pt x="2401847" y="74"/>
                  <a:pt x="2434107" y="74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1752600" y="4327003"/>
            <a:ext cx="228600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3200" b="1" dirty="0">
                <a:solidFill>
                  <a:srgbClr val="FF0000"/>
                </a:solidFill>
                <a:latin typeface="Times New Roman" pitchFamily="18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7839031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728663" y="836712"/>
            <a:ext cx="7772400" cy="1143000"/>
          </a:xfrm>
        </p:spPr>
        <p:txBody>
          <a:bodyPr/>
          <a:lstStyle/>
          <a:p>
            <a:r>
              <a:rPr lang="en-GB" dirty="0" smtClean="0"/>
              <a:t>Preventing </a:t>
            </a:r>
            <a:r>
              <a:rPr lang="en-GB" dirty="0" err="1" smtClean="0"/>
              <a:t>overfitting</a:t>
            </a:r>
            <a:endParaRPr lang="en-GB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7919" y="2589213"/>
            <a:ext cx="4759607" cy="4080147"/>
          </a:xfrm>
        </p:spPr>
        <p:txBody>
          <a:bodyPr/>
          <a:lstStyle/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GB" dirty="0"/>
              <a:t>   </a:t>
            </a:r>
            <a:r>
              <a:rPr lang="en-GB" sz="2000" dirty="0"/>
              <a:t>Divide the </a:t>
            </a:r>
            <a:r>
              <a:rPr lang="en-GB" sz="2000" dirty="0" smtClean="0"/>
              <a:t> training data </a:t>
            </a:r>
            <a:r>
              <a:rPr lang="en-GB" sz="2000" dirty="0"/>
              <a:t>into a</a:t>
            </a:r>
            <a:r>
              <a:rPr lang="en-GB" sz="2000" i="1" dirty="0"/>
              <a:t> training</a:t>
            </a:r>
            <a:r>
              <a:rPr lang="en-GB" sz="2000" dirty="0"/>
              <a:t> set and</a:t>
            </a:r>
            <a:r>
              <a:rPr lang="en-GB" sz="2000" i="1" dirty="0"/>
              <a:t> validation</a:t>
            </a:r>
            <a:r>
              <a:rPr lang="en-GB" sz="2000" dirty="0"/>
              <a:t> set</a:t>
            </a:r>
          </a:p>
          <a:p>
            <a:pPr lvl="2">
              <a:lnSpc>
                <a:spcPct val="90000"/>
              </a:lnSpc>
            </a:pPr>
            <a:r>
              <a:rPr lang="en-GB" sz="1800" dirty="0"/>
              <a:t>Update weights based on error in </a:t>
            </a:r>
            <a:r>
              <a:rPr lang="en-GB" sz="1800" b="1" dirty="0"/>
              <a:t>training set</a:t>
            </a:r>
          </a:p>
          <a:p>
            <a:pPr lvl="2">
              <a:lnSpc>
                <a:spcPct val="90000"/>
              </a:lnSpc>
            </a:pPr>
            <a:r>
              <a:rPr lang="en-GB" sz="1800" b="1" dirty="0"/>
              <a:t>Monitor </a:t>
            </a:r>
            <a:r>
              <a:rPr lang="en-GB" sz="1800" dirty="0"/>
              <a:t>how well the network performs on a separate</a:t>
            </a:r>
            <a:r>
              <a:rPr lang="en-GB" sz="1800" b="1" dirty="0"/>
              <a:t> validation </a:t>
            </a:r>
            <a:r>
              <a:rPr lang="en-GB" sz="1800" b="1" dirty="0" smtClean="0"/>
              <a:t>set</a:t>
            </a:r>
          </a:p>
          <a:p>
            <a:pPr lvl="3">
              <a:lnSpc>
                <a:spcPct val="90000"/>
              </a:lnSpc>
            </a:pPr>
            <a:r>
              <a:rPr lang="en-GB" sz="1600" b="1" dirty="0" smtClean="0"/>
              <a:t>But don’t adjust any weights based on this performance</a:t>
            </a:r>
            <a:endParaRPr lang="en-GB" sz="1600" b="1" dirty="0"/>
          </a:p>
          <a:p>
            <a:pPr lvl="2">
              <a:lnSpc>
                <a:spcPct val="90000"/>
              </a:lnSpc>
            </a:pPr>
            <a:r>
              <a:rPr lang="en-GB" sz="1800" dirty="0"/>
              <a:t>Choose the set of weights which give the lowest error on the validation set</a:t>
            </a:r>
            <a:endParaRPr lang="en-GB" sz="1800" b="1" dirty="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GB" sz="1800" b="1" dirty="0"/>
          </a:p>
        </p:txBody>
      </p:sp>
      <p:sp>
        <p:nvSpPr>
          <p:cNvPr id="69636" name="Line 4"/>
          <p:cNvSpPr>
            <a:spLocks noChangeShapeType="1"/>
          </p:cNvSpPr>
          <p:nvPr/>
        </p:nvSpPr>
        <p:spPr bwMode="auto">
          <a:xfrm>
            <a:off x="5148882" y="5972753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 flipV="1">
            <a:off x="5148882" y="4220153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9638" name="Freeform 6"/>
          <p:cNvSpPr>
            <a:spLocks/>
          </p:cNvSpPr>
          <p:nvPr/>
        </p:nvSpPr>
        <p:spPr bwMode="auto">
          <a:xfrm>
            <a:off x="5148882" y="4524953"/>
            <a:ext cx="2286000" cy="1295400"/>
          </a:xfrm>
          <a:custGeom>
            <a:avLst/>
            <a:gdLst>
              <a:gd name="T0" fmla="*/ 0 w 1440"/>
              <a:gd name="T1" fmla="*/ 0 h 816"/>
              <a:gd name="T2" fmla="*/ 240 w 1440"/>
              <a:gd name="T3" fmla="*/ 576 h 816"/>
              <a:gd name="T4" fmla="*/ 1440 w 1440"/>
              <a:gd name="T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0" h="816">
                <a:moveTo>
                  <a:pt x="0" y="0"/>
                </a:moveTo>
                <a:cubicBezTo>
                  <a:pt x="0" y="220"/>
                  <a:pt x="0" y="440"/>
                  <a:pt x="240" y="576"/>
                </a:cubicBezTo>
                <a:cubicBezTo>
                  <a:pt x="480" y="712"/>
                  <a:pt x="1240" y="776"/>
                  <a:pt x="1440" y="816"/>
                </a:cubicBezTo>
              </a:path>
            </a:pathLst>
          </a:custGeom>
          <a:noFill/>
          <a:ln w="63500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9639" name="Freeform 7"/>
          <p:cNvSpPr>
            <a:spLocks/>
          </p:cNvSpPr>
          <p:nvPr/>
        </p:nvSpPr>
        <p:spPr bwMode="auto">
          <a:xfrm>
            <a:off x="5148882" y="4677353"/>
            <a:ext cx="2667000" cy="774700"/>
          </a:xfrm>
          <a:custGeom>
            <a:avLst/>
            <a:gdLst>
              <a:gd name="T0" fmla="*/ 0 w 1680"/>
              <a:gd name="T1" fmla="*/ 0 h 488"/>
              <a:gd name="T2" fmla="*/ 240 w 1680"/>
              <a:gd name="T3" fmla="*/ 336 h 488"/>
              <a:gd name="T4" fmla="*/ 912 w 1680"/>
              <a:gd name="T5" fmla="*/ 480 h 488"/>
              <a:gd name="T6" fmla="*/ 1680 w 1680"/>
              <a:gd name="T7" fmla="*/ 384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0" h="488">
                <a:moveTo>
                  <a:pt x="0" y="0"/>
                </a:moveTo>
                <a:cubicBezTo>
                  <a:pt x="44" y="128"/>
                  <a:pt x="88" y="256"/>
                  <a:pt x="240" y="336"/>
                </a:cubicBezTo>
                <a:cubicBezTo>
                  <a:pt x="392" y="416"/>
                  <a:pt x="672" y="472"/>
                  <a:pt x="912" y="480"/>
                </a:cubicBezTo>
                <a:cubicBezTo>
                  <a:pt x="1152" y="488"/>
                  <a:pt x="1552" y="400"/>
                  <a:pt x="1680" y="384"/>
                </a:cubicBezTo>
              </a:path>
            </a:pathLst>
          </a:custGeom>
          <a:noFill/>
          <a:ln w="63500" cap="flat" cmpd="sng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6912594" y="5604453"/>
            <a:ext cx="2232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1600">
                <a:latin typeface="Times New Roman" pitchFamily="18" charset="0"/>
              </a:rPr>
              <a:t>Training set error</a:t>
            </a: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5725144" y="4667828"/>
            <a:ext cx="1770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1600">
                <a:latin typeface="Times New Roman" pitchFamily="18" charset="0"/>
              </a:rPr>
              <a:t>Validation set error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5987082" y="6048953"/>
            <a:ext cx="2076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1400" dirty="0">
                <a:latin typeface="Times New Roman" pitchFamily="18" charset="0"/>
              </a:rPr>
              <a:t>Number of weight updates</a:t>
            </a:r>
            <a:endParaRPr lang="en-GB" sz="2400" dirty="0">
              <a:latin typeface="Times New Roman" pitchFamily="18" charset="0"/>
            </a:endParaRPr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4463082" y="4753553"/>
            <a:ext cx="557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1400">
                <a:latin typeface="Times New Roman" pitchFamily="18" charset="0"/>
              </a:rPr>
              <a:t>Error</a:t>
            </a:r>
            <a:endParaRPr lang="en-GB" sz="2400">
              <a:latin typeface="Times New Roman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6610175" y="4220153"/>
            <a:ext cx="626740" cy="109644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5451066" y="2742825"/>
            <a:ext cx="31484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At this point here, validation error starts to increase, indicating the network is starting to memorise training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19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Training the Network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 smtClean="0"/>
              <a:t>What if it doesn’t converge ?</a:t>
            </a:r>
            <a:br>
              <a:rPr lang="en-GB" sz="2800" dirty="0" smtClean="0"/>
            </a:br>
            <a:endParaRPr lang="en-GB" sz="2800" dirty="0"/>
          </a:p>
          <a:p>
            <a:pPr>
              <a:lnSpc>
                <a:spcPct val="90000"/>
              </a:lnSpc>
            </a:pPr>
            <a:r>
              <a:rPr lang="en-GB" sz="2800" dirty="0" smtClean="0"/>
              <a:t>Change the architecture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increase </a:t>
            </a:r>
            <a:r>
              <a:rPr lang="en-GB" dirty="0"/>
              <a:t>number of  neurons in the hidden layer (start with 2, increase to 5,10, 20….)</a:t>
            </a:r>
          </a:p>
          <a:p>
            <a:pPr lvl="1">
              <a:lnSpc>
                <a:spcPct val="90000"/>
              </a:lnSpc>
            </a:pPr>
            <a:endParaRPr lang="en-GB" sz="2400" dirty="0" smtClean="0"/>
          </a:p>
          <a:p>
            <a:pPr>
              <a:lnSpc>
                <a:spcPct val="90000"/>
              </a:lnSpc>
            </a:pPr>
            <a:r>
              <a:rPr lang="en-GB" dirty="0" smtClean="0"/>
              <a:t>Change the learning parameters….</a:t>
            </a:r>
          </a:p>
        </p:txBody>
      </p:sp>
    </p:spTree>
    <p:extLst>
      <p:ext uri="{BB962C8B-B14F-4D97-AF65-F5344CB8AC3E}">
        <p14:creationId xmlns:p14="http://schemas.microsoft.com/office/powerpoint/2010/main" val="259442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Backpropagation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18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404813"/>
            <a:ext cx="7772400" cy="1143000"/>
          </a:xfrm>
        </p:spPr>
        <p:txBody>
          <a:bodyPr/>
          <a:lstStyle/>
          <a:p>
            <a:r>
              <a:rPr lang="en-GB"/>
              <a:t>Training multilayer Networks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2420888"/>
            <a:ext cx="7772400" cy="4114800"/>
          </a:xfrm>
        </p:spPr>
        <p:txBody>
          <a:bodyPr/>
          <a:lstStyle/>
          <a:p>
            <a:r>
              <a:rPr lang="en-GB" dirty="0" smtClean="0"/>
              <a:t>The simple perceptron learning rule can’t be applied to a multi-layer network</a:t>
            </a:r>
          </a:p>
          <a:p>
            <a:pPr lvl="1"/>
            <a:r>
              <a:rPr lang="en-US" dirty="0" smtClean="0"/>
              <a:t>A</a:t>
            </a:r>
            <a:r>
              <a:rPr lang="en-GB" dirty="0" smtClean="0"/>
              <a:t>s there is a knock-on effect with the output of one node being the input of the next</a:t>
            </a:r>
          </a:p>
          <a:p>
            <a:r>
              <a:rPr lang="en-GB" dirty="0" smtClean="0"/>
              <a:t>For any given input pattern, we can calculate the error at the final output node(s)</a:t>
            </a:r>
          </a:p>
          <a:p>
            <a:r>
              <a:rPr lang="en-GB" dirty="0" smtClean="0"/>
              <a:t>Given this error, we need to apportion blame across all the weights in the network</a:t>
            </a:r>
          </a:p>
        </p:txBody>
      </p:sp>
    </p:spTree>
    <p:extLst>
      <p:ext uri="{BB962C8B-B14F-4D97-AF65-F5344CB8AC3E}">
        <p14:creationId xmlns:p14="http://schemas.microsoft.com/office/powerpoint/2010/main" val="141705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Simple </a:t>
            </a:r>
            <a:r>
              <a:rPr lang="en-US" dirty="0" err="1" smtClean="0"/>
              <a:t>Perceptrons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1"/>
            <a:ext cx="7693025" cy="1066800"/>
          </a:xfrm>
        </p:spPr>
        <p:txBody>
          <a:bodyPr/>
          <a:lstStyle/>
          <a:p>
            <a:r>
              <a:rPr lang="en-US" dirty="0" smtClean="0"/>
              <a:t>From last week: Simple </a:t>
            </a:r>
            <a:r>
              <a:rPr lang="en-US" dirty="0" err="1" smtClean="0"/>
              <a:t>Perceptrons</a:t>
            </a:r>
            <a:r>
              <a:rPr lang="en-US" dirty="0" smtClean="0"/>
              <a:t> are only useful if data is </a:t>
            </a:r>
            <a:r>
              <a:rPr lang="en-US" b="1" dirty="0" smtClean="0"/>
              <a:t>linearly </a:t>
            </a:r>
            <a:r>
              <a:rPr lang="en-US" b="1" dirty="0" smtClean="0"/>
              <a:t>separable</a:t>
            </a:r>
            <a:endParaRPr lang="en-US" b="1" dirty="0" smtClean="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2628900" y="4022203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333500" y="4784203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562100" y="4174603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>
                <a:latin typeface="Times New Roman" pitchFamily="18" charset="0"/>
              </a:rPr>
              <a:t>+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247900" y="4403203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>
                <a:latin typeface="Times New Roman" pitchFamily="18" charset="0"/>
              </a:rPr>
              <a:t>+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714500" y="4327003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>
                <a:latin typeface="Times New Roman" pitchFamily="18" charset="0"/>
              </a:rPr>
              <a:t>+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81300" y="4174603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>
                <a:latin typeface="Times New Roman" pitchFamily="18" charset="0"/>
              </a:rPr>
              <a:t>+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943100" y="4936603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>
                <a:latin typeface="Times New Roman" pitchFamily="18" charset="0"/>
              </a:rPr>
              <a:t>+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2019300" y="4022203"/>
            <a:ext cx="1524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009900" y="5012803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>
                <a:latin typeface="Times New Roman" pitchFamily="18" charset="0"/>
              </a:rPr>
              <a:t>_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705100" y="4936603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>
                <a:latin typeface="Times New Roman" pitchFamily="18" charset="0"/>
              </a:rPr>
              <a:t>_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3619500" y="4250803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>
                <a:latin typeface="Times New Roman" pitchFamily="18" charset="0"/>
              </a:rPr>
              <a:t>_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3619500" y="5012803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>
                <a:latin typeface="Times New Roman" pitchFamily="18" charset="0"/>
              </a:rPr>
              <a:t>_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3162300" y="4784203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>
                <a:latin typeface="Times New Roman" pitchFamily="18" charset="0"/>
              </a:rPr>
              <a:t>_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3009900" y="4631803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>
                <a:latin typeface="Times New Roman" pitchFamily="18" charset="0"/>
              </a:rPr>
              <a:t>_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2247900" y="5317603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>
                <a:latin typeface="Times New Roman" pitchFamily="18" charset="0"/>
              </a:rPr>
              <a:t>_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724400" y="3702321"/>
            <a:ext cx="3581400" cy="2620963"/>
            <a:chOff x="4572000" y="3886200"/>
            <a:chExt cx="3581400" cy="2620963"/>
          </a:xfrm>
        </p:grpSpPr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V="1">
              <a:off x="5562600" y="38862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5562600" y="5715000"/>
              <a:ext cx="2209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Oval 23"/>
            <p:cNvSpPr>
              <a:spLocks noChangeArrowheads="1"/>
            </p:cNvSpPr>
            <p:nvPr/>
          </p:nvSpPr>
          <p:spPr bwMode="auto">
            <a:xfrm>
              <a:off x="5486400" y="5638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" name="Oval 24"/>
            <p:cNvSpPr>
              <a:spLocks noChangeArrowheads="1"/>
            </p:cNvSpPr>
            <p:nvPr/>
          </p:nvSpPr>
          <p:spPr bwMode="auto">
            <a:xfrm>
              <a:off x="7010400" y="5638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" name="Oval 25"/>
            <p:cNvSpPr>
              <a:spLocks noChangeArrowheads="1"/>
            </p:cNvSpPr>
            <p:nvPr/>
          </p:nvSpPr>
          <p:spPr bwMode="auto">
            <a:xfrm>
              <a:off x="5486400" y="4419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" name="Oval 26"/>
            <p:cNvSpPr>
              <a:spLocks noChangeArrowheads="1"/>
            </p:cNvSpPr>
            <p:nvPr/>
          </p:nvSpPr>
          <p:spPr bwMode="auto">
            <a:xfrm>
              <a:off x="7010400" y="4419600"/>
              <a:ext cx="152400" cy="152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5334000" y="4114800"/>
              <a:ext cx="2362200" cy="1752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" name="Text Box 34"/>
            <p:cNvSpPr txBox="1">
              <a:spLocks noChangeArrowheads="1"/>
            </p:cNvSpPr>
            <p:nvPr/>
          </p:nvSpPr>
          <p:spPr bwMode="auto">
            <a:xfrm>
              <a:off x="6146800" y="6140450"/>
              <a:ext cx="1117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>
                  <a:latin typeface="Times New Roman" pitchFamily="18" charset="0"/>
                </a:rPr>
                <a:t>AND gate</a:t>
              </a:r>
            </a:p>
          </p:txBody>
        </p:sp>
        <p:sp>
          <p:nvSpPr>
            <p:cNvPr id="28" name="Text Box 35"/>
            <p:cNvSpPr txBox="1">
              <a:spLocks noChangeArrowheads="1"/>
            </p:cNvSpPr>
            <p:nvPr/>
          </p:nvSpPr>
          <p:spPr bwMode="auto">
            <a:xfrm>
              <a:off x="5257800" y="5791200"/>
              <a:ext cx="838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>
                  <a:latin typeface="Times New Roman" pitchFamily="18" charset="0"/>
                </a:rPr>
                <a:t>(0,0)</a:t>
              </a:r>
            </a:p>
          </p:txBody>
        </p:sp>
        <p:sp>
          <p:nvSpPr>
            <p:cNvPr id="29" name="Text Box 36"/>
            <p:cNvSpPr txBox="1">
              <a:spLocks noChangeArrowheads="1"/>
            </p:cNvSpPr>
            <p:nvPr/>
          </p:nvSpPr>
          <p:spPr bwMode="auto">
            <a:xfrm>
              <a:off x="6781800" y="5791200"/>
              <a:ext cx="7620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>
                  <a:latin typeface="Times New Roman" pitchFamily="18" charset="0"/>
                </a:rPr>
                <a:t>(1,0)</a:t>
              </a:r>
            </a:p>
          </p:txBody>
        </p:sp>
        <p:sp>
          <p:nvSpPr>
            <p:cNvPr id="30" name="Text Box 37"/>
            <p:cNvSpPr txBox="1">
              <a:spLocks noChangeArrowheads="1"/>
            </p:cNvSpPr>
            <p:nvPr/>
          </p:nvSpPr>
          <p:spPr bwMode="auto">
            <a:xfrm>
              <a:off x="7162800" y="4343400"/>
              <a:ext cx="990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>
                  <a:latin typeface="Times New Roman" pitchFamily="18" charset="0"/>
                </a:rPr>
                <a:t>(1,1)</a:t>
              </a:r>
            </a:p>
          </p:txBody>
        </p:sp>
        <p:sp>
          <p:nvSpPr>
            <p:cNvPr id="31" name="Text Box 38"/>
            <p:cNvSpPr txBox="1">
              <a:spLocks noChangeArrowheads="1"/>
            </p:cNvSpPr>
            <p:nvPr/>
          </p:nvSpPr>
          <p:spPr bwMode="auto">
            <a:xfrm>
              <a:off x="4572000" y="4343400"/>
              <a:ext cx="1066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>
                  <a:latin typeface="Times New Roman" pitchFamily="18" charset="0"/>
                </a:rPr>
                <a:t>(0,1)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176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 dirty="0">
                <a:latin typeface="Arial" charset="0"/>
                <a:cs typeface="Arial" charset="0"/>
              </a:rPr>
              <a:t>How do the weights affect the error ?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3429000"/>
            <a:ext cx="7693025" cy="3724275"/>
          </a:xfrm>
        </p:spPr>
        <p:txBody>
          <a:bodyPr/>
          <a:lstStyle/>
          <a:p>
            <a:pPr eaLnBrk="1" hangingPunct="1"/>
            <a:r>
              <a:rPr lang="en-GB">
                <a:latin typeface="Arial" charset="0"/>
                <a:cs typeface="Arial" charset="0"/>
              </a:rPr>
              <a:t>If the output it too high:</a:t>
            </a:r>
          </a:p>
          <a:p>
            <a:pPr lvl="1" eaLnBrk="1" hangingPunct="1"/>
            <a:r>
              <a:rPr lang="en-GB">
                <a:latin typeface="Arial" charset="0"/>
                <a:cs typeface="Arial" charset="0"/>
              </a:rPr>
              <a:t>Reduce the weights a bit</a:t>
            </a:r>
          </a:p>
          <a:p>
            <a:pPr eaLnBrk="1" hangingPunct="1"/>
            <a:r>
              <a:rPr lang="en-GB">
                <a:latin typeface="Arial" charset="0"/>
                <a:cs typeface="Arial" charset="0"/>
              </a:rPr>
              <a:t>If the output is too low</a:t>
            </a:r>
          </a:p>
          <a:p>
            <a:pPr lvl="1" eaLnBrk="1" hangingPunct="1"/>
            <a:r>
              <a:rPr lang="en-GB">
                <a:latin typeface="Arial" charset="0"/>
                <a:cs typeface="Arial" charset="0"/>
              </a:rPr>
              <a:t>Increase the weights a bit</a:t>
            </a:r>
          </a:p>
          <a:p>
            <a:pPr eaLnBrk="1" hangingPunct="1"/>
            <a:r>
              <a:rPr lang="en-GB">
                <a:latin typeface="Arial" charset="0"/>
                <a:cs typeface="Arial" charset="0"/>
              </a:rPr>
              <a:t>Easy for output neurons</a:t>
            </a:r>
          </a:p>
          <a:p>
            <a:pPr lvl="1" eaLnBrk="1" hangingPunct="1"/>
            <a:r>
              <a:rPr lang="en-GB" b="1">
                <a:latin typeface="Arial" charset="0"/>
                <a:cs typeface="Arial" charset="0"/>
              </a:rPr>
              <a:t>We know what the desired output is!</a:t>
            </a:r>
          </a:p>
        </p:txBody>
      </p:sp>
      <p:pic>
        <p:nvPicPr>
          <p:cNvPr id="26628" name="Picture 4" descr="sigmoi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3716338"/>
            <a:ext cx="2879725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AutoShape 5"/>
          <p:cNvSpPr>
            <a:spLocks noChangeArrowheads="1"/>
          </p:cNvSpPr>
          <p:nvPr/>
        </p:nvSpPr>
        <p:spPr bwMode="auto">
          <a:xfrm>
            <a:off x="1547813" y="2492375"/>
            <a:ext cx="6624637" cy="7207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  <a:p>
            <a:endParaRPr lang="en-GB"/>
          </a:p>
          <a:p>
            <a:r>
              <a:rPr lang="en-GB" sz="2800"/>
              <a:t>Error = desired output – actual output</a:t>
            </a:r>
          </a:p>
          <a:p>
            <a:endParaRPr lang="en-GB" sz="2800"/>
          </a:p>
          <a:p>
            <a:endParaRPr lang="en-GB"/>
          </a:p>
        </p:txBody>
      </p:sp>
      <p:cxnSp>
        <p:nvCxnSpPr>
          <p:cNvPr id="3" name="Straight Connector 2"/>
          <p:cNvCxnSpPr>
            <a:cxnSpLocks noChangeShapeType="1"/>
          </p:cNvCxnSpPr>
          <p:nvPr/>
        </p:nvCxnSpPr>
        <p:spPr bwMode="auto">
          <a:xfrm flipV="1">
            <a:off x="7812088" y="4149725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Straight Connector 4"/>
          <p:cNvCxnSpPr>
            <a:cxnSpLocks noChangeShapeType="1"/>
          </p:cNvCxnSpPr>
          <p:nvPr/>
        </p:nvCxnSpPr>
        <p:spPr bwMode="auto">
          <a:xfrm>
            <a:off x="7308850" y="4149725"/>
            <a:ext cx="503238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17977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96296E-6 L -0.03941 2.96296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>
                <a:latin typeface="Arial" charset="0"/>
                <a:cs typeface="Arial" charset="0"/>
              </a:rPr>
              <a:t>What about hidden neurons ?</a:t>
            </a:r>
          </a:p>
        </p:txBody>
      </p:sp>
      <p:sp>
        <p:nvSpPr>
          <p:cNvPr id="27651" name="AutoShape 5"/>
          <p:cNvSpPr>
            <a:spLocks noChangeArrowheads="1"/>
          </p:cNvSpPr>
          <p:nvPr/>
        </p:nvSpPr>
        <p:spPr bwMode="auto">
          <a:xfrm>
            <a:off x="1547813" y="2492375"/>
            <a:ext cx="6624637" cy="7207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  <a:p>
            <a:endParaRPr lang="en-GB"/>
          </a:p>
          <a:p>
            <a:r>
              <a:rPr lang="en-GB" sz="2800"/>
              <a:t>Error = desired output – actual output</a:t>
            </a:r>
          </a:p>
          <a:p>
            <a:endParaRPr lang="en-GB" sz="2800"/>
          </a:p>
          <a:p>
            <a:endParaRPr lang="en-GB"/>
          </a:p>
        </p:txBody>
      </p:sp>
      <p:sp>
        <p:nvSpPr>
          <p:cNvPr id="27652" name="Oval 4"/>
          <p:cNvSpPr>
            <a:spLocks noChangeArrowheads="1"/>
          </p:cNvSpPr>
          <p:nvPr/>
        </p:nvSpPr>
        <p:spPr bwMode="auto">
          <a:xfrm>
            <a:off x="5430838" y="3937000"/>
            <a:ext cx="3048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6345238" y="3937000"/>
            <a:ext cx="3048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3983038" y="4546600"/>
            <a:ext cx="304800" cy="3810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3398838" y="4546600"/>
            <a:ext cx="304800" cy="3810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Oval 8"/>
          <p:cNvSpPr>
            <a:spLocks noChangeArrowheads="1"/>
          </p:cNvSpPr>
          <p:nvPr/>
        </p:nvSpPr>
        <p:spPr bwMode="auto">
          <a:xfrm>
            <a:off x="8656638" y="4546600"/>
            <a:ext cx="304800" cy="3810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8072438" y="4546600"/>
            <a:ext cx="304800" cy="3810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4567238" y="4546600"/>
            <a:ext cx="304800" cy="3810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Oval 11"/>
          <p:cNvSpPr>
            <a:spLocks noChangeArrowheads="1"/>
          </p:cNvSpPr>
          <p:nvPr/>
        </p:nvSpPr>
        <p:spPr bwMode="auto">
          <a:xfrm>
            <a:off x="5151438" y="4546600"/>
            <a:ext cx="304800" cy="3810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Oval 12"/>
          <p:cNvSpPr>
            <a:spLocks noChangeArrowheads="1"/>
          </p:cNvSpPr>
          <p:nvPr/>
        </p:nvSpPr>
        <p:spPr bwMode="auto">
          <a:xfrm>
            <a:off x="5735638" y="4546600"/>
            <a:ext cx="304800" cy="3810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Oval 13"/>
          <p:cNvSpPr>
            <a:spLocks noChangeArrowheads="1"/>
          </p:cNvSpPr>
          <p:nvPr/>
        </p:nvSpPr>
        <p:spPr bwMode="auto">
          <a:xfrm>
            <a:off x="6319838" y="4546600"/>
            <a:ext cx="304800" cy="3810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Oval 14"/>
          <p:cNvSpPr>
            <a:spLocks noChangeArrowheads="1"/>
          </p:cNvSpPr>
          <p:nvPr/>
        </p:nvSpPr>
        <p:spPr bwMode="auto">
          <a:xfrm>
            <a:off x="6904038" y="4546600"/>
            <a:ext cx="304800" cy="3810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Oval 15"/>
          <p:cNvSpPr>
            <a:spLocks noChangeArrowheads="1"/>
          </p:cNvSpPr>
          <p:nvPr/>
        </p:nvSpPr>
        <p:spPr bwMode="auto">
          <a:xfrm>
            <a:off x="7488238" y="4546600"/>
            <a:ext cx="304800" cy="3810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Text Box 20"/>
          <p:cNvSpPr txBox="1">
            <a:spLocks noChangeArrowheads="1"/>
          </p:cNvSpPr>
          <p:nvPr/>
        </p:nvSpPr>
        <p:spPr bwMode="auto">
          <a:xfrm>
            <a:off x="4264499" y="3859491"/>
            <a:ext cx="10182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/>
              <a:t>output 1</a:t>
            </a:r>
            <a:endParaRPr lang="en-US" dirty="0"/>
          </a:p>
        </p:txBody>
      </p:sp>
      <p:sp>
        <p:nvSpPr>
          <p:cNvPr id="27665" name="Text Box 21"/>
          <p:cNvSpPr txBox="1">
            <a:spLocks noChangeArrowheads="1"/>
          </p:cNvSpPr>
          <p:nvPr/>
        </p:nvSpPr>
        <p:spPr bwMode="auto">
          <a:xfrm>
            <a:off x="6931499" y="3859491"/>
            <a:ext cx="10182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/>
              <a:t>output 2</a:t>
            </a:r>
            <a:endParaRPr lang="en-US" dirty="0"/>
          </a:p>
        </p:txBody>
      </p:sp>
      <p:sp>
        <p:nvSpPr>
          <p:cNvPr id="27668" name="Rectangle 31"/>
          <p:cNvSpPr>
            <a:spLocks noChangeArrowheads="1"/>
          </p:cNvSpPr>
          <p:nvPr/>
        </p:nvSpPr>
        <p:spPr bwMode="auto">
          <a:xfrm>
            <a:off x="5964238" y="5689600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7669" name="AutoShape 35"/>
          <p:cNvCxnSpPr>
            <a:cxnSpLocks noChangeShapeType="1"/>
            <a:stCxn id="27668" idx="0"/>
            <a:endCxn id="27655" idx="4"/>
          </p:cNvCxnSpPr>
          <p:nvPr/>
        </p:nvCxnSpPr>
        <p:spPr bwMode="auto">
          <a:xfrm rot="16200000" flipV="1">
            <a:off x="4433888" y="4044950"/>
            <a:ext cx="762000" cy="2527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0" name="AutoShape 36"/>
          <p:cNvCxnSpPr>
            <a:cxnSpLocks noChangeShapeType="1"/>
            <a:stCxn id="27668" idx="0"/>
            <a:endCxn id="27654" idx="4"/>
          </p:cNvCxnSpPr>
          <p:nvPr/>
        </p:nvCxnSpPr>
        <p:spPr bwMode="auto">
          <a:xfrm rot="16200000" flipV="1">
            <a:off x="4725988" y="4337050"/>
            <a:ext cx="7620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1" name="AutoShape 37"/>
          <p:cNvCxnSpPr>
            <a:cxnSpLocks noChangeShapeType="1"/>
            <a:stCxn id="27668" idx="0"/>
            <a:endCxn id="27658" idx="4"/>
          </p:cNvCxnSpPr>
          <p:nvPr/>
        </p:nvCxnSpPr>
        <p:spPr bwMode="auto">
          <a:xfrm rot="16200000" flipV="1">
            <a:off x="5018088" y="4629150"/>
            <a:ext cx="762000" cy="1358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2" name="AutoShape 38"/>
          <p:cNvCxnSpPr>
            <a:cxnSpLocks noChangeShapeType="1"/>
            <a:stCxn id="27668" idx="0"/>
            <a:endCxn id="27659" idx="4"/>
          </p:cNvCxnSpPr>
          <p:nvPr/>
        </p:nvCxnSpPr>
        <p:spPr bwMode="auto">
          <a:xfrm rot="16200000" flipV="1">
            <a:off x="5310188" y="4921250"/>
            <a:ext cx="762000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3" name="AutoShape 39"/>
          <p:cNvCxnSpPr>
            <a:cxnSpLocks noChangeShapeType="1"/>
            <a:stCxn id="27668" idx="0"/>
            <a:endCxn id="27660" idx="4"/>
          </p:cNvCxnSpPr>
          <p:nvPr/>
        </p:nvCxnSpPr>
        <p:spPr bwMode="auto">
          <a:xfrm rot="16200000" flipV="1">
            <a:off x="5602288" y="5213350"/>
            <a:ext cx="762000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4" name="AutoShape 40"/>
          <p:cNvCxnSpPr>
            <a:cxnSpLocks noChangeShapeType="1"/>
            <a:stCxn id="27668" idx="0"/>
            <a:endCxn id="27661" idx="4"/>
          </p:cNvCxnSpPr>
          <p:nvPr/>
        </p:nvCxnSpPr>
        <p:spPr bwMode="auto">
          <a:xfrm rot="5400000" flipH="1" flipV="1">
            <a:off x="5894388" y="5111750"/>
            <a:ext cx="762000" cy="393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5" name="AutoShape 41"/>
          <p:cNvCxnSpPr>
            <a:cxnSpLocks noChangeShapeType="1"/>
            <a:stCxn id="27668" idx="0"/>
            <a:endCxn id="27662" idx="4"/>
          </p:cNvCxnSpPr>
          <p:nvPr/>
        </p:nvCxnSpPr>
        <p:spPr bwMode="auto">
          <a:xfrm rot="5400000" flipH="1" flipV="1">
            <a:off x="6186488" y="4819650"/>
            <a:ext cx="762000" cy="977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6" name="AutoShape 42"/>
          <p:cNvCxnSpPr>
            <a:cxnSpLocks noChangeShapeType="1"/>
            <a:stCxn id="27668" idx="0"/>
            <a:endCxn id="27663" idx="4"/>
          </p:cNvCxnSpPr>
          <p:nvPr/>
        </p:nvCxnSpPr>
        <p:spPr bwMode="auto">
          <a:xfrm rot="5400000" flipH="1" flipV="1">
            <a:off x="6478588" y="4527550"/>
            <a:ext cx="762000" cy="1562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7" name="AutoShape 43"/>
          <p:cNvCxnSpPr>
            <a:cxnSpLocks noChangeShapeType="1"/>
            <a:stCxn id="27668" idx="0"/>
            <a:endCxn id="27657" idx="4"/>
          </p:cNvCxnSpPr>
          <p:nvPr/>
        </p:nvCxnSpPr>
        <p:spPr bwMode="auto">
          <a:xfrm rot="5400000" flipH="1" flipV="1">
            <a:off x="6770688" y="4235450"/>
            <a:ext cx="762000" cy="2146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8" name="AutoShape 44"/>
          <p:cNvCxnSpPr>
            <a:cxnSpLocks noChangeShapeType="1"/>
            <a:stCxn id="27668" idx="0"/>
            <a:endCxn id="27656" idx="4"/>
          </p:cNvCxnSpPr>
          <p:nvPr/>
        </p:nvCxnSpPr>
        <p:spPr bwMode="auto">
          <a:xfrm rot="5400000" flipH="1" flipV="1">
            <a:off x="7062788" y="3943350"/>
            <a:ext cx="762000" cy="2730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9" name="AutoShape 76"/>
          <p:cNvCxnSpPr>
            <a:cxnSpLocks noChangeShapeType="1"/>
            <a:stCxn id="27655" idx="0"/>
            <a:endCxn id="27652" idx="3"/>
          </p:cNvCxnSpPr>
          <p:nvPr/>
        </p:nvCxnSpPr>
        <p:spPr bwMode="auto">
          <a:xfrm flipV="1">
            <a:off x="3551238" y="4262438"/>
            <a:ext cx="1924050" cy="284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0" name="AutoShape 77"/>
          <p:cNvCxnSpPr>
            <a:cxnSpLocks noChangeShapeType="1"/>
            <a:stCxn id="27655" idx="0"/>
            <a:endCxn id="27653" idx="3"/>
          </p:cNvCxnSpPr>
          <p:nvPr/>
        </p:nvCxnSpPr>
        <p:spPr bwMode="auto">
          <a:xfrm flipV="1">
            <a:off x="3551238" y="4262438"/>
            <a:ext cx="2838450" cy="284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1" name="AutoShape 78"/>
          <p:cNvCxnSpPr>
            <a:cxnSpLocks noChangeShapeType="1"/>
            <a:stCxn id="27654" idx="1"/>
            <a:endCxn id="27652" idx="4"/>
          </p:cNvCxnSpPr>
          <p:nvPr/>
        </p:nvCxnSpPr>
        <p:spPr bwMode="auto">
          <a:xfrm flipV="1">
            <a:off x="4027488" y="4318000"/>
            <a:ext cx="1555750" cy="284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2" name="AutoShape 79"/>
          <p:cNvCxnSpPr>
            <a:cxnSpLocks noChangeShapeType="1"/>
            <a:stCxn id="27654" idx="0"/>
            <a:endCxn id="27653" idx="3"/>
          </p:cNvCxnSpPr>
          <p:nvPr/>
        </p:nvCxnSpPr>
        <p:spPr bwMode="auto">
          <a:xfrm flipV="1">
            <a:off x="4135438" y="4262438"/>
            <a:ext cx="2254250" cy="284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3" name="AutoShape 80"/>
          <p:cNvCxnSpPr>
            <a:cxnSpLocks noChangeShapeType="1"/>
            <a:stCxn id="27658" idx="0"/>
            <a:endCxn id="27652" idx="4"/>
          </p:cNvCxnSpPr>
          <p:nvPr/>
        </p:nvCxnSpPr>
        <p:spPr bwMode="auto">
          <a:xfrm flipV="1">
            <a:off x="4719638" y="4318000"/>
            <a:ext cx="863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4" name="AutoShape 81"/>
          <p:cNvCxnSpPr>
            <a:cxnSpLocks noChangeShapeType="1"/>
            <a:stCxn id="27658" idx="0"/>
            <a:endCxn id="27653" idx="3"/>
          </p:cNvCxnSpPr>
          <p:nvPr/>
        </p:nvCxnSpPr>
        <p:spPr bwMode="auto">
          <a:xfrm flipV="1">
            <a:off x="4719638" y="4262438"/>
            <a:ext cx="1670050" cy="284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5" name="AutoShape 82"/>
          <p:cNvCxnSpPr>
            <a:cxnSpLocks noChangeShapeType="1"/>
            <a:stCxn id="27659" idx="0"/>
            <a:endCxn id="27652" idx="3"/>
          </p:cNvCxnSpPr>
          <p:nvPr/>
        </p:nvCxnSpPr>
        <p:spPr bwMode="auto">
          <a:xfrm flipV="1">
            <a:off x="5303838" y="4262438"/>
            <a:ext cx="171450" cy="284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6" name="AutoShape 83"/>
          <p:cNvCxnSpPr>
            <a:cxnSpLocks noChangeShapeType="1"/>
            <a:stCxn id="27659" idx="0"/>
            <a:endCxn id="27653" idx="3"/>
          </p:cNvCxnSpPr>
          <p:nvPr/>
        </p:nvCxnSpPr>
        <p:spPr bwMode="auto">
          <a:xfrm flipV="1">
            <a:off x="5303838" y="4262438"/>
            <a:ext cx="1085850" cy="284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7" name="AutoShape 84"/>
          <p:cNvCxnSpPr>
            <a:cxnSpLocks noChangeShapeType="1"/>
            <a:stCxn id="27660" idx="0"/>
            <a:endCxn id="27652" idx="3"/>
          </p:cNvCxnSpPr>
          <p:nvPr/>
        </p:nvCxnSpPr>
        <p:spPr bwMode="auto">
          <a:xfrm flipH="1" flipV="1">
            <a:off x="5475288" y="4262438"/>
            <a:ext cx="412750" cy="284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8" name="AutoShape 85"/>
          <p:cNvCxnSpPr>
            <a:cxnSpLocks noChangeShapeType="1"/>
            <a:stCxn id="27660" idx="0"/>
            <a:endCxn id="27653" idx="3"/>
          </p:cNvCxnSpPr>
          <p:nvPr/>
        </p:nvCxnSpPr>
        <p:spPr bwMode="auto">
          <a:xfrm flipV="1">
            <a:off x="5888038" y="4262438"/>
            <a:ext cx="501650" cy="284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9" name="AutoShape 86"/>
          <p:cNvCxnSpPr>
            <a:cxnSpLocks noChangeShapeType="1"/>
            <a:stCxn id="27661" idx="0"/>
            <a:endCxn id="27652" idx="4"/>
          </p:cNvCxnSpPr>
          <p:nvPr/>
        </p:nvCxnSpPr>
        <p:spPr bwMode="auto">
          <a:xfrm flipH="1" flipV="1">
            <a:off x="5583238" y="4318000"/>
            <a:ext cx="8890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90" name="AutoShape 87"/>
          <p:cNvCxnSpPr>
            <a:cxnSpLocks noChangeShapeType="1"/>
            <a:stCxn id="27661" idx="0"/>
            <a:endCxn id="27653" idx="3"/>
          </p:cNvCxnSpPr>
          <p:nvPr/>
        </p:nvCxnSpPr>
        <p:spPr bwMode="auto">
          <a:xfrm flipH="1" flipV="1">
            <a:off x="6389688" y="4262438"/>
            <a:ext cx="82550" cy="284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91" name="AutoShape 88"/>
          <p:cNvCxnSpPr>
            <a:cxnSpLocks noChangeShapeType="1"/>
            <a:stCxn id="27662" idx="1"/>
            <a:endCxn id="27652" idx="4"/>
          </p:cNvCxnSpPr>
          <p:nvPr/>
        </p:nvCxnSpPr>
        <p:spPr bwMode="auto">
          <a:xfrm flipH="1" flipV="1">
            <a:off x="5583238" y="4318000"/>
            <a:ext cx="1365250" cy="284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92" name="AutoShape 89"/>
          <p:cNvCxnSpPr>
            <a:cxnSpLocks noChangeShapeType="1"/>
            <a:stCxn id="27662" idx="1"/>
            <a:endCxn id="27653" idx="4"/>
          </p:cNvCxnSpPr>
          <p:nvPr/>
        </p:nvCxnSpPr>
        <p:spPr bwMode="auto">
          <a:xfrm flipH="1" flipV="1">
            <a:off x="6497638" y="4318000"/>
            <a:ext cx="450850" cy="284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93" name="AutoShape 90"/>
          <p:cNvCxnSpPr>
            <a:cxnSpLocks noChangeShapeType="1"/>
            <a:stCxn id="27663" idx="0"/>
            <a:endCxn id="27652" idx="4"/>
          </p:cNvCxnSpPr>
          <p:nvPr/>
        </p:nvCxnSpPr>
        <p:spPr bwMode="auto">
          <a:xfrm flipH="1" flipV="1">
            <a:off x="5583238" y="4318000"/>
            <a:ext cx="2057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94" name="AutoShape 91"/>
          <p:cNvCxnSpPr>
            <a:cxnSpLocks noChangeShapeType="1"/>
            <a:stCxn id="27663" idx="0"/>
            <a:endCxn id="27653" idx="5"/>
          </p:cNvCxnSpPr>
          <p:nvPr/>
        </p:nvCxnSpPr>
        <p:spPr bwMode="auto">
          <a:xfrm flipH="1" flipV="1">
            <a:off x="6605588" y="4262438"/>
            <a:ext cx="1035050" cy="284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95" name="AutoShape 92"/>
          <p:cNvCxnSpPr>
            <a:cxnSpLocks noChangeShapeType="1"/>
            <a:stCxn id="27657" idx="0"/>
            <a:endCxn id="27652" idx="4"/>
          </p:cNvCxnSpPr>
          <p:nvPr/>
        </p:nvCxnSpPr>
        <p:spPr bwMode="auto">
          <a:xfrm flipH="1" flipV="1">
            <a:off x="5583238" y="4318000"/>
            <a:ext cx="2641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96" name="AutoShape 93"/>
          <p:cNvCxnSpPr>
            <a:cxnSpLocks noChangeShapeType="1"/>
            <a:stCxn id="27657" idx="0"/>
            <a:endCxn id="27653" idx="5"/>
          </p:cNvCxnSpPr>
          <p:nvPr/>
        </p:nvCxnSpPr>
        <p:spPr bwMode="auto">
          <a:xfrm flipH="1" flipV="1">
            <a:off x="6605588" y="4262438"/>
            <a:ext cx="1619250" cy="284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97" name="AutoShape 94"/>
          <p:cNvCxnSpPr>
            <a:cxnSpLocks noChangeShapeType="1"/>
            <a:stCxn id="27656" idx="0"/>
            <a:endCxn id="27652" idx="4"/>
          </p:cNvCxnSpPr>
          <p:nvPr/>
        </p:nvCxnSpPr>
        <p:spPr bwMode="auto">
          <a:xfrm flipH="1" flipV="1">
            <a:off x="5583238" y="4318000"/>
            <a:ext cx="322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98" name="AutoShape 95"/>
          <p:cNvCxnSpPr>
            <a:cxnSpLocks noChangeShapeType="1"/>
            <a:stCxn id="27656" idx="0"/>
            <a:endCxn id="27653" idx="5"/>
          </p:cNvCxnSpPr>
          <p:nvPr/>
        </p:nvCxnSpPr>
        <p:spPr bwMode="auto">
          <a:xfrm flipH="1" flipV="1">
            <a:off x="6605588" y="4262438"/>
            <a:ext cx="2203450" cy="284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99" name="Content Placeholder 52"/>
          <p:cNvSpPr>
            <a:spLocks noGrp="1"/>
          </p:cNvSpPr>
          <p:nvPr>
            <p:ph idx="1"/>
          </p:nvPr>
        </p:nvSpPr>
        <p:spPr>
          <a:xfrm>
            <a:off x="684213" y="3644900"/>
            <a:ext cx="2735262" cy="3392488"/>
          </a:xfrm>
        </p:spPr>
        <p:txBody>
          <a:bodyPr/>
          <a:lstStyle/>
          <a:p>
            <a:r>
              <a:rPr lang="en-GB" dirty="0">
                <a:latin typeface="Arial" charset="0"/>
                <a:cs typeface="Arial" charset="0"/>
              </a:rPr>
              <a:t>What </a:t>
            </a:r>
            <a:r>
              <a:rPr lang="en-GB" b="1" dirty="0">
                <a:latin typeface="Arial" charset="0"/>
                <a:cs typeface="Arial" charset="0"/>
              </a:rPr>
              <a:t>should </a:t>
            </a:r>
            <a:r>
              <a:rPr lang="en-GB" dirty="0">
                <a:latin typeface="Arial" charset="0"/>
                <a:cs typeface="Arial" charset="0"/>
              </a:rPr>
              <a:t>the hidden neurons output ?</a:t>
            </a:r>
          </a:p>
          <a:p>
            <a:r>
              <a:rPr lang="en-GB" dirty="0">
                <a:latin typeface="Arial" charset="0"/>
                <a:cs typeface="Arial" charset="0"/>
              </a:rPr>
              <a:t>We don</a:t>
            </a:r>
            <a:r>
              <a:rPr lang="ja-JP" altLang="en-GB" dirty="0">
                <a:latin typeface="Arial" charset="0"/>
                <a:cs typeface="Arial" charset="0"/>
              </a:rPr>
              <a:t>’</a:t>
            </a:r>
            <a:r>
              <a:rPr lang="en-GB" altLang="ja-JP" dirty="0">
                <a:latin typeface="Arial" charset="0"/>
                <a:cs typeface="Arial" charset="0"/>
              </a:rPr>
              <a:t>t know!! </a:t>
            </a:r>
            <a:endParaRPr lang="en-GB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55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  <a:cs typeface="Arial" charset="0"/>
              </a:rPr>
              <a:t>Backpropagation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>
                <a:latin typeface="Arial" charset="0"/>
                <a:cs typeface="Arial" charset="0"/>
              </a:rPr>
              <a:t>Backprop is a technique that calculates the errors and adjusts weights accordingly</a:t>
            </a:r>
          </a:p>
          <a:p>
            <a:pPr eaLnBrk="1" hangingPunct="1">
              <a:lnSpc>
                <a:spcPct val="90000"/>
              </a:lnSpc>
            </a:pPr>
            <a:r>
              <a:rPr lang="en-GB">
                <a:latin typeface="Arial" charset="0"/>
                <a:cs typeface="Arial" charset="0"/>
              </a:rPr>
              <a:t>It calculates the error at the outputs</a:t>
            </a:r>
          </a:p>
          <a:p>
            <a:pPr lvl="1" eaLnBrk="1" hangingPunct="1">
              <a:lnSpc>
                <a:spcPct val="90000"/>
              </a:lnSpc>
            </a:pPr>
            <a:r>
              <a:rPr lang="en-GB">
                <a:latin typeface="Arial" charset="0"/>
                <a:cs typeface="Arial" charset="0"/>
              </a:rPr>
              <a:t>Adjust the weights to the output layer  so that if the same input pattern is presented again, the error will be reduced</a:t>
            </a:r>
          </a:p>
          <a:p>
            <a:pPr lvl="1" eaLnBrk="1" hangingPunct="1">
              <a:lnSpc>
                <a:spcPct val="90000"/>
              </a:lnSpc>
            </a:pPr>
            <a:r>
              <a:rPr lang="en-GB">
                <a:latin typeface="Arial" charset="0"/>
                <a:cs typeface="Arial" charset="0"/>
              </a:rPr>
              <a:t>Repeat the process at the next layer back</a:t>
            </a:r>
          </a:p>
          <a:p>
            <a:pPr lvl="1" eaLnBrk="1" hangingPunct="1">
              <a:lnSpc>
                <a:spcPct val="90000"/>
              </a:lnSpc>
            </a:pPr>
            <a:r>
              <a:rPr lang="en-GB">
                <a:latin typeface="Arial" charset="0"/>
                <a:cs typeface="Arial" charset="0"/>
              </a:rPr>
              <a:t>And so on until you reach the first layer</a:t>
            </a:r>
          </a:p>
          <a:p>
            <a:pPr lvl="1" eaLnBrk="1" hangingPunct="1">
              <a:lnSpc>
                <a:spcPct val="90000"/>
              </a:lnSpc>
            </a:pPr>
            <a:r>
              <a:rPr lang="en-GB">
                <a:latin typeface="Arial" charset="0"/>
                <a:cs typeface="Arial" charset="0"/>
              </a:rPr>
              <a:t>The next time the same input pattern is presented, the error should be smaller</a:t>
            </a:r>
          </a:p>
          <a:p>
            <a:pPr lvl="1" eaLnBrk="1" hangingPunct="1">
              <a:lnSpc>
                <a:spcPct val="90000"/>
              </a:lnSpc>
            </a:pPr>
            <a:r>
              <a:rPr lang="en-GB">
                <a:latin typeface="Arial" charset="0"/>
                <a:cs typeface="Arial" charset="0"/>
              </a:rPr>
              <a:t>Repeat…….</a:t>
            </a:r>
          </a:p>
        </p:txBody>
      </p:sp>
    </p:spTree>
    <p:extLst>
      <p:ext uri="{BB962C8B-B14F-4D97-AF65-F5344CB8AC3E}">
        <p14:creationId xmlns:p14="http://schemas.microsoft.com/office/powerpoint/2010/main" val="358386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  <a:cs typeface="Arial" charset="0"/>
              </a:rPr>
              <a:t>Back propagation</a:t>
            </a:r>
          </a:p>
        </p:txBody>
      </p:sp>
      <p:sp>
        <p:nvSpPr>
          <p:cNvPr id="29699" name="Oval 7"/>
          <p:cNvSpPr>
            <a:spLocks noChangeArrowheads="1"/>
          </p:cNvSpPr>
          <p:nvPr/>
        </p:nvSpPr>
        <p:spPr bwMode="auto">
          <a:xfrm>
            <a:off x="3706813" y="2638425"/>
            <a:ext cx="503237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Oval 8"/>
          <p:cNvSpPr>
            <a:spLocks noChangeArrowheads="1"/>
          </p:cNvSpPr>
          <p:nvPr/>
        </p:nvSpPr>
        <p:spPr bwMode="auto">
          <a:xfrm>
            <a:off x="4138613" y="3935413"/>
            <a:ext cx="503237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Oval 9"/>
          <p:cNvSpPr>
            <a:spLocks noChangeArrowheads="1"/>
          </p:cNvSpPr>
          <p:nvPr/>
        </p:nvSpPr>
        <p:spPr bwMode="auto">
          <a:xfrm>
            <a:off x="3201988" y="3935413"/>
            <a:ext cx="503237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Rectangle 10"/>
          <p:cNvSpPr>
            <a:spLocks noChangeArrowheads="1"/>
          </p:cNvSpPr>
          <p:nvPr/>
        </p:nvSpPr>
        <p:spPr bwMode="auto">
          <a:xfrm>
            <a:off x="3059113" y="5375275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Rectangle 11"/>
          <p:cNvSpPr>
            <a:spLocks noChangeArrowheads="1"/>
          </p:cNvSpPr>
          <p:nvPr/>
        </p:nvSpPr>
        <p:spPr bwMode="auto">
          <a:xfrm>
            <a:off x="3778250" y="5375275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Rectangle 12"/>
          <p:cNvSpPr>
            <a:spLocks noChangeArrowheads="1"/>
          </p:cNvSpPr>
          <p:nvPr/>
        </p:nvSpPr>
        <p:spPr bwMode="auto">
          <a:xfrm>
            <a:off x="4570413" y="5375275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Rectangle 15"/>
          <p:cNvSpPr>
            <a:spLocks noChangeArrowheads="1"/>
          </p:cNvSpPr>
          <p:nvPr/>
        </p:nvSpPr>
        <p:spPr bwMode="auto">
          <a:xfrm>
            <a:off x="2411413" y="4510088"/>
            <a:ext cx="2951162" cy="720725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Rectangle 16"/>
          <p:cNvSpPr>
            <a:spLocks noChangeArrowheads="1"/>
          </p:cNvSpPr>
          <p:nvPr/>
        </p:nvSpPr>
        <p:spPr bwMode="auto">
          <a:xfrm>
            <a:off x="2411413" y="3359150"/>
            <a:ext cx="2951162" cy="50323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AutoShape 17"/>
          <p:cNvSpPr>
            <a:spLocks noChangeArrowheads="1"/>
          </p:cNvSpPr>
          <p:nvPr/>
        </p:nvSpPr>
        <p:spPr bwMode="auto">
          <a:xfrm>
            <a:off x="2554288" y="5302250"/>
            <a:ext cx="288925" cy="433388"/>
          </a:xfrm>
          <a:prstGeom prst="diamond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AutoShape 18"/>
          <p:cNvSpPr>
            <a:spLocks noChangeArrowheads="1"/>
          </p:cNvSpPr>
          <p:nvPr/>
        </p:nvSpPr>
        <p:spPr bwMode="auto">
          <a:xfrm>
            <a:off x="2482850" y="3935413"/>
            <a:ext cx="288925" cy="433387"/>
          </a:xfrm>
          <a:prstGeom prst="diamond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9709" name="AutoShape 19"/>
          <p:cNvCxnSpPr>
            <a:cxnSpLocks noChangeShapeType="1"/>
            <a:stCxn id="29701" idx="0"/>
            <a:endCxn id="29699" idx="4"/>
          </p:cNvCxnSpPr>
          <p:nvPr/>
        </p:nvCxnSpPr>
        <p:spPr bwMode="auto">
          <a:xfrm flipV="1">
            <a:off x="3454400" y="3141663"/>
            <a:ext cx="504825" cy="793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0" name="AutoShape 20"/>
          <p:cNvCxnSpPr>
            <a:cxnSpLocks noChangeShapeType="1"/>
            <a:stCxn id="29700" idx="0"/>
            <a:endCxn id="29699" idx="4"/>
          </p:cNvCxnSpPr>
          <p:nvPr/>
        </p:nvCxnSpPr>
        <p:spPr bwMode="auto">
          <a:xfrm flipH="1" flipV="1">
            <a:off x="3959225" y="3141663"/>
            <a:ext cx="431800" cy="793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1" name="AutoShape 21"/>
          <p:cNvCxnSpPr>
            <a:cxnSpLocks noChangeShapeType="1"/>
            <a:stCxn id="29702" idx="0"/>
            <a:endCxn id="29701" idx="4"/>
          </p:cNvCxnSpPr>
          <p:nvPr/>
        </p:nvCxnSpPr>
        <p:spPr bwMode="auto">
          <a:xfrm flipV="1">
            <a:off x="3238500" y="4438650"/>
            <a:ext cx="215900" cy="936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2" name="AutoShape 22"/>
          <p:cNvCxnSpPr>
            <a:cxnSpLocks noChangeShapeType="1"/>
            <a:stCxn id="29702" idx="0"/>
            <a:endCxn id="29700" idx="4"/>
          </p:cNvCxnSpPr>
          <p:nvPr/>
        </p:nvCxnSpPr>
        <p:spPr bwMode="auto">
          <a:xfrm flipV="1">
            <a:off x="3238500" y="4438650"/>
            <a:ext cx="1152525" cy="936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3" name="AutoShape 23"/>
          <p:cNvCxnSpPr>
            <a:cxnSpLocks noChangeShapeType="1"/>
            <a:stCxn id="29703" idx="0"/>
            <a:endCxn id="29701" idx="4"/>
          </p:cNvCxnSpPr>
          <p:nvPr/>
        </p:nvCxnSpPr>
        <p:spPr bwMode="auto">
          <a:xfrm flipH="1" flipV="1">
            <a:off x="3454400" y="4438650"/>
            <a:ext cx="503238" cy="936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4" name="AutoShape 24"/>
          <p:cNvCxnSpPr>
            <a:cxnSpLocks noChangeShapeType="1"/>
            <a:stCxn id="29703" idx="0"/>
            <a:endCxn id="29700" idx="4"/>
          </p:cNvCxnSpPr>
          <p:nvPr/>
        </p:nvCxnSpPr>
        <p:spPr bwMode="auto">
          <a:xfrm flipV="1">
            <a:off x="3957638" y="4438650"/>
            <a:ext cx="433387" cy="936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5" name="AutoShape 25"/>
          <p:cNvCxnSpPr>
            <a:cxnSpLocks noChangeShapeType="1"/>
            <a:stCxn id="29704" idx="0"/>
            <a:endCxn id="29701" idx="4"/>
          </p:cNvCxnSpPr>
          <p:nvPr/>
        </p:nvCxnSpPr>
        <p:spPr bwMode="auto">
          <a:xfrm flipH="1" flipV="1">
            <a:off x="3454400" y="4438650"/>
            <a:ext cx="1295400" cy="936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6" name="AutoShape 26"/>
          <p:cNvCxnSpPr>
            <a:cxnSpLocks noChangeShapeType="1"/>
            <a:stCxn id="29704" idx="0"/>
            <a:endCxn id="29700" idx="4"/>
          </p:cNvCxnSpPr>
          <p:nvPr/>
        </p:nvCxnSpPr>
        <p:spPr bwMode="auto">
          <a:xfrm flipH="1" flipV="1">
            <a:off x="4391025" y="4438650"/>
            <a:ext cx="358775" cy="936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7" name="AutoShape 27"/>
          <p:cNvCxnSpPr>
            <a:cxnSpLocks noChangeShapeType="1"/>
            <a:stCxn id="29707" idx="0"/>
            <a:endCxn id="29701" idx="4"/>
          </p:cNvCxnSpPr>
          <p:nvPr/>
        </p:nvCxnSpPr>
        <p:spPr bwMode="auto">
          <a:xfrm flipV="1">
            <a:off x="2698750" y="4438650"/>
            <a:ext cx="75565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8" name="AutoShape 28"/>
          <p:cNvCxnSpPr>
            <a:cxnSpLocks noChangeShapeType="1"/>
            <a:stCxn id="29707" idx="0"/>
            <a:endCxn id="29700" idx="4"/>
          </p:cNvCxnSpPr>
          <p:nvPr/>
        </p:nvCxnSpPr>
        <p:spPr bwMode="auto">
          <a:xfrm flipV="1">
            <a:off x="2698750" y="4438650"/>
            <a:ext cx="1692275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9" name="AutoShape 29"/>
          <p:cNvCxnSpPr>
            <a:cxnSpLocks noChangeShapeType="1"/>
            <a:stCxn id="29708" idx="0"/>
            <a:endCxn id="29699" idx="4"/>
          </p:cNvCxnSpPr>
          <p:nvPr/>
        </p:nvCxnSpPr>
        <p:spPr bwMode="auto">
          <a:xfrm flipV="1">
            <a:off x="2627313" y="3141663"/>
            <a:ext cx="1331912" cy="793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20" name="Oval 30"/>
          <p:cNvSpPr>
            <a:spLocks noChangeArrowheads="1"/>
          </p:cNvSpPr>
          <p:nvPr/>
        </p:nvSpPr>
        <p:spPr bwMode="auto">
          <a:xfrm>
            <a:off x="3059113" y="3430588"/>
            <a:ext cx="288925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GB"/>
              <a:t>w</a:t>
            </a:r>
          </a:p>
        </p:txBody>
      </p:sp>
      <p:sp>
        <p:nvSpPr>
          <p:cNvPr id="29721" name="Oval 34"/>
          <p:cNvSpPr>
            <a:spLocks noChangeArrowheads="1"/>
          </p:cNvSpPr>
          <p:nvPr/>
        </p:nvSpPr>
        <p:spPr bwMode="auto">
          <a:xfrm>
            <a:off x="3562350" y="3430588"/>
            <a:ext cx="288925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GB"/>
              <a:t>w</a:t>
            </a:r>
          </a:p>
        </p:txBody>
      </p:sp>
      <p:sp>
        <p:nvSpPr>
          <p:cNvPr id="29722" name="Oval 35"/>
          <p:cNvSpPr>
            <a:spLocks noChangeArrowheads="1"/>
          </p:cNvSpPr>
          <p:nvPr/>
        </p:nvSpPr>
        <p:spPr bwMode="auto">
          <a:xfrm>
            <a:off x="4067175" y="3430588"/>
            <a:ext cx="288925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GB"/>
              <a:t>w</a:t>
            </a:r>
          </a:p>
        </p:txBody>
      </p:sp>
      <p:sp>
        <p:nvSpPr>
          <p:cNvPr id="29723" name="Oval 36"/>
          <p:cNvSpPr>
            <a:spLocks noChangeArrowheads="1"/>
          </p:cNvSpPr>
          <p:nvPr/>
        </p:nvSpPr>
        <p:spPr bwMode="auto">
          <a:xfrm>
            <a:off x="2914650" y="4725988"/>
            <a:ext cx="288925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GB"/>
              <a:t>w</a:t>
            </a:r>
          </a:p>
        </p:txBody>
      </p:sp>
      <p:sp>
        <p:nvSpPr>
          <p:cNvPr id="29724" name="Oval 37"/>
          <p:cNvSpPr>
            <a:spLocks noChangeArrowheads="1"/>
          </p:cNvSpPr>
          <p:nvPr/>
        </p:nvSpPr>
        <p:spPr bwMode="auto">
          <a:xfrm>
            <a:off x="4427538" y="4725988"/>
            <a:ext cx="288925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GB"/>
              <a:t>w</a:t>
            </a:r>
          </a:p>
        </p:txBody>
      </p:sp>
      <p:sp>
        <p:nvSpPr>
          <p:cNvPr id="29725" name="Oval 38"/>
          <p:cNvSpPr>
            <a:spLocks noChangeArrowheads="1"/>
          </p:cNvSpPr>
          <p:nvPr/>
        </p:nvSpPr>
        <p:spPr bwMode="auto">
          <a:xfrm>
            <a:off x="3706813" y="5014913"/>
            <a:ext cx="288925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GB"/>
              <a:t>w</a:t>
            </a:r>
          </a:p>
        </p:txBody>
      </p:sp>
      <p:sp>
        <p:nvSpPr>
          <p:cNvPr id="29726" name="Oval 39"/>
          <p:cNvSpPr>
            <a:spLocks noChangeArrowheads="1"/>
          </p:cNvSpPr>
          <p:nvPr/>
        </p:nvSpPr>
        <p:spPr bwMode="auto">
          <a:xfrm>
            <a:off x="3275013" y="4583113"/>
            <a:ext cx="288925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GB"/>
              <a:t>w</a:t>
            </a:r>
          </a:p>
        </p:txBody>
      </p:sp>
      <p:sp>
        <p:nvSpPr>
          <p:cNvPr id="29727" name="Oval 40"/>
          <p:cNvSpPr>
            <a:spLocks noChangeArrowheads="1"/>
          </p:cNvSpPr>
          <p:nvPr/>
        </p:nvSpPr>
        <p:spPr bwMode="auto">
          <a:xfrm>
            <a:off x="4067175" y="4654550"/>
            <a:ext cx="288925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GB"/>
              <a:t>w</a:t>
            </a:r>
          </a:p>
        </p:txBody>
      </p:sp>
      <p:sp>
        <p:nvSpPr>
          <p:cNvPr id="29728" name="Oval 41"/>
          <p:cNvSpPr>
            <a:spLocks noChangeArrowheads="1"/>
          </p:cNvSpPr>
          <p:nvPr/>
        </p:nvSpPr>
        <p:spPr bwMode="auto">
          <a:xfrm>
            <a:off x="3346450" y="5014913"/>
            <a:ext cx="288925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GB"/>
              <a:t>w</a:t>
            </a:r>
          </a:p>
        </p:txBody>
      </p:sp>
      <p:sp>
        <p:nvSpPr>
          <p:cNvPr id="29729" name="Text Box 43"/>
          <p:cNvSpPr txBox="1">
            <a:spLocks noChangeArrowheads="1"/>
          </p:cNvSpPr>
          <p:nvPr/>
        </p:nvSpPr>
        <p:spPr bwMode="auto">
          <a:xfrm>
            <a:off x="6011863" y="2708275"/>
            <a:ext cx="168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/>
              <a:t>Calculate error</a:t>
            </a:r>
          </a:p>
        </p:txBody>
      </p:sp>
      <p:sp>
        <p:nvSpPr>
          <p:cNvPr id="29730" name="Text Box 44"/>
          <p:cNvSpPr txBox="1">
            <a:spLocks noChangeArrowheads="1"/>
          </p:cNvSpPr>
          <p:nvPr/>
        </p:nvSpPr>
        <p:spPr bwMode="auto">
          <a:xfrm>
            <a:off x="5940425" y="3429000"/>
            <a:ext cx="19256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/>
              <a:t>Readjust weights</a:t>
            </a:r>
          </a:p>
        </p:txBody>
      </p:sp>
      <p:sp>
        <p:nvSpPr>
          <p:cNvPr id="29731" name="Text Box 45"/>
          <p:cNvSpPr txBox="1">
            <a:spLocks noChangeArrowheads="1"/>
          </p:cNvSpPr>
          <p:nvPr/>
        </p:nvSpPr>
        <p:spPr bwMode="auto">
          <a:xfrm>
            <a:off x="6011863" y="4076700"/>
            <a:ext cx="168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/>
              <a:t>Calculate error</a:t>
            </a:r>
          </a:p>
        </p:txBody>
      </p:sp>
      <p:sp>
        <p:nvSpPr>
          <p:cNvPr id="29732" name="Text Box 46"/>
          <p:cNvSpPr txBox="1">
            <a:spLocks noChangeArrowheads="1"/>
          </p:cNvSpPr>
          <p:nvPr/>
        </p:nvSpPr>
        <p:spPr bwMode="auto">
          <a:xfrm>
            <a:off x="5867400" y="4724400"/>
            <a:ext cx="19256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/>
              <a:t>Readjust weights</a:t>
            </a:r>
          </a:p>
        </p:txBody>
      </p:sp>
      <p:sp>
        <p:nvSpPr>
          <p:cNvPr id="29733" name="Text Box 47"/>
          <p:cNvSpPr txBox="1">
            <a:spLocks noChangeArrowheads="1"/>
          </p:cNvSpPr>
          <p:nvPr/>
        </p:nvSpPr>
        <p:spPr bwMode="auto">
          <a:xfrm>
            <a:off x="1042988" y="5373688"/>
            <a:ext cx="79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/>
              <a:t>inputs</a:t>
            </a:r>
          </a:p>
        </p:txBody>
      </p:sp>
      <p:sp>
        <p:nvSpPr>
          <p:cNvPr id="29734" name="Text Box 48"/>
          <p:cNvSpPr txBox="1">
            <a:spLocks noChangeArrowheads="1"/>
          </p:cNvSpPr>
          <p:nvPr/>
        </p:nvSpPr>
        <p:spPr bwMode="auto">
          <a:xfrm>
            <a:off x="1692275" y="4005263"/>
            <a:ext cx="60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/>
              <a:t>bias</a:t>
            </a:r>
          </a:p>
        </p:txBody>
      </p:sp>
      <p:sp>
        <p:nvSpPr>
          <p:cNvPr id="29735" name="Text Box 49"/>
          <p:cNvSpPr txBox="1">
            <a:spLocks noChangeArrowheads="1"/>
          </p:cNvSpPr>
          <p:nvPr/>
        </p:nvSpPr>
        <p:spPr bwMode="auto">
          <a:xfrm>
            <a:off x="971550" y="2708275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/>
              <a:t>outputs</a:t>
            </a:r>
          </a:p>
        </p:txBody>
      </p:sp>
      <p:sp>
        <p:nvSpPr>
          <p:cNvPr id="29736" name="Line 50"/>
          <p:cNvSpPr>
            <a:spLocks noChangeShapeType="1"/>
          </p:cNvSpPr>
          <p:nvPr/>
        </p:nvSpPr>
        <p:spPr bwMode="auto">
          <a:xfrm>
            <a:off x="6732588" y="31416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7" name="Line 51"/>
          <p:cNvSpPr>
            <a:spLocks noChangeShapeType="1"/>
          </p:cNvSpPr>
          <p:nvPr/>
        </p:nvSpPr>
        <p:spPr bwMode="auto">
          <a:xfrm>
            <a:off x="6732588" y="37893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8" name="Line 52"/>
          <p:cNvSpPr>
            <a:spLocks noChangeShapeType="1"/>
          </p:cNvSpPr>
          <p:nvPr/>
        </p:nvSpPr>
        <p:spPr bwMode="auto">
          <a:xfrm>
            <a:off x="6732588" y="44370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9" name="Text Box 53"/>
          <p:cNvSpPr txBox="1">
            <a:spLocks noChangeArrowheads="1"/>
          </p:cNvSpPr>
          <p:nvPr/>
        </p:nvSpPr>
        <p:spPr bwMode="auto">
          <a:xfrm>
            <a:off x="5468938" y="5791200"/>
            <a:ext cx="2762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Present input pattern(s)</a:t>
            </a:r>
          </a:p>
        </p:txBody>
      </p:sp>
      <p:cxnSp>
        <p:nvCxnSpPr>
          <p:cNvPr id="29740" name="AutoShape 54"/>
          <p:cNvCxnSpPr>
            <a:cxnSpLocks noChangeShapeType="1"/>
            <a:stCxn id="29739" idx="2"/>
            <a:endCxn id="29729" idx="3"/>
          </p:cNvCxnSpPr>
          <p:nvPr/>
        </p:nvCxnSpPr>
        <p:spPr bwMode="auto">
          <a:xfrm rot="5400000" flipH="1" flipV="1">
            <a:off x="5639594" y="4102894"/>
            <a:ext cx="3265488" cy="844550"/>
          </a:xfrm>
          <a:prstGeom prst="bentConnector4">
            <a:avLst>
              <a:gd name="adj1" fmla="val -7000"/>
              <a:gd name="adj2" fmla="val 19060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41" name="Line 55"/>
          <p:cNvSpPr>
            <a:spLocks noChangeShapeType="1"/>
          </p:cNvSpPr>
          <p:nvPr/>
        </p:nvSpPr>
        <p:spPr bwMode="auto">
          <a:xfrm>
            <a:off x="6705600" y="51816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3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Backpropagation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 smtClean="0"/>
              <a:t>The </a:t>
            </a:r>
            <a:r>
              <a:rPr lang="en-GB" sz="2400" dirty="0" err="1" smtClean="0"/>
              <a:t>Backprop</a:t>
            </a:r>
            <a:r>
              <a:rPr lang="en-GB" sz="2400" dirty="0" smtClean="0"/>
              <a:t> Algorithm:</a:t>
            </a:r>
          </a:p>
          <a:p>
            <a:r>
              <a:rPr lang="en-GB" sz="2400" dirty="0" smtClean="0"/>
              <a:t>For each pattern presented it:</a:t>
            </a:r>
          </a:p>
          <a:p>
            <a:pPr lvl="1"/>
            <a:r>
              <a:rPr lang="en-GB" sz="2000" dirty="0"/>
              <a:t>Calculates error at output   (easy)</a:t>
            </a:r>
          </a:p>
          <a:p>
            <a:pPr lvl="1"/>
            <a:r>
              <a:rPr lang="en-GB" sz="2000" dirty="0"/>
              <a:t>Changes </a:t>
            </a:r>
            <a:r>
              <a:rPr lang="en-GB" sz="2000" dirty="0" smtClean="0"/>
              <a:t>weights to output layer </a:t>
            </a:r>
            <a:r>
              <a:rPr lang="en-GB" sz="2000" dirty="0"/>
              <a:t>to reduce this error</a:t>
            </a:r>
          </a:p>
          <a:p>
            <a:pPr lvl="1"/>
            <a:r>
              <a:rPr lang="en-GB" sz="2000" dirty="0"/>
              <a:t>Calculates error at last-but-one layer  (harder) </a:t>
            </a:r>
          </a:p>
          <a:p>
            <a:pPr lvl="1"/>
            <a:r>
              <a:rPr lang="en-GB" sz="2000" dirty="0"/>
              <a:t>Changes weights to reduce this </a:t>
            </a:r>
          </a:p>
          <a:p>
            <a:pPr lvl="1"/>
            <a:r>
              <a:rPr lang="en-GB" sz="2000" dirty="0"/>
              <a:t>Repeat</a:t>
            </a:r>
            <a:r>
              <a:rPr lang="en-GB" sz="2000" dirty="0" smtClean="0"/>
              <a:t>….</a:t>
            </a:r>
          </a:p>
          <a:p>
            <a:r>
              <a:rPr lang="en-GB" sz="2400" dirty="0" smtClean="0"/>
              <a:t>The algorithm is applied each iteration until the network error is minimised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717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Backpropagation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Initialize </a:t>
            </a:r>
            <a:r>
              <a:rPr lang="en-GB" sz="2000" dirty="0"/>
              <a:t>network weights (often small random values) </a:t>
            </a:r>
            <a:endParaRPr lang="en-GB" sz="2000" dirty="0" smtClean="0"/>
          </a:p>
          <a:p>
            <a:r>
              <a:rPr lang="en-GB" sz="2000" b="1" dirty="0" smtClean="0"/>
              <a:t>do</a:t>
            </a:r>
            <a:r>
              <a:rPr lang="en-GB" sz="2000" dirty="0" smtClean="0"/>
              <a:t> </a:t>
            </a:r>
            <a:r>
              <a:rPr lang="en-GB" sz="2000" b="1" dirty="0" err="1"/>
              <a:t>forEach</a:t>
            </a:r>
            <a:r>
              <a:rPr lang="en-GB" sz="2000" dirty="0"/>
              <a:t> training example </a:t>
            </a:r>
            <a:endParaRPr lang="en-GB" sz="2000" dirty="0" smtClean="0"/>
          </a:p>
          <a:p>
            <a:pPr lvl="1"/>
            <a:r>
              <a:rPr lang="en-GB" sz="1600" dirty="0"/>
              <a:t>prediction = neural-net-output // forward pass</a:t>
            </a:r>
          </a:p>
          <a:p>
            <a:pPr lvl="1"/>
            <a:r>
              <a:rPr lang="en-GB" sz="1600" dirty="0"/>
              <a:t>actual = </a:t>
            </a:r>
            <a:r>
              <a:rPr lang="en-GB" sz="1600" dirty="0" err="1"/>
              <a:t>known_value_from_training_record</a:t>
            </a:r>
            <a:endParaRPr lang="en-GB" sz="1600" dirty="0"/>
          </a:p>
          <a:p>
            <a:pPr lvl="1"/>
            <a:r>
              <a:rPr lang="en-GB" sz="1600" dirty="0" smtClean="0"/>
              <a:t> </a:t>
            </a:r>
            <a:r>
              <a:rPr lang="en-GB" sz="1600" dirty="0"/>
              <a:t>compute error (prediction - actual) at the output units </a:t>
            </a:r>
            <a:endParaRPr lang="en-GB" sz="1600" dirty="0" smtClean="0"/>
          </a:p>
          <a:p>
            <a:pPr lvl="1"/>
            <a:r>
              <a:rPr lang="en-GB" sz="1600" dirty="0" smtClean="0"/>
              <a:t>compute d(w) for </a:t>
            </a:r>
            <a:r>
              <a:rPr lang="en-GB" sz="1600" dirty="0"/>
              <a:t>all weights from hidden layer to output layer </a:t>
            </a:r>
            <a:r>
              <a:rPr lang="en-GB" sz="1600" i="1" dirty="0"/>
              <a:t>// backward pass</a:t>
            </a:r>
            <a:r>
              <a:rPr lang="en-GB" sz="1600" dirty="0"/>
              <a:t> </a:t>
            </a:r>
            <a:endParaRPr lang="en-GB" sz="1600" dirty="0" smtClean="0"/>
          </a:p>
          <a:p>
            <a:pPr lvl="1"/>
            <a:r>
              <a:rPr lang="en-GB" sz="1600" dirty="0" smtClean="0"/>
              <a:t>compute d(w) for </a:t>
            </a:r>
            <a:r>
              <a:rPr lang="en-GB" sz="1600" dirty="0"/>
              <a:t>all weights from input layer to hidden layer </a:t>
            </a:r>
            <a:r>
              <a:rPr lang="en-GB" sz="1600" i="1" dirty="0"/>
              <a:t>// backward pass continued</a:t>
            </a:r>
            <a:r>
              <a:rPr lang="en-GB" sz="1600" dirty="0"/>
              <a:t> </a:t>
            </a:r>
            <a:endParaRPr lang="en-GB" sz="1600" dirty="0" smtClean="0"/>
          </a:p>
          <a:p>
            <a:pPr lvl="1"/>
            <a:r>
              <a:rPr lang="en-GB" sz="1600" dirty="0" smtClean="0"/>
              <a:t>update </a:t>
            </a:r>
            <a:r>
              <a:rPr lang="en-GB" sz="1600" dirty="0"/>
              <a:t>network weights </a:t>
            </a:r>
            <a:endParaRPr lang="en-GB" sz="1600" dirty="0" smtClean="0"/>
          </a:p>
          <a:p>
            <a:r>
              <a:rPr lang="en-GB" sz="2000" b="1" dirty="0" smtClean="0"/>
              <a:t>until</a:t>
            </a:r>
            <a:r>
              <a:rPr lang="en-GB" sz="2000" dirty="0" smtClean="0"/>
              <a:t> </a:t>
            </a:r>
            <a:r>
              <a:rPr lang="en-GB" sz="2000" dirty="0"/>
              <a:t>all examples classified correctly or another stopping criterion satisfied </a:t>
            </a:r>
            <a:endParaRPr lang="en-GB" sz="2000" dirty="0" smtClean="0"/>
          </a:p>
          <a:p>
            <a:r>
              <a:rPr lang="en-GB" sz="2000" b="1" dirty="0" smtClean="0"/>
              <a:t>return</a:t>
            </a:r>
            <a:r>
              <a:rPr lang="en-GB" sz="2000" dirty="0" smtClean="0"/>
              <a:t> </a:t>
            </a:r>
            <a:r>
              <a:rPr lang="en-GB" sz="2000" dirty="0"/>
              <a:t>the network</a:t>
            </a:r>
          </a:p>
        </p:txBody>
      </p:sp>
    </p:spTree>
    <p:extLst>
      <p:ext uri="{BB962C8B-B14F-4D97-AF65-F5344CB8AC3E}">
        <p14:creationId xmlns:p14="http://schemas.microsoft.com/office/powerpoint/2010/main" val="381468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Arial" charset="0"/>
                <a:cs typeface="Arial" charset="0"/>
              </a:rPr>
              <a:t>How </a:t>
            </a:r>
            <a:r>
              <a:rPr lang="en-GB" dirty="0" smtClean="0">
                <a:latin typeface="Arial" charset="0"/>
                <a:cs typeface="Arial" charset="0"/>
              </a:rPr>
              <a:t>does it actually work ?</a:t>
            </a:r>
            <a:endParaRPr lang="en-GB" dirty="0">
              <a:latin typeface="Arial" charset="0"/>
              <a:cs typeface="Arial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  <a:cs typeface="Arial" charset="0"/>
              </a:rPr>
              <a:t>In practice with a lot of complicated differential equations!</a:t>
            </a:r>
          </a:p>
          <a:p>
            <a:pPr lvl="1" eaLnBrk="1" hangingPunct="1"/>
            <a:r>
              <a:rPr lang="en-GB">
                <a:latin typeface="Arial" charset="0"/>
                <a:cs typeface="Arial" charset="0"/>
              </a:rPr>
              <a:t>One set calculates the error at the output</a:t>
            </a:r>
          </a:p>
          <a:p>
            <a:pPr lvl="1" eaLnBrk="1" hangingPunct="1"/>
            <a:r>
              <a:rPr lang="en-GB">
                <a:latin typeface="Arial" charset="0"/>
                <a:cs typeface="Arial" charset="0"/>
              </a:rPr>
              <a:t>Another calculates how to adjust the weights to the output</a:t>
            </a:r>
          </a:p>
          <a:p>
            <a:pPr lvl="1" eaLnBrk="1" hangingPunct="1"/>
            <a:r>
              <a:rPr lang="en-GB">
                <a:latin typeface="Arial" charset="0"/>
                <a:cs typeface="Arial" charset="0"/>
              </a:rPr>
              <a:t>Another set calculates error in the hidden layers</a:t>
            </a:r>
          </a:p>
          <a:p>
            <a:pPr lvl="1" eaLnBrk="1" hangingPunct="1"/>
            <a:r>
              <a:rPr lang="en-GB">
                <a:latin typeface="Arial" charset="0"/>
                <a:cs typeface="Arial" charset="0"/>
              </a:rPr>
              <a:t>Another set defines how to adjust weights to hidden layers</a:t>
            </a:r>
          </a:p>
        </p:txBody>
      </p:sp>
    </p:spTree>
    <p:extLst>
      <p:ext uri="{BB962C8B-B14F-4D97-AF65-F5344CB8AC3E}">
        <p14:creationId xmlns:p14="http://schemas.microsoft.com/office/powerpoint/2010/main" val="424115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Backpropagation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At each iteration, the weights are adjusting according to an equation of the form:</a:t>
            </a:r>
          </a:p>
          <a:p>
            <a:endParaRPr lang="en-GB" sz="2400" dirty="0"/>
          </a:p>
          <a:p>
            <a:endParaRPr lang="en-GB" sz="2400" dirty="0" smtClean="0"/>
          </a:p>
          <a:p>
            <a:pPr lvl="1"/>
            <a:r>
              <a:rPr lang="en-GB" sz="2000" dirty="0">
                <a:latin typeface="Calibri" pitchFamily="34" charset="0"/>
                <a:cs typeface="Calibri" pitchFamily="34" charset="0"/>
              </a:rPr>
              <a:t>w</a:t>
            </a:r>
            <a:r>
              <a:rPr lang="en-GB" sz="2000" dirty="0" smtClean="0">
                <a:latin typeface="Calibri" pitchFamily="34" charset="0"/>
                <a:cs typeface="Calibri" pitchFamily="34" charset="0"/>
              </a:rPr>
              <a:t>here </a:t>
            </a:r>
            <a:r>
              <a:rPr lang="el-GR" sz="2000" dirty="0" smtClean="0">
                <a:latin typeface="Calibri" pitchFamily="34" charset="0"/>
                <a:cs typeface="Calibri" pitchFamily="34" charset="0"/>
              </a:rPr>
              <a:t>α</a:t>
            </a:r>
            <a:r>
              <a:rPr lang="en-GB" sz="2000" dirty="0" smtClean="0">
                <a:latin typeface="Calibri" pitchFamily="34" charset="0"/>
                <a:cs typeface="Calibri" pitchFamily="34" charset="0"/>
              </a:rPr>
              <a:t> = learning rate</a:t>
            </a:r>
          </a:p>
          <a:p>
            <a:pPr lvl="1"/>
            <a:r>
              <a:rPr lang="en-GB" sz="2000" dirty="0" err="1">
                <a:latin typeface="Calibri"/>
                <a:cs typeface="Calibri"/>
              </a:rPr>
              <a:t>a</a:t>
            </a:r>
            <a:r>
              <a:rPr lang="en-GB" sz="2000" baseline="-25000" dirty="0" err="1" smtClean="0">
                <a:latin typeface="Calibri"/>
                <a:cs typeface="Calibri"/>
              </a:rPr>
              <a:t>j</a:t>
            </a:r>
            <a:r>
              <a:rPr lang="en-GB" sz="2000" dirty="0" smtClean="0">
                <a:latin typeface="Calibri"/>
                <a:cs typeface="Calibri"/>
              </a:rPr>
              <a:t> = input to </a:t>
            </a:r>
            <a:r>
              <a:rPr lang="en-GB" sz="2000" dirty="0" err="1" smtClean="0">
                <a:latin typeface="Calibri"/>
                <a:cs typeface="Calibri"/>
              </a:rPr>
              <a:t>k</a:t>
            </a:r>
            <a:r>
              <a:rPr lang="en-GB" sz="2000" baseline="-25000" dirty="0" err="1" smtClean="0">
                <a:latin typeface="Calibri"/>
                <a:cs typeface="Calibri"/>
              </a:rPr>
              <a:t>th</a:t>
            </a:r>
            <a:r>
              <a:rPr lang="en-GB" sz="2000" dirty="0" smtClean="0">
                <a:latin typeface="Calibri"/>
                <a:cs typeface="Calibri"/>
              </a:rPr>
              <a:t> neuron ( output of </a:t>
            </a:r>
            <a:r>
              <a:rPr lang="en-GB" sz="2000" dirty="0" err="1" smtClean="0">
                <a:latin typeface="Calibri"/>
                <a:cs typeface="Calibri"/>
              </a:rPr>
              <a:t>j</a:t>
            </a:r>
            <a:r>
              <a:rPr lang="en-GB" sz="2000" baseline="-25000" dirty="0" err="1" smtClean="0">
                <a:latin typeface="Calibri"/>
                <a:cs typeface="Calibri"/>
              </a:rPr>
              <a:t>th</a:t>
            </a:r>
            <a:r>
              <a:rPr lang="en-GB" sz="2000" dirty="0" smtClean="0">
                <a:latin typeface="Calibri"/>
                <a:cs typeface="Calibri"/>
              </a:rPr>
              <a:t> neuron)</a:t>
            </a:r>
          </a:p>
          <a:p>
            <a:pPr lvl="1"/>
            <a:r>
              <a:rPr lang="el-GR" sz="2000" dirty="0" smtClean="0">
                <a:latin typeface="Calibri"/>
                <a:cs typeface="Calibri"/>
              </a:rPr>
              <a:t>Δ</a:t>
            </a:r>
            <a:r>
              <a:rPr lang="en-GB" sz="2000" baseline="-25000" dirty="0" smtClean="0">
                <a:latin typeface="Calibri"/>
                <a:cs typeface="Calibri"/>
              </a:rPr>
              <a:t>k</a:t>
            </a:r>
            <a:r>
              <a:rPr lang="en-GB" sz="2000" dirty="0" smtClean="0">
                <a:latin typeface="Calibri"/>
                <a:cs typeface="Calibri"/>
              </a:rPr>
              <a:t> is the error at the </a:t>
            </a:r>
            <a:r>
              <a:rPr lang="en-GB" sz="2000" dirty="0" err="1" smtClean="0">
                <a:latin typeface="Calibri"/>
                <a:cs typeface="Calibri"/>
              </a:rPr>
              <a:t>j</a:t>
            </a:r>
            <a:r>
              <a:rPr lang="en-GB" sz="2000" baseline="-25000" dirty="0" err="1" smtClean="0">
                <a:latin typeface="Calibri"/>
                <a:cs typeface="Calibri"/>
              </a:rPr>
              <a:t>th</a:t>
            </a:r>
            <a:r>
              <a:rPr lang="en-GB" sz="2000" dirty="0" smtClean="0">
                <a:latin typeface="Calibri"/>
                <a:cs typeface="Calibri"/>
              </a:rPr>
              <a:t> neuron   </a:t>
            </a:r>
          </a:p>
          <a:p>
            <a:r>
              <a:rPr lang="el-GR" sz="2400" dirty="0">
                <a:latin typeface="Calibri"/>
                <a:cs typeface="Calibri"/>
              </a:rPr>
              <a:t>α</a:t>
            </a:r>
            <a:r>
              <a:rPr lang="en-GB" sz="2400" dirty="0">
                <a:latin typeface="Calibri"/>
                <a:cs typeface="Calibri"/>
              </a:rPr>
              <a:t> </a:t>
            </a:r>
            <a:r>
              <a:rPr lang="en-GB" sz="2400" dirty="0" smtClean="0">
                <a:latin typeface="Calibri"/>
                <a:cs typeface="Calibri"/>
              </a:rPr>
              <a:t>, </a:t>
            </a:r>
            <a:r>
              <a:rPr lang="en-GB" sz="2000" b="1" i="1" dirty="0" smtClean="0">
                <a:latin typeface="+mj-lt"/>
                <a:cs typeface="Calibri"/>
              </a:rPr>
              <a:t>the learning rate</a:t>
            </a:r>
            <a:r>
              <a:rPr lang="en-GB" sz="2000" dirty="0" smtClean="0">
                <a:latin typeface="+mj-lt"/>
                <a:cs typeface="Calibri"/>
              </a:rPr>
              <a:t>, can be controlled by the user</a:t>
            </a:r>
          </a:p>
          <a:p>
            <a:pPr lvl="1"/>
            <a:r>
              <a:rPr lang="en-GB" sz="2000" dirty="0" smtClean="0">
                <a:latin typeface="+mj-lt"/>
                <a:cs typeface="Calibri"/>
              </a:rPr>
              <a:t>Adjusting the value (between 0 and 1) controls how fast the </a:t>
            </a:r>
            <a:r>
              <a:rPr lang="en-GB" sz="2000" dirty="0" err="1" smtClean="0">
                <a:latin typeface="+mj-lt"/>
                <a:cs typeface="Calibri"/>
              </a:rPr>
              <a:t>backprop</a:t>
            </a:r>
            <a:r>
              <a:rPr lang="en-GB" sz="2000" dirty="0" smtClean="0">
                <a:latin typeface="+mj-lt"/>
                <a:cs typeface="Calibri"/>
              </a:rPr>
              <a:t> algorithm finds the correct weights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58923"/>
              </p:ext>
            </p:extLst>
          </p:nvPr>
        </p:nvGraphicFramePr>
        <p:xfrm>
          <a:off x="1835696" y="3068960"/>
          <a:ext cx="4814627" cy="768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78" name="Equation" r:id="rId4" imgW="1511280" imgH="241200" progId="Equation.3">
                  <p:embed/>
                </p:oleObj>
              </mc:Choice>
              <mc:Fallback>
                <p:oleObj name="Equation" r:id="rId4" imgW="151128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35696" y="3068960"/>
                        <a:ext cx="4814627" cy="7687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749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The Backpropagation technique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Each combination of weights has an associated error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If we could plot the high-dimensional surface of weights </a:t>
            </a:r>
            <a:r>
              <a:rPr lang="en-US" sz="2000" dirty="0" err="1" smtClean="0"/>
              <a:t>vs</a:t>
            </a:r>
            <a:r>
              <a:rPr lang="en-US" sz="2000" dirty="0" smtClean="0"/>
              <a:t> error we  would have some complex surface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err="1" smtClean="0"/>
              <a:t>Backprop</a:t>
            </a:r>
            <a:r>
              <a:rPr lang="en-US" sz="2000" dirty="0" smtClean="0"/>
              <a:t> is trying to find the minimum point on this surface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It adjust weights so that we move down the slope toward the </a:t>
            </a:r>
            <a:r>
              <a:rPr lang="en-US" sz="1600" dirty="0" err="1" smtClean="0"/>
              <a:t>minumum</a:t>
            </a:r>
            <a:endParaRPr lang="en-US" sz="1600" dirty="0" smtClean="0"/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6423025" y="35131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pic>
        <p:nvPicPr>
          <p:cNvPr id="30725" name="Picture 6" descr="grad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581400"/>
            <a:ext cx="3863975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Text Box 7"/>
          <p:cNvSpPr txBox="1">
            <a:spLocks noChangeArrowheads="1"/>
          </p:cNvSpPr>
          <p:nvPr/>
        </p:nvSpPr>
        <p:spPr bwMode="auto">
          <a:xfrm>
            <a:off x="5486400" y="5715000"/>
            <a:ext cx="1085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/>
              <a:t>Weight 1</a:t>
            </a:r>
          </a:p>
        </p:txBody>
      </p:sp>
      <p:sp>
        <p:nvSpPr>
          <p:cNvPr id="30727" name="Text Box 8"/>
          <p:cNvSpPr txBox="1">
            <a:spLocks noChangeArrowheads="1"/>
          </p:cNvSpPr>
          <p:nvPr/>
        </p:nvSpPr>
        <p:spPr bwMode="auto">
          <a:xfrm>
            <a:off x="7772400" y="5562600"/>
            <a:ext cx="1085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/>
              <a:t>Weight 2</a:t>
            </a:r>
          </a:p>
        </p:txBody>
      </p:sp>
      <p:sp>
        <p:nvSpPr>
          <p:cNvPr id="30728" name="Text Box 9"/>
          <p:cNvSpPr txBox="1">
            <a:spLocks noChangeArrowheads="1"/>
          </p:cNvSpPr>
          <p:nvPr/>
        </p:nvSpPr>
        <p:spPr bwMode="auto">
          <a:xfrm>
            <a:off x="4343400" y="4419600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error</a:t>
            </a:r>
          </a:p>
        </p:txBody>
      </p:sp>
      <p:sp>
        <p:nvSpPr>
          <p:cNvPr id="30729" name="Text Box 10"/>
          <p:cNvSpPr txBox="1">
            <a:spLocks noChangeArrowheads="1"/>
          </p:cNvSpPr>
          <p:nvPr/>
        </p:nvSpPr>
        <p:spPr bwMode="auto">
          <a:xfrm>
            <a:off x="5486400" y="26670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Minimum error</a:t>
            </a:r>
          </a:p>
        </p:txBody>
      </p:sp>
      <p:sp>
        <p:nvSpPr>
          <p:cNvPr id="30730" name="Line 11"/>
          <p:cNvSpPr>
            <a:spLocks noChangeShapeType="1"/>
          </p:cNvSpPr>
          <p:nvPr/>
        </p:nvSpPr>
        <p:spPr bwMode="auto">
          <a:xfrm>
            <a:off x="6400800" y="3048000"/>
            <a:ext cx="304800" cy="16764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31" name="Rectangle 12"/>
          <p:cNvSpPr>
            <a:spLocks noChangeArrowheads="1"/>
          </p:cNvSpPr>
          <p:nvPr/>
        </p:nvSpPr>
        <p:spPr bwMode="auto">
          <a:xfrm>
            <a:off x="6840538" y="6488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0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The Backpropagation technique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The learning rate </a:t>
            </a:r>
            <a:r>
              <a:rPr lang="el-GR" sz="2000" dirty="0">
                <a:latin typeface="Calibri"/>
                <a:cs typeface="Calibri"/>
              </a:rPr>
              <a:t>α</a:t>
            </a:r>
            <a:r>
              <a:rPr lang="en-GB" sz="2000" dirty="0">
                <a:latin typeface="Calibri"/>
                <a:cs typeface="Calibri"/>
              </a:rPr>
              <a:t> </a:t>
            </a:r>
            <a:r>
              <a:rPr lang="en-US" sz="2000" dirty="0" smtClean="0"/>
              <a:t>affects the size of the step we take down the slope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Too small: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Might never reach the </a:t>
            </a:r>
            <a:r>
              <a:rPr lang="en-US" sz="1800" dirty="0" err="1" smtClean="0"/>
              <a:t>minum</a:t>
            </a:r>
            <a:endParaRPr lang="en-US" sz="1800" dirty="0"/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Too big: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Might overshoot</a:t>
            </a: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6423025" y="35131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pic>
        <p:nvPicPr>
          <p:cNvPr id="30725" name="Picture 6" descr="grad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581400"/>
            <a:ext cx="3863975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Text Box 7"/>
          <p:cNvSpPr txBox="1">
            <a:spLocks noChangeArrowheads="1"/>
          </p:cNvSpPr>
          <p:nvPr/>
        </p:nvSpPr>
        <p:spPr bwMode="auto">
          <a:xfrm>
            <a:off x="5486400" y="5715000"/>
            <a:ext cx="1085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/>
              <a:t>Weight 1</a:t>
            </a:r>
          </a:p>
        </p:txBody>
      </p:sp>
      <p:sp>
        <p:nvSpPr>
          <p:cNvPr id="30727" name="Text Box 8"/>
          <p:cNvSpPr txBox="1">
            <a:spLocks noChangeArrowheads="1"/>
          </p:cNvSpPr>
          <p:nvPr/>
        </p:nvSpPr>
        <p:spPr bwMode="auto">
          <a:xfrm>
            <a:off x="7772400" y="5562600"/>
            <a:ext cx="1085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/>
              <a:t>Weight 2</a:t>
            </a:r>
          </a:p>
        </p:txBody>
      </p:sp>
      <p:sp>
        <p:nvSpPr>
          <p:cNvPr id="30728" name="Text Box 9"/>
          <p:cNvSpPr txBox="1">
            <a:spLocks noChangeArrowheads="1"/>
          </p:cNvSpPr>
          <p:nvPr/>
        </p:nvSpPr>
        <p:spPr bwMode="auto">
          <a:xfrm>
            <a:off x="4343400" y="4419600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error</a:t>
            </a:r>
          </a:p>
        </p:txBody>
      </p:sp>
      <p:sp>
        <p:nvSpPr>
          <p:cNvPr id="30729" name="Text Box 10"/>
          <p:cNvSpPr txBox="1">
            <a:spLocks noChangeArrowheads="1"/>
          </p:cNvSpPr>
          <p:nvPr/>
        </p:nvSpPr>
        <p:spPr bwMode="auto">
          <a:xfrm>
            <a:off x="5486400" y="26670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Minimum error</a:t>
            </a:r>
          </a:p>
        </p:txBody>
      </p:sp>
      <p:sp>
        <p:nvSpPr>
          <p:cNvPr id="30730" name="Line 11"/>
          <p:cNvSpPr>
            <a:spLocks noChangeShapeType="1"/>
          </p:cNvSpPr>
          <p:nvPr/>
        </p:nvSpPr>
        <p:spPr bwMode="auto">
          <a:xfrm>
            <a:off x="6400800" y="3048000"/>
            <a:ext cx="304800" cy="16764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31" name="Rectangle 12"/>
          <p:cNvSpPr>
            <a:spLocks noChangeArrowheads="1"/>
          </p:cNvSpPr>
          <p:nvPr/>
        </p:nvSpPr>
        <p:spPr bwMode="auto">
          <a:xfrm>
            <a:off x="6840538" y="6488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5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Layer </a:t>
            </a:r>
            <a:r>
              <a:rPr lang="en-US" dirty="0" err="1" smtClean="0"/>
              <a:t>Perceptrons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Most problems involve data that isn’t linearly separable</a:t>
            </a:r>
          </a:p>
          <a:p>
            <a:endParaRPr lang="en-US" dirty="0" smtClean="0"/>
          </a:p>
          <a:p>
            <a:r>
              <a:rPr lang="en-US" dirty="0" smtClean="0"/>
              <a:t>Single </a:t>
            </a:r>
            <a:r>
              <a:rPr lang="en-US" dirty="0" err="1" smtClean="0"/>
              <a:t>P</a:t>
            </a:r>
            <a:r>
              <a:rPr lang="en-US" dirty="0" err="1" smtClean="0"/>
              <a:t>erceptrons</a:t>
            </a:r>
            <a:r>
              <a:rPr lang="en-US" dirty="0" smtClean="0"/>
              <a:t> </a:t>
            </a:r>
            <a:r>
              <a:rPr lang="en-US" dirty="0" smtClean="0"/>
              <a:t>can be combined into multi-layer </a:t>
            </a:r>
            <a:r>
              <a:rPr lang="en-US" dirty="0" smtClean="0"/>
              <a:t>networks</a:t>
            </a:r>
          </a:p>
          <a:p>
            <a:endParaRPr lang="en-US" dirty="0" smtClean="0"/>
          </a:p>
          <a:p>
            <a:r>
              <a:rPr lang="en-US" dirty="0" smtClean="0"/>
              <a:t>In theory – any function can be approximated in this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29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Another parameter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Another version of </a:t>
            </a:r>
            <a:r>
              <a:rPr lang="en-GB" dirty="0" err="1" smtClean="0"/>
              <a:t>backpropagation</a:t>
            </a:r>
            <a:r>
              <a:rPr lang="en-GB" dirty="0" smtClean="0"/>
              <a:t> adds something called </a:t>
            </a:r>
            <a:r>
              <a:rPr lang="en-GB" b="1" dirty="0" smtClean="0"/>
              <a:t>momentum</a:t>
            </a:r>
            <a:r>
              <a:rPr lang="en-GB" dirty="0" smtClean="0"/>
              <a:t> to try and speed up learning</a:t>
            </a:r>
          </a:p>
          <a:p>
            <a:r>
              <a:rPr lang="en-GB" dirty="0" smtClean="0"/>
              <a:t>Let’s look at why: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46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Another parameter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3733800" cy="40386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T</a:t>
            </a:r>
            <a:r>
              <a:rPr lang="en-US" sz="1800" dirty="0" smtClean="0">
                <a:ea typeface="ＭＳ Ｐゴシック" pitchFamily="34" charset="-128"/>
              </a:rPr>
              <a:t>he error surface might have </a:t>
            </a:r>
            <a:r>
              <a:rPr lang="en-US" sz="1800" b="1" dirty="0" smtClean="0">
                <a:ea typeface="ＭＳ Ｐゴシック" pitchFamily="34" charset="-128"/>
              </a:rPr>
              <a:t>local optima</a:t>
            </a:r>
          </a:p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These are minima in the error surface – but are not the </a:t>
            </a:r>
            <a:r>
              <a:rPr lang="en-US" sz="1800" b="1" dirty="0" smtClean="0">
                <a:ea typeface="ＭＳ Ｐゴシック" pitchFamily="34" charset="-128"/>
              </a:rPr>
              <a:t>global</a:t>
            </a:r>
            <a:r>
              <a:rPr lang="en-US" sz="1800" dirty="0" smtClean="0">
                <a:ea typeface="ＭＳ Ｐゴシック" pitchFamily="34" charset="-128"/>
              </a:rPr>
              <a:t> minimum</a:t>
            </a:r>
          </a:p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Momentum works by adding an extra term to the weight adjustment that encourage the algorithm to  adjust the weights in the same direction as the previous </a:t>
            </a:r>
            <a:r>
              <a:rPr lang="en-US" sz="1800" dirty="0" smtClean="0">
                <a:ea typeface="ＭＳ Ｐゴシック" pitchFamily="34" charset="-128"/>
              </a:rPr>
              <a:t>step</a:t>
            </a:r>
          </a:p>
          <a:p>
            <a:pPr eaLnBrk="1" hangingPunct="1"/>
            <a:endParaRPr lang="en-US" sz="1800" dirty="0">
              <a:ea typeface="ＭＳ Ｐゴシック" pitchFamily="34" charset="-128"/>
            </a:endParaRPr>
          </a:p>
          <a:p>
            <a:pPr eaLnBrk="1" hangingPunct="1"/>
            <a:endParaRPr lang="en-US" sz="1800" dirty="0" smtClean="0">
              <a:ea typeface="ＭＳ Ｐゴシック" pitchFamily="34" charset="-128"/>
            </a:endParaRPr>
          </a:p>
          <a:p>
            <a:pPr eaLnBrk="1" hangingPunct="1"/>
            <a:r>
              <a:rPr lang="en-US" sz="1800" dirty="0" smtClean="0"/>
              <a:t>Typically set between 0.0 and 1.0</a:t>
            </a:r>
          </a:p>
          <a:p>
            <a:pPr lvl="1" eaLnBrk="1" hangingPunct="1"/>
            <a:endParaRPr lang="en-US" sz="2000" dirty="0" smtClean="0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5429250" y="3216275"/>
            <a:ext cx="0" cy="1287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5429250" y="4503738"/>
            <a:ext cx="2711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23" name="Freeform 7"/>
          <p:cNvSpPr>
            <a:spLocks/>
          </p:cNvSpPr>
          <p:nvPr/>
        </p:nvSpPr>
        <p:spPr bwMode="auto">
          <a:xfrm>
            <a:off x="5659438" y="2813050"/>
            <a:ext cx="2571750" cy="1711325"/>
          </a:xfrm>
          <a:custGeom>
            <a:avLst/>
            <a:gdLst>
              <a:gd name="T0" fmla="*/ 0 w 2688"/>
              <a:gd name="T1" fmla="*/ 2147483647 h 2040"/>
              <a:gd name="T2" fmla="*/ 2147483647 w 2688"/>
              <a:gd name="T3" fmla="*/ 2147483647 h 2040"/>
              <a:gd name="T4" fmla="*/ 2147483647 w 2688"/>
              <a:gd name="T5" fmla="*/ 2147483647 h 2040"/>
              <a:gd name="T6" fmla="*/ 2147483647 w 2688"/>
              <a:gd name="T7" fmla="*/ 2147483647 h 2040"/>
              <a:gd name="T8" fmla="*/ 2147483647 w 2688"/>
              <a:gd name="T9" fmla="*/ 2147483647 h 2040"/>
              <a:gd name="T10" fmla="*/ 2147483647 w 2688"/>
              <a:gd name="T11" fmla="*/ 2147483647 h 2040"/>
              <a:gd name="T12" fmla="*/ 2147483647 w 2688"/>
              <a:gd name="T13" fmla="*/ 2147483647 h 2040"/>
              <a:gd name="T14" fmla="*/ 2147483647 w 2688"/>
              <a:gd name="T15" fmla="*/ 2147483647 h 2040"/>
              <a:gd name="T16" fmla="*/ 2147483647 w 2688"/>
              <a:gd name="T17" fmla="*/ 2147483647 h 2040"/>
              <a:gd name="T18" fmla="*/ 2147483647 w 2688"/>
              <a:gd name="T19" fmla="*/ 2147483647 h 2040"/>
              <a:gd name="T20" fmla="*/ 2147483647 w 2688"/>
              <a:gd name="T21" fmla="*/ 2147483647 h 2040"/>
              <a:gd name="T22" fmla="*/ 2147483647 w 2688"/>
              <a:gd name="T23" fmla="*/ 2147483647 h 2040"/>
              <a:gd name="T24" fmla="*/ 2147483647 w 2688"/>
              <a:gd name="T25" fmla="*/ 2147483647 h 2040"/>
              <a:gd name="T26" fmla="*/ 2147483647 w 2688"/>
              <a:gd name="T27" fmla="*/ 2147483647 h 2040"/>
              <a:gd name="T28" fmla="*/ 2147483647 w 2688"/>
              <a:gd name="T29" fmla="*/ 2147483647 h 2040"/>
              <a:gd name="T30" fmla="*/ 2147483647 w 2688"/>
              <a:gd name="T31" fmla="*/ 2147483647 h 204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88"/>
              <a:gd name="T49" fmla="*/ 0 h 2040"/>
              <a:gd name="T50" fmla="*/ 2688 w 2688"/>
              <a:gd name="T51" fmla="*/ 2040 h 204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88" h="2040">
                <a:moveTo>
                  <a:pt x="0" y="712"/>
                </a:moveTo>
                <a:cubicBezTo>
                  <a:pt x="20" y="928"/>
                  <a:pt x="40" y="1144"/>
                  <a:pt x="96" y="1240"/>
                </a:cubicBezTo>
                <a:cubicBezTo>
                  <a:pt x="152" y="1336"/>
                  <a:pt x="280" y="1336"/>
                  <a:pt x="336" y="1288"/>
                </a:cubicBezTo>
                <a:cubicBezTo>
                  <a:pt x="392" y="1240"/>
                  <a:pt x="392" y="1016"/>
                  <a:pt x="432" y="952"/>
                </a:cubicBezTo>
                <a:cubicBezTo>
                  <a:pt x="472" y="888"/>
                  <a:pt x="512" y="784"/>
                  <a:pt x="576" y="904"/>
                </a:cubicBezTo>
                <a:cubicBezTo>
                  <a:pt x="640" y="1024"/>
                  <a:pt x="744" y="1712"/>
                  <a:pt x="816" y="1672"/>
                </a:cubicBezTo>
                <a:cubicBezTo>
                  <a:pt x="888" y="1632"/>
                  <a:pt x="952" y="752"/>
                  <a:pt x="1008" y="664"/>
                </a:cubicBezTo>
                <a:cubicBezTo>
                  <a:pt x="1064" y="576"/>
                  <a:pt x="1088" y="1040"/>
                  <a:pt x="1152" y="1144"/>
                </a:cubicBezTo>
                <a:cubicBezTo>
                  <a:pt x="1216" y="1248"/>
                  <a:pt x="1312" y="1424"/>
                  <a:pt x="1392" y="1288"/>
                </a:cubicBezTo>
                <a:cubicBezTo>
                  <a:pt x="1472" y="1152"/>
                  <a:pt x="1568" y="400"/>
                  <a:pt x="1632" y="328"/>
                </a:cubicBezTo>
                <a:cubicBezTo>
                  <a:pt x="1696" y="256"/>
                  <a:pt x="1736" y="880"/>
                  <a:pt x="1776" y="856"/>
                </a:cubicBezTo>
                <a:cubicBezTo>
                  <a:pt x="1816" y="832"/>
                  <a:pt x="1824" y="0"/>
                  <a:pt x="1872" y="184"/>
                </a:cubicBezTo>
                <a:cubicBezTo>
                  <a:pt x="1920" y="368"/>
                  <a:pt x="2008" y="1880"/>
                  <a:pt x="2064" y="1960"/>
                </a:cubicBezTo>
                <a:cubicBezTo>
                  <a:pt x="2120" y="2040"/>
                  <a:pt x="2144" y="896"/>
                  <a:pt x="2208" y="664"/>
                </a:cubicBezTo>
                <a:cubicBezTo>
                  <a:pt x="2272" y="432"/>
                  <a:pt x="2368" y="608"/>
                  <a:pt x="2448" y="568"/>
                </a:cubicBezTo>
                <a:cubicBezTo>
                  <a:pt x="2528" y="528"/>
                  <a:pt x="2648" y="448"/>
                  <a:pt x="2688" y="4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24" name="AutoShape 8"/>
          <p:cNvSpPr>
            <a:spLocks noChangeArrowheads="1"/>
          </p:cNvSpPr>
          <p:nvPr/>
        </p:nvSpPr>
        <p:spPr bwMode="auto">
          <a:xfrm>
            <a:off x="7588250" y="4422775"/>
            <a:ext cx="184150" cy="161925"/>
          </a:xfrm>
          <a:prstGeom prst="plus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AutoShape 9"/>
          <p:cNvSpPr>
            <a:spLocks noChangeArrowheads="1"/>
          </p:cNvSpPr>
          <p:nvPr/>
        </p:nvSpPr>
        <p:spPr bwMode="auto">
          <a:xfrm>
            <a:off x="6807200" y="3859213"/>
            <a:ext cx="184150" cy="161925"/>
          </a:xfrm>
          <a:prstGeom prst="plus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5638800" y="2667000"/>
            <a:ext cx="129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>
                <a:latin typeface="Times New Roman" pitchFamily="18" charset="0"/>
              </a:rPr>
              <a:t>Local minimum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7239000" y="4800600"/>
            <a:ext cx="1314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>
                <a:latin typeface="Times New Roman" pitchFamily="18" charset="0"/>
              </a:rPr>
              <a:t>Global minimum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275070"/>
              </p:ext>
            </p:extLst>
          </p:nvPr>
        </p:nvGraphicFramePr>
        <p:xfrm>
          <a:off x="1917700" y="5517232"/>
          <a:ext cx="66357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09" name="Equation" r:id="rId4" imgW="2082600" imgH="241200" progId="Equation.3">
                  <p:embed/>
                </p:oleObj>
              </mc:Choice>
              <mc:Fallback>
                <p:oleObj name="Equation" r:id="rId4" imgW="208260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5517232"/>
                        <a:ext cx="663575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003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practice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All NN software/libraries has backpropagation built in</a:t>
            </a:r>
          </a:p>
          <a:p>
            <a:pPr lvl="1"/>
            <a:r>
              <a:rPr lang="en-GB" sz="2000" dirty="0" smtClean="0"/>
              <a:t>You don’t need to program it!</a:t>
            </a:r>
          </a:p>
          <a:p>
            <a:r>
              <a:rPr lang="en-GB" sz="2400" dirty="0" smtClean="0"/>
              <a:t>As the software engineer, you have to supply two things:</a:t>
            </a:r>
          </a:p>
          <a:p>
            <a:pPr lvl="1"/>
            <a:r>
              <a:rPr lang="en-GB" sz="2000" dirty="0" smtClean="0"/>
              <a:t>The learning rate</a:t>
            </a:r>
          </a:p>
          <a:p>
            <a:pPr lvl="1"/>
            <a:r>
              <a:rPr lang="en-GB" sz="2000" dirty="0" smtClean="0"/>
              <a:t>The momentum term (if required)</a:t>
            </a:r>
          </a:p>
          <a:p>
            <a:pPr lvl="1"/>
            <a:r>
              <a:rPr lang="en-GB" sz="2000" dirty="0" smtClean="0"/>
              <a:t>Can be done in WEKA either through the GUI or in code</a:t>
            </a:r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10980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practice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It is very unlikely that you will get a good result (low error on the training set) the first time you try and train the network</a:t>
            </a:r>
          </a:p>
          <a:p>
            <a:r>
              <a:rPr lang="en-GB" sz="2400" dirty="0" smtClean="0"/>
              <a:t>The training procedure can be time-consuming:</a:t>
            </a:r>
          </a:p>
          <a:p>
            <a:pPr lvl="1"/>
            <a:r>
              <a:rPr lang="en-GB" sz="2000" dirty="0" smtClean="0"/>
              <a:t>Try different architectures</a:t>
            </a:r>
          </a:p>
          <a:p>
            <a:pPr lvl="1"/>
            <a:r>
              <a:rPr lang="en-GB" sz="2000" dirty="0" smtClean="0"/>
              <a:t>Try different learning rates</a:t>
            </a:r>
          </a:p>
          <a:p>
            <a:pPr lvl="1"/>
            <a:r>
              <a:rPr lang="en-GB" sz="2000" dirty="0" smtClean="0"/>
              <a:t>Try different momentum values</a:t>
            </a:r>
          </a:p>
          <a:p>
            <a:pPr lvl="1"/>
            <a:r>
              <a:rPr lang="en-GB" sz="2000" dirty="0" smtClean="0"/>
              <a:t>Try representing the data differently</a:t>
            </a:r>
          </a:p>
          <a:p>
            <a:pPr lvl="1"/>
            <a:r>
              <a:rPr lang="en-GB" sz="2000" dirty="0" smtClean="0"/>
              <a:t>……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53962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20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You’ve prepared the data</a:t>
            </a:r>
          </a:p>
          <a:p>
            <a:r>
              <a:rPr lang="en-GB" dirty="0" smtClean="0"/>
              <a:t>Trained the network</a:t>
            </a:r>
          </a:p>
          <a:p>
            <a:r>
              <a:rPr lang="en-GB" dirty="0" smtClean="0"/>
              <a:t>The training error is reduced to almost zero</a:t>
            </a:r>
          </a:p>
          <a:p>
            <a:endParaRPr lang="en-GB" dirty="0"/>
          </a:p>
          <a:p>
            <a:endParaRPr lang="en-GB" dirty="0" smtClean="0"/>
          </a:p>
        </p:txBody>
      </p:sp>
      <p:pic>
        <p:nvPicPr>
          <p:cNvPr id="174083" name="Picture 3" descr="C:\Documents and Settings\cs102\Local Settings\Temporary Internet Files\Content.IE5\2CSO4IGB\MC900434859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221088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47864" y="4943634"/>
            <a:ext cx="504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How well does your network work on the test data 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6405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Procedure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Take your trained network</a:t>
            </a:r>
          </a:p>
          <a:p>
            <a:r>
              <a:rPr lang="en-GB" dirty="0" smtClean="0"/>
              <a:t>For each record in the unseen test-set:</a:t>
            </a:r>
          </a:p>
          <a:p>
            <a:pPr lvl="1"/>
            <a:r>
              <a:rPr lang="en-GB" dirty="0" smtClean="0"/>
              <a:t>Feed the inputs into the trained network</a:t>
            </a:r>
          </a:p>
          <a:p>
            <a:pPr lvl="1"/>
            <a:r>
              <a:rPr lang="en-GB" dirty="0" smtClean="0"/>
              <a:t>Record the output for each input</a:t>
            </a:r>
          </a:p>
          <a:p>
            <a:pPr lvl="1"/>
            <a:r>
              <a:rPr lang="en-GB" dirty="0" smtClean="0"/>
              <a:t>Compare against the known desired output</a:t>
            </a:r>
          </a:p>
          <a:p>
            <a:pPr lvl="1"/>
            <a:endParaRPr lang="en-GB" dirty="0"/>
          </a:p>
          <a:p>
            <a:r>
              <a:rPr lang="en-GB" dirty="0" smtClean="0"/>
              <a:t>How can we quantify the performance 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907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Quantifying performance: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</a:t>
            </a:r>
            <a:r>
              <a:rPr lang="en-GB" b="1" dirty="0" smtClean="0"/>
              <a:t>real-valued output  we </a:t>
            </a:r>
            <a:r>
              <a:rPr lang="en-GB" dirty="0" smtClean="0"/>
              <a:t>can calculate the </a:t>
            </a:r>
            <a:r>
              <a:rPr lang="en-GB" b="1" dirty="0" smtClean="0"/>
              <a:t>total squared error</a:t>
            </a:r>
            <a:r>
              <a:rPr lang="en-GB" dirty="0" smtClean="0"/>
              <a:t> across the whole test set for each network we have trained</a:t>
            </a:r>
          </a:p>
          <a:p>
            <a:r>
              <a:rPr lang="en-GB" dirty="0" smtClean="0"/>
              <a:t>The network with minimum error is preferred</a:t>
            </a:r>
          </a:p>
          <a:p>
            <a:r>
              <a:rPr lang="en-GB" dirty="0" smtClean="0"/>
              <a:t>We might define some acceptable tolerance level depending on the application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278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Quantifying data: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000" dirty="0" smtClean="0"/>
              <a:t>For some applications, we want to predict a class:</a:t>
            </a:r>
          </a:p>
          <a:p>
            <a:r>
              <a:rPr lang="en-GB" sz="2000" dirty="0" smtClean="0"/>
              <a:t>Example: a bank rates a customer’s credit risk as high medium or low depending on some collected data</a:t>
            </a:r>
          </a:p>
          <a:p>
            <a:r>
              <a:rPr lang="en-GB" sz="2000" dirty="0" smtClean="0"/>
              <a:t>Output might be 3 neurons:</a:t>
            </a:r>
          </a:p>
          <a:p>
            <a:pPr lvl="1"/>
            <a:r>
              <a:rPr lang="en-GB" sz="1600" dirty="0" smtClean="0"/>
              <a:t>Neuron with highest value is the winner</a:t>
            </a:r>
            <a:endParaRPr lang="en-GB" sz="1600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4882357" y="2640014"/>
            <a:ext cx="3088484" cy="3382962"/>
            <a:chOff x="5558632" y="2690020"/>
            <a:chExt cx="3088484" cy="3382962"/>
          </a:xfrm>
        </p:grpSpPr>
        <p:sp>
          <p:nvSpPr>
            <p:cNvPr id="10" name="Oval 7"/>
            <p:cNvSpPr>
              <a:spLocks noChangeArrowheads="1"/>
            </p:cNvSpPr>
            <p:nvPr/>
          </p:nvSpPr>
          <p:spPr bwMode="auto">
            <a:xfrm rot="5400000">
              <a:off x="6494464" y="3294063"/>
              <a:ext cx="358775" cy="3603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 rot="5400000">
              <a:off x="7611271" y="3251201"/>
              <a:ext cx="358775" cy="3603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 rot="5400000">
              <a:off x="7605467" y="5253102"/>
              <a:ext cx="358775" cy="3603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 rot="5400000">
              <a:off x="6494464" y="4503738"/>
              <a:ext cx="358775" cy="3603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 rot="5400000">
              <a:off x="6494464" y="5108576"/>
              <a:ext cx="358775" cy="3603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 rot="5400000">
              <a:off x="6494464" y="3898901"/>
              <a:ext cx="358775" cy="3603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 rot="5400000">
              <a:off x="6494464" y="5713413"/>
              <a:ext cx="358775" cy="3603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 rot="5400000">
              <a:off x="6494464" y="2689226"/>
              <a:ext cx="358775" cy="3603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 rot="5400000">
              <a:off x="5558632" y="3323432"/>
              <a:ext cx="287338" cy="287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 rot="5400000">
              <a:off x="5558633" y="3772695"/>
              <a:ext cx="287337" cy="287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 rot="5400000">
              <a:off x="5558633" y="4223545"/>
              <a:ext cx="287337" cy="287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" name="AutoShape 20"/>
            <p:cNvCxnSpPr>
              <a:cxnSpLocks noChangeShapeType="1"/>
              <a:stCxn id="18" idx="0"/>
              <a:endCxn id="17" idx="5"/>
            </p:cNvCxnSpPr>
            <p:nvPr/>
          </p:nvCxnSpPr>
          <p:spPr bwMode="auto">
            <a:xfrm rot="5400000" flipH="1" flipV="1">
              <a:off x="5960270" y="2882107"/>
              <a:ext cx="471488" cy="7000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21"/>
            <p:cNvCxnSpPr>
              <a:cxnSpLocks noChangeShapeType="1"/>
              <a:stCxn id="18" idx="0"/>
              <a:endCxn id="10" idx="4"/>
            </p:cNvCxnSpPr>
            <p:nvPr/>
          </p:nvCxnSpPr>
          <p:spPr bwMode="auto">
            <a:xfrm rot="5400000" flipV="1">
              <a:off x="6166645" y="3147220"/>
              <a:ext cx="6350" cy="647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22"/>
            <p:cNvCxnSpPr>
              <a:cxnSpLocks noChangeShapeType="1"/>
              <a:stCxn id="18" idx="0"/>
              <a:endCxn id="15" idx="4"/>
            </p:cNvCxnSpPr>
            <p:nvPr/>
          </p:nvCxnSpPr>
          <p:spPr bwMode="auto">
            <a:xfrm rot="5400000" flipV="1">
              <a:off x="5864226" y="3449638"/>
              <a:ext cx="611187" cy="647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23"/>
            <p:cNvCxnSpPr>
              <a:cxnSpLocks noChangeShapeType="1"/>
              <a:stCxn id="18" idx="0"/>
              <a:endCxn id="13" idx="5"/>
            </p:cNvCxnSpPr>
            <p:nvPr/>
          </p:nvCxnSpPr>
          <p:spPr bwMode="auto">
            <a:xfrm rot="5400000" flipV="1">
              <a:off x="5524501" y="3789363"/>
              <a:ext cx="1343025" cy="7000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24"/>
            <p:cNvCxnSpPr>
              <a:cxnSpLocks noChangeShapeType="1"/>
              <a:stCxn id="18" idx="0"/>
              <a:endCxn id="14" idx="4"/>
            </p:cNvCxnSpPr>
            <p:nvPr/>
          </p:nvCxnSpPr>
          <p:spPr bwMode="auto">
            <a:xfrm rot="5400000" flipV="1">
              <a:off x="5259389" y="4054476"/>
              <a:ext cx="1820862" cy="647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25"/>
            <p:cNvCxnSpPr>
              <a:cxnSpLocks noChangeShapeType="1"/>
              <a:stCxn id="18" idx="0"/>
              <a:endCxn id="16" idx="4"/>
            </p:cNvCxnSpPr>
            <p:nvPr/>
          </p:nvCxnSpPr>
          <p:spPr bwMode="auto">
            <a:xfrm rot="5400000" flipV="1">
              <a:off x="4956970" y="4356895"/>
              <a:ext cx="2425700" cy="647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26"/>
            <p:cNvCxnSpPr>
              <a:cxnSpLocks noChangeShapeType="1"/>
              <a:stCxn id="19" idx="0"/>
              <a:endCxn id="17" idx="5"/>
            </p:cNvCxnSpPr>
            <p:nvPr/>
          </p:nvCxnSpPr>
          <p:spPr bwMode="auto">
            <a:xfrm rot="5400000" flipH="1" flipV="1">
              <a:off x="5735639" y="3106738"/>
              <a:ext cx="920750" cy="7000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27"/>
            <p:cNvCxnSpPr>
              <a:cxnSpLocks noChangeShapeType="1"/>
              <a:stCxn id="19" idx="0"/>
              <a:endCxn id="10" idx="4"/>
            </p:cNvCxnSpPr>
            <p:nvPr/>
          </p:nvCxnSpPr>
          <p:spPr bwMode="auto">
            <a:xfrm rot="5400000" flipH="1" flipV="1">
              <a:off x="5948364" y="3371851"/>
              <a:ext cx="442912" cy="647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28"/>
            <p:cNvCxnSpPr>
              <a:cxnSpLocks noChangeShapeType="1"/>
              <a:stCxn id="19" idx="0"/>
              <a:endCxn id="15" idx="4"/>
            </p:cNvCxnSpPr>
            <p:nvPr/>
          </p:nvCxnSpPr>
          <p:spPr bwMode="auto">
            <a:xfrm rot="5400000" flipV="1">
              <a:off x="6088857" y="3674269"/>
              <a:ext cx="161925" cy="647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29"/>
            <p:cNvCxnSpPr>
              <a:cxnSpLocks noChangeShapeType="1"/>
              <a:stCxn id="19" idx="0"/>
              <a:endCxn id="13" idx="4"/>
            </p:cNvCxnSpPr>
            <p:nvPr/>
          </p:nvCxnSpPr>
          <p:spPr bwMode="auto">
            <a:xfrm rot="5400000" flipV="1">
              <a:off x="5786438" y="3976688"/>
              <a:ext cx="766763" cy="647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 rot="5400000" flipV="1">
              <a:off x="5487195" y="4258469"/>
              <a:ext cx="1366837" cy="649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 rot="5400000" flipV="1">
              <a:off x="5162551" y="4583113"/>
              <a:ext cx="2016125" cy="649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 rot="5400000" flipH="1" flipV="1">
              <a:off x="5522120" y="3286920"/>
              <a:ext cx="1368425" cy="720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 rot="5400000" flipH="1" flipV="1">
              <a:off x="5774532" y="3610769"/>
              <a:ext cx="792163" cy="649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 rot="5400000" flipH="1" flipV="1">
              <a:off x="5990433" y="3898107"/>
              <a:ext cx="360362" cy="649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 rot="5400000" flipV="1">
              <a:off x="6026151" y="4222750"/>
              <a:ext cx="288925" cy="649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 rot="5400000" flipV="1">
              <a:off x="5702301" y="4546600"/>
              <a:ext cx="936625" cy="649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 rot="5400000" flipV="1">
              <a:off x="5450682" y="4871244"/>
              <a:ext cx="1439863" cy="649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Rectangle 44"/>
            <p:cNvSpPr>
              <a:spLocks noChangeArrowheads="1"/>
            </p:cNvSpPr>
            <p:nvPr/>
          </p:nvSpPr>
          <p:spPr bwMode="auto">
            <a:xfrm rot="5400000">
              <a:off x="5558633" y="4763295"/>
              <a:ext cx="287337" cy="287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45"/>
            <p:cNvSpPr>
              <a:spLocks noChangeArrowheads="1"/>
            </p:cNvSpPr>
            <p:nvPr/>
          </p:nvSpPr>
          <p:spPr bwMode="auto">
            <a:xfrm rot="5400000">
              <a:off x="5558633" y="5195095"/>
              <a:ext cx="287337" cy="287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46"/>
            <p:cNvSpPr>
              <a:spLocks noChangeShapeType="1"/>
            </p:cNvSpPr>
            <p:nvPr/>
          </p:nvSpPr>
          <p:spPr bwMode="auto">
            <a:xfrm rot="5400000" flipH="1" flipV="1">
              <a:off x="5269707" y="3610769"/>
              <a:ext cx="1873250" cy="720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cxnSp>
          <p:nvCxnSpPr>
            <p:cNvPr id="42" name="AutoShape 47"/>
            <p:cNvCxnSpPr>
              <a:cxnSpLocks noChangeShapeType="1"/>
              <a:stCxn id="39" idx="0"/>
              <a:endCxn id="10" idx="5"/>
            </p:cNvCxnSpPr>
            <p:nvPr/>
          </p:nvCxnSpPr>
          <p:spPr bwMode="auto">
            <a:xfrm rot="5400000" flipH="1" flipV="1">
              <a:off x="5542758" y="3904457"/>
              <a:ext cx="1306512" cy="7000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48"/>
            <p:cNvCxnSpPr>
              <a:cxnSpLocks noChangeShapeType="1"/>
              <a:stCxn id="39" idx="0"/>
              <a:endCxn id="15" idx="5"/>
            </p:cNvCxnSpPr>
            <p:nvPr/>
          </p:nvCxnSpPr>
          <p:spPr bwMode="auto">
            <a:xfrm rot="5400000" flipH="1" flipV="1">
              <a:off x="5845176" y="4206875"/>
              <a:ext cx="701675" cy="7000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49"/>
            <p:cNvCxnSpPr>
              <a:cxnSpLocks noChangeShapeType="1"/>
              <a:stCxn id="39" idx="0"/>
              <a:endCxn id="13" idx="5"/>
            </p:cNvCxnSpPr>
            <p:nvPr/>
          </p:nvCxnSpPr>
          <p:spPr bwMode="auto">
            <a:xfrm rot="5400000" flipH="1" flipV="1">
              <a:off x="6147595" y="4509294"/>
              <a:ext cx="96837" cy="7000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50"/>
            <p:cNvCxnSpPr>
              <a:cxnSpLocks noChangeShapeType="1"/>
              <a:stCxn id="39" idx="0"/>
              <a:endCxn id="14" idx="4"/>
            </p:cNvCxnSpPr>
            <p:nvPr/>
          </p:nvCxnSpPr>
          <p:spPr bwMode="auto">
            <a:xfrm rot="5400000" flipV="1">
              <a:off x="5979320" y="4774407"/>
              <a:ext cx="381000" cy="647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51"/>
            <p:cNvCxnSpPr>
              <a:cxnSpLocks noChangeShapeType="1"/>
              <a:stCxn id="39" idx="0"/>
              <a:endCxn id="16" idx="4"/>
            </p:cNvCxnSpPr>
            <p:nvPr/>
          </p:nvCxnSpPr>
          <p:spPr bwMode="auto">
            <a:xfrm rot="5400000" flipV="1">
              <a:off x="5676901" y="5076826"/>
              <a:ext cx="985838" cy="647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52"/>
            <p:cNvCxnSpPr>
              <a:cxnSpLocks noChangeShapeType="1"/>
              <a:stCxn id="40" idx="0"/>
              <a:endCxn id="33" idx="1"/>
            </p:cNvCxnSpPr>
            <p:nvPr/>
          </p:nvCxnSpPr>
          <p:spPr bwMode="auto">
            <a:xfrm rot="5400000" flipH="1" flipV="1">
              <a:off x="5018089" y="3790951"/>
              <a:ext cx="2376487" cy="720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53"/>
            <p:cNvCxnSpPr>
              <a:cxnSpLocks noChangeShapeType="1"/>
              <a:stCxn id="40" idx="0"/>
              <a:endCxn id="10" idx="6"/>
            </p:cNvCxnSpPr>
            <p:nvPr/>
          </p:nvCxnSpPr>
          <p:spPr bwMode="auto">
            <a:xfrm rot="5400000" flipH="1" flipV="1">
              <a:off x="5416551" y="4083050"/>
              <a:ext cx="1685925" cy="8270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54"/>
            <p:cNvCxnSpPr>
              <a:cxnSpLocks noChangeShapeType="1"/>
              <a:stCxn id="40" idx="0"/>
              <a:endCxn id="15" idx="5"/>
            </p:cNvCxnSpPr>
            <p:nvPr/>
          </p:nvCxnSpPr>
          <p:spPr bwMode="auto">
            <a:xfrm rot="5400000" flipH="1" flipV="1">
              <a:off x="5629276" y="4422775"/>
              <a:ext cx="1133475" cy="7000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55"/>
            <p:cNvCxnSpPr>
              <a:cxnSpLocks noChangeShapeType="1"/>
              <a:stCxn id="40" idx="0"/>
              <a:endCxn id="13" idx="5"/>
            </p:cNvCxnSpPr>
            <p:nvPr/>
          </p:nvCxnSpPr>
          <p:spPr bwMode="auto">
            <a:xfrm rot="5400000" flipH="1" flipV="1">
              <a:off x="5931695" y="4725194"/>
              <a:ext cx="528637" cy="7000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AutoShape 56"/>
            <p:cNvCxnSpPr>
              <a:cxnSpLocks noChangeShapeType="1"/>
              <a:stCxn id="40" idx="0"/>
              <a:endCxn id="38" idx="1"/>
            </p:cNvCxnSpPr>
            <p:nvPr/>
          </p:nvCxnSpPr>
          <p:spPr bwMode="auto">
            <a:xfrm rot="5400000" flipV="1">
              <a:off x="5881688" y="5303838"/>
              <a:ext cx="576263" cy="647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58"/>
            <p:cNvCxnSpPr>
              <a:cxnSpLocks noChangeShapeType="1"/>
              <a:stCxn id="40" idx="0"/>
              <a:endCxn id="14" idx="4"/>
            </p:cNvCxnSpPr>
            <p:nvPr/>
          </p:nvCxnSpPr>
          <p:spPr bwMode="auto">
            <a:xfrm rot="5400000" flipH="1" flipV="1">
              <a:off x="6144420" y="4990307"/>
              <a:ext cx="50800" cy="647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59"/>
            <p:cNvCxnSpPr>
              <a:cxnSpLocks noChangeShapeType="1"/>
              <a:stCxn id="17" idx="0"/>
              <a:endCxn id="11" idx="4"/>
            </p:cNvCxnSpPr>
            <p:nvPr/>
          </p:nvCxnSpPr>
          <p:spPr bwMode="auto">
            <a:xfrm>
              <a:off x="6854033" y="2869408"/>
              <a:ext cx="756444" cy="5619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AutoShape 60"/>
            <p:cNvCxnSpPr>
              <a:cxnSpLocks noChangeShapeType="1"/>
              <a:stCxn id="17" idx="0"/>
              <a:endCxn id="12" idx="4"/>
            </p:cNvCxnSpPr>
            <p:nvPr/>
          </p:nvCxnSpPr>
          <p:spPr bwMode="auto">
            <a:xfrm>
              <a:off x="6854033" y="2869408"/>
              <a:ext cx="750640" cy="25638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AutoShape 61"/>
            <p:cNvCxnSpPr>
              <a:cxnSpLocks noChangeShapeType="1"/>
              <a:stCxn id="10" idx="0"/>
              <a:endCxn id="11" idx="4"/>
            </p:cNvCxnSpPr>
            <p:nvPr/>
          </p:nvCxnSpPr>
          <p:spPr bwMode="auto">
            <a:xfrm flipV="1">
              <a:off x="6854033" y="3431383"/>
              <a:ext cx="756444" cy="42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AutoShape 62"/>
            <p:cNvCxnSpPr>
              <a:cxnSpLocks noChangeShapeType="1"/>
              <a:stCxn id="10" idx="0"/>
              <a:endCxn id="12" idx="4"/>
            </p:cNvCxnSpPr>
            <p:nvPr/>
          </p:nvCxnSpPr>
          <p:spPr bwMode="auto">
            <a:xfrm>
              <a:off x="6854033" y="3474245"/>
              <a:ext cx="750640" cy="19590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AutoShape 63"/>
            <p:cNvCxnSpPr>
              <a:cxnSpLocks noChangeShapeType="1"/>
              <a:stCxn id="15" idx="0"/>
              <a:endCxn id="11" idx="4"/>
            </p:cNvCxnSpPr>
            <p:nvPr/>
          </p:nvCxnSpPr>
          <p:spPr bwMode="auto">
            <a:xfrm flipV="1">
              <a:off x="6854033" y="3431383"/>
              <a:ext cx="756444" cy="647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AutoShape 64"/>
            <p:cNvCxnSpPr>
              <a:cxnSpLocks noChangeShapeType="1"/>
              <a:stCxn id="15" idx="0"/>
              <a:endCxn id="12" idx="4"/>
            </p:cNvCxnSpPr>
            <p:nvPr/>
          </p:nvCxnSpPr>
          <p:spPr bwMode="auto">
            <a:xfrm>
              <a:off x="6854033" y="4079083"/>
              <a:ext cx="750640" cy="13542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AutoShape 65"/>
            <p:cNvCxnSpPr>
              <a:cxnSpLocks noChangeShapeType="1"/>
              <a:stCxn id="13" idx="0"/>
              <a:endCxn id="11" idx="4"/>
            </p:cNvCxnSpPr>
            <p:nvPr/>
          </p:nvCxnSpPr>
          <p:spPr bwMode="auto">
            <a:xfrm flipV="1">
              <a:off x="6854033" y="3431383"/>
              <a:ext cx="756444" cy="12525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AutoShape 66"/>
            <p:cNvCxnSpPr>
              <a:cxnSpLocks noChangeShapeType="1"/>
              <a:stCxn id="13" idx="0"/>
              <a:endCxn id="12" idx="4"/>
            </p:cNvCxnSpPr>
            <p:nvPr/>
          </p:nvCxnSpPr>
          <p:spPr bwMode="auto">
            <a:xfrm>
              <a:off x="6854033" y="4683920"/>
              <a:ext cx="750640" cy="7493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AutoShape 67"/>
            <p:cNvCxnSpPr>
              <a:cxnSpLocks noChangeShapeType="1"/>
              <a:stCxn id="14" idx="0"/>
              <a:endCxn id="11" idx="4"/>
            </p:cNvCxnSpPr>
            <p:nvPr/>
          </p:nvCxnSpPr>
          <p:spPr bwMode="auto">
            <a:xfrm flipV="1">
              <a:off x="6854033" y="3431383"/>
              <a:ext cx="756444" cy="1857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AutoShape 68"/>
            <p:cNvCxnSpPr>
              <a:cxnSpLocks noChangeShapeType="1"/>
              <a:stCxn id="14" idx="0"/>
              <a:endCxn id="12" idx="4"/>
            </p:cNvCxnSpPr>
            <p:nvPr/>
          </p:nvCxnSpPr>
          <p:spPr bwMode="auto">
            <a:xfrm>
              <a:off x="6854033" y="5288758"/>
              <a:ext cx="750640" cy="1445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AutoShape 69"/>
            <p:cNvCxnSpPr>
              <a:cxnSpLocks noChangeShapeType="1"/>
              <a:stCxn id="16" idx="0"/>
              <a:endCxn id="11" idx="4"/>
            </p:cNvCxnSpPr>
            <p:nvPr/>
          </p:nvCxnSpPr>
          <p:spPr bwMode="auto">
            <a:xfrm flipV="1">
              <a:off x="6854033" y="3431383"/>
              <a:ext cx="756444" cy="2462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AutoShape 70"/>
            <p:cNvCxnSpPr>
              <a:cxnSpLocks noChangeShapeType="1"/>
              <a:stCxn id="16" idx="0"/>
              <a:endCxn id="12" idx="4"/>
            </p:cNvCxnSpPr>
            <p:nvPr/>
          </p:nvCxnSpPr>
          <p:spPr bwMode="auto">
            <a:xfrm flipV="1">
              <a:off x="6854033" y="5433284"/>
              <a:ext cx="750640" cy="4603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Line 71"/>
            <p:cNvSpPr>
              <a:spLocks noChangeShapeType="1"/>
            </p:cNvSpPr>
            <p:nvPr/>
          </p:nvSpPr>
          <p:spPr bwMode="auto">
            <a:xfrm rot="5400000" flipV="1">
              <a:off x="8322472" y="3128170"/>
              <a:ext cx="0" cy="649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6" name="Line 72"/>
            <p:cNvSpPr>
              <a:spLocks noChangeShapeType="1"/>
            </p:cNvSpPr>
            <p:nvPr/>
          </p:nvSpPr>
          <p:spPr bwMode="auto">
            <a:xfrm rot="5400000" flipV="1">
              <a:off x="8322472" y="5108640"/>
              <a:ext cx="0" cy="649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Oval 8"/>
            <p:cNvSpPr>
              <a:spLocks noChangeArrowheads="1"/>
            </p:cNvSpPr>
            <p:nvPr/>
          </p:nvSpPr>
          <p:spPr bwMode="auto">
            <a:xfrm rot="5400000">
              <a:off x="7605468" y="4221957"/>
              <a:ext cx="358775" cy="3603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71"/>
            <p:cNvSpPr>
              <a:spLocks noChangeShapeType="1"/>
            </p:cNvSpPr>
            <p:nvPr/>
          </p:nvSpPr>
          <p:spPr bwMode="auto">
            <a:xfrm rot="5400000" flipV="1">
              <a:off x="8289681" y="4129120"/>
              <a:ext cx="0" cy="649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cxnSp>
          <p:nvCxnSpPr>
            <p:cNvPr id="100" name="Straight Connector 99"/>
            <p:cNvCxnSpPr>
              <a:stCxn id="16" idx="0"/>
              <a:endCxn id="91" idx="5"/>
            </p:cNvCxnSpPr>
            <p:nvPr/>
          </p:nvCxnSpPr>
          <p:spPr bwMode="auto">
            <a:xfrm flipV="1">
              <a:off x="6854033" y="4528985"/>
              <a:ext cx="803415" cy="136461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Straight Connector 101"/>
            <p:cNvCxnSpPr>
              <a:stCxn id="14" idx="0"/>
              <a:endCxn id="91" idx="5"/>
            </p:cNvCxnSpPr>
            <p:nvPr/>
          </p:nvCxnSpPr>
          <p:spPr bwMode="auto">
            <a:xfrm flipV="1">
              <a:off x="6854033" y="4528985"/>
              <a:ext cx="803415" cy="75977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Straight Connector 103"/>
            <p:cNvCxnSpPr>
              <a:stCxn id="13" idx="0"/>
              <a:endCxn id="91" idx="5"/>
            </p:cNvCxnSpPr>
            <p:nvPr/>
          </p:nvCxnSpPr>
          <p:spPr bwMode="auto">
            <a:xfrm flipV="1">
              <a:off x="6854033" y="4528985"/>
              <a:ext cx="803415" cy="15493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Straight Connector 105"/>
            <p:cNvCxnSpPr>
              <a:stCxn id="15" idx="0"/>
              <a:endCxn id="91" idx="5"/>
            </p:cNvCxnSpPr>
            <p:nvPr/>
          </p:nvCxnSpPr>
          <p:spPr bwMode="auto">
            <a:xfrm>
              <a:off x="6854033" y="4079083"/>
              <a:ext cx="803415" cy="4499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Straight Connector 107"/>
            <p:cNvCxnSpPr>
              <a:stCxn id="10" idx="0"/>
              <a:endCxn id="91" idx="4"/>
            </p:cNvCxnSpPr>
            <p:nvPr/>
          </p:nvCxnSpPr>
          <p:spPr bwMode="auto">
            <a:xfrm>
              <a:off x="6854033" y="3474245"/>
              <a:ext cx="750641" cy="92789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Straight Connector 109"/>
            <p:cNvCxnSpPr>
              <a:stCxn id="17" idx="0"/>
              <a:endCxn id="91" idx="4"/>
            </p:cNvCxnSpPr>
            <p:nvPr/>
          </p:nvCxnSpPr>
          <p:spPr bwMode="auto">
            <a:xfrm>
              <a:off x="6854033" y="2869408"/>
              <a:ext cx="750641" cy="153273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2" name="TextBox 111"/>
          <p:cNvSpPr txBox="1"/>
          <p:nvPr/>
        </p:nvSpPr>
        <p:spPr>
          <a:xfrm>
            <a:off x="8170449" y="294640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high</a:t>
            </a:r>
            <a:endParaRPr lang="en-GB" dirty="0"/>
          </a:p>
        </p:txBody>
      </p:sp>
      <p:sp>
        <p:nvSpPr>
          <p:cNvPr id="113" name="TextBox 112"/>
          <p:cNvSpPr txBox="1"/>
          <p:nvPr/>
        </p:nvSpPr>
        <p:spPr>
          <a:xfrm>
            <a:off x="8113061" y="39828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medium</a:t>
            </a:r>
            <a:endParaRPr lang="en-GB" dirty="0"/>
          </a:p>
        </p:txBody>
      </p:sp>
      <p:sp>
        <p:nvSpPr>
          <p:cNvPr id="114" name="TextBox 113"/>
          <p:cNvSpPr txBox="1"/>
          <p:nvPr/>
        </p:nvSpPr>
        <p:spPr>
          <a:xfrm>
            <a:off x="8260216" y="4938498"/>
            <a:ext cx="530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low</a:t>
            </a:r>
            <a:endParaRPr lang="en-GB" dirty="0"/>
          </a:p>
        </p:txBody>
      </p:sp>
      <p:sp>
        <p:nvSpPr>
          <p:cNvPr id="115" name="TextBox 114"/>
          <p:cNvSpPr txBox="1"/>
          <p:nvPr/>
        </p:nvSpPr>
        <p:spPr>
          <a:xfrm>
            <a:off x="8113061" y="330465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0.01</a:t>
            </a:r>
            <a:endParaRPr lang="en-GB" dirty="0"/>
          </a:p>
        </p:txBody>
      </p:sp>
      <p:sp>
        <p:nvSpPr>
          <p:cNvPr id="116" name="TextBox 115"/>
          <p:cNvSpPr txBox="1"/>
          <p:nvPr/>
        </p:nvSpPr>
        <p:spPr>
          <a:xfrm>
            <a:off x="8254737" y="425053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0.97</a:t>
            </a:r>
            <a:endParaRPr lang="en-GB" dirty="0"/>
          </a:p>
        </p:txBody>
      </p:sp>
      <p:sp>
        <p:nvSpPr>
          <p:cNvPr id="117" name="TextBox 116"/>
          <p:cNvSpPr txBox="1"/>
          <p:nvPr/>
        </p:nvSpPr>
        <p:spPr>
          <a:xfrm>
            <a:off x="8084646" y="528875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0.003</a:t>
            </a:r>
            <a:endParaRPr lang="en-GB" dirty="0"/>
          </a:p>
        </p:txBody>
      </p:sp>
      <p:sp>
        <p:nvSpPr>
          <p:cNvPr id="118" name="Oval 117"/>
          <p:cNvSpPr/>
          <p:nvPr/>
        </p:nvSpPr>
        <p:spPr bwMode="auto">
          <a:xfrm>
            <a:off x="8065812" y="3867152"/>
            <a:ext cx="993646" cy="1009177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39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Classification Rate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400" dirty="0" smtClean="0"/>
              <a:t>In this case we can count the percentage of records for which the correct class was predicted and report that</a:t>
            </a:r>
          </a:p>
          <a:p>
            <a:r>
              <a:rPr lang="en-GB" sz="2400" dirty="0" smtClean="0"/>
              <a:t>We can also report  % correct prediction for each of the 3 classes</a:t>
            </a:r>
            <a:endParaRPr lang="en-GB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sz="2400" dirty="0" smtClean="0"/>
              <a:t>Overall classification rate: </a:t>
            </a:r>
            <a:r>
              <a:rPr lang="en-GB" sz="2400" b="1" dirty="0" smtClean="0"/>
              <a:t>80%</a:t>
            </a:r>
          </a:p>
          <a:p>
            <a:endParaRPr lang="en-GB" sz="2400" b="1" dirty="0"/>
          </a:p>
          <a:p>
            <a:endParaRPr lang="en-GB" sz="2400" b="1" dirty="0" smtClean="0"/>
          </a:p>
          <a:p>
            <a:endParaRPr lang="en-GB" sz="2400" b="1" dirty="0" smtClean="0"/>
          </a:p>
          <a:p>
            <a:r>
              <a:rPr lang="en-GB" sz="2400" dirty="0" smtClean="0"/>
              <a:t>% High       100%</a:t>
            </a:r>
          </a:p>
          <a:p>
            <a:r>
              <a:rPr lang="en-GB" sz="2400" dirty="0" smtClean="0"/>
              <a:t>% Medium   80%</a:t>
            </a:r>
          </a:p>
          <a:p>
            <a:r>
              <a:rPr lang="en-GB" sz="2400" dirty="0" smtClean="0"/>
              <a:t>% Low         60%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0793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62025" y="836712"/>
            <a:ext cx="7772400" cy="1143000"/>
          </a:xfrm>
        </p:spPr>
        <p:txBody>
          <a:bodyPr/>
          <a:lstStyle/>
          <a:p>
            <a:r>
              <a:rPr lang="en-GB" dirty="0" smtClean="0"/>
              <a:t>Multilayer </a:t>
            </a:r>
            <a:r>
              <a:rPr lang="en-GB" dirty="0" err="1"/>
              <a:t>perceptrons</a:t>
            </a:r>
            <a:endParaRPr lang="en-GB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276475"/>
            <a:ext cx="7772400" cy="4114800"/>
          </a:xfrm>
        </p:spPr>
        <p:txBody>
          <a:bodyPr/>
          <a:lstStyle/>
          <a:p>
            <a:r>
              <a:rPr lang="en-GB" sz="2400" dirty="0" smtClean="0"/>
              <a:t>A network that solves XOR</a:t>
            </a:r>
          </a:p>
          <a:p>
            <a:pPr lvl="1"/>
            <a:r>
              <a:rPr lang="en-GB" sz="1600" i="1" dirty="0" smtClean="0"/>
              <a:t>3 neurons are used</a:t>
            </a:r>
          </a:p>
          <a:p>
            <a:pPr lvl="1"/>
            <a:r>
              <a:rPr lang="en-GB" sz="1600" i="1" dirty="0" smtClean="0"/>
              <a:t>2 in a ‘hidden layer’ and 1 for the output</a:t>
            </a:r>
            <a:endParaRPr lang="en-GB" sz="1600" i="1" dirty="0"/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4499992" y="414908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5719192" y="445388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4499992" y="475868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3280792" y="422528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280792" y="483488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3433192" y="4301480"/>
            <a:ext cx="1066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>
            <a:off x="3433192" y="4911080"/>
            <a:ext cx="1066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 flipV="1">
            <a:off x="3433192" y="437768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>
            <a:off x="3433192" y="430148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 flipV="1">
            <a:off x="4804792" y="460628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>
            <a:off x="4804792" y="430148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>
            <a:off x="6023992" y="4606280"/>
            <a:ext cx="762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5125467" y="4080817"/>
            <a:ext cx="427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>
                <a:latin typeface="Times New Roman" pitchFamily="18" charset="0"/>
              </a:rPr>
              <a:t>+1</a:t>
            </a:r>
          </a:p>
        </p:txBody>
      </p: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3737992" y="3996680"/>
            <a:ext cx="427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>
                <a:latin typeface="Times New Roman" pitchFamily="18" charset="0"/>
              </a:rPr>
              <a:t>+1</a:t>
            </a:r>
          </a:p>
        </p:txBody>
      </p: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3890392" y="4301480"/>
            <a:ext cx="427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>
                <a:latin typeface="Times New Roman" pitchFamily="18" charset="0"/>
              </a:rPr>
              <a:t>+1</a:t>
            </a:r>
          </a:p>
        </p:txBody>
      </p: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3661792" y="4911080"/>
            <a:ext cx="427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>
                <a:latin typeface="Times New Roman" pitchFamily="18" charset="0"/>
              </a:rPr>
              <a:t>+1</a:t>
            </a:r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3890392" y="4606280"/>
            <a:ext cx="427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>
                <a:latin typeface="Times New Roman" pitchFamily="18" charset="0"/>
              </a:rPr>
              <a:t>+1</a:t>
            </a:r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5058792" y="4834880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>
                <a:latin typeface="Times New Roman" pitchFamily="18" charset="0"/>
              </a:rPr>
              <a:t>-1</a:t>
            </a:r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4042792" y="5520680"/>
            <a:ext cx="1409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>
                <a:latin typeface="Times New Roman" pitchFamily="18" charset="0"/>
              </a:rPr>
              <a:t>Hidden Units</a:t>
            </a:r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2290192" y="5596880"/>
            <a:ext cx="1168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>
                <a:latin typeface="Times New Roman" pitchFamily="18" charset="0"/>
              </a:rPr>
              <a:t>Input units</a:t>
            </a:r>
          </a:p>
        </p:txBody>
      </p: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6068442" y="5139680"/>
            <a:ext cx="1231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>
                <a:latin typeface="Times New Roman" pitchFamily="18" charset="0"/>
              </a:rPr>
              <a:t>Output unit</a:t>
            </a:r>
          </a:p>
        </p:txBody>
      </p:sp>
      <p:sp>
        <p:nvSpPr>
          <p:cNvPr id="12322" name="Line 34"/>
          <p:cNvSpPr>
            <a:spLocks noChangeShapeType="1"/>
          </p:cNvSpPr>
          <p:nvPr/>
        </p:nvSpPr>
        <p:spPr bwMode="auto">
          <a:xfrm flipV="1">
            <a:off x="2671192" y="453008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23" name="Line 35"/>
          <p:cNvSpPr>
            <a:spLocks noChangeShapeType="1"/>
          </p:cNvSpPr>
          <p:nvPr/>
        </p:nvSpPr>
        <p:spPr bwMode="auto">
          <a:xfrm flipV="1">
            <a:off x="4652392" y="506348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24" name="Line 36"/>
          <p:cNvSpPr>
            <a:spLocks noChangeShapeType="1"/>
          </p:cNvSpPr>
          <p:nvPr/>
        </p:nvSpPr>
        <p:spPr bwMode="auto">
          <a:xfrm flipH="1" flipV="1">
            <a:off x="6023992" y="475868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28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about classification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Consider a binary </a:t>
            </a:r>
            <a:r>
              <a:rPr lang="en-GB" sz="2400" dirty="0" err="1" smtClean="0"/>
              <a:t>classifcation</a:t>
            </a:r>
            <a:r>
              <a:rPr lang="en-GB" sz="2400" dirty="0" smtClean="0"/>
              <a:t> problem: </a:t>
            </a:r>
            <a:r>
              <a:rPr lang="en-GB" sz="2400" dirty="0" err="1" smtClean="0"/>
              <a:t>e.g</a:t>
            </a:r>
            <a:r>
              <a:rPr lang="en-GB" sz="2400" dirty="0" smtClean="0"/>
              <a:t> predicting attack/non-attack in virus detection:</a:t>
            </a:r>
          </a:p>
          <a:p>
            <a:pPr lvl="1"/>
            <a:r>
              <a:rPr lang="en-GB" sz="2000" dirty="0" smtClean="0"/>
              <a:t>There are P records which are attack and N records that are non-attack</a:t>
            </a:r>
          </a:p>
          <a:p>
            <a:r>
              <a:rPr lang="en-GB" sz="2000" b="1" dirty="0" smtClean="0"/>
              <a:t>True positive (TP)</a:t>
            </a:r>
          </a:p>
          <a:p>
            <a:pPr lvl="1"/>
            <a:r>
              <a:rPr lang="en-GB" sz="1800" dirty="0" smtClean="0"/>
              <a:t>% of records classified as </a:t>
            </a:r>
            <a:r>
              <a:rPr lang="en-GB" sz="1800" b="1" dirty="0" smtClean="0"/>
              <a:t>attack</a:t>
            </a:r>
            <a:r>
              <a:rPr lang="en-GB" sz="1800" dirty="0" smtClean="0"/>
              <a:t> that were really </a:t>
            </a:r>
            <a:r>
              <a:rPr lang="en-GB" sz="1800" b="1" dirty="0" smtClean="0"/>
              <a:t>attack</a:t>
            </a:r>
          </a:p>
          <a:p>
            <a:r>
              <a:rPr lang="en-GB" sz="2000" b="1" dirty="0" smtClean="0"/>
              <a:t>False positive (FP)</a:t>
            </a:r>
          </a:p>
          <a:p>
            <a:pPr lvl="1"/>
            <a:r>
              <a:rPr lang="en-GB" sz="1800" dirty="0"/>
              <a:t>%</a:t>
            </a:r>
            <a:r>
              <a:rPr lang="en-GB" sz="1800" dirty="0" smtClean="0"/>
              <a:t> of records classified as </a:t>
            </a:r>
            <a:r>
              <a:rPr lang="en-GB" sz="1800" b="1" dirty="0" smtClean="0"/>
              <a:t>attack</a:t>
            </a:r>
            <a:r>
              <a:rPr lang="en-GB" sz="1800" dirty="0" smtClean="0"/>
              <a:t> that were </a:t>
            </a:r>
            <a:r>
              <a:rPr lang="en-GB" sz="1800" b="1" dirty="0" smtClean="0"/>
              <a:t>not attack</a:t>
            </a:r>
          </a:p>
          <a:p>
            <a:r>
              <a:rPr lang="en-GB" sz="2000" b="1" dirty="0" smtClean="0"/>
              <a:t>True Negative (TN)</a:t>
            </a:r>
          </a:p>
          <a:p>
            <a:pPr lvl="1"/>
            <a:r>
              <a:rPr lang="en-GB" sz="1800" dirty="0" smtClean="0"/>
              <a:t>% of records </a:t>
            </a:r>
            <a:r>
              <a:rPr lang="en-GB" sz="1800" dirty="0" err="1" smtClean="0"/>
              <a:t>classifed</a:t>
            </a:r>
            <a:r>
              <a:rPr lang="en-GB" sz="1800" dirty="0" smtClean="0"/>
              <a:t> as </a:t>
            </a:r>
            <a:r>
              <a:rPr lang="en-GB" sz="1800" b="1" dirty="0" smtClean="0"/>
              <a:t>non-attack</a:t>
            </a:r>
            <a:r>
              <a:rPr lang="en-GB" sz="1800" dirty="0" smtClean="0"/>
              <a:t> that were </a:t>
            </a:r>
            <a:r>
              <a:rPr lang="en-GB" sz="1800" b="1" dirty="0" smtClean="0"/>
              <a:t>non-attack</a:t>
            </a:r>
          </a:p>
          <a:p>
            <a:r>
              <a:rPr lang="en-GB" sz="2000" b="1" dirty="0" smtClean="0"/>
              <a:t>False Negative (FN)</a:t>
            </a:r>
          </a:p>
          <a:p>
            <a:pPr lvl="1"/>
            <a:r>
              <a:rPr lang="en-GB" sz="1800" dirty="0" smtClean="0"/>
              <a:t>% of records classified as </a:t>
            </a:r>
            <a:r>
              <a:rPr lang="en-GB" sz="1800" b="1" dirty="0" smtClean="0"/>
              <a:t>non-attack</a:t>
            </a:r>
            <a:r>
              <a:rPr lang="en-GB" sz="1800" dirty="0" smtClean="0"/>
              <a:t> that were </a:t>
            </a:r>
            <a:r>
              <a:rPr lang="en-GB" sz="1800" b="1" dirty="0" smtClean="0"/>
              <a:t>attack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17888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Illustrating Performance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Sensitivity (sometimes called recall):</a:t>
            </a:r>
          </a:p>
          <a:p>
            <a:pPr lvl="1"/>
            <a:r>
              <a:rPr lang="en-GB" dirty="0" smtClean="0"/>
              <a:t>TP/(TP+FN)</a:t>
            </a:r>
          </a:p>
          <a:p>
            <a:r>
              <a:rPr lang="en-GB" dirty="0" smtClean="0"/>
              <a:t>Accuracy</a:t>
            </a:r>
          </a:p>
          <a:p>
            <a:pPr lvl="1"/>
            <a:r>
              <a:rPr lang="en-GB" dirty="0" smtClean="0"/>
              <a:t>(TP+TN)(P+N)</a:t>
            </a:r>
          </a:p>
          <a:p>
            <a:r>
              <a:rPr lang="en-GB" dirty="0" smtClean="0"/>
              <a:t>Specificity</a:t>
            </a:r>
          </a:p>
          <a:p>
            <a:pPr lvl="1"/>
            <a:r>
              <a:rPr lang="en-GB" dirty="0" smtClean="0"/>
              <a:t>TN/(FP+TN)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Confusion Matrix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054212" y="3944725"/>
            <a:ext cx="792088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True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 smtClean="0"/>
              <a:t>Positive</a:t>
            </a: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888982" y="4676474"/>
            <a:ext cx="792088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 smtClean="0"/>
              <a:t>True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negative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054212" y="4671556"/>
            <a:ext cx="792088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False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 smtClean="0"/>
              <a:t>negative</a:t>
            </a: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88982" y="3951476"/>
            <a:ext cx="792088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False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 smtClean="0"/>
              <a:t>positive</a:t>
            </a: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54212" y="302885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Actual value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4339255" y="4293303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Prediction outcome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337726" y="347112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182597" y="3469306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69860" y="4108636"/>
            <a:ext cx="36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p’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5644213" y="4846930"/>
            <a:ext cx="36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  <a:r>
              <a:rPr lang="en-GB" dirty="0" smtClean="0"/>
              <a:t>’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55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examples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30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Character </a:t>
            </a:r>
            <a:r>
              <a:rPr lang="en-GB" dirty="0"/>
              <a:t>Recognition Neural Networks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/>
              <a:t>Recognition of printed or handwritten characters is a typical NN application</a:t>
            </a:r>
          </a:p>
          <a:p>
            <a:r>
              <a:rPr lang="en-GB" sz="2800"/>
              <a:t>Documents can be scanned and then edited without retyping</a:t>
            </a:r>
          </a:p>
          <a:p>
            <a:pPr lvl="1"/>
            <a:r>
              <a:rPr lang="en-GB" sz="2400"/>
              <a:t>Scanning divides the image into hundreds of pixel sized boxes</a:t>
            </a:r>
          </a:p>
          <a:p>
            <a:pPr lvl="1"/>
            <a:r>
              <a:rPr lang="en-GB" sz="2400"/>
              <a:t>Each box is represented by a 0 or 1 (empty of full)</a:t>
            </a:r>
          </a:p>
          <a:p>
            <a:pPr lvl="1"/>
            <a:r>
              <a:rPr lang="en-GB" sz="2400"/>
              <a:t>Resulting matrix of dots is called a bitmap</a:t>
            </a:r>
          </a:p>
          <a:p>
            <a:pPr lvl="1"/>
            <a:r>
              <a:rPr lang="en-GB" sz="2400"/>
              <a:t>NNs learn to recognise the bit-maps as characters</a:t>
            </a:r>
          </a:p>
        </p:txBody>
      </p:sp>
    </p:spTree>
    <p:extLst>
      <p:ext uri="{BB962C8B-B14F-4D97-AF65-F5344CB8AC3E}">
        <p14:creationId xmlns:p14="http://schemas.microsoft.com/office/powerpoint/2010/main" val="331485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Character Bit Map Input Data</a:t>
            </a:r>
          </a:p>
        </p:txBody>
      </p:sp>
      <p:pic>
        <p:nvPicPr>
          <p:cNvPr id="100356" name="Picture 4" descr="charact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86000"/>
            <a:ext cx="6450013" cy="401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05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Character Recognition</a:t>
            </a:r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Task is to recognise digits 0-9</a:t>
            </a:r>
          </a:p>
          <a:p>
            <a:r>
              <a:rPr lang="en-GB" dirty="0"/>
              <a:t>Each digit represented by a 5x9 </a:t>
            </a:r>
            <a:r>
              <a:rPr lang="en-GB" dirty="0" smtClean="0"/>
              <a:t>bitmap</a:t>
            </a:r>
          </a:p>
          <a:p>
            <a:pPr lvl="1"/>
            <a:r>
              <a:rPr lang="en-GB" dirty="0" smtClean="0"/>
              <a:t>1 neuron for pixel = 45 input neurons, with value 0 or 1</a:t>
            </a:r>
            <a:endParaRPr lang="en-GB" dirty="0"/>
          </a:p>
          <a:p>
            <a:r>
              <a:rPr lang="en-GB" dirty="0"/>
              <a:t>(In commercial applications, use higher resolution, </a:t>
            </a:r>
            <a:r>
              <a:rPr lang="en-GB" dirty="0" err="1"/>
              <a:t>e.g</a:t>
            </a:r>
            <a:r>
              <a:rPr lang="en-GB" dirty="0"/>
              <a:t> 16x16)</a:t>
            </a:r>
          </a:p>
          <a:p>
            <a:r>
              <a:rPr lang="en-GB" dirty="0"/>
              <a:t>Network must output the correct digit, given some (possibly noisy) </a:t>
            </a:r>
            <a:r>
              <a:rPr lang="en-GB" dirty="0" smtClean="0"/>
              <a:t>input</a:t>
            </a:r>
          </a:p>
          <a:p>
            <a:pPr lvl="1"/>
            <a:r>
              <a:rPr lang="en-GB" dirty="0" smtClean="0"/>
              <a:t>10 output neurons, one has value 1, the others 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494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Neural Network for Digit Recognition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91680" y="2697211"/>
            <a:ext cx="5562600" cy="3764756"/>
            <a:chOff x="304800" y="1905000"/>
            <a:chExt cx="6400800" cy="4953000"/>
          </a:xfrm>
        </p:grpSpPr>
        <p:sp>
          <p:nvSpPr>
            <p:cNvPr id="124931" name="Rectangle 3"/>
            <p:cNvSpPr>
              <a:spLocks noChangeArrowheads="1"/>
            </p:cNvSpPr>
            <p:nvPr/>
          </p:nvSpPr>
          <p:spPr bwMode="auto">
            <a:xfrm>
              <a:off x="990600" y="2362200"/>
              <a:ext cx="3810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GB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4932" name="Rectangle 4"/>
            <p:cNvSpPr>
              <a:spLocks noChangeArrowheads="1"/>
            </p:cNvSpPr>
            <p:nvPr/>
          </p:nvSpPr>
          <p:spPr bwMode="auto">
            <a:xfrm>
              <a:off x="990600" y="2743200"/>
              <a:ext cx="3810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GB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4933" name="Rectangle 5"/>
            <p:cNvSpPr>
              <a:spLocks noChangeArrowheads="1"/>
            </p:cNvSpPr>
            <p:nvPr/>
          </p:nvSpPr>
          <p:spPr bwMode="auto">
            <a:xfrm>
              <a:off x="1066800" y="4800600"/>
              <a:ext cx="3810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935" name="Rectangle 7"/>
            <p:cNvSpPr>
              <a:spLocks noChangeArrowheads="1"/>
            </p:cNvSpPr>
            <p:nvPr/>
          </p:nvSpPr>
          <p:spPr bwMode="auto">
            <a:xfrm>
              <a:off x="1066800" y="5715000"/>
              <a:ext cx="3810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936" name="Rectangle 8"/>
            <p:cNvSpPr>
              <a:spLocks noChangeArrowheads="1"/>
            </p:cNvSpPr>
            <p:nvPr/>
          </p:nvSpPr>
          <p:spPr bwMode="auto">
            <a:xfrm>
              <a:off x="1066800" y="5257800"/>
              <a:ext cx="3810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GB">
                  <a:latin typeface="Times New Roman" pitchFamily="18" charset="0"/>
                </a:rPr>
                <a:t>44</a:t>
              </a:r>
            </a:p>
          </p:txBody>
        </p:sp>
        <p:sp>
          <p:nvSpPr>
            <p:cNvPr id="124937" name="Rectangle 9"/>
            <p:cNvSpPr>
              <a:spLocks noChangeArrowheads="1"/>
            </p:cNvSpPr>
            <p:nvPr/>
          </p:nvSpPr>
          <p:spPr bwMode="auto">
            <a:xfrm>
              <a:off x="990600" y="3657600"/>
              <a:ext cx="3810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GB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24938" name="Rectangle 10"/>
            <p:cNvSpPr>
              <a:spLocks noChangeArrowheads="1"/>
            </p:cNvSpPr>
            <p:nvPr/>
          </p:nvSpPr>
          <p:spPr bwMode="auto">
            <a:xfrm>
              <a:off x="990600" y="3200400"/>
              <a:ext cx="3810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GB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4939" name="Oval 11"/>
            <p:cNvSpPr>
              <a:spLocks noChangeArrowheads="1"/>
            </p:cNvSpPr>
            <p:nvPr/>
          </p:nvSpPr>
          <p:spPr bwMode="auto">
            <a:xfrm>
              <a:off x="5486400" y="60198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940" name="Oval 12"/>
            <p:cNvSpPr>
              <a:spLocks noChangeArrowheads="1"/>
            </p:cNvSpPr>
            <p:nvPr/>
          </p:nvSpPr>
          <p:spPr bwMode="auto">
            <a:xfrm>
              <a:off x="5486400" y="64770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941" name="Oval 13"/>
            <p:cNvSpPr>
              <a:spLocks noChangeArrowheads="1"/>
            </p:cNvSpPr>
            <p:nvPr/>
          </p:nvSpPr>
          <p:spPr bwMode="auto">
            <a:xfrm>
              <a:off x="5486400" y="49530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942" name="Oval 14"/>
            <p:cNvSpPr>
              <a:spLocks noChangeArrowheads="1"/>
            </p:cNvSpPr>
            <p:nvPr/>
          </p:nvSpPr>
          <p:spPr bwMode="auto">
            <a:xfrm>
              <a:off x="5486400" y="38862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943" name="Oval 15"/>
            <p:cNvSpPr>
              <a:spLocks noChangeArrowheads="1"/>
            </p:cNvSpPr>
            <p:nvPr/>
          </p:nvSpPr>
          <p:spPr bwMode="auto">
            <a:xfrm>
              <a:off x="5486400" y="54864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944" name="Oval 16"/>
            <p:cNvSpPr>
              <a:spLocks noChangeArrowheads="1"/>
            </p:cNvSpPr>
            <p:nvPr/>
          </p:nvSpPr>
          <p:spPr bwMode="auto">
            <a:xfrm>
              <a:off x="5486400" y="23622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945" name="Oval 17"/>
            <p:cNvSpPr>
              <a:spLocks noChangeArrowheads="1"/>
            </p:cNvSpPr>
            <p:nvPr/>
          </p:nvSpPr>
          <p:spPr bwMode="auto">
            <a:xfrm>
              <a:off x="5486400" y="19050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946" name="Oval 18"/>
            <p:cNvSpPr>
              <a:spLocks noChangeArrowheads="1"/>
            </p:cNvSpPr>
            <p:nvPr/>
          </p:nvSpPr>
          <p:spPr bwMode="auto">
            <a:xfrm>
              <a:off x="5486400" y="28194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947" name="Oval 19"/>
            <p:cNvSpPr>
              <a:spLocks noChangeArrowheads="1"/>
            </p:cNvSpPr>
            <p:nvPr/>
          </p:nvSpPr>
          <p:spPr bwMode="auto">
            <a:xfrm>
              <a:off x="5486400" y="33528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948" name="Oval 20"/>
            <p:cNvSpPr>
              <a:spLocks noChangeArrowheads="1"/>
            </p:cNvSpPr>
            <p:nvPr/>
          </p:nvSpPr>
          <p:spPr bwMode="auto">
            <a:xfrm>
              <a:off x="5486400" y="44196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949" name="Oval 21"/>
            <p:cNvSpPr>
              <a:spLocks noChangeArrowheads="1"/>
            </p:cNvSpPr>
            <p:nvPr/>
          </p:nvSpPr>
          <p:spPr bwMode="auto">
            <a:xfrm>
              <a:off x="3581400" y="32766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950" name="Oval 22"/>
            <p:cNvSpPr>
              <a:spLocks noChangeArrowheads="1"/>
            </p:cNvSpPr>
            <p:nvPr/>
          </p:nvSpPr>
          <p:spPr bwMode="auto">
            <a:xfrm>
              <a:off x="3581400" y="27432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951" name="Oval 23"/>
            <p:cNvSpPr>
              <a:spLocks noChangeArrowheads="1"/>
            </p:cNvSpPr>
            <p:nvPr/>
          </p:nvSpPr>
          <p:spPr bwMode="auto">
            <a:xfrm>
              <a:off x="3581400" y="38100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952" name="Oval 24"/>
            <p:cNvSpPr>
              <a:spLocks noChangeArrowheads="1"/>
            </p:cNvSpPr>
            <p:nvPr/>
          </p:nvSpPr>
          <p:spPr bwMode="auto">
            <a:xfrm>
              <a:off x="3581400" y="44196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953" name="Oval 25"/>
            <p:cNvSpPr>
              <a:spLocks noChangeArrowheads="1"/>
            </p:cNvSpPr>
            <p:nvPr/>
          </p:nvSpPr>
          <p:spPr bwMode="auto">
            <a:xfrm>
              <a:off x="3581400" y="50292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954" name="Line 26"/>
            <p:cNvSpPr>
              <a:spLocks noChangeShapeType="1"/>
            </p:cNvSpPr>
            <p:nvPr/>
          </p:nvSpPr>
          <p:spPr bwMode="auto">
            <a:xfrm>
              <a:off x="1371600" y="2514600"/>
              <a:ext cx="2209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955" name="Line 27"/>
            <p:cNvSpPr>
              <a:spLocks noChangeShapeType="1"/>
            </p:cNvSpPr>
            <p:nvPr/>
          </p:nvSpPr>
          <p:spPr bwMode="auto">
            <a:xfrm>
              <a:off x="1447800" y="2514600"/>
              <a:ext cx="21336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956" name="Line 28"/>
            <p:cNvSpPr>
              <a:spLocks noChangeShapeType="1"/>
            </p:cNvSpPr>
            <p:nvPr/>
          </p:nvSpPr>
          <p:spPr bwMode="auto">
            <a:xfrm>
              <a:off x="1371600" y="2514600"/>
              <a:ext cx="2209800" cy="144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957" name="Line 29"/>
            <p:cNvSpPr>
              <a:spLocks noChangeShapeType="1"/>
            </p:cNvSpPr>
            <p:nvPr/>
          </p:nvSpPr>
          <p:spPr bwMode="auto">
            <a:xfrm>
              <a:off x="1447800" y="2514600"/>
              <a:ext cx="213360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958" name="Line 30"/>
            <p:cNvSpPr>
              <a:spLocks noChangeShapeType="1"/>
            </p:cNvSpPr>
            <p:nvPr/>
          </p:nvSpPr>
          <p:spPr bwMode="auto">
            <a:xfrm>
              <a:off x="1447800" y="2514600"/>
              <a:ext cx="213360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959" name="Line 31"/>
            <p:cNvSpPr>
              <a:spLocks noChangeShapeType="1"/>
            </p:cNvSpPr>
            <p:nvPr/>
          </p:nvSpPr>
          <p:spPr bwMode="auto">
            <a:xfrm>
              <a:off x="1371600" y="2895600"/>
              <a:ext cx="2209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960" name="Line 32"/>
            <p:cNvSpPr>
              <a:spLocks noChangeShapeType="1"/>
            </p:cNvSpPr>
            <p:nvPr/>
          </p:nvSpPr>
          <p:spPr bwMode="auto">
            <a:xfrm>
              <a:off x="1371600" y="2971800"/>
              <a:ext cx="2209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961" name="Line 33"/>
            <p:cNvSpPr>
              <a:spLocks noChangeShapeType="1"/>
            </p:cNvSpPr>
            <p:nvPr/>
          </p:nvSpPr>
          <p:spPr bwMode="auto">
            <a:xfrm>
              <a:off x="1447800" y="2895600"/>
              <a:ext cx="21336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962" name="Line 34"/>
            <p:cNvSpPr>
              <a:spLocks noChangeShapeType="1"/>
            </p:cNvSpPr>
            <p:nvPr/>
          </p:nvSpPr>
          <p:spPr bwMode="auto">
            <a:xfrm>
              <a:off x="1371600" y="2895600"/>
              <a:ext cx="2209800" cy="167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963" name="Line 35"/>
            <p:cNvSpPr>
              <a:spLocks noChangeShapeType="1"/>
            </p:cNvSpPr>
            <p:nvPr/>
          </p:nvSpPr>
          <p:spPr bwMode="auto">
            <a:xfrm>
              <a:off x="1371600" y="2895600"/>
              <a:ext cx="2286000" cy="2362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964" name="Line 36"/>
            <p:cNvSpPr>
              <a:spLocks noChangeShapeType="1"/>
            </p:cNvSpPr>
            <p:nvPr/>
          </p:nvSpPr>
          <p:spPr bwMode="auto">
            <a:xfrm flipV="1">
              <a:off x="1371600" y="2895600"/>
              <a:ext cx="2209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965" name="Line 37"/>
            <p:cNvSpPr>
              <a:spLocks noChangeShapeType="1"/>
            </p:cNvSpPr>
            <p:nvPr/>
          </p:nvSpPr>
          <p:spPr bwMode="auto">
            <a:xfrm>
              <a:off x="1371600" y="3352800"/>
              <a:ext cx="22098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966" name="Line 38"/>
            <p:cNvSpPr>
              <a:spLocks noChangeShapeType="1"/>
            </p:cNvSpPr>
            <p:nvPr/>
          </p:nvSpPr>
          <p:spPr bwMode="auto">
            <a:xfrm>
              <a:off x="1371600" y="3352800"/>
              <a:ext cx="2209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967" name="Line 39"/>
            <p:cNvSpPr>
              <a:spLocks noChangeShapeType="1"/>
            </p:cNvSpPr>
            <p:nvPr/>
          </p:nvSpPr>
          <p:spPr bwMode="auto">
            <a:xfrm>
              <a:off x="1447800" y="3352800"/>
              <a:ext cx="21336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968" name="Line 40"/>
            <p:cNvSpPr>
              <a:spLocks noChangeShapeType="1"/>
            </p:cNvSpPr>
            <p:nvPr/>
          </p:nvSpPr>
          <p:spPr bwMode="auto">
            <a:xfrm>
              <a:off x="1447800" y="3429000"/>
              <a:ext cx="2133600" cy="1752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969" name="Line 41"/>
            <p:cNvSpPr>
              <a:spLocks noChangeShapeType="1"/>
            </p:cNvSpPr>
            <p:nvPr/>
          </p:nvSpPr>
          <p:spPr bwMode="auto">
            <a:xfrm flipV="1">
              <a:off x="1371600" y="2895600"/>
              <a:ext cx="22098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970" name="Line 42"/>
            <p:cNvSpPr>
              <a:spLocks noChangeShapeType="1"/>
            </p:cNvSpPr>
            <p:nvPr/>
          </p:nvSpPr>
          <p:spPr bwMode="auto">
            <a:xfrm flipV="1">
              <a:off x="1371600" y="3429000"/>
              <a:ext cx="2286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971" name="Line 43"/>
            <p:cNvSpPr>
              <a:spLocks noChangeShapeType="1"/>
            </p:cNvSpPr>
            <p:nvPr/>
          </p:nvSpPr>
          <p:spPr bwMode="auto">
            <a:xfrm>
              <a:off x="1371600" y="3886200"/>
              <a:ext cx="22098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972" name="Line 44"/>
            <p:cNvSpPr>
              <a:spLocks noChangeShapeType="1"/>
            </p:cNvSpPr>
            <p:nvPr/>
          </p:nvSpPr>
          <p:spPr bwMode="auto">
            <a:xfrm>
              <a:off x="1371600" y="3886200"/>
              <a:ext cx="2209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973" name="Line 45"/>
            <p:cNvSpPr>
              <a:spLocks noChangeShapeType="1"/>
            </p:cNvSpPr>
            <p:nvPr/>
          </p:nvSpPr>
          <p:spPr bwMode="auto">
            <a:xfrm>
              <a:off x="1447800" y="3962400"/>
              <a:ext cx="21336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974" name="Line 46"/>
            <p:cNvSpPr>
              <a:spLocks noChangeShapeType="1"/>
            </p:cNvSpPr>
            <p:nvPr/>
          </p:nvSpPr>
          <p:spPr bwMode="auto">
            <a:xfrm flipV="1">
              <a:off x="1447800" y="2895600"/>
              <a:ext cx="213360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975" name="Line 47"/>
            <p:cNvSpPr>
              <a:spLocks noChangeShapeType="1"/>
            </p:cNvSpPr>
            <p:nvPr/>
          </p:nvSpPr>
          <p:spPr bwMode="auto">
            <a:xfrm flipV="1">
              <a:off x="1447800" y="3429000"/>
              <a:ext cx="205740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976" name="Line 48"/>
            <p:cNvSpPr>
              <a:spLocks noChangeShapeType="1"/>
            </p:cNvSpPr>
            <p:nvPr/>
          </p:nvSpPr>
          <p:spPr bwMode="auto">
            <a:xfrm flipV="1">
              <a:off x="1447800" y="3962400"/>
              <a:ext cx="21336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977" name="Line 49"/>
            <p:cNvSpPr>
              <a:spLocks noChangeShapeType="1"/>
            </p:cNvSpPr>
            <p:nvPr/>
          </p:nvSpPr>
          <p:spPr bwMode="auto">
            <a:xfrm flipV="1">
              <a:off x="1447800" y="4572000"/>
              <a:ext cx="21336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978" name="Line 50"/>
            <p:cNvSpPr>
              <a:spLocks noChangeShapeType="1"/>
            </p:cNvSpPr>
            <p:nvPr/>
          </p:nvSpPr>
          <p:spPr bwMode="auto">
            <a:xfrm>
              <a:off x="1524000" y="5029200"/>
              <a:ext cx="2057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979" name="Line 51"/>
            <p:cNvSpPr>
              <a:spLocks noChangeShapeType="1"/>
            </p:cNvSpPr>
            <p:nvPr/>
          </p:nvSpPr>
          <p:spPr bwMode="auto">
            <a:xfrm flipV="1">
              <a:off x="1447800" y="2895600"/>
              <a:ext cx="213360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980" name="Line 52"/>
            <p:cNvSpPr>
              <a:spLocks noChangeShapeType="1"/>
            </p:cNvSpPr>
            <p:nvPr/>
          </p:nvSpPr>
          <p:spPr bwMode="auto">
            <a:xfrm flipV="1">
              <a:off x="1447800" y="3429000"/>
              <a:ext cx="2133600" cy="198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981" name="Line 53"/>
            <p:cNvSpPr>
              <a:spLocks noChangeShapeType="1"/>
            </p:cNvSpPr>
            <p:nvPr/>
          </p:nvSpPr>
          <p:spPr bwMode="auto">
            <a:xfrm flipV="1">
              <a:off x="1447800" y="3962400"/>
              <a:ext cx="2133600" cy="144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982" name="Line 54"/>
            <p:cNvSpPr>
              <a:spLocks noChangeShapeType="1"/>
            </p:cNvSpPr>
            <p:nvPr/>
          </p:nvSpPr>
          <p:spPr bwMode="auto">
            <a:xfrm flipV="1">
              <a:off x="1447800" y="4648200"/>
              <a:ext cx="21336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983" name="Line 55"/>
            <p:cNvSpPr>
              <a:spLocks noChangeShapeType="1"/>
            </p:cNvSpPr>
            <p:nvPr/>
          </p:nvSpPr>
          <p:spPr bwMode="auto">
            <a:xfrm flipV="1">
              <a:off x="1524000" y="5181600"/>
              <a:ext cx="2057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984" name="Line 56"/>
            <p:cNvSpPr>
              <a:spLocks noChangeShapeType="1"/>
            </p:cNvSpPr>
            <p:nvPr/>
          </p:nvSpPr>
          <p:spPr bwMode="auto">
            <a:xfrm flipV="1">
              <a:off x="1447800" y="2971800"/>
              <a:ext cx="2057400" cy="2819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985" name="Line 57"/>
            <p:cNvSpPr>
              <a:spLocks noChangeShapeType="1"/>
            </p:cNvSpPr>
            <p:nvPr/>
          </p:nvSpPr>
          <p:spPr bwMode="auto">
            <a:xfrm flipV="1">
              <a:off x="1447800" y="3429000"/>
              <a:ext cx="2209800" cy="2438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986" name="Line 58"/>
            <p:cNvSpPr>
              <a:spLocks noChangeShapeType="1"/>
            </p:cNvSpPr>
            <p:nvPr/>
          </p:nvSpPr>
          <p:spPr bwMode="auto">
            <a:xfrm flipV="1">
              <a:off x="1447800" y="4038600"/>
              <a:ext cx="205740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987" name="Line 59"/>
            <p:cNvSpPr>
              <a:spLocks noChangeShapeType="1"/>
            </p:cNvSpPr>
            <p:nvPr/>
          </p:nvSpPr>
          <p:spPr bwMode="auto">
            <a:xfrm flipV="1">
              <a:off x="1447800" y="4648200"/>
              <a:ext cx="20574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988" name="Line 60"/>
            <p:cNvSpPr>
              <a:spLocks noChangeShapeType="1"/>
            </p:cNvSpPr>
            <p:nvPr/>
          </p:nvSpPr>
          <p:spPr bwMode="auto">
            <a:xfrm flipV="1">
              <a:off x="1524000" y="5257800"/>
              <a:ext cx="2057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989" name="Line 61"/>
            <p:cNvSpPr>
              <a:spLocks noChangeShapeType="1"/>
            </p:cNvSpPr>
            <p:nvPr/>
          </p:nvSpPr>
          <p:spPr bwMode="auto">
            <a:xfrm flipV="1">
              <a:off x="3962400" y="2133600"/>
              <a:ext cx="1524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990" name="Line 62"/>
            <p:cNvSpPr>
              <a:spLocks noChangeShapeType="1"/>
            </p:cNvSpPr>
            <p:nvPr/>
          </p:nvSpPr>
          <p:spPr bwMode="auto">
            <a:xfrm flipV="1">
              <a:off x="3962400" y="2590800"/>
              <a:ext cx="1600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991" name="Line 63"/>
            <p:cNvSpPr>
              <a:spLocks noChangeShapeType="1"/>
            </p:cNvSpPr>
            <p:nvPr/>
          </p:nvSpPr>
          <p:spPr bwMode="auto">
            <a:xfrm>
              <a:off x="4038600" y="2895600"/>
              <a:ext cx="1447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992" name="Line 64"/>
            <p:cNvSpPr>
              <a:spLocks noChangeShapeType="1"/>
            </p:cNvSpPr>
            <p:nvPr/>
          </p:nvSpPr>
          <p:spPr bwMode="auto">
            <a:xfrm>
              <a:off x="3962400" y="2895600"/>
              <a:ext cx="15240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993" name="Line 65"/>
            <p:cNvSpPr>
              <a:spLocks noChangeShapeType="1"/>
            </p:cNvSpPr>
            <p:nvPr/>
          </p:nvSpPr>
          <p:spPr bwMode="auto">
            <a:xfrm>
              <a:off x="3962400" y="2895600"/>
              <a:ext cx="15240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994" name="Line 66"/>
            <p:cNvSpPr>
              <a:spLocks noChangeShapeType="1"/>
            </p:cNvSpPr>
            <p:nvPr/>
          </p:nvSpPr>
          <p:spPr bwMode="auto">
            <a:xfrm>
              <a:off x="3962400" y="2895600"/>
              <a:ext cx="1524000" cy="1752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995" name="Line 67"/>
            <p:cNvSpPr>
              <a:spLocks noChangeShapeType="1"/>
            </p:cNvSpPr>
            <p:nvPr/>
          </p:nvSpPr>
          <p:spPr bwMode="auto">
            <a:xfrm>
              <a:off x="4038600" y="2971800"/>
              <a:ext cx="1447800" cy="213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996" name="Line 68"/>
            <p:cNvSpPr>
              <a:spLocks noChangeShapeType="1"/>
            </p:cNvSpPr>
            <p:nvPr/>
          </p:nvSpPr>
          <p:spPr bwMode="auto">
            <a:xfrm>
              <a:off x="3962400" y="2895600"/>
              <a:ext cx="1524000" cy="2819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997" name="Line 69"/>
            <p:cNvSpPr>
              <a:spLocks noChangeShapeType="1"/>
            </p:cNvSpPr>
            <p:nvPr/>
          </p:nvSpPr>
          <p:spPr bwMode="auto">
            <a:xfrm>
              <a:off x="4038600" y="2895600"/>
              <a:ext cx="1447800" cy="3352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998" name="Line 70"/>
            <p:cNvSpPr>
              <a:spLocks noChangeShapeType="1"/>
            </p:cNvSpPr>
            <p:nvPr/>
          </p:nvSpPr>
          <p:spPr bwMode="auto">
            <a:xfrm>
              <a:off x="4038600" y="2895600"/>
              <a:ext cx="1447800" cy="3733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999" name="Line 71"/>
            <p:cNvSpPr>
              <a:spLocks noChangeShapeType="1"/>
            </p:cNvSpPr>
            <p:nvPr/>
          </p:nvSpPr>
          <p:spPr bwMode="auto">
            <a:xfrm flipV="1">
              <a:off x="3962400" y="2133600"/>
              <a:ext cx="152400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5000" name="Line 72"/>
            <p:cNvSpPr>
              <a:spLocks noChangeShapeType="1"/>
            </p:cNvSpPr>
            <p:nvPr/>
          </p:nvSpPr>
          <p:spPr bwMode="auto">
            <a:xfrm flipV="1">
              <a:off x="3962400" y="2590800"/>
              <a:ext cx="15240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5001" name="Line 73"/>
            <p:cNvSpPr>
              <a:spLocks noChangeShapeType="1"/>
            </p:cNvSpPr>
            <p:nvPr/>
          </p:nvSpPr>
          <p:spPr bwMode="auto">
            <a:xfrm flipV="1">
              <a:off x="3962400" y="2971800"/>
              <a:ext cx="1524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5002" name="Line 74"/>
            <p:cNvSpPr>
              <a:spLocks noChangeShapeType="1"/>
            </p:cNvSpPr>
            <p:nvPr/>
          </p:nvSpPr>
          <p:spPr bwMode="auto">
            <a:xfrm>
              <a:off x="3962400" y="3429000"/>
              <a:ext cx="15240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5003" name="Line 75"/>
            <p:cNvSpPr>
              <a:spLocks noChangeShapeType="1"/>
            </p:cNvSpPr>
            <p:nvPr/>
          </p:nvSpPr>
          <p:spPr bwMode="auto">
            <a:xfrm>
              <a:off x="3962400" y="3429000"/>
              <a:ext cx="1447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5004" name="Line 76"/>
            <p:cNvSpPr>
              <a:spLocks noChangeShapeType="1"/>
            </p:cNvSpPr>
            <p:nvPr/>
          </p:nvSpPr>
          <p:spPr bwMode="auto">
            <a:xfrm>
              <a:off x="4038600" y="3505200"/>
              <a:ext cx="14478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5005" name="Line 77"/>
            <p:cNvSpPr>
              <a:spLocks noChangeShapeType="1"/>
            </p:cNvSpPr>
            <p:nvPr/>
          </p:nvSpPr>
          <p:spPr bwMode="auto">
            <a:xfrm>
              <a:off x="3962400" y="3505200"/>
              <a:ext cx="152400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5006" name="Line 78"/>
            <p:cNvSpPr>
              <a:spLocks noChangeShapeType="1"/>
            </p:cNvSpPr>
            <p:nvPr/>
          </p:nvSpPr>
          <p:spPr bwMode="auto">
            <a:xfrm>
              <a:off x="4038600" y="3505200"/>
              <a:ext cx="1447800" cy="2209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5007" name="Line 79"/>
            <p:cNvSpPr>
              <a:spLocks noChangeShapeType="1"/>
            </p:cNvSpPr>
            <p:nvPr/>
          </p:nvSpPr>
          <p:spPr bwMode="auto">
            <a:xfrm>
              <a:off x="4038600" y="3505200"/>
              <a:ext cx="1447800" cy="274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5008" name="Line 80"/>
            <p:cNvSpPr>
              <a:spLocks noChangeShapeType="1"/>
            </p:cNvSpPr>
            <p:nvPr/>
          </p:nvSpPr>
          <p:spPr bwMode="auto">
            <a:xfrm>
              <a:off x="3962400" y="3505200"/>
              <a:ext cx="1524000" cy="3124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5009" name="Line 81"/>
            <p:cNvSpPr>
              <a:spLocks noChangeShapeType="1"/>
            </p:cNvSpPr>
            <p:nvPr/>
          </p:nvSpPr>
          <p:spPr bwMode="auto">
            <a:xfrm flipV="1">
              <a:off x="3962400" y="3505200"/>
              <a:ext cx="1524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5010" name="Line 82"/>
            <p:cNvSpPr>
              <a:spLocks noChangeShapeType="1"/>
            </p:cNvSpPr>
            <p:nvPr/>
          </p:nvSpPr>
          <p:spPr bwMode="auto">
            <a:xfrm>
              <a:off x="3962400" y="3962400"/>
              <a:ext cx="1524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5011" name="Line 83"/>
            <p:cNvSpPr>
              <a:spLocks noChangeShapeType="1"/>
            </p:cNvSpPr>
            <p:nvPr/>
          </p:nvSpPr>
          <p:spPr bwMode="auto">
            <a:xfrm>
              <a:off x="3962400" y="3962400"/>
              <a:ext cx="15240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5012" name="Line 84"/>
            <p:cNvSpPr>
              <a:spLocks noChangeShapeType="1"/>
            </p:cNvSpPr>
            <p:nvPr/>
          </p:nvSpPr>
          <p:spPr bwMode="auto">
            <a:xfrm>
              <a:off x="4038600" y="4038600"/>
              <a:ext cx="1447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5013" name="Line 85"/>
            <p:cNvSpPr>
              <a:spLocks noChangeShapeType="1"/>
            </p:cNvSpPr>
            <p:nvPr/>
          </p:nvSpPr>
          <p:spPr bwMode="auto">
            <a:xfrm>
              <a:off x="3962400" y="3962400"/>
              <a:ext cx="1524000" cy="1752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5014" name="Line 86"/>
            <p:cNvSpPr>
              <a:spLocks noChangeShapeType="1"/>
            </p:cNvSpPr>
            <p:nvPr/>
          </p:nvSpPr>
          <p:spPr bwMode="auto">
            <a:xfrm>
              <a:off x="3962400" y="3962400"/>
              <a:ext cx="1524000" cy="2209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5015" name="Line 87"/>
            <p:cNvSpPr>
              <a:spLocks noChangeShapeType="1"/>
            </p:cNvSpPr>
            <p:nvPr/>
          </p:nvSpPr>
          <p:spPr bwMode="auto">
            <a:xfrm>
              <a:off x="4038600" y="4038600"/>
              <a:ext cx="144780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5016" name="Line 88"/>
            <p:cNvSpPr>
              <a:spLocks noChangeShapeType="1"/>
            </p:cNvSpPr>
            <p:nvPr/>
          </p:nvSpPr>
          <p:spPr bwMode="auto">
            <a:xfrm flipV="1">
              <a:off x="3962400" y="2209800"/>
              <a:ext cx="1447800" cy="2438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5017" name="Line 89"/>
            <p:cNvSpPr>
              <a:spLocks noChangeShapeType="1"/>
            </p:cNvSpPr>
            <p:nvPr/>
          </p:nvSpPr>
          <p:spPr bwMode="auto">
            <a:xfrm flipV="1">
              <a:off x="3962400" y="2209800"/>
              <a:ext cx="1524000" cy="1752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5018" name="Line 90"/>
            <p:cNvSpPr>
              <a:spLocks noChangeShapeType="1"/>
            </p:cNvSpPr>
            <p:nvPr/>
          </p:nvSpPr>
          <p:spPr bwMode="auto">
            <a:xfrm flipV="1">
              <a:off x="3962400" y="2590800"/>
              <a:ext cx="152400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5019" name="Line 91"/>
            <p:cNvSpPr>
              <a:spLocks noChangeShapeType="1"/>
            </p:cNvSpPr>
            <p:nvPr/>
          </p:nvSpPr>
          <p:spPr bwMode="auto">
            <a:xfrm flipV="1">
              <a:off x="3962400" y="3048000"/>
              <a:ext cx="14478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5020" name="Line 92"/>
            <p:cNvSpPr>
              <a:spLocks noChangeShapeType="1"/>
            </p:cNvSpPr>
            <p:nvPr/>
          </p:nvSpPr>
          <p:spPr bwMode="auto">
            <a:xfrm flipV="1">
              <a:off x="3962400" y="2590800"/>
              <a:ext cx="152400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5021" name="Line 93"/>
            <p:cNvSpPr>
              <a:spLocks noChangeShapeType="1"/>
            </p:cNvSpPr>
            <p:nvPr/>
          </p:nvSpPr>
          <p:spPr bwMode="auto">
            <a:xfrm flipV="1">
              <a:off x="3962400" y="2971800"/>
              <a:ext cx="1524000" cy="1752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5022" name="Line 94"/>
            <p:cNvSpPr>
              <a:spLocks noChangeShapeType="1"/>
            </p:cNvSpPr>
            <p:nvPr/>
          </p:nvSpPr>
          <p:spPr bwMode="auto">
            <a:xfrm flipV="1">
              <a:off x="3962400" y="3505200"/>
              <a:ext cx="15240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5023" name="Line 95"/>
            <p:cNvSpPr>
              <a:spLocks noChangeShapeType="1"/>
            </p:cNvSpPr>
            <p:nvPr/>
          </p:nvSpPr>
          <p:spPr bwMode="auto">
            <a:xfrm flipV="1">
              <a:off x="3962400" y="4114800"/>
              <a:ext cx="1524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5024" name="Line 96"/>
            <p:cNvSpPr>
              <a:spLocks noChangeShapeType="1"/>
            </p:cNvSpPr>
            <p:nvPr/>
          </p:nvSpPr>
          <p:spPr bwMode="auto">
            <a:xfrm>
              <a:off x="3962400" y="4572000"/>
              <a:ext cx="15240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5025" name="Line 97"/>
            <p:cNvSpPr>
              <a:spLocks noChangeShapeType="1"/>
            </p:cNvSpPr>
            <p:nvPr/>
          </p:nvSpPr>
          <p:spPr bwMode="auto">
            <a:xfrm>
              <a:off x="3962400" y="4648200"/>
              <a:ext cx="1524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5026" name="Line 98"/>
            <p:cNvSpPr>
              <a:spLocks noChangeShapeType="1"/>
            </p:cNvSpPr>
            <p:nvPr/>
          </p:nvSpPr>
          <p:spPr bwMode="auto">
            <a:xfrm>
              <a:off x="3962400" y="4648200"/>
              <a:ext cx="15240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5027" name="Line 99"/>
            <p:cNvSpPr>
              <a:spLocks noChangeShapeType="1"/>
            </p:cNvSpPr>
            <p:nvPr/>
          </p:nvSpPr>
          <p:spPr bwMode="auto">
            <a:xfrm>
              <a:off x="4038600" y="4648200"/>
              <a:ext cx="144780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5028" name="Line 100"/>
            <p:cNvSpPr>
              <a:spLocks noChangeShapeType="1"/>
            </p:cNvSpPr>
            <p:nvPr/>
          </p:nvSpPr>
          <p:spPr bwMode="auto">
            <a:xfrm>
              <a:off x="3962400" y="4648200"/>
              <a:ext cx="1524000" cy="198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5029" name="Line 101"/>
            <p:cNvSpPr>
              <a:spLocks noChangeShapeType="1"/>
            </p:cNvSpPr>
            <p:nvPr/>
          </p:nvSpPr>
          <p:spPr bwMode="auto">
            <a:xfrm flipV="1">
              <a:off x="3962400" y="2133600"/>
              <a:ext cx="1447800" cy="3124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5030" name="Line 102"/>
            <p:cNvSpPr>
              <a:spLocks noChangeShapeType="1"/>
            </p:cNvSpPr>
            <p:nvPr/>
          </p:nvSpPr>
          <p:spPr bwMode="auto">
            <a:xfrm flipV="1">
              <a:off x="3886200" y="2590800"/>
              <a:ext cx="160020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5031" name="Line 103"/>
            <p:cNvSpPr>
              <a:spLocks noChangeShapeType="1"/>
            </p:cNvSpPr>
            <p:nvPr/>
          </p:nvSpPr>
          <p:spPr bwMode="auto">
            <a:xfrm flipV="1">
              <a:off x="3962400" y="3048000"/>
              <a:ext cx="1524000" cy="213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5032" name="Line 104"/>
            <p:cNvSpPr>
              <a:spLocks noChangeShapeType="1"/>
            </p:cNvSpPr>
            <p:nvPr/>
          </p:nvSpPr>
          <p:spPr bwMode="auto">
            <a:xfrm flipV="1">
              <a:off x="3962400" y="3505200"/>
              <a:ext cx="1524000" cy="1752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5033" name="Line 105"/>
            <p:cNvSpPr>
              <a:spLocks noChangeShapeType="1"/>
            </p:cNvSpPr>
            <p:nvPr/>
          </p:nvSpPr>
          <p:spPr bwMode="auto">
            <a:xfrm flipV="1">
              <a:off x="3962400" y="4038600"/>
              <a:ext cx="15240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5034" name="Line 106"/>
            <p:cNvSpPr>
              <a:spLocks noChangeShapeType="1"/>
            </p:cNvSpPr>
            <p:nvPr/>
          </p:nvSpPr>
          <p:spPr bwMode="auto">
            <a:xfrm flipV="1">
              <a:off x="3962400" y="4572000"/>
              <a:ext cx="15240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5035" name="Line 107"/>
            <p:cNvSpPr>
              <a:spLocks noChangeShapeType="1"/>
            </p:cNvSpPr>
            <p:nvPr/>
          </p:nvSpPr>
          <p:spPr bwMode="auto">
            <a:xfrm flipV="1">
              <a:off x="3962400" y="5105400"/>
              <a:ext cx="1524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5036" name="Line 108"/>
            <p:cNvSpPr>
              <a:spLocks noChangeShapeType="1"/>
            </p:cNvSpPr>
            <p:nvPr/>
          </p:nvSpPr>
          <p:spPr bwMode="auto">
            <a:xfrm>
              <a:off x="3886200" y="5257800"/>
              <a:ext cx="1676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5037" name="Line 109"/>
            <p:cNvSpPr>
              <a:spLocks noChangeShapeType="1"/>
            </p:cNvSpPr>
            <p:nvPr/>
          </p:nvSpPr>
          <p:spPr bwMode="auto">
            <a:xfrm>
              <a:off x="3962400" y="5334000"/>
              <a:ext cx="15240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5038" name="Line 110"/>
            <p:cNvSpPr>
              <a:spLocks noChangeShapeType="1"/>
            </p:cNvSpPr>
            <p:nvPr/>
          </p:nvSpPr>
          <p:spPr bwMode="auto">
            <a:xfrm>
              <a:off x="3962400" y="5257800"/>
              <a:ext cx="1524000" cy="144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5043" name="Text Box 115"/>
            <p:cNvSpPr txBox="1">
              <a:spLocks noChangeArrowheads="1"/>
            </p:cNvSpPr>
            <p:nvPr/>
          </p:nvSpPr>
          <p:spPr bwMode="auto">
            <a:xfrm>
              <a:off x="1066800" y="4800600"/>
              <a:ext cx="4127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GB">
                  <a:latin typeface="Times New Roman" pitchFamily="18" charset="0"/>
                </a:rPr>
                <a:t>43</a:t>
              </a:r>
            </a:p>
          </p:txBody>
        </p:sp>
        <p:sp>
          <p:nvSpPr>
            <p:cNvPr id="125045" name="Text Box 117"/>
            <p:cNvSpPr txBox="1">
              <a:spLocks noChangeArrowheads="1"/>
            </p:cNvSpPr>
            <p:nvPr/>
          </p:nvSpPr>
          <p:spPr bwMode="auto">
            <a:xfrm>
              <a:off x="1066800" y="5715000"/>
              <a:ext cx="4127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GB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125046" name="Text Box 118"/>
            <p:cNvSpPr txBox="1">
              <a:spLocks noChangeArrowheads="1"/>
            </p:cNvSpPr>
            <p:nvPr/>
          </p:nvSpPr>
          <p:spPr bwMode="auto">
            <a:xfrm rot="16200000">
              <a:off x="518319" y="4129881"/>
              <a:ext cx="1219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25047" name="Text Box 119"/>
            <p:cNvSpPr txBox="1">
              <a:spLocks noChangeArrowheads="1"/>
            </p:cNvSpPr>
            <p:nvPr/>
          </p:nvSpPr>
          <p:spPr bwMode="auto">
            <a:xfrm>
              <a:off x="304800" y="2362200"/>
              <a:ext cx="5334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5048" name="Text Box 120"/>
            <p:cNvSpPr txBox="1">
              <a:spLocks noChangeArrowheads="1"/>
            </p:cNvSpPr>
            <p:nvPr/>
          </p:nvSpPr>
          <p:spPr bwMode="auto">
            <a:xfrm>
              <a:off x="381000" y="27432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5049" name="Text Box 121"/>
            <p:cNvSpPr txBox="1">
              <a:spLocks noChangeArrowheads="1"/>
            </p:cNvSpPr>
            <p:nvPr/>
          </p:nvSpPr>
          <p:spPr bwMode="auto">
            <a:xfrm>
              <a:off x="381000" y="3200400"/>
              <a:ext cx="3810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5050" name="Text Box 122"/>
            <p:cNvSpPr txBox="1">
              <a:spLocks noChangeArrowheads="1"/>
            </p:cNvSpPr>
            <p:nvPr/>
          </p:nvSpPr>
          <p:spPr bwMode="auto">
            <a:xfrm>
              <a:off x="533400" y="4724400"/>
              <a:ext cx="3810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5052" name="Text Box 124"/>
            <p:cNvSpPr txBox="1">
              <a:spLocks noChangeArrowheads="1"/>
            </p:cNvSpPr>
            <p:nvPr/>
          </p:nvSpPr>
          <p:spPr bwMode="auto">
            <a:xfrm>
              <a:off x="533400" y="57150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5053" name="Text Box 125"/>
            <p:cNvSpPr txBox="1">
              <a:spLocks noChangeArrowheads="1"/>
            </p:cNvSpPr>
            <p:nvPr/>
          </p:nvSpPr>
          <p:spPr bwMode="auto">
            <a:xfrm>
              <a:off x="533400" y="5257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5056" name="Line 128"/>
            <p:cNvSpPr>
              <a:spLocks noChangeShapeType="1"/>
            </p:cNvSpPr>
            <p:nvPr/>
          </p:nvSpPr>
          <p:spPr bwMode="auto">
            <a:xfrm>
              <a:off x="685800" y="2590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5058" name="Line 130"/>
            <p:cNvSpPr>
              <a:spLocks noChangeShapeType="1"/>
            </p:cNvSpPr>
            <p:nvPr/>
          </p:nvSpPr>
          <p:spPr bwMode="auto">
            <a:xfrm>
              <a:off x="685800" y="28956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5060" name="Line 132"/>
            <p:cNvSpPr>
              <a:spLocks noChangeShapeType="1"/>
            </p:cNvSpPr>
            <p:nvPr/>
          </p:nvSpPr>
          <p:spPr bwMode="auto">
            <a:xfrm>
              <a:off x="762000" y="33528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5061" name="Text Box 133"/>
            <p:cNvSpPr txBox="1">
              <a:spLocks noChangeArrowheads="1"/>
            </p:cNvSpPr>
            <p:nvPr/>
          </p:nvSpPr>
          <p:spPr bwMode="auto">
            <a:xfrm>
              <a:off x="457200" y="3581400"/>
              <a:ext cx="3810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5062" name="Line 134"/>
            <p:cNvSpPr>
              <a:spLocks noChangeShapeType="1"/>
            </p:cNvSpPr>
            <p:nvPr/>
          </p:nvSpPr>
          <p:spPr bwMode="auto">
            <a:xfrm>
              <a:off x="762000" y="38100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5063" name="Line 135"/>
            <p:cNvSpPr>
              <a:spLocks noChangeShapeType="1"/>
            </p:cNvSpPr>
            <p:nvPr/>
          </p:nvSpPr>
          <p:spPr bwMode="auto">
            <a:xfrm>
              <a:off x="914400" y="49530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5064" name="Line 136"/>
            <p:cNvSpPr>
              <a:spLocks noChangeShapeType="1"/>
            </p:cNvSpPr>
            <p:nvPr/>
          </p:nvSpPr>
          <p:spPr bwMode="auto">
            <a:xfrm>
              <a:off x="838200" y="54102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5065" name="Line 137"/>
            <p:cNvSpPr>
              <a:spLocks noChangeShapeType="1"/>
            </p:cNvSpPr>
            <p:nvPr/>
          </p:nvSpPr>
          <p:spPr bwMode="auto">
            <a:xfrm>
              <a:off x="838200" y="58674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5066" name="Text Box 138"/>
            <p:cNvSpPr txBox="1">
              <a:spLocks noChangeArrowheads="1"/>
            </p:cNvSpPr>
            <p:nvPr/>
          </p:nvSpPr>
          <p:spPr bwMode="auto">
            <a:xfrm>
              <a:off x="6324600" y="1905000"/>
              <a:ext cx="3810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5067" name="Text Box 139"/>
            <p:cNvSpPr txBox="1">
              <a:spLocks noChangeArrowheads="1"/>
            </p:cNvSpPr>
            <p:nvPr/>
          </p:nvSpPr>
          <p:spPr bwMode="auto">
            <a:xfrm>
              <a:off x="6248400" y="3352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5068" name="Text Box 140"/>
            <p:cNvSpPr txBox="1">
              <a:spLocks noChangeArrowheads="1"/>
            </p:cNvSpPr>
            <p:nvPr/>
          </p:nvSpPr>
          <p:spPr bwMode="auto">
            <a:xfrm flipV="1">
              <a:off x="6324600" y="2819400"/>
              <a:ext cx="3810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5069" name="Text Box 141"/>
            <p:cNvSpPr txBox="1">
              <a:spLocks noChangeArrowheads="1"/>
            </p:cNvSpPr>
            <p:nvPr/>
          </p:nvSpPr>
          <p:spPr bwMode="auto">
            <a:xfrm flipV="1">
              <a:off x="6248400" y="3962400"/>
              <a:ext cx="3810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5070" name="Text Box 142"/>
            <p:cNvSpPr txBox="1">
              <a:spLocks noChangeArrowheads="1"/>
            </p:cNvSpPr>
            <p:nvPr/>
          </p:nvSpPr>
          <p:spPr bwMode="auto">
            <a:xfrm>
              <a:off x="6248400" y="4419600"/>
              <a:ext cx="3810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5071" name="Text Box 143"/>
            <p:cNvSpPr txBox="1">
              <a:spLocks noChangeArrowheads="1"/>
            </p:cNvSpPr>
            <p:nvPr/>
          </p:nvSpPr>
          <p:spPr bwMode="auto">
            <a:xfrm>
              <a:off x="6248400" y="4953000"/>
              <a:ext cx="3810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5072" name="Text Box 144"/>
            <p:cNvSpPr txBox="1">
              <a:spLocks noChangeArrowheads="1"/>
            </p:cNvSpPr>
            <p:nvPr/>
          </p:nvSpPr>
          <p:spPr bwMode="auto">
            <a:xfrm>
              <a:off x="6248400" y="5486400"/>
              <a:ext cx="3810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5073" name="Text Box 145"/>
            <p:cNvSpPr txBox="1">
              <a:spLocks noChangeArrowheads="1"/>
            </p:cNvSpPr>
            <p:nvPr/>
          </p:nvSpPr>
          <p:spPr bwMode="auto">
            <a:xfrm>
              <a:off x="6248400" y="6019800"/>
              <a:ext cx="3810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5074" name="Text Box 146"/>
            <p:cNvSpPr txBox="1">
              <a:spLocks noChangeArrowheads="1"/>
            </p:cNvSpPr>
            <p:nvPr/>
          </p:nvSpPr>
          <p:spPr bwMode="auto">
            <a:xfrm>
              <a:off x="6248400" y="6491288"/>
              <a:ext cx="3810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5076" name="Text Box 148"/>
            <p:cNvSpPr txBox="1">
              <a:spLocks noChangeArrowheads="1"/>
            </p:cNvSpPr>
            <p:nvPr/>
          </p:nvSpPr>
          <p:spPr bwMode="auto">
            <a:xfrm>
              <a:off x="6324600" y="2362200"/>
              <a:ext cx="3810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5077" name="Line 149"/>
            <p:cNvSpPr>
              <a:spLocks noChangeShapeType="1"/>
            </p:cNvSpPr>
            <p:nvPr/>
          </p:nvSpPr>
          <p:spPr bwMode="auto">
            <a:xfrm>
              <a:off x="6019800" y="20574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5078" name="Line 150"/>
            <p:cNvSpPr>
              <a:spLocks noChangeShapeType="1"/>
            </p:cNvSpPr>
            <p:nvPr/>
          </p:nvSpPr>
          <p:spPr bwMode="auto">
            <a:xfrm>
              <a:off x="5943600" y="25146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5079" name="Line 151"/>
            <p:cNvSpPr>
              <a:spLocks noChangeShapeType="1"/>
            </p:cNvSpPr>
            <p:nvPr/>
          </p:nvSpPr>
          <p:spPr bwMode="auto">
            <a:xfrm>
              <a:off x="5943600" y="29718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5080" name="Line 152"/>
            <p:cNvSpPr>
              <a:spLocks noChangeShapeType="1"/>
            </p:cNvSpPr>
            <p:nvPr/>
          </p:nvSpPr>
          <p:spPr bwMode="auto">
            <a:xfrm>
              <a:off x="5943600" y="3505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5081" name="Line 153"/>
            <p:cNvSpPr>
              <a:spLocks noChangeShapeType="1"/>
            </p:cNvSpPr>
            <p:nvPr/>
          </p:nvSpPr>
          <p:spPr bwMode="auto">
            <a:xfrm>
              <a:off x="5943600" y="41910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5082" name="Line 154"/>
            <p:cNvSpPr>
              <a:spLocks noChangeShapeType="1"/>
            </p:cNvSpPr>
            <p:nvPr/>
          </p:nvSpPr>
          <p:spPr bwMode="auto">
            <a:xfrm>
              <a:off x="5943600" y="4572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5083" name="Line 155"/>
            <p:cNvSpPr>
              <a:spLocks noChangeShapeType="1"/>
            </p:cNvSpPr>
            <p:nvPr/>
          </p:nvSpPr>
          <p:spPr bwMode="auto">
            <a:xfrm>
              <a:off x="5943600" y="51816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5084" name="Line 156"/>
            <p:cNvSpPr>
              <a:spLocks noChangeShapeType="1"/>
            </p:cNvSpPr>
            <p:nvPr/>
          </p:nvSpPr>
          <p:spPr bwMode="auto">
            <a:xfrm>
              <a:off x="5943600" y="5638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5085" name="Line 157"/>
            <p:cNvSpPr>
              <a:spLocks noChangeShapeType="1"/>
            </p:cNvSpPr>
            <p:nvPr/>
          </p:nvSpPr>
          <p:spPr bwMode="auto">
            <a:xfrm>
              <a:off x="5867400" y="62484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5086" name="Line 158"/>
            <p:cNvSpPr>
              <a:spLocks noChangeShapeType="1"/>
            </p:cNvSpPr>
            <p:nvPr/>
          </p:nvSpPr>
          <p:spPr bwMode="auto">
            <a:xfrm>
              <a:off x="6019800" y="67056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8747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ALVINN - another real example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/>
              <a:t>NN to steer an autonomous vehicle driving at normal speeds on public roads</a:t>
            </a:r>
          </a:p>
          <a:p>
            <a:r>
              <a:rPr lang="en-GB" sz="2400" dirty="0"/>
              <a:t>Input is 30x32 grid of pixel intensities obtained from a </a:t>
            </a:r>
            <a:r>
              <a:rPr lang="en-GB" sz="2400" dirty="0" smtClean="0"/>
              <a:t>camera (real values)</a:t>
            </a:r>
            <a:endParaRPr lang="en-GB" sz="2400" dirty="0"/>
          </a:p>
          <a:p>
            <a:r>
              <a:rPr lang="en-GB" sz="2400" dirty="0"/>
              <a:t>Output is direction to steer - there are 30 outputs corresponding to particular directions,  winner is output with highest value</a:t>
            </a:r>
          </a:p>
          <a:p>
            <a:r>
              <a:rPr lang="en-GB" sz="2400" dirty="0"/>
              <a:t>ALVINN has been used to drive at speeds of 70 mph for 90 miles (in left hand lane!)  on public highways with other vehicles present</a:t>
            </a:r>
          </a:p>
        </p:txBody>
      </p:sp>
    </p:spTree>
    <p:extLst>
      <p:ext uri="{BB962C8B-B14F-4D97-AF65-F5344CB8AC3E}">
        <p14:creationId xmlns:p14="http://schemas.microsoft.com/office/powerpoint/2010/main" val="380581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r>
              <a:rPr lang="en-GB"/>
              <a:t>ALVINN</a:t>
            </a:r>
          </a:p>
        </p:txBody>
      </p:sp>
      <p:sp>
        <p:nvSpPr>
          <p:cNvPr id="142339" name="Oval 3"/>
          <p:cNvSpPr>
            <a:spLocks noChangeArrowheads="1"/>
          </p:cNvSpPr>
          <p:nvPr/>
        </p:nvSpPr>
        <p:spPr bwMode="auto">
          <a:xfrm>
            <a:off x="1524000" y="2895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2340" name="Oval 4"/>
          <p:cNvSpPr>
            <a:spLocks noChangeArrowheads="1"/>
          </p:cNvSpPr>
          <p:nvPr/>
        </p:nvSpPr>
        <p:spPr bwMode="auto">
          <a:xfrm>
            <a:off x="1828800" y="2895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2341" name="Oval 5"/>
          <p:cNvSpPr>
            <a:spLocks noChangeArrowheads="1"/>
          </p:cNvSpPr>
          <p:nvPr/>
        </p:nvSpPr>
        <p:spPr bwMode="auto">
          <a:xfrm>
            <a:off x="2209800" y="2895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2342" name="Oval 6"/>
          <p:cNvSpPr>
            <a:spLocks noChangeArrowheads="1"/>
          </p:cNvSpPr>
          <p:nvPr/>
        </p:nvSpPr>
        <p:spPr bwMode="auto">
          <a:xfrm>
            <a:off x="3276600" y="2895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2343" name="Oval 7"/>
          <p:cNvSpPr>
            <a:spLocks noChangeArrowheads="1"/>
          </p:cNvSpPr>
          <p:nvPr/>
        </p:nvSpPr>
        <p:spPr bwMode="auto">
          <a:xfrm>
            <a:off x="3657600" y="2895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2344" name="Oval 8"/>
          <p:cNvSpPr>
            <a:spLocks noChangeArrowheads="1"/>
          </p:cNvSpPr>
          <p:nvPr/>
        </p:nvSpPr>
        <p:spPr bwMode="auto">
          <a:xfrm>
            <a:off x="5562600" y="2895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2345" name="Oval 9"/>
          <p:cNvSpPr>
            <a:spLocks noChangeArrowheads="1"/>
          </p:cNvSpPr>
          <p:nvPr/>
        </p:nvSpPr>
        <p:spPr bwMode="auto">
          <a:xfrm>
            <a:off x="6019800" y="2895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2346" name="Text Box 10"/>
          <p:cNvSpPr txBox="1">
            <a:spLocks noChangeArrowheads="1"/>
          </p:cNvSpPr>
          <p:nvPr/>
        </p:nvSpPr>
        <p:spPr bwMode="auto">
          <a:xfrm>
            <a:off x="1524000" y="2438400"/>
            <a:ext cx="1498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>
                <a:latin typeface="Times New Roman" pitchFamily="18" charset="0"/>
              </a:rPr>
              <a:t>…...</a:t>
            </a:r>
          </a:p>
        </p:txBody>
      </p:sp>
      <p:sp>
        <p:nvSpPr>
          <p:cNvPr id="142347" name="Text Box 11"/>
          <p:cNvSpPr txBox="1">
            <a:spLocks noChangeArrowheads="1"/>
          </p:cNvSpPr>
          <p:nvPr/>
        </p:nvSpPr>
        <p:spPr bwMode="auto">
          <a:xfrm>
            <a:off x="3733800" y="2438400"/>
            <a:ext cx="1498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>
                <a:latin typeface="Times New Roman" pitchFamily="18" charset="0"/>
              </a:rPr>
              <a:t>…...</a:t>
            </a:r>
          </a:p>
        </p:txBody>
      </p:sp>
      <p:sp>
        <p:nvSpPr>
          <p:cNvPr id="142348" name="Rectangle 12"/>
          <p:cNvSpPr>
            <a:spLocks noChangeArrowheads="1"/>
          </p:cNvSpPr>
          <p:nvPr/>
        </p:nvSpPr>
        <p:spPr bwMode="auto">
          <a:xfrm>
            <a:off x="2895600" y="4953000"/>
            <a:ext cx="22860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2349" name="Freeform 13"/>
          <p:cNvSpPr>
            <a:spLocks/>
          </p:cNvSpPr>
          <p:nvPr/>
        </p:nvSpPr>
        <p:spPr bwMode="auto">
          <a:xfrm>
            <a:off x="3076575" y="4933950"/>
            <a:ext cx="2149475" cy="1612900"/>
          </a:xfrm>
          <a:custGeom>
            <a:avLst/>
            <a:gdLst>
              <a:gd name="T0" fmla="*/ 0 w 1354"/>
              <a:gd name="T1" fmla="*/ 1008 h 1016"/>
              <a:gd name="T2" fmla="*/ 114 w 1354"/>
              <a:gd name="T3" fmla="*/ 416 h 1016"/>
              <a:gd name="T4" fmla="*/ 187 w 1354"/>
              <a:gd name="T5" fmla="*/ 303 h 1016"/>
              <a:gd name="T6" fmla="*/ 203 w 1354"/>
              <a:gd name="T7" fmla="*/ 254 h 1016"/>
              <a:gd name="T8" fmla="*/ 357 w 1354"/>
              <a:gd name="T9" fmla="*/ 92 h 1016"/>
              <a:gd name="T10" fmla="*/ 462 w 1354"/>
              <a:gd name="T11" fmla="*/ 11 h 1016"/>
              <a:gd name="T12" fmla="*/ 795 w 1354"/>
              <a:gd name="T13" fmla="*/ 19 h 1016"/>
              <a:gd name="T14" fmla="*/ 608 w 1354"/>
              <a:gd name="T15" fmla="*/ 11 h 1016"/>
              <a:gd name="T16" fmla="*/ 584 w 1354"/>
              <a:gd name="T17" fmla="*/ 3 h 1016"/>
              <a:gd name="T18" fmla="*/ 551 w 1354"/>
              <a:gd name="T19" fmla="*/ 11 h 1016"/>
              <a:gd name="T20" fmla="*/ 560 w 1354"/>
              <a:gd name="T21" fmla="*/ 359 h 1016"/>
              <a:gd name="T22" fmla="*/ 624 w 1354"/>
              <a:gd name="T23" fmla="*/ 530 h 1016"/>
              <a:gd name="T24" fmla="*/ 787 w 1354"/>
              <a:gd name="T25" fmla="*/ 659 h 1016"/>
              <a:gd name="T26" fmla="*/ 981 w 1354"/>
              <a:gd name="T27" fmla="*/ 870 h 1016"/>
              <a:gd name="T28" fmla="*/ 1030 w 1354"/>
              <a:gd name="T29" fmla="*/ 919 h 1016"/>
              <a:gd name="T30" fmla="*/ 1354 w 1354"/>
              <a:gd name="T31" fmla="*/ 984 h 1016"/>
              <a:gd name="T32" fmla="*/ 1346 w 1354"/>
              <a:gd name="T33" fmla="*/ 1008 h 1016"/>
              <a:gd name="T34" fmla="*/ 1322 w 1354"/>
              <a:gd name="T35" fmla="*/ 1016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54" h="1016">
                <a:moveTo>
                  <a:pt x="0" y="1008"/>
                </a:moveTo>
                <a:cubicBezTo>
                  <a:pt x="44" y="828"/>
                  <a:pt x="2" y="564"/>
                  <a:pt x="114" y="416"/>
                </a:cubicBezTo>
                <a:cubicBezTo>
                  <a:pt x="174" y="254"/>
                  <a:pt x="94" y="442"/>
                  <a:pt x="187" y="303"/>
                </a:cubicBezTo>
                <a:cubicBezTo>
                  <a:pt x="197" y="289"/>
                  <a:pt x="196" y="270"/>
                  <a:pt x="203" y="254"/>
                </a:cubicBezTo>
                <a:cubicBezTo>
                  <a:pt x="232" y="185"/>
                  <a:pt x="283" y="116"/>
                  <a:pt x="357" y="92"/>
                </a:cubicBezTo>
                <a:cubicBezTo>
                  <a:pt x="394" y="67"/>
                  <a:pt x="425" y="36"/>
                  <a:pt x="462" y="11"/>
                </a:cubicBezTo>
                <a:cubicBezTo>
                  <a:pt x="573" y="14"/>
                  <a:pt x="684" y="19"/>
                  <a:pt x="795" y="19"/>
                </a:cubicBezTo>
                <a:cubicBezTo>
                  <a:pt x="857" y="19"/>
                  <a:pt x="670" y="16"/>
                  <a:pt x="608" y="11"/>
                </a:cubicBezTo>
                <a:cubicBezTo>
                  <a:pt x="600" y="10"/>
                  <a:pt x="592" y="6"/>
                  <a:pt x="584" y="3"/>
                </a:cubicBezTo>
                <a:cubicBezTo>
                  <a:pt x="573" y="6"/>
                  <a:pt x="553" y="0"/>
                  <a:pt x="551" y="11"/>
                </a:cubicBezTo>
                <a:cubicBezTo>
                  <a:pt x="538" y="80"/>
                  <a:pt x="528" y="275"/>
                  <a:pt x="560" y="359"/>
                </a:cubicBezTo>
                <a:cubicBezTo>
                  <a:pt x="566" y="402"/>
                  <a:pt x="594" y="500"/>
                  <a:pt x="624" y="530"/>
                </a:cubicBezTo>
                <a:cubicBezTo>
                  <a:pt x="673" y="579"/>
                  <a:pt x="744" y="605"/>
                  <a:pt x="787" y="659"/>
                </a:cubicBezTo>
                <a:cubicBezTo>
                  <a:pt x="915" y="818"/>
                  <a:pt x="716" y="605"/>
                  <a:pt x="981" y="870"/>
                </a:cubicBezTo>
                <a:cubicBezTo>
                  <a:pt x="997" y="886"/>
                  <a:pt x="1008" y="911"/>
                  <a:pt x="1030" y="919"/>
                </a:cubicBezTo>
                <a:cubicBezTo>
                  <a:pt x="1133" y="957"/>
                  <a:pt x="1245" y="973"/>
                  <a:pt x="1354" y="984"/>
                </a:cubicBezTo>
                <a:cubicBezTo>
                  <a:pt x="1351" y="992"/>
                  <a:pt x="1352" y="1002"/>
                  <a:pt x="1346" y="1008"/>
                </a:cubicBezTo>
                <a:cubicBezTo>
                  <a:pt x="1340" y="1014"/>
                  <a:pt x="1322" y="1016"/>
                  <a:pt x="1322" y="1016"/>
                </a:cubicBezTo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2350" name="Freeform 14"/>
          <p:cNvSpPr>
            <a:spLocks/>
          </p:cNvSpPr>
          <p:nvPr/>
        </p:nvSpPr>
        <p:spPr bwMode="auto">
          <a:xfrm>
            <a:off x="3657600" y="5257800"/>
            <a:ext cx="111125" cy="228600"/>
          </a:xfrm>
          <a:custGeom>
            <a:avLst/>
            <a:gdLst>
              <a:gd name="T0" fmla="*/ 48 w 48"/>
              <a:gd name="T1" fmla="*/ 0 h 144"/>
              <a:gd name="T2" fmla="*/ 0 w 48"/>
              <a:gd name="T3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" h="144">
                <a:moveTo>
                  <a:pt x="48" y="0"/>
                </a:moveTo>
                <a:cubicBezTo>
                  <a:pt x="28" y="60"/>
                  <a:pt x="8" y="120"/>
                  <a:pt x="0" y="144"/>
                </a:cubicBezTo>
              </a:path>
            </a:pathLst>
          </a:cu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2351" name="Line 15"/>
          <p:cNvSpPr>
            <a:spLocks noChangeShapeType="1"/>
          </p:cNvSpPr>
          <p:nvPr/>
        </p:nvSpPr>
        <p:spPr bwMode="auto">
          <a:xfrm flipH="1">
            <a:off x="3581400" y="55626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2352" name="Line 16"/>
          <p:cNvSpPr>
            <a:spLocks noChangeShapeType="1"/>
          </p:cNvSpPr>
          <p:nvPr/>
        </p:nvSpPr>
        <p:spPr bwMode="auto">
          <a:xfrm>
            <a:off x="3581400" y="60960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2353" name="Oval 17"/>
          <p:cNvSpPr>
            <a:spLocks noChangeArrowheads="1"/>
          </p:cNvSpPr>
          <p:nvPr/>
        </p:nvSpPr>
        <p:spPr bwMode="auto">
          <a:xfrm>
            <a:off x="2895600" y="3733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2354" name="Oval 18"/>
          <p:cNvSpPr>
            <a:spLocks noChangeArrowheads="1"/>
          </p:cNvSpPr>
          <p:nvPr/>
        </p:nvSpPr>
        <p:spPr bwMode="auto">
          <a:xfrm>
            <a:off x="3505200" y="3733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2355" name="Oval 19"/>
          <p:cNvSpPr>
            <a:spLocks noChangeArrowheads="1"/>
          </p:cNvSpPr>
          <p:nvPr/>
        </p:nvSpPr>
        <p:spPr bwMode="auto">
          <a:xfrm>
            <a:off x="4114800" y="3733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2356" name="Oval 20"/>
          <p:cNvSpPr>
            <a:spLocks noChangeArrowheads="1"/>
          </p:cNvSpPr>
          <p:nvPr/>
        </p:nvSpPr>
        <p:spPr bwMode="auto">
          <a:xfrm>
            <a:off x="4724400" y="3733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2357" name="Line 21"/>
          <p:cNvSpPr>
            <a:spLocks noChangeShapeType="1"/>
          </p:cNvSpPr>
          <p:nvPr/>
        </p:nvSpPr>
        <p:spPr bwMode="auto">
          <a:xfrm flipV="1">
            <a:off x="2895600" y="3962400"/>
            <a:ext cx="76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2358" name="Line 22"/>
          <p:cNvSpPr>
            <a:spLocks noChangeShapeType="1"/>
          </p:cNvSpPr>
          <p:nvPr/>
        </p:nvSpPr>
        <p:spPr bwMode="auto">
          <a:xfrm flipV="1">
            <a:off x="2971800" y="3962400"/>
            <a:ext cx="609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2359" name="Line 23"/>
          <p:cNvSpPr>
            <a:spLocks noChangeShapeType="1"/>
          </p:cNvSpPr>
          <p:nvPr/>
        </p:nvSpPr>
        <p:spPr bwMode="auto">
          <a:xfrm flipV="1">
            <a:off x="2895600" y="3962400"/>
            <a:ext cx="1295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2360" name="Line 24"/>
          <p:cNvSpPr>
            <a:spLocks noChangeShapeType="1"/>
          </p:cNvSpPr>
          <p:nvPr/>
        </p:nvSpPr>
        <p:spPr bwMode="auto">
          <a:xfrm flipV="1">
            <a:off x="2971800" y="3962400"/>
            <a:ext cx="1905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2361" name="Line 25"/>
          <p:cNvSpPr>
            <a:spLocks noChangeShapeType="1"/>
          </p:cNvSpPr>
          <p:nvPr/>
        </p:nvSpPr>
        <p:spPr bwMode="auto">
          <a:xfrm flipH="1" flipV="1">
            <a:off x="2971800" y="3962400"/>
            <a:ext cx="2209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2362" name="Line 26"/>
          <p:cNvSpPr>
            <a:spLocks noChangeShapeType="1"/>
          </p:cNvSpPr>
          <p:nvPr/>
        </p:nvSpPr>
        <p:spPr bwMode="auto">
          <a:xfrm flipH="1" flipV="1">
            <a:off x="3581400" y="3962400"/>
            <a:ext cx="1600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2363" name="Line 27"/>
          <p:cNvSpPr>
            <a:spLocks noChangeShapeType="1"/>
          </p:cNvSpPr>
          <p:nvPr/>
        </p:nvSpPr>
        <p:spPr bwMode="auto">
          <a:xfrm flipH="1" flipV="1">
            <a:off x="4191000" y="39624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2364" name="Line 28"/>
          <p:cNvSpPr>
            <a:spLocks noChangeShapeType="1"/>
          </p:cNvSpPr>
          <p:nvPr/>
        </p:nvSpPr>
        <p:spPr bwMode="auto">
          <a:xfrm flipH="1" flipV="1">
            <a:off x="4876800" y="3962400"/>
            <a:ext cx="304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2365" name="Line 29"/>
          <p:cNvSpPr>
            <a:spLocks noChangeShapeType="1"/>
          </p:cNvSpPr>
          <p:nvPr/>
        </p:nvSpPr>
        <p:spPr bwMode="auto">
          <a:xfrm flipH="1" flipV="1">
            <a:off x="1676400" y="3124200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2366" name="Line 30"/>
          <p:cNvSpPr>
            <a:spLocks noChangeShapeType="1"/>
          </p:cNvSpPr>
          <p:nvPr/>
        </p:nvSpPr>
        <p:spPr bwMode="auto">
          <a:xfrm flipH="1" flipV="1">
            <a:off x="1981200" y="3124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2367" name="Line 31"/>
          <p:cNvSpPr>
            <a:spLocks noChangeShapeType="1"/>
          </p:cNvSpPr>
          <p:nvPr/>
        </p:nvSpPr>
        <p:spPr bwMode="auto">
          <a:xfrm flipH="1" flipV="1">
            <a:off x="2362200" y="3124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2368" name="Line 32"/>
          <p:cNvSpPr>
            <a:spLocks noChangeShapeType="1"/>
          </p:cNvSpPr>
          <p:nvPr/>
        </p:nvSpPr>
        <p:spPr bwMode="auto">
          <a:xfrm flipV="1">
            <a:off x="2971800" y="3124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2369" name="Line 33"/>
          <p:cNvSpPr>
            <a:spLocks noChangeShapeType="1"/>
          </p:cNvSpPr>
          <p:nvPr/>
        </p:nvSpPr>
        <p:spPr bwMode="auto">
          <a:xfrm flipV="1">
            <a:off x="2971800" y="3124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2370" name="Line 34"/>
          <p:cNvSpPr>
            <a:spLocks noChangeShapeType="1"/>
          </p:cNvSpPr>
          <p:nvPr/>
        </p:nvSpPr>
        <p:spPr bwMode="auto">
          <a:xfrm flipV="1">
            <a:off x="3048000" y="3124200"/>
            <a:ext cx="2667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2371" name="Line 35"/>
          <p:cNvSpPr>
            <a:spLocks noChangeShapeType="1"/>
          </p:cNvSpPr>
          <p:nvPr/>
        </p:nvSpPr>
        <p:spPr bwMode="auto">
          <a:xfrm flipV="1">
            <a:off x="3124200" y="3124200"/>
            <a:ext cx="3048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2372" name="Line 36"/>
          <p:cNvSpPr>
            <a:spLocks noChangeShapeType="1"/>
          </p:cNvSpPr>
          <p:nvPr/>
        </p:nvSpPr>
        <p:spPr bwMode="auto">
          <a:xfrm flipH="1" flipV="1">
            <a:off x="1676400" y="3124200"/>
            <a:ext cx="1981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2373" name="Line 37"/>
          <p:cNvSpPr>
            <a:spLocks noChangeShapeType="1"/>
          </p:cNvSpPr>
          <p:nvPr/>
        </p:nvSpPr>
        <p:spPr bwMode="auto">
          <a:xfrm flipH="1" flipV="1">
            <a:off x="1981200" y="3124200"/>
            <a:ext cx="1676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2374" name="Line 38"/>
          <p:cNvSpPr>
            <a:spLocks noChangeShapeType="1"/>
          </p:cNvSpPr>
          <p:nvPr/>
        </p:nvSpPr>
        <p:spPr bwMode="auto">
          <a:xfrm flipH="1" flipV="1">
            <a:off x="2362200" y="3124200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2375" name="Line 39"/>
          <p:cNvSpPr>
            <a:spLocks noChangeShapeType="1"/>
          </p:cNvSpPr>
          <p:nvPr/>
        </p:nvSpPr>
        <p:spPr bwMode="auto">
          <a:xfrm flipH="1" flipV="1">
            <a:off x="3352800" y="31242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2376" name="Line 40"/>
          <p:cNvSpPr>
            <a:spLocks noChangeShapeType="1"/>
          </p:cNvSpPr>
          <p:nvPr/>
        </p:nvSpPr>
        <p:spPr bwMode="auto">
          <a:xfrm flipV="1">
            <a:off x="3657600" y="31242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2377" name="Line 41"/>
          <p:cNvSpPr>
            <a:spLocks noChangeShapeType="1"/>
          </p:cNvSpPr>
          <p:nvPr/>
        </p:nvSpPr>
        <p:spPr bwMode="auto">
          <a:xfrm flipV="1">
            <a:off x="3657600" y="3124200"/>
            <a:ext cx="2057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2378" name="Line 42"/>
          <p:cNvSpPr>
            <a:spLocks noChangeShapeType="1"/>
          </p:cNvSpPr>
          <p:nvPr/>
        </p:nvSpPr>
        <p:spPr bwMode="auto">
          <a:xfrm flipV="1">
            <a:off x="3657600" y="3124200"/>
            <a:ext cx="2514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2379" name="Line 43"/>
          <p:cNvSpPr>
            <a:spLocks noChangeShapeType="1"/>
          </p:cNvSpPr>
          <p:nvPr/>
        </p:nvSpPr>
        <p:spPr bwMode="auto">
          <a:xfrm flipH="1" flipV="1">
            <a:off x="1676400" y="3124200"/>
            <a:ext cx="2590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2380" name="Line 44"/>
          <p:cNvSpPr>
            <a:spLocks noChangeShapeType="1"/>
          </p:cNvSpPr>
          <p:nvPr/>
        </p:nvSpPr>
        <p:spPr bwMode="auto">
          <a:xfrm flipH="1" flipV="1">
            <a:off x="1981200" y="3124200"/>
            <a:ext cx="2286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2381" name="Line 45"/>
          <p:cNvSpPr>
            <a:spLocks noChangeShapeType="1"/>
          </p:cNvSpPr>
          <p:nvPr/>
        </p:nvSpPr>
        <p:spPr bwMode="auto">
          <a:xfrm flipH="1" flipV="1">
            <a:off x="2362200" y="3124200"/>
            <a:ext cx="1828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2382" name="Line 46"/>
          <p:cNvSpPr>
            <a:spLocks noChangeShapeType="1"/>
          </p:cNvSpPr>
          <p:nvPr/>
        </p:nvSpPr>
        <p:spPr bwMode="auto">
          <a:xfrm flipH="1" flipV="1">
            <a:off x="3352800" y="3124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2383" name="Line 47"/>
          <p:cNvSpPr>
            <a:spLocks noChangeShapeType="1"/>
          </p:cNvSpPr>
          <p:nvPr/>
        </p:nvSpPr>
        <p:spPr bwMode="auto">
          <a:xfrm flipH="1" flipV="1">
            <a:off x="3810000" y="3124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2384" name="Line 48"/>
          <p:cNvSpPr>
            <a:spLocks noChangeShapeType="1"/>
          </p:cNvSpPr>
          <p:nvPr/>
        </p:nvSpPr>
        <p:spPr bwMode="auto">
          <a:xfrm flipV="1">
            <a:off x="4191000" y="3124200"/>
            <a:ext cx="1524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2385" name="Line 49"/>
          <p:cNvSpPr>
            <a:spLocks noChangeShapeType="1"/>
          </p:cNvSpPr>
          <p:nvPr/>
        </p:nvSpPr>
        <p:spPr bwMode="auto">
          <a:xfrm flipV="1">
            <a:off x="4267200" y="3124200"/>
            <a:ext cx="1905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2386" name="Line 50"/>
          <p:cNvSpPr>
            <a:spLocks noChangeShapeType="1"/>
          </p:cNvSpPr>
          <p:nvPr/>
        </p:nvSpPr>
        <p:spPr bwMode="auto">
          <a:xfrm flipH="1" flipV="1">
            <a:off x="1676400" y="3124200"/>
            <a:ext cx="3124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2387" name="Line 51"/>
          <p:cNvSpPr>
            <a:spLocks noChangeShapeType="1"/>
          </p:cNvSpPr>
          <p:nvPr/>
        </p:nvSpPr>
        <p:spPr bwMode="auto">
          <a:xfrm flipH="1" flipV="1">
            <a:off x="1981200" y="3124200"/>
            <a:ext cx="2819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2388" name="Line 52"/>
          <p:cNvSpPr>
            <a:spLocks noChangeShapeType="1"/>
          </p:cNvSpPr>
          <p:nvPr/>
        </p:nvSpPr>
        <p:spPr bwMode="auto">
          <a:xfrm flipH="1" flipV="1">
            <a:off x="2438400" y="3124200"/>
            <a:ext cx="2362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2389" name="Line 53"/>
          <p:cNvSpPr>
            <a:spLocks noChangeShapeType="1"/>
          </p:cNvSpPr>
          <p:nvPr/>
        </p:nvSpPr>
        <p:spPr bwMode="auto">
          <a:xfrm flipH="1" flipV="1">
            <a:off x="3352800" y="3124200"/>
            <a:ext cx="1447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2390" name="Line 54"/>
          <p:cNvSpPr>
            <a:spLocks noChangeShapeType="1"/>
          </p:cNvSpPr>
          <p:nvPr/>
        </p:nvSpPr>
        <p:spPr bwMode="auto">
          <a:xfrm flipH="1" flipV="1">
            <a:off x="3733800" y="31242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2391" name="Line 55"/>
          <p:cNvSpPr>
            <a:spLocks noChangeShapeType="1"/>
          </p:cNvSpPr>
          <p:nvPr/>
        </p:nvSpPr>
        <p:spPr bwMode="auto">
          <a:xfrm flipV="1">
            <a:off x="4876800" y="31242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2392" name="Line 56"/>
          <p:cNvSpPr>
            <a:spLocks noChangeShapeType="1"/>
          </p:cNvSpPr>
          <p:nvPr/>
        </p:nvSpPr>
        <p:spPr bwMode="auto">
          <a:xfrm flipV="1">
            <a:off x="4876800" y="3124200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2393" name="Text Box 57"/>
          <p:cNvSpPr txBox="1">
            <a:spLocks noChangeArrowheads="1"/>
          </p:cNvSpPr>
          <p:nvPr/>
        </p:nvSpPr>
        <p:spPr bwMode="auto">
          <a:xfrm>
            <a:off x="4527550" y="3581400"/>
            <a:ext cx="2482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1">
                <a:latin typeface="Times New Roman" pitchFamily="18" charset="0"/>
              </a:rPr>
              <a:t>4 hidden units</a:t>
            </a:r>
            <a:endParaRPr lang="en-GB">
              <a:latin typeface="Times New Roman" pitchFamily="18" charset="0"/>
            </a:endParaRPr>
          </a:p>
        </p:txBody>
      </p:sp>
      <p:sp>
        <p:nvSpPr>
          <p:cNvPr id="142394" name="Text Box 58"/>
          <p:cNvSpPr txBox="1">
            <a:spLocks noChangeArrowheads="1"/>
          </p:cNvSpPr>
          <p:nvPr/>
        </p:nvSpPr>
        <p:spPr bwMode="auto">
          <a:xfrm>
            <a:off x="4451350" y="5562600"/>
            <a:ext cx="278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1">
                <a:latin typeface="Times New Roman" pitchFamily="18" charset="0"/>
              </a:rPr>
              <a:t>30x32 input units</a:t>
            </a:r>
            <a:endParaRPr lang="en-GB">
              <a:latin typeface="Times New Roman" pitchFamily="18" charset="0"/>
            </a:endParaRPr>
          </a:p>
        </p:txBody>
      </p:sp>
      <p:sp>
        <p:nvSpPr>
          <p:cNvPr id="142395" name="Text Box 59"/>
          <p:cNvSpPr txBox="1">
            <a:spLocks noChangeArrowheads="1"/>
          </p:cNvSpPr>
          <p:nvPr/>
        </p:nvSpPr>
        <p:spPr bwMode="auto">
          <a:xfrm>
            <a:off x="635000" y="1905000"/>
            <a:ext cx="2571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1">
                <a:latin typeface="Times New Roman" pitchFamily="18" charset="0"/>
              </a:rPr>
              <a:t>30 output units</a:t>
            </a:r>
          </a:p>
        </p:txBody>
      </p:sp>
      <p:sp>
        <p:nvSpPr>
          <p:cNvPr id="142396" name="Text Box 60"/>
          <p:cNvSpPr txBox="1">
            <a:spLocks noChangeArrowheads="1"/>
          </p:cNvSpPr>
          <p:nvPr/>
        </p:nvSpPr>
        <p:spPr bwMode="auto">
          <a:xfrm>
            <a:off x="622300" y="2300914"/>
            <a:ext cx="1993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dirty="0">
                <a:latin typeface="Times New Roman" pitchFamily="18" charset="0"/>
              </a:rPr>
              <a:t>Sharp left</a:t>
            </a:r>
          </a:p>
        </p:txBody>
      </p:sp>
      <p:sp>
        <p:nvSpPr>
          <p:cNvPr id="142397" name="Text Box 61"/>
          <p:cNvSpPr txBox="1">
            <a:spLocks noChangeArrowheads="1"/>
          </p:cNvSpPr>
          <p:nvPr/>
        </p:nvSpPr>
        <p:spPr bwMode="auto">
          <a:xfrm>
            <a:off x="5232400" y="2319211"/>
            <a:ext cx="2120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>
                <a:latin typeface="Times New Roman" pitchFamily="18" charset="0"/>
              </a:rPr>
              <a:t>Sharp right</a:t>
            </a:r>
          </a:p>
        </p:txBody>
      </p:sp>
      <p:sp>
        <p:nvSpPr>
          <p:cNvPr id="142398" name="Text Box 62"/>
          <p:cNvSpPr txBox="1">
            <a:spLocks noChangeArrowheads="1"/>
          </p:cNvSpPr>
          <p:nvPr/>
        </p:nvSpPr>
        <p:spPr bwMode="auto">
          <a:xfrm>
            <a:off x="2667000" y="2286000"/>
            <a:ext cx="241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>
                <a:latin typeface="Times New Roman" pitchFamily="18" charset="0"/>
              </a:rPr>
              <a:t>Straight ahead</a:t>
            </a:r>
          </a:p>
        </p:txBody>
      </p:sp>
    </p:spTree>
    <p:extLst>
      <p:ext uri="{BB962C8B-B14F-4D97-AF65-F5344CB8AC3E}">
        <p14:creationId xmlns:p14="http://schemas.microsoft.com/office/powerpoint/2010/main" val="6498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b="1" dirty="0" smtClean="0"/>
              <a:t>In this lecture you have learned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What kind of problems can we use NNs for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Dealing with data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Designing the neural network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Training the network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Backpropagation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Testing the network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0581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04813"/>
            <a:ext cx="7772400" cy="1143000"/>
          </a:xfrm>
        </p:spPr>
        <p:txBody>
          <a:bodyPr/>
          <a:lstStyle/>
          <a:p>
            <a:r>
              <a:rPr lang="en-GB"/>
              <a:t>Learning XOR</a:t>
            </a:r>
          </a:p>
        </p:txBody>
      </p:sp>
      <p:sp>
        <p:nvSpPr>
          <p:cNvPr id="145411" name="Oval 3"/>
          <p:cNvSpPr>
            <a:spLocks noChangeArrowheads="1"/>
          </p:cNvSpPr>
          <p:nvPr/>
        </p:nvSpPr>
        <p:spPr bwMode="auto">
          <a:xfrm>
            <a:off x="2374032" y="334022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dirty="0"/>
              <a:t>B</a:t>
            </a:r>
            <a:endParaRPr lang="en-GB" dirty="0"/>
          </a:p>
        </p:txBody>
      </p:sp>
      <p:sp>
        <p:nvSpPr>
          <p:cNvPr id="145412" name="Oval 4"/>
          <p:cNvSpPr>
            <a:spLocks noChangeArrowheads="1"/>
          </p:cNvSpPr>
          <p:nvPr/>
        </p:nvSpPr>
        <p:spPr bwMode="auto">
          <a:xfrm>
            <a:off x="3593232" y="410222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5413" name="Oval 5"/>
          <p:cNvSpPr>
            <a:spLocks noChangeArrowheads="1"/>
          </p:cNvSpPr>
          <p:nvPr/>
        </p:nvSpPr>
        <p:spPr bwMode="auto">
          <a:xfrm>
            <a:off x="2374032" y="494042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145414" name="Oval 6"/>
          <p:cNvSpPr>
            <a:spLocks noChangeArrowheads="1"/>
          </p:cNvSpPr>
          <p:nvPr/>
        </p:nvSpPr>
        <p:spPr bwMode="auto">
          <a:xfrm>
            <a:off x="1078632" y="3340224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5415" name="Oval 7"/>
          <p:cNvSpPr>
            <a:spLocks noChangeArrowheads="1"/>
          </p:cNvSpPr>
          <p:nvPr/>
        </p:nvSpPr>
        <p:spPr bwMode="auto">
          <a:xfrm>
            <a:off x="1078632" y="5016624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5416" name="Line 8"/>
          <p:cNvSpPr>
            <a:spLocks noChangeShapeType="1"/>
          </p:cNvSpPr>
          <p:nvPr/>
        </p:nvSpPr>
        <p:spPr bwMode="auto">
          <a:xfrm>
            <a:off x="3898032" y="4254624"/>
            <a:ext cx="762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5417" name="Text Box 9"/>
          <p:cNvSpPr txBox="1">
            <a:spLocks noChangeArrowheads="1"/>
          </p:cNvSpPr>
          <p:nvPr/>
        </p:nvSpPr>
        <p:spPr bwMode="auto">
          <a:xfrm>
            <a:off x="3059832" y="3645024"/>
            <a:ext cx="427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>
                <a:latin typeface="Times New Roman" pitchFamily="18" charset="0"/>
              </a:rPr>
              <a:t>+1</a:t>
            </a:r>
          </a:p>
        </p:txBody>
      </p:sp>
      <p:sp>
        <p:nvSpPr>
          <p:cNvPr id="145418" name="Text Box 10"/>
          <p:cNvSpPr txBox="1">
            <a:spLocks noChangeArrowheads="1"/>
          </p:cNvSpPr>
          <p:nvPr/>
        </p:nvSpPr>
        <p:spPr bwMode="auto">
          <a:xfrm>
            <a:off x="1688232" y="3111624"/>
            <a:ext cx="427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>
                <a:latin typeface="Times New Roman" pitchFamily="18" charset="0"/>
              </a:rPr>
              <a:t>+1</a:t>
            </a:r>
          </a:p>
        </p:txBody>
      </p:sp>
      <p:sp>
        <p:nvSpPr>
          <p:cNvPr id="145419" name="Text Box 11"/>
          <p:cNvSpPr txBox="1">
            <a:spLocks noChangeArrowheads="1"/>
          </p:cNvSpPr>
          <p:nvPr/>
        </p:nvSpPr>
        <p:spPr bwMode="auto">
          <a:xfrm>
            <a:off x="1612032" y="5092824"/>
            <a:ext cx="427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>
                <a:latin typeface="Times New Roman" pitchFamily="18" charset="0"/>
              </a:rPr>
              <a:t>+1</a:t>
            </a:r>
          </a:p>
        </p:txBody>
      </p:sp>
      <p:sp>
        <p:nvSpPr>
          <p:cNvPr id="145420" name="Text Box 12"/>
          <p:cNvSpPr txBox="1">
            <a:spLocks noChangeArrowheads="1"/>
          </p:cNvSpPr>
          <p:nvPr/>
        </p:nvSpPr>
        <p:spPr bwMode="auto">
          <a:xfrm>
            <a:off x="1688232" y="3721224"/>
            <a:ext cx="427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>
                <a:latin typeface="Times New Roman" pitchFamily="18" charset="0"/>
              </a:rPr>
              <a:t>+1</a:t>
            </a:r>
          </a:p>
        </p:txBody>
      </p:sp>
      <p:sp>
        <p:nvSpPr>
          <p:cNvPr id="145421" name="Text Box 13"/>
          <p:cNvSpPr txBox="1">
            <a:spLocks noChangeArrowheads="1"/>
          </p:cNvSpPr>
          <p:nvPr/>
        </p:nvSpPr>
        <p:spPr bwMode="auto">
          <a:xfrm>
            <a:off x="2983632" y="4635624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>
                <a:latin typeface="Times New Roman" pitchFamily="18" charset="0"/>
              </a:rPr>
              <a:t>-1</a:t>
            </a:r>
          </a:p>
        </p:txBody>
      </p:sp>
      <p:sp>
        <p:nvSpPr>
          <p:cNvPr id="145422" name="Line 14"/>
          <p:cNvSpPr>
            <a:spLocks noChangeShapeType="1"/>
          </p:cNvSpPr>
          <p:nvPr/>
        </p:nvSpPr>
        <p:spPr bwMode="auto">
          <a:xfrm>
            <a:off x="1231032" y="3416424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5423" name="Line 15"/>
          <p:cNvSpPr>
            <a:spLocks noChangeShapeType="1"/>
          </p:cNvSpPr>
          <p:nvPr/>
        </p:nvSpPr>
        <p:spPr bwMode="auto">
          <a:xfrm>
            <a:off x="1231032" y="5092824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5424" name="Line 16"/>
          <p:cNvSpPr>
            <a:spLocks noChangeShapeType="1"/>
          </p:cNvSpPr>
          <p:nvPr/>
        </p:nvSpPr>
        <p:spPr bwMode="auto">
          <a:xfrm flipV="1">
            <a:off x="1231032" y="3492624"/>
            <a:ext cx="1143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5425" name="Line 17"/>
          <p:cNvSpPr>
            <a:spLocks noChangeShapeType="1"/>
          </p:cNvSpPr>
          <p:nvPr/>
        </p:nvSpPr>
        <p:spPr bwMode="auto">
          <a:xfrm>
            <a:off x="1231032" y="3416424"/>
            <a:ext cx="1143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5426" name="Line 18"/>
          <p:cNvSpPr>
            <a:spLocks noChangeShapeType="1"/>
          </p:cNvSpPr>
          <p:nvPr/>
        </p:nvSpPr>
        <p:spPr bwMode="auto">
          <a:xfrm flipV="1">
            <a:off x="2678832" y="4254624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5427" name="Line 19"/>
          <p:cNvSpPr>
            <a:spLocks noChangeShapeType="1"/>
          </p:cNvSpPr>
          <p:nvPr/>
        </p:nvSpPr>
        <p:spPr bwMode="auto">
          <a:xfrm>
            <a:off x="2678832" y="3492624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5428" name="Text Box 20"/>
          <p:cNvSpPr txBox="1">
            <a:spLocks noChangeArrowheads="1"/>
          </p:cNvSpPr>
          <p:nvPr/>
        </p:nvSpPr>
        <p:spPr bwMode="auto">
          <a:xfrm>
            <a:off x="1688232" y="4483224"/>
            <a:ext cx="427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>
                <a:latin typeface="Times New Roman" pitchFamily="18" charset="0"/>
              </a:rPr>
              <a:t>+1</a:t>
            </a:r>
          </a:p>
        </p:txBody>
      </p:sp>
      <p:sp>
        <p:nvSpPr>
          <p:cNvPr id="145429" name="Line 21"/>
          <p:cNvSpPr>
            <a:spLocks noChangeShapeType="1"/>
          </p:cNvSpPr>
          <p:nvPr/>
        </p:nvSpPr>
        <p:spPr bwMode="auto">
          <a:xfrm>
            <a:off x="2450232" y="288302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5430" name="Line 22"/>
          <p:cNvSpPr>
            <a:spLocks noChangeShapeType="1"/>
          </p:cNvSpPr>
          <p:nvPr/>
        </p:nvSpPr>
        <p:spPr bwMode="auto">
          <a:xfrm flipV="1">
            <a:off x="2526432" y="524522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5431" name="Line 23"/>
          <p:cNvSpPr>
            <a:spLocks noChangeShapeType="1"/>
          </p:cNvSpPr>
          <p:nvPr/>
        </p:nvSpPr>
        <p:spPr bwMode="auto">
          <a:xfrm>
            <a:off x="3669432" y="3416424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5432" name="Text Box 24"/>
          <p:cNvSpPr txBox="1">
            <a:spLocks noChangeArrowheads="1"/>
          </p:cNvSpPr>
          <p:nvPr/>
        </p:nvSpPr>
        <p:spPr bwMode="auto">
          <a:xfrm>
            <a:off x="2450232" y="2806824"/>
            <a:ext cx="546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>
                <a:latin typeface="Times New Roman" pitchFamily="18" charset="0"/>
              </a:rPr>
              <a:t>-0.5</a:t>
            </a:r>
          </a:p>
        </p:txBody>
      </p:sp>
      <p:sp>
        <p:nvSpPr>
          <p:cNvPr id="145433" name="Text Box 25"/>
          <p:cNvSpPr txBox="1">
            <a:spLocks noChangeArrowheads="1"/>
          </p:cNvSpPr>
          <p:nvPr/>
        </p:nvSpPr>
        <p:spPr bwMode="auto">
          <a:xfrm>
            <a:off x="3745632" y="3492624"/>
            <a:ext cx="546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>
                <a:latin typeface="Times New Roman" pitchFamily="18" charset="0"/>
              </a:rPr>
              <a:t>-0.5</a:t>
            </a:r>
          </a:p>
        </p:txBody>
      </p:sp>
      <p:sp>
        <p:nvSpPr>
          <p:cNvPr id="145434" name="Text Box 26"/>
          <p:cNvSpPr txBox="1">
            <a:spLocks noChangeArrowheads="1"/>
          </p:cNvSpPr>
          <p:nvPr/>
        </p:nvSpPr>
        <p:spPr bwMode="auto">
          <a:xfrm>
            <a:off x="2526432" y="5321424"/>
            <a:ext cx="546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>
                <a:latin typeface="Times New Roman" pitchFamily="18" charset="0"/>
              </a:rPr>
              <a:t>-1.5</a:t>
            </a:r>
          </a:p>
        </p:txBody>
      </p:sp>
      <p:sp>
        <p:nvSpPr>
          <p:cNvPr id="145435" name="Text Box 27"/>
          <p:cNvSpPr txBox="1">
            <a:spLocks noChangeArrowheads="1"/>
          </p:cNvSpPr>
          <p:nvPr/>
        </p:nvSpPr>
        <p:spPr bwMode="auto">
          <a:xfrm>
            <a:off x="5015136" y="3445768"/>
            <a:ext cx="914400" cy="17684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b="1">
                <a:latin typeface="Times New Roman" pitchFamily="18" charset="0"/>
              </a:rPr>
              <a:t>1    1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2000" b="1">
                <a:latin typeface="Times New Roman" pitchFamily="18" charset="0"/>
              </a:rPr>
              <a:t>1    0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2000" b="1">
                <a:latin typeface="Times New Roman" pitchFamily="18" charset="0"/>
              </a:rPr>
              <a:t>0    1 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2000" b="1">
                <a:latin typeface="Times New Roman" pitchFamily="18" charset="0"/>
              </a:rPr>
              <a:t>0    0</a:t>
            </a:r>
          </a:p>
        </p:txBody>
      </p:sp>
      <p:sp>
        <p:nvSpPr>
          <p:cNvPr id="145436" name="Text Box 28"/>
          <p:cNvSpPr txBox="1">
            <a:spLocks noChangeArrowheads="1"/>
          </p:cNvSpPr>
          <p:nvPr/>
        </p:nvSpPr>
        <p:spPr bwMode="auto">
          <a:xfrm>
            <a:off x="6081936" y="3445768"/>
            <a:ext cx="6858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b="1">
                <a:solidFill>
                  <a:schemeClr val="accent1"/>
                </a:solidFill>
                <a:latin typeface="Times New Roman" pitchFamily="18" charset="0"/>
              </a:rPr>
              <a:t>1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2000" b="1">
                <a:solidFill>
                  <a:schemeClr val="accent1"/>
                </a:solidFill>
                <a:latin typeface="Times New Roman" pitchFamily="18" charset="0"/>
              </a:rPr>
              <a:t>0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2000" b="1">
                <a:solidFill>
                  <a:schemeClr val="accent1"/>
                </a:solidFill>
                <a:latin typeface="Times New Roman" pitchFamily="18" charset="0"/>
              </a:rPr>
              <a:t>0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2000" b="1">
                <a:solidFill>
                  <a:schemeClr val="accent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45437" name="Text Box 29"/>
          <p:cNvSpPr txBox="1">
            <a:spLocks noChangeArrowheads="1"/>
          </p:cNvSpPr>
          <p:nvPr/>
        </p:nvSpPr>
        <p:spPr bwMode="auto">
          <a:xfrm>
            <a:off x="7072536" y="3445768"/>
            <a:ext cx="6858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b="1">
                <a:solidFill>
                  <a:schemeClr val="accent1"/>
                </a:solidFill>
                <a:latin typeface="Times New Roman" pitchFamily="18" charset="0"/>
              </a:rPr>
              <a:t>1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2000" b="1">
                <a:solidFill>
                  <a:schemeClr val="accent1"/>
                </a:solidFill>
                <a:latin typeface="Times New Roman" pitchFamily="18" charset="0"/>
              </a:rPr>
              <a:t>1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2000" b="1">
                <a:solidFill>
                  <a:schemeClr val="accent1"/>
                </a:solidFill>
                <a:latin typeface="Times New Roman" pitchFamily="18" charset="0"/>
              </a:rPr>
              <a:t>1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2000" b="1">
                <a:solidFill>
                  <a:schemeClr val="accent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45438" name="Text Box 30"/>
          <p:cNvSpPr txBox="1">
            <a:spLocks noChangeArrowheads="1"/>
          </p:cNvSpPr>
          <p:nvPr/>
        </p:nvSpPr>
        <p:spPr bwMode="auto">
          <a:xfrm>
            <a:off x="8063136" y="3445768"/>
            <a:ext cx="762000" cy="17684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b="1">
                <a:latin typeface="Times New Roman" pitchFamily="18" charset="0"/>
              </a:rPr>
              <a:t>0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2000" b="1">
                <a:latin typeface="Times New Roman" pitchFamily="18" charset="0"/>
              </a:rPr>
              <a:t>1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2000" b="1">
                <a:latin typeface="Times New Roman" pitchFamily="18" charset="0"/>
              </a:rPr>
              <a:t>1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2000" b="1">
                <a:latin typeface="Times New Roman" pitchFamily="18" charset="0"/>
              </a:rPr>
              <a:t>0</a:t>
            </a:r>
          </a:p>
        </p:txBody>
      </p:sp>
      <p:sp>
        <p:nvSpPr>
          <p:cNvPr id="145439" name="Line 31"/>
          <p:cNvSpPr>
            <a:spLocks noChangeShapeType="1"/>
          </p:cNvSpPr>
          <p:nvPr/>
        </p:nvSpPr>
        <p:spPr bwMode="auto">
          <a:xfrm>
            <a:off x="4862736" y="3521968"/>
            <a:ext cx="403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5440" name="Line 32"/>
          <p:cNvSpPr>
            <a:spLocks noChangeShapeType="1"/>
          </p:cNvSpPr>
          <p:nvPr/>
        </p:nvSpPr>
        <p:spPr bwMode="auto">
          <a:xfrm>
            <a:off x="5929536" y="3064768"/>
            <a:ext cx="1588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5441" name="Line 33"/>
          <p:cNvSpPr>
            <a:spLocks noChangeShapeType="1"/>
          </p:cNvSpPr>
          <p:nvPr/>
        </p:nvSpPr>
        <p:spPr bwMode="auto">
          <a:xfrm>
            <a:off x="6920136" y="3064768"/>
            <a:ext cx="1588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5442" name="Line 34"/>
          <p:cNvSpPr>
            <a:spLocks noChangeShapeType="1"/>
          </p:cNvSpPr>
          <p:nvPr/>
        </p:nvSpPr>
        <p:spPr bwMode="auto">
          <a:xfrm>
            <a:off x="7910736" y="3064768"/>
            <a:ext cx="1588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5443" name="Text Box 35"/>
          <p:cNvSpPr txBox="1">
            <a:spLocks noChangeArrowheads="1"/>
          </p:cNvSpPr>
          <p:nvPr/>
        </p:nvSpPr>
        <p:spPr bwMode="auto">
          <a:xfrm>
            <a:off x="5396136" y="2759968"/>
            <a:ext cx="21336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dirty="0">
                <a:latin typeface="Times New Roman" pitchFamily="18" charset="0"/>
              </a:rPr>
              <a:t>Hidden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dirty="0">
                <a:latin typeface="Times New Roman" pitchFamily="18" charset="0"/>
              </a:rPr>
              <a:t>Unit </a:t>
            </a:r>
            <a:r>
              <a:rPr lang="en-GB" dirty="0" smtClean="0">
                <a:latin typeface="Times New Roman" pitchFamily="18" charset="0"/>
              </a:rPr>
              <a:t>A</a:t>
            </a:r>
            <a:endParaRPr lang="en-GB" dirty="0">
              <a:latin typeface="Times New Roman" pitchFamily="18" charset="0"/>
            </a:endParaRPr>
          </a:p>
        </p:txBody>
      </p:sp>
      <p:sp>
        <p:nvSpPr>
          <p:cNvPr id="145444" name="Text Box 36"/>
          <p:cNvSpPr txBox="1">
            <a:spLocks noChangeArrowheads="1"/>
          </p:cNvSpPr>
          <p:nvPr/>
        </p:nvSpPr>
        <p:spPr bwMode="auto">
          <a:xfrm>
            <a:off x="6462936" y="2759968"/>
            <a:ext cx="21336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dirty="0">
                <a:latin typeface="Times New Roman" pitchFamily="18" charset="0"/>
              </a:rPr>
              <a:t>Hidden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dirty="0">
                <a:latin typeface="Times New Roman" pitchFamily="18" charset="0"/>
              </a:rPr>
              <a:t>Unit </a:t>
            </a:r>
            <a:r>
              <a:rPr lang="en-GB" dirty="0" smtClean="0">
                <a:latin typeface="Times New Roman" pitchFamily="18" charset="0"/>
              </a:rPr>
              <a:t>B</a:t>
            </a:r>
            <a:endParaRPr lang="en-GB" dirty="0">
              <a:latin typeface="Times New Roman" pitchFamily="18" charset="0"/>
            </a:endParaRPr>
          </a:p>
        </p:txBody>
      </p:sp>
      <p:sp>
        <p:nvSpPr>
          <p:cNvPr id="145445" name="Text Box 37"/>
          <p:cNvSpPr txBox="1">
            <a:spLocks noChangeArrowheads="1"/>
          </p:cNvSpPr>
          <p:nvPr/>
        </p:nvSpPr>
        <p:spPr bwMode="auto">
          <a:xfrm>
            <a:off x="7834536" y="2988568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>
                <a:latin typeface="Times New Roman" pitchFamily="18" charset="0"/>
              </a:rPr>
              <a:t>output</a:t>
            </a:r>
          </a:p>
        </p:txBody>
      </p:sp>
      <p:sp>
        <p:nvSpPr>
          <p:cNvPr id="145446" name="Text Box 38"/>
          <p:cNvSpPr txBox="1">
            <a:spLocks noChangeArrowheads="1"/>
          </p:cNvSpPr>
          <p:nvPr/>
        </p:nvSpPr>
        <p:spPr bwMode="auto">
          <a:xfrm>
            <a:off x="4634136" y="3064768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>
                <a:latin typeface="Times New Roman" pitchFamily="18" charset="0"/>
              </a:rPr>
              <a:t>input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04048" y="5733256"/>
            <a:ext cx="3535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Output </a:t>
            </a:r>
            <a:r>
              <a:rPr lang="en-US" sz="2000" dirty="0" smtClean="0"/>
              <a:t>of hidden units becomes </a:t>
            </a:r>
            <a:r>
              <a:rPr lang="en-US" sz="2000" b="1" dirty="0" smtClean="0"/>
              <a:t>input </a:t>
            </a:r>
            <a:r>
              <a:rPr lang="en-US" sz="2000" dirty="0" smtClean="0"/>
              <a:t>to output unit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65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76250"/>
            <a:ext cx="7772400" cy="1143000"/>
          </a:xfrm>
        </p:spPr>
        <p:txBody>
          <a:bodyPr/>
          <a:lstStyle/>
          <a:p>
            <a:r>
              <a:rPr lang="en-GB" dirty="0"/>
              <a:t>Role of the Hidden Units</a:t>
            </a:r>
          </a:p>
        </p:txBody>
      </p:sp>
      <p:sp>
        <p:nvSpPr>
          <p:cNvPr id="146435" name="Line 3"/>
          <p:cNvSpPr>
            <a:spLocks noChangeShapeType="1"/>
          </p:cNvSpPr>
          <p:nvPr/>
        </p:nvSpPr>
        <p:spPr bwMode="auto">
          <a:xfrm>
            <a:off x="6248400" y="35814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6436" name="Line 4"/>
          <p:cNvSpPr>
            <a:spLocks noChangeShapeType="1"/>
          </p:cNvSpPr>
          <p:nvPr/>
        </p:nvSpPr>
        <p:spPr bwMode="auto">
          <a:xfrm>
            <a:off x="6248400" y="5791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6437" name="Oval 5"/>
          <p:cNvSpPr>
            <a:spLocks noChangeArrowheads="1"/>
          </p:cNvSpPr>
          <p:nvPr/>
        </p:nvSpPr>
        <p:spPr bwMode="auto">
          <a:xfrm>
            <a:off x="6172200" y="4114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6438" name="Oval 6"/>
          <p:cNvSpPr>
            <a:spLocks noChangeArrowheads="1"/>
          </p:cNvSpPr>
          <p:nvPr/>
        </p:nvSpPr>
        <p:spPr bwMode="auto">
          <a:xfrm>
            <a:off x="6172200" y="5715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6439" name="Oval 7"/>
          <p:cNvSpPr>
            <a:spLocks noChangeArrowheads="1"/>
          </p:cNvSpPr>
          <p:nvPr/>
        </p:nvSpPr>
        <p:spPr bwMode="auto">
          <a:xfrm>
            <a:off x="7772400" y="4114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6440" name="Line 8"/>
          <p:cNvSpPr>
            <a:spLocks noChangeShapeType="1"/>
          </p:cNvSpPr>
          <p:nvPr/>
        </p:nvSpPr>
        <p:spPr bwMode="auto">
          <a:xfrm flipH="1" flipV="1">
            <a:off x="5868143" y="3743994"/>
            <a:ext cx="2863187" cy="1949301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395536" y="3212976"/>
            <a:ext cx="17526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b="1">
                <a:latin typeface="Times New Roman" pitchFamily="18" charset="0"/>
              </a:rPr>
              <a:t>1    1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2000" b="1">
                <a:latin typeface="Times New Roman" pitchFamily="18" charset="0"/>
              </a:rPr>
              <a:t>1    0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2000" b="1">
                <a:latin typeface="Times New Roman" pitchFamily="18" charset="0"/>
              </a:rPr>
              <a:t>0    1 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2000" b="1">
                <a:latin typeface="Times New Roman" pitchFamily="18" charset="0"/>
              </a:rPr>
              <a:t>0    0</a:t>
            </a:r>
          </a:p>
        </p:txBody>
      </p:sp>
      <p:sp>
        <p:nvSpPr>
          <p:cNvPr id="146442" name="Text Box 10"/>
          <p:cNvSpPr txBox="1">
            <a:spLocks noChangeArrowheads="1"/>
          </p:cNvSpPr>
          <p:nvPr/>
        </p:nvSpPr>
        <p:spPr bwMode="auto">
          <a:xfrm>
            <a:off x="2377480" y="3178696"/>
            <a:ext cx="685800" cy="176847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b="1">
                <a:solidFill>
                  <a:schemeClr val="hlink"/>
                </a:solidFill>
                <a:latin typeface="Times New Roman" pitchFamily="18" charset="0"/>
              </a:rPr>
              <a:t>1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2000" b="1">
                <a:solidFill>
                  <a:schemeClr val="hlink"/>
                </a:solidFill>
                <a:latin typeface="Times New Roman" pitchFamily="18" charset="0"/>
              </a:rPr>
              <a:t>0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2000" b="1">
                <a:solidFill>
                  <a:schemeClr val="hlink"/>
                </a:solidFill>
                <a:latin typeface="Times New Roman" pitchFamily="18" charset="0"/>
              </a:rPr>
              <a:t>0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2000" b="1">
                <a:solidFill>
                  <a:schemeClr val="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46443" name="Text Box 11"/>
          <p:cNvSpPr txBox="1">
            <a:spLocks noChangeArrowheads="1"/>
          </p:cNvSpPr>
          <p:nvPr/>
        </p:nvSpPr>
        <p:spPr bwMode="auto">
          <a:xfrm>
            <a:off x="3368080" y="3178696"/>
            <a:ext cx="6858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b="1">
                <a:solidFill>
                  <a:schemeClr val="accent1"/>
                </a:solidFill>
                <a:latin typeface="Times New Roman" pitchFamily="18" charset="0"/>
              </a:rPr>
              <a:t>1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2000" b="1">
                <a:solidFill>
                  <a:schemeClr val="accent1"/>
                </a:solidFill>
                <a:latin typeface="Times New Roman" pitchFamily="18" charset="0"/>
              </a:rPr>
              <a:t>1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2000" b="1">
                <a:solidFill>
                  <a:schemeClr val="accent1"/>
                </a:solidFill>
                <a:latin typeface="Times New Roman" pitchFamily="18" charset="0"/>
              </a:rPr>
              <a:t>1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2000" b="1">
                <a:solidFill>
                  <a:schemeClr val="accent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46444" name="Text Box 12"/>
          <p:cNvSpPr txBox="1">
            <a:spLocks noChangeArrowheads="1"/>
          </p:cNvSpPr>
          <p:nvPr/>
        </p:nvSpPr>
        <p:spPr bwMode="auto">
          <a:xfrm>
            <a:off x="4358680" y="3178696"/>
            <a:ext cx="7620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b="1">
                <a:solidFill>
                  <a:schemeClr val="tx2"/>
                </a:solidFill>
                <a:latin typeface="Times New Roman" pitchFamily="18" charset="0"/>
              </a:rPr>
              <a:t>0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2000" b="1">
                <a:solidFill>
                  <a:schemeClr val="tx2"/>
                </a:solidFill>
                <a:latin typeface="Times New Roman" pitchFamily="18" charset="0"/>
              </a:rPr>
              <a:t>1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2000" b="1">
                <a:solidFill>
                  <a:schemeClr val="tx2"/>
                </a:solidFill>
                <a:latin typeface="Times New Roman" pitchFamily="18" charset="0"/>
              </a:rPr>
              <a:t>1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2000" b="1">
                <a:solidFill>
                  <a:schemeClr val="tx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46445" name="Line 13"/>
          <p:cNvSpPr>
            <a:spLocks noChangeShapeType="1"/>
          </p:cNvSpPr>
          <p:nvPr/>
        </p:nvSpPr>
        <p:spPr bwMode="auto">
          <a:xfrm>
            <a:off x="1158280" y="3254896"/>
            <a:ext cx="403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6446" name="Line 14"/>
          <p:cNvSpPr>
            <a:spLocks noChangeShapeType="1"/>
          </p:cNvSpPr>
          <p:nvPr/>
        </p:nvSpPr>
        <p:spPr bwMode="auto">
          <a:xfrm>
            <a:off x="2225080" y="2797696"/>
            <a:ext cx="1588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6447" name="Line 15"/>
          <p:cNvSpPr>
            <a:spLocks noChangeShapeType="1"/>
          </p:cNvSpPr>
          <p:nvPr/>
        </p:nvSpPr>
        <p:spPr bwMode="auto">
          <a:xfrm>
            <a:off x="3215680" y="2797696"/>
            <a:ext cx="1588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6448" name="Line 16"/>
          <p:cNvSpPr>
            <a:spLocks noChangeShapeType="1"/>
          </p:cNvSpPr>
          <p:nvPr/>
        </p:nvSpPr>
        <p:spPr bwMode="auto">
          <a:xfrm>
            <a:off x="4206280" y="2797696"/>
            <a:ext cx="1588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6449" name="Text Box 17"/>
          <p:cNvSpPr txBox="1">
            <a:spLocks noChangeArrowheads="1"/>
          </p:cNvSpPr>
          <p:nvPr/>
        </p:nvSpPr>
        <p:spPr bwMode="auto">
          <a:xfrm>
            <a:off x="1691680" y="2492896"/>
            <a:ext cx="21336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dirty="0">
                <a:solidFill>
                  <a:schemeClr val="hlink"/>
                </a:solidFill>
                <a:latin typeface="Times New Roman" pitchFamily="18" charset="0"/>
              </a:rPr>
              <a:t>Hidden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dirty="0">
                <a:solidFill>
                  <a:schemeClr val="hlink"/>
                </a:solidFill>
                <a:latin typeface="Times New Roman" pitchFamily="18" charset="0"/>
              </a:rPr>
              <a:t>Unit </a:t>
            </a:r>
            <a:r>
              <a:rPr lang="en-GB" dirty="0" smtClean="0">
                <a:solidFill>
                  <a:schemeClr val="hlink"/>
                </a:solidFill>
                <a:latin typeface="Times New Roman" pitchFamily="18" charset="0"/>
              </a:rPr>
              <a:t>A</a:t>
            </a:r>
            <a:endParaRPr lang="en-GB" dirty="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146450" name="Text Box 18"/>
          <p:cNvSpPr txBox="1">
            <a:spLocks noChangeArrowheads="1"/>
          </p:cNvSpPr>
          <p:nvPr/>
        </p:nvSpPr>
        <p:spPr bwMode="auto">
          <a:xfrm>
            <a:off x="2758480" y="2492896"/>
            <a:ext cx="21336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dirty="0">
                <a:latin typeface="Times New Roman" pitchFamily="18" charset="0"/>
              </a:rPr>
              <a:t>Hidden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dirty="0">
                <a:latin typeface="Times New Roman" pitchFamily="18" charset="0"/>
              </a:rPr>
              <a:t>Unit </a:t>
            </a:r>
            <a:r>
              <a:rPr lang="en-GB" dirty="0" smtClean="0">
                <a:latin typeface="Times New Roman" pitchFamily="18" charset="0"/>
              </a:rPr>
              <a:t>B</a:t>
            </a:r>
            <a:endParaRPr lang="en-GB" dirty="0">
              <a:latin typeface="Times New Roman" pitchFamily="18" charset="0"/>
            </a:endParaRPr>
          </a:p>
        </p:txBody>
      </p:sp>
      <p:sp>
        <p:nvSpPr>
          <p:cNvPr id="146451" name="Text Box 19"/>
          <p:cNvSpPr txBox="1">
            <a:spLocks noChangeArrowheads="1"/>
          </p:cNvSpPr>
          <p:nvPr/>
        </p:nvSpPr>
        <p:spPr bwMode="auto">
          <a:xfrm>
            <a:off x="4282480" y="2797696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>
                <a:latin typeface="Times New Roman" pitchFamily="18" charset="0"/>
              </a:rPr>
              <a:t>output</a:t>
            </a:r>
          </a:p>
        </p:txBody>
      </p:sp>
      <p:sp>
        <p:nvSpPr>
          <p:cNvPr id="146452" name="Text Box 20"/>
          <p:cNvSpPr txBox="1">
            <a:spLocks noChangeArrowheads="1"/>
          </p:cNvSpPr>
          <p:nvPr/>
        </p:nvSpPr>
        <p:spPr bwMode="auto">
          <a:xfrm>
            <a:off x="929680" y="2797696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>
                <a:latin typeface="Times New Roman" pitchFamily="18" charset="0"/>
              </a:rPr>
              <a:t>input</a:t>
            </a:r>
          </a:p>
        </p:txBody>
      </p:sp>
      <p:sp>
        <p:nvSpPr>
          <p:cNvPr id="146453" name="Text Box 21"/>
          <p:cNvSpPr txBox="1">
            <a:spLocks noChangeArrowheads="1"/>
          </p:cNvSpPr>
          <p:nvPr/>
        </p:nvSpPr>
        <p:spPr bwMode="auto">
          <a:xfrm>
            <a:off x="1005880" y="5693296"/>
            <a:ext cx="47182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800" dirty="0">
                <a:latin typeface="Times New Roman" pitchFamily="18" charset="0"/>
              </a:rPr>
              <a:t>Hidden Unit </a:t>
            </a:r>
            <a:r>
              <a:rPr lang="en-GB" sz="2800" dirty="0" smtClean="0">
                <a:latin typeface="Times New Roman" pitchFamily="18" charset="0"/>
              </a:rPr>
              <a:t>A </a:t>
            </a:r>
            <a:r>
              <a:rPr lang="en-GB" sz="2800" dirty="0">
                <a:latin typeface="Times New Roman" pitchFamily="18" charset="0"/>
              </a:rPr>
              <a:t>is learning AND</a:t>
            </a:r>
          </a:p>
        </p:txBody>
      </p:sp>
      <p:sp>
        <p:nvSpPr>
          <p:cNvPr id="146454" name="Oval 22"/>
          <p:cNvSpPr>
            <a:spLocks noChangeArrowheads="1"/>
          </p:cNvSpPr>
          <p:nvPr/>
        </p:nvSpPr>
        <p:spPr bwMode="auto">
          <a:xfrm>
            <a:off x="7924800" y="5715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64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5479</TotalTime>
  <Words>3945</Words>
  <Application>Microsoft Office PowerPoint</Application>
  <PresentationFormat>On-screen Show (4:3)</PresentationFormat>
  <Paragraphs>930</Paragraphs>
  <Slides>79</Slides>
  <Notes>74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79</vt:i4>
      </vt:variant>
    </vt:vector>
  </HeadingPairs>
  <TitlesOfParts>
    <vt:vector size="82" baseType="lpstr">
      <vt:lpstr>Capsules</vt:lpstr>
      <vt:lpstr>Equation</vt:lpstr>
      <vt:lpstr>Microsoft Equation 3.0</vt:lpstr>
      <vt:lpstr>Using Neural Networks for Classification on Real Data</vt:lpstr>
      <vt:lpstr>Overview</vt:lpstr>
      <vt:lpstr>Recap Simple Perceptrons</vt:lpstr>
      <vt:lpstr>Recap Simple Perceptrons</vt:lpstr>
      <vt:lpstr>Recap Simple Perceptrons</vt:lpstr>
      <vt:lpstr>Multi Layer Perceptrons</vt:lpstr>
      <vt:lpstr>Multilayer perceptrons</vt:lpstr>
      <vt:lpstr>Learning XOR</vt:lpstr>
      <vt:lpstr>Role of the Hidden Units</vt:lpstr>
      <vt:lpstr>Role of the Hidden Units</vt:lpstr>
      <vt:lpstr>Effect of Hidden Units on Output</vt:lpstr>
      <vt:lpstr>Training multilayer Networks</vt:lpstr>
      <vt:lpstr>Classification with MLPs</vt:lpstr>
      <vt:lpstr>What kind of problems are NNs good at ?</vt:lpstr>
      <vt:lpstr>And when they are not very good ….</vt:lpstr>
      <vt:lpstr>Dealing with data</vt:lpstr>
      <vt:lpstr>Dealing with data</vt:lpstr>
      <vt:lpstr>Dealing with data</vt:lpstr>
      <vt:lpstr>Dealing with data</vt:lpstr>
      <vt:lpstr>Dealing with data</vt:lpstr>
      <vt:lpstr>Example</vt:lpstr>
      <vt:lpstr>Dealing with data: Continuous</vt:lpstr>
      <vt:lpstr>An Example</vt:lpstr>
      <vt:lpstr>How do we convert the output to a price ?</vt:lpstr>
      <vt:lpstr>Discrete Data</vt:lpstr>
      <vt:lpstr>Categorical Data</vt:lpstr>
      <vt:lpstr>Categorical Data</vt:lpstr>
      <vt:lpstr>Categorical Data</vt:lpstr>
      <vt:lpstr>Dealing with Data</vt:lpstr>
      <vt:lpstr>Dealt with data!</vt:lpstr>
      <vt:lpstr>Designing the Neural Network</vt:lpstr>
      <vt:lpstr>Neural Network Architecture</vt:lpstr>
      <vt:lpstr>Steps 1 and 2</vt:lpstr>
      <vt:lpstr>Hidden Layers</vt:lpstr>
      <vt:lpstr>Ockhams Razor</vt:lpstr>
      <vt:lpstr>Training the network</vt:lpstr>
      <vt:lpstr>Training</vt:lpstr>
      <vt:lpstr>Dealing with data first</vt:lpstr>
      <vt:lpstr>Dealing with data first</vt:lpstr>
      <vt:lpstr>Training the Network</vt:lpstr>
      <vt:lpstr>Training Procedures</vt:lpstr>
      <vt:lpstr>What is overfitting ?</vt:lpstr>
      <vt:lpstr>What is overfitting ?</vt:lpstr>
      <vt:lpstr>What is overfitting ?</vt:lpstr>
      <vt:lpstr>What is overfitting ?</vt:lpstr>
      <vt:lpstr>Preventing overfitting</vt:lpstr>
      <vt:lpstr>Training the Network</vt:lpstr>
      <vt:lpstr>Backpropagation </vt:lpstr>
      <vt:lpstr>Training multilayer Networks</vt:lpstr>
      <vt:lpstr>How do the weights affect the error ?</vt:lpstr>
      <vt:lpstr>What about hidden neurons ?</vt:lpstr>
      <vt:lpstr>Backpropagation</vt:lpstr>
      <vt:lpstr>Back propagation</vt:lpstr>
      <vt:lpstr>Backpropagation</vt:lpstr>
      <vt:lpstr>Backpropagation</vt:lpstr>
      <vt:lpstr>How does it actually work ?</vt:lpstr>
      <vt:lpstr>Backpropagation</vt:lpstr>
      <vt:lpstr>The Backpropagation technique</vt:lpstr>
      <vt:lpstr>The Backpropagation technique</vt:lpstr>
      <vt:lpstr>Another parameter</vt:lpstr>
      <vt:lpstr>Another parameter</vt:lpstr>
      <vt:lpstr>In practice</vt:lpstr>
      <vt:lpstr>In practice</vt:lpstr>
      <vt:lpstr>TESTING</vt:lpstr>
      <vt:lpstr>Testing</vt:lpstr>
      <vt:lpstr>Testing Procedure</vt:lpstr>
      <vt:lpstr>Quantifying performance:</vt:lpstr>
      <vt:lpstr>Quantifying data:</vt:lpstr>
      <vt:lpstr>Classification Rate</vt:lpstr>
      <vt:lpstr>More about classification</vt:lpstr>
      <vt:lpstr>Illustrating Performance</vt:lpstr>
      <vt:lpstr>Some examples</vt:lpstr>
      <vt:lpstr>Character Recognition Neural Networks</vt:lpstr>
      <vt:lpstr>Character Bit Map Input Data</vt:lpstr>
      <vt:lpstr>Character Recognition</vt:lpstr>
      <vt:lpstr>Neural Network for Digit Recognition</vt:lpstr>
      <vt:lpstr>ALVINN - another real example</vt:lpstr>
      <vt:lpstr>ALVINN</vt:lpstr>
      <vt:lpstr>Summary</vt:lpstr>
    </vt:vector>
  </TitlesOfParts>
  <Company>Napier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cs102</dc:creator>
  <cp:lastModifiedBy>Sim, Kevin</cp:lastModifiedBy>
  <cp:revision>119</cp:revision>
  <dcterms:created xsi:type="dcterms:W3CDTF">2009-03-03T11:24:27Z</dcterms:created>
  <dcterms:modified xsi:type="dcterms:W3CDTF">2016-03-03T13:50:57Z</dcterms:modified>
</cp:coreProperties>
</file>